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56" r:id="rId5"/>
    <p:sldId id="258" r:id="rId6"/>
    <p:sldId id="261" r:id="rId7"/>
    <p:sldId id="262" r:id="rId8"/>
    <p:sldId id="282" r:id="rId9"/>
    <p:sldId id="283" r:id="rId10"/>
    <p:sldId id="284" r:id="rId11"/>
    <p:sldId id="285" r:id="rId12"/>
    <p:sldId id="260" r:id="rId13"/>
    <p:sldId id="286" r:id="rId14"/>
    <p:sldId id="263" r:id="rId15"/>
    <p:sldId id="264" r:id="rId16"/>
    <p:sldId id="265" r:id="rId17"/>
    <p:sldId id="267" r:id="rId18"/>
    <p:sldId id="269" r:id="rId19"/>
    <p:sldId id="270" r:id="rId20"/>
    <p:sldId id="271" r:id="rId21"/>
    <p:sldId id="272" r:id="rId22"/>
    <p:sldId id="273" r:id="rId23"/>
    <p:sldId id="275" r:id="rId24"/>
    <p:sldId id="274" r:id="rId25"/>
    <p:sldId id="276" r:id="rId26"/>
    <p:sldId id="277" r:id="rId27"/>
    <p:sldId id="278" r:id="rId28"/>
    <p:sldId id="279" r:id="rId29"/>
    <p:sldId id="280" r:id="rId30"/>
    <p:sldId id="281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05" r:id="rId42"/>
    <p:sldId id="301" r:id="rId43"/>
    <p:sldId id="297" r:id="rId44"/>
    <p:sldId id="299" r:id="rId45"/>
    <p:sldId id="300" r:id="rId46"/>
    <p:sldId id="303" r:id="rId47"/>
    <p:sldId id="304" r:id="rId48"/>
    <p:sldId id="306" r:id="rId49"/>
    <p:sldId id="302" r:id="rId50"/>
    <p:sldId id="30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25D11F-9B78-4943-BDD1-2B5E8D8A7889}">
          <p14:sldIdLst>
            <p14:sldId id="256"/>
            <p14:sldId id="258"/>
            <p14:sldId id="261"/>
            <p14:sldId id="262"/>
            <p14:sldId id="282"/>
            <p14:sldId id="283"/>
            <p14:sldId id="284"/>
            <p14:sldId id="285"/>
            <p14:sldId id="260"/>
            <p14:sldId id="286"/>
            <p14:sldId id="263"/>
            <p14:sldId id="264"/>
            <p14:sldId id="265"/>
            <p14:sldId id="267"/>
            <p14:sldId id="269"/>
            <p14:sldId id="270"/>
            <p14:sldId id="271"/>
            <p14:sldId id="272"/>
            <p14:sldId id="273"/>
            <p14:sldId id="275"/>
            <p14:sldId id="274"/>
            <p14:sldId id="276"/>
            <p14:sldId id="277"/>
            <p14:sldId id="278"/>
            <p14:sldId id="279"/>
            <p14:sldId id="280"/>
            <p14:sldId id="281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305"/>
            <p14:sldId id="301"/>
            <p14:sldId id="297"/>
            <p14:sldId id="299"/>
            <p14:sldId id="300"/>
            <p14:sldId id="303"/>
            <p14:sldId id="304"/>
            <p14:sldId id="306"/>
            <p14:sldId id="302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628" y="4960137"/>
            <a:ext cx="6633972" cy="1463040"/>
          </a:xfrm>
        </p:spPr>
        <p:txBody>
          <a:bodyPr anchor="ctr">
            <a:normAutofit/>
          </a:bodyPr>
          <a:lstStyle>
            <a:lvl1pPr algn="r"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8"/>
            <a:ext cx="3200400" cy="507012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59128" y="6470704"/>
            <a:ext cx="2154142" cy="274320"/>
          </a:xfrm>
        </p:spPr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7E48191-2F8F-471A-B424-0389FA895362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MONTANA OFFICE OF PUBLIC INSTRUCTION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29766-7A0B-426A-9404-A109ABC8A25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842"/>
            <a:ext cx="1069299" cy="10661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6092977"/>
            <a:ext cx="1727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4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buClr>
                <a:schemeClr val="bg1">
                  <a:lumMod val="65000"/>
                </a:schemeClr>
              </a:buClr>
              <a:defRPr/>
            </a:lvl2pPr>
            <a:lvl3pPr>
              <a:buClr>
                <a:schemeClr val="bg1">
                  <a:lumMod val="65000"/>
                </a:schemeClr>
              </a:buClr>
              <a:defRPr/>
            </a:lvl3pPr>
            <a:lvl4pPr>
              <a:buClr>
                <a:schemeClr val="bg1">
                  <a:lumMod val="65000"/>
                </a:schemeClr>
              </a:buClr>
              <a:defRPr/>
            </a:lvl4pPr>
            <a:lvl5pPr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6092977"/>
            <a:ext cx="1727200" cy="330200"/>
          </a:xfrm>
          <a:prstGeom prst="rect">
            <a:avLst/>
          </a:prstGeom>
        </p:spPr>
      </p:pic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151128" y="6470704"/>
            <a:ext cx="2154142" cy="274320"/>
          </a:xfrm>
        </p:spPr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7E48191-2F8F-471A-B424-0389FA895362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29766-7A0B-426A-9404-A109ABC8A2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5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  <a:lvl4pPr>
              <a:buClr>
                <a:schemeClr val="bg1">
                  <a:lumMod val="50000"/>
                </a:schemeClr>
              </a:buClr>
              <a:defRPr/>
            </a:lvl4pPr>
            <a:lvl5pPr>
              <a:buClr>
                <a:schemeClr val="bg1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1069299" cy="1066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" y="5716324"/>
            <a:ext cx="1727200" cy="330200"/>
          </a:xfrm>
          <a:prstGeom prst="rect">
            <a:avLst/>
          </a:prstGeom>
        </p:spPr>
      </p:pic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-718152" y="2053595"/>
            <a:ext cx="2154142" cy="274320"/>
          </a:xfrm>
        </p:spPr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7E48191-2F8F-471A-B424-0389FA895362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-942181" y="2640065"/>
            <a:ext cx="3327082" cy="274320"/>
          </a:xfrm>
        </p:spPr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 rot="5400000">
            <a:off x="-127914" y="3816773"/>
            <a:ext cx="973666" cy="274320"/>
          </a:xfrm>
        </p:spPr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29766-7A0B-426A-9404-A109ABC8A2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08" y="4960137"/>
            <a:ext cx="6789592" cy="1463040"/>
          </a:xfrm>
        </p:spPr>
        <p:txBody>
          <a:bodyPr anchor="ctr">
            <a:normAutofit/>
          </a:bodyPr>
          <a:lstStyle>
            <a:lvl1pPr algn="r">
              <a:defRPr sz="4000" spc="10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55131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0008" y="6470704"/>
            <a:ext cx="2154142" cy="274320"/>
          </a:xfrm>
        </p:spPr>
        <p:txBody>
          <a:bodyPr/>
          <a:lstStyle>
            <a:lvl1pPr algn="l"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7E48191-2F8F-471A-B424-0389FA895362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MONTANA OFFICE OF PUBLIC INSTRUCTION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29766-7A0B-426A-9404-A109ABC8A25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842"/>
            <a:ext cx="1069299" cy="10661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6092977"/>
            <a:ext cx="1727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128" y="2286000"/>
            <a:ext cx="9720071" cy="4023360"/>
          </a:xfrm>
        </p:spPr>
        <p:txBody>
          <a:bodyPr/>
          <a:lstStyle>
            <a:lvl2pPr marL="265176" indent="-13716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/>
            </a:lvl2pPr>
            <a:lvl3pPr marL="448056" indent="-13716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/>
            </a:lvl3pPr>
            <a:lvl4pPr marL="594360" indent="-13716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777240" indent="-137160">
              <a:buClr>
                <a:schemeClr val="bg1">
                  <a:lumMod val="50000"/>
                </a:schemeClr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78128" y="6470704"/>
            <a:ext cx="2154142" cy="274320"/>
          </a:xfrm>
        </p:spPr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7E48191-2F8F-471A-B424-0389FA895362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29766-7A0B-426A-9404-A109ABC8A2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6092977"/>
            <a:ext cx="1727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1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>
            <a:lvl2pPr marL="265176" indent="-13716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/>
            </a:lvl2pPr>
            <a:lvl3pPr marL="448056" indent="-13716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/>
            </a:lvl3pPr>
            <a:lvl4pPr marL="594360" indent="-13716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/>
            </a:lvl4pPr>
            <a:lvl5pPr marL="777240" indent="-13716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>
            <a:lvl2pPr marL="265176" indent="-13716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/>
            </a:lvl2pPr>
            <a:lvl3pPr marL="448056" indent="-13716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/>
            </a:lvl3pPr>
            <a:lvl4pPr marL="594360" indent="-13716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/>
            </a:lvl4pPr>
            <a:lvl5pPr marL="777240" indent="-13716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7E48191-2F8F-471A-B424-0389FA895362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29766-7A0B-426A-9404-A109ABC8A2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6092977"/>
            <a:ext cx="1727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6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>
            <a:lvl2pPr marL="265176" indent="-13716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448056" indent="-13716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594360" indent="-13716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777240" indent="-13716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>
            <a:lvl2pPr marL="265176" indent="-13716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448056" indent="-13716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594360" indent="-13716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777240" indent="-13716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7E48191-2F8F-471A-B424-0389FA895362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29766-7A0B-426A-9404-A109ABC8A2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6092977"/>
            <a:ext cx="1727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7E48191-2F8F-471A-B424-0389FA895362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29766-7A0B-426A-9404-A109ABC8A2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6092977"/>
            <a:ext cx="1727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5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7E48191-2F8F-471A-B424-0389FA895362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29766-7A0B-426A-9404-A109ABC8A2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842"/>
            <a:ext cx="1069299" cy="1066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6092977"/>
            <a:ext cx="1727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9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buClr>
                <a:schemeClr val="bg1">
                  <a:lumMod val="50000"/>
                </a:schemeClr>
              </a:buClr>
              <a:defRPr sz="2000"/>
            </a:lvl2pPr>
            <a:lvl3pPr>
              <a:buClr>
                <a:schemeClr val="bg1">
                  <a:lumMod val="50000"/>
                </a:schemeClr>
              </a:buClr>
              <a:defRPr sz="1600"/>
            </a:lvl3pPr>
            <a:lvl4pPr>
              <a:buClr>
                <a:schemeClr val="bg1">
                  <a:lumMod val="50000"/>
                </a:schemeClr>
              </a:buClr>
              <a:defRPr sz="1600"/>
            </a:lvl4pPr>
            <a:lvl5pPr>
              <a:buClr>
                <a:schemeClr val="bg1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7E48191-2F8F-471A-B424-0389FA895362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29766-7A0B-426A-9404-A109ABC8A2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6092977"/>
            <a:ext cx="1727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8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44" y="4960138"/>
            <a:ext cx="6567055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6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842"/>
            <a:ext cx="1069299" cy="10661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6092977"/>
            <a:ext cx="1727200" cy="330200"/>
          </a:xfrm>
          <a:prstGeom prst="rect">
            <a:avLst/>
          </a:prstGeom>
        </p:spPr>
      </p:pic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1151128" y="6470704"/>
            <a:ext cx="2154142" cy="274320"/>
          </a:xfrm>
        </p:spPr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7E48191-2F8F-471A-B424-0389FA895362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29766-7A0B-426A-9404-A109ABC8A2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1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fld id="{37E48191-2F8F-471A-B424-0389FA895362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fld id="{6DE29766-7A0B-426A-9404-A109ABC8A25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842"/>
            <a:ext cx="1069299" cy="106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1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1" r:id="rId2"/>
    <p:sldLayoutId id="2147483722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1">
            <a:lumMod val="50000"/>
          </a:schemeClr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1">
            <a:lumMod val="50000"/>
          </a:schemeClr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1">
            <a:lumMod val="50000"/>
          </a:schemeClr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1">
            <a:lumMod val="50000"/>
          </a:schemeClr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pi.mt.gov/Portals/182/Page%20Files/School%20Finance/Elections/Guidance/FY2022/2022%20Election%20Handbook.pdf?ver=2021-10-22-055717-610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opi.mt.gov/Portals/182/Page%20Files/School%20Finance/Elections/Guidance/FY2022/Election%20Calendar_Update.pdf?ver=2022-02-07-114742-283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opi.mt.gov/Portals/182/Page%20Files/School%20Finance/Elections/Guidance/FY2022/Election%20Calendar%20-%202022%20Expanded_Updated.pdf?ver=2022-02-07-114741-970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sosmt.gov/Portals/142/Elections/Documents/Officials/Accessibility-Survey-Checklist-Appendix-I-II-III-and-IV.pdf?dt=1523478958506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pi.mt.gov/Leadership/Finance-Grants/School-Finance/Election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School elections –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Masbo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region 1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Spring workshop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2057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Nicole Thuotte</a:t>
            </a:r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Public Instruction – Finance Specialist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0A3D277C-B7D6-45A3-9353-25228CAD9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953" y="0"/>
            <a:ext cx="7320094" cy="457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048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School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8" y="2084832"/>
            <a:ext cx="972007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Election Webpage: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C65445-EFBB-40BC-BB8C-C0F8F95E2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628" y="2987587"/>
            <a:ext cx="8007762" cy="34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1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School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8" y="2084832"/>
            <a:ext cx="972007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Election Webpage/Guides &amp; Information: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BFE2D2-1CBF-4FE9-A9B2-13B12AB3A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240" y="2890556"/>
            <a:ext cx="5945167" cy="32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7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School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8" y="2084832"/>
            <a:ext cx="972007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Election Webpage/Ballot Materials: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2142E7-2DF3-4469-AA19-F1ED4353D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990" y="3214554"/>
            <a:ext cx="5764019" cy="254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85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School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8" y="2084832"/>
            <a:ext cx="972007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Election Webpage/Trustee Information: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18078-2C59-4D74-A6D6-0B80700A8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739" y="3429000"/>
            <a:ext cx="5872522" cy="23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3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School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8" y="2084832"/>
            <a:ext cx="972007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Election Webpage/Secretary of State: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7FC62-5D43-4549-8A73-8A7DD07E8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289" y="3286623"/>
            <a:ext cx="5986984" cy="28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4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School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235558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School Election Handbook: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AB123-D1A0-4DD7-9F21-F27E446F1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681" y="1677542"/>
            <a:ext cx="4400776" cy="51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51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School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235558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School Election Calendar: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B6EC9C-922D-4279-83E0-C9DF68546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721" y="1825517"/>
            <a:ext cx="5975657" cy="41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09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School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893584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School Election Calendar with Forms: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AA57E9-B7E4-4FF8-9822-6A02C8B32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014" y="2825655"/>
            <a:ext cx="7213971" cy="370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03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School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893584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Did You Know? 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you are running an election on a date outside of the regular school election date, the OPI will create a custom election calendar for your election! 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6669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School Trustees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8935846" cy="4315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mystery of trustees unraveled:</a:t>
            </a:r>
          </a:p>
          <a:p>
            <a:pPr marL="0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Number of trustee dependent upon 3 factors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District classification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District choice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Additional representatives</a:t>
            </a:r>
          </a:p>
          <a:p>
            <a:pPr marL="0" indent="0">
              <a:buClrTx/>
              <a:buNone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* With the exception of a county high school</a:t>
            </a:r>
          </a:p>
        </p:txBody>
      </p:sp>
    </p:spTree>
    <p:extLst>
      <p:ext uri="{BB962C8B-B14F-4D97-AF65-F5344CB8AC3E}">
        <p14:creationId xmlns:p14="http://schemas.microsoft.com/office/powerpoint/2010/main" val="347096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628" y="2084832"/>
            <a:ext cx="9720071" cy="4023360"/>
          </a:xfrm>
        </p:spPr>
        <p:txBody>
          <a:bodyPr>
            <a:noAutofit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is a school election? 20-1-101, MCA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School election means the regular school election or any election conducted by a district or community college district for authorizing taxation, authorizing the issuance of bonds by an elementary, high school or K-12 district, or accepting or rejecting any proposition that may be presented to the electorate in accordance with the provisions of this title.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73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School Trustees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8935846" cy="4315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mystery of trustees unraveled:</a:t>
            </a:r>
          </a:p>
          <a:p>
            <a:pPr marL="0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All trustees are elementary only – and represent both the elementary and high school where the elementary is located – unless the outlying elementary requests additional representation or the high school is a county high school.</a:t>
            </a:r>
          </a:p>
        </p:txBody>
      </p:sp>
    </p:spTree>
    <p:extLst>
      <p:ext uri="{BB962C8B-B14F-4D97-AF65-F5344CB8AC3E}">
        <p14:creationId xmlns:p14="http://schemas.microsoft.com/office/powerpoint/2010/main" val="2179003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School Trustees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8935846" cy="4315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District Classification (20-6-201, MCA)</a:t>
            </a:r>
          </a:p>
          <a:p>
            <a:pPr marL="0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First Class – population 6,500 or more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Second Class – population 1,000-6,499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Third Class – population under 1,000</a:t>
            </a:r>
          </a:p>
          <a:p>
            <a:pPr marL="0" indent="0">
              <a:buClrTx/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85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School Trustees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8935846" cy="4315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District Classification (20-3-341, MCA)</a:t>
            </a:r>
          </a:p>
          <a:p>
            <a:pPr marL="0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First Class – 7 trustees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Second Class – 5 trustees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Third Class – 3 trustees</a:t>
            </a:r>
          </a:p>
          <a:p>
            <a:pPr marL="0" indent="0">
              <a:buClrTx/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19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School Trustees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8935846" cy="4315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District Choice (20-3-341, MCA)</a:t>
            </a:r>
          </a:p>
          <a:p>
            <a:pPr marL="0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First Class – 7 trustees – no choice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Second Class – 5 trustees – board can vote to go to 7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Third Class – 3 trustees – board can vote to go to 5</a:t>
            </a:r>
          </a:p>
          <a:p>
            <a:pPr marL="0" indent="0">
              <a:buClrTx/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68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School Trustees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8935846" cy="43159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District Choice</a:t>
            </a:r>
          </a:p>
          <a:p>
            <a:pPr marL="0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Going up requires action by the board of trustees and notice of the action published by the district clerk by January 1 in the year the election will take place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Going down requires a petition from at least 10 qualified electors and action by the board of trustees</a:t>
            </a:r>
          </a:p>
          <a:p>
            <a:pPr marL="0" indent="0">
              <a:buClrTx/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30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School Trustees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8935846" cy="43159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Additional Representatives (20-3-352, MCA)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Outlying districts without representation on the high school board may request representation by sending a resolution of the board of trustees to the county superintendent (superintendent may not act until a majority of these outlying districts request representation).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Comparison of taxable valuation of the elementary to the taxable valuation of the unrepresented outlying high school area determines the number of additional representatives</a:t>
            </a:r>
          </a:p>
          <a:p>
            <a:pPr marL="0" indent="0">
              <a:buClrTx/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14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School Trustees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8935846" cy="4315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Additional Representatives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Additional representatives may not exceed 4 in a first or second class district or 2 in a third class district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The county superintendent determines the boundaries from where those representatives are elected – usually based on elementary boundaries (20-3-353, MCA)</a:t>
            </a:r>
          </a:p>
          <a:p>
            <a:pPr marL="0" indent="0">
              <a:buClrTx/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297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School District Trustees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8935846" cy="4315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County High Schools (20-3-356, MCA)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Seven (7) trustees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from the elementary district where the HS is located; and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from the outlying areas – determined by the county superintendent – usually based on elementary boundaries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90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School District electors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8935846" cy="4315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Who gets what ballot?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EXAMPLE:  Unified EL/HS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One EL trustee position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One HS trustee position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One EL levy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One HS levy</a:t>
            </a:r>
          </a:p>
        </p:txBody>
      </p:sp>
    </p:spTree>
    <p:extLst>
      <p:ext uri="{BB962C8B-B14F-4D97-AF65-F5344CB8AC3E}">
        <p14:creationId xmlns:p14="http://schemas.microsoft.com/office/powerpoint/2010/main" val="1815626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School District electors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8935846" cy="4315968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One EL trustee position:  </a:t>
            </a:r>
          </a:p>
          <a:p>
            <a:pPr marL="0" indent="0">
              <a:buClrTx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Voters within the boundaries of the EL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One HS trustee position:  </a:t>
            </a:r>
          </a:p>
          <a:p>
            <a:pPr marL="0" indent="0">
              <a:buClrTx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Voters in the area from which the representative is to be elected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One EL levy:  </a:t>
            </a:r>
          </a:p>
          <a:p>
            <a:pPr marL="0" indent="0">
              <a:buClrTx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Voters within the boundaries of the EL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One HS levy:  </a:t>
            </a:r>
          </a:p>
          <a:p>
            <a:pPr marL="0" indent="0">
              <a:buClrTx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All voters within the boundaries of both the EL and the HS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628" y="2084832"/>
            <a:ext cx="9720071" cy="4023360"/>
          </a:xfrm>
        </p:spPr>
        <p:txBody>
          <a:bodyPr>
            <a:noAutofit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Who administers school elections? 13-1-101, MCA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Election administrator means, except as provided in subsection 14(b), the county clerk and recorder or the individual designated by a county governing body to be responsible for all election administration duties, except that with regard to school elections not administered by the county, the term means the school district clerk.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29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May 2022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8935846" cy="431596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What’s new?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SB 15 (2021): 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Voter interface device available for both mail ballot and poll elections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* exception:  fewer than 200 electors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Polling location site survey</a:t>
            </a:r>
          </a:p>
        </p:txBody>
      </p:sp>
    </p:spTree>
    <p:extLst>
      <p:ext uri="{BB962C8B-B14F-4D97-AF65-F5344CB8AC3E}">
        <p14:creationId xmlns:p14="http://schemas.microsoft.com/office/powerpoint/2010/main" val="2221762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May 2022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8935846" cy="431596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What’s new?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SB 15 (2021) – not specific to the bill, but now applies: 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Performance testing and certification of voting system (not more than 30 days before) 13-17-212, MCA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Publication of information concerning voting system (between 2 and 10 days before) 13-17-203, MCA</a:t>
            </a:r>
          </a:p>
        </p:txBody>
      </p:sp>
    </p:spTree>
    <p:extLst>
      <p:ext uri="{BB962C8B-B14F-4D97-AF65-F5344CB8AC3E}">
        <p14:creationId xmlns:p14="http://schemas.microsoft.com/office/powerpoint/2010/main" val="1224942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May 2022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8935846" cy="431596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What’s new?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Performance Testing (13-17-212, MCA)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Ensure that the ballots are properly configured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Ensure that ballot marking works as expected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Does not have to be a formal process – but should be public (note the date and time for official records)</a:t>
            </a:r>
          </a:p>
        </p:txBody>
      </p:sp>
    </p:spTree>
    <p:extLst>
      <p:ext uri="{BB962C8B-B14F-4D97-AF65-F5344CB8AC3E}">
        <p14:creationId xmlns:p14="http://schemas.microsoft.com/office/powerpoint/2010/main" val="2241015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May 2022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8935846" cy="431596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What’s new?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Publication of Information Concerning Voting System (13-17-203, MCA)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Diagram of the voting system and sample ballot*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Location where voting systems are on public display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Instructions on how to vote</a:t>
            </a:r>
          </a:p>
        </p:txBody>
      </p:sp>
    </p:spTree>
    <p:extLst>
      <p:ext uri="{BB962C8B-B14F-4D97-AF65-F5344CB8AC3E}">
        <p14:creationId xmlns:p14="http://schemas.microsoft.com/office/powerpoint/2010/main" val="3446368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May 2022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8935846" cy="431596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What’s new?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Publication of Information Concerning Voting System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Radio or television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Newspaper of general circulation in the county*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*Diagram of voting system and sample ballot only required if the notice is published in the newspaper</a:t>
            </a:r>
          </a:p>
        </p:txBody>
      </p:sp>
    </p:spTree>
    <p:extLst>
      <p:ext uri="{BB962C8B-B14F-4D97-AF65-F5344CB8AC3E}">
        <p14:creationId xmlns:p14="http://schemas.microsoft.com/office/powerpoint/2010/main" val="3837527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May 2022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8935846" cy="431596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What’s new?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Not required, but should note that 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Expressvote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available at all voting locations 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*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should not advertise this as an ADA device – the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Expressvote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should be available to all electors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Expressvote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should be in an accessible location and set up so that it may be used by a disabled elector with the same privacy as any other elector would have</a:t>
            </a:r>
          </a:p>
        </p:txBody>
      </p:sp>
    </p:spTree>
    <p:extLst>
      <p:ext uri="{BB962C8B-B14F-4D97-AF65-F5344CB8AC3E}">
        <p14:creationId xmlns:p14="http://schemas.microsoft.com/office/powerpoint/2010/main" val="1479768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May 2022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8935846" cy="431596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What’s new?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Polling Location Site Survey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If the district is using a site other than one used for primary or general elections check with the county election official to see if a site survey has been done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If a site survey has not been completed, use the form on the Secretary of State’s site: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SITE SURVEY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44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May 2022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8935846" cy="431596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What’s new?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is highly recommended that you use the information on the site survey for ALL voting locations – mail or poll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How is an elector going to access your site?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What barriers may prevent them from reaching you?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How can you make your election more accessible?</a:t>
            </a:r>
          </a:p>
        </p:txBody>
      </p:sp>
    </p:spTree>
    <p:extLst>
      <p:ext uri="{BB962C8B-B14F-4D97-AF65-F5344CB8AC3E}">
        <p14:creationId xmlns:p14="http://schemas.microsoft.com/office/powerpoint/2010/main" val="4037265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May 2022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8935846" cy="431596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What’s new?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Poll watchers for mail ballot elections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Who has already returned ballots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May use that information to contact electors who have not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returned ballots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2713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May 2022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8935846" cy="431596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Where are we now?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Election by acclamation (April 1)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Trustee candidates less than or equal to the number of open positions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Cancel an election, not a race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Issue certificates of election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the canvas (as if you had an actual election)</a:t>
            </a:r>
          </a:p>
          <a:p>
            <a:pPr marL="0" indent="0">
              <a:buClrTx/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14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628" y="2084832"/>
            <a:ext cx="9720071" cy="4023360"/>
          </a:xfrm>
        </p:spPr>
        <p:txBody>
          <a:bodyPr>
            <a:noAutofit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Except – 14(b)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As used in chapter 2 regarding voter registration, the term means the county clerk and recorder or the individual designated by a county governing body to be responsible for all election administration duties even if the school election is administered by the school district clerk.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956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May 2022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9" y="2084832"/>
            <a:ext cx="8935846" cy="431596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Where are we now?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Regular registration closed April 4/Late registration began April 5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Notice of Election (between March 24 and April 23)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Absentee ballots available (April 13)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Mail ballots mailed (April 13 – April 18)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*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mail on the date stated in the mail ballot plan</a:t>
            </a:r>
          </a:p>
        </p:txBody>
      </p:sp>
    </p:spTree>
    <p:extLst>
      <p:ext uri="{BB962C8B-B14F-4D97-AF65-F5344CB8AC3E}">
        <p14:creationId xmlns:p14="http://schemas.microsoft.com/office/powerpoint/2010/main" val="1134398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May 2022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8" y="2084832"/>
            <a:ext cx="9123171" cy="431596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Where are we now?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Absentee/mail ballot counting notice (April 23 – May 1)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Polling location accessibility notice (April 23 – May 1)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Publication of information concerning voting systems (April 23 – May 1)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Deadline for absentee ballot requests (May 2 by noon)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Late registration deadline (May 2 by noon)</a:t>
            </a:r>
          </a:p>
        </p:txBody>
      </p:sp>
    </p:spTree>
    <p:extLst>
      <p:ext uri="{BB962C8B-B14F-4D97-AF65-F5344CB8AC3E}">
        <p14:creationId xmlns:p14="http://schemas.microsoft.com/office/powerpoint/2010/main" val="2385632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May 2022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8" y="2084832"/>
            <a:ext cx="9123171" cy="431596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Where are we now?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Election Day (May 3)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Provisional ballot counting (not earlier than 3:00 pm on May 9)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Canvas the election/organizational meeting (by May 27)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Deadline to request the county conduct elections for the following year (June 1)</a:t>
            </a:r>
          </a:p>
        </p:txBody>
      </p:sp>
    </p:spTree>
    <p:extLst>
      <p:ext uri="{BB962C8B-B14F-4D97-AF65-F5344CB8AC3E}">
        <p14:creationId xmlns:p14="http://schemas.microsoft.com/office/powerpoint/2010/main" val="25370169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May 2022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8" y="2084832"/>
            <a:ext cx="9123171" cy="431596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Common Election Issues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Ballot issues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Mistake on the ballot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 ballot in the envelope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More than one ballot in an envelope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Elector wants a replacement ballot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Official ballot stamp</a:t>
            </a:r>
          </a:p>
        </p:txBody>
      </p:sp>
    </p:spTree>
    <p:extLst>
      <p:ext uri="{BB962C8B-B14F-4D97-AF65-F5344CB8AC3E}">
        <p14:creationId xmlns:p14="http://schemas.microsoft.com/office/powerpoint/2010/main" val="25850433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May 2022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8" y="2084832"/>
            <a:ext cx="9123171" cy="431596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Common Election Issues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Returned ballots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Ballot returned undeliverable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Return envelope with no signature/signature doesn’t match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Return envelope with two signatures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Return envelope with one signature and two ballots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57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May 2022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8" y="2084832"/>
            <a:ext cx="9123171" cy="431596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Election Judges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Election judges must be registered electors within the school district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Law was changed that allow within the county – but that does not apply to school elections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Election judges required to be trained – should be trained in the use of the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ExpressVote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471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May 2022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8" y="2084832"/>
            <a:ext cx="9123171" cy="431596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Getting Help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Election webinars every other Friday through the election: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April 8 – Election Notices/Early Voting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April 22 – Preparing for Election Day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May 6 – Election Wrap Up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599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414" y="2877424"/>
            <a:ext cx="9123171" cy="325492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Nicole Thuotte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(406) 444-4524 (work)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(406) 202-1759 (cell) – call anytime on Election Day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71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628" y="2084832"/>
            <a:ext cx="9720071" cy="4023360"/>
          </a:xfrm>
        </p:spPr>
        <p:txBody>
          <a:bodyPr>
            <a:noAutofit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When are school elections held? 20-20-105, MCA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…the first Tuesday after the first Monday in May of each year is the regular school election day.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1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628" y="2084832"/>
            <a:ext cx="9720071" cy="4023360"/>
          </a:xfrm>
        </p:spPr>
        <p:txBody>
          <a:bodyPr>
            <a:noAutofit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elections must be held on regular school election day?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School trustees (20-3-301, MCA)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General fund levy (20-20-105, MCA)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* except in years where the legislature meets in regular session or a special session that affects school funding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7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628" y="2084832"/>
            <a:ext cx="9720071" cy="4023360"/>
          </a:xfrm>
        </p:spPr>
        <p:txBody>
          <a:bodyPr>
            <a:noAutofit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Other elections may be held at other times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Bond elections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Levy elections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Propositions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Real property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14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628" y="2084832"/>
            <a:ext cx="9720071" cy="4023360"/>
          </a:xfrm>
        </p:spPr>
        <p:txBody>
          <a:bodyPr>
            <a:noAutofit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Bond Elections (20-9-428, MCA)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If the election is held by mail ballot OR in conjunction with a primary or general election a simple majority vote is required for passage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If the election is held at the regular school election or another special election weighted majority is required for passage (based on number of registered electors voting)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32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School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28" y="2084832"/>
            <a:ext cx="972007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Election Webpage: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Elections (mt.gov)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5897C-D121-44CF-88E1-DC8BE6EC5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659" y="3429000"/>
            <a:ext cx="6902681" cy="295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98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OPI Template">
      <a:dk1>
        <a:srgbClr val="2E2B21"/>
      </a:dk1>
      <a:lt1>
        <a:srgbClr val="FFFFFF"/>
      </a:lt1>
      <a:dk2>
        <a:srgbClr val="605B4F"/>
      </a:dk2>
      <a:lt2>
        <a:srgbClr val="FFFFFF"/>
      </a:lt2>
      <a:accent1>
        <a:srgbClr val="FBB040"/>
      </a:accent1>
      <a:accent2>
        <a:srgbClr val="8F1D4D"/>
      </a:accent2>
      <a:accent3>
        <a:srgbClr val="073763"/>
      </a:accent3>
      <a:accent4>
        <a:srgbClr val="8CA221"/>
      </a:accent4>
      <a:accent5>
        <a:srgbClr val="8F1D4D"/>
      </a:accent5>
      <a:accent6>
        <a:srgbClr val="FBB040"/>
      </a:accent6>
      <a:hlink>
        <a:srgbClr val="8CA221"/>
      </a:hlink>
      <a:folHlink>
        <a:srgbClr val="8CA22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68E00E3D-A77C-1741-BC9E-8A73079B037E}" vid="{8C512E34-964D-B84D-9C0B-BE53207C5D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D185C0859BC24BAC23783DDDC467A5" ma:contentTypeVersion="11" ma:contentTypeDescription="Create a new document." ma:contentTypeScope="" ma:versionID="4a7c4b5b92c641e323d473e494391abc">
  <xsd:schema xmlns:xsd="http://www.w3.org/2001/XMLSchema" xmlns:xs="http://www.w3.org/2001/XMLSchema" xmlns:p="http://schemas.microsoft.com/office/2006/metadata/properties" xmlns:ns2="1a2c92fb-0e4d-46c0-85d8-24e83fa38f28" targetNamespace="http://schemas.microsoft.com/office/2006/metadata/properties" ma:root="true" ma:fieldsID="2615cdfae3699c3defa0c2c4ecc25be9" ns2:_="">
    <xsd:import namespace="1a2c92fb-0e4d-46c0-85d8-24e83fa38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c92fb-0e4d-46c0-85d8-24e83fa38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0F8A87-07A0-451B-B153-5BF44180DF68}"/>
</file>

<file path=customXml/itemProps2.xml><?xml version="1.0" encoding="utf-8"?>
<ds:datastoreItem xmlns:ds="http://schemas.openxmlformats.org/officeDocument/2006/customXml" ds:itemID="{BAF29E68-59EA-4748-B564-D718F3AFEF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781A8FF-3C5B-423D-8A88-3274CE7FF2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3018</TotalTime>
  <Words>1870</Words>
  <Application>Microsoft Office PowerPoint</Application>
  <PresentationFormat>Widescreen</PresentationFormat>
  <Paragraphs>230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Courier New</vt:lpstr>
      <vt:lpstr>Tw Cen MT</vt:lpstr>
      <vt:lpstr>Wingdings</vt:lpstr>
      <vt:lpstr>Wingdings 3</vt:lpstr>
      <vt:lpstr>Integral</vt:lpstr>
      <vt:lpstr>School elections – Masbo region 1  Spring workshop </vt:lpstr>
      <vt:lpstr>School Elections</vt:lpstr>
      <vt:lpstr>School Elections</vt:lpstr>
      <vt:lpstr>School Elections</vt:lpstr>
      <vt:lpstr>School Elections</vt:lpstr>
      <vt:lpstr>School Elections</vt:lpstr>
      <vt:lpstr>School Elections</vt:lpstr>
      <vt:lpstr>School Elections</vt:lpstr>
      <vt:lpstr>School elections</vt:lpstr>
      <vt:lpstr>School elections</vt:lpstr>
      <vt:lpstr>School elections</vt:lpstr>
      <vt:lpstr>School elections</vt:lpstr>
      <vt:lpstr>School elections</vt:lpstr>
      <vt:lpstr>School elections</vt:lpstr>
      <vt:lpstr>School elections</vt:lpstr>
      <vt:lpstr>School elections</vt:lpstr>
      <vt:lpstr>School elections</vt:lpstr>
      <vt:lpstr>School elections</vt:lpstr>
      <vt:lpstr>School Trustees</vt:lpstr>
      <vt:lpstr>School Trustees</vt:lpstr>
      <vt:lpstr>School Trustees</vt:lpstr>
      <vt:lpstr>School Trustees</vt:lpstr>
      <vt:lpstr>School Trustees</vt:lpstr>
      <vt:lpstr>School Trustees</vt:lpstr>
      <vt:lpstr>School Trustees</vt:lpstr>
      <vt:lpstr>School Trustees</vt:lpstr>
      <vt:lpstr>School District Trustees</vt:lpstr>
      <vt:lpstr>School District electors</vt:lpstr>
      <vt:lpstr>School District electors</vt:lpstr>
      <vt:lpstr>May 2022 Elections</vt:lpstr>
      <vt:lpstr>May 2022 Elections</vt:lpstr>
      <vt:lpstr>May 2022 Elections</vt:lpstr>
      <vt:lpstr>May 2022 Elections</vt:lpstr>
      <vt:lpstr>May 2022 Elections</vt:lpstr>
      <vt:lpstr>May 2022 Elections</vt:lpstr>
      <vt:lpstr>May 2022 Elections</vt:lpstr>
      <vt:lpstr>May 2022 Elections</vt:lpstr>
      <vt:lpstr>May 2022 Elections</vt:lpstr>
      <vt:lpstr>May 2022 Elections</vt:lpstr>
      <vt:lpstr>May 2022 Elections</vt:lpstr>
      <vt:lpstr>May 2022 Elections</vt:lpstr>
      <vt:lpstr>May 2022 Elections</vt:lpstr>
      <vt:lpstr>May 2022 Elections</vt:lpstr>
      <vt:lpstr>May 2022 Elections</vt:lpstr>
      <vt:lpstr>May 2022 Elections</vt:lpstr>
      <vt:lpstr>May 2022 Elections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elections – Masbo region 1  Spring workshop</dc:title>
  <dc:creator>Thuotte, Nicole</dc:creator>
  <cp:lastModifiedBy>Thuotte, Nicole</cp:lastModifiedBy>
  <cp:revision>8</cp:revision>
  <dcterms:created xsi:type="dcterms:W3CDTF">2022-04-01T17:25:57Z</dcterms:created>
  <dcterms:modified xsi:type="dcterms:W3CDTF">2022-04-06T17:40:59Z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0x010100E4D185C0859BC24BAC23783DDDC467A5</vt:lpwstr>
  </property>
</Properties>
</file>