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9" r:id="rId5"/>
    <p:sldId id="258" r:id="rId6"/>
    <p:sldId id="266" r:id="rId7"/>
    <p:sldId id="270" r:id="rId8"/>
    <p:sldId id="268" r:id="rId9"/>
    <p:sldId id="260" r:id="rId10"/>
    <p:sldId id="261" r:id="rId11"/>
    <p:sldId id="262" r:id="rId12"/>
    <p:sldId id="264" r:id="rId13"/>
    <p:sldId id="269" r:id="rId14"/>
    <p:sldId id="26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i" initials="J" lastIdx="0" clrIdx="0">
    <p:extLst>
      <p:ext uri="{19B8F6BF-5375-455C-9EA6-DF929625EA0E}">
        <p15:presenceInfo xmlns:p15="http://schemas.microsoft.com/office/powerpoint/2012/main" userId="Jac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1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0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4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6CB3-C39D-4418-B39E-DBAD13AA9219}" type="datetimeFigureOut">
              <a:rPr lang="en-US" smtClean="0"/>
              <a:t>4/23/2022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00B6C-8996-40D5-B5BE-F44BD928E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5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wendi.fawns@mt.gov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885950"/>
            <a:ext cx="2971800" cy="3812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7750" y="933450"/>
            <a:ext cx="1033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ookman Old Style" panose="02050604050505020204" pitchFamily="18" charset="0"/>
              </a:rPr>
              <a:t>ESSER Grant Maintenance &amp; Audit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5350" y="1885950"/>
            <a:ext cx="709612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ookman Old Style" panose="02050604050505020204" pitchFamily="18" charset="0"/>
              </a:rPr>
              <a:t>Jacklyn Young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Retired Fairview School Districts Clerk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Past</a:t>
            </a:r>
            <a:r>
              <a:rPr lang="en-US" sz="2400" b="1" dirty="0" smtClean="0">
                <a:latin typeface="Bookman Old Style" panose="02050604050505020204" pitchFamily="18" charset="0"/>
              </a:rPr>
              <a:t> </a:t>
            </a:r>
            <a:r>
              <a:rPr lang="en-US" sz="2400" b="1" dirty="0" smtClean="0">
                <a:latin typeface="Bookman Old Style" panose="02050604050505020204" pitchFamily="18" charset="0"/>
              </a:rPr>
              <a:t>MASBO </a:t>
            </a:r>
            <a:r>
              <a:rPr lang="en-US" sz="2400" b="1" dirty="0" smtClean="0">
                <a:latin typeface="Bookman Old Style" panose="02050604050505020204" pitchFamily="18" charset="0"/>
              </a:rPr>
              <a:t>President</a:t>
            </a:r>
            <a:endParaRPr lang="en-US" sz="2400" b="1" dirty="0" smtClean="0">
              <a:latin typeface="Bookman Old Style" panose="02050604050505020204" pitchFamily="18" charset="0"/>
            </a:endParaRPr>
          </a:p>
          <a:p>
            <a:endParaRPr lang="en-US" sz="2400" b="1" dirty="0" smtClean="0">
              <a:latin typeface="Bookman Old Style" panose="02050604050505020204" pitchFamily="18" charset="0"/>
            </a:endParaRPr>
          </a:p>
          <a:p>
            <a:endParaRPr lang="en-US" sz="2400" b="1" dirty="0">
              <a:latin typeface="Bookman Old Style" panose="02050604050505020204" pitchFamily="18" charset="0"/>
            </a:endParaRP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April 22, 2022</a:t>
            </a:r>
          </a:p>
          <a:p>
            <a:r>
              <a:rPr lang="en-US" sz="2400" b="1" dirty="0" smtClean="0">
                <a:latin typeface="Bookman Old Style" panose="02050604050505020204" pitchFamily="18" charset="0"/>
              </a:rPr>
              <a:t>Region 3 &amp; 6 Workshop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25" y="571500"/>
            <a:ext cx="1039177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Federal Data Collection</a:t>
            </a:r>
          </a:p>
          <a:p>
            <a:endParaRPr lang="en-US" sz="2800" b="1" dirty="0" smtClean="0">
              <a:latin typeface="Bookman Old Style" panose="02050604050505020204" pitchFamily="18" charset="0"/>
            </a:endParaRPr>
          </a:p>
          <a:p>
            <a:r>
              <a:rPr lang="en-US" sz="2800" b="1" dirty="0" smtClean="0">
                <a:latin typeface="Bookman Old Style" panose="02050604050505020204" pitchFamily="18" charset="0"/>
              </a:rPr>
              <a:t>FIRST COLLECTION REPORT </a:t>
            </a:r>
            <a:r>
              <a:rPr lang="en-US" sz="2800" dirty="0" smtClean="0">
                <a:latin typeface="Bookman Old Style" panose="02050604050505020204" pitchFamily="18" charset="0"/>
              </a:rPr>
              <a:t>~~ due March 18, 2022</a:t>
            </a:r>
          </a:p>
          <a:p>
            <a:r>
              <a:rPr lang="en-US" sz="2800" dirty="0" smtClean="0">
                <a:latin typeface="Bookman Old Style" panose="02050604050505020204" pitchFamily="18" charset="0"/>
              </a:rPr>
              <a:t>Grant expenditures 10/1/20 to9/30/21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Problems?</a:t>
            </a:r>
          </a:p>
          <a:p>
            <a:r>
              <a:rPr lang="en-US" sz="2800" dirty="0">
                <a:latin typeface="Bookman Old Style" panose="02050604050505020204" pitchFamily="18" charset="0"/>
              </a:rPr>
              <a:t>Report broken down by LEA even though if you are 2 LEA’s </a:t>
            </a:r>
            <a:r>
              <a:rPr lang="en-US" sz="2800" dirty="0" smtClean="0">
                <a:latin typeface="Bookman Old Style" panose="02050604050505020204" pitchFamily="18" charset="0"/>
              </a:rPr>
              <a:t>and the </a:t>
            </a:r>
            <a:r>
              <a:rPr lang="en-US" sz="2800" dirty="0">
                <a:latin typeface="Bookman Old Style" panose="02050604050505020204" pitchFamily="18" charset="0"/>
              </a:rPr>
              <a:t>money comes into 1</a:t>
            </a:r>
          </a:p>
          <a:p>
            <a:endParaRPr lang="en-US" dirty="0" smtClean="0"/>
          </a:p>
          <a:p>
            <a:endParaRPr lang="en-US" dirty="0"/>
          </a:p>
          <a:p>
            <a:endParaRPr lang="en-US" sz="2800" dirty="0" smtClean="0">
              <a:latin typeface="Bookman Old Style" panose="02050604050505020204" pitchFamily="18" charset="0"/>
            </a:endParaRPr>
          </a:p>
          <a:p>
            <a:r>
              <a:rPr lang="en-US" sz="2800" b="1" i="1" dirty="0" smtClean="0">
                <a:latin typeface="Bookman Old Style" panose="02050604050505020204" pitchFamily="18" charset="0"/>
              </a:rPr>
              <a:t>SECOND COLLECTION REPORT </a:t>
            </a:r>
            <a:r>
              <a:rPr lang="en-US" sz="2800" i="1" dirty="0" smtClean="0">
                <a:latin typeface="Bookman Old Style" panose="02050604050505020204" pitchFamily="18" charset="0"/>
              </a:rPr>
              <a:t>~~ due </a:t>
            </a:r>
            <a:r>
              <a:rPr lang="en-US" sz="2800" i="1" dirty="0" smtClean="0">
                <a:latin typeface="Bookman Old Style" panose="02050604050505020204" pitchFamily="18" charset="0"/>
              </a:rPr>
              <a:t>???????</a:t>
            </a:r>
            <a:endParaRPr lang="en-US" sz="2800" i="1" dirty="0" smtClean="0">
              <a:latin typeface="Bookman Old Style" panose="02050604050505020204" pitchFamily="18" charset="0"/>
            </a:endParaRPr>
          </a:p>
          <a:p>
            <a:r>
              <a:rPr lang="en-US" sz="2800" i="1" dirty="0" smtClean="0">
                <a:latin typeface="Bookman Old Style" panose="02050604050505020204" pitchFamily="18" charset="0"/>
              </a:rPr>
              <a:t>Grant expenditures  10/1/21 to 9/30/22 </a:t>
            </a:r>
            <a:r>
              <a:rPr lang="en-US" sz="2800" i="1" dirty="0" smtClean="0">
                <a:latin typeface="Bookman Old Style" panose="02050604050505020204" pitchFamily="18" charset="0"/>
              </a:rPr>
              <a:t>???????</a:t>
            </a:r>
          </a:p>
          <a:p>
            <a:r>
              <a:rPr lang="en-US" sz="2800" i="1" dirty="0" smtClean="0">
                <a:latin typeface="Bookman Old Style" panose="02050604050505020204" pitchFamily="18" charset="0"/>
              </a:rPr>
              <a:t>Just be prepared a second collection report will happen!</a:t>
            </a:r>
            <a:endParaRPr lang="en-US" sz="2800" i="1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4875" y="390525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man Old Style" panose="02050604050505020204" pitchFamily="18" charset="0"/>
              </a:rPr>
              <a:t>Preparing for a DESK AUDIT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6" y="1219199"/>
            <a:ext cx="4959385" cy="3714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1219199"/>
            <a:ext cx="5268341" cy="3695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462" y="3605212"/>
            <a:ext cx="2805113" cy="28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231" y="819148"/>
            <a:ext cx="4995974" cy="48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400050"/>
            <a:ext cx="1103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man Old Style" panose="02050604050505020204" pitchFamily="18" charset="0"/>
              </a:rPr>
              <a:t>ARP ESSER Plan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950" y="1314450"/>
            <a:ext cx="111918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US Department of Education (USED) requires OPI to support and monitor each school district’s use of ARP ESSER funds, including: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okman Old Style" panose="02050604050505020204" pitchFamily="18" charset="0"/>
              </a:rPr>
              <a:t>i</a:t>
            </a:r>
            <a:r>
              <a:rPr lang="en-US" dirty="0" smtClean="0">
                <a:latin typeface="Bookman Old Style" panose="02050604050505020204" pitchFamily="18" charset="0"/>
              </a:rPr>
              <a:t>mplementation of evidence- based interventions;</a:t>
            </a:r>
          </a:p>
          <a:p>
            <a:pPr marL="342900" indent="-342900">
              <a:buAutoNum type="arabicPeriod"/>
            </a:pPr>
            <a:r>
              <a:rPr lang="en-US" dirty="0">
                <a:latin typeface="Bookman Old Style" panose="02050604050505020204" pitchFamily="18" charset="0"/>
              </a:rPr>
              <a:t>a</a:t>
            </a:r>
            <a:r>
              <a:rPr lang="en-US" dirty="0" smtClean="0">
                <a:latin typeface="Bookman Old Style" panose="02050604050505020204" pitchFamily="18" charset="0"/>
              </a:rPr>
              <a:t>ddress the student groups specifically that were disproportionately impacted by the pandemic; and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Bookman Old Style" panose="02050604050505020204" pitchFamily="18" charset="0"/>
              </a:rPr>
              <a:t>Identify, reengage, and support students who have experienced the impact of lost instructional time.</a:t>
            </a:r>
          </a:p>
          <a:p>
            <a:pPr marL="342900" indent="-342900">
              <a:buAutoNum type="arabicPeriod"/>
            </a:pPr>
            <a:endParaRPr lang="en-US" dirty="0">
              <a:latin typeface="Bookman Old Style" panose="02050604050505020204" pitchFamily="18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b="1" dirty="0" smtClean="0">
                <a:latin typeface="Bookman Old Style" panose="02050604050505020204" pitchFamily="18" charset="0"/>
              </a:rPr>
              <a:t>The Plan will ask: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What would you like to achieve before the funding ends September 2024?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What goals will need to be established in order to get there?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b="1" dirty="0" smtClean="0">
                <a:latin typeface="Bookman Old Style" panose="02050604050505020204" pitchFamily="18" charset="0"/>
              </a:rPr>
              <a:t>LASTLY: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1. Make sure the ARP ESSER Plan aligns with the </a:t>
            </a:r>
            <a:r>
              <a:rPr lang="en-US" dirty="0" err="1" smtClean="0">
                <a:latin typeface="Bookman Old Style" panose="02050604050505020204" pitchFamily="18" charset="0"/>
              </a:rPr>
              <a:t>EGrant</a:t>
            </a:r>
            <a:r>
              <a:rPr lang="en-US" dirty="0" smtClean="0">
                <a:latin typeface="Bookman Old Style" panose="02050604050505020204" pitchFamily="18" charset="0"/>
              </a:rPr>
              <a:t> budget and narratives.</a:t>
            </a:r>
          </a:p>
          <a:p>
            <a:r>
              <a:rPr lang="en-US" dirty="0" smtClean="0">
                <a:latin typeface="Bookman Old Style" panose="02050604050505020204" pitchFamily="18" charset="0"/>
              </a:rPr>
              <a:t>2. Post the Plan on your school website.</a:t>
            </a:r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3. The Plan must be reviewed every six months and documented on the website that this has happened.</a:t>
            </a:r>
          </a:p>
        </p:txBody>
      </p:sp>
    </p:spTree>
    <p:extLst>
      <p:ext uri="{BB962C8B-B14F-4D97-AF65-F5344CB8AC3E}">
        <p14:creationId xmlns:p14="http://schemas.microsoft.com/office/powerpoint/2010/main" val="21418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375" y="104775"/>
            <a:ext cx="1025842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Bookman Old Style" panose="02050604050505020204" pitchFamily="18" charset="0"/>
              </a:rPr>
              <a:t>Additional CARES Grant Money</a:t>
            </a:r>
            <a:r>
              <a:rPr lang="en-US" sz="2000" b="1" dirty="0" smtClean="0">
                <a:latin typeface="Bookman Old Style" panose="02050604050505020204" pitchFamily="18" charset="0"/>
              </a:rPr>
              <a:t>!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Available to designated entities.</a:t>
            </a: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Montana After School Grant </a:t>
            </a:r>
            <a:r>
              <a:rPr lang="en-US" sz="2000" dirty="0" smtClean="0">
                <a:latin typeface="Bookman Old Style" panose="02050604050505020204" pitchFamily="18" charset="0"/>
              </a:rPr>
              <a:t>(75 programs are eligible) </a:t>
            </a:r>
            <a:r>
              <a:rPr lang="en-US" sz="1600" i="1" dirty="0" smtClean="0">
                <a:latin typeface="Bookman Old Style" panose="02050604050505020204" pitchFamily="18" charset="0"/>
              </a:rPr>
              <a:t>may not be the school</a:t>
            </a:r>
            <a:r>
              <a:rPr lang="en-US" sz="2000" dirty="0" smtClean="0">
                <a:latin typeface="Bookman Old Style" panose="02050604050505020204" pitchFamily="18" charset="0"/>
              </a:rPr>
              <a:t>.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	</a:t>
            </a:r>
            <a:r>
              <a:rPr lang="en-US" sz="2000" dirty="0" smtClean="0">
                <a:latin typeface="Bookman Old Style" panose="02050604050505020204" pitchFamily="18" charset="0"/>
              </a:rPr>
              <a:t>Glendive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	Lame Deer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Miles </a:t>
            </a:r>
            <a:r>
              <a:rPr lang="en-US" sz="2000" dirty="0">
                <a:latin typeface="Bookman Old Style" panose="02050604050505020204" pitchFamily="18" charset="0"/>
              </a:rPr>
              <a:t>City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Sidney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		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b="1" dirty="0" smtClean="0">
                <a:latin typeface="Bookman Old Style" panose="02050604050505020204" pitchFamily="18" charset="0"/>
              </a:rPr>
              <a:t>Homeless Children &amp; Youth Grant</a:t>
            </a:r>
            <a:r>
              <a:rPr lang="en-US" sz="2000" dirty="0" smtClean="0">
                <a:latin typeface="Bookman Old Style" panose="02050604050505020204" pitchFamily="18" charset="0"/>
              </a:rPr>
              <a:t> (Going to the school)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Brockton</a:t>
            </a:r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Glendive</a:t>
            </a:r>
            <a:endParaRPr lang="en-US" sz="2000" dirty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Lame </a:t>
            </a:r>
            <a:r>
              <a:rPr lang="en-US" sz="2000" dirty="0">
                <a:latin typeface="Bookman Old Style" panose="02050604050505020204" pitchFamily="18" charset="0"/>
              </a:rPr>
              <a:t>Deer 	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</a:t>
            </a:r>
            <a:r>
              <a:rPr lang="en-US" sz="2000" dirty="0" err="1" smtClean="0">
                <a:latin typeface="Bookman Old Style" panose="02050604050505020204" pitchFamily="18" charset="0"/>
              </a:rPr>
              <a:t>Lustre</a:t>
            </a:r>
            <a:endParaRPr lang="en-US" sz="2000" dirty="0" smtClean="0">
              <a:latin typeface="Bookman Old Style" panose="02050604050505020204" pitchFamily="18" charset="0"/>
            </a:endParaRP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Miles </a:t>
            </a:r>
            <a:r>
              <a:rPr lang="en-US" sz="2000" dirty="0">
                <a:latin typeface="Bookman Old Style" panose="02050604050505020204" pitchFamily="18" charset="0"/>
              </a:rPr>
              <a:t>City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Plentywood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Poplar</a:t>
            </a:r>
          </a:p>
          <a:p>
            <a:r>
              <a:rPr lang="en-US" sz="2000" dirty="0" smtClean="0">
                <a:latin typeface="Bookman Old Style" panose="02050604050505020204" pitchFamily="18" charset="0"/>
              </a:rPr>
              <a:t>	Sidney </a:t>
            </a:r>
          </a:p>
          <a:p>
            <a:r>
              <a:rPr lang="en-US" dirty="0"/>
              <a:t>	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6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371475"/>
            <a:ext cx="1172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REMINDER ~~~~Indirect </a:t>
            </a:r>
            <a:r>
              <a:rPr lang="en-US" sz="2800" dirty="0" smtClean="0">
                <a:latin typeface="Bookman Old Style" panose="02050604050505020204" pitchFamily="18" charset="0"/>
              </a:rPr>
              <a:t>Cost Application due April 30, 2022</a:t>
            </a:r>
            <a:endParaRPr lang="en-US" sz="28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35846"/>
            <a:ext cx="3600450" cy="2772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25" y="4080056"/>
            <a:ext cx="4166066" cy="2587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337" y="3289382"/>
            <a:ext cx="3459563" cy="32733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812" y="914195"/>
            <a:ext cx="3995257" cy="2375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375" y="4181475"/>
            <a:ext cx="200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radley Hand ITC" panose="03070402050302030203" pitchFamily="66" charset="0"/>
              </a:rPr>
              <a:t>The trials of a Clerk!!</a:t>
            </a:r>
            <a:endParaRPr lang="en-US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96565"/>
              </p:ext>
            </p:extLst>
          </p:nvPr>
        </p:nvGraphicFramePr>
        <p:xfrm>
          <a:off x="904875" y="152400"/>
          <a:ext cx="10058399" cy="657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Acrobat Document" r:id="rId3" imgW="5829101" imgH="7543800" progId="Acrobat.Document.DC">
                  <p:embed/>
                </p:oleObj>
              </mc:Choice>
              <mc:Fallback>
                <p:oleObj name="Acrobat Document" r:id="rId3" imgW="5829101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4875" y="152400"/>
                        <a:ext cx="10058399" cy="657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3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6945906" y="5433861"/>
            <a:ext cx="4245131" cy="64856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 descr="COVID-Related Funding Spent Graphic: ESSER I (Total= $41,295,230; $32,320,046 Spent; 78% Spent); ESSER II (Total= $170,099,465; $42,805,264  Spent; 25% Spent); ESSER III (Total= $382,019,236; $14,610,536 Spent; 4% Spent); EANS (Total=$24,679,709; $1,124,769  Spent, 5% Spent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1476"/>
            <a:ext cx="10706100" cy="5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6850" y="6200775"/>
            <a:ext cx="2058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of March 7,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Spend by Dates: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CARES – CRF 		6/30/21</a:t>
            </a:r>
          </a:p>
          <a:p>
            <a:pPr marL="0" indent="0">
              <a:buNone/>
            </a:pPr>
            <a:r>
              <a:rPr lang="en-US" b="1" dirty="0" smtClean="0">
                <a:latin typeface="Bookman Old Style" panose="02050604050505020204" pitchFamily="18" charset="0"/>
              </a:rPr>
              <a:t>    (Governor’s Money) </a:t>
            </a:r>
          </a:p>
          <a:p>
            <a:r>
              <a:rPr lang="en-US" b="1" dirty="0" smtClean="0">
                <a:latin typeface="Bookman Old Style" panose="02050604050505020204" pitchFamily="18" charset="0"/>
              </a:rPr>
              <a:t>CARES – ESSER I 		11/10/22</a:t>
            </a:r>
          </a:p>
          <a:p>
            <a:r>
              <a:rPr lang="en-US" b="1" dirty="0" smtClean="0">
                <a:latin typeface="Bookman Old Style" panose="02050604050505020204" pitchFamily="18" charset="0"/>
              </a:rPr>
              <a:t>CRSSA – ESSER II		11/10/23</a:t>
            </a:r>
          </a:p>
          <a:p>
            <a:r>
              <a:rPr lang="en-US" b="1" dirty="0" smtClean="0">
                <a:latin typeface="Bookman Old Style" panose="02050604050505020204" pitchFamily="18" charset="0"/>
              </a:rPr>
              <a:t>ARP – ESSER III		11/10/24</a:t>
            </a:r>
            <a:endParaRPr lang="en-US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314325"/>
            <a:ext cx="112585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Who do I talk to?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Jeff Kirksey – moved to the “NEW” Workforce &amp; Talent Senior Manager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Wendi Fawns </a:t>
            </a:r>
            <a:r>
              <a:rPr lang="en-US" dirty="0" smtClean="0">
                <a:latin typeface="Bookman Old Style" panose="02050604050505020204" pitchFamily="18" charset="0"/>
                <a:hlinkClick r:id="rId2"/>
              </a:rPr>
              <a:t>wendi.fawns@mt.gov</a:t>
            </a: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1-406-437-8595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Help Desk ESSER-OPI@mt.gov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787" y="1914525"/>
            <a:ext cx="4929188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5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75" y="847725"/>
            <a:ext cx="8467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ESSER Consolidated Guidance Document – </a:t>
            </a:r>
          </a:p>
          <a:p>
            <a:r>
              <a:rPr lang="en-US" sz="2800" dirty="0" smtClean="0">
                <a:latin typeface="Bookman Old Style" panose="02050604050505020204" pitchFamily="18" charset="0"/>
              </a:rPr>
              <a:t>11 pages of coding ---</a:t>
            </a:r>
            <a:r>
              <a:rPr lang="en-US" sz="2800" i="1" dirty="0" smtClean="0">
                <a:latin typeface="Bookman Old Style" panose="02050604050505020204" pitchFamily="18" charset="0"/>
              </a:rPr>
              <a:t>must follow</a:t>
            </a:r>
            <a:endParaRPr lang="en-US" sz="2800" i="1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2152649"/>
            <a:ext cx="5962650" cy="4182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1981854"/>
            <a:ext cx="4086225" cy="47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171450"/>
            <a:ext cx="1172527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man Old Style" panose="02050604050505020204" pitchFamily="18" charset="0"/>
              </a:rPr>
              <a:t>ESSER III REMINDERS:</a:t>
            </a:r>
            <a:endParaRPr lang="en-US" sz="2000" b="1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REQUIRES 20% be used to address </a:t>
            </a:r>
            <a:r>
              <a:rPr lang="en-US" b="1" u="sng" dirty="0" smtClean="0">
                <a:latin typeface="Bookman Old Style" panose="02050604050505020204" pitchFamily="18" charset="0"/>
              </a:rPr>
              <a:t>learning loss </a:t>
            </a:r>
            <a:r>
              <a:rPr lang="en-US" dirty="0" smtClean="0">
                <a:latin typeface="Bookman Old Style" panose="02050604050505020204" pitchFamily="18" charset="0"/>
              </a:rPr>
              <a:t>through summer school, enrichment, after school programs or extended school year. </a:t>
            </a:r>
          </a:p>
          <a:p>
            <a:endParaRPr lang="en-US" dirty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Can pay salaries and benefits for staff IF: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*Incur overtime as a direct result of COVID19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*Awarded extra pay for added duties due to COVID19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*Change of duties because of COVID19. The portion of time spent on COVID related work can 	   be paid.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*Hired substitutes for staff who are ill from COVID19.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*Salaries of those not working due to COVID19 (i.e. maintain full employment during school 	   closures)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endParaRPr lang="en-US" dirty="0" smtClean="0">
              <a:latin typeface="Bookman Old Style" panose="02050604050505020204" pitchFamily="18" charset="0"/>
            </a:endParaRPr>
          </a:p>
          <a:p>
            <a:r>
              <a:rPr lang="en-US" dirty="0" smtClean="0">
                <a:latin typeface="Bookman Old Style" panose="02050604050505020204" pitchFamily="18" charset="0"/>
              </a:rPr>
              <a:t>Construction projects require pre-approval from OPI. Projects OPI has stated will be approved: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*Upgrade HVAC system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*Repair windows and doors so can open to let fresh air in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*Install or upgrade air quality tools like filters, purification, fan control systems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*Roof repairs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*Mold, radon and asbestos remediation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*Creating outdoor space for learning, other activities like eating lunch.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*Replace carpet with easier to clean flooring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*Renovation to facilitate physical distancing</a:t>
            </a:r>
          </a:p>
          <a:p>
            <a:r>
              <a:rPr lang="en-US" dirty="0">
                <a:latin typeface="Bookman Old Style" panose="02050604050505020204" pitchFamily="18" charset="0"/>
              </a:rPr>
              <a:t>	</a:t>
            </a:r>
            <a:r>
              <a:rPr lang="en-US" dirty="0" smtClean="0">
                <a:latin typeface="Bookman Old Style" panose="02050604050505020204" pitchFamily="18" charset="0"/>
              </a:rPr>
              <a:t>*Constructing new school when renovation would not be cost effective</a:t>
            </a:r>
          </a:p>
          <a:p>
            <a:endParaRPr lang="en-US" dirty="0" smtClean="0">
              <a:latin typeface="Bookman Old Style" panose="02050604050505020204" pitchFamily="18" charset="0"/>
            </a:endParaRPr>
          </a:p>
          <a:p>
            <a:endParaRPr lang="en-US" b="1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ookman Old Style" panose="02050604050505020204" pitchFamily="18" charset="0"/>
              </a:rPr>
              <a:t>Grant Tracking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1" y="1582403"/>
            <a:ext cx="6677024" cy="387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687" y="562384"/>
            <a:ext cx="104203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man Old Style" panose="02050604050505020204" pitchFamily="18" charset="0"/>
              </a:rPr>
              <a:t>Nothing in life is ever free.</a:t>
            </a:r>
          </a:p>
          <a:p>
            <a:r>
              <a:rPr lang="en-US" sz="2800" dirty="0" smtClean="0">
                <a:latin typeface="Bookman Old Style" panose="02050604050505020204" pitchFamily="18" charset="0"/>
              </a:rPr>
              <a:t>You end up paying for that “free” thing in the end.</a:t>
            </a:r>
          </a:p>
          <a:p>
            <a:endParaRPr lang="en-US" dirty="0"/>
          </a:p>
        </p:txBody>
      </p:sp>
      <p:sp>
        <p:nvSpPr>
          <p:cNvPr id="4" name="AutoShape 4" descr="WHAT DO YOU MEAN ITS FREE... NOTHING IS FREE IN THIS WORLD ...@GOVERMENT -  it's free | Meme Gener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100138"/>
            <a:ext cx="4262438" cy="426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383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Bradley Hand ITC</vt:lpstr>
      <vt:lpstr>Calibri</vt:lpstr>
      <vt:lpstr>Calibri Light</vt:lpstr>
      <vt:lpstr>Office Theme</vt:lpstr>
      <vt:lpstr>Acrobat Document</vt:lpstr>
      <vt:lpstr>PowerPoint Presentation</vt:lpstr>
      <vt:lpstr>PowerPoint Presentation</vt:lpstr>
      <vt:lpstr>PowerPoint Presentation</vt:lpstr>
      <vt:lpstr>Spend by Dates:</vt:lpstr>
      <vt:lpstr>PowerPoint Presentation</vt:lpstr>
      <vt:lpstr>PowerPoint Presentation</vt:lpstr>
      <vt:lpstr>PowerPoint Presentation</vt:lpstr>
      <vt:lpstr>Grant Tracking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</dc:creator>
  <cp:lastModifiedBy>Jacki</cp:lastModifiedBy>
  <cp:revision>28</cp:revision>
  <dcterms:created xsi:type="dcterms:W3CDTF">2022-04-12T00:42:46Z</dcterms:created>
  <dcterms:modified xsi:type="dcterms:W3CDTF">2022-04-23T15:31:45Z</dcterms:modified>
</cp:coreProperties>
</file>