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6" r:id="rId6"/>
    <p:sldId id="267" r:id="rId7"/>
    <p:sldId id="268" r:id="rId8"/>
    <p:sldId id="269" r:id="rId9"/>
    <p:sldId id="260" r:id="rId10"/>
    <p:sldId id="261" r:id="rId11"/>
    <p:sldId id="262" r:id="rId12"/>
    <p:sldId id="264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7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1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4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1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6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5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D496-2224-494F-B80C-1169FBFC196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1D5B1-F844-4CBF-9BA6-A6CC7606E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2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5612"/>
            <a:ext cx="9144000" cy="308768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Cross Training 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&amp; 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Succession Planning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4174329"/>
            <a:ext cx="4029076" cy="223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6" y="4210049"/>
            <a:ext cx="3929062" cy="221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4362450"/>
            <a:ext cx="14763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6600" dirty="0" smtClean="0">
                <a:latin typeface="Candara" panose="020E0502030303020204" pitchFamily="34" charset="0"/>
              </a:rPr>
              <a:t>OR</a:t>
            </a:r>
            <a:endParaRPr lang="en-US" sz="6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04825"/>
            <a:ext cx="110585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ndara" panose="020E0502030303020204" pitchFamily="34" charset="0"/>
              </a:rPr>
              <a:t>RECOMMEND TO DO</a:t>
            </a:r>
            <a:r>
              <a:rPr lang="en-US" sz="3600" dirty="0">
                <a:latin typeface="Candara" panose="020E0502030303020204" pitchFamily="34" charset="0"/>
              </a:rPr>
              <a:t>: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1. Review </a:t>
            </a:r>
            <a:r>
              <a:rPr lang="en-US" sz="3600" dirty="0">
                <a:latin typeface="Candara" panose="020E0502030303020204" pitchFamily="34" charset="0"/>
              </a:rPr>
              <a:t>the MASBO Acronyms </a:t>
            </a:r>
            <a:r>
              <a:rPr lang="en-US" sz="3600" dirty="0" smtClean="0">
                <a:latin typeface="Candara" panose="020E0502030303020204" pitchFamily="34" charset="0"/>
              </a:rPr>
              <a:t>list</a:t>
            </a:r>
          </a:p>
          <a:p>
            <a:endParaRPr lang="en-US" sz="3600" dirty="0">
              <a:latin typeface="Candara" panose="020E0502030303020204" pitchFamily="34" charset="0"/>
            </a:endParaRPr>
          </a:p>
          <a:p>
            <a:r>
              <a:rPr lang="en-US" sz="3600" dirty="0" smtClean="0">
                <a:latin typeface="Candara" panose="020E0502030303020204" pitchFamily="34" charset="0"/>
              </a:rPr>
              <a:t>2. Review </a:t>
            </a:r>
            <a:r>
              <a:rPr lang="en-US" sz="3600" dirty="0">
                <a:latin typeface="Candara" panose="020E0502030303020204" pitchFamily="34" charset="0"/>
              </a:rPr>
              <a:t>the Clerk &amp; Superintendent Duty List</a:t>
            </a:r>
          </a:p>
          <a:p>
            <a:r>
              <a:rPr lang="en-US" sz="3600" dirty="0">
                <a:latin typeface="Candara" panose="020E0502030303020204" pitchFamily="34" charset="0"/>
              </a:rPr>
              <a:t>	(MASBO&gt;Publications&gt;MASBO Publication</a:t>
            </a:r>
            <a:r>
              <a:rPr lang="en-US" sz="3600" dirty="0" smtClean="0">
                <a:latin typeface="Candara" panose="020E0502030303020204" pitchFamily="34" charset="0"/>
              </a:rPr>
              <a:t>)</a:t>
            </a:r>
          </a:p>
          <a:p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n-US" sz="3600" dirty="0" smtClean="0">
                <a:latin typeface="Candara" panose="020E0502030303020204" pitchFamily="34" charset="0"/>
              </a:rPr>
              <a:t>   Make sure everyone understands who is responsible    	for which tasks.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    This list will give insight into where training will be 	needed.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     DO NOT LET THE LIST OVERWHELM!!!!!!!!!</a:t>
            </a:r>
            <a:endParaRPr lang="en-US" sz="3600" dirty="0">
              <a:latin typeface="Candara" panose="020E0502030303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64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5" y="371475"/>
            <a:ext cx="113728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3. Set up common share drives</a:t>
            </a:r>
          </a:p>
          <a:p>
            <a:r>
              <a:rPr lang="en-US" sz="3600" dirty="0">
                <a:latin typeface="Candara" panose="020E0502030303020204" pitchFamily="34" charset="0"/>
              </a:rPr>
              <a:t>	</a:t>
            </a:r>
            <a:r>
              <a:rPr lang="en-US" sz="3600" dirty="0" smtClean="0">
                <a:latin typeface="Candara" panose="020E0502030303020204" pitchFamily="34" charset="0"/>
              </a:rPr>
              <a:t>One Drive</a:t>
            </a:r>
          </a:p>
          <a:p>
            <a:r>
              <a:rPr lang="en-US" sz="3600" dirty="0">
                <a:latin typeface="Candara" panose="020E0502030303020204" pitchFamily="34" charset="0"/>
              </a:rPr>
              <a:t>	</a:t>
            </a:r>
            <a:r>
              <a:rPr lang="en-US" sz="3600" dirty="0" smtClean="0">
                <a:latin typeface="Candara" panose="020E0502030303020204" pitchFamily="34" charset="0"/>
              </a:rPr>
              <a:t>Google</a:t>
            </a:r>
          </a:p>
          <a:p>
            <a:r>
              <a:rPr lang="en-US" sz="3600" dirty="0">
                <a:latin typeface="Candara" panose="020E0502030303020204" pitchFamily="34" charset="0"/>
              </a:rPr>
              <a:t>	</a:t>
            </a:r>
            <a:r>
              <a:rPr lang="en-US" sz="3600" dirty="0" smtClean="0">
                <a:latin typeface="Candara" panose="020E0502030303020204" pitchFamily="34" charset="0"/>
              </a:rPr>
              <a:t>Calendar</a:t>
            </a:r>
          </a:p>
          <a:p>
            <a:endParaRPr lang="en-US" sz="3600" dirty="0" smtClean="0">
              <a:latin typeface="Candara" panose="020E0502030303020204" pitchFamily="34" charset="0"/>
            </a:endParaRPr>
          </a:p>
          <a:p>
            <a:endParaRPr lang="en-US" sz="3600" dirty="0">
              <a:latin typeface="Candara" panose="020E0502030303020204" pitchFamily="34" charset="0"/>
            </a:endParaRPr>
          </a:p>
          <a:p>
            <a:r>
              <a:rPr lang="en-US" sz="3600" dirty="0" smtClean="0">
                <a:latin typeface="Candara" panose="020E0502030303020204" pitchFamily="34" charset="0"/>
              </a:rPr>
              <a:t>4. Clerks Monthly Tickle File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5. Write down the directions for tasks done once a year.</a:t>
            </a:r>
            <a:endParaRPr lang="en-US" sz="3600" dirty="0">
              <a:latin typeface="Candara" panose="020E0502030303020204" pitchFamily="34" charset="0"/>
            </a:endParaRPr>
          </a:p>
          <a:p>
            <a:r>
              <a:rPr lang="en-US" sz="3600" dirty="0">
                <a:latin typeface="Candara" panose="020E0502030303020204" pitchFamily="34" charset="0"/>
              </a:rPr>
              <a:t>6</a:t>
            </a:r>
            <a:r>
              <a:rPr lang="en-US" sz="3600" dirty="0" smtClean="0">
                <a:latin typeface="Candara" panose="020E0502030303020204" pitchFamily="34" charset="0"/>
              </a:rPr>
              <a:t>. Start with small tasks and increase gradually.</a:t>
            </a:r>
          </a:p>
          <a:p>
            <a:endParaRPr lang="en-US" sz="3600" dirty="0">
              <a:latin typeface="Candara" panose="020E0502030303020204" pitchFamily="34" charset="0"/>
            </a:endParaRPr>
          </a:p>
          <a:p>
            <a:r>
              <a:rPr lang="en-US" sz="3600" dirty="0">
                <a:latin typeface="Candara" panose="020E0502030303020204" pitchFamily="34" charset="0"/>
              </a:rPr>
              <a:t>7</a:t>
            </a:r>
            <a:r>
              <a:rPr lang="en-US" sz="3600" dirty="0" smtClean="0">
                <a:latin typeface="Candara" panose="020E0502030303020204" pitchFamily="34" charset="0"/>
              </a:rPr>
              <a:t>. Can’t say it enough…. </a:t>
            </a:r>
            <a:r>
              <a:rPr lang="en-US" sz="3200" dirty="0" smtClean="0">
                <a:latin typeface="Candara" panose="020E0502030303020204" pitchFamily="34" charset="0"/>
              </a:rPr>
              <a:t>Don’t Overwhelm</a:t>
            </a:r>
            <a:r>
              <a:rPr lang="en-US" sz="3600" dirty="0" smtClean="0">
                <a:latin typeface="Candara" panose="020E0502030303020204" pitchFamily="34" charset="0"/>
              </a:rPr>
              <a:t>… </a:t>
            </a:r>
            <a:r>
              <a:rPr lang="en-US" sz="2400" dirty="0" smtClean="0">
                <a:latin typeface="Candara" panose="020E0502030303020204" pitchFamily="34" charset="0"/>
              </a:rPr>
              <a:t>Don’t Overwhelm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992" y="470827"/>
            <a:ext cx="3890108" cy="35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33" y="689135"/>
            <a:ext cx="3607526" cy="3549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49798" y="2028825"/>
            <a:ext cx="61516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andara" panose="020E0502030303020204" pitchFamily="34" charset="0"/>
              </a:rPr>
              <a:t>Dear God, please grant:</a:t>
            </a:r>
          </a:p>
          <a:p>
            <a:r>
              <a:rPr lang="en-US" sz="3200" b="1" i="1" dirty="0" smtClean="0">
                <a:latin typeface="Candara" panose="020E0502030303020204" pitchFamily="34" charset="0"/>
              </a:rPr>
              <a:t>Patience for the person training and Patience for the person learning.</a:t>
            </a:r>
            <a:endParaRPr lang="en-US" sz="3200" b="1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295275"/>
            <a:ext cx="97440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anose="020E0502030303020204" pitchFamily="34" charset="0"/>
              </a:rPr>
              <a:t>Farewell from departing Clerks,</a:t>
            </a: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 </a:t>
            </a:r>
          </a:p>
          <a:p>
            <a:r>
              <a:rPr lang="en-US" sz="2400" dirty="0">
                <a:latin typeface="Candara" panose="020E0502030303020204" pitchFamily="34" charset="0"/>
              </a:rPr>
              <a:t>Remember that your first responsibility is to the children.  This is their one and only chance to get an education. Many in “education” lose sight of this.</a:t>
            </a:r>
          </a:p>
          <a:p>
            <a:r>
              <a:rPr lang="en-US" sz="2400" dirty="0">
                <a:latin typeface="Candara" panose="020E0502030303020204" pitchFamily="34" charset="0"/>
              </a:rPr>
              <a:t>Know the policies and laws which govern your District; make sure others learn them as well.</a:t>
            </a:r>
          </a:p>
          <a:p>
            <a:r>
              <a:rPr lang="en-US" sz="2400" dirty="0">
                <a:latin typeface="Candara" panose="020E0502030303020204" pitchFamily="34" charset="0"/>
              </a:rPr>
              <a:t>Serve with integrity, respect and honesty.</a:t>
            </a:r>
          </a:p>
          <a:p>
            <a:r>
              <a:rPr lang="en-US" sz="2400" dirty="0">
                <a:latin typeface="Candara" panose="020E0502030303020204" pitchFamily="34" charset="0"/>
              </a:rPr>
              <a:t>Take every opportunity to learn from others; no one knows everything there is to know.</a:t>
            </a:r>
          </a:p>
          <a:p>
            <a:r>
              <a:rPr lang="en-US" sz="2400" dirty="0">
                <a:latin typeface="Candara" panose="020E0502030303020204" pitchFamily="34" charset="0"/>
              </a:rPr>
              <a:t>Don't be afraid to admit if you make a mistake; own it, no one is perfect!</a:t>
            </a:r>
          </a:p>
          <a:p>
            <a:r>
              <a:rPr lang="en-US" sz="2400" dirty="0">
                <a:latin typeface="Candara" panose="020E0502030303020204" pitchFamily="34" charset="0"/>
              </a:rPr>
              <a:t>Share what you have learned with others.  Be a mentor.</a:t>
            </a:r>
          </a:p>
          <a:p>
            <a:r>
              <a:rPr lang="en-US" sz="2400" dirty="0">
                <a:latin typeface="Candara" panose="020E050203030302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928937"/>
            <a:ext cx="6476124" cy="3405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" y="685799"/>
            <a:ext cx="3805238" cy="3952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312" y="4933950"/>
            <a:ext cx="380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Jacklyn Young</a:t>
            </a:r>
          </a:p>
          <a:p>
            <a:r>
              <a:rPr lang="en-US" dirty="0" smtClean="0"/>
              <a:t>Retired Fairview Schools Business Manager/Clerk</a:t>
            </a:r>
          </a:p>
          <a:p>
            <a:r>
              <a:rPr lang="en-US" dirty="0" smtClean="0"/>
              <a:t>Past MASBO President</a:t>
            </a:r>
          </a:p>
          <a:p>
            <a:r>
              <a:rPr lang="en-US" dirty="0" smtClean="0"/>
              <a:t>April 22,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" y="5365750"/>
            <a:ext cx="11763375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ndara" panose="020E0502030303020204" pitchFamily="34" charset="0"/>
              </a:rPr>
              <a:t>Which would be best for your district?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525" y="276536"/>
            <a:ext cx="4124325" cy="49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14300"/>
            <a:ext cx="1132522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ndara" panose="020E0502030303020204" pitchFamily="34" charset="0"/>
              </a:rPr>
              <a:t>EASY WAY </a:t>
            </a:r>
            <a:r>
              <a:rPr lang="en-US" sz="2400" dirty="0" smtClean="0">
                <a:latin typeface="Candara" panose="020E0502030303020204" pitchFamily="34" charset="0"/>
              </a:rPr>
              <a:t>– </a:t>
            </a:r>
          </a:p>
          <a:p>
            <a:r>
              <a:rPr lang="en-US" sz="2600" dirty="0" smtClean="0">
                <a:latin typeface="Candara" panose="020E0502030303020204" pitchFamily="34" charset="0"/>
              </a:rPr>
              <a:t>Clerk announces to the Board, </a:t>
            </a:r>
            <a:r>
              <a:rPr lang="en-US" sz="2600" dirty="0" smtClean="0">
                <a:latin typeface="Candara" panose="020E0502030303020204" pitchFamily="34" charset="0"/>
              </a:rPr>
              <a:t>she/he </a:t>
            </a:r>
            <a:r>
              <a:rPr lang="en-US" sz="2600" dirty="0" smtClean="0">
                <a:latin typeface="Candara" panose="020E0502030303020204" pitchFamily="34" charset="0"/>
              </a:rPr>
              <a:t>is leaving/retiring on …… a date long into the future.</a:t>
            </a:r>
          </a:p>
          <a:p>
            <a:r>
              <a:rPr lang="en-US" sz="2600" dirty="0" smtClean="0">
                <a:latin typeface="Candara" panose="020E0502030303020204" pitchFamily="34" charset="0"/>
              </a:rPr>
              <a:t>Clerk suggests they hire an Assistant Clerk, who </a:t>
            </a:r>
            <a:r>
              <a:rPr lang="en-US" sz="2600" dirty="0" smtClean="0">
                <a:latin typeface="Candara" panose="020E0502030303020204" pitchFamily="34" charset="0"/>
              </a:rPr>
              <a:t>she/he </a:t>
            </a:r>
            <a:r>
              <a:rPr lang="en-US" sz="2600" dirty="0" smtClean="0">
                <a:latin typeface="Candara" panose="020E0502030303020204" pitchFamily="34" charset="0"/>
              </a:rPr>
              <a:t>will teach all </a:t>
            </a:r>
            <a:r>
              <a:rPr lang="en-US" sz="2600" dirty="0" smtClean="0">
                <a:latin typeface="Candara" panose="020E0502030303020204" pitchFamily="34" charset="0"/>
              </a:rPr>
              <a:t>she/he </a:t>
            </a:r>
            <a:r>
              <a:rPr lang="en-US" sz="2600" dirty="0" smtClean="0">
                <a:latin typeface="Candara" panose="020E0502030303020204" pitchFamily="34" charset="0"/>
              </a:rPr>
              <a:t>knows!</a:t>
            </a:r>
          </a:p>
          <a:p>
            <a:r>
              <a:rPr lang="en-US" sz="2600" dirty="0" smtClean="0">
                <a:latin typeface="Candara" panose="020E0502030303020204" pitchFamily="34" charset="0"/>
              </a:rPr>
              <a:t>Board agrees with a sigh of relief.</a:t>
            </a:r>
          </a:p>
          <a:p>
            <a:r>
              <a:rPr lang="en-US" sz="2600" dirty="0" smtClean="0">
                <a:latin typeface="Candara" panose="020E0502030303020204" pitchFamily="34" charset="0"/>
              </a:rPr>
              <a:t>Clerk trains Assistant to be a mini me clone of </a:t>
            </a:r>
            <a:r>
              <a:rPr lang="en-US" sz="2600" dirty="0" smtClean="0">
                <a:latin typeface="Candara" panose="020E0502030303020204" pitchFamily="34" charset="0"/>
              </a:rPr>
              <a:t>her/him.</a:t>
            </a:r>
            <a:endParaRPr lang="en-US" sz="2600" dirty="0" smtClean="0">
              <a:latin typeface="Candara" panose="020E0502030303020204" pitchFamily="34" charset="0"/>
            </a:endParaRPr>
          </a:p>
          <a:p>
            <a:r>
              <a:rPr lang="en-US" sz="2600" dirty="0" smtClean="0">
                <a:latin typeface="Candara" panose="020E0502030303020204" pitchFamily="34" charset="0"/>
              </a:rPr>
              <a:t>Clerk walks away proud of </a:t>
            </a:r>
            <a:r>
              <a:rPr lang="en-US" sz="2600" dirty="0" smtClean="0">
                <a:latin typeface="Candara" panose="020E0502030303020204" pitchFamily="34" charset="0"/>
              </a:rPr>
              <a:t>her/his </a:t>
            </a:r>
            <a:r>
              <a:rPr lang="en-US" sz="2600" dirty="0" smtClean="0">
                <a:latin typeface="Candara" panose="020E0502030303020204" pitchFamily="34" charset="0"/>
              </a:rPr>
              <a:t>accomplishment.</a:t>
            </a:r>
          </a:p>
          <a:p>
            <a:r>
              <a:rPr lang="en-US" sz="2600" dirty="0" smtClean="0">
                <a:latin typeface="Candara" panose="020E0502030303020204" pitchFamily="34" charset="0"/>
              </a:rPr>
              <a:t>Board and Superintendent celebrate, OLD Clerk is gone!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3200" b="1" dirty="0" smtClean="0">
                <a:latin typeface="Candara" panose="020E0502030303020204" pitchFamily="34" charset="0"/>
              </a:rPr>
              <a:t>HARD WAY </a:t>
            </a:r>
            <a:r>
              <a:rPr lang="en-US" sz="2400" dirty="0" smtClean="0">
                <a:latin typeface="Candara" panose="020E0502030303020204" pitchFamily="34" charset="0"/>
              </a:rPr>
              <a:t>– </a:t>
            </a:r>
          </a:p>
          <a:p>
            <a:r>
              <a:rPr lang="en-US" sz="2600" dirty="0" smtClean="0">
                <a:latin typeface="Candara" panose="020E0502030303020204" pitchFamily="34" charset="0"/>
              </a:rPr>
              <a:t>Someone breaks clerks last straw (could be Superintendent, Principal, Board, Union, Head Custodian, IT Director, Auditor, the list goes on and on…….)</a:t>
            </a:r>
          </a:p>
          <a:p>
            <a:r>
              <a:rPr lang="en-US" sz="2600" dirty="0" smtClean="0">
                <a:latin typeface="Candara" panose="020E0502030303020204" pitchFamily="34" charset="0"/>
              </a:rPr>
              <a:t>Superintendent arrives one morning to keys on the desk, grandkids pictures gone, snack drawer is empty and favorite pens are missing.</a:t>
            </a:r>
          </a:p>
          <a:p>
            <a:r>
              <a:rPr lang="en-US" sz="2600" dirty="0" smtClean="0">
                <a:latin typeface="Candara" panose="020E0502030303020204" pitchFamily="34" charset="0"/>
              </a:rPr>
              <a:t>Superintendent calls MASBO or fellow Super’s and says “What do I do now??”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07950"/>
            <a:ext cx="10515600" cy="53403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Cross Training </a:t>
            </a:r>
            <a:r>
              <a:rPr lang="en-US" dirty="0" smtClean="0">
                <a:latin typeface="Candara" panose="020E0502030303020204" pitchFamily="34" charset="0"/>
              </a:rPr>
              <a:t>within the office and </a:t>
            </a:r>
            <a:r>
              <a:rPr lang="en-US" b="1" dirty="0" smtClean="0">
                <a:latin typeface="Candara" panose="020E0502030303020204" pitchFamily="34" charset="0"/>
              </a:rPr>
              <a:t>Succession Plans </a:t>
            </a:r>
            <a:r>
              <a:rPr lang="en-US" dirty="0" smtClean="0">
                <a:latin typeface="Candara" panose="020E0502030303020204" pitchFamily="34" charset="0"/>
              </a:rPr>
              <a:t>have the same end goal. 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**MORE people able to do the same job in case of an emergency, or planned event.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</a:rPr>
            </a:b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131" y="3619501"/>
            <a:ext cx="368379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275" y="247650"/>
            <a:ext cx="114585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The Battle is Real</a:t>
            </a:r>
          </a:p>
          <a:p>
            <a:r>
              <a:rPr lang="en-US" sz="2000" dirty="0">
                <a:latin typeface="Candara" panose="020E0502030303020204" pitchFamily="34" charset="0"/>
              </a:rPr>
              <a:t>Twenty Percent of most western countries' workforce is over 55 years old.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As a </a:t>
            </a:r>
            <a:r>
              <a:rPr lang="en-US" sz="2000" dirty="0" smtClean="0">
                <a:latin typeface="Candara" panose="020E0502030303020204" pitchFamily="34" charset="0"/>
              </a:rPr>
              <a:t>District </a:t>
            </a:r>
            <a:r>
              <a:rPr lang="en-US" sz="2000" dirty="0">
                <a:latin typeface="Candara" panose="020E0502030303020204" pitchFamily="34" charset="0"/>
              </a:rPr>
              <a:t>you have many </a:t>
            </a:r>
            <a:r>
              <a:rPr lang="en-US" sz="2000" dirty="0" smtClean="0">
                <a:latin typeface="Candara" panose="020E0502030303020204" pitchFamily="34" charset="0"/>
              </a:rPr>
              <a:t>challenges.</a:t>
            </a:r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 How Many </a:t>
            </a:r>
            <a:r>
              <a:rPr lang="en-US" sz="2000" dirty="0" smtClean="0">
                <a:latin typeface="Candara" panose="020E0502030303020204" pitchFamily="34" charset="0"/>
              </a:rPr>
              <a:t>Superintendents, Clerks, Principals and even Teachers </a:t>
            </a:r>
            <a:r>
              <a:rPr lang="en-US" sz="2000" dirty="0">
                <a:latin typeface="Candara" panose="020E0502030303020204" pitchFamily="34" charset="0"/>
              </a:rPr>
              <a:t>are over 55</a:t>
            </a:r>
            <a:r>
              <a:rPr lang="en-US" sz="2000" dirty="0" smtClean="0">
                <a:latin typeface="Candara" panose="020E0502030303020204" pitchFamily="34" charset="0"/>
              </a:rPr>
              <a:t>? We’ll call them Senior Staff.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Is your District </a:t>
            </a:r>
            <a:r>
              <a:rPr lang="en-US" sz="2000" dirty="0">
                <a:latin typeface="Candara" panose="020E0502030303020204" pitchFamily="34" charset="0"/>
              </a:rPr>
              <a:t>facing 1-2 retirements per year?</a:t>
            </a:r>
          </a:p>
          <a:p>
            <a:r>
              <a:rPr lang="en-US" sz="2000" dirty="0">
                <a:latin typeface="Candara" panose="020E0502030303020204" pitchFamily="34" charset="0"/>
              </a:rPr>
              <a:t>Do you have senior </a:t>
            </a:r>
            <a:r>
              <a:rPr lang="en-US" sz="2000" dirty="0" smtClean="0">
                <a:latin typeface="Candara" panose="020E0502030303020204" pitchFamily="34" charset="0"/>
              </a:rPr>
              <a:t>staff </a:t>
            </a:r>
            <a:r>
              <a:rPr lang="en-US" sz="2000" dirty="0">
                <a:latin typeface="Candara" panose="020E0502030303020204" pitchFamily="34" charset="0"/>
              </a:rPr>
              <a:t>who are preventing talent from rising to the top?</a:t>
            </a:r>
          </a:p>
          <a:p>
            <a:r>
              <a:rPr lang="en-US" sz="2000" dirty="0">
                <a:latin typeface="Candara" panose="020E0502030303020204" pitchFamily="34" charset="0"/>
              </a:rPr>
              <a:t>Do you have talented </a:t>
            </a:r>
            <a:r>
              <a:rPr lang="en-US" sz="2000" dirty="0" smtClean="0">
                <a:latin typeface="Candara" panose="020E0502030303020204" pitchFamily="34" charset="0"/>
              </a:rPr>
              <a:t>senior staff </a:t>
            </a:r>
            <a:r>
              <a:rPr lang="en-US" sz="2000" dirty="0">
                <a:latin typeface="Candara" panose="020E0502030303020204" pitchFamily="34" charset="0"/>
              </a:rPr>
              <a:t>leaving the organization?</a:t>
            </a:r>
          </a:p>
          <a:p>
            <a:r>
              <a:rPr lang="en-US" sz="2000" dirty="0">
                <a:latin typeface="Candara" panose="020E0502030303020204" pitchFamily="34" charset="0"/>
              </a:rPr>
              <a:t>Do you have senior </a:t>
            </a:r>
            <a:r>
              <a:rPr lang="en-US" sz="2000" dirty="0" smtClean="0">
                <a:latin typeface="Candara" panose="020E0502030303020204" pitchFamily="34" charset="0"/>
              </a:rPr>
              <a:t>staff </a:t>
            </a:r>
            <a:r>
              <a:rPr lang="en-US" sz="2000" dirty="0">
                <a:latin typeface="Candara" panose="020E0502030303020204" pitchFamily="34" charset="0"/>
              </a:rPr>
              <a:t>sandbagging till they retire?</a:t>
            </a:r>
          </a:p>
          <a:p>
            <a:r>
              <a:rPr lang="en-US" sz="2000" dirty="0">
                <a:latin typeface="Candara" panose="020E0502030303020204" pitchFamily="34" charset="0"/>
              </a:rPr>
              <a:t>Do you have senior </a:t>
            </a:r>
            <a:r>
              <a:rPr lang="en-US" sz="2000" dirty="0" smtClean="0">
                <a:latin typeface="Candara" panose="020E0502030303020204" pitchFamily="34" charset="0"/>
              </a:rPr>
              <a:t>staff </a:t>
            </a:r>
            <a:r>
              <a:rPr lang="en-US" sz="2000" dirty="0">
                <a:latin typeface="Candara" panose="020E0502030303020204" pitchFamily="34" charset="0"/>
              </a:rPr>
              <a:t>taking time off for health reasons</a:t>
            </a:r>
            <a:r>
              <a:rPr lang="en-US" sz="2000" dirty="0" smtClean="0">
                <a:latin typeface="Candara" panose="020E0502030303020204" pitchFamily="34" charset="0"/>
              </a:rPr>
              <a:t>?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We Love the Elephant in the Room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If we just looked at the those who are over 55, you may be facing at least a 20% turnover per year of your senior </a:t>
            </a:r>
            <a:r>
              <a:rPr lang="en-US" sz="2000" dirty="0" smtClean="0">
                <a:latin typeface="Candara" panose="020E0502030303020204" pitchFamily="34" charset="0"/>
              </a:rPr>
              <a:t>staff. </a:t>
            </a:r>
            <a:r>
              <a:rPr lang="en-US" sz="2000" dirty="0">
                <a:latin typeface="Candara" panose="020E0502030303020204" pitchFamily="34" charset="0"/>
              </a:rPr>
              <a:t>The cost to the organization is massive and the areas </a:t>
            </a:r>
            <a:r>
              <a:rPr lang="en-US" sz="2000" dirty="0" smtClean="0">
                <a:latin typeface="Candara" panose="020E0502030303020204" pitchFamily="34" charset="0"/>
              </a:rPr>
              <a:t>with </a:t>
            </a:r>
            <a:r>
              <a:rPr lang="en-US" sz="2000" dirty="0">
                <a:latin typeface="Candara" panose="020E0502030303020204" pitchFamily="34" charset="0"/>
              </a:rPr>
              <a:t>the most pain are: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	1. Loss </a:t>
            </a:r>
            <a:r>
              <a:rPr lang="en-US" sz="2000" dirty="0">
                <a:latin typeface="Candara" panose="020E0502030303020204" pitchFamily="34" charset="0"/>
              </a:rPr>
              <a:t>of </a:t>
            </a:r>
            <a:r>
              <a:rPr lang="en-US" sz="2000" dirty="0" smtClean="0">
                <a:latin typeface="Candara" panose="020E0502030303020204" pitchFamily="34" charset="0"/>
              </a:rPr>
              <a:t>district/education/history…. </a:t>
            </a:r>
            <a:r>
              <a:rPr lang="en-US" sz="2000" dirty="0">
                <a:latin typeface="Candara" panose="020E0502030303020204" pitchFamily="34" charset="0"/>
              </a:rPr>
              <a:t>knowledge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	2. Costly </a:t>
            </a:r>
            <a:r>
              <a:rPr lang="en-US" sz="2000" dirty="0">
                <a:latin typeface="Candara" panose="020E0502030303020204" pitchFamily="34" charset="0"/>
              </a:rPr>
              <a:t>recruitment processes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	3. 3-6 </a:t>
            </a:r>
            <a:r>
              <a:rPr lang="en-US" sz="2000" dirty="0">
                <a:latin typeface="Candara" panose="020E0502030303020204" pitchFamily="34" charset="0"/>
              </a:rPr>
              <a:t>lead months for the new </a:t>
            </a:r>
            <a:r>
              <a:rPr lang="en-US" sz="2000" dirty="0" smtClean="0">
                <a:latin typeface="Candara" panose="020E0502030303020204" pitchFamily="34" charset="0"/>
              </a:rPr>
              <a:t>staff </a:t>
            </a:r>
            <a:r>
              <a:rPr lang="en-US" sz="2000" dirty="0">
                <a:latin typeface="Candara" panose="020E0502030303020204" pitchFamily="34" charset="0"/>
              </a:rPr>
              <a:t>to come up to speed</a:t>
            </a:r>
            <a:r>
              <a:rPr lang="en-US" sz="2000" dirty="0" smtClean="0">
                <a:latin typeface="Candara" panose="020E0502030303020204" pitchFamily="34" charset="0"/>
              </a:rPr>
              <a:t>. (In the clerk world, make that 1+ years)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	4. Perceived </a:t>
            </a:r>
            <a:r>
              <a:rPr lang="en-US" sz="2000" dirty="0">
                <a:latin typeface="Candara" panose="020E0502030303020204" pitchFamily="34" charset="0"/>
              </a:rPr>
              <a:t>drop in professionalism and service levels to the </a:t>
            </a:r>
            <a:r>
              <a:rPr lang="en-US" sz="2000" dirty="0" smtClean="0">
                <a:latin typeface="Candara" panose="020E0502030303020204" pitchFamily="34" charset="0"/>
              </a:rPr>
              <a:t>district </a:t>
            </a:r>
            <a:r>
              <a:rPr lang="en-US" sz="2000" dirty="0">
                <a:latin typeface="Candara" panose="020E0502030303020204" pitchFamily="34" charset="0"/>
              </a:rPr>
              <a:t>and </a:t>
            </a:r>
            <a:r>
              <a:rPr lang="en-US" sz="2000" dirty="0" smtClean="0">
                <a:latin typeface="Candara" panose="020E0502030303020204" pitchFamily="34" charset="0"/>
              </a:rPr>
              <a:t>community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200025"/>
            <a:ext cx="1159192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The Fact</a:t>
            </a:r>
            <a:r>
              <a:rPr lang="en-US" sz="2400" b="1" dirty="0" smtClean="0">
                <a:latin typeface="Candara" panose="020E0502030303020204" pitchFamily="34" charset="0"/>
              </a:rPr>
              <a:t>: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Staff turnover is a fact of life; however, lack of planning is setting you and your team up for failure, or just more hours to be worked and more criticism of not getting on the front foot.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As </a:t>
            </a:r>
            <a:r>
              <a:rPr lang="en-US" sz="2000" dirty="0" smtClean="0">
                <a:latin typeface="Candara" panose="020E0502030303020204" pitchFamily="34" charset="0"/>
              </a:rPr>
              <a:t>a business </a:t>
            </a:r>
            <a:r>
              <a:rPr lang="en-US" sz="2000" dirty="0">
                <a:latin typeface="Candara" panose="020E0502030303020204" pitchFamily="34" charset="0"/>
              </a:rPr>
              <a:t>manager, we are tasked with being able to foresee the challenges ahead and mitigate risks ahead to smooth out the path for our </a:t>
            </a:r>
            <a:r>
              <a:rPr lang="en-US" sz="2000" dirty="0" smtClean="0">
                <a:latin typeface="Candara" panose="020E0502030303020204" pitchFamily="34" charset="0"/>
              </a:rPr>
              <a:t>team </a:t>
            </a:r>
            <a:r>
              <a:rPr lang="en-US" sz="2000" dirty="0">
                <a:latin typeface="Candara" panose="020E0502030303020204" pitchFamily="34" charset="0"/>
              </a:rPr>
              <a:t>to follow.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Successful execution in succession planning enables your new team members to feel supported and engaged day one on the </a:t>
            </a:r>
            <a:r>
              <a:rPr lang="en-US" sz="2000" dirty="0" smtClean="0">
                <a:latin typeface="Candara" panose="020E0502030303020204" pitchFamily="34" charset="0"/>
              </a:rPr>
              <a:t>job.</a:t>
            </a:r>
            <a:endParaRPr lang="en-US" sz="20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sz="2400" b="1" dirty="0" smtClean="0">
                <a:latin typeface="Candara" panose="020E0502030303020204" pitchFamily="34" charset="0"/>
              </a:rPr>
              <a:t>Numbers </a:t>
            </a:r>
            <a:r>
              <a:rPr lang="en-US" sz="2400" b="1" dirty="0">
                <a:latin typeface="Candara" panose="020E0502030303020204" pitchFamily="34" charset="0"/>
              </a:rPr>
              <a:t>Tell the </a:t>
            </a:r>
            <a:r>
              <a:rPr lang="en-US" sz="2400" b="1" dirty="0" smtClean="0">
                <a:latin typeface="Candara" panose="020E0502030303020204" pitchFamily="34" charset="0"/>
              </a:rPr>
              <a:t>Truth</a:t>
            </a:r>
            <a:r>
              <a:rPr lang="en-US" sz="2000" b="1" dirty="0" smtClean="0">
                <a:latin typeface="Candara" panose="020E0502030303020204" pitchFamily="34" charset="0"/>
              </a:rPr>
              <a:t>:</a:t>
            </a:r>
          </a:p>
          <a:p>
            <a:endParaRPr lang="en-US" sz="2000" b="1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If you have 2 </a:t>
            </a:r>
            <a:r>
              <a:rPr lang="en-US" sz="2000" dirty="0" smtClean="0">
                <a:latin typeface="Candara" panose="020E0502030303020204" pitchFamily="34" charset="0"/>
              </a:rPr>
              <a:t>senior staff </a:t>
            </a:r>
            <a:r>
              <a:rPr lang="en-US" sz="2000" dirty="0">
                <a:latin typeface="Candara" panose="020E0502030303020204" pitchFamily="34" charset="0"/>
              </a:rPr>
              <a:t>leaving after ten years of service you are losing 33,000 hours of experience out of your </a:t>
            </a:r>
            <a:r>
              <a:rPr lang="en-US" sz="2000" dirty="0" smtClean="0">
                <a:latin typeface="Candara" panose="020E0502030303020204" pitchFamily="34" charset="0"/>
              </a:rPr>
              <a:t>organization. What’s the math when there is over 20 years of service?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If the 2 new </a:t>
            </a:r>
            <a:r>
              <a:rPr lang="en-US" sz="2000" dirty="0" smtClean="0">
                <a:latin typeface="Candara" panose="020E0502030303020204" pitchFamily="34" charset="0"/>
              </a:rPr>
              <a:t>staff, </a:t>
            </a:r>
            <a:r>
              <a:rPr lang="en-US" sz="2000" dirty="0">
                <a:latin typeface="Candara" panose="020E0502030303020204" pitchFamily="34" charset="0"/>
              </a:rPr>
              <a:t>you hire take 6 months to get up to speed at a cost of </a:t>
            </a:r>
            <a:r>
              <a:rPr lang="en-US" sz="2000" dirty="0" smtClean="0">
                <a:latin typeface="Candara" panose="020E0502030303020204" pitchFamily="34" charset="0"/>
              </a:rPr>
              <a:t>$50,000 </a:t>
            </a:r>
            <a:r>
              <a:rPr lang="en-US" sz="2000" dirty="0">
                <a:latin typeface="Candara" panose="020E0502030303020204" pitchFamily="34" charset="0"/>
              </a:rPr>
              <a:t>per annum salary. You are now </a:t>
            </a:r>
            <a:r>
              <a:rPr lang="en-US" sz="2000" dirty="0" smtClean="0">
                <a:latin typeface="Candara" panose="020E0502030303020204" pitchFamily="34" charset="0"/>
              </a:rPr>
              <a:t>$50,000 </a:t>
            </a:r>
            <a:r>
              <a:rPr lang="en-US" sz="2000" dirty="0">
                <a:latin typeface="Candara" panose="020E0502030303020204" pitchFamily="34" charset="0"/>
              </a:rPr>
              <a:t>cash </a:t>
            </a:r>
            <a:r>
              <a:rPr lang="en-US" sz="2000" dirty="0" smtClean="0">
                <a:latin typeface="Candara" panose="020E0502030303020204" pitchFamily="34" charset="0"/>
              </a:rPr>
              <a:t>out-of-pocket.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You are 6 months behind on expectations of the </a:t>
            </a:r>
            <a:r>
              <a:rPr lang="en-US" sz="2000" dirty="0" smtClean="0">
                <a:latin typeface="Candara" panose="020E0502030303020204" pitchFamily="34" charset="0"/>
              </a:rPr>
              <a:t>district.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If it takes 12 weeks to recruit and you spend </a:t>
            </a:r>
            <a:r>
              <a:rPr lang="en-US" sz="2000" dirty="0" smtClean="0">
                <a:latin typeface="Candara" panose="020E0502030303020204" pitchFamily="34" charset="0"/>
              </a:rPr>
              <a:t>$10,000 </a:t>
            </a:r>
            <a:r>
              <a:rPr lang="en-US" sz="2000" dirty="0">
                <a:latin typeface="Candara" panose="020E0502030303020204" pitchFamily="34" charset="0"/>
              </a:rPr>
              <a:t>with recruitment companies/HR consultants, you are now </a:t>
            </a:r>
            <a:r>
              <a:rPr lang="en-US" sz="2000" dirty="0" smtClean="0">
                <a:latin typeface="Candara" panose="020E0502030303020204" pitchFamily="34" charset="0"/>
              </a:rPr>
              <a:t>$20,000 out-of-pocket.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50" y="152400"/>
            <a:ext cx="1170622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Investing prior to staff leaving is </a:t>
            </a:r>
            <a:r>
              <a:rPr lang="en-US" sz="2400" b="1" dirty="0" smtClean="0">
                <a:latin typeface="Candara" panose="020E0502030303020204" pitchFamily="34" charset="0"/>
              </a:rPr>
              <a:t>critical:</a:t>
            </a:r>
            <a:endParaRPr lang="en-US" sz="2400" b="1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sz="2000" b="1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Objective</a:t>
            </a:r>
            <a:r>
              <a:rPr lang="en-US" b="1" dirty="0" smtClean="0">
                <a:latin typeface="Candara" panose="020E0502030303020204" pitchFamily="34" charset="0"/>
              </a:rPr>
              <a:t>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To </a:t>
            </a:r>
            <a:r>
              <a:rPr lang="en-US" sz="2000" dirty="0">
                <a:latin typeface="Candara" panose="020E0502030303020204" pitchFamily="34" charset="0"/>
              </a:rPr>
              <a:t>document and capture as much knowledge from </a:t>
            </a:r>
            <a:r>
              <a:rPr lang="en-US" sz="2000" dirty="0" smtClean="0">
                <a:latin typeface="Candara" panose="020E0502030303020204" pitchFamily="34" charset="0"/>
              </a:rPr>
              <a:t>senior staff </a:t>
            </a:r>
            <a:r>
              <a:rPr lang="en-US" sz="2000" dirty="0">
                <a:latin typeface="Candara" panose="020E0502030303020204" pitchFamily="34" charset="0"/>
              </a:rPr>
              <a:t>as possible. This is aimed at maximizing </a:t>
            </a:r>
            <a:r>
              <a:rPr lang="en-US" sz="2000" dirty="0" smtClean="0">
                <a:latin typeface="Candara" panose="020E0502030303020204" pitchFamily="34" charset="0"/>
              </a:rPr>
              <a:t>district/educational/budgetary </a:t>
            </a:r>
            <a:r>
              <a:rPr lang="en-US" sz="2000" dirty="0">
                <a:latin typeface="Candara" panose="020E0502030303020204" pitchFamily="34" charset="0"/>
              </a:rPr>
              <a:t>knowledge in order to aid in the process of onboarding new staff, with minimal disruption </a:t>
            </a:r>
            <a:r>
              <a:rPr lang="en-US" sz="2000" dirty="0" smtClean="0">
                <a:latin typeface="Candara" panose="020E0502030303020204" pitchFamily="34" charset="0"/>
              </a:rPr>
              <a:t>in the day </a:t>
            </a:r>
            <a:r>
              <a:rPr lang="en-US" sz="2000" dirty="0">
                <a:latin typeface="Candara" panose="020E0502030303020204" pitchFamily="34" charset="0"/>
              </a:rPr>
              <a:t>to day business operations.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sz="2000" b="1" dirty="0" smtClean="0">
                <a:latin typeface="Candara" panose="020E0502030303020204" pitchFamily="34" charset="0"/>
              </a:rPr>
              <a:t>The Approach</a:t>
            </a:r>
            <a:r>
              <a:rPr lang="en-US" b="1" dirty="0" smtClean="0">
                <a:latin typeface="Candara" panose="020E0502030303020204" pitchFamily="34" charset="0"/>
              </a:rPr>
              <a:t>:</a:t>
            </a:r>
            <a:endParaRPr lang="en-US" b="1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I</a:t>
            </a:r>
            <a:r>
              <a:rPr lang="en-US" sz="2000" dirty="0" smtClean="0">
                <a:latin typeface="Candara" panose="020E0502030303020204" pitchFamily="34" charset="0"/>
              </a:rPr>
              <a:t>nclude </a:t>
            </a:r>
            <a:r>
              <a:rPr lang="en-US" sz="2000" dirty="0">
                <a:latin typeface="Candara" panose="020E0502030303020204" pitchFamily="34" charset="0"/>
              </a:rPr>
              <a:t>the following for each staff member involved</a:t>
            </a:r>
            <a:r>
              <a:rPr lang="en-US" sz="2000" dirty="0" smtClean="0">
                <a:latin typeface="Candara" panose="020E0502030303020204" pitchFamily="34" charset="0"/>
              </a:rPr>
              <a:t>: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	</a:t>
            </a:r>
            <a:r>
              <a:rPr lang="en-US" sz="2000" b="1" dirty="0" smtClean="0">
                <a:latin typeface="Candara" panose="020E0502030303020204" pitchFamily="34" charset="0"/>
              </a:rPr>
              <a:t>Projects</a:t>
            </a:r>
            <a:r>
              <a:rPr lang="en-US" sz="2000" dirty="0" smtClean="0">
                <a:latin typeface="Candara" panose="020E0502030303020204" pitchFamily="34" charset="0"/>
              </a:rPr>
              <a:t>-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	Future Projects – (i.e. the Board’s Strategic Plan)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	Current Projects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	Status </a:t>
            </a:r>
            <a:r>
              <a:rPr lang="en-US" sz="2000" dirty="0">
                <a:latin typeface="Candara" panose="020E0502030303020204" pitchFamily="34" charset="0"/>
              </a:rPr>
              <a:t>and </a:t>
            </a:r>
            <a:r>
              <a:rPr lang="en-US" sz="2000" dirty="0" smtClean="0">
                <a:latin typeface="Candara" panose="020E0502030303020204" pitchFamily="34" charset="0"/>
              </a:rPr>
              <a:t>Progress </a:t>
            </a:r>
            <a:r>
              <a:rPr lang="en-US" sz="2000" dirty="0">
                <a:latin typeface="Candara" panose="020E0502030303020204" pitchFamily="34" charset="0"/>
              </a:rPr>
              <a:t>for both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	Project Risks – (document and explain everything the new staff will need to know)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	Opportunities </a:t>
            </a:r>
            <a:r>
              <a:rPr lang="en-US" sz="2000" dirty="0">
                <a:latin typeface="Candara" panose="020E0502030303020204" pitchFamily="34" charset="0"/>
              </a:rPr>
              <a:t>for </a:t>
            </a:r>
            <a:r>
              <a:rPr lang="en-US" sz="2000" dirty="0" smtClean="0">
                <a:latin typeface="Candara" panose="020E0502030303020204" pitchFamily="34" charset="0"/>
              </a:rPr>
              <a:t>change/ Improvements – (there could be a new idea that will work better)              </a:t>
            </a:r>
          </a:p>
          <a:p>
            <a:r>
              <a:rPr lang="en-US" sz="2000" b="1" dirty="0" smtClean="0">
                <a:latin typeface="Candara" panose="020E0502030303020204" pitchFamily="34" charset="0"/>
              </a:rPr>
              <a:t>	Services-</a:t>
            </a:r>
            <a:endParaRPr lang="en-US" sz="2000" b="1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	Current Services provided– (day to day responsibilities)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	Service risks – (what bogs you down each day?)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	Opportunities </a:t>
            </a:r>
            <a:r>
              <a:rPr lang="en-US" sz="2000" dirty="0">
                <a:latin typeface="Candara" panose="020E0502030303020204" pitchFamily="34" charset="0"/>
              </a:rPr>
              <a:t>for </a:t>
            </a:r>
            <a:r>
              <a:rPr lang="en-US" sz="2000" dirty="0" smtClean="0">
                <a:latin typeface="Candara" panose="020E0502030303020204" pitchFamily="34" charset="0"/>
              </a:rPr>
              <a:t>change/Improvements- (what could be done better/different?)</a:t>
            </a: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	Position </a:t>
            </a:r>
            <a:r>
              <a:rPr lang="en-US" sz="2000" dirty="0">
                <a:latin typeface="Candara" panose="020E0502030303020204" pitchFamily="34" charset="0"/>
              </a:rPr>
              <a:t>Role &amp; </a:t>
            </a:r>
            <a:r>
              <a:rPr lang="en-US" sz="2000" dirty="0" smtClean="0">
                <a:latin typeface="Candara" panose="020E0502030303020204" pitchFamily="34" charset="0"/>
              </a:rPr>
              <a:t>Responsibilities – (does this position have a job description?)</a:t>
            </a:r>
            <a:endParaRPr lang="en-US" sz="20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238125"/>
            <a:ext cx="117062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	</a:t>
            </a:r>
            <a:r>
              <a:rPr lang="en-US" sz="2000" b="1" dirty="0" smtClean="0">
                <a:latin typeface="Candara" panose="020E0502030303020204" pitchFamily="34" charset="0"/>
              </a:rPr>
              <a:t>Current role:</a:t>
            </a:r>
            <a:endParaRPr lang="en-US" sz="2000" b="1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	Current  </a:t>
            </a:r>
            <a:r>
              <a:rPr lang="en-US" sz="2000" dirty="0">
                <a:latin typeface="Candara" panose="020E0502030303020204" pitchFamily="34" charset="0"/>
              </a:rPr>
              <a:t>responsibilities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	Current </a:t>
            </a:r>
            <a:r>
              <a:rPr lang="en-US" sz="2000" dirty="0">
                <a:latin typeface="Candara" panose="020E0502030303020204" pitchFamily="34" charset="0"/>
              </a:rPr>
              <a:t>duties &amp;  tasks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	</a:t>
            </a:r>
            <a:r>
              <a:rPr lang="en-US" sz="2000" u="sng" dirty="0" smtClean="0">
                <a:latin typeface="Candara" panose="020E0502030303020204" pitchFamily="34" charset="0"/>
              </a:rPr>
              <a:t>Assumed </a:t>
            </a:r>
            <a:r>
              <a:rPr lang="en-US" sz="2000" u="sng" dirty="0">
                <a:latin typeface="Candara" panose="020E0502030303020204" pitchFamily="34" charset="0"/>
              </a:rPr>
              <a:t>/ undocumented  </a:t>
            </a:r>
            <a:r>
              <a:rPr lang="en-US" sz="2000" dirty="0" smtClean="0">
                <a:latin typeface="Candara" panose="020E0502030303020204" pitchFamily="34" charset="0"/>
              </a:rPr>
              <a:t>responsibilities </a:t>
            </a:r>
            <a:r>
              <a:rPr lang="en-US" sz="2000" dirty="0">
                <a:latin typeface="Candara" panose="020E0502030303020204" pitchFamily="34" charset="0"/>
              </a:rPr>
              <a:t>in your current role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	Location </a:t>
            </a:r>
            <a:r>
              <a:rPr lang="en-US" sz="2000" dirty="0">
                <a:latin typeface="Candara" panose="020E0502030303020204" pitchFamily="34" charset="0"/>
              </a:rPr>
              <a:t>of key documents and files (electronic and copy)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1" y="2068556"/>
            <a:ext cx="4754646" cy="39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550" y="219075"/>
            <a:ext cx="116776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ndara" panose="020E0502030303020204" pitchFamily="34" charset="0"/>
              </a:rPr>
              <a:t>POINTERS</a:t>
            </a:r>
            <a:r>
              <a:rPr lang="en-US" sz="4000" dirty="0" smtClean="0">
                <a:latin typeface="Candara" panose="020E0502030303020204" pitchFamily="34" charset="0"/>
              </a:rPr>
              <a:t>:</a:t>
            </a:r>
            <a:r>
              <a:rPr lang="en-US" dirty="0">
                <a:latin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* </a:t>
            </a:r>
            <a:r>
              <a:rPr lang="en-US" sz="3600" dirty="0" smtClean="0">
                <a:latin typeface="Candara" panose="020E0502030303020204" pitchFamily="34" charset="0"/>
              </a:rPr>
              <a:t>Share your goals (short term &amp; long term) with the 	Superintendent, Board and Assistant.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* Build </a:t>
            </a:r>
            <a:r>
              <a:rPr lang="en-US" sz="3600" dirty="0">
                <a:latin typeface="Candara" panose="020E0502030303020204" pitchFamily="34" charset="0"/>
              </a:rPr>
              <a:t>confidence in employees.</a:t>
            </a:r>
            <a:br>
              <a:rPr lang="en-US" sz="3600" dirty="0">
                <a:latin typeface="Candara" panose="020E0502030303020204" pitchFamily="34" charset="0"/>
              </a:rPr>
            </a:br>
            <a:r>
              <a:rPr lang="en-US" sz="3600" dirty="0" smtClean="0">
                <a:latin typeface="Candara" panose="020E0502030303020204" pitchFamily="34" charset="0"/>
              </a:rPr>
              <a:t>* Empower </a:t>
            </a:r>
            <a:r>
              <a:rPr lang="en-US" sz="3600" dirty="0">
                <a:latin typeface="Candara" panose="020E0502030303020204" pitchFamily="34" charset="0"/>
              </a:rPr>
              <a:t>the </a:t>
            </a:r>
            <a:r>
              <a:rPr lang="en-US" sz="3600" dirty="0" smtClean="0">
                <a:latin typeface="Candara" panose="020E0502030303020204" pitchFamily="34" charset="0"/>
              </a:rPr>
              <a:t>employees </a:t>
            </a:r>
            <a:r>
              <a:rPr lang="en-US" sz="3600" dirty="0">
                <a:latin typeface="Candara" panose="020E0502030303020204" pitchFamily="34" charset="0"/>
              </a:rPr>
              <a:t>to prepare for an </a:t>
            </a:r>
            <a:r>
              <a:rPr lang="en-US" sz="3600" dirty="0" smtClean="0">
                <a:latin typeface="Candara" panose="020E0502030303020204" pitchFamily="34" charset="0"/>
              </a:rPr>
              <a:t>emergency</a:t>
            </a:r>
            <a:r>
              <a:rPr lang="en-US" sz="3600" dirty="0">
                <a:latin typeface="Candara" panose="020E0502030303020204" pitchFamily="34" charset="0"/>
              </a:rPr>
              <a:t>. </a:t>
            </a:r>
            <a:br>
              <a:rPr lang="en-US" sz="3600" dirty="0">
                <a:latin typeface="Candara" panose="020E0502030303020204" pitchFamily="34" charset="0"/>
              </a:rPr>
            </a:br>
            <a:r>
              <a:rPr lang="en-US" sz="3600" dirty="0" smtClean="0">
                <a:latin typeface="Candara" panose="020E0502030303020204" pitchFamily="34" charset="0"/>
              </a:rPr>
              <a:t>* Get </a:t>
            </a:r>
            <a:r>
              <a:rPr lang="en-US" sz="3600" dirty="0">
                <a:latin typeface="Candara" panose="020E0502030303020204" pitchFamily="34" charset="0"/>
              </a:rPr>
              <a:t>rid of “that’s not my job” </a:t>
            </a:r>
            <a:r>
              <a:rPr lang="en-US" sz="3600" dirty="0" smtClean="0">
                <a:latin typeface="Candara" panose="020E0502030303020204" pitchFamily="34" charset="0"/>
              </a:rPr>
              <a:t>mentality.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* Don’t underestimate an employee’s capability to learn   	something new.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21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666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Office Theme</vt:lpstr>
      <vt:lpstr>Cross Training  &amp;  Succession Planning</vt:lpstr>
      <vt:lpstr>Which would be best for your district?</vt:lpstr>
      <vt:lpstr>PowerPoint Presentation</vt:lpstr>
      <vt:lpstr>Cross Training within the office and Succession Plans have the same end goal.   **MORE people able to do the same job in case of an emergency, or planned event.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Training &amp; Succession Planning</dc:title>
  <dc:creator>Jacki</dc:creator>
  <cp:lastModifiedBy>Jacki</cp:lastModifiedBy>
  <cp:revision>22</cp:revision>
  <dcterms:created xsi:type="dcterms:W3CDTF">2022-04-13T00:24:07Z</dcterms:created>
  <dcterms:modified xsi:type="dcterms:W3CDTF">2022-04-23T15:25:58Z</dcterms:modified>
</cp:coreProperties>
</file>