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9" r:id="rId5"/>
    <p:sldId id="461" r:id="rId6"/>
    <p:sldId id="469" r:id="rId7"/>
    <p:sldId id="462" r:id="rId8"/>
    <p:sldId id="260" r:id="rId9"/>
    <p:sldId id="463" r:id="rId10"/>
    <p:sldId id="263" r:id="rId11"/>
    <p:sldId id="261" r:id="rId12"/>
    <p:sldId id="472" r:id="rId13"/>
    <p:sldId id="473" r:id="rId14"/>
    <p:sldId id="470" r:id="rId15"/>
    <p:sldId id="474" r:id="rId16"/>
    <p:sldId id="264" r:id="rId17"/>
    <p:sldId id="265" r:id="rId18"/>
    <p:sldId id="475" r:id="rId19"/>
    <p:sldId id="477" r:id="rId20"/>
    <p:sldId id="476" r:id="rId21"/>
    <p:sldId id="478" r:id="rId22"/>
    <p:sldId id="479" r:id="rId23"/>
    <p:sldId id="480" r:id="rId24"/>
    <p:sldId id="483" r:id="rId25"/>
    <p:sldId id="482" r:id="rId26"/>
    <p:sldId id="484" r:id="rId27"/>
    <p:sldId id="468" r:id="rId28"/>
    <p:sldId id="48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9EC468-0757-42F0-8126-97E565F008AF}" v="5890" dt="2022-01-24T22:05:31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ECD16-3714-43A6-9149-D9B55EEE156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EC0F8-1719-4566-ACCC-D0A90082E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5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8929F-BA7D-44BF-B711-9351BB3BC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24675-EEA4-47C0-AF35-4B2AD6A63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4FE6-6978-4A8E-8066-0D9DA4F4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CFA0-0D87-4016-B92C-AFD69666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1A839-DBDD-4619-86F4-3F299649A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5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AF8E4-6995-42E9-9F4D-76CA1DF9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EBE3F-B24B-4D0B-9FFB-AAA005BAB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4D39C-B84A-469B-A867-278A0779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C330E-FDF2-45C7-87F5-DFCB77F5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CC22-CEA1-4B63-832E-1929066F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1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498223-08C6-427B-AF3E-9BF6E3AAB0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EAA904-FBD7-4E73-ADF5-1869255A2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1352B-AD42-415D-A12E-5E15D68F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A11F9-AF86-425F-A6DA-7FF615A0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D5A4E-B5BC-4915-89DA-72D88888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4C2B6-2AAE-4F8B-9B18-84438F4A4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A0D93-7734-4D93-A6B7-FE436F6D7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39F1F-CF8F-476E-BD83-BA075E71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A3420-9F25-40BB-AD75-A137278D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208BB-BFD5-4A55-BC9D-935C73521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4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299E3-AA5B-484B-9644-18D803E7F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39C43-D7C7-47DD-9A76-0B99B4239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B5AB5-E263-4513-8721-572BE720A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051D6-34AE-46A0-A9E6-B7511D226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6ED55-4FDD-40D5-990C-A084368A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3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17F1-1AE5-4B3B-9403-08DB0694F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22DFB-A3C3-4474-B9C5-B3472CAA5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CE927-E3E9-4D44-9F38-56338F070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63CB3-98A6-457D-8072-2A6301CE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BB5AE-B0F1-4585-8A6D-58B1398E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5B087-8D05-417E-A341-240937227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9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55C6-9E4A-4C20-8409-53D2593D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8E907-DD17-4124-966F-A354C43EF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42FC8-E417-4434-A8C4-52E5E50D5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7849FC-0FBD-4739-AE2F-F6E2F648C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C6772-28D9-4CCC-A17C-3BACA3051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150B8-F9EB-4F15-B053-95D634004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E19642-6F58-4BED-B907-E77198F78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A5A875-D75F-46A8-986E-0803FAD8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9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782C7-2EF2-461A-8288-FC1B46DA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755F7C-83BC-4F6C-8FB9-A730578C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577E11-AD30-4ABE-B8E6-717036BA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41B88-C384-4EE0-8998-E1DF63CA6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8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3CBEE-5238-4AAA-A890-C55E73236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143CD-BA46-485A-85A0-82D3738ED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5A149-B778-4A10-A9B2-A597CE8A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0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238C6-5B64-403E-B20C-19A5D118E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ABC57-AEF1-419E-AAA8-B14DE7BAF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7DDDB-89D5-4D29-81AB-DEC548541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F2C04-F6C6-42F2-8165-4A150BEFC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8A5AE-9A4A-4D75-A63C-25401215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6F6A0-4A0C-463F-9CE3-DA8D2CAD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6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0B510-30E3-4F62-AB7F-58404AF84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AB824E-DC6E-4BC2-BDCC-D249F065B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BF333-E558-479B-9E00-0D3183F0D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FD68E-AB63-4F25-8DF6-90CC5ABA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FEC8D-73E9-40D8-85D7-A260F5A9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38D47-8BE7-43CA-8199-3E355D19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7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830E19-4DC5-45B7-9B7F-C7365478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F3C74-C1EC-4002-8432-D7B9112C2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AB3EA-984C-408B-8989-7A85FE3B0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71E49-C59A-40A2-BC72-291FC911B2C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423B3-4185-4577-92BD-7354E2701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D0F80-C98D-4AE4-9E56-A9EC4C3A0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C24A1-7C11-412C-9590-8D13FDF77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0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aws.leg.mt.gov/legprd/LAW0203W$BSRV.ActionQuery?P_SESS=20211&amp;P_BLTP_BILL_TYP_CD=HB&amp;P_BILL_NO=671&amp;P_BILL_DFT_NO=&amp;P_CHPT_NO=&amp;Z_ACTION=Find&amp;P_ENTY_ID_SEQ2=&amp;P_SBJT_SBJ_CD=&amp;P_ENTY_ID_SEQ=" TargetMode="External"/><Relationship Id="rId2" Type="http://schemas.openxmlformats.org/officeDocument/2006/relationships/hyperlink" Target="https://leg.mt.gov/bills/mca/title_0200/chapter_0090/part_0020/section_0400/0200-0090-0020-0400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aws.leg.mt.gov/legprd/LAW0203W$BSRV.ActionQuery?P_SESS=20211&amp;P_BLTP_BILL_TYP_CD=HB&amp;P_BILL_NO=671&amp;P_BILL_DFT_NO=&amp;P_CHPT_NO=&amp;Z_ACTION=Find&amp;P_ENTY_ID_SEQ2=&amp;P_SBJT_SBJ_CD=&amp;P_ENTY_ID_SEQ=" TargetMode="External"/><Relationship Id="rId2" Type="http://schemas.openxmlformats.org/officeDocument/2006/relationships/hyperlink" Target="https://leg.mt.gov/bills/mca/title_0200/chapter_0090/part_0020/section_0400/0200-0090-0020-0400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chwhite@mt.g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chwhite@mt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pi.mt.gov/Portals/182/Superintendent-Docs-Images/CSCT%20District%20Meetings/CSCT%20IGT%20Overview%2010.20.21.pdf?ver=2021-10-26-093042-767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896" y="4696431"/>
            <a:ext cx="1858027" cy="11156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7835" y="1397936"/>
            <a:ext cx="6834379" cy="189641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Comprehensive School &amp; Community Treatment (CSCT)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0077" y="4452723"/>
            <a:ext cx="7415408" cy="1404735"/>
          </a:xfrm>
          <a:ln>
            <a:noFill/>
          </a:ln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en-US" sz="3200" dirty="0"/>
              <a:t>Region 1 Spring Workshop</a:t>
            </a:r>
            <a:endParaRPr lang="en-US" sz="3200" dirty="0">
              <a:solidFill>
                <a:schemeClr val="tx1"/>
              </a:solidFill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en-US" dirty="0"/>
              <a:t>April 6, 2022</a:t>
            </a: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en-US" dirty="0"/>
              <a:t>Denise Williams, Kalispell Public Schools</a:t>
            </a:r>
          </a:p>
        </p:txBody>
      </p:sp>
    </p:spTree>
    <p:extLst>
      <p:ext uri="{BB962C8B-B14F-4D97-AF65-F5344CB8AC3E}">
        <p14:creationId xmlns:p14="http://schemas.microsoft.com/office/powerpoint/2010/main" val="2273203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C765-B504-40EB-A5B5-AF89063E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Methodologies used for meeting match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AC9C9-5EF4-4850-A757-C66A3F85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24930" cy="4906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/>
              <a:t>Certified Public Expenditure (CPE)</a:t>
            </a:r>
          </a:p>
          <a:p>
            <a:r>
              <a:rPr lang="en-US" dirty="0"/>
              <a:t>CPE-based financing must recognize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actual costs incurred</a:t>
            </a:r>
          </a:p>
          <a:p>
            <a:r>
              <a:rPr lang="en-US" dirty="0"/>
              <a:t>CMS requires providers to use a CMS-approved cost reporting methodology to document the actual cost of providing the services determined through:</a:t>
            </a:r>
          </a:p>
          <a:p>
            <a:pPr lvl="1"/>
            <a:r>
              <a:rPr lang="en-US" dirty="0"/>
              <a:t>a CMS-approved statistically valid time study, </a:t>
            </a:r>
          </a:p>
          <a:p>
            <a:pPr lvl="1"/>
            <a:r>
              <a:rPr lang="en-US" dirty="0"/>
              <a:t>periodic cost reporting, and </a:t>
            </a:r>
          </a:p>
          <a:p>
            <a:pPr lvl="1"/>
            <a:r>
              <a:rPr lang="en-US" dirty="0"/>
              <a:t>reconciliation of any interim payments to actual incurred cost.</a:t>
            </a:r>
          </a:p>
          <a:p>
            <a:r>
              <a:rPr lang="en-US" dirty="0"/>
              <a:t>For qualifying school-based administrative activities, the amount of time that school staff members spend on Medicaid-related activities is typically determined based on time studies; </a:t>
            </a:r>
          </a:p>
          <a:p>
            <a:r>
              <a:rPr lang="en-US" dirty="0"/>
              <a:t>LEAs do an annual reconciliation of their actual local costs to </a:t>
            </a:r>
            <a:r>
              <a:rPr lang="en-US" dirty="0" err="1"/>
              <a:t>req’d</a:t>
            </a:r>
            <a:r>
              <a:rPr lang="en-US" dirty="0"/>
              <a:t> amount</a:t>
            </a:r>
          </a:p>
          <a:p>
            <a:r>
              <a:rPr lang="en-US" dirty="0"/>
              <a:t>Risk of “claw back” (refund to feds) for any excess federal funds received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7739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C765-B504-40EB-A5B5-AF89063E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Methodologies used for meeting match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AC9C9-5EF4-4850-A757-C66A3F85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6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/>
              <a:t>Intergovernmental Transfer (IGT) </a:t>
            </a:r>
            <a:r>
              <a:rPr lang="en-US" sz="3000" dirty="0"/>
              <a:t>-</a:t>
            </a:r>
            <a:r>
              <a:rPr lang="en-US" sz="3000" b="1" dirty="0"/>
              <a:t> </a:t>
            </a:r>
            <a:r>
              <a:rPr lang="en-US" sz="3000" b="1" i="1" dirty="0">
                <a:solidFill>
                  <a:schemeClr val="accent6">
                    <a:lumMod val="75000"/>
                  </a:schemeClr>
                </a:solidFill>
              </a:rPr>
              <a:t>“hard match”</a:t>
            </a:r>
            <a:endParaRPr lang="en-US" sz="3000" b="1" i="1" dirty="0"/>
          </a:p>
          <a:p>
            <a:r>
              <a:rPr lang="en-US" dirty="0"/>
              <a:t>a transfer of funds from a governmental entity (e.g., a school district or other state agency) to the Medicaid agency (DPHHS) before a Medicaid payment is made</a:t>
            </a:r>
          </a:p>
          <a:p>
            <a:r>
              <a:rPr lang="en-US" dirty="0"/>
              <a:t>when these funds are used as the non-federal share of a Medicaid expenditure, they are eligible for federal matching funds</a:t>
            </a:r>
          </a:p>
          <a:p>
            <a:r>
              <a:rPr lang="en-US" dirty="0"/>
              <a:t>Basic process:</a:t>
            </a:r>
          </a:p>
          <a:p>
            <a:pPr lvl="1"/>
            <a:r>
              <a:rPr lang="en-US" sz="2600" dirty="0"/>
              <a:t>School district submits claims for services provided in schools to the DPHHS, which will in turn calculate the non-federal share</a:t>
            </a:r>
          </a:p>
          <a:p>
            <a:pPr lvl="1"/>
            <a:r>
              <a:rPr lang="en-US" sz="2600" dirty="0"/>
              <a:t>School districts sends non-federal share to state</a:t>
            </a:r>
          </a:p>
          <a:p>
            <a:pPr lvl="1"/>
            <a:r>
              <a:rPr lang="en-US" sz="2600" dirty="0"/>
              <a:t>Claims paid by the DPHHS</a:t>
            </a:r>
          </a:p>
          <a:p>
            <a:pPr lvl="2"/>
            <a:r>
              <a:rPr lang="en-US" sz="2400" dirty="0"/>
              <a:t>full amount (federal and non-federal share) </a:t>
            </a:r>
          </a:p>
          <a:p>
            <a:pPr lvl="2"/>
            <a:r>
              <a:rPr lang="en-US" sz="2400" dirty="0"/>
              <a:t>paid to the school district that provided the service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E3FD6-53DB-4ED9-A2F4-A70632EABD14}"/>
              </a:ext>
            </a:extLst>
          </p:cNvPr>
          <p:cNvSpPr/>
          <p:nvPr/>
        </p:nvSpPr>
        <p:spPr>
          <a:xfrm>
            <a:off x="8091814" y="4947781"/>
            <a:ext cx="3632548" cy="1545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Third-party provider (mental health center or other contractor) usually submits the claim to DPHHS on behalf of the school district</a:t>
            </a:r>
          </a:p>
        </p:txBody>
      </p:sp>
    </p:spTree>
    <p:extLst>
      <p:ext uri="{BB962C8B-B14F-4D97-AF65-F5344CB8AC3E}">
        <p14:creationId xmlns:p14="http://schemas.microsoft.com/office/powerpoint/2010/main" val="1331306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C765-B504-40EB-A5B5-AF89063E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Methodologies used for meeting match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AC9C9-5EF4-4850-A757-C66A3F85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24930" cy="46672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/>
              <a:t>Intergovernmental (IGT)</a:t>
            </a:r>
            <a:endParaRPr lang="en-US" sz="3600" dirty="0"/>
          </a:p>
          <a:p>
            <a:r>
              <a:rPr lang="en-US" sz="3100" dirty="0"/>
              <a:t>In use since FY2020 </a:t>
            </a:r>
          </a:p>
          <a:p>
            <a:r>
              <a:rPr lang="en-US" sz="3100" dirty="0"/>
              <a:t>DPHHS used funds available within its budget until July 1, 2021</a:t>
            </a:r>
          </a:p>
          <a:p>
            <a:r>
              <a:rPr lang="en-US" sz="3100" dirty="0"/>
              <a:t>Bridge funding used July 1, 2021 – December 28, 2021</a:t>
            </a:r>
          </a:p>
          <a:p>
            <a:r>
              <a:rPr lang="en-US" sz="3100" dirty="0"/>
              <a:t>Memorandum of Understanding (MOU) outlines the IGT process effective January 1, 2022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600" b="1" dirty="0"/>
              <a:t>Certified Public Expenditure (CPE)</a:t>
            </a:r>
          </a:p>
          <a:p>
            <a:r>
              <a:rPr lang="en-US" sz="3100" dirty="0"/>
              <a:t>No longer in use, but still an allowable option</a:t>
            </a:r>
          </a:p>
          <a:p>
            <a:r>
              <a:rPr lang="en-US" sz="3100" dirty="0"/>
              <a:t>State’s plan with CMS must be amended; approval may take up to 18 months</a:t>
            </a:r>
          </a:p>
          <a:p>
            <a:r>
              <a:rPr lang="en-US" sz="3100" dirty="0"/>
              <a:t>Involves time studies, etc.</a:t>
            </a:r>
          </a:p>
          <a:p>
            <a:r>
              <a:rPr lang="en-US" sz="3100" dirty="0"/>
              <a:t>Risk of claw-back of funds after the fiscal year is over</a:t>
            </a:r>
          </a:p>
        </p:txBody>
      </p:sp>
    </p:spTree>
    <p:extLst>
      <p:ext uri="{BB962C8B-B14F-4D97-AF65-F5344CB8AC3E}">
        <p14:creationId xmlns:p14="http://schemas.microsoft.com/office/powerpoint/2010/main" val="2729563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hlinkClick r:id="rId2"/>
              </a:rPr>
              <a:t>20-9-240, MCA </a:t>
            </a:r>
            <a:r>
              <a:rPr lang="en-US" sz="3600" dirty="0"/>
              <a:t>Funding For School-Based Medical Services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dirty="0">
                <a:hlinkClick r:id="rId3"/>
              </a:rPr>
              <a:t>(HB671</a:t>
            </a:r>
            <a:r>
              <a:rPr lang="en-US" sz="3600" dirty="0"/>
              <a:t> - </a:t>
            </a:r>
            <a:r>
              <a:rPr lang="en-US" sz="3600" dirty="0" err="1"/>
              <a:t>Bedey</a:t>
            </a:r>
            <a:r>
              <a:rPr lang="en-US" sz="3600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32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/>
              <a:t>Includes the following provisions related to CSCT: </a:t>
            </a:r>
          </a:p>
          <a:p>
            <a:r>
              <a:rPr lang="en-US" dirty="0"/>
              <a:t>OPI and DPHHS charged with collaborating to find a solution</a:t>
            </a:r>
          </a:p>
          <a:p>
            <a:r>
              <a:rPr lang="en-US" dirty="0"/>
              <a:t>Legislative intent is to minimize administrative burden on school districts</a:t>
            </a:r>
          </a:p>
          <a:p>
            <a:r>
              <a:rPr lang="en-US" dirty="0"/>
              <a:t>DPHHS must provide technical support to OPI</a:t>
            </a:r>
          </a:p>
          <a:p>
            <a:pPr lvl="1"/>
            <a:r>
              <a:rPr lang="en-US" sz="2600" dirty="0"/>
              <a:t>Training</a:t>
            </a:r>
          </a:p>
          <a:p>
            <a:pPr lvl="1"/>
            <a:r>
              <a:rPr lang="en-US" sz="2600" dirty="0"/>
              <a:t>Establishment of provider rates</a:t>
            </a:r>
          </a:p>
          <a:p>
            <a:pPr lvl="1"/>
            <a:r>
              <a:rPr lang="en-US" sz="2600" dirty="0"/>
              <a:t>Coordination with CMS to ensure federal reimbursement for eligible services</a:t>
            </a:r>
          </a:p>
          <a:p>
            <a:r>
              <a:rPr lang="en-US" dirty="0"/>
              <a:t>OPI must provide technical support to school districts</a:t>
            </a:r>
          </a:p>
          <a:p>
            <a:pPr lvl="1"/>
            <a:r>
              <a:rPr lang="en-US" sz="2600" dirty="0"/>
              <a:t>Training</a:t>
            </a:r>
          </a:p>
          <a:p>
            <a:pPr lvl="1"/>
            <a:r>
              <a:rPr lang="en-US" sz="2600" dirty="0"/>
              <a:t>Accounting guidance</a:t>
            </a:r>
          </a:p>
          <a:p>
            <a:pPr lvl="1"/>
            <a:r>
              <a:rPr lang="en-US" sz="2600" dirty="0"/>
              <a:t>Collaboration with DPHHS in communicating with school districts</a:t>
            </a:r>
          </a:p>
        </p:txBody>
      </p:sp>
    </p:spTree>
    <p:extLst>
      <p:ext uri="{BB962C8B-B14F-4D97-AF65-F5344CB8AC3E}">
        <p14:creationId xmlns:p14="http://schemas.microsoft.com/office/powerpoint/2010/main" val="342418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hlinkClick r:id="rId2"/>
              </a:rPr>
              <a:t>20-9-240, MCA </a:t>
            </a:r>
            <a:r>
              <a:rPr lang="en-US" sz="3600" dirty="0"/>
              <a:t>Funding For School-Based Medical Services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dirty="0">
                <a:hlinkClick r:id="rId3"/>
              </a:rPr>
              <a:t>(HB671</a:t>
            </a:r>
            <a:r>
              <a:rPr lang="en-US" sz="3600" dirty="0"/>
              <a:t> - </a:t>
            </a:r>
            <a:r>
              <a:rPr lang="en-US" sz="3600" dirty="0" err="1"/>
              <a:t>Bedey</a:t>
            </a:r>
            <a:r>
              <a:rPr lang="en-US" sz="3600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en-US" sz="2600" dirty="0"/>
              <a:t>Created a school-based services account in the state special revenue fund</a:t>
            </a:r>
          </a:p>
          <a:p>
            <a:pPr lvl="1"/>
            <a:r>
              <a:rPr lang="en-US" dirty="0"/>
              <a:t>Receives matching funds from school districts</a:t>
            </a:r>
          </a:p>
          <a:p>
            <a:pPr lvl="1"/>
            <a:r>
              <a:rPr lang="en-US" dirty="0"/>
              <a:t>Fulfills financial requirements of the CMS for Medicaid reimbursement</a:t>
            </a:r>
          </a:p>
          <a:p>
            <a:r>
              <a:rPr lang="en-US" sz="2600" dirty="0"/>
              <a:t>HB2 appropriated approx. $2.2 million as bridge funding, beginning July 1, 2021</a:t>
            </a:r>
          </a:p>
          <a:p>
            <a:r>
              <a:rPr lang="en-US" sz="2600" dirty="0"/>
              <a:t>OPI and DPHHS worked on IGT (Intergovernmental Transfer) process</a:t>
            </a:r>
          </a:p>
          <a:p>
            <a:pPr lvl="1"/>
            <a:r>
              <a:rPr lang="en-US" dirty="0"/>
              <a:t>District sends local match to OPI</a:t>
            </a:r>
          </a:p>
          <a:p>
            <a:pPr lvl="1"/>
            <a:r>
              <a:rPr lang="en-US" dirty="0"/>
              <a:t>OPI verifies, administers collection of the $$, then transfers matching funds to DPHHS</a:t>
            </a:r>
          </a:p>
          <a:p>
            <a:pPr lvl="1"/>
            <a:r>
              <a:rPr lang="en-US" dirty="0"/>
              <a:t>DPHHS distributes CSCT reimbursement to school districts</a:t>
            </a:r>
          </a:p>
          <a:p>
            <a:pPr lvl="1"/>
            <a:r>
              <a:rPr lang="en-US" dirty="0"/>
              <a:t>School district deposits in Fund X15 Miscellaneous Programs</a:t>
            </a:r>
          </a:p>
        </p:txBody>
      </p:sp>
    </p:spTree>
    <p:extLst>
      <p:ext uri="{BB962C8B-B14F-4D97-AF65-F5344CB8AC3E}">
        <p14:creationId xmlns:p14="http://schemas.microsoft.com/office/powerpoint/2010/main" val="2742400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Provider</a:t>
            </a:r>
            <a:r>
              <a:rPr lang="en-US" dirty="0"/>
              <a:t> – the school district; also referred to as LEA</a:t>
            </a:r>
          </a:p>
          <a:p>
            <a:pPr marL="0" indent="0">
              <a:buNone/>
            </a:pPr>
            <a:r>
              <a:rPr lang="en-US" b="1" dirty="0"/>
              <a:t>LEA </a:t>
            </a:r>
            <a:r>
              <a:rPr lang="en-US" dirty="0"/>
              <a:t>– Local Education Agency </a:t>
            </a:r>
          </a:p>
          <a:p>
            <a:pPr marL="0" indent="0">
              <a:buNone/>
            </a:pPr>
            <a:r>
              <a:rPr lang="en-US" b="1" dirty="0"/>
              <a:t>Mental Health Service Provider </a:t>
            </a:r>
            <a:r>
              <a:rPr lang="en-US" dirty="0"/>
              <a:t>– the organization that the school district contracts with to provide mental health services, such as YBGR, AWARE, </a:t>
            </a:r>
            <a:r>
              <a:rPr lang="en-US" dirty="0" err="1"/>
              <a:t>Altacare</a:t>
            </a:r>
            <a:r>
              <a:rPr lang="en-US" dirty="0"/>
              <a:t>, ICH, etc.</a:t>
            </a:r>
          </a:p>
          <a:p>
            <a:pPr marL="0" indent="0">
              <a:buNone/>
            </a:pPr>
            <a:r>
              <a:rPr lang="en-US" b="1" dirty="0"/>
              <a:t>DPHHS </a:t>
            </a:r>
            <a:r>
              <a:rPr lang="en-US" dirty="0"/>
              <a:t>– Montana Dept. of Public Health &amp; Human Services</a:t>
            </a:r>
          </a:p>
          <a:p>
            <a:pPr marL="0" indent="0">
              <a:buNone/>
            </a:pPr>
            <a:r>
              <a:rPr lang="en-US" b="1" dirty="0"/>
              <a:t>CHMB</a:t>
            </a:r>
            <a:r>
              <a:rPr lang="en-US" dirty="0"/>
              <a:t> – Children’s Mental Health Bureau (within DPHHS)</a:t>
            </a:r>
          </a:p>
          <a:p>
            <a:pPr marL="0" indent="0">
              <a:buNone/>
            </a:pPr>
            <a:r>
              <a:rPr lang="en-US" b="1" dirty="0"/>
              <a:t>OPI </a:t>
            </a:r>
            <a:r>
              <a:rPr lang="en-US" dirty="0"/>
              <a:t>– Office of Public Instruction</a:t>
            </a:r>
          </a:p>
          <a:p>
            <a:pPr marL="0" indent="0">
              <a:buNone/>
            </a:pPr>
            <a:r>
              <a:rPr lang="en-US" b="1" dirty="0"/>
              <a:t>CMS </a:t>
            </a:r>
            <a:r>
              <a:rPr lang="en-US" dirty="0"/>
              <a:t>- Centers for Medicare &amp; Medicaid Services – U.S. Dept. of Health &amp; Human Services</a:t>
            </a:r>
          </a:p>
          <a:p>
            <a:pPr marL="0" indent="0">
              <a:buNone/>
            </a:pPr>
            <a:r>
              <a:rPr lang="en-US" b="1" dirty="0"/>
              <a:t>SPA</a:t>
            </a:r>
            <a:r>
              <a:rPr lang="en-US" dirty="0"/>
              <a:t> – State Plan Amendment; agreement between the state (DPHHS) and CMS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33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IGT </a:t>
            </a:r>
            <a:r>
              <a:rPr lang="en-US" dirty="0"/>
              <a:t>– Intergovernmental Transfer; method by which a provider meets the local match requirement to obtain federal Medicaid funding; also referred to as “hard match”</a:t>
            </a:r>
          </a:p>
          <a:p>
            <a:pPr marL="0" indent="0">
              <a:buNone/>
            </a:pPr>
            <a:r>
              <a:rPr lang="en-US" b="1" dirty="0"/>
              <a:t>CPE </a:t>
            </a:r>
            <a:r>
              <a:rPr lang="en-US" dirty="0"/>
              <a:t>– Certified Public Expenditure; method by which a provider meets the local match requirement to obtain federal Medicaid funding; also referred to as “soft match” or “in-kind match”</a:t>
            </a:r>
          </a:p>
          <a:p>
            <a:pPr marL="0" indent="0">
              <a:buNone/>
            </a:pPr>
            <a:r>
              <a:rPr lang="en-US" b="1" dirty="0"/>
              <a:t>MMIS</a:t>
            </a:r>
            <a:r>
              <a:rPr lang="en-US" dirty="0"/>
              <a:t> – Medicaid Management Information Services; claims for CSCT reimbursement are submitted and processed in this system. The state and local match for claims that meet the criteria are calculated in the MMIS.</a:t>
            </a:r>
          </a:p>
          <a:p>
            <a:pPr marL="457200" lvl="1" indent="0">
              <a:buNone/>
            </a:pPr>
            <a:r>
              <a:rPr lang="en-US" sz="2600" b="1" dirty="0"/>
              <a:t>NPI </a:t>
            </a:r>
            <a:r>
              <a:rPr lang="en-US" sz="2600" dirty="0"/>
              <a:t>- National Provider Identifier; number identifying a provider</a:t>
            </a:r>
            <a:r>
              <a:rPr lang="en-US" sz="2600" b="1" dirty="0"/>
              <a:t>	</a:t>
            </a:r>
          </a:p>
          <a:p>
            <a:pPr marL="457200" lvl="1" indent="0">
              <a:buNone/>
            </a:pPr>
            <a:r>
              <a:rPr lang="en-US" sz="2600" b="1" dirty="0"/>
              <a:t>ICN</a:t>
            </a:r>
            <a:r>
              <a:rPr lang="en-US" sz="2600" dirty="0"/>
              <a:t> – Internal Control Number; a number identifying a claim</a:t>
            </a:r>
          </a:p>
          <a:p>
            <a:pPr marL="457200" lvl="1" indent="0">
              <a:buNone/>
            </a:pPr>
            <a:r>
              <a:rPr lang="en-US" sz="2600" b="1" dirty="0"/>
              <a:t>Suspended claim </a:t>
            </a:r>
            <a:r>
              <a:rPr lang="en-US" sz="2600" dirty="0"/>
              <a:t>– a claim that has met all the criteria and is suspended for payment until the state match is received</a:t>
            </a:r>
          </a:p>
        </p:txBody>
      </p:sp>
    </p:spTree>
    <p:extLst>
      <p:ext uri="{BB962C8B-B14F-4D97-AF65-F5344CB8AC3E}">
        <p14:creationId xmlns:p14="http://schemas.microsoft.com/office/powerpoint/2010/main" val="2918159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IGT Process as we understand it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Requirements: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MOU</a:t>
            </a:r>
            <a:r>
              <a:rPr lang="en-US" dirty="0"/>
              <a:t> – signed by DPHHS, OPI and Provider (school district); send completed CSCT MOU to Christine White at </a:t>
            </a:r>
            <a:r>
              <a:rPr lang="en-US" dirty="0">
                <a:hlinkClick r:id="rId2"/>
              </a:rPr>
              <a:t>chwhite@mt.gov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Monthly match payment</a:t>
            </a:r>
          </a:p>
          <a:p>
            <a:pPr lvl="1"/>
            <a:r>
              <a:rPr lang="en-US" dirty="0"/>
              <a:t>MMIS system calculates based on claims submitted</a:t>
            </a:r>
          </a:p>
          <a:p>
            <a:pPr lvl="1"/>
            <a:r>
              <a:rPr lang="en-US" dirty="0"/>
              <a:t>DPHHS notifies OPI</a:t>
            </a:r>
          </a:p>
          <a:p>
            <a:pPr lvl="1"/>
            <a:r>
              <a:rPr lang="en-US" dirty="0"/>
              <a:t>OPI notifies school district of amount</a:t>
            </a:r>
          </a:p>
          <a:p>
            <a:pPr lvl="1"/>
            <a:r>
              <a:rPr lang="en-US" dirty="0"/>
              <a:t>School district pays via paper check or ACH (Access.gov)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Monthly CSCT Certification Form</a:t>
            </a:r>
          </a:p>
          <a:p>
            <a:pPr lvl="1"/>
            <a:r>
              <a:rPr lang="en-US" dirty="0"/>
              <a:t>Certifies the match payment is from a non-federal source</a:t>
            </a:r>
          </a:p>
          <a:p>
            <a:pPr lvl="1"/>
            <a:r>
              <a:rPr lang="en-US" dirty="0"/>
              <a:t>Signed by the district’s authorized representative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0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5F6331-4403-4E24-97E4-87051894E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50" y="1351722"/>
            <a:ext cx="11974626" cy="416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54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Issues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/>
              <a:t>MOU</a:t>
            </a:r>
          </a:p>
          <a:p>
            <a:r>
              <a:rPr lang="en-US" sz="3000" dirty="0"/>
              <a:t>get it signed and sent to Christine White at </a:t>
            </a:r>
            <a:r>
              <a:rPr lang="en-US" sz="3000" dirty="0">
                <a:hlinkClick r:id="rId2"/>
              </a:rPr>
              <a:t>chwhite@mt.gov</a:t>
            </a:r>
            <a:r>
              <a:rPr lang="en-US" sz="3000" dirty="0"/>
              <a:t> </a:t>
            </a:r>
          </a:p>
          <a:p>
            <a:r>
              <a:rPr lang="en-US" sz="2600" dirty="0"/>
              <a:t>Effective date is now Jan. 1, 2022 (Section 3)</a:t>
            </a:r>
          </a:p>
          <a:p>
            <a:r>
              <a:rPr lang="en-US" sz="2600" dirty="0"/>
              <a:t>Contains provision that CSCT reimbursement funds may not be used for future CSCT match payments (Section 6)</a:t>
            </a:r>
          </a:p>
          <a:p>
            <a:r>
              <a:rPr lang="en-US" sz="2600" dirty="0"/>
              <a:t>Double-indemnity language added (Section 8)</a:t>
            </a:r>
          </a:p>
          <a:p>
            <a:pPr marL="0" indent="0">
              <a:buNone/>
            </a:pPr>
            <a:r>
              <a:rPr lang="en-US" sz="3000" b="1" dirty="0"/>
              <a:t>Contracts with Mental Health Service Providers</a:t>
            </a:r>
          </a:p>
          <a:p>
            <a:r>
              <a:rPr lang="en-US" sz="2600" dirty="0"/>
              <a:t>the contract rate seems to be around $62.40 (65% of the approved rate of $96)</a:t>
            </a:r>
          </a:p>
          <a:p>
            <a:r>
              <a:rPr lang="en-US" sz="2600" dirty="0"/>
              <a:t>Contact DPHHS (Meghan Peel) to discuss</a:t>
            </a:r>
          </a:p>
          <a:p>
            <a:pPr marL="0" indent="0">
              <a:buNone/>
            </a:pPr>
            <a:r>
              <a:rPr lang="en-US" sz="3000" b="1" dirty="0"/>
              <a:t>Sending Match Payment to the OPI</a:t>
            </a:r>
          </a:p>
          <a:p>
            <a:r>
              <a:rPr lang="en-US" sz="2600" dirty="0"/>
              <a:t>OPI plans to accept electronically through an online system called Access.gov</a:t>
            </a:r>
          </a:p>
          <a:p>
            <a:r>
              <a:rPr lang="en-US" sz="2600" dirty="0"/>
              <a:t>Can submit a paper check if your county treasurer doesn’t allow ACH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8389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5B07-D038-4A7C-8ABD-54ACE33B5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Comprehensive School &amp; Community Treatment (</a:t>
            </a:r>
            <a:r>
              <a:rPr lang="en-US" sz="3600" dirty="0">
                <a:solidFill>
                  <a:srgbClr val="00B050"/>
                </a:solidFill>
              </a:rPr>
              <a:t>CSCT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A3A7F-F0AE-46BA-86DC-F3150294E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 information</a:t>
            </a:r>
          </a:p>
          <a:p>
            <a:r>
              <a:rPr lang="en-US" dirty="0"/>
              <a:t>Methodologies used for meeting match requirements</a:t>
            </a:r>
          </a:p>
          <a:p>
            <a:r>
              <a:rPr lang="en-US" dirty="0"/>
              <a:t>20-9-240, MCA Funding For School-Based Medical Services</a:t>
            </a:r>
          </a:p>
          <a:p>
            <a:r>
              <a:rPr lang="en-US" dirty="0"/>
              <a:t>Terminology</a:t>
            </a:r>
          </a:p>
          <a:p>
            <a:r>
              <a:rPr lang="en-US" dirty="0"/>
              <a:t>Process as we understand it today</a:t>
            </a:r>
          </a:p>
          <a:p>
            <a:r>
              <a:rPr lang="en-US" dirty="0"/>
              <a:t>Other issues to consider</a:t>
            </a:r>
          </a:p>
          <a:p>
            <a:r>
              <a:rPr lang="en-US" dirty="0"/>
              <a:t>Q&amp;A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26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Issues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Accounting Guidance</a:t>
            </a:r>
          </a:p>
          <a:p>
            <a:r>
              <a:rPr lang="en-US" sz="3000" dirty="0"/>
              <a:t>Feb. 8 version posted on OPI website has concerning language:</a:t>
            </a:r>
          </a:p>
          <a:p>
            <a:pPr lvl="1"/>
            <a:r>
              <a:rPr lang="en-US" sz="2800" dirty="0"/>
              <a:t>Reimbursement (page 2) – refers to “program income” and the last sentence: “</a:t>
            </a:r>
            <a:r>
              <a:rPr lang="en-US" sz="2800" i="1" dirty="0"/>
              <a:t>The school district is required to return any program income to DPHHS</a:t>
            </a:r>
            <a:r>
              <a:rPr lang="en-US" sz="2800" dirty="0"/>
              <a:t>”.  </a:t>
            </a:r>
          </a:p>
          <a:p>
            <a:pPr marL="914400" lvl="2" indent="0">
              <a:buNone/>
            </a:pPr>
            <a:r>
              <a:rPr lang="en-US" sz="2600" dirty="0"/>
              <a:t>At the Dec. 29 meeting, DPHHS made it very clear, they do not expect funds to be returned to them under the IGT process.</a:t>
            </a:r>
          </a:p>
          <a:p>
            <a:pPr lvl="1"/>
            <a:r>
              <a:rPr lang="en-US" sz="2800" dirty="0"/>
              <a:t>Flow Chart (page 4) – in the far right-hand column, last green box, it’s labeled “</a:t>
            </a:r>
            <a:r>
              <a:rPr lang="en-US" sz="2800" i="1" dirty="0"/>
              <a:t>District Returns Overpayment to DPHHS</a:t>
            </a:r>
            <a:r>
              <a:rPr lang="en-US" sz="2800" dirty="0"/>
              <a:t>”. Might need to be removed if item above is resolved.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04026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Issues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Accounting Guidance</a:t>
            </a:r>
          </a:p>
          <a:p>
            <a:pPr lvl="0"/>
            <a:r>
              <a:rPr lang="en-US" sz="3000" dirty="0"/>
              <a:t>Accounting entries</a:t>
            </a:r>
          </a:p>
          <a:p>
            <a:pPr marL="457200" lvl="1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30799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Issues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Frequently Asked Questions (FAQ)</a:t>
            </a:r>
          </a:p>
          <a:p>
            <a:pPr marL="0" indent="0">
              <a:buNone/>
            </a:pPr>
            <a:r>
              <a:rPr lang="en-US" b="1" dirty="0"/>
              <a:t>Q9. </a:t>
            </a:r>
            <a:r>
              <a:rPr lang="en-US" dirty="0"/>
              <a:t>OPI </a:t>
            </a:r>
            <a:r>
              <a:rPr lang="en-US" i="1" dirty="0">
                <a:solidFill>
                  <a:srgbClr val="FF0000"/>
                </a:solidFill>
              </a:rPr>
              <a:t>recommends</a:t>
            </a:r>
            <a:r>
              <a:rPr lang="en-US" dirty="0"/>
              <a:t> a school district have identified CSCT program costs that meet the required match amount.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Initial documentation of CSCT program costs as a requirement to receiving the monthly federal reimbursement payment has been lifted.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dirty="0"/>
              <a:t>Q24</a:t>
            </a:r>
            <a:r>
              <a:rPr lang="en-US" dirty="0"/>
              <a:t>. The board of trustees can determine other uses of the funds.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Refers to CSCT federal reimbursement funds received by the district and deposited to Fund X15. After MHC bill is </a:t>
            </a:r>
            <a:r>
              <a:rPr lang="en-US">
                <a:solidFill>
                  <a:schemeClr val="accent6">
                    <a:lumMod val="50000"/>
                  </a:schemeClr>
                </a:solidFill>
              </a:rPr>
              <a:t>paid, what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can be done with the remaining funds. Can’t be spent on future match payments.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46344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D9076-D123-4FF8-A288-5B4DD371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Issues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5BE06-BE00-40DD-ACCD-EC39DA9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Frequently Asked Questions (FAQ)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69D945-5A46-4390-BECE-5FF6C1C88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71" y="2562225"/>
            <a:ext cx="11203186" cy="246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356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CFEDAF-5442-4B60-9304-FEA6BCFB0D5E}"/>
              </a:ext>
            </a:extLst>
          </p:cNvPr>
          <p:cNvSpPr txBox="1"/>
          <p:nvPr/>
        </p:nvSpPr>
        <p:spPr>
          <a:xfrm>
            <a:off x="9594573" y="3239902"/>
            <a:ext cx="1351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click on 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FFB68-2B88-4B7E-9010-88DBB012E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570" y="2961610"/>
            <a:ext cx="3737735" cy="1153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E858F1-0450-44BF-9217-EB507656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Comprehensive School &amp; Community Treatment (CSCT)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61364-39FC-465C-8013-4141D6370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/>
              <a:t>INFORMATION ON THE OPI WEBSITE: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the OPI Home Page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Hover cursor on </a:t>
            </a:r>
            <a:r>
              <a:rPr lang="en-US" dirty="0">
                <a:solidFill>
                  <a:srgbClr val="660066"/>
                </a:solidFill>
              </a:rPr>
              <a:t>Families &amp; Students</a:t>
            </a:r>
            <a:r>
              <a:rPr lang="en-US" dirty="0"/>
              <a:t>, then click on </a:t>
            </a:r>
            <a:r>
              <a:rPr lang="en-US" dirty="0">
                <a:solidFill>
                  <a:srgbClr val="660066"/>
                </a:solidFill>
              </a:rPr>
              <a:t>Suicide Prevention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Scroll down until you find this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takes you to the </a:t>
            </a:r>
            <a:r>
              <a:rPr lang="en-US" b="1" dirty="0">
                <a:solidFill>
                  <a:srgbClr val="660066"/>
                </a:solidFill>
              </a:rPr>
              <a:t>Medicaid Services </a:t>
            </a:r>
            <a:r>
              <a:rPr lang="en-US" dirty="0"/>
              <a:t>page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/>
              <a:t>Past CSCT Meeting Information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/>
              <a:t>Accounting Guidance </a:t>
            </a:r>
            <a:r>
              <a:rPr lang="en-US" sz="2600" dirty="0">
                <a:solidFill>
                  <a:srgbClr val="FF0000"/>
                </a:solidFill>
              </a:rPr>
              <a:t>[OPI working on updates]</a:t>
            </a:r>
            <a:endParaRPr lang="en-US" sz="26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hlinkClick r:id="rId3"/>
              </a:rPr>
              <a:t>IGT Overview </a:t>
            </a:r>
            <a:r>
              <a:rPr lang="en-US" sz="2600" dirty="0"/>
              <a:t>and CSCT Monthly IGT Timeline for State FY2022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/>
              <a:t>Match Expenditure Detail Form </a:t>
            </a:r>
            <a:r>
              <a:rPr lang="en-US" sz="2600" dirty="0">
                <a:solidFill>
                  <a:srgbClr val="FF0000"/>
                </a:solidFill>
              </a:rPr>
              <a:t>[OPI working on updates]</a:t>
            </a:r>
            <a:endParaRPr lang="en-US" sz="2600" dirty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600" dirty="0"/>
              <a:t>Provider Monthly Report </a:t>
            </a:r>
            <a:r>
              <a:rPr lang="en-US" sz="2600" dirty="0">
                <a:solidFill>
                  <a:srgbClr val="FF0000"/>
                </a:solidFill>
              </a:rPr>
              <a:t>[OPI working on updates]</a:t>
            </a:r>
            <a:endParaRPr lang="en-US" sz="26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979605F-34D5-4D9F-B7F0-3AFC5E8C287C}"/>
              </a:ext>
            </a:extLst>
          </p:cNvPr>
          <p:cNvCxnSpPr/>
          <p:nvPr/>
        </p:nvCxnSpPr>
        <p:spPr>
          <a:xfrm>
            <a:off x="5539409" y="3429000"/>
            <a:ext cx="371061" cy="1490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7C3D3D-9DFC-49E9-B9FE-79ADB8CEB4B5}"/>
              </a:ext>
            </a:extLst>
          </p:cNvPr>
          <p:cNvCxnSpPr/>
          <p:nvPr/>
        </p:nvCxnSpPr>
        <p:spPr>
          <a:xfrm flipH="1">
            <a:off x="9475305" y="3578087"/>
            <a:ext cx="160351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871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E5FBF-FBA6-4BC1-BF73-3786CE359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r>
              <a:rPr lang="en-US" sz="3600" dirty="0"/>
              <a:t>Questions, Comments, Concerns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14F3566-483A-4CFB-8DE6-08333C672B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770" y="1407180"/>
            <a:ext cx="7534359" cy="5085693"/>
          </a:xfrm>
        </p:spPr>
      </p:pic>
    </p:spTree>
    <p:extLst>
      <p:ext uri="{BB962C8B-B14F-4D97-AF65-F5344CB8AC3E}">
        <p14:creationId xmlns:p14="http://schemas.microsoft.com/office/powerpoint/2010/main" val="38830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5B07-D038-4A7C-8ABD-54ACE33B5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A3A7F-F0AE-46BA-86DC-F3150294E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Medicaid pays for covered services provided to:</a:t>
            </a:r>
          </a:p>
          <a:p>
            <a:pPr lvl="1"/>
            <a:r>
              <a:rPr lang="en-US" dirty="0"/>
              <a:t>Medicaid-enrolled children and adolescents</a:t>
            </a:r>
          </a:p>
          <a:p>
            <a:pPr lvl="1"/>
            <a:r>
              <a:rPr lang="en-US" dirty="0"/>
              <a:t>Children who have an</a:t>
            </a:r>
            <a:r>
              <a:rPr lang="en-US" dirty="0">
                <a:solidFill>
                  <a:srgbClr val="00B050"/>
                </a:solidFill>
              </a:rPr>
              <a:t> IEP</a:t>
            </a:r>
            <a:r>
              <a:rPr lang="en-US" dirty="0"/>
              <a:t> (Individual Education Plan) under the</a:t>
            </a:r>
            <a:r>
              <a:rPr lang="en-US" dirty="0">
                <a:solidFill>
                  <a:srgbClr val="00B050"/>
                </a:solidFill>
              </a:rPr>
              <a:t> IDEA</a:t>
            </a:r>
            <a:r>
              <a:rPr lang="en-US" dirty="0"/>
              <a:t> (Individuals with Disabilities Education Act) or children who do not have an IEP</a:t>
            </a:r>
          </a:p>
          <a:p>
            <a:r>
              <a:rPr lang="en-US" dirty="0"/>
              <a:t>CSCT is one of several school-based health service programs eligible for federal Medicaid reimbursement</a:t>
            </a:r>
          </a:p>
          <a:p>
            <a:r>
              <a:rPr lang="en-US" dirty="0"/>
              <a:t>CSCT is for school based </a:t>
            </a:r>
            <a:r>
              <a:rPr lang="en-US" b="1" dirty="0"/>
              <a:t>mental health </a:t>
            </a:r>
            <a:r>
              <a:rPr lang="en-US" dirty="0"/>
              <a:t>services</a:t>
            </a:r>
          </a:p>
          <a:p>
            <a:r>
              <a:rPr lang="en-US" dirty="0"/>
              <a:t>School districts provide the services, typically through contracts with providers such as AWARE, </a:t>
            </a:r>
            <a:r>
              <a:rPr lang="en-US" dirty="0" err="1"/>
              <a:t>Altacare</a:t>
            </a:r>
            <a:r>
              <a:rPr lang="en-US" dirty="0"/>
              <a:t>, </a:t>
            </a:r>
            <a:r>
              <a:rPr lang="en-US" dirty="0" err="1"/>
              <a:t>Shodair</a:t>
            </a:r>
            <a:r>
              <a:rPr lang="en-US" dirty="0"/>
              <a:t>, Intermountain Children’s Home, Yellowstone Boys &amp; Girls Ranch, etc.</a:t>
            </a:r>
          </a:p>
          <a:p>
            <a:pPr lvl="1"/>
            <a:r>
              <a:rPr lang="en-US" dirty="0"/>
              <a:t>Usually, a room or rooms at the school building(s) is designated solely for this purpose</a:t>
            </a:r>
          </a:p>
          <a:p>
            <a:pPr lvl="1"/>
            <a:r>
              <a:rPr lang="en-US" dirty="0"/>
              <a:t>Likely involves school district special education staff (manage IEPs, arrange for services,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93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5B07-D038-4A7C-8ABD-54ACE33B5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A3A7F-F0AE-46BA-86DC-F3150294E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Medicaid reimbursements are administered through Montana </a:t>
            </a:r>
            <a:r>
              <a:rPr lang="en-US" b="1" dirty="0">
                <a:solidFill>
                  <a:srgbClr val="00B050"/>
                </a:solidFill>
              </a:rPr>
              <a:t>DPHHS</a:t>
            </a:r>
            <a:r>
              <a:rPr lang="en-US" dirty="0"/>
              <a:t>  (Dept. of Public Health and Human Services) </a:t>
            </a:r>
          </a:p>
          <a:p>
            <a:r>
              <a:rPr lang="en-US" dirty="0"/>
              <a:t>Montana DPHHS’ plan is approved by </a:t>
            </a:r>
            <a:r>
              <a:rPr lang="en-US" b="1" dirty="0">
                <a:solidFill>
                  <a:srgbClr val="00B050"/>
                </a:solidFill>
              </a:rPr>
              <a:t>CMS</a:t>
            </a:r>
            <a:r>
              <a:rPr lang="en-US" dirty="0"/>
              <a:t> (Centers for Medicare &amp; Medicaid Services – U.S. Dept. of Health &amp; Human Services)</a:t>
            </a:r>
          </a:p>
          <a:p>
            <a:r>
              <a:rPr lang="en-US" dirty="0"/>
              <a:t>Several rules involved in receiving </a:t>
            </a:r>
            <a:r>
              <a:rPr lang="en-US" b="1" dirty="0">
                <a:solidFill>
                  <a:srgbClr val="00B050"/>
                </a:solidFill>
              </a:rPr>
              <a:t>FFP</a:t>
            </a:r>
            <a:r>
              <a:rPr lang="en-US" dirty="0"/>
              <a:t> (federal financial participation),  including but not limited to:</a:t>
            </a:r>
          </a:p>
          <a:p>
            <a:pPr lvl="1"/>
            <a:r>
              <a:rPr lang="en-US" dirty="0"/>
              <a:t>Schools, providers in schools or school-based health centers must meet federal and state requirements for Medicaid providers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LEA</a:t>
            </a:r>
            <a:r>
              <a:rPr lang="en-US" dirty="0"/>
              <a:t> (local education agency, i.e. school) must contribute </a:t>
            </a:r>
            <a:r>
              <a:rPr lang="en-US" b="1" dirty="0"/>
              <a:t>non-federal dollars </a:t>
            </a:r>
            <a:r>
              <a:rPr lang="en-US" dirty="0"/>
              <a:t>to help meet the full cost of the services. This is referred to as the </a:t>
            </a:r>
            <a:r>
              <a:rPr lang="en-US" b="1" dirty="0">
                <a:solidFill>
                  <a:srgbClr val="00B050"/>
                </a:solidFill>
              </a:rPr>
              <a:t>local match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DPHHS’ plan must include the methodology used for demonstrating the local match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C765-B504-40EB-A5B5-AF89063E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AC9C9-5EF4-4850-A757-C66A3F85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97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/>
              <a:t>How do schools meet the local match requirement?</a:t>
            </a:r>
          </a:p>
          <a:p>
            <a:r>
              <a:rPr lang="en-US" dirty="0"/>
              <a:t>Prior to June 30, 2020 – referred to as </a:t>
            </a:r>
            <a:r>
              <a:rPr lang="en-US" b="1" i="1" dirty="0">
                <a:solidFill>
                  <a:srgbClr val="00B050"/>
                </a:solidFill>
              </a:rPr>
              <a:t>“soft match”</a:t>
            </a:r>
          </a:p>
          <a:p>
            <a:pPr lvl="1"/>
            <a:r>
              <a:rPr lang="en-US" sz="2600" dirty="0"/>
              <a:t>DPHHS sent school a </a:t>
            </a:r>
            <a:r>
              <a:rPr lang="en-US" sz="2600" b="1" dirty="0">
                <a:solidFill>
                  <a:srgbClr val="00B050"/>
                </a:solidFill>
              </a:rPr>
              <a:t>COM</a:t>
            </a:r>
            <a:r>
              <a:rPr lang="en-US" sz="2600" dirty="0"/>
              <a:t> (Certification of Match) cover letter with instructions on how certify their local match requirement for the previous fiscal year</a:t>
            </a:r>
          </a:p>
          <a:p>
            <a:pPr lvl="1"/>
            <a:r>
              <a:rPr lang="en-US" sz="2600" dirty="0"/>
              <a:t>Schools accessed CSCT Match module in MAEFAIRS to enter key information</a:t>
            </a:r>
          </a:p>
          <a:p>
            <a:pPr lvl="2"/>
            <a:r>
              <a:rPr lang="en-US" sz="2400" dirty="0"/>
              <a:t># of CSCT students</a:t>
            </a:r>
          </a:p>
          <a:p>
            <a:pPr lvl="2"/>
            <a:r>
              <a:rPr lang="en-US" sz="2400" dirty="0"/>
              <a:t>Match requirement amount (calculated and provided by DPHHS in the COM)</a:t>
            </a:r>
          </a:p>
          <a:p>
            <a:pPr lvl="2"/>
            <a:r>
              <a:rPr lang="en-US" sz="2400" dirty="0"/>
              <a:t>Square feet of CSCT room</a:t>
            </a:r>
          </a:p>
          <a:p>
            <a:pPr lvl="2"/>
            <a:r>
              <a:rPr lang="en-US" sz="2400" dirty="0"/>
              <a:t>Square feet of entire building</a:t>
            </a:r>
          </a:p>
          <a:p>
            <a:pPr lvl="1"/>
            <a:r>
              <a:rPr lang="en-US" sz="2600" dirty="0"/>
              <a:t>Using </a:t>
            </a:r>
            <a:r>
              <a:rPr lang="en-US" sz="2600" b="1" dirty="0">
                <a:solidFill>
                  <a:srgbClr val="00B050"/>
                </a:solidFill>
              </a:rPr>
              <a:t>TFS</a:t>
            </a:r>
            <a:r>
              <a:rPr lang="en-US" sz="2600" dirty="0"/>
              <a:t> expenditure data, a schedule of Eligible Non-Federal Expenditures for CSCT Match is generated</a:t>
            </a:r>
          </a:p>
        </p:txBody>
      </p:sp>
    </p:spTree>
    <p:extLst>
      <p:ext uri="{BB962C8B-B14F-4D97-AF65-F5344CB8AC3E}">
        <p14:creationId xmlns:p14="http://schemas.microsoft.com/office/powerpoint/2010/main" val="1232476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F1BC6F3-D239-4383-BDB3-DDBC64A08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512" y="-107"/>
            <a:ext cx="6300591" cy="6746443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00161E3-7084-4205-86AB-8482FFE49539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4152381" y="5149996"/>
            <a:ext cx="5267192" cy="44913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5437EF7-0C76-4691-BE1D-314217E3EAAE}"/>
              </a:ext>
            </a:extLst>
          </p:cNvPr>
          <p:cNvSpPr txBox="1"/>
          <p:nvPr/>
        </p:nvSpPr>
        <p:spPr>
          <a:xfrm>
            <a:off x="9419573" y="5137469"/>
            <a:ext cx="1578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Local match is roughly 35% of total costs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BDD1B5-60DF-4257-B0BB-58A2994BFAD7}"/>
              </a:ext>
            </a:extLst>
          </p:cNvPr>
          <p:cNvSpPr txBox="1"/>
          <p:nvPr/>
        </p:nvSpPr>
        <p:spPr>
          <a:xfrm>
            <a:off x="9619989" y="2855934"/>
            <a:ext cx="1578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FFP Medicaid funding is roughly 65% of total costs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18DC8E-5543-45AA-81CB-6ADBCAB6F989}"/>
              </a:ext>
            </a:extLst>
          </p:cNvPr>
          <p:cNvCxnSpPr>
            <a:cxnSpLocks/>
          </p:cNvCxnSpPr>
          <p:nvPr/>
        </p:nvCxnSpPr>
        <p:spPr>
          <a:xfrm flipH="1">
            <a:off x="8116866" y="3281819"/>
            <a:ext cx="1678487" cy="136713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90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A37F6F-5FE2-4F5D-91E1-1E7B573C8E3E}"/>
              </a:ext>
            </a:extLst>
          </p:cNvPr>
          <p:cNvSpPr txBox="1"/>
          <p:nvPr/>
        </p:nvSpPr>
        <p:spPr>
          <a:xfrm>
            <a:off x="175364" y="162838"/>
            <a:ext cx="11874674" cy="6363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7881A1-2916-432E-A1E9-2FDC0B437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6038" y="112101"/>
            <a:ext cx="6538587" cy="679877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61D5A64-8DCA-40C3-B2A0-6C276C88766A}"/>
              </a:ext>
            </a:extLst>
          </p:cNvPr>
          <p:cNvCxnSpPr>
            <a:cxnSpLocks/>
          </p:cNvCxnSpPr>
          <p:nvPr/>
        </p:nvCxnSpPr>
        <p:spPr>
          <a:xfrm flipH="1">
            <a:off x="9444625" y="5842861"/>
            <a:ext cx="1016731" cy="5579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8157C0A-1606-458D-BB69-C8DD9774038A}"/>
              </a:ext>
            </a:extLst>
          </p:cNvPr>
          <p:cNvSpPr txBox="1"/>
          <p:nvPr/>
        </p:nvSpPr>
        <p:spPr>
          <a:xfrm>
            <a:off x="10461356" y="5298510"/>
            <a:ext cx="1363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Calculation of local match</a:t>
            </a:r>
          </a:p>
        </p:txBody>
      </p:sp>
    </p:spTree>
    <p:extLst>
      <p:ext uri="{BB962C8B-B14F-4D97-AF65-F5344CB8AC3E}">
        <p14:creationId xmlns:p14="http://schemas.microsoft.com/office/powerpoint/2010/main" val="1568728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C765-B504-40EB-A5B5-AF89063E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AC9C9-5EF4-4850-A757-C66A3F85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Issues</a:t>
            </a:r>
          </a:p>
          <a:p>
            <a:r>
              <a:rPr lang="en-US" dirty="0"/>
              <a:t>The GAO (U.S. Government Accountability Office) and the OIG (Health and Human Services Office of Inspector General raised concerns about Medicaid billing for school-based services, including CSCT</a:t>
            </a:r>
          </a:p>
          <a:p>
            <a:r>
              <a:rPr lang="en-US" dirty="0"/>
              <a:t>CMS had to </a:t>
            </a:r>
            <a:r>
              <a:rPr lang="en-US"/>
              <a:t>update its </a:t>
            </a:r>
            <a:r>
              <a:rPr lang="en-US" dirty="0"/>
              <a:t>guidance and oversight</a:t>
            </a:r>
          </a:p>
          <a:p>
            <a:r>
              <a:rPr lang="en-US" dirty="0"/>
              <a:t>In 2016, CMS disallowed Montana DPHHS’ methodology for the local match </a:t>
            </a:r>
          </a:p>
          <a:p>
            <a:pPr lvl="1"/>
            <a:r>
              <a:rPr lang="en-US" sz="2600" dirty="0"/>
              <a:t>DPHHS appealed CMS’ ruling and received forbearance up until CMS stood firm. “Soft match” methodology ended June 30, 2020</a:t>
            </a:r>
          </a:p>
          <a:p>
            <a:pPr lvl="1"/>
            <a:r>
              <a:rPr lang="en-US" sz="2600" dirty="0"/>
              <a:t>DPHHS had its own state funds and used them as a “hard match” to keep the program running for FY 2021</a:t>
            </a:r>
          </a:p>
        </p:txBody>
      </p:sp>
    </p:spTree>
    <p:extLst>
      <p:ext uri="{BB962C8B-B14F-4D97-AF65-F5344CB8AC3E}">
        <p14:creationId xmlns:p14="http://schemas.microsoft.com/office/powerpoint/2010/main" val="3910649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C765-B504-40EB-A5B5-AF89063E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Methodologies used for meeting match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AC9C9-5EF4-4850-A757-C66A3F856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6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Certified Public Expenditure (CPE) </a:t>
            </a:r>
            <a:r>
              <a:rPr lang="en-US" dirty="0"/>
              <a:t>–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“soft match”</a:t>
            </a:r>
            <a:endParaRPr lang="en-US" b="1" i="1" dirty="0"/>
          </a:p>
          <a:p>
            <a:r>
              <a:rPr lang="en-US" dirty="0"/>
              <a:t>a statutorily recognized Medicaid financing approach by which a governmental entity, including a governmental provider (e.g., LEA), incurs an expenditure eligible for FFP under the state’s approved Medicaid state plan (§1903(w)(6) of the Social Security Act, 42 CFR 433.51)</a:t>
            </a:r>
          </a:p>
          <a:p>
            <a:r>
              <a:rPr lang="en-US" dirty="0"/>
              <a:t>LEA certifies that the funds expended are public funds used to support the full cost of providing the Medicaid-covered service or the administrative activity</a:t>
            </a:r>
          </a:p>
          <a:p>
            <a:r>
              <a:rPr lang="en-US" dirty="0"/>
              <a:t> Based on this certification, the state (DPHHS) is able to claim the federal share of these costs</a:t>
            </a:r>
          </a:p>
        </p:txBody>
      </p:sp>
    </p:spTree>
    <p:extLst>
      <p:ext uri="{BB962C8B-B14F-4D97-AF65-F5344CB8AC3E}">
        <p14:creationId xmlns:p14="http://schemas.microsoft.com/office/powerpoint/2010/main" val="36537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758979-DBD5-4328-86CB-FF35DFB7F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2DE3E-0B49-4876-83CB-8E7B5D77B2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7F009D-4340-444A-805F-C8C20834BA15}">
  <ds:schemaRefs>
    <ds:schemaRef ds:uri="1a2c92fb-0e4d-46c0-85d8-24e83fa38f28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2011</Words>
  <Application>Microsoft Office PowerPoint</Application>
  <PresentationFormat>Widescreen</PresentationFormat>
  <Paragraphs>180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Comprehensive School &amp; Community Treatment (CSCT)</vt:lpstr>
      <vt:lpstr>Comprehensive School &amp; Community Treatment (CSCT)</vt:lpstr>
      <vt:lpstr>Background</vt:lpstr>
      <vt:lpstr>Background</vt:lpstr>
      <vt:lpstr>Background</vt:lpstr>
      <vt:lpstr>PowerPoint Presentation</vt:lpstr>
      <vt:lpstr>PowerPoint Presentation</vt:lpstr>
      <vt:lpstr>Background</vt:lpstr>
      <vt:lpstr>Methodologies used for meeting match requirements</vt:lpstr>
      <vt:lpstr>Methodologies used for meeting match requirements</vt:lpstr>
      <vt:lpstr>Methodologies used for meeting match requirements</vt:lpstr>
      <vt:lpstr>Methodologies used for meeting match requirements</vt:lpstr>
      <vt:lpstr>20-9-240, MCA Funding For School-Based Medical Services  (HB671 - Bedey) </vt:lpstr>
      <vt:lpstr>20-9-240, MCA Funding For School-Based Medical Services  (HB671 - Bedey) </vt:lpstr>
      <vt:lpstr>Terminology</vt:lpstr>
      <vt:lpstr>Terminology</vt:lpstr>
      <vt:lpstr>IGT Process as we understand it today</vt:lpstr>
      <vt:lpstr>PowerPoint Presentation</vt:lpstr>
      <vt:lpstr>Other Issues to Consider</vt:lpstr>
      <vt:lpstr>Other Issues to Consider</vt:lpstr>
      <vt:lpstr>Other Issues to Consider</vt:lpstr>
      <vt:lpstr>Other Issues to Consider</vt:lpstr>
      <vt:lpstr>Other Issues to Consider</vt:lpstr>
      <vt:lpstr>Comprehensive School &amp; Community Treatment (CSCT)</vt:lpstr>
      <vt:lpstr>Questions, Comments, Concerns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School &amp; Community Treatment (CSCT)</dc:title>
  <dc:creator>Denise A Williams</dc:creator>
  <cp:lastModifiedBy>Denise Williams</cp:lastModifiedBy>
  <cp:revision>2</cp:revision>
  <dcterms:created xsi:type="dcterms:W3CDTF">2022-01-23T18:51:46Z</dcterms:created>
  <dcterms:modified xsi:type="dcterms:W3CDTF">2022-04-05T02:44:00Z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