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8" r:id="rId3"/>
    <p:sldId id="265" r:id="rId4"/>
    <p:sldId id="276" r:id="rId5"/>
    <p:sldId id="260" r:id="rId6"/>
    <p:sldId id="262" r:id="rId7"/>
    <p:sldId id="264" r:id="rId8"/>
    <p:sldId id="277" r:id="rId9"/>
    <p:sldId id="280" r:id="rId10"/>
    <p:sldId id="266" r:id="rId11"/>
    <p:sldId id="282" r:id="rId12"/>
    <p:sldId id="286" r:id="rId13"/>
    <p:sldId id="268" r:id="rId14"/>
    <p:sldId id="289" r:id="rId15"/>
    <p:sldId id="290" r:id="rId16"/>
    <p:sldId id="270" r:id="rId17"/>
    <p:sldId id="291" r:id="rId18"/>
    <p:sldId id="271" r:id="rId19"/>
    <p:sldId id="292" r:id="rId20"/>
    <p:sldId id="272" r:id="rId21"/>
    <p:sldId id="293" r:id="rId22"/>
    <p:sldId id="283" r:id="rId23"/>
    <p:sldId id="294" r:id="rId24"/>
    <p:sldId id="287" r:id="rId25"/>
    <p:sldId id="295" r:id="rId26"/>
    <p:sldId id="267" r:id="rId27"/>
    <p:sldId id="269" r:id="rId28"/>
    <p:sldId id="275" r:id="rId29"/>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037DC25-5F45-462F-9025-082E0E3DDBF6}">
          <p14:sldIdLst>
            <p14:sldId id="256"/>
            <p14:sldId id="258"/>
            <p14:sldId id="265"/>
            <p14:sldId id="276"/>
            <p14:sldId id="260"/>
            <p14:sldId id="262"/>
            <p14:sldId id="264"/>
            <p14:sldId id="277"/>
            <p14:sldId id="280"/>
            <p14:sldId id="266"/>
            <p14:sldId id="282"/>
            <p14:sldId id="286"/>
            <p14:sldId id="268"/>
            <p14:sldId id="289"/>
            <p14:sldId id="290"/>
            <p14:sldId id="270"/>
            <p14:sldId id="291"/>
            <p14:sldId id="271"/>
            <p14:sldId id="292"/>
            <p14:sldId id="272"/>
            <p14:sldId id="293"/>
            <p14:sldId id="283"/>
            <p14:sldId id="294"/>
            <p14:sldId id="287"/>
            <p14:sldId id="295"/>
            <p14:sldId id="267"/>
            <p14:sldId id="269"/>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03" autoAdjust="0"/>
    <p:restoredTop sz="94595" autoAdjust="0"/>
  </p:normalViewPr>
  <p:slideViewPr>
    <p:cSldViewPr snapToGrid="0">
      <p:cViewPr varScale="1">
        <p:scale>
          <a:sx n="94" d="100"/>
          <a:sy n="94" d="100"/>
        </p:scale>
        <p:origin x="402"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3B8EAE20-1F8E-4AAB-BB2B-87728E5B3244}" type="datetimeFigureOut">
              <a:rPr lang="en-US" smtClean="0"/>
              <a:t>4/8/2022</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F6DDEFCC-B7C3-41A2-A6EC-F0F4A1C53C92}" type="slidenum">
              <a:rPr lang="en-US" smtClean="0"/>
              <a:t>‹#›</a:t>
            </a:fld>
            <a:endParaRPr lang="en-US"/>
          </a:p>
        </p:txBody>
      </p:sp>
    </p:spTree>
    <p:extLst>
      <p:ext uri="{BB962C8B-B14F-4D97-AF65-F5344CB8AC3E}">
        <p14:creationId xmlns:p14="http://schemas.microsoft.com/office/powerpoint/2010/main" val="2340154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DDEFCC-B7C3-41A2-A6EC-F0F4A1C53C92}" type="slidenum">
              <a:rPr lang="en-US" smtClean="0"/>
              <a:t>12</a:t>
            </a:fld>
            <a:endParaRPr lang="en-US"/>
          </a:p>
        </p:txBody>
      </p:sp>
    </p:spTree>
    <p:extLst>
      <p:ext uri="{BB962C8B-B14F-4D97-AF65-F5344CB8AC3E}">
        <p14:creationId xmlns:p14="http://schemas.microsoft.com/office/powerpoint/2010/main" val="2122032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DDEFCC-B7C3-41A2-A6EC-F0F4A1C53C92}" type="slidenum">
              <a:rPr lang="en-US" smtClean="0"/>
              <a:t>18</a:t>
            </a:fld>
            <a:endParaRPr lang="en-US"/>
          </a:p>
        </p:txBody>
      </p:sp>
    </p:spTree>
    <p:extLst>
      <p:ext uri="{BB962C8B-B14F-4D97-AF65-F5344CB8AC3E}">
        <p14:creationId xmlns:p14="http://schemas.microsoft.com/office/powerpoint/2010/main" val="2288936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21F5A-49A6-4303-AC49-9CFE1D2D33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D205C6-6D77-44A9-B79F-642922E384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919B9F-3308-4892-BADB-95EBE3A44436}"/>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5" name="Footer Placeholder 4">
            <a:extLst>
              <a:ext uri="{FF2B5EF4-FFF2-40B4-BE49-F238E27FC236}">
                <a16:creationId xmlns:a16="http://schemas.microsoft.com/office/drawing/2014/main" id="{602B97CB-809D-4913-944A-F36591BBE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B6085-8199-490C-BDB7-A5367AB8FDDA}"/>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567560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99A8D-DE67-4214-A2C3-B99301AD75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A014EA-38FA-49AC-ABC8-B7ED0C61F7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9C1EC6-BB50-4D35-BA79-47FC47D426DD}"/>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5" name="Footer Placeholder 4">
            <a:extLst>
              <a:ext uri="{FF2B5EF4-FFF2-40B4-BE49-F238E27FC236}">
                <a16:creationId xmlns:a16="http://schemas.microsoft.com/office/drawing/2014/main" id="{9755E850-1D92-40A9-A81E-442150C03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AA8A5-46EF-4325-8644-4AB91F73CE48}"/>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299372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418AD7-4370-42A5-B1E0-8B8A0EF037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00016B-9C01-4D10-95C1-5A6B14782E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2DD91C-F7C5-46EC-B5D7-7F7A3A0726BE}"/>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5" name="Footer Placeholder 4">
            <a:extLst>
              <a:ext uri="{FF2B5EF4-FFF2-40B4-BE49-F238E27FC236}">
                <a16:creationId xmlns:a16="http://schemas.microsoft.com/office/drawing/2014/main" id="{6DE219E8-497E-4CF3-BC8C-A52B5BC472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1D5A71-ACF8-4FF3-BA89-88F591881AE1}"/>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153442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FDC9B-B830-40E1-970C-395C4A0EDF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48028F-15C0-438B-953F-B0329D8E96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94E687-9D72-4656-AB0D-3F616697E298}"/>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5" name="Footer Placeholder 4">
            <a:extLst>
              <a:ext uri="{FF2B5EF4-FFF2-40B4-BE49-F238E27FC236}">
                <a16:creationId xmlns:a16="http://schemas.microsoft.com/office/drawing/2014/main" id="{09C6486C-061D-452E-84D8-A299A452F0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40BFAF-2576-40B6-8372-55BEB0A37578}"/>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2213922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025A-780A-4080-A326-36270EEE1B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9EA11C-2E00-46CA-96B2-24DE94D7FA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7465DD-1BEF-47FC-B147-0EC72E0A3848}"/>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5" name="Footer Placeholder 4">
            <a:extLst>
              <a:ext uri="{FF2B5EF4-FFF2-40B4-BE49-F238E27FC236}">
                <a16:creationId xmlns:a16="http://schemas.microsoft.com/office/drawing/2014/main" id="{52C52142-6385-47B2-82B8-AAF0E20505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F6998E-935F-41F3-BFAB-0571D389A57D}"/>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1245692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DF7D8-50F0-446F-8DBC-1EC06F7E76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36945D-0B05-40AD-B8F8-F64E619165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7BFD09-A709-4DBA-A93E-B1E17F57A3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E92188E-87E5-4881-ACFA-F346D65991DA}"/>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6" name="Footer Placeholder 5">
            <a:extLst>
              <a:ext uri="{FF2B5EF4-FFF2-40B4-BE49-F238E27FC236}">
                <a16:creationId xmlns:a16="http://schemas.microsoft.com/office/drawing/2014/main" id="{0C7390DB-5FD7-4E6B-9EDA-14A48387E0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9AA2F5-9FA6-4FDA-B97F-E58E7B66527F}"/>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230091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4144A-30CF-4165-BA30-9941F23CC6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11CB4B-9460-44F0-A50A-91DEE35691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8518E8-E50D-448B-8CCE-BDA9546BD1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851AE8-7A40-4F7E-A689-06F7D6F87A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0974F1-A2DC-4976-B610-6ED6D0F422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CF55DE-3053-4A7A-B869-85FE81C317E0}"/>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8" name="Footer Placeholder 7">
            <a:extLst>
              <a:ext uri="{FF2B5EF4-FFF2-40B4-BE49-F238E27FC236}">
                <a16:creationId xmlns:a16="http://schemas.microsoft.com/office/drawing/2014/main" id="{FB4F5848-2046-4E57-9F2A-810C821EB5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74AB08-B2DB-4DC4-9213-6F535D837044}"/>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204503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B0917-69E2-4B2A-A1A0-BE3ED0B7E0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741A81-8368-47F8-A7BF-6062DF57FEAB}"/>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4" name="Footer Placeholder 3">
            <a:extLst>
              <a:ext uri="{FF2B5EF4-FFF2-40B4-BE49-F238E27FC236}">
                <a16:creationId xmlns:a16="http://schemas.microsoft.com/office/drawing/2014/main" id="{4640A9DF-A847-4A17-B594-BF00A29F16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42C370-1ACF-40B2-B040-8C7E746EB707}"/>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1750965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F600D0-2CA7-4803-9EEF-B4FC801D7FA7}"/>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3" name="Footer Placeholder 2">
            <a:extLst>
              <a:ext uri="{FF2B5EF4-FFF2-40B4-BE49-F238E27FC236}">
                <a16:creationId xmlns:a16="http://schemas.microsoft.com/office/drawing/2014/main" id="{97024896-E75F-483B-9A63-F54FA7906C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EF133F-EC0B-454C-BA41-1D61CC2715A6}"/>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90904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5D9D8-BBAF-4765-A0A7-6FA3113FEA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D8177C-3CFC-4630-A053-D72D7A5808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392C4A-7BE9-41C7-8F9E-5C9F0102F6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09334B-5384-49BF-9342-F743BD24E6DD}"/>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6" name="Footer Placeholder 5">
            <a:extLst>
              <a:ext uri="{FF2B5EF4-FFF2-40B4-BE49-F238E27FC236}">
                <a16:creationId xmlns:a16="http://schemas.microsoft.com/office/drawing/2014/main" id="{61E17F21-C440-4F63-B044-077B001A59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8611D0-119E-4B34-93D9-27C7AD560278}"/>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226307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9374B-E161-4B4C-AF42-389CD92850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768AD35-338D-4E48-8EFC-620196974D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BB23B0-328A-4874-BF52-564C394C8E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EA418D-E06B-468C-9396-614F11B7EE1E}"/>
              </a:ext>
            </a:extLst>
          </p:cNvPr>
          <p:cNvSpPr>
            <a:spLocks noGrp="1"/>
          </p:cNvSpPr>
          <p:nvPr>
            <p:ph type="dt" sz="half" idx="10"/>
          </p:nvPr>
        </p:nvSpPr>
        <p:spPr/>
        <p:txBody>
          <a:bodyPr/>
          <a:lstStyle/>
          <a:p>
            <a:fld id="{8AE24849-16F9-4B59-B312-775E4A0480B0}" type="datetimeFigureOut">
              <a:rPr lang="en-US" smtClean="0"/>
              <a:t>4/8/2022</a:t>
            </a:fld>
            <a:endParaRPr lang="en-US"/>
          </a:p>
        </p:txBody>
      </p:sp>
      <p:sp>
        <p:nvSpPr>
          <p:cNvPr id="6" name="Footer Placeholder 5">
            <a:extLst>
              <a:ext uri="{FF2B5EF4-FFF2-40B4-BE49-F238E27FC236}">
                <a16:creationId xmlns:a16="http://schemas.microsoft.com/office/drawing/2014/main" id="{4310FC08-F6F6-4D78-BC7F-3F6708F46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B1B70C-3C40-499C-A181-79F211B11D1E}"/>
              </a:ext>
            </a:extLst>
          </p:cNvPr>
          <p:cNvSpPr>
            <a:spLocks noGrp="1"/>
          </p:cNvSpPr>
          <p:nvPr>
            <p:ph type="sldNum" sz="quarter" idx="12"/>
          </p:nvPr>
        </p:nvSpPr>
        <p:spPr/>
        <p:txBody>
          <a:bodyPr/>
          <a:lstStyle/>
          <a:p>
            <a:fld id="{5B375966-FFA4-4992-8D5C-A6C52529BE07}" type="slidenum">
              <a:rPr lang="en-US" smtClean="0"/>
              <a:t>‹#›</a:t>
            </a:fld>
            <a:endParaRPr lang="en-US"/>
          </a:p>
        </p:txBody>
      </p:sp>
    </p:spTree>
    <p:extLst>
      <p:ext uri="{BB962C8B-B14F-4D97-AF65-F5344CB8AC3E}">
        <p14:creationId xmlns:p14="http://schemas.microsoft.com/office/powerpoint/2010/main" val="3594048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C7A775-AB32-4E07-84DB-903C3FF055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7870A1-2C1E-469C-8D21-67F55F218A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EA67AE-1038-4514-BD40-5F0ECF42A4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24849-16F9-4B59-B312-775E4A0480B0}" type="datetimeFigureOut">
              <a:rPr lang="en-US" smtClean="0"/>
              <a:t>4/8/2022</a:t>
            </a:fld>
            <a:endParaRPr lang="en-US"/>
          </a:p>
        </p:txBody>
      </p:sp>
      <p:sp>
        <p:nvSpPr>
          <p:cNvPr id="5" name="Footer Placeholder 4">
            <a:extLst>
              <a:ext uri="{FF2B5EF4-FFF2-40B4-BE49-F238E27FC236}">
                <a16:creationId xmlns:a16="http://schemas.microsoft.com/office/drawing/2014/main" id="{F83CAC56-80AA-4518-A346-E42ED0B005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1FF7805-7F12-4410-A485-691522AB25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375966-FFA4-4992-8D5C-A6C52529BE07}" type="slidenum">
              <a:rPr lang="en-US" smtClean="0"/>
              <a:t>‹#›</a:t>
            </a:fld>
            <a:endParaRPr lang="en-US"/>
          </a:p>
        </p:txBody>
      </p:sp>
    </p:spTree>
    <p:extLst>
      <p:ext uri="{BB962C8B-B14F-4D97-AF65-F5344CB8AC3E}">
        <p14:creationId xmlns:p14="http://schemas.microsoft.com/office/powerpoint/2010/main" val="333380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opi.mt.gov/Portals/182/Page%20Files/School%20Finance/Accounting/About%20School%20Finance/Guidance%20and%20Manuals/FY2022/ESSERConsolidatedGuidanceDocument.pdf"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OPISchoolFinance@mt.gov"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rbara.quinn@mt.gov"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nces.ed.gov/pubs2015/2015347.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90000"/>
          </a:schemeClr>
        </a:solidFill>
        <a:effectLst/>
      </p:bgPr>
    </p:bg>
    <p:spTree>
      <p:nvGrpSpPr>
        <p:cNvPr id="1" name=""/>
        <p:cNvGrpSpPr/>
        <p:nvPr/>
      </p:nvGrpSpPr>
      <p:grpSpPr>
        <a:xfrm>
          <a:off x="0" y="0"/>
          <a:ext cx="0" cy="0"/>
          <a:chOff x="0" y="0"/>
          <a:chExt cx="0" cy="0"/>
        </a:xfrm>
      </p:grpSpPr>
      <p:sp>
        <p:nvSpPr>
          <p:cNvPr id="133" name="Rectangle 132">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DAEA048-4BB4-474D-AC09-07186DC2A0DC}"/>
              </a:ext>
            </a:extLst>
          </p:cNvPr>
          <p:cNvPicPr>
            <a:picLocks noChangeAspect="1"/>
          </p:cNvPicPr>
          <p:nvPr/>
        </p:nvPicPr>
        <p:blipFill>
          <a:blip r:embed="rId2"/>
          <a:stretch>
            <a:fillRect/>
          </a:stretch>
        </p:blipFill>
        <p:spPr>
          <a:xfrm>
            <a:off x="8917478" y="768980"/>
            <a:ext cx="2823417" cy="2534802"/>
          </a:xfrm>
          <a:prstGeom prst="rect">
            <a:avLst/>
          </a:prstGeom>
        </p:spPr>
      </p:pic>
      <p:sp>
        <p:nvSpPr>
          <p:cNvPr id="135" name="Freeform: Shape 134">
            <a:extLst>
              <a:ext uri="{FF2B5EF4-FFF2-40B4-BE49-F238E27FC236}">
                <a16:creationId xmlns:a16="http://schemas.microsoft.com/office/drawing/2014/main" id="{AB8B8498-A488-40AF-99EB-F622ED9AD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8896786" cy="6858478"/>
          </a:xfrm>
          <a:custGeom>
            <a:avLst/>
            <a:gdLst>
              <a:gd name="connsiteX0" fmla="*/ 1472231 w 8896786"/>
              <a:gd name="connsiteY0" fmla="*/ 6858478 h 6858478"/>
              <a:gd name="connsiteX1" fmla="*/ 8896786 w 8896786"/>
              <a:gd name="connsiteY1" fmla="*/ 6858478 h 6858478"/>
              <a:gd name="connsiteX2" fmla="*/ 5720411 w 8896786"/>
              <a:gd name="connsiteY2" fmla="*/ 0 h 6858478"/>
              <a:gd name="connsiteX3" fmla="*/ 5714834 w 8896786"/>
              <a:gd name="connsiteY3" fmla="*/ 0 h 6858478"/>
              <a:gd name="connsiteX4" fmla="*/ 4648606 w 8896786"/>
              <a:gd name="connsiteY4" fmla="*/ 0 h 6858478"/>
              <a:gd name="connsiteX5" fmla="*/ 0 w 8896786"/>
              <a:gd name="connsiteY5" fmla="*/ 0 h 6858478"/>
              <a:gd name="connsiteX6" fmla="*/ 0 w 8896786"/>
              <a:gd name="connsiteY6" fmla="*/ 6857915 h 6858478"/>
              <a:gd name="connsiteX7" fmla="*/ 1472491 w 8896786"/>
              <a:gd name="connsiteY7" fmla="*/ 6857915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96786" h="6858478">
                <a:moveTo>
                  <a:pt x="1472231" y="6858478"/>
                </a:moveTo>
                <a:lnTo>
                  <a:pt x="8896786" y="6858478"/>
                </a:lnTo>
                <a:lnTo>
                  <a:pt x="5720411" y="0"/>
                </a:lnTo>
                <a:lnTo>
                  <a:pt x="5714834" y="0"/>
                </a:lnTo>
                <a:lnTo>
                  <a:pt x="4648606" y="0"/>
                </a:lnTo>
                <a:lnTo>
                  <a:pt x="0" y="0"/>
                </a:lnTo>
                <a:lnTo>
                  <a:pt x="0" y="6857915"/>
                </a:lnTo>
                <a:lnTo>
                  <a:pt x="1472491" y="6857915"/>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7" name="Freeform: Shape 136">
            <a:extLst>
              <a:ext uri="{FF2B5EF4-FFF2-40B4-BE49-F238E27FC236}">
                <a16:creationId xmlns:a16="http://schemas.microsoft.com/office/drawing/2014/main" id="{2F033D07-FE42-4E5C-A00A-FFE1D42C0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9"/>
            <a:ext cx="8096249" cy="6858479"/>
          </a:xfrm>
          <a:custGeom>
            <a:avLst/>
            <a:gdLst>
              <a:gd name="connsiteX0" fmla="*/ 0 w 8096249"/>
              <a:gd name="connsiteY0" fmla="*/ 6858479 h 6858479"/>
              <a:gd name="connsiteX1" fmla="*/ 2130297 w 8096249"/>
              <a:gd name="connsiteY1" fmla="*/ 6858479 h 6858479"/>
              <a:gd name="connsiteX2" fmla="*/ 2130297 w 8096249"/>
              <a:gd name="connsiteY2" fmla="*/ 6858478 h 6858479"/>
              <a:gd name="connsiteX3" fmla="*/ 8096249 w 8096249"/>
              <a:gd name="connsiteY3" fmla="*/ 6858478 h 6858479"/>
              <a:gd name="connsiteX4" fmla="*/ 4919874 w 8096249"/>
              <a:gd name="connsiteY4" fmla="*/ 0 h 6858479"/>
              <a:gd name="connsiteX5" fmla="*/ 4914297 w 8096249"/>
              <a:gd name="connsiteY5" fmla="*/ 0 h 6858479"/>
              <a:gd name="connsiteX6" fmla="*/ 3848069 w 8096249"/>
              <a:gd name="connsiteY6" fmla="*/ 0 h 6858479"/>
              <a:gd name="connsiteX7" fmla="*/ 18197 w 8096249"/>
              <a:gd name="connsiteY7" fmla="*/ 0 h 6858479"/>
              <a:gd name="connsiteX8" fmla="*/ 18197 w 8096249"/>
              <a:gd name="connsiteY8" fmla="*/ 479 h 6858479"/>
              <a:gd name="connsiteX9" fmla="*/ 0 w 8096249"/>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6249" h="6858479">
                <a:moveTo>
                  <a:pt x="0" y="6858479"/>
                </a:moveTo>
                <a:lnTo>
                  <a:pt x="2130297" y="6858479"/>
                </a:lnTo>
                <a:lnTo>
                  <a:pt x="2130297" y="6858478"/>
                </a:lnTo>
                <a:lnTo>
                  <a:pt x="8096249" y="6858478"/>
                </a:lnTo>
                <a:lnTo>
                  <a:pt x="4919874" y="0"/>
                </a:lnTo>
                <a:lnTo>
                  <a:pt x="4914297" y="0"/>
                </a:lnTo>
                <a:lnTo>
                  <a:pt x="3848069" y="0"/>
                </a:lnTo>
                <a:lnTo>
                  <a:pt x="18197" y="0"/>
                </a:lnTo>
                <a:lnTo>
                  <a:pt x="18197" y="479"/>
                </a:lnTo>
                <a:lnTo>
                  <a:pt x="0"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DD66A16-23F3-40EC-99E0-47475C324D0D}"/>
              </a:ext>
            </a:extLst>
          </p:cNvPr>
          <p:cNvSpPr>
            <a:spLocks noGrp="1"/>
          </p:cNvSpPr>
          <p:nvPr>
            <p:ph type="ctrTitle"/>
          </p:nvPr>
        </p:nvSpPr>
        <p:spPr>
          <a:xfrm>
            <a:off x="6747368" y="4072763"/>
            <a:ext cx="5373104" cy="1143626"/>
          </a:xfrm>
        </p:spPr>
        <p:txBody>
          <a:bodyPr anchor="b">
            <a:normAutofit/>
          </a:bodyPr>
          <a:lstStyle/>
          <a:p>
            <a:r>
              <a:rPr lang="en-US" sz="5400" dirty="0">
                <a:solidFill>
                  <a:schemeClr val="bg1"/>
                </a:solidFill>
              </a:rPr>
              <a:t>Chart of Accounts</a:t>
            </a:r>
            <a:br>
              <a:rPr lang="en-US" sz="5400" dirty="0">
                <a:solidFill>
                  <a:schemeClr val="bg1"/>
                </a:solidFill>
              </a:rPr>
            </a:br>
            <a:r>
              <a:rPr lang="en-US" sz="2000" dirty="0">
                <a:solidFill>
                  <a:schemeClr val="bg1"/>
                </a:solidFill>
              </a:rPr>
              <a:t>Updated September 2021</a:t>
            </a:r>
            <a:endParaRPr lang="en-US" sz="5400" dirty="0">
              <a:solidFill>
                <a:schemeClr val="bg1"/>
              </a:solidFill>
            </a:endParaRPr>
          </a:p>
        </p:txBody>
      </p:sp>
      <p:sp>
        <p:nvSpPr>
          <p:cNvPr id="3" name="Subtitle 2">
            <a:extLst>
              <a:ext uri="{FF2B5EF4-FFF2-40B4-BE49-F238E27FC236}">
                <a16:creationId xmlns:a16="http://schemas.microsoft.com/office/drawing/2014/main" id="{C989B064-7D5E-4031-B1D3-E64F9F80F14F}"/>
              </a:ext>
            </a:extLst>
          </p:cNvPr>
          <p:cNvSpPr>
            <a:spLocks noGrp="1"/>
          </p:cNvSpPr>
          <p:nvPr>
            <p:ph type="subTitle" idx="1"/>
          </p:nvPr>
        </p:nvSpPr>
        <p:spPr>
          <a:xfrm>
            <a:off x="7316307" y="5577512"/>
            <a:ext cx="4424587" cy="919364"/>
          </a:xfrm>
        </p:spPr>
        <p:txBody>
          <a:bodyPr anchor="t">
            <a:normAutofit/>
          </a:bodyPr>
          <a:lstStyle/>
          <a:p>
            <a:r>
              <a:rPr lang="en-US" sz="2000" dirty="0">
                <a:solidFill>
                  <a:schemeClr val="bg1"/>
                </a:solidFill>
                <a:latin typeface="Arial" panose="020B0604020202020204" pitchFamily="34" charset="0"/>
                <a:cs typeface="Arial" panose="020B0604020202020204" pitchFamily="34" charset="0"/>
              </a:rPr>
              <a:t>Barbara Quinn, CPA</a:t>
            </a:r>
          </a:p>
          <a:p>
            <a:r>
              <a:rPr lang="en-US" sz="2000" dirty="0">
                <a:solidFill>
                  <a:schemeClr val="bg1"/>
                </a:solidFill>
                <a:latin typeface="Arial" panose="020B0604020202020204" pitchFamily="34" charset="0"/>
                <a:cs typeface="Arial" panose="020B0604020202020204" pitchFamily="34" charset="0"/>
              </a:rPr>
              <a:t>School Finance Senior Manager </a:t>
            </a:r>
          </a:p>
        </p:txBody>
      </p:sp>
    </p:spTree>
    <p:extLst>
      <p:ext uri="{BB962C8B-B14F-4D97-AF65-F5344CB8AC3E}">
        <p14:creationId xmlns:p14="http://schemas.microsoft.com/office/powerpoint/2010/main" val="380829367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44F81-6D21-4993-AF74-F1658EBCD999}"/>
              </a:ext>
            </a:extLst>
          </p:cNvPr>
          <p:cNvSpPr>
            <a:spLocks noGrp="1"/>
          </p:cNvSpPr>
          <p:nvPr>
            <p:ph type="title"/>
          </p:nvPr>
        </p:nvSpPr>
        <p:spPr/>
        <p:txBody>
          <a:bodyPr>
            <a:normAutofit/>
          </a:bodyPr>
          <a:lstStyle/>
          <a:p>
            <a:r>
              <a:rPr lang="en-US" sz="4600" dirty="0"/>
              <a:t>3.8 Balance Sheet Account Structure</a:t>
            </a:r>
          </a:p>
        </p:txBody>
      </p:sp>
      <p:sp>
        <p:nvSpPr>
          <p:cNvPr id="3" name="Content Placeholder 2">
            <a:extLst>
              <a:ext uri="{FF2B5EF4-FFF2-40B4-BE49-F238E27FC236}">
                <a16:creationId xmlns:a16="http://schemas.microsoft.com/office/drawing/2014/main" id="{5AA1DFF9-55CC-4928-92E6-45BBFD170CC6}"/>
              </a:ext>
            </a:extLst>
          </p:cNvPr>
          <p:cNvSpPr>
            <a:spLocks noGrp="1"/>
          </p:cNvSpPr>
          <p:nvPr>
            <p:ph idx="1"/>
          </p:nvPr>
        </p:nvSpPr>
        <p:spPr>
          <a:xfrm>
            <a:off x="838200" y="1484851"/>
            <a:ext cx="10797540" cy="4692112"/>
          </a:xfrm>
        </p:spPr>
        <p:txBody>
          <a:bodyPr>
            <a:noAutofit/>
          </a:bodyPr>
          <a:lstStyle/>
          <a:p>
            <a:pPr marL="0" indent="0">
              <a:buNone/>
            </a:pPr>
            <a:r>
              <a:rPr lang="en-US" sz="3000" dirty="0"/>
              <a:t>Balance sheet accounts are based upon five principal groups, which are:</a:t>
            </a:r>
          </a:p>
          <a:p>
            <a:pPr marL="914400" lvl="1" indent="-457200">
              <a:buAutoNum type="arabicParenBoth"/>
            </a:pPr>
            <a:r>
              <a:rPr lang="en-US" sz="3000" dirty="0"/>
              <a:t> 100 - 399 Assets and Other Debits </a:t>
            </a:r>
          </a:p>
          <a:p>
            <a:pPr marL="914400" lvl="1" indent="-457200">
              <a:buAutoNum type="arabicParenBoth"/>
            </a:pPr>
            <a:r>
              <a:rPr lang="en-US" sz="3000" dirty="0"/>
              <a:t> 400 - 499 Budgeting/Nominal Accounts-Revenue Control </a:t>
            </a:r>
          </a:p>
          <a:p>
            <a:pPr marL="914400" lvl="1" indent="-457200">
              <a:buAutoNum type="arabicParenBoth"/>
            </a:pPr>
            <a:r>
              <a:rPr lang="en-US" sz="3000" dirty="0"/>
              <a:t> 600 - 699 Liabilities, Deferred Inflow, and Other Credits </a:t>
            </a:r>
          </a:p>
          <a:p>
            <a:pPr marL="914400" lvl="1" indent="-457200">
              <a:buAutoNum type="arabicParenBoth"/>
            </a:pPr>
            <a:r>
              <a:rPr lang="en-US" sz="3000" dirty="0"/>
              <a:t> 800 - 899 Budgeting/Nominal Accounts-Expenditure Control </a:t>
            </a:r>
          </a:p>
          <a:p>
            <a:pPr marL="914400" lvl="1" indent="-457200">
              <a:buAutoNum type="arabicParenBoth"/>
            </a:pPr>
            <a:r>
              <a:rPr lang="en-US" sz="3000" dirty="0"/>
              <a:t> 900 - 999 Equity</a:t>
            </a:r>
          </a:p>
        </p:txBody>
      </p:sp>
      <p:pic>
        <p:nvPicPr>
          <p:cNvPr id="5" name="Picture 4">
            <a:extLst>
              <a:ext uri="{FF2B5EF4-FFF2-40B4-BE49-F238E27FC236}">
                <a16:creationId xmlns:a16="http://schemas.microsoft.com/office/drawing/2014/main" id="{8626F40C-E86E-412B-BE0F-57ADECBB331E}"/>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1722091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44F81-6D21-4993-AF74-F1658EBCD999}"/>
              </a:ext>
            </a:extLst>
          </p:cNvPr>
          <p:cNvSpPr>
            <a:spLocks noGrp="1"/>
          </p:cNvSpPr>
          <p:nvPr>
            <p:ph type="title"/>
          </p:nvPr>
        </p:nvSpPr>
        <p:spPr/>
        <p:txBody>
          <a:bodyPr>
            <a:normAutofit fontScale="90000"/>
          </a:bodyPr>
          <a:lstStyle/>
          <a:p>
            <a:r>
              <a:rPr lang="en-US" sz="4600" dirty="0"/>
              <a:t>3.9 Revenue/Other Financing Account Structure</a:t>
            </a:r>
          </a:p>
        </p:txBody>
      </p:sp>
      <p:sp>
        <p:nvSpPr>
          <p:cNvPr id="3" name="Content Placeholder 2">
            <a:extLst>
              <a:ext uri="{FF2B5EF4-FFF2-40B4-BE49-F238E27FC236}">
                <a16:creationId xmlns:a16="http://schemas.microsoft.com/office/drawing/2014/main" id="{5AA1DFF9-55CC-4928-92E6-45BBFD170CC6}"/>
              </a:ext>
            </a:extLst>
          </p:cNvPr>
          <p:cNvSpPr>
            <a:spLocks noGrp="1"/>
          </p:cNvSpPr>
          <p:nvPr>
            <p:ph idx="1"/>
          </p:nvPr>
        </p:nvSpPr>
        <p:spPr>
          <a:xfrm>
            <a:off x="838200" y="1484851"/>
            <a:ext cx="10797540" cy="4692112"/>
          </a:xfrm>
        </p:spPr>
        <p:txBody>
          <a:bodyPr>
            <a:noAutofit/>
          </a:bodyPr>
          <a:lstStyle/>
          <a:p>
            <a:pPr marL="0" indent="0">
              <a:buNone/>
            </a:pPr>
            <a:endParaRPr lang="en-US" sz="3000" dirty="0"/>
          </a:p>
          <a:p>
            <a:pPr marL="914400" lvl="1" indent="-457200">
              <a:buAutoNum type="arabicParenBoth"/>
            </a:pPr>
            <a:r>
              <a:rPr lang="en-US" sz="3000" dirty="0"/>
              <a:t> 1000 Revenue from Local Sources </a:t>
            </a:r>
          </a:p>
          <a:p>
            <a:pPr marL="914400" lvl="1" indent="-457200">
              <a:buAutoNum type="arabicParenBoth"/>
            </a:pPr>
            <a:r>
              <a:rPr lang="en-US" sz="3000" dirty="0"/>
              <a:t> 2000 Revenue from County Sources</a:t>
            </a:r>
          </a:p>
          <a:p>
            <a:pPr marL="914400" lvl="1" indent="-457200">
              <a:buAutoNum type="arabicParenBoth"/>
            </a:pPr>
            <a:r>
              <a:rPr lang="en-US" sz="3000" dirty="0"/>
              <a:t> 3000 Revenue from State Sources</a:t>
            </a:r>
          </a:p>
          <a:p>
            <a:pPr marL="914400" lvl="1" indent="-457200">
              <a:buAutoNum type="arabicParenBoth"/>
            </a:pPr>
            <a:r>
              <a:rPr lang="en-US" sz="3000" dirty="0"/>
              <a:t> 4000 Revenue from  Federal Sources</a:t>
            </a:r>
          </a:p>
          <a:p>
            <a:pPr marL="914400" lvl="1" indent="-457200">
              <a:buAutoNum type="arabicParenBoth"/>
            </a:pPr>
            <a:r>
              <a:rPr lang="en-US" sz="3000" dirty="0"/>
              <a:t> 5000 Other Financing Sources</a:t>
            </a:r>
          </a:p>
          <a:p>
            <a:pPr marL="914400" lvl="1" indent="-457200">
              <a:buAutoNum type="arabicParenBoth"/>
            </a:pPr>
            <a:r>
              <a:rPr lang="en-US" sz="3000" dirty="0"/>
              <a:t> 6000 Adjustments to Beginning Fund Balance</a:t>
            </a:r>
          </a:p>
          <a:p>
            <a:pPr marL="914400" lvl="1" indent="-457200">
              <a:buAutoNum type="arabicParenBoth"/>
            </a:pPr>
            <a:r>
              <a:rPr lang="en-US" sz="3000" dirty="0"/>
              <a:t> 7000 Emergency Federal Sources</a:t>
            </a:r>
          </a:p>
        </p:txBody>
      </p:sp>
      <p:pic>
        <p:nvPicPr>
          <p:cNvPr id="5" name="Picture 4">
            <a:extLst>
              <a:ext uri="{FF2B5EF4-FFF2-40B4-BE49-F238E27FC236}">
                <a16:creationId xmlns:a16="http://schemas.microsoft.com/office/drawing/2014/main" id="{8626F40C-E86E-412B-BE0F-57ADECBB331E}"/>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2940833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626565-E62F-4EDC-9EE1-F76895040E55}"/>
              </a:ext>
            </a:extLst>
          </p:cNvPr>
          <p:cNvSpPr txBox="1"/>
          <p:nvPr/>
        </p:nvSpPr>
        <p:spPr>
          <a:xfrm>
            <a:off x="321013" y="282102"/>
            <a:ext cx="11644008" cy="655564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r>
              <a:rPr lang="en-US" sz="2800" b="1" i="0" u="none" strike="noStrike" baseline="0" dirty="0">
                <a:solidFill>
                  <a:srgbClr val="000000"/>
                </a:solidFill>
                <a:latin typeface="Calibri" panose="020F0502020204030204" pitchFamily="34" charset="0"/>
              </a:rPr>
              <a:t>Balance Sheet Accounts: </a:t>
            </a:r>
          </a:p>
          <a:p>
            <a:r>
              <a:rPr lang="en-US" sz="2800" b="0" i="0" u="none" strike="noStrike" baseline="0" dirty="0">
                <a:solidFill>
                  <a:srgbClr val="000000"/>
                </a:solidFill>
                <a:latin typeface="Calibri" panose="020F0502020204030204" pitchFamily="34" charset="0"/>
              </a:rPr>
              <a:t>Assets, Liabilities, and Fund Equity Accounts: </a:t>
            </a:r>
          </a:p>
          <a:p>
            <a:r>
              <a:rPr lang="en-US" sz="2800" b="0" i="0" u="none" strike="noStrike" baseline="0" dirty="0">
                <a:solidFill>
                  <a:srgbClr val="000000"/>
                </a:solidFill>
                <a:latin typeface="Calibri" panose="020F0502020204030204" pitchFamily="34" charset="0"/>
              </a:rPr>
              <a:t>X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p>
          <a:p>
            <a:r>
              <a:rPr lang="en-US" sz="2800" b="0" i="0" u="none" strike="noStrike" baseline="0" dirty="0">
                <a:solidFill>
                  <a:srgbClr val="000000"/>
                </a:solidFill>
                <a:latin typeface="Calibri" panose="020F0502020204030204" pitchFamily="34" charset="0"/>
              </a:rPr>
              <a:t>District/Fund     Balance Sheet Account          Project Reporter Code-Optional </a:t>
            </a:r>
          </a:p>
          <a:p>
            <a:r>
              <a:rPr lang="en-US" sz="2800" dirty="0">
                <a:solidFill>
                  <a:srgbClr val="000000"/>
                </a:solidFill>
                <a:latin typeface="Calibri" panose="020F0502020204030204" pitchFamily="34" charset="0"/>
              </a:rPr>
              <a:t>                                                                               </a:t>
            </a:r>
            <a:r>
              <a:rPr lang="en-US" sz="2800" b="0" i="1" u="none" strike="noStrike" baseline="0" dirty="0">
                <a:solidFill>
                  <a:srgbClr val="000000"/>
                </a:solidFill>
                <a:latin typeface="Calibri" panose="020F0502020204030204" pitchFamily="34" charset="0"/>
              </a:rPr>
              <a:t>(Not used in MAEFAIRS) </a:t>
            </a:r>
            <a:endParaRPr lang="en-US" sz="2800" b="0" i="0" u="none" strike="noStrike" baseline="0" dirty="0">
              <a:solidFill>
                <a:srgbClr val="000000"/>
              </a:solidFill>
              <a:latin typeface="Calibri" panose="020F0502020204030204" pitchFamily="34" charset="0"/>
            </a:endParaRPr>
          </a:p>
          <a:p>
            <a:endParaRPr lang="en-US" sz="2800" b="1" i="0" u="none" strike="noStrike" baseline="0" dirty="0">
              <a:solidFill>
                <a:srgbClr val="000000"/>
              </a:solidFill>
              <a:latin typeface="Calibri" panose="020F0502020204030204" pitchFamily="34" charset="0"/>
            </a:endParaRPr>
          </a:p>
          <a:p>
            <a:r>
              <a:rPr lang="en-US" sz="2800" b="1" i="0" u="none" strike="noStrike" baseline="0" dirty="0">
                <a:solidFill>
                  <a:srgbClr val="000000"/>
                </a:solidFill>
                <a:latin typeface="Calibri" panose="020F0502020204030204" pitchFamily="34" charset="0"/>
              </a:rPr>
              <a:t>Statement of Operational Accounts </a:t>
            </a:r>
            <a:r>
              <a:rPr lang="en-US" sz="2800" b="0" i="0" u="none" strike="noStrike" baseline="0" dirty="0">
                <a:solidFill>
                  <a:srgbClr val="000000"/>
                </a:solidFill>
                <a:latin typeface="Calibri" panose="020F0502020204030204" pitchFamily="34" charset="0"/>
              </a:rPr>
              <a:t>(Revenues and Expenditures): </a:t>
            </a:r>
          </a:p>
          <a:p>
            <a:r>
              <a:rPr lang="en-US" sz="2800" b="0" i="0" u="none" strike="noStrike" baseline="0" dirty="0">
                <a:solidFill>
                  <a:srgbClr val="000000"/>
                </a:solidFill>
                <a:latin typeface="Calibri" panose="020F0502020204030204" pitchFamily="34" charset="0"/>
              </a:rPr>
              <a:t>Revenue Accounts: </a:t>
            </a:r>
          </a:p>
          <a:p>
            <a:r>
              <a:rPr lang="en-US" sz="2800" b="0" i="0" u="none" strike="noStrike" baseline="0" dirty="0">
                <a:solidFill>
                  <a:srgbClr val="000000"/>
                </a:solidFill>
                <a:latin typeface="Calibri" panose="020F0502020204030204" pitchFamily="34" charset="0"/>
              </a:rPr>
              <a:t>X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p>
          <a:p>
            <a:r>
              <a:rPr lang="en-US" sz="2800" b="0" i="0" u="none" strike="noStrike" baseline="0" dirty="0">
                <a:solidFill>
                  <a:srgbClr val="000000"/>
                </a:solidFill>
                <a:latin typeface="Calibri" panose="020F0502020204030204" pitchFamily="34" charset="0"/>
              </a:rPr>
              <a:t>District/Fund     Subsidiary Source                   Project Reporter Code-Optional                       							For Most Funds </a:t>
            </a:r>
          </a:p>
          <a:p>
            <a:r>
              <a:rPr lang="en-US" sz="2800" b="0" i="0" u="none" strike="noStrike" baseline="0" dirty="0">
                <a:solidFill>
                  <a:srgbClr val="000000"/>
                </a:solidFill>
                <a:latin typeface="Calibri" panose="020F0502020204030204" pitchFamily="34" charset="0"/>
              </a:rPr>
              <a:t>Expenditure Accounts: </a:t>
            </a:r>
          </a:p>
          <a:p>
            <a:r>
              <a:rPr lang="en-US" sz="2800" b="0" i="0" u="none" strike="noStrike" baseline="0" dirty="0">
                <a:solidFill>
                  <a:srgbClr val="000000"/>
                </a:solidFill>
                <a:latin typeface="Calibri" panose="020F0502020204030204" pitchFamily="34" charset="0"/>
              </a:rPr>
              <a:t>X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r>
              <a:rPr lang="en-US" sz="2800" b="0" i="0" u="none" strike="noStrike" baseline="0" dirty="0" err="1">
                <a:solidFill>
                  <a:srgbClr val="000000"/>
                </a:solidFill>
                <a:latin typeface="Calibri" panose="020F0502020204030204" pitchFamily="34" charset="0"/>
              </a:rPr>
              <a:t>X</a:t>
            </a:r>
            <a:r>
              <a:rPr lang="en-US" sz="2800" b="0" i="0" u="none" strike="noStrike" baseline="0" dirty="0">
                <a:solidFill>
                  <a:srgbClr val="000000"/>
                </a:solidFill>
                <a:latin typeface="Calibri" panose="020F0502020204030204" pitchFamily="34" charset="0"/>
              </a:rPr>
              <a:t> </a:t>
            </a:r>
          </a:p>
          <a:p>
            <a:r>
              <a:rPr lang="en-US" sz="2800" b="0" i="0" u="none" strike="noStrike" baseline="0" dirty="0">
                <a:solidFill>
                  <a:srgbClr val="000000"/>
                </a:solidFill>
                <a:latin typeface="Calibri" panose="020F0502020204030204" pitchFamily="34" charset="0"/>
              </a:rPr>
              <a:t>District/Fund     </a:t>
            </a:r>
            <a:r>
              <a:rPr lang="en-US" sz="2800" b="0" i="0" u="none" strike="noStrike" baseline="0" dirty="0" err="1">
                <a:solidFill>
                  <a:srgbClr val="000000"/>
                </a:solidFill>
                <a:latin typeface="Calibri" panose="020F0502020204030204" pitchFamily="34" charset="0"/>
              </a:rPr>
              <a:t>Subfund</a:t>
            </a:r>
            <a:r>
              <a:rPr lang="en-US" sz="2800" b="0" i="0" u="none" strike="noStrike" baseline="0" dirty="0">
                <a:solidFill>
                  <a:srgbClr val="000000"/>
                </a:solidFill>
                <a:latin typeface="Calibri" panose="020F0502020204030204" pitchFamily="34" charset="0"/>
              </a:rPr>
              <a:t>    School Code   Program     Function     Object    PRC </a:t>
            </a:r>
          </a:p>
          <a:p>
            <a:r>
              <a:rPr lang="en-US" sz="1200" dirty="0">
                <a:solidFill>
                  <a:srgbClr val="000000"/>
                </a:solidFill>
                <a:latin typeface="Calibri" panose="020F0502020204030204" pitchFamily="34" charset="0"/>
              </a:rPr>
              <a:t>		         Fund 61 Building Reserve</a:t>
            </a:r>
            <a:endParaRPr lang="en-US" sz="1200" dirty="0"/>
          </a:p>
        </p:txBody>
      </p:sp>
      <p:sp>
        <p:nvSpPr>
          <p:cNvPr id="2" name="Rectangle 1">
            <a:extLst>
              <a:ext uri="{FF2B5EF4-FFF2-40B4-BE49-F238E27FC236}">
                <a16:creationId xmlns:a16="http://schemas.microsoft.com/office/drawing/2014/main" id="{A1633065-F57A-4AAB-897E-2721E0DA6745}"/>
              </a:ext>
            </a:extLst>
          </p:cNvPr>
          <p:cNvSpPr/>
          <p:nvPr/>
        </p:nvSpPr>
        <p:spPr>
          <a:xfrm>
            <a:off x="2579571" y="5505651"/>
            <a:ext cx="3516429" cy="9012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4" name="Rectangle 3">
            <a:extLst>
              <a:ext uri="{FF2B5EF4-FFF2-40B4-BE49-F238E27FC236}">
                <a16:creationId xmlns:a16="http://schemas.microsoft.com/office/drawing/2014/main" id="{92C8AE20-90BF-4087-9162-6D592B77F997}"/>
              </a:ext>
            </a:extLst>
          </p:cNvPr>
          <p:cNvSpPr/>
          <p:nvPr/>
        </p:nvSpPr>
        <p:spPr>
          <a:xfrm>
            <a:off x="2579571" y="5471603"/>
            <a:ext cx="1469915" cy="8233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6938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15AC6-36B3-4364-AD29-D6DF55A083A8}"/>
              </a:ext>
            </a:extLst>
          </p:cNvPr>
          <p:cNvSpPr>
            <a:spLocks noGrp="1"/>
          </p:cNvSpPr>
          <p:nvPr>
            <p:ph type="title"/>
          </p:nvPr>
        </p:nvSpPr>
        <p:spPr/>
        <p:txBody>
          <a:bodyPr/>
          <a:lstStyle/>
          <a:p>
            <a:r>
              <a:rPr lang="en-US" dirty="0"/>
              <a:t>Revenue Updates</a:t>
            </a:r>
          </a:p>
        </p:txBody>
      </p:sp>
      <p:sp>
        <p:nvSpPr>
          <p:cNvPr id="3" name="Content Placeholder 2">
            <a:extLst>
              <a:ext uri="{FF2B5EF4-FFF2-40B4-BE49-F238E27FC236}">
                <a16:creationId xmlns:a16="http://schemas.microsoft.com/office/drawing/2014/main" id="{0551AF83-D9B1-40CB-B7B3-95266561C3A0}"/>
              </a:ext>
            </a:extLst>
          </p:cNvPr>
          <p:cNvSpPr>
            <a:spLocks noGrp="1"/>
          </p:cNvSpPr>
          <p:nvPr>
            <p:ph idx="1"/>
          </p:nvPr>
        </p:nvSpPr>
        <p:spPr>
          <a:xfrm>
            <a:off x="838200" y="1825624"/>
            <a:ext cx="10515600" cy="4797117"/>
          </a:xfrm>
        </p:spPr>
        <p:txBody>
          <a:bodyPr>
            <a:normAutofit/>
          </a:bodyPr>
          <a:lstStyle/>
          <a:p>
            <a:r>
              <a:rPr lang="en-US" dirty="0"/>
              <a:t>A review of all revenues used in MAEFAIRS was completed in FY2021 and some revenue codes were discontinued/expired.</a:t>
            </a:r>
          </a:p>
          <a:p>
            <a:r>
              <a:rPr lang="en-US" dirty="0"/>
              <a:t>Revised and opened revenue codes include this partial list:</a:t>
            </a:r>
            <a:br>
              <a:rPr lang="en-US" dirty="0"/>
            </a:br>
            <a:r>
              <a:rPr lang="en-US" dirty="0"/>
              <a:t>	3720 Delivering Local Assistance Grant (Dept of Commerce)</a:t>
            </a:r>
            <a:br>
              <a:rPr lang="en-US" dirty="0"/>
            </a:br>
            <a:r>
              <a:rPr lang="en-US" dirty="0"/>
              <a:t>	3760 Transformational Learning Grant</a:t>
            </a:r>
            <a:br>
              <a:rPr lang="en-US" dirty="0"/>
            </a:br>
            <a:r>
              <a:rPr lang="en-US" dirty="0"/>
              <a:t>	3770 Advanced Opportunities Grant</a:t>
            </a:r>
            <a:br>
              <a:rPr lang="en-US" dirty="0"/>
            </a:br>
            <a:r>
              <a:rPr lang="en-US" dirty="0"/>
              <a:t>	3283 State Major Maintenance Aid </a:t>
            </a:r>
            <a:br>
              <a:rPr lang="en-US" dirty="0"/>
            </a:br>
            <a:r>
              <a:rPr lang="en-US" dirty="0"/>
              <a:t>	3250 Mt Digital Academy (Deposited to Fund 15 </a:t>
            </a:r>
            <a:r>
              <a:rPr lang="en-US" b="1" dirty="0"/>
              <a:t>NOT</a:t>
            </a:r>
            <a:r>
              <a:rPr lang="en-US" dirty="0"/>
              <a:t> 82, GASB)</a:t>
            </a:r>
            <a:br>
              <a:rPr lang="en-US" dirty="0"/>
            </a:br>
            <a:r>
              <a:rPr lang="en-US" dirty="0"/>
              <a:t>	7600 CARES – Federal Stabilization Aid</a:t>
            </a:r>
            <a:br>
              <a:rPr lang="en-US" dirty="0"/>
            </a:br>
            <a:r>
              <a:rPr lang="en-US" dirty="0"/>
              <a:t>	7650 CARES – State School Emergency Relief Fund</a:t>
            </a:r>
            <a:br>
              <a:rPr lang="en-US" dirty="0"/>
            </a:br>
            <a:r>
              <a:rPr lang="en-US" dirty="0"/>
              <a:t>	7700 CARES – Governor’s Emergency Education Relief Fund </a:t>
            </a:r>
          </a:p>
          <a:p>
            <a:endParaRPr lang="en-US" dirty="0"/>
          </a:p>
        </p:txBody>
      </p:sp>
      <p:pic>
        <p:nvPicPr>
          <p:cNvPr id="5" name="Picture 4">
            <a:extLst>
              <a:ext uri="{FF2B5EF4-FFF2-40B4-BE49-F238E27FC236}">
                <a16:creationId xmlns:a16="http://schemas.microsoft.com/office/drawing/2014/main" id="{21B08B7B-9A83-45AA-9437-6000E667443E}"/>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3592465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9600385-5CA0-4C73-A054-E5F3BDA4C17A}"/>
              </a:ext>
            </a:extLst>
          </p:cNvPr>
          <p:cNvPicPr>
            <a:picLocks noChangeAspect="1"/>
          </p:cNvPicPr>
          <p:nvPr/>
        </p:nvPicPr>
        <p:blipFill>
          <a:blip r:embed="rId2"/>
          <a:stretch>
            <a:fillRect/>
          </a:stretch>
        </p:blipFill>
        <p:spPr>
          <a:xfrm>
            <a:off x="815609" y="637270"/>
            <a:ext cx="10830291" cy="4949327"/>
          </a:xfrm>
          <a:prstGeom prst="rect">
            <a:avLst/>
          </a:prstGeom>
        </p:spPr>
      </p:pic>
      <p:sp>
        <p:nvSpPr>
          <p:cNvPr id="2" name="TextBox 1">
            <a:extLst>
              <a:ext uri="{FF2B5EF4-FFF2-40B4-BE49-F238E27FC236}">
                <a16:creationId xmlns:a16="http://schemas.microsoft.com/office/drawing/2014/main" id="{BC3B9182-2A22-4843-B230-020172A83FC6}"/>
              </a:ext>
            </a:extLst>
          </p:cNvPr>
          <p:cNvSpPr txBox="1"/>
          <p:nvPr/>
        </p:nvSpPr>
        <p:spPr>
          <a:xfrm>
            <a:off x="924025" y="6015789"/>
            <a:ext cx="4629752" cy="461665"/>
          </a:xfrm>
          <a:prstGeom prst="rect">
            <a:avLst/>
          </a:prstGeom>
          <a:noFill/>
        </p:spPr>
        <p:txBody>
          <a:bodyPr wrap="square" rtlCol="0">
            <a:spAutoFit/>
          </a:bodyPr>
          <a:lstStyle/>
          <a:p>
            <a:r>
              <a:rPr lang="en-US" sz="2400" dirty="0">
                <a:hlinkClick r:id="rId3"/>
              </a:rPr>
              <a:t>Consolidated Guidance Document</a:t>
            </a:r>
            <a:endParaRPr lang="en-US" sz="2400" dirty="0"/>
          </a:p>
        </p:txBody>
      </p:sp>
    </p:spTree>
    <p:extLst>
      <p:ext uri="{BB962C8B-B14F-4D97-AF65-F5344CB8AC3E}">
        <p14:creationId xmlns:p14="http://schemas.microsoft.com/office/powerpoint/2010/main" val="2427835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A400F44-15D7-4B03-A110-DCCB50105AD3}"/>
              </a:ext>
            </a:extLst>
          </p:cNvPr>
          <p:cNvPicPr>
            <a:picLocks noChangeAspect="1"/>
          </p:cNvPicPr>
          <p:nvPr/>
        </p:nvPicPr>
        <p:blipFill>
          <a:blip r:embed="rId2"/>
          <a:stretch>
            <a:fillRect/>
          </a:stretch>
        </p:blipFill>
        <p:spPr>
          <a:xfrm>
            <a:off x="1206500" y="1285558"/>
            <a:ext cx="9646418" cy="5329876"/>
          </a:xfrm>
          <a:prstGeom prst="rect">
            <a:avLst/>
          </a:prstGeom>
        </p:spPr>
      </p:pic>
      <p:pic>
        <p:nvPicPr>
          <p:cNvPr id="5" name="Picture 4">
            <a:extLst>
              <a:ext uri="{FF2B5EF4-FFF2-40B4-BE49-F238E27FC236}">
                <a16:creationId xmlns:a16="http://schemas.microsoft.com/office/drawing/2014/main" id="{56C1F262-1203-4E4E-8AA4-2E07FAD324CC}"/>
              </a:ext>
            </a:extLst>
          </p:cNvPr>
          <p:cNvPicPr>
            <a:picLocks noChangeAspect="1"/>
          </p:cNvPicPr>
          <p:nvPr/>
        </p:nvPicPr>
        <p:blipFill>
          <a:blip r:embed="rId3"/>
          <a:stretch>
            <a:fillRect/>
          </a:stretch>
        </p:blipFill>
        <p:spPr>
          <a:xfrm>
            <a:off x="2211387" y="242566"/>
            <a:ext cx="7769225" cy="1042992"/>
          </a:xfrm>
          <a:prstGeom prst="rect">
            <a:avLst/>
          </a:prstGeom>
        </p:spPr>
      </p:pic>
    </p:spTree>
    <p:extLst>
      <p:ext uri="{BB962C8B-B14F-4D97-AF65-F5344CB8AC3E}">
        <p14:creationId xmlns:p14="http://schemas.microsoft.com/office/powerpoint/2010/main" val="558028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32A51-FBBA-42AE-9042-0CD65E980B49}"/>
              </a:ext>
            </a:extLst>
          </p:cNvPr>
          <p:cNvSpPr>
            <a:spLocks noGrp="1"/>
          </p:cNvSpPr>
          <p:nvPr>
            <p:ph type="title"/>
          </p:nvPr>
        </p:nvSpPr>
        <p:spPr/>
        <p:txBody>
          <a:bodyPr/>
          <a:lstStyle/>
          <a:p>
            <a:r>
              <a:rPr lang="en-US" dirty="0"/>
              <a:t>Program Code Updates</a:t>
            </a:r>
          </a:p>
        </p:txBody>
      </p:sp>
      <p:sp>
        <p:nvSpPr>
          <p:cNvPr id="3" name="Content Placeholder 2">
            <a:extLst>
              <a:ext uri="{FF2B5EF4-FFF2-40B4-BE49-F238E27FC236}">
                <a16:creationId xmlns:a16="http://schemas.microsoft.com/office/drawing/2014/main" id="{7C9467F2-0CD8-43DF-A178-D7831270BDE5}"/>
              </a:ext>
            </a:extLst>
          </p:cNvPr>
          <p:cNvSpPr>
            <a:spLocks noGrp="1"/>
          </p:cNvSpPr>
          <p:nvPr>
            <p:ph idx="1"/>
          </p:nvPr>
        </p:nvSpPr>
        <p:spPr/>
        <p:txBody>
          <a:bodyPr/>
          <a:lstStyle/>
          <a:p>
            <a:r>
              <a:rPr lang="en-US" dirty="0"/>
              <a:t>Updates for program codes are similar to what we saw for revenues:</a:t>
            </a:r>
          </a:p>
          <a:p>
            <a:pPr marL="0" indent="0">
              <a:buNone/>
            </a:pPr>
            <a:endParaRPr lang="en-US" dirty="0"/>
          </a:p>
          <a:p>
            <a:pPr lvl="1"/>
            <a:r>
              <a:rPr lang="en-US" sz="2800" dirty="0"/>
              <a:t>Certain unused programs were closed </a:t>
            </a:r>
          </a:p>
          <a:p>
            <a:pPr lvl="1"/>
            <a:r>
              <a:rPr lang="en-US" sz="2800" dirty="0"/>
              <a:t>Names were modified to the federal ESSA names</a:t>
            </a:r>
          </a:p>
          <a:p>
            <a:pPr lvl="1"/>
            <a:r>
              <a:rPr lang="en-US" sz="2800" dirty="0"/>
              <a:t>Names were changed to match the corresponding revenue names</a:t>
            </a:r>
          </a:p>
          <a:p>
            <a:pPr lvl="1"/>
            <a:r>
              <a:rPr lang="en-US" sz="2800" dirty="0"/>
              <a:t>Some programs were opened/closed in incorrect/changed funds</a:t>
            </a:r>
          </a:p>
          <a:p>
            <a:pPr lvl="1"/>
            <a:r>
              <a:rPr lang="en-US" sz="2800" dirty="0"/>
              <a:t>Language was updated in the chart of accounts, most of it to comply with the federal chart of accounts. </a:t>
            </a:r>
          </a:p>
          <a:p>
            <a:pPr lvl="1"/>
            <a:endParaRPr lang="en-US" dirty="0"/>
          </a:p>
        </p:txBody>
      </p:sp>
      <p:pic>
        <p:nvPicPr>
          <p:cNvPr id="5" name="Picture 4">
            <a:extLst>
              <a:ext uri="{FF2B5EF4-FFF2-40B4-BE49-F238E27FC236}">
                <a16:creationId xmlns:a16="http://schemas.microsoft.com/office/drawing/2014/main" id="{C9D0B0FF-B9F1-4C58-A62D-EA1989F193F7}"/>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123890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DAEEE7-E926-4AE9-AA3D-9A857A60D473}"/>
              </a:ext>
            </a:extLst>
          </p:cNvPr>
          <p:cNvPicPr>
            <a:picLocks noChangeAspect="1"/>
          </p:cNvPicPr>
          <p:nvPr/>
        </p:nvPicPr>
        <p:blipFill>
          <a:blip r:embed="rId2"/>
          <a:stretch>
            <a:fillRect/>
          </a:stretch>
        </p:blipFill>
        <p:spPr>
          <a:xfrm>
            <a:off x="478181" y="5898690"/>
            <a:ext cx="1606715" cy="405907"/>
          </a:xfrm>
          <a:prstGeom prst="rect">
            <a:avLst/>
          </a:prstGeom>
        </p:spPr>
      </p:pic>
      <p:pic>
        <p:nvPicPr>
          <p:cNvPr id="5" name="Picture 4">
            <a:extLst>
              <a:ext uri="{FF2B5EF4-FFF2-40B4-BE49-F238E27FC236}">
                <a16:creationId xmlns:a16="http://schemas.microsoft.com/office/drawing/2014/main" id="{9B3E9196-46D0-4577-94E1-EE2199ED7D5A}"/>
              </a:ext>
            </a:extLst>
          </p:cNvPr>
          <p:cNvPicPr>
            <a:picLocks noChangeAspect="1"/>
          </p:cNvPicPr>
          <p:nvPr/>
        </p:nvPicPr>
        <p:blipFill>
          <a:blip r:embed="rId3"/>
          <a:stretch>
            <a:fillRect/>
          </a:stretch>
        </p:blipFill>
        <p:spPr>
          <a:xfrm>
            <a:off x="596766" y="706310"/>
            <a:ext cx="9875971" cy="4889627"/>
          </a:xfrm>
          <a:prstGeom prst="rect">
            <a:avLst/>
          </a:prstGeom>
        </p:spPr>
      </p:pic>
    </p:spTree>
    <p:extLst>
      <p:ext uri="{BB962C8B-B14F-4D97-AF65-F5344CB8AC3E}">
        <p14:creationId xmlns:p14="http://schemas.microsoft.com/office/powerpoint/2010/main" val="1641735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CDCC0-3F98-46C9-A6E5-C1566A903BBE}"/>
              </a:ext>
            </a:extLst>
          </p:cNvPr>
          <p:cNvSpPr>
            <a:spLocks noGrp="1"/>
          </p:cNvSpPr>
          <p:nvPr>
            <p:ph type="title"/>
          </p:nvPr>
        </p:nvSpPr>
        <p:spPr/>
        <p:txBody>
          <a:bodyPr/>
          <a:lstStyle/>
          <a:p>
            <a:r>
              <a:rPr lang="en-US" dirty="0"/>
              <a:t>Function Updates</a:t>
            </a:r>
          </a:p>
        </p:txBody>
      </p:sp>
      <p:sp>
        <p:nvSpPr>
          <p:cNvPr id="3" name="Content Placeholder 2">
            <a:extLst>
              <a:ext uri="{FF2B5EF4-FFF2-40B4-BE49-F238E27FC236}">
                <a16:creationId xmlns:a16="http://schemas.microsoft.com/office/drawing/2014/main" id="{92FA8FDF-D998-4933-A5C9-9EDAB31C6829}"/>
              </a:ext>
            </a:extLst>
          </p:cNvPr>
          <p:cNvSpPr>
            <a:spLocks noGrp="1"/>
          </p:cNvSpPr>
          <p:nvPr>
            <p:ph idx="1"/>
          </p:nvPr>
        </p:nvSpPr>
        <p:spPr>
          <a:xfrm>
            <a:off x="838200" y="1825625"/>
            <a:ext cx="10515600" cy="4397868"/>
          </a:xfrm>
        </p:spPr>
        <p:txBody>
          <a:bodyPr/>
          <a:lstStyle/>
          <a:p>
            <a:pPr marL="0" indent="0">
              <a:buNone/>
            </a:pPr>
            <a:endParaRPr lang="en-US" sz="3200" dirty="0"/>
          </a:p>
          <a:p>
            <a:pPr marL="0" indent="0">
              <a:buNone/>
            </a:pPr>
            <a:r>
              <a:rPr lang="en-US" sz="3200" dirty="0"/>
              <a:t>Changes were minimal:</a:t>
            </a:r>
          </a:p>
          <a:p>
            <a:pPr lvl="1"/>
            <a:endParaRPr lang="en-US" sz="3200" dirty="0"/>
          </a:p>
          <a:p>
            <a:pPr lvl="1"/>
            <a:r>
              <a:rPr lang="en-US" sz="3200" dirty="0"/>
              <a:t>Function descriptions were changed to better align with the language used in the most recent federal guidance. </a:t>
            </a:r>
          </a:p>
          <a:p>
            <a:pPr marL="457200" lvl="1" indent="0">
              <a:buNone/>
            </a:pPr>
            <a:endParaRPr lang="en-US" dirty="0"/>
          </a:p>
          <a:p>
            <a:pPr marL="457200" lvl="1" indent="0">
              <a:buNone/>
            </a:pPr>
            <a:endParaRPr lang="en-US" sz="1800" dirty="0">
              <a:effectLst/>
              <a:latin typeface="Calibri" panose="020F0502020204030204" pitchFamily="34" charset="0"/>
              <a:ea typeface="Calibri" panose="020F0502020204030204" pitchFamily="34" charset="0"/>
            </a:endParaRPr>
          </a:p>
          <a:p>
            <a:pPr marL="457200" lvl="1" indent="0">
              <a:buNone/>
            </a:pPr>
            <a:endParaRPr lang="en-US" dirty="0"/>
          </a:p>
        </p:txBody>
      </p:sp>
      <p:pic>
        <p:nvPicPr>
          <p:cNvPr id="5" name="Picture 4">
            <a:extLst>
              <a:ext uri="{FF2B5EF4-FFF2-40B4-BE49-F238E27FC236}">
                <a16:creationId xmlns:a16="http://schemas.microsoft.com/office/drawing/2014/main" id="{0874DDF2-C729-4FD3-844B-5A7F46D12DBA}"/>
              </a:ext>
            </a:extLst>
          </p:cNvPr>
          <p:cNvPicPr>
            <a:picLocks noChangeAspect="1"/>
          </p:cNvPicPr>
          <p:nvPr/>
        </p:nvPicPr>
        <p:blipFill>
          <a:blip r:embed="rId3"/>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3944488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8516ACB-32FF-4F57-A6C2-A5B11D76E9B4}"/>
              </a:ext>
            </a:extLst>
          </p:cNvPr>
          <p:cNvPicPr>
            <a:picLocks noChangeAspect="1"/>
          </p:cNvPicPr>
          <p:nvPr/>
        </p:nvPicPr>
        <p:blipFill>
          <a:blip r:embed="rId2"/>
          <a:stretch>
            <a:fillRect/>
          </a:stretch>
        </p:blipFill>
        <p:spPr>
          <a:xfrm>
            <a:off x="450940" y="6099315"/>
            <a:ext cx="1606715" cy="405907"/>
          </a:xfrm>
          <a:prstGeom prst="rect">
            <a:avLst/>
          </a:prstGeom>
        </p:spPr>
      </p:pic>
      <p:pic>
        <p:nvPicPr>
          <p:cNvPr id="5" name="Picture 4">
            <a:extLst>
              <a:ext uri="{FF2B5EF4-FFF2-40B4-BE49-F238E27FC236}">
                <a16:creationId xmlns:a16="http://schemas.microsoft.com/office/drawing/2014/main" id="{5E505363-3735-498A-AA18-4864A8EA7814}"/>
              </a:ext>
            </a:extLst>
          </p:cNvPr>
          <p:cNvPicPr>
            <a:picLocks noChangeAspect="1"/>
          </p:cNvPicPr>
          <p:nvPr/>
        </p:nvPicPr>
        <p:blipFill>
          <a:blip r:embed="rId3"/>
          <a:stretch>
            <a:fillRect/>
          </a:stretch>
        </p:blipFill>
        <p:spPr>
          <a:xfrm>
            <a:off x="1904298" y="234843"/>
            <a:ext cx="8248650" cy="6067425"/>
          </a:xfrm>
          <a:prstGeom prst="rect">
            <a:avLst/>
          </a:prstGeom>
        </p:spPr>
      </p:pic>
    </p:spTree>
    <p:extLst>
      <p:ext uri="{BB962C8B-B14F-4D97-AF65-F5344CB8AC3E}">
        <p14:creationId xmlns:p14="http://schemas.microsoft.com/office/powerpoint/2010/main" val="1059908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50000"/>
            <a:lumOff val="50000"/>
          </a:schemeClr>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6CD0651-CA2C-4555-8564-04A3B104577A}"/>
              </a:ext>
            </a:extLst>
          </p:cNvPr>
          <p:cNvSpPr>
            <a:spLocks noGrp="1"/>
          </p:cNvSpPr>
          <p:nvPr>
            <p:ph type="title"/>
          </p:nvPr>
        </p:nvSpPr>
        <p:spPr>
          <a:xfrm>
            <a:off x="424815" y="1357821"/>
            <a:ext cx="4534281" cy="804799"/>
          </a:xfrm>
        </p:spPr>
        <p:txBody>
          <a:bodyPr anchor="b">
            <a:normAutofit/>
          </a:bodyPr>
          <a:lstStyle/>
          <a:p>
            <a:r>
              <a:rPr lang="en-US" sz="3200" dirty="0"/>
              <a:t>History on the Update</a:t>
            </a:r>
          </a:p>
        </p:txBody>
      </p:sp>
      <p:sp>
        <p:nvSpPr>
          <p:cNvPr id="51" name="Rectangle 50">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3" name="Rectangle 52">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A7D224F6-602D-4AA5-8E16-E059D5072E3D}"/>
              </a:ext>
            </a:extLst>
          </p:cNvPr>
          <p:cNvSpPr>
            <a:spLocks noGrp="1"/>
          </p:cNvSpPr>
          <p:nvPr>
            <p:ph idx="1"/>
          </p:nvPr>
        </p:nvSpPr>
        <p:spPr>
          <a:xfrm>
            <a:off x="344022" y="2490851"/>
            <a:ext cx="6190128" cy="3561842"/>
          </a:xfrm>
        </p:spPr>
        <p:txBody>
          <a:bodyPr anchor="t">
            <a:normAutofit/>
          </a:bodyPr>
          <a:lstStyle/>
          <a:p>
            <a:r>
              <a:rPr lang="en-US" sz="2400" dirty="0"/>
              <a:t>The older Montana state chart of accounts was dated 2012. </a:t>
            </a:r>
          </a:p>
          <a:p>
            <a:r>
              <a:rPr lang="en-US" sz="2400" dirty="0"/>
              <a:t>November 2014 began a major update of the chart of accounts. With the final version being published in July 2020 (FY2021).</a:t>
            </a:r>
          </a:p>
          <a:p>
            <a:r>
              <a:rPr lang="en-US" sz="2400" dirty="0"/>
              <a:t>The latest update to the Chart of Accounts is September 2021 (FY2022). </a:t>
            </a:r>
          </a:p>
          <a:p>
            <a:r>
              <a:rPr lang="en-US" sz="2400" dirty="0"/>
              <a:t>The introductory page describes the most recent changes and notable updates. </a:t>
            </a:r>
          </a:p>
          <a:p>
            <a:pPr marL="0" indent="0">
              <a:buNone/>
            </a:pPr>
            <a:endParaRPr lang="en-US" sz="1700" dirty="0"/>
          </a:p>
          <a:p>
            <a:endParaRPr lang="en-US" sz="1700" dirty="0"/>
          </a:p>
        </p:txBody>
      </p:sp>
      <p:pic>
        <p:nvPicPr>
          <p:cNvPr id="4" name="Picture 3">
            <a:extLst>
              <a:ext uri="{FF2B5EF4-FFF2-40B4-BE49-F238E27FC236}">
                <a16:creationId xmlns:a16="http://schemas.microsoft.com/office/drawing/2014/main" id="{0C9C0FEA-B61C-41B8-9C83-C442F532BCBA}"/>
              </a:ext>
            </a:extLst>
          </p:cNvPr>
          <p:cNvPicPr>
            <a:picLocks noChangeAspect="1"/>
          </p:cNvPicPr>
          <p:nvPr/>
        </p:nvPicPr>
        <p:blipFill>
          <a:blip r:embed="rId2"/>
          <a:stretch>
            <a:fillRect/>
          </a:stretch>
        </p:blipFill>
        <p:spPr>
          <a:xfrm>
            <a:off x="236132" y="6309030"/>
            <a:ext cx="1158340" cy="292633"/>
          </a:xfrm>
          <a:prstGeom prst="rect">
            <a:avLst/>
          </a:prstGeom>
        </p:spPr>
      </p:pic>
    </p:spTree>
    <p:extLst>
      <p:ext uri="{BB962C8B-B14F-4D97-AF65-F5344CB8AC3E}">
        <p14:creationId xmlns:p14="http://schemas.microsoft.com/office/powerpoint/2010/main" val="214105915"/>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20FF4-1478-427D-8FCE-6ADA7ED8427D}"/>
              </a:ext>
            </a:extLst>
          </p:cNvPr>
          <p:cNvSpPr>
            <a:spLocks noGrp="1"/>
          </p:cNvSpPr>
          <p:nvPr>
            <p:ph type="title"/>
          </p:nvPr>
        </p:nvSpPr>
        <p:spPr/>
        <p:txBody>
          <a:bodyPr/>
          <a:lstStyle/>
          <a:p>
            <a:r>
              <a:rPr lang="en-US" dirty="0"/>
              <a:t>Object Updates</a:t>
            </a:r>
          </a:p>
        </p:txBody>
      </p:sp>
      <p:sp>
        <p:nvSpPr>
          <p:cNvPr id="3" name="Content Placeholder 2">
            <a:extLst>
              <a:ext uri="{FF2B5EF4-FFF2-40B4-BE49-F238E27FC236}">
                <a16:creationId xmlns:a16="http://schemas.microsoft.com/office/drawing/2014/main" id="{D26F40E2-82F4-46DF-953D-E95E8562EE8D}"/>
              </a:ext>
            </a:extLst>
          </p:cNvPr>
          <p:cNvSpPr>
            <a:spLocks noGrp="1"/>
          </p:cNvSpPr>
          <p:nvPr>
            <p:ph idx="1"/>
          </p:nvPr>
        </p:nvSpPr>
        <p:spPr/>
        <p:txBody>
          <a:bodyPr>
            <a:normAutofit/>
          </a:bodyPr>
          <a:lstStyle/>
          <a:p>
            <a:pPr marL="0" indent="0">
              <a:buNone/>
            </a:pPr>
            <a:endParaRPr lang="en-US" sz="3200" dirty="0"/>
          </a:p>
          <a:p>
            <a:pPr marL="0" indent="0">
              <a:buNone/>
            </a:pPr>
            <a:r>
              <a:rPr lang="en-US" sz="3200" dirty="0"/>
              <a:t>Minimal changes</a:t>
            </a:r>
          </a:p>
          <a:p>
            <a:pPr lvl="1"/>
            <a:endParaRPr lang="en-US" sz="3200" dirty="0"/>
          </a:p>
          <a:p>
            <a:pPr lvl="1"/>
            <a:r>
              <a:rPr lang="en-US" sz="3200" dirty="0"/>
              <a:t>Object descriptions were changed to better align with the language used in the most recent federal guidance. </a:t>
            </a:r>
          </a:p>
          <a:p>
            <a:pPr marL="457200" lvl="1" indent="0">
              <a:buNone/>
            </a:pPr>
            <a:br>
              <a:rPr lang="en-US" sz="2800" dirty="0"/>
            </a:br>
            <a:endParaRPr lang="en-US" sz="2800" dirty="0"/>
          </a:p>
        </p:txBody>
      </p:sp>
      <p:pic>
        <p:nvPicPr>
          <p:cNvPr id="5" name="Picture 4">
            <a:extLst>
              <a:ext uri="{FF2B5EF4-FFF2-40B4-BE49-F238E27FC236}">
                <a16:creationId xmlns:a16="http://schemas.microsoft.com/office/drawing/2014/main" id="{04AA1A9E-A60D-4CEE-B957-A09FB0639EA9}"/>
              </a:ext>
            </a:extLst>
          </p:cNvPr>
          <p:cNvPicPr>
            <a:picLocks noChangeAspect="1"/>
          </p:cNvPicPr>
          <p:nvPr/>
        </p:nvPicPr>
        <p:blipFill>
          <a:blip r:embed="rId2"/>
          <a:stretch>
            <a:fillRect/>
          </a:stretch>
        </p:blipFill>
        <p:spPr>
          <a:xfrm>
            <a:off x="281606" y="6176963"/>
            <a:ext cx="1606715" cy="405907"/>
          </a:xfrm>
          <a:prstGeom prst="rect">
            <a:avLst/>
          </a:prstGeom>
        </p:spPr>
      </p:pic>
    </p:spTree>
    <p:extLst>
      <p:ext uri="{BB962C8B-B14F-4D97-AF65-F5344CB8AC3E}">
        <p14:creationId xmlns:p14="http://schemas.microsoft.com/office/powerpoint/2010/main" val="13947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9DCE360-1E06-448C-898A-D552FC95DE6A}"/>
              </a:ext>
            </a:extLst>
          </p:cNvPr>
          <p:cNvPicPr>
            <a:picLocks noChangeAspect="1"/>
          </p:cNvPicPr>
          <p:nvPr/>
        </p:nvPicPr>
        <p:blipFill>
          <a:blip r:embed="rId2"/>
          <a:stretch>
            <a:fillRect/>
          </a:stretch>
        </p:blipFill>
        <p:spPr>
          <a:xfrm>
            <a:off x="281606" y="6176963"/>
            <a:ext cx="1606715" cy="405907"/>
          </a:xfrm>
          <a:prstGeom prst="rect">
            <a:avLst/>
          </a:prstGeom>
        </p:spPr>
      </p:pic>
      <p:pic>
        <p:nvPicPr>
          <p:cNvPr id="5" name="Picture 4">
            <a:extLst>
              <a:ext uri="{FF2B5EF4-FFF2-40B4-BE49-F238E27FC236}">
                <a16:creationId xmlns:a16="http://schemas.microsoft.com/office/drawing/2014/main" id="{60003146-C39F-4033-B374-21D28A954692}"/>
              </a:ext>
            </a:extLst>
          </p:cNvPr>
          <p:cNvPicPr>
            <a:picLocks noChangeAspect="1"/>
          </p:cNvPicPr>
          <p:nvPr/>
        </p:nvPicPr>
        <p:blipFill>
          <a:blip r:embed="rId3"/>
          <a:stretch>
            <a:fillRect/>
          </a:stretch>
        </p:blipFill>
        <p:spPr>
          <a:xfrm>
            <a:off x="529138" y="415841"/>
            <a:ext cx="9724187" cy="5761122"/>
          </a:xfrm>
          <a:prstGeom prst="rect">
            <a:avLst/>
          </a:prstGeom>
        </p:spPr>
      </p:pic>
    </p:spTree>
    <p:extLst>
      <p:ext uri="{BB962C8B-B14F-4D97-AF65-F5344CB8AC3E}">
        <p14:creationId xmlns:p14="http://schemas.microsoft.com/office/powerpoint/2010/main" val="2521801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44F81-6D21-4993-AF74-F1658EBCD999}"/>
              </a:ext>
            </a:extLst>
          </p:cNvPr>
          <p:cNvSpPr>
            <a:spLocks noGrp="1"/>
          </p:cNvSpPr>
          <p:nvPr>
            <p:ph type="title"/>
          </p:nvPr>
        </p:nvSpPr>
        <p:spPr/>
        <p:txBody>
          <a:bodyPr>
            <a:normAutofit/>
          </a:bodyPr>
          <a:lstStyle/>
          <a:p>
            <a:r>
              <a:rPr lang="en-US" sz="4600" dirty="0"/>
              <a:t>3.14 Project Reporter Codes (PRC)</a:t>
            </a:r>
          </a:p>
        </p:txBody>
      </p:sp>
      <p:sp>
        <p:nvSpPr>
          <p:cNvPr id="3" name="Content Placeholder 2">
            <a:extLst>
              <a:ext uri="{FF2B5EF4-FFF2-40B4-BE49-F238E27FC236}">
                <a16:creationId xmlns:a16="http://schemas.microsoft.com/office/drawing/2014/main" id="{5AA1DFF9-55CC-4928-92E6-45BBFD170CC6}"/>
              </a:ext>
            </a:extLst>
          </p:cNvPr>
          <p:cNvSpPr>
            <a:spLocks noGrp="1"/>
          </p:cNvSpPr>
          <p:nvPr>
            <p:ph idx="1"/>
          </p:nvPr>
        </p:nvSpPr>
        <p:spPr>
          <a:xfrm>
            <a:off x="838200" y="1484851"/>
            <a:ext cx="10797540" cy="4692112"/>
          </a:xfrm>
        </p:spPr>
        <p:txBody>
          <a:bodyPr>
            <a:noAutofit/>
          </a:bodyPr>
          <a:lstStyle/>
          <a:p>
            <a:pPr algn="l"/>
            <a:endParaRPr lang="en-US" sz="1800" b="0" i="0" u="none" strike="noStrike" baseline="0" dirty="0">
              <a:solidFill>
                <a:srgbClr val="000000"/>
              </a:solidFill>
              <a:latin typeface="Calibri" panose="020F0502020204030204" pitchFamily="34" charset="0"/>
            </a:endParaRPr>
          </a:p>
          <a:p>
            <a:pPr marL="0" indent="0">
              <a:buNone/>
            </a:pPr>
            <a:r>
              <a:rPr lang="en-US" sz="3600" b="0" i="0" u="none" strike="noStrike" baseline="0" dirty="0">
                <a:solidFill>
                  <a:srgbClr val="000000"/>
                </a:solidFill>
                <a:latin typeface="Calibri" panose="020F0502020204030204" pitchFamily="34" charset="0"/>
              </a:rPr>
              <a:t>Project reporter codes allow a district to identify levels of expenditures and revenues to meet reporting requirements for local, state, and federal levels. A unique project reporter code should be assigned to link the revenue and expenditure accounts for each state and federal grant or project. </a:t>
            </a:r>
          </a:p>
          <a:p>
            <a:pPr marL="0" indent="0">
              <a:buNone/>
            </a:pPr>
            <a:endParaRPr lang="en-US" sz="3600" b="0" i="0" u="none" strike="noStrike" baseline="0" dirty="0">
              <a:solidFill>
                <a:srgbClr val="000000"/>
              </a:solidFill>
              <a:latin typeface="Calibri" panose="020F0502020204030204" pitchFamily="34" charset="0"/>
            </a:endParaRPr>
          </a:p>
          <a:p>
            <a:pPr marL="0" indent="0">
              <a:buNone/>
            </a:pPr>
            <a:r>
              <a:rPr lang="en-US" sz="3600" b="0" i="0" u="none" strike="noStrike" baseline="0" dirty="0">
                <a:solidFill>
                  <a:srgbClr val="000000"/>
                </a:solidFill>
                <a:latin typeface="Calibri" panose="020F0502020204030204" pitchFamily="34" charset="0"/>
              </a:rPr>
              <a:t>The PRC is required in the Miscellaneous Fund (15). </a:t>
            </a:r>
          </a:p>
          <a:p>
            <a:pPr marL="0" indent="0">
              <a:buNone/>
            </a:pPr>
            <a:endParaRPr lang="en-US" sz="3000" dirty="0"/>
          </a:p>
        </p:txBody>
      </p:sp>
      <p:pic>
        <p:nvPicPr>
          <p:cNvPr id="5" name="Picture 4">
            <a:extLst>
              <a:ext uri="{FF2B5EF4-FFF2-40B4-BE49-F238E27FC236}">
                <a16:creationId xmlns:a16="http://schemas.microsoft.com/office/drawing/2014/main" id="{8626F40C-E86E-412B-BE0F-57ADECBB331E}"/>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1224206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D02CE93-AC74-47CE-B9DD-BDB2242FD411}"/>
              </a:ext>
            </a:extLst>
          </p:cNvPr>
          <p:cNvPicPr>
            <a:picLocks noChangeAspect="1"/>
          </p:cNvPicPr>
          <p:nvPr/>
        </p:nvPicPr>
        <p:blipFill>
          <a:blip r:embed="rId2"/>
          <a:stretch>
            <a:fillRect/>
          </a:stretch>
        </p:blipFill>
        <p:spPr>
          <a:xfrm>
            <a:off x="259029" y="6223492"/>
            <a:ext cx="1606715" cy="405907"/>
          </a:xfrm>
          <a:prstGeom prst="rect">
            <a:avLst/>
          </a:prstGeom>
        </p:spPr>
      </p:pic>
      <p:pic>
        <p:nvPicPr>
          <p:cNvPr id="4" name="Picture 3">
            <a:extLst>
              <a:ext uri="{FF2B5EF4-FFF2-40B4-BE49-F238E27FC236}">
                <a16:creationId xmlns:a16="http://schemas.microsoft.com/office/drawing/2014/main" id="{8C32629D-A607-44CC-AA47-E67C5FCAD606}"/>
              </a:ext>
            </a:extLst>
          </p:cNvPr>
          <p:cNvPicPr>
            <a:picLocks noChangeAspect="1"/>
          </p:cNvPicPr>
          <p:nvPr/>
        </p:nvPicPr>
        <p:blipFill>
          <a:blip r:embed="rId3"/>
          <a:stretch>
            <a:fillRect/>
          </a:stretch>
        </p:blipFill>
        <p:spPr>
          <a:xfrm>
            <a:off x="585871" y="924560"/>
            <a:ext cx="10729762" cy="2377440"/>
          </a:xfrm>
          <a:prstGeom prst="rect">
            <a:avLst/>
          </a:prstGeom>
        </p:spPr>
      </p:pic>
    </p:spTree>
    <p:extLst>
      <p:ext uri="{BB962C8B-B14F-4D97-AF65-F5344CB8AC3E}">
        <p14:creationId xmlns:p14="http://schemas.microsoft.com/office/powerpoint/2010/main" val="745507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31056-874E-4EEE-A7A8-CD2C80D4A657}"/>
              </a:ext>
            </a:extLst>
          </p:cNvPr>
          <p:cNvSpPr>
            <a:spLocks noGrp="1"/>
          </p:cNvSpPr>
          <p:nvPr>
            <p:ph type="title"/>
          </p:nvPr>
        </p:nvSpPr>
        <p:spPr/>
        <p:txBody>
          <a:bodyPr/>
          <a:lstStyle/>
          <a:p>
            <a:r>
              <a:rPr lang="en-US" sz="4400" dirty="0"/>
              <a:t>Project Reporter Codes </a:t>
            </a:r>
            <a:r>
              <a:rPr lang="en-US" dirty="0"/>
              <a:t>– in MAEFAIRS</a:t>
            </a:r>
          </a:p>
        </p:txBody>
      </p:sp>
      <p:sp>
        <p:nvSpPr>
          <p:cNvPr id="3" name="Content Placeholder 2">
            <a:extLst>
              <a:ext uri="{FF2B5EF4-FFF2-40B4-BE49-F238E27FC236}">
                <a16:creationId xmlns:a16="http://schemas.microsoft.com/office/drawing/2014/main" id="{04E46042-1A52-45FC-B22C-7320BBDC3077}"/>
              </a:ext>
            </a:extLst>
          </p:cNvPr>
          <p:cNvSpPr>
            <a:spLocks noGrp="1"/>
          </p:cNvSpPr>
          <p:nvPr>
            <p:ph idx="1"/>
          </p:nvPr>
        </p:nvSpPr>
        <p:spPr/>
        <p:txBody>
          <a:bodyPr/>
          <a:lstStyle/>
          <a:p>
            <a:r>
              <a:rPr lang="en-US" dirty="0"/>
              <a:t>PROJECT REPORTER CODE (PRC): Enter a unique, three-digit PRC (e.g.,123). </a:t>
            </a:r>
          </a:p>
          <a:p>
            <a:r>
              <a:rPr lang="en-US" dirty="0"/>
              <a:t>Reserved for OPI use 000 or 900-999. </a:t>
            </a:r>
          </a:p>
          <a:p>
            <a:r>
              <a:rPr lang="en-US" dirty="0"/>
              <a:t>Title: Select a project name from the dropdown list OR enter the grant or project name (e.g., IDEA-B). Selecting from the dropdown list will pre-fill the Title, CFDA Number and Type, if applicable. </a:t>
            </a:r>
          </a:p>
          <a:p>
            <a:r>
              <a:rPr lang="en-US" dirty="0"/>
              <a:t>Type: Select Federal, State or Local from the dropdown list. </a:t>
            </a:r>
          </a:p>
          <a:p>
            <a:r>
              <a:rPr lang="en-US" dirty="0"/>
              <a:t>Project Number: Enter the complete grant or project number, as assigned by the OPI or the grantor.</a:t>
            </a:r>
          </a:p>
        </p:txBody>
      </p:sp>
      <p:pic>
        <p:nvPicPr>
          <p:cNvPr id="4" name="Picture 3">
            <a:extLst>
              <a:ext uri="{FF2B5EF4-FFF2-40B4-BE49-F238E27FC236}">
                <a16:creationId xmlns:a16="http://schemas.microsoft.com/office/drawing/2014/main" id="{65B1073F-FFAB-411D-BB2D-C1DCA24E43D7}"/>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1960893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54FF4-AE58-4418-AC6A-33C8357E1488}"/>
              </a:ext>
            </a:extLst>
          </p:cNvPr>
          <p:cNvSpPr>
            <a:spLocks noGrp="1"/>
          </p:cNvSpPr>
          <p:nvPr>
            <p:ph type="title"/>
          </p:nvPr>
        </p:nvSpPr>
        <p:spPr/>
        <p:txBody>
          <a:bodyPr/>
          <a:lstStyle/>
          <a:p>
            <a:r>
              <a:rPr lang="en-US" dirty="0"/>
              <a:t>Reasons to use a PRC</a:t>
            </a:r>
          </a:p>
        </p:txBody>
      </p:sp>
      <p:sp>
        <p:nvSpPr>
          <p:cNvPr id="3" name="Content Placeholder 2">
            <a:extLst>
              <a:ext uri="{FF2B5EF4-FFF2-40B4-BE49-F238E27FC236}">
                <a16:creationId xmlns:a16="http://schemas.microsoft.com/office/drawing/2014/main" id="{39C22B4F-1101-4392-AC8F-E18A0D65ABF1}"/>
              </a:ext>
            </a:extLst>
          </p:cNvPr>
          <p:cNvSpPr>
            <a:spLocks noGrp="1"/>
          </p:cNvSpPr>
          <p:nvPr>
            <p:ph idx="1"/>
          </p:nvPr>
        </p:nvSpPr>
        <p:spPr/>
        <p:txBody>
          <a:bodyPr>
            <a:normAutofit/>
          </a:bodyPr>
          <a:lstStyle/>
          <a:p>
            <a:r>
              <a:rPr lang="en-US" sz="4000" dirty="0">
                <a:solidFill>
                  <a:srgbClr val="000000"/>
                </a:solidFill>
                <a:latin typeface="Calibri" panose="020F0502020204030204" pitchFamily="34" charset="0"/>
              </a:rPr>
              <a:t>Designed for state and federal grants for tracking</a:t>
            </a:r>
          </a:p>
          <a:p>
            <a:r>
              <a:rPr lang="en-US" sz="4000" b="0" i="0" u="none" strike="noStrike" baseline="0" dirty="0">
                <a:solidFill>
                  <a:srgbClr val="000000"/>
                </a:solidFill>
                <a:latin typeface="Calibri" panose="020F0502020204030204" pitchFamily="34" charset="0"/>
              </a:rPr>
              <a:t>Permits the user to tie expenditures and revenues</a:t>
            </a:r>
          </a:p>
          <a:p>
            <a:r>
              <a:rPr lang="en-US" sz="4000" b="0" i="0" u="none" strike="noStrike" baseline="0" dirty="0">
                <a:solidFill>
                  <a:srgbClr val="000000"/>
                </a:solidFill>
                <a:latin typeface="Calibri" panose="020F0502020204030204" pitchFamily="34" charset="0"/>
              </a:rPr>
              <a:t>A tool to be used in your accounting system and in </a:t>
            </a:r>
            <a:r>
              <a:rPr lang="en-US" sz="4000" dirty="0">
                <a:solidFill>
                  <a:srgbClr val="000000"/>
                </a:solidFill>
                <a:latin typeface="Calibri" panose="020F0502020204030204" pitchFamily="34" charset="0"/>
              </a:rPr>
              <a:t>MAEFAIRS</a:t>
            </a:r>
          </a:p>
          <a:p>
            <a:r>
              <a:rPr lang="en-US" sz="4000" dirty="0">
                <a:solidFill>
                  <a:srgbClr val="000000"/>
                </a:solidFill>
                <a:latin typeface="Calibri" panose="020F0502020204030204" pitchFamily="34" charset="0"/>
              </a:rPr>
              <a:t>Use the PRC filters to find errors and reconcile</a:t>
            </a:r>
            <a:endParaRPr lang="en-US" sz="4000" dirty="0"/>
          </a:p>
        </p:txBody>
      </p:sp>
    </p:spTree>
    <p:extLst>
      <p:ext uri="{BB962C8B-B14F-4D97-AF65-F5344CB8AC3E}">
        <p14:creationId xmlns:p14="http://schemas.microsoft.com/office/powerpoint/2010/main" val="1427145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176C6-613D-4DF2-AE18-504CFAAF84E1}"/>
              </a:ext>
            </a:extLst>
          </p:cNvPr>
          <p:cNvSpPr>
            <a:spLocks noGrp="1"/>
          </p:cNvSpPr>
          <p:nvPr>
            <p:ph type="title"/>
          </p:nvPr>
        </p:nvSpPr>
        <p:spPr/>
        <p:txBody>
          <a:bodyPr/>
          <a:lstStyle/>
          <a:p>
            <a:r>
              <a:rPr lang="en-US" dirty="0"/>
              <a:t>Requested of You </a:t>
            </a:r>
          </a:p>
        </p:txBody>
      </p:sp>
      <p:sp>
        <p:nvSpPr>
          <p:cNvPr id="3" name="Content Placeholder 2">
            <a:extLst>
              <a:ext uri="{FF2B5EF4-FFF2-40B4-BE49-F238E27FC236}">
                <a16:creationId xmlns:a16="http://schemas.microsoft.com/office/drawing/2014/main" id="{B2FFE243-F6C0-4311-BC5F-EBE9B8A3A563}"/>
              </a:ext>
            </a:extLst>
          </p:cNvPr>
          <p:cNvSpPr>
            <a:spLocks noGrp="1"/>
          </p:cNvSpPr>
          <p:nvPr>
            <p:ph idx="1"/>
          </p:nvPr>
        </p:nvSpPr>
        <p:spPr>
          <a:xfrm>
            <a:off x="838200" y="1825625"/>
            <a:ext cx="10428215" cy="4600342"/>
          </a:xfrm>
        </p:spPr>
        <p:txBody>
          <a:bodyPr>
            <a:normAutofit/>
          </a:bodyPr>
          <a:lstStyle/>
          <a:p>
            <a:r>
              <a:rPr lang="en-US" dirty="0"/>
              <a:t>If you find that we expired or don’t have one of your PRC names, revenues, or program codes, PLEASE contact us with your requested changes. </a:t>
            </a:r>
          </a:p>
        </p:txBody>
      </p:sp>
      <p:pic>
        <p:nvPicPr>
          <p:cNvPr id="5" name="Picture 4">
            <a:extLst>
              <a:ext uri="{FF2B5EF4-FFF2-40B4-BE49-F238E27FC236}">
                <a16:creationId xmlns:a16="http://schemas.microsoft.com/office/drawing/2014/main" id="{A97CD4F5-DCA1-485D-ADE3-A35C9B0EA241}"/>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1456760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2BE3D-8A8B-4C4F-9D73-DAB73177510C}"/>
              </a:ext>
            </a:extLst>
          </p:cNvPr>
          <p:cNvSpPr>
            <a:spLocks noGrp="1"/>
          </p:cNvSpPr>
          <p:nvPr>
            <p:ph type="title"/>
          </p:nvPr>
        </p:nvSpPr>
        <p:spPr/>
        <p:txBody>
          <a:bodyPr/>
          <a:lstStyle/>
          <a:p>
            <a:r>
              <a:rPr lang="en-US" dirty="0"/>
              <a:t>Plans for the Future:</a:t>
            </a:r>
          </a:p>
        </p:txBody>
      </p:sp>
      <p:sp>
        <p:nvSpPr>
          <p:cNvPr id="3" name="Content Placeholder 2">
            <a:extLst>
              <a:ext uri="{FF2B5EF4-FFF2-40B4-BE49-F238E27FC236}">
                <a16:creationId xmlns:a16="http://schemas.microsoft.com/office/drawing/2014/main" id="{D1F103B4-09C8-4BE9-B63E-4ABD36443A97}"/>
              </a:ext>
            </a:extLst>
          </p:cNvPr>
          <p:cNvSpPr>
            <a:spLocks noGrp="1"/>
          </p:cNvSpPr>
          <p:nvPr>
            <p:ph idx="1"/>
          </p:nvPr>
        </p:nvSpPr>
        <p:spPr/>
        <p:txBody>
          <a:bodyPr/>
          <a:lstStyle/>
          <a:p>
            <a:r>
              <a:rPr lang="en-US" dirty="0"/>
              <a:t>Annual updates with a summary of changes in the introduction.</a:t>
            </a:r>
          </a:p>
          <a:p>
            <a:endParaRPr lang="en-US" dirty="0"/>
          </a:p>
          <a:p>
            <a:r>
              <a:rPr lang="en-US" dirty="0"/>
              <a:t>Chart of accounts are in effect immediately.</a:t>
            </a:r>
          </a:p>
          <a:p>
            <a:endParaRPr lang="en-US" dirty="0"/>
          </a:p>
          <a:p>
            <a:r>
              <a:rPr lang="en-US" dirty="0"/>
              <a:t>As this is a living document, feel free to contact the OPI regarding this publication and the topics discussed.  </a:t>
            </a:r>
          </a:p>
          <a:p>
            <a:endParaRPr lang="en-US" dirty="0"/>
          </a:p>
          <a:p>
            <a:pPr marL="0" indent="0" algn="ctr">
              <a:buNone/>
            </a:pPr>
            <a:r>
              <a:rPr lang="en-US" b="0" i="0" u="sng" dirty="0">
                <a:solidFill>
                  <a:srgbClr val="222222"/>
                </a:solidFill>
                <a:effectLst/>
                <a:latin typeface="inherit"/>
                <a:hlinkClick r:id="rId2"/>
              </a:rPr>
              <a:t>OPISchoolFinance@mt.gov</a:t>
            </a:r>
            <a:endParaRPr lang="en-US" b="0" i="0" dirty="0">
              <a:solidFill>
                <a:srgbClr val="033C70"/>
              </a:solidFill>
              <a:effectLst/>
              <a:latin typeface="Mukta Vaani"/>
            </a:endParaRPr>
          </a:p>
          <a:p>
            <a:endParaRPr lang="en-US" dirty="0"/>
          </a:p>
          <a:p>
            <a:endParaRPr lang="en-US" dirty="0"/>
          </a:p>
        </p:txBody>
      </p:sp>
      <p:pic>
        <p:nvPicPr>
          <p:cNvPr id="5" name="Picture 4">
            <a:extLst>
              <a:ext uri="{FF2B5EF4-FFF2-40B4-BE49-F238E27FC236}">
                <a16:creationId xmlns:a16="http://schemas.microsoft.com/office/drawing/2014/main" id="{D55CC878-88E6-4266-8C82-42534BEBE000}"/>
              </a:ext>
            </a:extLst>
          </p:cNvPr>
          <p:cNvPicPr>
            <a:picLocks noChangeAspect="1"/>
          </p:cNvPicPr>
          <p:nvPr/>
        </p:nvPicPr>
        <p:blipFill>
          <a:blip r:embed="rId3"/>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68730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2BE3D-8A8B-4C4F-9D73-DAB73177510C}"/>
              </a:ext>
            </a:extLst>
          </p:cNvPr>
          <p:cNvSpPr>
            <a:spLocks noGrp="1"/>
          </p:cNvSpPr>
          <p:nvPr>
            <p:ph type="title"/>
          </p:nvPr>
        </p:nvSpPr>
        <p:spPr>
          <a:xfrm>
            <a:off x="665825" y="2361460"/>
            <a:ext cx="10449018" cy="3817398"/>
          </a:xfrm>
        </p:spPr>
        <p:txBody>
          <a:bodyPr>
            <a:normAutofit/>
          </a:bodyPr>
          <a:lstStyle/>
          <a:p>
            <a:pPr algn="ctr"/>
            <a:r>
              <a:rPr lang="en-US" dirty="0"/>
              <a:t>Questions?</a:t>
            </a:r>
            <a:br>
              <a:rPr lang="en-US" dirty="0"/>
            </a:br>
            <a:r>
              <a:rPr lang="en-US" dirty="0"/>
              <a:t>Comments</a:t>
            </a:r>
            <a:br>
              <a:rPr lang="en-US" dirty="0"/>
            </a:br>
            <a:br>
              <a:rPr lang="en-US" dirty="0"/>
            </a:br>
            <a:br>
              <a:rPr lang="en-US" dirty="0"/>
            </a:br>
            <a:br>
              <a:rPr lang="en-US" dirty="0"/>
            </a:br>
            <a:r>
              <a:rPr lang="en-US" sz="4000" dirty="0">
                <a:hlinkClick r:id="rId2"/>
              </a:rPr>
              <a:t>Barbara.Quinn@mt.gov</a:t>
            </a:r>
            <a:r>
              <a:rPr lang="en-US" sz="4000" dirty="0"/>
              <a:t>  		406.444.3249</a:t>
            </a:r>
          </a:p>
        </p:txBody>
      </p:sp>
      <p:pic>
        <p:nvPicPr>
          <p:cNvPr id="5" name="Picture 4">
            <a:extLst>
              <a:ext uri="{FF2B5EF4-FFF2-40B4-BE49-F238E27FC236}">
                <a16:creationId xmlns:a16="http://schemas.microsoft.com/office/drawing/2014/main" id="{40D2BFD6-4C92-4718-BBC9-41DD26E85ECD}"/>
              </a:ext>
            </a:extLst>
          </p:cNvPr>
          <p:cNvPicPr>
            <a:picLocks noChangeAspect="1"/>
          </p:cNvPicPr>
          <p:nvPr/>
        </p:nvPicPr>
        <p:blipFill>
          <a:blip r:embed="rId3"/>
          <a:stretch>
            <a:fillRect/>
          </a:stretch>
        </p:blipFill>
        <p:spPr>
          <a:xfrm>
            <a:off x="1317641" y="872938"/>
            <a:ext cx="1960817" cy="1760378"/>
          </a:xfrm>
          <a:prstGeom prst="rect">
            <a:avLst/>
          </a:prstGeom>
        </p:spPr>
      </p:pic>
    </p:spTree>
    <p:extLst>
      <p:ext uri="{BB962C8B-B14F-4D97-AF65-F5344CB8AC3E}">
        <p14:creationId xmlns:p14="http://schemas.microsoft.com/office/powerpoint/2010/main" val="2967769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C401-734F-4BD6-8215-D4C5D31B2940}"/>
              </a:ext>
            </a:extLst>
          </p:cNvPr>
          <p:cNvSpPr>
            <a:spLocks noGrp="1"/>
          </p:cNvSpPr>
          <p:nvPr>
            <p:ph type="title"/>
          </p:nvPr>
        </p:nvSpPr>
        <p:spPr/>
        <p:txBody>
          <a:bodyPr/>
          <a:lstStyle/>
          <a:p>
            <a:r>
              <a:rPr lang="en-US" dirty="0"/>
              <a:t>Revisions to the Chart of Accounts</a:t>
            </a:r>
          </a:p>
        </p:txBody>
      </p:sp>
      <p:sp>
        <p:nvSpPr>
          <p:cNvPr id="3" name="Content Placeholder 2">
            <a:extLst>
              <a:ext uri="{FF2B5EF4-FFF2-40B4-BE49-F238E27FC236}">
                <a16:creationId xmlns:a16="http://schemas.microsoft.com/office/drawing/2014/main" id="{2AC0587E-7553-4DA3-8C59-8CDC1069DE41}"/>
              </a:ext>
            </a:extLst>
          </p:cNvPr>
          <p:cNvSpPr>
            <a:spLocks noGrp="1"/>
          </p:cNvSpPr>
          <p:nvPr>
            <p:ph idx="1"/>
          </p:nvPr>
        </p:nvSpPr>
        <p:spPr>
          <a:xfrm>
            <a:off x="838200" y="1825625"/>
            <a:ext cx="8820150" cy="4351338"/>
          </a:xfrm>
        </p:spPr>
        <p:txBody>
          <a:bodyPr>
            <a:normAutofit/>
          </a:bodyPr>
          <a:lstStyle/>
          <a:p>
            <a:r>
              <a:rPr lang="en-US" dirty="0"/>
              <a:t>The FY2021 revision included updates based on the most recent version of the </a:t>
            </a:r>
            <a:r>
              <a:rPr lang="en-US" dirty="0">
                <a:hlinkClick r:id="rId2"/>
              </a:rPr>
              <a:t>Federal Chart of Accounts</a:t>
            </a:r>
            <a:r>
              <a:rPr lang="en-US" dirty="0"/>
              <a:t>. </a:t>
            </a:r>
          </a:p>
          <a:p>
            <a:r>
              <a:rPr lang="en-US" dirty="0"/>
              <a:t>Montana OPI models its chart of accounts as closely as possible to the Federal Chart of Accounts. </a:t>
            </a:r>
          </a:p>
          <a:p>
            <a:r>
              <a:rPr lang="en-US" dirty="0"/>
              <a:t>Since November 2020 the largest change: </a:t>
            </a:r>
          </a:p>
          <a:p>
            <a:pPr lvl="1"/>
            <a:r>
              <a:rPr lang="en-US" dirty="0"/>
              <a:t>Revenue codes (7000’s) and program codes (700’s) for CRRSA – Coronavirus Response and Relief Supplemental Appropriations, referred to as ESSER II and ARP – American Rescue Plan Act, referred to as ESSER III. </a:t>
            </a:r>
          </a:p>
          <a:p>
            <a:endParaRPr lang="en-US" dirty="0"/>
          </a:p>
        </p:txBody>
      </p:sp>
      <p:pic>
        <p:nvPicPr>
          <p:cNvPr id="5" name="Picture 4">
            <a:extLst>
              <a:ext uri="{FF2B5EF4-FFF2-40B4-BE49-F238E27FC236}">
                <a16:creationId xmlns:a16="http://schemas.microsoft.com/office/drawing/2014/main" id="{0DDB0407-C8F0-42FA-8290-2EA3F1DA8A69}"/>
              </a:ext>
            </a:extLst>
          </p:cNvPr>
          <p:cNvPicPr>
            <a:picLocks noChangeAspect="1"/>
          </p:cNvPicPr>
          <p:nvPr/>
        </p:nvPicPr>
        <p:blipFill>
          <a:blip r:embed="rId3"/>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154125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3E2D8-57C5-4534-985B-CB557483CC28}"/>
              </a:ext>
            </a:extLst>
          </p:cNvPr>
          <p:cNvSpPr>
            <a:spLocks noGrp="1"/>
          </p:cNvSpPr>
          <p:nvPr>
            <p:ph type="title"/>
          </p:nvPr>
        </p:nvSpPr>
        <p:spPr/>
        <p:txBody>
          <a:bodyPr/>
          <a:lstStyle/>
          <a:p>
            <a:r>
              <a:rPr lang="en-US" dirty="0"/>
              <a:t>3.1 Types of Funds</a:t>
            </a:r>
          </a:p>
        </p:txBody>
      </p:sp>
      <p:sp>
        <p:nvSpPr>
          <p:cNvPr id="3" name="Content Placeholder 2">
            <a:extLst>
              <a:ext uri="{FF2B5EF4-FFF2-40B4-BE49-F238E27FC236}">
                <a16:creationId xmlns:a16="http://schemas.microsoft.com/office/drawing/2014/main" id="{4E975F7B-9B75-470D-A6A0-ABE40F67154E}"/>
              </a:ext>
            </a:extLst>
          </p:cNvPr>
          <p:cNvSpPr>
            <a:spLocks noGrp="1"/>
          </p:cNvSpPr>
          <p:nvPr>
            <p:ph idx="1"/>
          </p:nvPr>
        </p:nvSpPr>
        <p:spPr/>
        <p:txBody>
          <a:bodyPr/>
          <a:lstStyle/>
          <a:p>
            <a:pPr lvl="1"/>
            <a:r>
              <a:rPr lang="en-US" sz="3200" dirty="0"/>
              <a:t>Governmental Funds</a:t>
            </a:r>
          </a:p>
          <a:p>
            <a:pPr lvl="2"/>
            <a:r>
              <a:rPr lang="en-US" sz="2400" dirty="0"/>
              <a:t>Used to account for most governmental functions</a:t>
            </a:r>
          </a:p>
          <a:p>
            <a:pPr lvl="1"/>
            <a:r>
              <a:rPr lang="en-US" sz="3200" dirty="0"/>
              <a:t>Proprietary Funds</a:t>
            </a:r>
          </a:p>
          <a:p>
            <a:pPr lvl="2"/>
            <a:r>
              <a:rPr lang="en-US" sz="2400" dirty="0"/>
              <a:t>Used to account for a government’s ongoing activities such as those often found in the private sector</a:t>
            </a:r>
          </a:p>
          <a:p>
            <a:pPr lvl="1"/>
            <a:r>
              <a:rPr lang="en-US" sz="3200" dirty="0"/>
              <a:t>Fiduciary Funds</a:t>
            </a:r>
          </a:p>
          <a:p>
            <a:pPr lvl="2"/>
            <a:r>
              <a:rPr lang="en-US" sz="2400" dirty="0"/>
              <a:t>Used to account for assets held by a government in a trustee capacity or as an agent for individuals, private organizations, or other governmental units</a:t>
            </a:r>
            <a:endParaRPr lang="en-US" sz="2800" dirty="0"/>
          </a:p>
          <a:p>
            <a:endParaRPr lang="en-US" dirty="0"/>
          </a:p>
        </p:txBody>
      </p:sp>
    </p:spTree>
    <p:extLst>
      <p:ext uri="{BB962C8B-B14F-4D97-AF65-F5344CB8AC3E}">
        <p14:creationId xmlns:p14="http://schemas.microsoft.com/office/powerpoint/2010/main" val="295781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B7526-AE27-4E05-AE7D-498C274F50FD}"/>
              </a:ext>
            </a:extLst>
          </p:cNvPr>
          <p:cNvSpPr>
            <a:spLocks noGrp="1"/>
          </p:cNvSpPr>
          <p:nvPr>
            <p:ph type="title"/>
          </p:nvPr>
        </p:nvSpPr>
        <p:spPr/>
        <p:txBody>
          <a:bodyPr/>
          <a:lstStyle/>
          <a:p>
            <a:r>
              <a:rPr lang="en-US" dirty="0"/>
              <a:t>3.5A Fund Structures – Governmental </a:t>
            </a:r>
          </a:p>
        </p:txBody>
      </p:sp>
      <p:sp>
        <p:nvSpPr>
          <p:cNvPr id="3" name="Content Placeholder 2">
            <a:extLst>
              <a:ext uri="{FF2B5EF4-FFF2-40B4-BE49-F238E27FC236}">
                <a16:creationId xmlns:a16="http://schemas.microsoft.com/office/drawing/2014/main" id="{9FBDCD83-AE36-4D21-86A4-819F92683625}"/>
              </a:ext>
            </a:extLst>
          </p:cNvPr>
          <p:cNvSpPr>
            <a:spLocks noGrp="1"/>
          </p:cNvSpPr>
          <p:nvPr>
            <p:ph idx="1"/>
          </p:nvPr>
        </p:nvSpPr>
        <p:spPr>
          <a:xfrm>
            <a:off x="838200" y="1825624"/>
            <a:ext cx="10515600" cy="4575175"/>
          </a:xfrm>
        </p:spPr>
        <p:txBody>
          <a:bodyPr/>
          <a:lstStyle/>
          <a:p>
            <a:pPr marL="0" indent="0">
              <a:buNone/>
            </a:pPr>
            <a:r>
              <a:rPr lang="en-US" sz="3200" dirty="0"/>
              <a:t>Governmental Funds: </a:t>
            </a:r>
          </a:p>
          <a:p>
            <a:pPr marL="0" indent="0">
              <a:buNone/>
            </a:pPr>
            <a:r>
              <a:rPr lang="en-US" sz="3200" dirty="0"/>
              <a:t>							Fund Numbers</a:t>
            </a:r>
          </a:p>
          <a:p>
            <a:pPr marL="0" indent="0">
              <a:buNone/>
            </a:pPr>
            <a:r>
              <a:rPr lang="en-US" sz="3200" dirty="0"/>
              <a:t>		General Fund				01</a:t>
            </a:r>
            <a:br>
              <a:rPr lang="en-US" sz="3200" dirty="0"/>
            </a:br>
            <a:r>
              <a:rPr lang="en-US" sz="3200" dirty="0"/>
              <a:t>		Special Revenue Funds		10-29, </a:t>
            </a:r>
            <a:r>
              <a:rPr lang="en-US" sz="3200" dirty="0">
                <a:solidFill>
                  <a:srgbClr val="FF0000"/>
                </a:solidFill>
              </a:rPr>
              <a:t>84</a:t>
            </a:r>
            <a:br>
              <a:rPr lang="en-US" sz="3200" dirty="0"/>
            </a:br>
            <a:r>
              <a:rPr lang="en-US" sz="3200" dirty="0"/>
              <a:t>		Permanent Funds			45-49</a:t>
            </a:r>
            <a:br>
              <a:rPr lang="en-US" sz="3200" dirty="0"/>
            </a:br>
            <a:r>
              <a:rPr lang="en-US" sz="3200" dirty="0"/>
              <a:t>		Debt Service Funds			50-59</a:t>
            </a:r>
            <a:br>
              <a:rPr lang="en-US" sz="3200" dirty="0"/>
            </a:br>
            <a:r>
              <a:rPr lang="en-US" sz="3200" dirty="0"/>
              <a:t>		Capital Projects Funds 		60-69</a:t>
            </a:r>
          </a:p>
          <a:p>
            <a:pPr marL="0" indent="0">
              <a:buNone/>
            </a:pPr>
            <a:endParaRPr lang="en-US" dirty="0"/>
          </a:p>
          <a:p>
            <a:pPr marL="0" indent="0">
              <a:buNone/>
            </a:pPr>
            <a:r>
              <a:rPr lang="en-US" sz="2600" dirty="0"/>
              <a:t>Extracurricular Fund (84) is considered a special revenue fund per GASB 84</a:t>
            </a:r>
          </a:p>
          <a:p>
            <a:pPr marL="0" indent="0">
              <a:buNone/>
            </a:pPr>
            <a:endParaRPr lang="en-US" dirty="0"/>
          </a:p>
        </p:txBody>
      </p:sp>
      <p:pic>
        <p:nvPicPr>
          <p:cNvPr id="4" name="Picture 3">
            <a:extLst>
              <a:ext uri="{FF2B5EF4-FFF2-40B4-BE49-F238E27FC236}">
                <a16:creationId xmlns:a16="http://schemas.microsoft.com/office/drawing/2014/main" id="{C2CE1BA5-7CE3-4C54-A416-48C97333E1C0}"/>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3148078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ABE1A-BCA5-4BBD-9EAE-6942A58A9CB0}"/>
              </a:ext>
            </a:extLst>
          </p:cNvPr>
          <p:cNvSpPr>
            <a:spLocks noGrp="1"/>
          </p:cNvSpPr>
          <p:nvPr>
            <p:ph type="title"/>
          </p:nvPr>
        </p:nvSpPr>
        <p:spPr/>
        <p:txBody>
          <a:bodyPr/>
          <a:lstStyle/>
          <a:p>
            <a:r>
              <a:rPr lang="en-US" dirty="0"/>
              <a:t>3.5B Fund Structures – Proprietary </a:t>
            </a:r>
          </a:p>
        </p:txBody>
      </p:sp>
      <p:sp>
        <p:nvSpPr>
          <p:cNvPr id="3" name="Content Placeholder 2">
            <a:extLst>
              <a:ext uri="{FF2B5EF4-FFF2-40B4-BE49-F238E27FC236}">
                <a16:creationId xmlns:a16="http://schemas.microsoft.com/office/drawing/2014/main" id="{79DB6423-C560-43BC-920F-D1F977BC65B1}"/>
              </a:ext>
            </a:extLst>
          </p:cNvPr>
          <p:cNvSpPr>
            <a:spLocks noGrp="1"/>
          </p:cNvSpPr>
          <p:nvPr>
            <p:ph idx="1"/>
          </p:nvPr>
        </p:nvSpPr>
        <p:spPr/>
        <p:txBody>
          <a:bodyPr/>
          <a:lstStyle/>
          <a:p>
            <a:pPr marL="0" indent="0">
              <a:buNone/>
            </a:pPr>
            <a:r>
              <a:rPr lang="en-US" dirty="0"/>
              <a:t>	</a:t>
            </a:r>
          </a:p>
          <a:p>
            <a:pPr marL="0" indent="0">
              <a:buNone/>
            </a:pPr>
            <a:r>
              <a:rPr lang="en-US" dirty="0"/>
              <a:t>	</a:t>
            </a:r>
            <a:r>
              <a:rPr lang="en-US" sz="4000" dirty="0"/>
              <a:t>Proprietary Funds: </a:t>
            </a:r>
          </a:p>
          <a:p>
            <a:pPr marL="0" indent="0">
              <a:buNone/>
            </a:pPr>
            <a:endParaRPr lang="en-US" sz="4000" dirty="0"/>
          </a:p>
          <a:p>
            <a:pPr marL="0" indent="0">
              <a:buNone/>
            </a:pPr>
            <a:r>
              <a:rPr lang="en-US" sz="4000" dirty="0"/>
              <a:t>		Enterprise Funds 			70-72</a:t>
            </a:r>
            <a:br>
              <a:rPr lang="en-US" sz="4000" dirty="0"/>
            </a:br>
            <a:r>
              <a:rPr lang="en-US" sz="4000" dirty="0"/>
              <a:t>		Internal Service Funds 	73-79</a:t>
            </a:r>
          </a:p>
        </p:txBody>
      </p:sp>
      <p:pic>
        <p:nvPicPr>
          <p:cNvPr id="5" name="Picture 4">
            <a:extLst>
              <a:ext uri="{FF2B5EF4-FFF2-40B4-BE49-F238E27FC236}">
                <a16:creationId xmlns:a16="http://schemas.microsoft.com/office/drawing/2014/main" id="{45DA4198-61B5-4E4D-8F0E-0B8F571DCC2E}"/>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3751477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ABE1A-BCA5-4BBD-9EAE-6942A58A9CB0}"/>
              </a:ext>
            </a:extLst>
          </p:cNvPr>
          <p:cNvSpPr>
            <a:spLocks noGrp="1"/>
          </p:cNvSpPr>
          <p:nvPr>
            <p:ph type="title"/>
          </p:nvPr>
        </p:nvSpPr>
        <p:spPr/>
        <p:txBody>
          <a:bodyPr/>
          <a:lstStyle/>
          <a:p>
            <a:r>
              <a:rPr lang="en-US" dirty="0"/>
              <a:t>3.5C Fund Structure – Fiduciary  </a:t>
            </a:r>
          </a:p>
        </p:txBody>
      </p:sp>
      <p:sp>
        <p:nvSpPr>
          <p:cNvPr id="3" name="Content Placeholder 2">
            <a:extLst>
              <a:ext uri="{FF2B5EF4-FFF2-40B4-BE49-F238E27FC236}">
                <a16:creationId xmlns:a16="http://schemas.microsoft.com/office/drawing/2014/main" id="{79DB6423-C560-43BC-920F-D1F977BC65B1}"/>
              </a:ext>
            </a:extLst>
          </p:cNvPr>
          <p:cNvSpPr>
            <a:spLocks noGrp="1"/>
          </p:cNvSpPr>
          <p:nvPr>
            <p:ph idx="1"/>
          </p:nvPr>
        </p:nvSpPr>
        <p:spPr/>
        <p:txBody>
          <a:bodyPr/>
          <a:lstStyle/>
          <a:p>
            <a:pPr marL="0" indent="0">
              <a:buNone/>
            </a:pPr>
            <a:r>
              <a:rPr lang="en-US" dirty="0"/>
              <a:t>	</a:t>
            </a:r>
          </a:p>
          <a:p>
            <a:pPr marL="0" indent="0">
              <a:buNone/>
            </a:pPr>
            <a:r>
              <a:rPr lang="en-US" dirty="0"/>
              <a:t>	</a:t>
            </a:r>
            <a:r>
              <a:rPr lang="en-US" sz="4000" dirty="0"/>
              <a:t>Fiduciary Funds: </a:t>
            </a:r>
          </a:p>
          <a:p>
            <a:pPr marL="0" indent="0">
              <a:buNone/>
            </a:pPr>
            <a:endParaRPr lang="en-US" sz="4000" dirty="0"/>
          </a:p>
          <a:p>
            <a:pPr marL="0" indent="0">
              <a:buNone/>
            </a:pPr>
            <a:r>
              <a:rPr lang="en-US" sz="4000" dirty="0"/>
              <a:t>		Trust Funds 				81-83 &amp; 85</a:t>
            </a:r>
            <a:br>
              <a:rPr lang="en-US" sz="4000" dirty="0"/>
            </a:br>
            <a:r>
              <a:rPr lang="en-US" sz="4000" dirty="0"/>
              <a:t>		Custodial Funds 			86-95</a:t>
            </a:r>
          </a:p>
        </p:txBody>
      </p:sp>
      <p:pic>
        <p:nvPicPr>
          <p:cNvPr id="5" name="Picture 4">
            <a:extLst>
              <a:ext uri="{FF2B5EF4-FFF2-40B4-BE49-F238E27FC236}">
                <a16:creationId xmlns:a16="http://schemas.microsoft.com/office/drawing/2014/main" id="{C391AF75-51BA-4DB4-8405-68ED75212941}"/>
              </a:ext>
            </a:extLst>
          </p:cNvPr>
          <p:cNvPicPr>
            <a:picLocks noChangeAspect="1"/>
          </p:cNvPicPr>
          <p:nvPr/>
        </p:nvPicPr>
        <p:blipFill>
          <a:blip r:embed="rId2"/>
          <a:stretch>
            <a:fillRect/>
          </a:stretch>
        </p:blipFill>
        <p:spPr>
          <a:xfrm>
            <a:off x="259029" y="6223492"/>
            <a:ext cx="1606715" cy="405907"/>
          </a:xfrm>
          <a:prstGeom prst="rect">
            <a:avLst/>
          </a:prstGeom>
        </p:spPr>
      </p:pic>
    </p:spTree>
    <p:extLst>
      <p:ext uri="{BB962C8B-B14F-4D97-AF65-F5344CB8AC3E}">
        <p14:creationId xmlns:p14="http://schemas.microsoft.com/office/powerpoint/2010/main" val="1630517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A5EF-AFB7-426C-B8EC-E627F752D202}"/>
              </a:ext>
            </a:extLst>
          </p:cNvPr>
          <p:cNvSpPr>
            <a:spLocks noGrp="1"/>
          </p:cNvSpPr>
          <p:nvPr>
            <p:ph type="title"/>
          </p:nvPr>
        </p:nvSpPr>
        <p:spPr/>
        <p:txBody>
          <a:bodyPr/>
          <a:lstStyle/>
          <a:p>
            <a:r>
              <a:rPr lang="en-US" dirty="0"/>
              <a:t>3.5 Chart of Accounts, </a:t>
            </a:r>
            <a:r>
              <a:rPr lang="en-US" sz="3200" dirty="0"/>
              <a:t>Fund classifications by type</a:t>
            </a:r>
          </a:p>
        </p:txBody>
      </p:sp>
      <p:pic>
        <p:nvPicPr>
          <p:cNvPr id="5" name="Content Placeholder 4">
            <a:extLst>
              <a:ext uri="{FF2B5EF4-FFF2-40B4-BE49-F238E27FC236}">
                <a16:creationId xmlns:a16="http://schemas.microsoft.com/office/drawing/2014/main" id="{4A63AE93-5128-49C4-9747-200A15C56457}"/>
              </a:ext>
            </a:extLst>
          </p:cNvPr>
          <p:cNvPicPr>
            <a:picLocks noGrp="1" noChangeAspect="1"/>
          </p:cNvPicPr>
          <p:nvPr>
            <p:ph idx="1"/>
          </p:nvPr>
        </p:nvPicPr>
        <p:blipFill>
          <a:blip r:embed="rId2"/>
          <a:stretch>
            <a:fillRect/>
          </a:stretch>
        </p:blipFill>
        <p:spPr>
          <a:xfrm>
            <a:off x="371233" y="1890663"/>
            <a:ext cx="11449534" cy="3692305"/>
          </a:xfrm>
        </p:spPr>
      </p:pic>
      <p:sp>
        <p:nvSpPr>
          <p:cNvPr id="16" name="Oval 15">
            <a:extLst>
              <a:ext uri="{FF2B5EF4-FFF2-40B4-BE49-F238E27FC236}">
                <a16:creationId xmlns:a16="http://schemas.microsoft.com/office/drawing/2014/main" id="{C2C02595-7DFF-438E-91F8-DD81C3275BC1}"/>
              </a:ext>
            </a:extLst>
          </p:cNvPr>
          <p:cNvSpPr/>
          <p:nvPr/>
        </p:nvSpPr>
        <p:spPr>
          <a:xfrm>
            <a:off x="5280660" y="1988820"/>
            <a:ext cx="2057400" cy="662940"/>
          </a:xfrm>
          <a:prstGeom prst="ellipse">
            <a:avLst/>
          </a:prstGeom>
          <a:solidFill>
            <a:srgbClr val="E71224">
              <a:alpha val="5000"/>
            </a:srgb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71224"/>
              </a:solidFill>
            </a:endParaRPr>
          </a:p>
        </p:txBody>
      </p:sp>
      <p:sp>
        <p:nvSpPr>
          <p:cNvPr id="18" name="Oval 17">
            <a:extLst>
              <a:ext uri="{FF2B5EF4-FFF2-40B4-BE49-F238E27FC236}">
                <a16:creationId xmlns:a16="http://schemas.microsoft.com/office/drawing/2014/main" id="{9F812544-1F14-4627-A0AF-38E3789EB0C5}"/>
              </a:ext>
            </a:extLst>
          </p:cNvPr>
          <p:cNvSpPr/>
          <p:nvPr/>
        </p:nvSpPr>
        <p:spPr>
          <a:xfrm>
            <a:off x="9613703" y="1965032"/>
            <a:ext cx="2057400" cy="573355"/>
          </a:xfrm>
          <a:prstGeom prst="ellipse">
            <a:avLst/>
          </a:prstGeom>
          <a:solidFill>
            <a:srgbClr val="E71224">
              <a:alpha val="5000"/>
            </a:srgb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71224"/>
              </a:solidFill>
            </a:endParaRPr>
          </a:p>
        </p:txBody>
      </p:sp>
      <p:sp>
        <p:nvSpPr>
          <p:cNvPr id="20" name="Oval 19">
            <a:extLst>
              <a:ext uri="{FF2B5EF4-FFF2-40B4-BE49-F238E27FC236}">
                <a16:creationId xmlns:a16="http://schemas.microsoft.com/office/drawing/2014/main" id="{0432D5EA-BC46-49E7-A142-43465C62432A}"/>
              </a:ext>
            </a:extLst>
          </p:cNvPr>
          <p:cNvSpPr/>
          <p:nvPr/>
        </p:nvSpPr>
        <p:spPr>
          <a:xfrm>
            <a:off x="7658100" y="1988820"/>
            <a:ext cx="1440180" cy="549567"/>
          </a:xfrm>
          <a:prstGeom prst="ellipse">
            <a:avLst/>
          </a:prstGeom>
          <a:solidFill>
            <a:srgbClr val="E71224">
              <a:alpha val="5000"/>
            </a:srgb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71224"/>
              </a:solidFill>
            </a:endParaRPr>
          </a:p>
        </p:txBody>
      </p:sp>
    </p:spTree>
    <p:extLst>
      <p:ext uri="{BB962C8B-B14F-4D97-AF65-F5344CB8AC3E}">
        <p14:creationId xmlns:p14="http://schemas.microsoft.com/office/powerpoint/2010/main" val="315905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3792CF-C2F2-401F-BD0B-8531C65E613E}"/>
              </a:ext>
            </a:extLst>
          </p:cNvPr>
          <p:cNvSpPr>
            <a:spLocks noGrp="1"/>
          </p:cNvSpPr>
          <p:nvPr>
            <p:ph idx="1"/>
          </p:nvPr>
        </p:nvSpPr>
        <p:spPr>
          <a:xfrm>
            <a:off x="838200" y="514350"/>
            <a:ext cx="10515600" cy="5662613"/>
          </a:xfrm>
        </p:spPr>
        <p:txBody>
          <a:bodyPr>
            <a:normAutofit fontScale="85000" lnSpcReduction="20000"/>
          </a:bodyPr>
          <a:lstStyle/>
          <a:p>
            <a:endParaRPr lang="en-US" sz="6400" dirty="0"/>
          </a:p>
          <a:p>
            <a:pPr algn="just"/>
            <a:r>
              <a:rPr lang="en-US" sz="6400" dirty="0"/>
              <a:t>3.6 Fund Definitions</a:t>
            </a:r>
          </a:p>
          <a:p>
            <a:pPr marL="0" indent="0" algn="just">
              <a:buNone/>
            </a:pPr>
            <a:r>
              <a:rPr lang="en-US" sz="4800" dirty="0"/>
              <a:t>General Fund. This fund is the chief operating fund of the school district. It is used to account for all financial resources of the school district except for those required to be accounted for in another fund. A district may have only one general fund. </a:t>
            </a:r>
            <a:endParaRPr lang="en-US" sz="6400" dirty="0"/>
          </a:p>
          <a:p>
            <a:endParaRPr lang="en-US" sz="6400" dirty="0"/>
          </a:p>
          <a:p>
            <a:r>
              <a:rPr lang="en-US" sz="6400" dirty="0"/>
              <a:t>3.7 Account Structure</a:t>
            </a:r>
          </a:p>
        </p:txBody>
      </p:sp>
    </p:spTree>
    <p:extLst>
      <p:ext uri="{BB962C8B-B14F-4D97-AF65-F5344CB8AC3E}">
        <p14:creationId xmlns:p14="http://schemas.microsoft.com/office/powerpoint/2010/main" val="2078510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1909</TotalTime>
  <Words>1207</Words>
  <Application>Microsoft Office PowerPoint</Application>
  <PresentationFormat>Widescreen</PresentationFormat>
  <Paragraphs>125</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inherit</vt:lpstr>
      <vt:lpstr>Mukta Vaani</vt:lpstr>
      <vt:lpstr>Office Theme</vt:lpstr>
      <vt:lpstr>Chart of Accounts Updated September 2021</vt:lpstr>
      <vt:lpstr>History on the Update</vt:lpstr>
      <vt:lpstr>Revisions to the Chart of Accounts</vt:lpstr>
      <vt:lpstr>3.1 Types of Funds</vt:lpstr>
      <vt:lpstr>3.5A Fund Structures – Governmental </vt:lpstr>
      <vt:lpstr>3.5B Fund Structures – Proprietary </vt:lpstr>
      <vt:lpstr>3.5C Fund Structure – Fiduciary  </vt:lpstr>
      <vt:lpstr>3.5 Chart of Accounts, Fund classifications by type</vt:lpstr>
      <vt:lpstr>PowerPoint Presentation</vt:lpstr>
      <vt:lpstr>3.8 Balance Sheet Account Structure</vt:lpstr>
      <vt:lpstr>3.9 Revenue/Other Financing Account Structure</vt:lpstr>
      <vt:lpstr>PowerPoint Presentation</vt:lpstr>
      <vt:lpstr>Revenue Updates</vt:lpstr>
      <vt:lpstr>PowerPoint Presentation</vt:lpstr>
      <vt:lpstr>PowerPoint Presentation</vt:lpstr>
      <vt:lpstr>Program Code Updates</vt:lpstr>
      <vt:lpstr>PowerPoint Presentation</vt:lpstr>
      <vt:lpstr>Function Updates</vt:lpstr>
      <vt:lpstr>PowerPoint Presentation</vt:lpstr>
      <vt:lpstr>Object Updates</vt:lpstr>
      <vt:lpstr>PowerPoint Presentation</vt:lpstr>
      <vt:lpstr>3.14 Project Reporter Codes (PRC)</vt:lpstr>
      <vt:lpstr>PowerPoint Presentation</vt:lpstr>
      <vt:lpstr>Project Reporter Codes – in MAEFAIRS</vt:lpstr>
      <vt:lpstr>Reasons to use a PRC</vt:lpstr>
      <vt:lpstr>Requested of You </vt:lpstr>
      <vt:lpstr>Plans for the Future:</vt:lpstr>
      <vt:lpstr>Questions? Comments    Barbara.Quinn@mt.gov    406.444.3249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 of Accounts</dc:title>
  <dc:creator>Barbara.Quinn@mt.gov</dc:creator>
  <cp:lastModifiedBy>Quinn, Barbara</cp:lastModifiedBy>
  <cp:revision>23</cp:revision>
  <cp:lastPrinted>2022-03-26T17:26:21Z</cp:lastPrinted>
  <dcterms:created xsi:type="dcterms:W3CDTF">2020-04-27T17:51:29Z</dcterms:created>
  <dcterms:modified xsi:type="dcterms:W3CDTF">2022-04-08T19:59:31Z</dcterms:modified>
</cp:coreProperties>
</file>