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9" r:id="rId2"/>
    <p:sldId id="353" r:id="rId3"/>
    <p:sldId id="262" r:id="rId4"/>
    <p:sldId id="466" r:id="rId5"/>
    <p:sldId id="263" r:id="rId6"/>
    <p:sldId id="264" r:id="rId7"/>
    <p:sldId id="265" r:id="rId8"/>
    <p:sldId id="388" r:id="rId9"/>
    <p:sldId id="266" r:id="rId10"/>
    <p:sldId id="350" r:id="rId11"/>
    <p:sldId id="269" r:id="rId12"/>
    <p:sldId id="270" r:id="rId13"/>
    <p:sldId id="354" r:id="rId14"/>
    <p:sldId id="356" r:id="rId15"/>
    <p:sldId id="272" r:id="rId16"/>
    <p:sldId id="273" r:id="rId17"/>
    <p:sldId id="401" r:id="rId18"/>
    <p:sldId id="274" r:id="rId19"/>
    <p:sldId id="477" r:id="rId20"/>
    <p:sldId id="375" r:id="rId21"/>
    <p:sldId id="373" r:id="rId22"/>
    <p:sldId id="277" r:id="rId23"/>
    <p:sldId id="279" r:id="rId24"/>
    <p:sldId id="471" r:id="rId25"/>
    <p:sldId id="282" r:id="rId26"/>
    <p:sldId id="283" r:id="rId27"/>
    <p:sldId id="280" r:id="rId28"/>
    <p:sldId id="281" r:id="rId29"/>
    <p:sldId id="404" r:id="rId30"/>
    <p:sldId id="405" r:id="rId31"/>
    <p:sldId id="424" r:id="rId32"/>
    <p:sldId id="435" r:id="rId33"/>
    <p:sldId id="426" r:id="rId34"/>
    <p:sldId id="427" r:id="rId35"/>
    <p:sldId id="436" r:id="rId36"/>
    <p:sldId id="438" r:id="rId37"/>
    <p:sldId id="433" r:id="rId38"/>
    <p:sldId id="446" r:id="rId39"/>
    <p:sldId id="482" r:id="rId40"/>
    <p:sldId id="468" r:id="rId41"/>
    <p:sldId id="483" r:id="rId42"/>
    <p:sldId id="487" r:id="rId43"/>
    <p:sldId id="489" r:id="rId44"/>
    <p:sldId id="406" r:id="rId45"/>
    <p:sldId id="448" r:id="rId46"/>
    <p:sldId id="450" r:id="rId47"/>
    <p:sldId id="408" r:id="rId48"/>
    <p:sldId id="409" r:id="rId49"/>
    <p:sldId id="428" r:id="rId50"/>
    <p:sldId id="410" r:id="rId51"/>
    <p:sldId id="411" r:id="rId52"/>
    <p:sldId id="412" r:id="rId53"/>
    <p:sldId id="413" r:id="rId54"/>
    <p:sldId id="414" r:id="rId55"/>
    <p:sldId id="455" r:id="rId56"/>
    <p:sldId id="460" r:id="rId57"/>
    <p:sldId id="473" r:id="rId58"/>
    <p:sldId id="419" r:id="rId59"/>
    <p:sldId id="420" r:id="rId60"/>
    <p:sldId id="464" r:id="rId61"/>
    <p:sldId id="480" r:id="rId62"/>
    <p:sldId id="481" r:id="rId63"/>
    <p:sldId id="491" r:id="rId64"/>
    <p:sldId id="422" r:id="rId65"/>
    <p:sldId id="284" r:id="rId66"/>
    <p:sldId id="285" r:id="rId67"/>
    <p:sldId id="286" r:id="rId68"/>
    <p:sldId id="287" r:id="rId69"/>
    <p:sldId id="297" r:id="rId70"/>
    <p:sldId id="452" r:id="rId71"/>
    <p:sldId id="301" r:id="rId72"/>
    <p:sldId id="302" r:id="rId73"/>
    <p:sldId id="304" r:id="rId74"/>
    <p:sldId id="305" r:id="rId75"/>
    <p:sldId id="306" r:id="rId76"/>
    <p:sldId id="451" r:id="rId77"/>
    <p:sldId id="318" r:id="rId78"/>
    <p:sldId id="345" r:id="rId79"/>
    <p:sldId id="346" r:id="rId80"/>
    <p:sldId id="347" r:id="rId81"/>
    <p:sldId id="348" r:id="rId82"/>
    <p:sldId id="34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3573" autoAdjust="0"/>
  </p:normalViewPr>
  <p:slideViewPr>
    <p:cSldViewPr snapToGrid="0">
      <p:cViewPr varScale="1">
        <p:scale>
          <a:sx n="62" d="100"/>
          <a:sy n="62" d="100"/>
        </p:scale>
        <p:origin x="600" y="52"/>
      </p:cViewPr>
      <p:guideLst/>
    </p:cSldViewPr>
  </p:slideViewPr>
  <p:notesTextViewPr>
    <p:cViewPr>
      <p:scale>
        <a:sx n="1" d="1"/>
        <a:sy n="1" d="1"/>
      </p:scale>
      <p:origin x="0" y="0"/>
    </p:cViewPr>
  </p:notesTextViewPr>
  <p:sorterViewPr>
    <p:cViewPr>
      <p:scale>
        <a:sx n="110" d="100"/>
        <a:sy n="110" d="100"/>
      </p:scale>
      <p:origin x="0" y="-406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WIAD%20-%20Budgets\Budgets\Bozeman%20Mill%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WIAD%20-%20Budgets\Budgets\Bozeman%20Mill%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G:\Shared%20drives\WIAD%20-%20Budgets\Taxable%20Values\Taxable%20Value%20Histo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Shared%20drives\WIAD%20-%20Budgets\Taxable%20Values\Taxable%20Value%20History.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EDUSERVE.bsd7.org\BPS\Business\Mike%20Waterman\Presentations\Reserves\Cash%20Flow%20Graph.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EDUSERVE.bsd7.org\BPS\Business\Mike%20Waterman\Presentations\Reserves\Cash%20Flow%20Graph.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EDUSERVE.bsd7.org\BPS\Business\Mike%20Waterman\Presentations\Reserves\Cash%20Flow%20Graph.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G:\Shared%20drives\WIAD%20-%20Budgets\Budgets\FY23\FY23%20Budget.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Arial Narrow" panose="020B0606020202030204" pitchFamily="34" charset="0"/>
                <a:ea typeface="+mn-ea"/>
                <a:cs typeface="+mn-cs"/>
              </a:defRPr>
            </a:pPr>
            <a:r>
              <a:rPr lang="en-US" sz="1800" b="1"/>
              <a:t>Bozeman Public Schools</a:t>
            </a:r>
          </a:p>
          <a:p>
            <a:pPr>
              <a:defRPr sz="1800" b="1"/>
            </a:pPr>
            <a:r>
              <a:rPr lang="en-US" sz="1800" b="0"/>
              <a:t>K-12 Levied Dollars - All Funds</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barChart>
        <c:barDir val="col"/>
        <c:grouping val="stacked"/>
        <c:varyColors val="0"/>
        <c:ser>
          <c:idx val="0"/>
          <c:order val="0"/>
          <c:tx>
            <c:strRef>
              <c:f>'Total - Summary'!$B$5</c:f>
              <c:strCache>
                <c:ptCount val="1"/>
                <c:pt idx="0">
                  <c:v>General</c:v>
                </c:pt>
              </c:strCache>
            </c:strRef>
          </c:tx>
          <c:spPr>
            <a:solidFill>
              <a:srgbClr val="0070C0"/>
            </a:solidFill>
            <a:ln>
              <a:noFill/>
            </a:ln>
            <a:effectLst/>
          </c:spPr>
          <c:invertIfNegative val="0"/>
          <c:cat>
            <c:strRef>
              <c:f>'Total - Summary'!$O$4:$T$4</c:f>
              <c:strCache>
                <c:ptCount val="6"/>
                <c:pt idx="0">
                  <c:v> FY17 </c:v>
                </c:pt>
                <c:pt idx="1">
                  <c:v> FY18 </c:v>
                </c:pt>
                <c:pt idx="2">
                  <c:v> FY19 </c:v>
                </c:pt>
                <c:pt idx="3">
                  <c:v> FY20 </c:v>
                </c:pt>
                <c:pt idx="4">
                  <c:v> FY21 </c:v>
                </c:pt>
                <c:pt idx="5">
                  <c:v> FY22 </c:v>
                </c:pt>
              </c:strCache>
            </c:strRef>
          </c:cat>
          <c:val>
            <c:numRef>
              <c:f>'Total - Summary'!$O$5:$T$5</c:f>
              <c:numCache>
                <c:formatCode>_(* #,##0_);_(* \(#,##0\);_(* "-"??_);_(@_)</c:formatCode>
                <c:ptCount val="6"/>
                <c:pt idx="0">
                  <c:v>18648682.829999998</c:v>
                </c:pt>
                <c:pt idx="1">
                  <c:v>20907681.259999998</c:v>
                </c:pt>
                <c:pt idx="2">
                  <c:v>20304759.959999997</c:v>
                </c:pt>
                <c:pt idx="3">
                  <c:v>21042997.98</c:v>
                </c:pt>
                <c:pt idx="4">
                  <c:v>21474870.75</c:v>
                </c:pt>
                <c:pt idx="5">
                  <c:v>22044065</c:v>
                </c:pt>
              </c:numCache>
            </c:numRef>
          </c:val>
          <c:extLst>
            <c:ext xmlns:c16="http://schemas.microsoft.com/office/drawing/2014/chart" uri="{C3380CC4-5D6E-409C-BE32-E72D297353CC}">
              <c16:uniqueId val="{00000000-EBC3-4270-8A11-066B4EE1F8AC}"/>
            </c:ext>
          </c:extLst>
        </c:ser>
        <c:ser>
          <c:idx val="1"/>
          <c:order val="1"/>
          <c:tx>
            <c:strRef>
              <c:f>'Total - Summary'!$B$6</c:f>
              <c:strCache>
                <c:ptCount val="1"/>
                <c:pt idx="0">
                  <c:v>Debt Service</c:v>
                </c:pt>
              </c:strCache>
            </c:strRef>
          </c:tx>
          <c:spPr>
            <a:solidFill>
              <a:srgbClr val="C00000"/>
            </a:solidFill>
            <a:ln>
              <a:noFill/>
            </a:ln>
            <a:effectLst/>
          </c:spPr>
          <c:invertIfNegative val="0"/>
          <c:cat>
            <c:strRef>
              <c:f>'Total - Summary'!$O$4:$T$4</c:f>
              <c:strCache>
                <c:ptCount val="6"/>
                <c:pt idx="0">
                  <c:v> FY17 </c:v>
                </c:pt>
                <c:pt idx="1">
                  <c:v> FY18 </c:v>
                </c:pt>
                <c:pt idx="2">
                  <c:v> FY19 </c:v>
                </c:pt>
                <c:pt idx="3">
                  <c:v> FY20 </c:v>
                </c:pt>
                <c:pt idx="4">
                  <c:v> FY21 </c:v>
                </c:pt>
                <c:pt idx="5">
                  <c:v> FY22 </c:v>
                </c:pt>
              </c:strCache>
            </c:strRef>
          </c:cat>
          <c:val>
            <c:numRef>
              <c:f>'Total - Summary'!$O$6:$T$6</c:f>
              <c:numCache>
                <c:formatCode>_(* #,##0_);_(* \(#,##0\);_(* "-"??_);_(@_)</c:formatCode>
                <c:ptCount val="6"/>
                <c:pt idx="0">
                  <c:v>8518233.8499999996</c:v>
                </c:pt>
                <c:pt idx="1">
                  <c:v>8490436.7199999988</c:v>
                </c:pt>
                <c:pt idx="2">
                  <c:v>16270614.940000001</c:v>
                </c:pt>
                <c:pt idx="3">
                  <c:v>16371643.74</c:v>
                </c:pt>
                <c:pt idx="4">
                  <c:v>16993600</c:v>
                </c:pt>
                <c:pt idx="5">
                  <c:v>15892839.280000001</c:v>
                </c:pt>
              </c:numCache>
            </c:numRef>
          </c:val>
          <c:extLst>
            <c:ext xmlns:c16="http://schemas.microsoft.com/office/drawing/2014/chart" uri="{C3380CC4-5D6E-409C-BE32-E72D297353CC}">
              <c16:uniqueId val="{00000001-EBC3-4270-8A11-066B4EE1F8AC}"/>
            </c:ext>
          </c:extLst>
        </c:ser>
        <c:ser>
          <c:idx val="2"/>
          <c:order val="2"/>
          <c:tx>
            <c:strRef>
              <c:f>'Total - Summary'!$B$7</c:f>
              <c:strCache>
                <c:ptCount val="1"/>
                <c:pt idx="0">
                  <c:v>Building Reserve</c:v>
                </c:pt>
              </c:strCache>
            </c:strRef>
          </c:tx>
          <c:spPr>
            <a:solidFill>
              <a:schemeClr val="bg1">
                <a:lumMod val="65000"/>
              </a:schemeClr>
            </a:solidFill>
            <a:ln>
              <a:noFill/>
            </a:ln>
            <a:effectLst/>
          </c:spPr>
          <c:invertIfNegative val="0"/>
          <c:cat>
            <c:strRef>
              <c:f>'Total - Summary'!$O$4:$T$4</c:f>
              <c:strCache>
                <c:ptCount val="6"/>
                <c:pt idx="0">
                  <c:v> FY17 </c:v>
                </c:pt>
                <c:pt idx="1">
                  <c:v> FY18 </c:v>
                </c:pt>
                <c:pt idx="2">
                  <c:v> FY19 </c:v>
                </c:pt>
                <c:pt idx="3">
                  <c:v> FY20 </c:v>
                </c:pt>
                <c:pt idx="4">
                  <c:v> FY21 </c:v>
                </c:pt>
                <c:pt idx="5">
                  <c:v> FY22 </c:v>
                </c:pt>
              </c:strCache>
            </c:strRef>
          </c:cat>
          <c:val>
            <c:numRef>
              <c:f>'Total - Summary'!$O$7:$T$7</c:f>
              <c:numCache>
                <c:formatCode>_(* #,##0_);_(* \(#,##0\);_(* "-"??_);_(@_)</c:formatCode>
                <c:ptCount val="6"/>
                <c:pt idx="0">
                  <c:v>3150000</c:v>
                </c:pt>
                <c:pt idx="1">
                  <c:v>3150000</c:v>
                </c:pt>
                <c:pt idx="2">
                  <c:v>3150000.0329999998</c:v>
                </c:pt>
                <c:pt idx="3">
                  <c:v>3650000</c:v>
                </c:pt>
                <c:pt idx="4">
                  <c:v>4601770</c:v>
                </c:pt>
                <c:pt idx="5">
                  <c:v>4645469</c:v>
                </c:pt>
              </c:numCache>
            </c:numRef>
          </c:val>
          <c:extLst>
            <c:ext xmlns:c16="http://schemas.microsoft.com/office/drawing/2014/chart" uri="{C3380CC4-5D6E-409C-BE32-E72D297353CC}">
              <c16:uniqueId val="{00000002-EBC3-4270-8A11-066B4EE1F8AC}"/>
            </c:ext>
          </c:extLst>
        </c:ser>
        <c:ser>
          <c:idx val="3"/>
          <c:order val="3"/>
          <c:tx>
            <c:strRef>
              <c:f>'Total - Summary'!$B$8</c:f>
              <c:strCache>
                <c:ptCount val="1"/>
                <c:pt idx="0">
                  <c:v>Transportation</c:v>
                </c:pt>
              </c:strCache>
            </c:strRef>
          </c:tx>
          <c:spPr>
            <a:solidFill>
              <a:schemeClr val="accent6">
                <a:lumMod val="75000"/>
              </a:schemeClr>
            </a:solidFill>
            <a:ln>
              <a:noFill/>
            </a:ln>
            <a:effectLst/>
          </c:spPr>
          <c:invertIfNegative val="0"/>
          <c:cat>
            <c:strRef>
              <c:f>'Total - Summary'!$O$4:$T$4</c:f>
              <c:strCache>
                <c:ptCount val="6"/>
                <c:pt idx="0">
                  <c:v> FY17 </c:v>
                </c:pt>
                <c:pt idx="1">
                  <c:v> FY18 </c:v>
                </c:pt>
                <c:pt idx="2">
                  <c:v> FY19 </c:v>
                </c:pt>
                <c:pt idx="3">
                  <c:v> FY20 </c:v>
                </c:pt>
                <c:pt idx="4">
                  <c:v> FY21 </c:v>
                </c:pt>
                <c:pt idx="5">
                  <c:v> FY22 </c:v>
                </c:pt>
              </c:strCache>
            </c:strRef>
          </c:cat>
          <c:val>
            <c:numRef>
              <c:f>'Total - Summary'!$O$8:$T$8</c:f>
              <c:numCache>
                <c:formatCode>_(* #,##0_);_(* \(#,##0\);_(* "-"??_);_(@_)</c:formatCode>
                <c:ptCount val="6"/>
                <c:pt idx="0">
                  <c:v>1734220.58</c:v>
                </c:pt>
                <c:pt idx="1">
                  <c:v>1692991.4700000002</c:v>
                </c:pt>
                <c:pt idx="2">
                  <c:v>1913929.5299999998</c:v>
                </c:pt>
                <c:pt idx="3">
                  <c:v>1977274.44</c:v>
                </c:pt>
                <c:pt idx="4">
                  <c:v>1774748.6300000001</c:v>
                </c:pt>
                <c:pt idx="5">
                  <c:v>1985750</c:v>
                </c:pt>
              </c:numCache>
            </c:numRef>
          </c:val>
          <c:extLst>
            <c:ext xmlns:c16="http://schemas.microsoft.com/office/drawing/2014/chart" uri="{C3380CC4-5D6E-409C-BE32-E72D297353CC}">
              <c16:uniqueId val="{00000003-EBC3-4270-8A11-066B4EE1F8AC}"/>
            </c:ext>
          </c:extLst>
        </c:ser>
        <c:ser>
          <c:idx val="4"/>
          <c:order val="4"/>
          <c:tx>
            <c:strRef>
              <c:f>'Total - Summary'!$B$9</c:f>
              <c:strCache>
                <c:ptCount val="1"/>
                <c:pt idx="0">
                  <c:v>Technology</c:v>
                </c:pt>
              </c:strCache>
            </c:strRef>
          </c:tx>
          <c:spPr>
            <a:solidFill>
              <a:srgbClr val="FFFF00"/>
            </a:solidFill>
            <a:ln>
              <a:noFill/>
            </a:ln>
            <a:effectLst/>
          </c:spPr>
          <c:invertIfNegative val="0"/>
          <c:cat>
            <c:strRef>
              <c:f>'Total - Summary'!$O$4:$T$4</c:f>
              <c:strCache>
                <c:ptCount val="6"/>
                <c:pt idx="0">
                  <c:v> FY17 </c:v>
                </c:pt>
                <c:pt idx="1">
                  <c:v> FY18 </c:v>
                </c:pt>
                <c:pt idx="2">
                  <c:v> FY19 </c:v>
                </c:pt>
                <c:pt idx="3">
                  <c:v> FY20 </c:v>
                </c:pt>
                <c:pt idx="4">
                  <c:v> FY21 </c:v>
                </c:pt>
                <c:pt idx="5">
                  <c:v> FY22 </c:v>
                </c:pt>
              </c:strCache>
            </c:strRef>
          </c:cat>
          <c:val>
            <c:numRef>
              <c:f>'Total - Summary'!$O$9:$T$9</c:f>
              <c:numCache>
                <c:formatCode>_(* #,##0_);_(* \(#,##0\);_(* "-"??_);_(@_)</c:formatCode>
                <c:ptCount val="6"/>
                <c:pt idx="0">
                  <c:v>600138.37</c:v>
                </c:pt>
                <c:pt idx="1">
                  <c:v>655985</c:v>
                </c:pt>
                <c:pt idx="2">
                  <c:v>668574</c:v>
                </c:pt>
                <c:pt idx="3">
                  <c:v>758603.13</c:v>
                </c:pt>
                <c:pt idx="4">
                  <c:v>775062.09</c:v>
                </c:pt>
                <c:pt idx="5">
                  <c:v>872257.11</c:v>
                </c:pt>
              </c:numCache>
            </c:numRef>
          </c:val>
          <c:extLst>
            <c:ext xmlns:c16="http://schemas.microsoft.com/office/drawing/2014/chart" uri="{C3380CC4-5D6E-409C-BE32-E72D297353CC}">
              <c16:uniqueId val="{00000004-EBC3-4270-8A11-066B4EE1F8AC}"/>
            </c:ext>
          </c:extLst>
        </c:ser>
        <c:ser>
          <c:idx val="5"/>
          <c:order val="5"/>
          <c:tx>
            <c:strRef>
              <c:f>'Total - Summary'!$B$10</c:f>
              <c:strCache>
                <c:ptCount val="1"/>
                <c:pt idx="0">
                  <c:v>Adult Education</c:v>
                </c:pt>
              </c:strCache>
            </c:strRef>
          </c:tx>
          <c:spPr>
            <a:solidFill>
              <a:srgbClr val="7030A0"/>
            </a:solidFill>
            <a:ln>
              <a:noFill/>
            </a:ln>
            <a:effectLst/>
          </c:spPr>
          <c:invertIfNegative val="0"/>
          <c:cat>
            <c:strRef>
              <c:f>'Total - Summary'!$O$4:$T$4</c:f>
              <c:strCache>
                <c:ptCount val="6"/>
                <c:pt idx="0">
                  <c:v> FY17 </c:v>
                </c:pt>
                <c:pt idx="1">
                  <c:v> FY18 </c:v>
                </c:pt>
                <c:pt idx="2">
                  <c:v> FY19 </c:v>
                </c:pt>
                <c:pt idx="3">
                  <c:v> FY20 </c:v>
                </c:pt>
                <c:pt idx="4">
                  <c:v> FY21 </c:v>
                </c:pt>
                <c:pt idx="5">
                  <c:v> FY22 </c:v>
                </c:pt>
              </c:strCache>
            </c:strRef>
          </c:cat>
          <c:val>
            <c:numRef>
              <c:f>'Total - Summary'!$O$10:$T$10</c:f>
              <c:numCache>
                <c:formatCode>_(* #,##0_);_(* \(#,##0\);_(* "-"??_);_(@_)</c:formatCode>
                <c:ptCount val="6"/>
                <c:pt idx="0">
                  <c:v>233778.5</c:v>
                </c:pt>
                <c:pt idx="1">
                  <c:v>281197.46999999997</c:v>
                </c:pt>
                <c:pt idx="2">
                  <c:v>304661.17</c:v>
                </c:pt>
                <c:pt idx="3">
                  <c:v>314296.2</c:v>
                </c:pt>
                <c:pt idx="4">
                  <c:v>314296.13</c:v>
                </c:pt>
                <c:pt idx="5">
                  <c:v>459181</c:v>
                </c:pt>
              </c:numCache>
            </c:numRef>
          </c:val>
          <c:extLst>
            <c:ext xmlns:c16="http://schemas.microsoft.com/office/drawing/2014/chart" uri="{C3380CC4-5D6E-409C-BE32-E72D297353CC}">
              <c16:uniqueId val="{00000005-EBC3-4270-8A11-066B4EE1F8AC}"/>
            </c:ext>
          </c:extLst>
        </c:ser>
        <c:ser>
          <c:idx val="7"/>
          <c:order val="7"/>
          <c:tx>
            <c:strRef>
              <c:f>'Total - Summary'!$B$12</c:f>
              <c:strCache>
                <c:ptCount val="1"/>
                <c:pt idx="0">
                  <c:v>Tuition</c:v>
                </c:pt>
              </c:strCache>
            </c:strRef>
          </c:tx>
          <c:spPr>
            <a:solidFill>
              <a:schemeClr val="accent2"/>
            </a:solidFill>
            <a:ln>
              <a:noFill/>
            </a:ln>
            <a:effectLst/>
          </c:spPr>
          <c:invertIfNegative val="0"/>
          <c:cat>
            <c:strRef>
              <c:f>'Total - Summary'!$O$4:$T$4</c:f>
              <c:strCache>
                <c:ptCount val="6"/>
                <c:pt idx="0">
                  <c:v> FY17 </c:v>
                </c:pt>
                <c:pt idx="1">
                  <c:v> FY18 </c:v>
                </c:pt>
                <c:pt idx="2">
                  <c:v> FY19 </c:v>
                </c:pt>
                <c:pt idx="3">
                  <c:v> FY20 </c:v>
                </c:pt>
                <c:pt idx="4">
                  <c:v> FY21 </c:v>
                </c:pt>
                <c:pt idx="5">
                  <c:v> FY22 </c:v>
                </c:pt>
              </c:strCache>
            </c:strRef>
          </c:cat>
          <c:val>
            <c:numRef>
              <c:f>'Total - Summary'!$O$12:$T$12</c:f>
              <c:numCache>
                <c:formatCode>_(* #,##0_);_(* \(#,##0\);_(* "-"??_);_(@_)</c:formatCode>
                <c:ptCount val="6"/>
                <c:pt idx="0">
                  <c:v>411139.62</c:v>
                </c:pt>
                <c:pt idx="1">
                  <c:v>867299</c:v>
                </c:pt>
                <c:pt idx="2">
                  <c:v>508917.51</c:v>
                </c:pt>
                <c:pt idx="3">
                  <c:v>490110</c:v>
                </c:pt>
                <c:pt idx="4">
                  <c:v>280000</c:v>
                </c:pt>
                <c:pt idx="5">
                  <c:v>279425.96000000002</c:v>
                </c:pt>
              </c:numCache>
            </c:numRef>
          </c:val>
          <c:extLst>
            <c:ext xmlns:c16="http://schemas.microsoft.com/office/drawing/2014/chart" uri="{C3380CC4-5D6E-409C-BE32-E72D297353CC}">
              <c16:uniqueId val="{00000006-EBC3-4270-8A11-066B4EE1F8AC}"/>
            </c:ext>
          </c:extLst>
        </c:ser>
        <c:dLbls>
          <c:showLegendKey val="0"/>
          <c:showVal val="0"/>
          <c:showCatName val="0"/>
          <c:showSerName val="0"/>
          <c:showPercent val="0"/>
          <c:showBubbleSize val="0"/>
        </c:dLbls>
        <c:gapWidth val="150"/>
        <c:overlap val="100"/>
        <c:axId val="1065843248"/>
        <c:axId val="1065844496"/>
        <c:extLst>
          <c:ext xmlns:c15="http://schemas.microsoft.com/office/drawing/2012/chart" uri="{02D57815-91ED-43cb-92C2-25804820EDAC}">
            <c15:filteredBarSeries>
              <c15:ser>
                <c:idx val="6"/>
                <c:order val="6"/>
                <c:tx>
                  <c:strRef>
                    <c:extLst>
                      <c:ext uri="{02D57815-91ED-43cb-92C2-25804820EDAC}">
                        <c15:formulaRef>
                          <c15:sqref>'Total - Summary'!$B$11</c15:sqref>
                        </c15:formulaRef>
                      </c:ext>
                    </c:extLst>
                    <c:strCache>
                      <c:ptCount val="1"/>
                      <c:pt idx="0">
                        <c:v>Bus Depreciation</c:v>
                      </c:pt>
                    </c:strCache>
                  </c:strRef>
                </c:tx>
                <c:spPr>
                  <a:solidFill>
                    <a:schemeClr val="accent1">
                      <a:lumMod val="60000"/>
                    </a:schemeClr>
                  </a:solidFill>
                  <a:ln>
                    <a:noFill/>
                  </a:ln>
                  <a:effectLst/>
                </c:spPr>
                <c:invertIfNegative val="0"/>
                <c:cat>
                  <c:strRef>
                    <c:extLst>
                      <c:ext uri="{02D57815-91ED-43cb-92C2-25804820EDAC}">
                        <c15:formulaRef>
                          <c15:sqref>'Total - Summary'!$O$4:$T$4</c15:sqref>
                        </c15:formulaRef>
                      </c:ext>
                    </c:extLst>
                    <c:strCache>
                      <c:ptCount val="6"/>
                      <c:pt idx="0">
                        <c:v> FY17 </c:v>
                      </c:pt>
                      <c:pt idx="1">
                        <c:v> FY18 </c:v>
                      </c:pt>
                      <c:pt idx="2">
                        <c:v> FY19 </c:v>
                      </c:pt>
                      <c:pt idx="3">
                        <c:v> FY20 </c:v>
                      </c:pt>
                      <c:pt idx="4">
                        <c:v> FY21 </c:v>
                      </c:pt>
                      <c:pt idx="5">
                        <c:v> FY22 </c:v>
                      </c:pt>
                    </c:strCache>
                  </c:strRef>
                </c:cat>
                <c:val>
                  <c:numRef>
                    <c:extLst>
                      <c:ext uri="{02D57815-91ED-43cb-92C2-25804820EDAC}">
                        <c15:formulaRef>
                          <c15:sqref>'Total - Summary'!$O$11:$T$11</c15:sqref>
                        </c15:formulaRef>
                      </c:ext>
                    </c:extLst>
                    <c:numCache>
                      <c:formatCode>_(* #,##0_);_(* \(#,##0\);_(* "-"??_);_(@_)</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8-EBC3-4270-8A11-066B4EE1F8AC}"/>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'Total - Summary'!$B$13</c15:sqref>
                        </c15:formulaRef>
                      </c:ext>
                    </c:extLst>
                    <c:strCache>
                      <c:ptCount val="1"/>
                      <c:pt idx="0">
                        <c:v>Flexibility</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'Total - Summary'!$O$4:$T$4</c15:sqref>
                        </c15:formulaRef>
                      </c:ext>
                    </c:extLst>
                    <c:strCache>
                      <c:ptCount val="6"/>
                      <c:pt idx="0">
                        <c:v> FY17 </c:v>
                      </c:pt>
                      <c:pt idx="1">
                        <c:v> FY18 </c:v>
                      </c:pt>
                      <c:pt idx="2">
                        <c:v> FY19 </c:v>
                      </c:pt>
                      <c:pt idx="3">
                        <c:v> FY20 </c:v>
                      </c:pt>
                      <c:pt idx="4">
                        <c:v> FY21 </c:v>
                      </c:pt>
                      <c:pt idx="5">
                        <c:v> FY22 </c:v>
                      </c:pt>
                    </c:strCache>
                  </c:strRef>
                </c:cat>
                <c:val>
                  <c:numRef>
                    <c:extLst xmlns:c15="http://schemas.microsoft.com/office/drawing/2012/chart">
                      <c:ext xmlns:c15="http://schemas.microsoft.com/office/drawing/2012/chart" uri="{02D57815-91ED-43cb-92C2-25804820EDAC}">
                        <c15:formulaRef>
                          <c15:sqref>'Total - Summary'!$O$13:$T$13</c15:sqref>
                        </c15:formulaRef>
                      </c:ext>
                    </c:extLst>
                    <c:numCache>
                      <c:formatCode>_(* #,##0_);_(* \(#,##0\);_(* "-"??_);_(@_)</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9-EBC3-4270-8A11-066B4EE1F8A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'Total - Summary'!$B$14</c15:sqref>
                        </c15:formulaRef>
                      </c:ext>
                    </c:extLst>
                    <c:strCache>
                      <c:ptCount val="1"/>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'Total - Summary'!$O$4:$T$4</c15:sqref>
                        </c15:formulaRef>
                      </c:ext>
                    </c:extLst>
                    <c:strCache>
                      <c:ptCount val="6"/>
                      <c:pt idx="0">
                        <c:v> FY17 </c:v>
                      </c:pt>
                      <c:pt idx="1">
                        <c:v> FY18 </c:v>
                      </c:pt>
                      <c:pt idx="2">
                        <c:v> FY19 </c:v>
                      </c:pt>
                      <c:pt idx="3">
                        <c:v> FY20 </c:v>
                      </c:pt>
                      <c:pt idx="4">
                        <c:v> FY21 </c:v>
                      </c:pt>
                      <c:pt idx="5">
                        <c:v> FY22 </c:v>
                      </c:pt>
                    </c:strCache>
                  </c:strRef>
                </c:cat>
                <c:val>
                  <c:numRef>
                    <c:extLst xmlns:c15="http://schemas.microsoft.com/office/drawing/2012/chart">
                      <c:ext xmlns:c15="http://schemas.microsoft.com/office/drawing/2012/chart" uri="{02D57815-91ED-43cb-92C2-25804820EDAC}">
                        <c15:formulaRef>
                          <c15:sqref>'Total - Summary'!$O$14:$T$14</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A-EBC3-4270-8A11-066B4EE1F8AC}"/>
                  </c:ext>
                </c:extLst>
              </c15:ser>
            </c15:filteredBarSeries>
          </c:ext>
        </c:extLst>
      </c:barChart>
      <c:lineChart>
        <c:grouping val="standard"/>
        <c:varyColors val="0"/>
        <c:ser>
          <c:idx val="10"/>
          <c:order val="10"/>
          <c:tx>
            <c:strRef>
              <c:f>'Total - Summary'!$B$15</c:f>
              <c:strCache>
                <c:ptCount val="1"/>
                <c:pt idx="0">
                  <c:v>Total Levied Dollars</c:v>
                </c:pt>
              </c:strCache>
            </c:strRef>
          </c:tx>
          <c:spPr>
            <a:ln w="28575" cap="rnd">
              <a:no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 Summary'!$O$4:$T$4</c:f>
              <c:strCache>
                <c:ptCount val="6"/>
                <c:pt idx="0">
                  <c:v> FY17 </c:v>
                </c:pt>
                <c:pt idx="1">
                  <c:v> FY18 </c:v>
                </c:pt>
                <c:pt idx="2">
                  <c:v> FY19 </c:v>
                </c:pt>
                <c:pt idx="3">
                  <c:v> FY20 </c:v>
                </c:pt>
                <c:pt idx="4">
                  <c:v> FY21 </c:v>
                </c:pt>
                <c:pt idx="5">
                  <c:v> FY22 </c:v>
                </c:pt>
              </c:strCache>
            </c:strRef>
          </c:cat>
          <c:val>
            <c:numRef>
              <c:f>'Total - Summary'!$O$15:$T$15</c:f>
              <c:numCache>
                <c:formatCode>_("$"* #,##0_);_("$"* \(#,##0\);_("$"* "-"_);_(@_)</c:formatCode>
                <c:ptCount val="6"/>
                <c:pt idx="0">
                  <c:v>33296193.75</c:v>
                </c:pt>
                <c:pt idx="1">
                  <c:v>36045590.919999994</c:v>
                </c:pt>
                <c:pt idx="2">
                  <c:v>43121457.142999999</c:v>
                </c:pt>
                <c:pt idx="3">
                  <c:v>44604925.490000002</c:v>
                </c:pt>
                <c:pt idx="4">
                  <c:v>46214347.600000009</c:v>
                </c:pt>
                <c:pt idx="5">
                  <c:v>46178987.350000001</c:v>
                </c:pt>
              </c:numCache>
            </c:numRef>
          </c:val>
          <c:smooth val="0"/>
          <c:extLst>
            <c:ext xmlns:c16="http://schemas.microsoft.com/office/drawing/2014/chart" uri="{C3380CC4-5D6E-409C-BE32-E72D297353CC}">
              <c16:uniqueId val="{00000007-EBC3-4270-8A11-066B4EE1F8AC}"/>
            </c:ext>
          </c:extLst>
        </c:ser>
        <c:dLbls>
          <c:showLegendKey val="0"/>
          <c:showVal val="0"/>
          <c:showCatName val="0"/>
          <c:showSerName val="0"/>
          <c:showPercent val="0"/>
          <c:showBubbleSize val="0"/>
        </c:dLbls>
        <c:marker val="1"/>
        <c:smooth val="0"/>
        <c:axId val="1065843248"/>
        <c:axId val="1065844496"/>
      </c:lineChart>
      <c:catAx>
        <c:axId val="106584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crossAx val="1065844496"/>
        <c:crosses val="autoZero"/>
        <c:auto val="1"/>
        <c:lblAlgn val="ctr"/>
        <c:lblOffset val="100"/>
        <c:noMultiLvlLbl val="0"/>
      </c:catAx>
      <c:valAx>
        <c:axId val="10658444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Narrow" panose="020B0606020202030204" pitchFamily="34" charset="0"/>
                <a:ea typeface="+mn-ea"/>
                <a:cs typeface="+mn-cs"/>
              </a:defRPr>
            </a:pPr>
            <a:endParaRPr lang="en-US"/>
          </a:p>
        </c:txPr>
        <c:crossAx val="1065843248"/>
        <c:crosses val="autoZero"/>
        <c:crossBetween val="between"/>
        <c:majorUnit val="10000000"/>
      </c:valAx>
      <c:spPr>
        <a:noFill/>
        <a:ln>
          <a:noFill/>
        </a:ln>
        <a:effectLst/>
      </c:spPr>
    </c:plotArea>
    <c:legend>
      <c:legendPos val="r"/>
      <c:layout>
        <c:manualLayout>
          <c:xMode val="edge"/>
          <c:yMode val="edge"/>
          <c:x val="0.82578007912054474"/>
          <c:y val="0.3240328232511116"/>
          <c:w val="0.16697354406786108"/>
          <c:h val="0.53221409711520518"/>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Narrow" panose="020B0606020202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Arial Narrow" panose="020B0606020202030204" pitchFamily="34" charset="0"/>
                <a:ea typeface="+mn-ea"/>
                <a:cs typeface="+mn-cs"/>
              </a:defRPr>
            </a:pPr>
            <a:r>
              <a:rPr lang="en-US" sz="1800" b="1"/>
              <a:t>Bozeman Public Schools                                                                                                        </a:t>
            </a:r>
            <a:r>
              <a:rPr lang="en-US" sz="1800"/>
              <a:t>Authorizing Entity for Local Property Tax Dollars</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2599547339191297"/>
          <c:y val="0.16409213897025074"/>
          <c:w val="0.6277518163490432"/>
          <c:h val="0.76710010626078606"/>
        </c:manualLayout>
      </c:layout>
      <c:barChart>
        <c:barDir val="col"/>
        <c:grouping val="stacked"/>
        <c:varyColors val="0"/>
        <c:ser>
          <c:idx val="0"/>
          <c:order val="0"/>
          <c:tx>
            <c:strRef>
              <c:f>'Total - Analysis'!$B$42</c:f>
              <c:strCache>
                <c:ptCount val="1"/>
                <c:pt idx="0">
                  <c:v>Voter Approved Taxes</c:v>
                </c:pt>
              </c:strCache>
            </c:strRef>
          </c:tx>
          <c:spPr>
            <a:solidFill>
              <a:schemeClr val="accent5"/>
            </a:solidFill>
            <a:ln>
              <a:noFill/>
            </a:ln>
            <a:effectLst/>
          </c:spPr>
          <c:invertIfNegative val="0"/>
          <c:cat>
            <c:strRef>
              <c:f>'Total - Analysis'!$O$41:$T$41</c:f>
              <c:strCache>
                <c:ptCount val="6"/>
                <c:pt idx="0">
                  <c:v> FY17 </c:v>
                </c:pt>
                <c:pt idx="1">
                  <c:v> FY18 </c:v>
                </c:pt>
                <c:pt idx="2">
                  <c:v> FY19 </c:v>
                </c:pt>
                <c:pt idx="3">
                  <c:v> FY20 </c:v>
                </c:pt>
                <c:pt idx="4">
                  <c:v> FY21 </c:v>
                </c:pt>
                <c:pt idx="5">
                  <c:v> FY22 </c:v>
                </c:pt>
              </c:strCache>
            </c:strRef>
          </c:cat>
          <c:val>
            <c:numRef>
              <c:f>'Total - Analysis'!$O$42:$T$42</c:f>
              <c:numCache>
                <c:formatCode>_(* #,##0_);_(* \(#,##0\);_(* "-"??_);_(@_)</c:formatCode>
                <c:ptCount val="6"/>
                <c:pt idx="0">
                  <c:v>21825863.870000001</c:v>
                </c:pt>
                <c:pt idx="1">
                  <c:v>22178913.369999997</c:v>
                </c:pt>
                <c:pt idx="2">
                  <c:v>29806180.862999998</c:v>
                </c:pt>
                <c:pt idx="3">
                  <c:v>30366385.720000003</c:v>
                </c:pt>
                <c:pt idx="4">
                  <c:v>31966102.73</c:v>
                </c:pt>
                <c:pt idx="5">
                  <c:v>31858531.080000002</c:v>
                </c:pt>
              </c:numCache>
            </c:numRef>
          </c:val>
          <c:extLst>
            <c:ext xmlns:c16="http://schemas.microsoft.com/office/drawing/2014/chart" uri="{C3380CC4-5D6E-409C-BE32-E72D297353CC}">
              <c16:uniqueId val="{00000000-6CD7-4875-804E-C2B1F0BC49DD}"/>
            </c:ext>
          </c:extLst>
        </c:ser>
        <c:ser>
          <c:idx val="1"/>
          <c:order val="1"/>
          <c:tx>
            <c:strRef>
              <c:f>'Total - Analysis'!$B$43</c:f>
              <c:strCache>
                <c:ptCount val="1"/>
                <c:pt idx="0">
                  <c:v>Permissive Taxes Mandated by State Law</c:v>
                </c:pt>
              </c:strCache>
            </c:strRef>
          </c:tx>
          <c:spPr>
            <a:solidFill>
              <a:srgbClr val="C00000"/>
            </a:solidFill>
            <a:ln>
              <a:noFill/>
            </a:ln>
            <a:effectLst/>
          </c:spPr>
          <c:invertIfNegative val="0"/>
          <c:cat>
            <c:strRef>
              <c:f>'Total - Analysis'!$O$41:$T$41</c:f>
              <c:strCache>
                <c:ptCount val="6"/>
                <c:pt idx="0">
                  <c:v> FY17 </c:v>
                </c:pt>
                <c:pt idx="1">
                  <c:v> FY18 </c:v>
                </c:pt>
                <c:pt idx="2">
                  <c:v> FY19 </c:v>
                </c:pt>
                <c:pt idx="3">
                  <c:v> FY20 </c:v>
                </c:pt>
                <c:pt idx="4">
                  <c:v> FY21 </c:v>
                </c:pt>
                <c:pt idx="5">
                  <c:v> FY22 </c:v>
                </c:pt>
              </c:strCache>
            </c:strRef>
          </c:cat>
          <c:val>
            <c:numRef>
              <c:f>'Total - Analysis'!$O$43:$T$43</c:f>
              <c:numCache>
                <c:formatCode>_(* #,##0_);_(* \(#,##0\);_(* "-"??_);_(@_)</c:formatCode>
                <c:ptCount val="6"/>
                <c:pt idx="0">
                  <c:v>9091191.1799999997</c:v>
                </c:pt>
                <c:pt idx="1">
                  <c:v>11025189.609999999</c:v>
                </c:pt>
                <c:pt idx="2">
                  <c:v>10347823.899999999</c:v>
                </c:pt>
                <c:pt idx="3">
                  <c:v>10826859.130000001</c:v>
                </c:pt>
                <c:pt idx="4">
                  <c:v>11238183.16</c:v>
                </c:pt>
                <c:pt idx="5">
                  <c:v>10936523.02</c:v>
                </c:pt>
              </c:numCache>
            </c:numRef>
          </c:val>
          <c:extLst>
            <c:ext xmlns:c16="http://schemas.microsoft.com/office/drawing/2014/chart" uri="{C3380CC4-5D6E-409C-BE32-E72D297353CC}">
              <c16:uniqueId val="{00000001-6CD7-4875-804E-C2B1F0BC49DD}"/>
            </c:ext>
          </c:extLst>
        </c:ser>
        <c:ser>
          <c:idx val="2"/>
          <c:order val="2"/>
          <c:tx>
            <c:strRef>
              <c:f>'Total - Analysis'!$B$44</c:f>
              <c:strCache>
                <c:ptCount val="1"/>
                <c:pt idx="0">
                  <c:v>Permissive, Non-Mandatory Taxes Approved by Board of Trustees</c:v>
                </c:pt>
              </c:strCache>
            </c:strRef>
          </c:tx>
          <c:spPr>
            <a:solidFill>
              <a:schemeClr val="accent6"/>
            </a:solidFill>
            <a:ln>
              <a:noFill/>
            </a:ln>
            <a:effectLst/>
          </c:spPr>
          <c:invertIfNegative val="0"/>
          <c:cat>
            <c:strRef>
              <c:f>'Total - Analysis'!$O$41:$T$41</c:f>
              <c:strCache>
                <c:ptCount val="6"/>
                <c:pt idx="0">
                  <c:v> FY17 </c:v>
                </c:pt>
                <c:pt idx="1">
                  <c:v> FY18 </c:v>
                </c:pt>
                <c:pt idx="2">
                  <c:v> FY19 </c:v>
                </c:pt>
                <c:pt idx="3">
                  <c:v> FY20 </c:v>
                </c:pt>
                <c:pt idx="4">
                  <c:v> FY21 </c:v>
                </c:pt>
                <c:pt idx="5">
                  <c:v> FY22 </c:v>
                </c:pt>
              </c:strCache>
            </c:strRef>
          </c:cat>
          <c:val>
            <c:numRef>
              <c:f>'Total - Analysis'!$O$44:$T$44</c:f>
              <c:numCache>
                <c:formatCode>_(* #,##0_);_(* \(#,##0\);_(* "-"??_);_(@_)</c:formatCode>
                <c:ptCount val="6"/>
                <c:pt idx="0">
                  <c:v>2379138.7000000002</c:v>
                </c:pt>
                <c:pt idx="1">
                  <c:v>2841487.9400000004</c:v>
                </c:pt>
                <c:pt idx="2">
                  <c:v>2967452.38</c:v>
                </c:pt>
                <c:pt idx="3">
                  <c:v>3411680.64</c:v>
                </c:pt>
                <c:pt idx="4">
                  <c:v>3010061.71</c:v>
                </c:pt>
                <c:pt idx="5">
                  <c:v>3383933.25</c:v>
                </c:pt>
              </c:numCache>
            </c:numRef>
          </c:val>
          <c:extLst>
            <c:ext xmlns:c16="http://schemas.microsoft.com/office/drawing/2014/chart" uri="{C3380CC4-5D6E-409C-BE32-E72D297353CC}">
              <c16:uniqueId val="{00000002-6CD7-4875-804E-C2B1F0BC49DD}"/>
            </c:ext>
          </c:extLst>
        </c:ser>
        <c:dLbls>
          <c:showLegendKey val="0"/>
          <c:showVal val="0"/>
          <c:showCatName val="0"/>
          <c:showSerName val="0"/>
          <c:showPercent val="0"/>
          <c:showBubbleSize val="0"/>
        </c:dLbls>
        <c:gapWidth val="150"/>
        <c:overlap val="100"/>
        <c:axId val="1182500096"/>
        <c:axId val="1182506336"/>
      </c:barChart>
      <c:lineChart>
        <c:grouping val="standard"/>
        <c:varyColors val="0"/>
        <c:ser>
          <c:idx val="3"/>
          <c:order val="3"/>
          <c:tx>
            <c:strRef>
              <c:f>'Total - Analysis'!$B$45</c:f>
              <c:strCache>
                <c:ptCount val="1"/>
                <c:pt idx="0">
                  <c:v>Total</c:v>
                </c:pt>
              </c:strCache>
            </c:strRef>
          </c:tx>
          <c:spPr>
            <a:ln w="28575" cap="rnd">
              <a:noFill/>
              <a:round/>
            </a:ln>
            <a:effectLst/>
          </c:spPr>
          <c:marker>
            <c:symbol val="none"/>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Narrow" panose="020B0606020202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'Total - Analysis'!$O$41:$T$41</c:f>
              <c:strCache>
                <c:ptCount val="6"/>
                <c:pt idx="0">
                  <c:v> FY17 </c:v>
                </c:pt>
                <c:pt idx="1">
                  <c:v> FY18 </c:v>
                </c:pt>
                <c:pt idx="2">
                  <c:v> FY19 </c:v>
                </c:pt>
                <c:pt idx="3">
                  <c:v> FY20 </c:v>
                </c:pt>
                <c:pt idx="4">
                  <c:v> FY21 </c:v>
                </c:pt>
                <c:pt idx="5">
                  <c:v> FY22 </c:v>
                </c:pt>
              </c:strCache>
            </c:strRef>
          </c:cat>
          <c:val>
            <c:numRef>
              <c:f>'Total - Analysis'!$O$45:$T$45</c:f>
              <c:numCache>
                <c:formatCode>_("$"* #,##0_);_("$"* \(#,##0\);_("$"* "-"_);_(@_)</c:formatCode>
                <c:ptCount val="6"/>
                <c:pt idx="0">
                  <c:v>33296193.75</c:v>
                </c:pt>
                <c:pt idx="1">
                  <c:v>36045590.919999994</c:v>
                </c:pt>
                <c:pt idx="2">
                  <c:v>43121457.142999999</c:v>
                </c:pt>
                <c:pt idx="3">
                  <c:v>44604925.490000002</c:v>
                </c:pt>
                <c:pt idx="4">
                  <c:v>46214347.600000001</c:v>
                </c:pt>
                <c:pt idx="5">
                  <c:v>46178987.350000001</c:v>
                </c:pt>
              </c:numCache>
            </c:numRef>
          </c:val>
          <c:smooth val="0"/>
          <c:extLst>
            <c:ext xmlns:c16="http://schemas.microsoft.com/office/drawing/2014/chart" uri="{C3380CC4-5D6E-409C-BE32-E72D297353CC}">
              <c16:uniqueId val="{00000003-6CD7-4875-804E-C2B1F0BC49DD}"/>
            </c:ext>
          </c:extLst>
        </c:ser>
        <c:dLbls>
          <c:showLegendKey val="0"/>
          <c:showVal val="0"/>
          <c:showCatName val="0"/>
          <c:showSerName val="0"/>
          <c:showPercent val="0"/>
          <c:showBubbleSize val="0"/>
        </c:dLbls>
        <c:marker val="1"/>
        <c:smooth val="0"/>
        <c:axId val="1182500096"/>
        <c:axId val="1182506336"/>
      </c:lineChart>
      <c:catAx>
        <c:axId val="11825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mn-cs"/>
              </a:defRPr>
            </a:pPr>
            <a:endParaRPr lang="en-US"/>
          </a:p>
        </c:txPr>
        <c:crossAx val="1182506336"/>
        <c:crosses val="autoZero"/>
        <c:auto val="1"/>
        <c:lblAlgn val="ctr"/>
        <c:lblOffset val="100"/>
        <c:noMultiLvlLbl val="0"/>
      </c:catAx>
      <c:valAx>
        <c:axId val="11825063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Arial Narrow" panose="020B0606020202030204" pitchFamily="34" charset="0"/>
                <a:ea typeface="+mn-ea"/>
                <a:cs typeface="+mn-cs"/>
              </a:defRPr>
            </a:pPr>
            <a:endParaRPr lang="en-US"/>
          </a:p>
        </c:txPr>
        <c:crossAx val="1182500096"/>
        <c:crosses val="autoZero"/>
        <c:crossBetween val="between"/>
        <c:majorUnit val="10000000"/>
      </c:valAx>
      <c:spPr>
        <a:noFill/>
        <a:ln>
          <a:noFill/>
        </a:ln>
        <a:effectLst/>
      </c:spPr>
    </c:plotArea>
    <c:legend>
      <c:legendPos val="r"/>
      <c:layout>
        <c:manualLayout>
          <c:xMode val="edge"/>
          <c:yMode val="edge"/>
          <c:x val="0.78756371486172927"/>
          <c:y val="0.20046263977672413"/>
          <c:w val="0.20518990832667655"/>
          <c:h val="0.5948410556013952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Bozeman Public Schools                                                                                               Taxable Value History</a:t>
            </a:r>
          </a:p>
        </c:rich>
      </c:tx>
      <c:layout/>
      <c:overlay val="0"/>
    </c:title>
    <c:autoTitleDeleted val="0"/>
    <c:plotArea>
      <c:layout/>
      <c:lineChart>
        <c:grouping val="standard"/>
        <c:varyColors val="0"/>
        <c:ser>
          <c:idx val="0"/>
          <c:order val="0"/>
          <c:tx>
            <c:strRef>
              <c:f>'TV History'!$I$59</c:f>
              <c:strCache>
                <c:ptCount val="1"/>
                <c:pt idx="0">
                  <c:v>Elementary</c:v>
                </c:pt>
              </c:strCache>
            </c:strRef>
          </c:tx>
          <c:spPr>
            <a:ln w="57150">
              <a:solidFill>
                <a:srgbClr val="0070C0"/>
              </a:solidFill>
            </a:ln>
          </c:spPr>
          <c:marker>
            <c:symbol val="none"/>
          </c:marker>
          <c:cat>
            <c:strRef>
              <c:f>'TV History'!$A$35:$A$42</c:f>
              <c:strCache>
                <c:ptCount val="8"/>
                <c:pt idx="0">
                  <c:v>2014-15</c:v>
                </c:pt>
                <c:pt idx="1">
                  <c:v>2015-16</c:v>
                </c:pt>
                <c:pt idx="2">
                  <c:v>2016-17</c:v>
                </c:pt>
                <c:pt idx="3">
                  <c:v>2017-18</c:v>
                </c:pt>
                <c:pt idx="4">
                  <c:v>2018-19</c:v>
                </c:pt>
                <c:pt idx="5">
                  <c:v>2019-20</c:v>
                </c:pt>
                <c:pt idx="6">
                  <c:v>2020-21</c:v>
                </c:pt>
                <c:pt idx="7">
                  <c:v>2021-22</c:v>
                </c:pt>
              </c:strCache>
            </c:strRef>
          </c:cat>
          <c:val>
            <c:numRef>
              <c:f>'TV History'!$D$35:$D$42</c:f>
              <c:numCache>
                <c:formatCode>_(* #,##0_);_(* \(#,##0\);_(* "-"_);_(@_)</c:formatCode>
                <c:ptCount val="8"/>
                <c:pt idx="0">
                  <c:v>131762887</c:v>
                </c:pt>
                <c:pt idx="1">
                  <c:v>127702815</c:v>
                </c:pt>
                <c:pt idx="2">
                  <c:v>133379457</c:v>
                </c:pt>
                <c:pt idx="3">
                  <c:v>151994908</c:v>
                </c:pt>
                <c:pt idx="4">
                  <c:v>156191478</c:v>
                </c:pt>
                <c:pt idx="5">
                  <c:v>186201043</c:v>
                </c:pt>
                <c:pt idx="6">
                  <c:v>191687364</c:v>
                </c:pt>
                <c:pt idx="7">
                  <c:v>224085702</c:v>
                </c:pt>
              </c:numCache>
            </c:numRef>
          </c:val>
          <c:smooth val="0"/>
          <c:extLst>
            <c:ext xmlns:c16="http://schemas.microsoft.com/office/drawing/2014/chart" uri="{C3380CC4-5D6E-409C-BE32-E72D297353CC}">
              <c16:uniqueId val="{00000000-337A-46DD-B579-2F2DECDC4CF9}"/>
            </c:ext>
          </c:extLst>
        </c:ser>
        <c:ser>
          <c:idx val="1"/>
          <c:order val="1"/>
          <c:tx>
            <c:strRef>
              <c:f>'TV History'!$I$60</c:f>
              <c:strCache>
                <c:ptCount val="1"/>
                <c:pt idx="0">
                  <c:v>High School</c:v>
                </c:pt>
              </c:strCache>
            </c:strRef>
          </c:tx>
          <c:spPr>
            <a:ln w="57150">
              <a:solidFill>
                <a:srgbClr val="C00000"/>
              </a:solidFill>
            </a:ln>
          </c:spPr>
          <c:marker>
            <c:symbol val="none"/>
          </c:marker>
          <c:cat>
            <c:strRef>
              <c:f>'TV History'!$A$35:$A$42</c:f>
              <c:strCache>
                <c:ptCount val="8"/>
                <c:pt idx="0">
                  <c:v>2014-15</c:v>
                </c:pt>
                <c:pt idx="1">
                  <c:v>2015-16</c:v>
                </c:pt>
                <c:pt idx="2">
                  <c:v>2016-17</c:v>
                </c:pt>
                <c:pt idx="3">
                  <c:v>2017-18</c:v>
                </c:pt>
                <c:pt idx="4">
                  <c:v>2018-19</c:v>
                </c:pt>
                <c:pt idx="5">
                  <c:v>2019-20</c:v>
                </c:pt>
                <c:pt idx="6">
                  <c:v>2020-21</c:v>
                </c:pt>
                <c:pt idx="7">
                  <c:v>2021-22</c:v>
                </c:pt>
              </c:strCache>
            </c:strRef>
          </c:cat>
          <c:val>
            <c:numRef>
              <c:f>'TV History'!$J$35:$J$42</c:f>
              <c:numCache>
                <c:formatCode>_(* #,##0_);_(* \(#,##0\);_(* "-"_);_(@_)</c:formatCode>
                <c:ptCount val="8"/>
                <c:pt idx="0">
                  <c:v>157393739</c:v>
                </c:pt>
                <c:pt idx="1">
                  <c:v>152115661</c:v>
                </c:pt>
                <c:pt idx="2">
                  <c:v>159327210</c:v>
                </c:pt>
                <c:pt idx="3">
                  <c:v>182556412</c:v>
                </c:pt>
                <c:pt idx="4">
                  <c:v>187815184</c:v>
                </c:pt>
                <c:pt idx="5">
                  <c:v>223747892</c:v>
                </c:pt>
                <c:pt idx="6">
                  <c:v>230172095</c:v>
                </c:pt>
                <c:pt idx="7">
                  <c:v>269441207</c:v>
                </c:pt>
              </c:numCache>
            </c:numRef>
          </c:val>
          <c:smooth val="0"/>
          <c:extLst>
            <c:ext xmlns:c16="http://schemas.microsoft.com/office/drawing/2014/chart" uri="{C3380CC4-5D6E-409C-BE32-E72D297353CC}">
              <c16:uniqueId val="{00000001-337A-46DD-B579-2F2DECDC4CF9}"/>
            </c:ext>
          </c:extLst>
        </c:ser>
        <c:dLbls>
          <c:showLegendKey val="0"/>
          <c:showVal val="0"/>
          <c:showCatName val="0"/>
          <c:showSerName val="0"/>
          <c:showPercent val="0"/>
          <c:showBubbleSize val="0"/>
        </c:dLbls>
        <c:smooth val="0"/>
        <c:axId val="143802368"/>
        <c:axId val="143803904"/>
      </c:lineChart>
      <c:catAx>
        <c:axId val="143802368"/>
        <c:scaling>
          <c:orientation val="minMax"/>
        </c:scaling>
        <c:delete val="0"/>
        <c:axPos val="b"/>
        <c:numFmt formatCode="General" sourceLinked="0"/>
        <c:majorTickMark val="out"/>
        <c:minorTickMark val="none"/>
        <c:tickLblPos val="nextTo"/>
        <c:txPr>
          <a:bodyPr/>
          <a:lstStyle/>
          <a:p>
            <a:pPr>
              <a:defRPr sz="1400"/>
            </a:pPr>
            <a:endParaRPr lang="en-US"/>
          </a:p>
        </c:txPr>
        <c:crossAx val="143803904"/>
        <c:crosses val="autoZero"/>
        <c:auto val="1"/>
        <c:lblAlgn val="ctr"/>
        <c:lblOffset val="100"/>
        <c:noMultiLvlLbl val="0"/>
      </c:catAx>
      <c:valAx>
        <c:axId val="143803904"/>
        <c:scaling>
          <c:orientation val="minMax"/>
        </c:scaling>
        <c:delete val="0"/>
        <c:axPos val="l"/>
        <c:majorGridlines/>
        <c:numFmt formatCode="&quot;$&quot;#,##0" sourceLinked="0"/>
        <c:majorTickMark val="out"/>
        <c:minorTickMark val="none"/>
        <c:tickLblPos val="nextTo"/>
        <c:txPr>
          <a:bodyPr/>
          <a:lstStyle/>
          <a:p>
            <a:pPr>
              <a:defRPr sz="1800"/>
            </a:pPr>
            <a:endParaRPr lang="en-US"/>
          </a:p>
        </c:txPr>
        <c:crossAx val="143802368"/>
        <c:crosses val="autoZero"/>
        <c:crossBetween val="between"/>
      </c:valAx>
    </c:plotArea>
    <c:plotVisOnly val="1"/>
    <c:dispBlanksAs val="gap"/>
    <c:showDLblsOverMax val="0"/>
  </c:chart>
  <c:txPr>
    <a:bodyPr/>
    <a:lstStyle/>
    <a:p>
      <a:pPr>
        <a:defRPr>
          <a:latin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Bozeman Public Schools                                                                                     Taxable Value Growth Rates</a:t>
            </a:r>
          </a:p>
        </c:rich>
      </c:tx>
      <c:layout/>
      <c:overlay val="0"/>
    </c:title>
    <c:autoTitleDeleted val="0"/>
    <c:plotArea>
      <c:layout/>
      <c:barChart>
        <c:barDir val="col"/>
        <c:grouping val="clustered"/>
        <c:varyColors val="0"/>
        <c:ser>
          <c:idx val="0"/>
          <c:order val="0"/>
          <c:tx>
            <c:strRef>
              <c:f>'TV History'!$I$59</c:f>
              <c:strCache>
                <c:ptCount val="1"/>
                <c:pt idx="0">
                  <c:v>Elementary</c:v>
                </c:pt>
              </c:strCache>
            </c:strRef>
          </c:tx>
          <c:spPr>
            <a:solidFill>
              <a:schemeClr val="accent5"/>
            </a:solidFill>
            <a:ln w="50800"/>
          </c:spPr>
          <c:invertIfNegative val="0"/>
          <c:cat>
            <c:strRef>
              <c:f>'TV History'!$A$35:$A$43</c:f>
              <c:strCache>
                <c:ptCount val="9"/>
                <c:pt idx="0">
                  <c:v>2014-15</c:v>
                </c:pt>
                <c:pt idx="1">
                  <c:v>2015-16</c:v>
                </c:pt>
                <c:pt idx="2">
                  <c:v>2016-17</c:v>
                </c:pt>
                <c:pt idx="3">
                  <c:v>2017-18</c:v>
                </c:pt>
                <c:pt idx="4">
                  <c:v>2018-19</c:v>
                </c:pt>
                <c:pt idx="5">
                  <c:v>2019-20</c:v>
                </c:pt>
                <c:pt idx="6">
                  <c:v>2020-21</c:v>
                </c:pt>
                <c:pt idx="7">
                  <c:v>2021-22</c:v>
                </c:pt>
                <c:pt idx="8">
                  <c:v>2022-23 Projected</c:v>
                </c:pt>
              </c:strCache>
            </c:strRef>
          </c:cat>
          <c:val>
            <c:numRef>
              <c:f>'TV History'!$F$35:$F$43</c:f>
              <c:numCache>
                <c:formatCode>0.00%</c:formatCode>
                <c:ptCount val="9"/>
                <c:pt idx="0">
                  <c:v>2.6237464868921208E-2</c:v>
                </c:pt>
                <c:pt idx="1">
                  <c:v>-3.0813471778286097E-2</c:v>
                </c:pt>
                <c:pt idx="2">
                  <c:v>4.4451972339059245E-2</c:v>
                </c:pt>
                <c:pt idx="3">
                  <c:v>0.13956760222828019</c:v>
                </c:pt>
                <c:pt idx="4">
                  <c:v>2.7609938090820779E-2</c:v>
                </c:pt>
                <c:pt idx="5">
                  <c:v>0.19213317771408758</c:v>
                </c:pt>
                <c:pt idx="6">
                  <c:v>2.9464501979186014E-2</c:v>
                </c:pt>
                <c:pt idx="7">
                  <c:v>0.16901655552006026</c:v>
                </c:pt>
                <c:pt idx="8">
                  <c:v>1.9999999821496868E-2</c:v>
                </c:pt>
              </c:numCache>
            </c:numRef>
          </c:val>
          <c:extLst>
            <c:ext xmlns:c16="http://schemas.microsoft.com/office/drawing/2014/chart" uri="{C3380CC4-5D6E-409C-BE32-E72D297353CC}">
              <c16:uniqueId val="{00000000-6E8A-48CA-880B-A786D2387E06}"/>
            </c:ext>
          </c:extLst>
        </c:ser>
        <c:ser>
          <c:idx val="1"/>
          <c:order val="1"/>
          <c:tx>
            <c:strRef>
              <c:f>'TV History'!$I$60</c:f>
              <c:strCache>
                <c:ptCount val="1"/>
                <c:pt idx="0">
                  <c:v>High School</c:v>
                </c:pt>
              </c:strCache>
            </c:strRef>
          </c:tx>
          <c:spPr>
            <a:solidFill>
              <a:srgbClr val="C00000"/>
            </a:solidFill>
            <a:ln w="50800"/>
          </c:spPr>
          <c:invertIfNegative val="0"/>
          <c:cat>
            <c:strRef>
              <c:f>'TV History'!$A$35:$A$43</c:f>
              <c:strCache>
                <c:ptCount val="9"/>
                <c:pt idx="0">
                  <c:v>2014-15</c:v>
                </c:pt>
                <c:pt idx="1">
                  <c:v>2015-16</c:v>
                </c:pt>
                <c:pt idx="2">
                  <c:v>2016-17</c:v>
                </c:pt>
                <c:pt idx="3">
                  <c:v>2017-18</c:v>
                </c:pt>
                <c:pt idx="4">
                  <c:v>2018-19</c:v>
                </c:pt>
                <c:pt idx="5">
                  <c:v>2019-20</c:v>
                </c:pt>
                <c:pt idx="6">
                  <c:v>2020-21</c:v>
                </c:pt>
                <c:pt idx="7">
                  <c:v>2021-22</c:v>
                </c:pt>
                <c:pt idx="8">
                  <c:v>2022-23 Projected</c:v>
                </c:pt>
              </c:strCache>
            </c:strRef>
          </c:cat>
          <c:val>
            <c:numRef>
              <c:f>'TV History'!$L$35:$L$43</c:f>
              <c:numCache>
                <c:formatCode>0.00%</c:formatCode>
                <c:ptCount val="9"/>
                <c:pt idx="0">
                  <c:v>2.8736525409270252E-2</c:v>
                </c:pt>
                <c:pt idx="1">
                  <c:v>-3.3534230989963332E-2</c:v>
                </c:pt>
                <c:pt idx="2">
                  <c:v>4.7408327009800785E-2</c:v>
                </c:pt>
                <c:pt idx="3">
                  <c:v>0.14579557377550262</c:v>
                </c:pt>
                <c:pt idx="4">
                  <c:v>2.8806284821154351E-2</c:v>
                </c:pt>
                <c:pt idx="5">
                  <c:v>0.19131950481703333</c:v>
                </c:pt>
                <c:pt idx="6">
                  <c:v>2.8711792288081087E-2</c:v>
                </c:pt>
                <c:pt idx="7">
                  <c:v>0.17060761427226875</c:v>
                </c:pt>
                <c:pt idx="8">
                  <c:v>1.9999999480406129E-2</c:v>
                </c:pt>
              </c:numCache>
            </c:numRef>
          </c:val>
          <c:extLst>
            <c:ext xmlns:c16="http://schemas.microsoft.com/office/drawing/2014/chart" uri="{C3380CC4-5D6E-409C-BE32-E72D297353CC}">
              <c16:uniqueId val="{00000001-6E8A-48CA-880B-A786D2387E06}"/>
            </c:ext>
          </c:extLst>
        </c:ser>
        <c:dLbls>
          <c:showLegendKey val="0"/>
          <c:showVal val="0"/>
          <c:showCatName val="0"/>
          <c:showSerName val="0"/>
          <c:showPercent val="0"/>
          <c:showBubbleSize val="0"/>
        </c:dLbls>
        <c:gapWidth val="150"/>
        <c:axId val="143822208"/>
        <c:axId val="143832192"/>
      </c:barChart>
      <c:catAx>
        <c:axId val="143822208"/>
        <c:scaling>
          <c:orientation val="minMax"/>
        </c:scaling>
        <c:delete val="0"/>
        <c:axPos val="b"/>
        <c:numFmt formatCode="General" sourceLinked="0"/>
        <c:majorTickMark val="out"/>
        <c:minorTickMark val="none"/>
        <c:tickLblPos val="nextTo"/>
        <c:txPr>
          <a:bodyPr/>
          <a:lstStyle/>
          <a:p>
            <a:pPr>
              <a:defRPr sz="1600"/>
            </a:pPr>
            <a:endParaRPr lang="en-US"/>
          </a:p>
        </c:txPr>
        <c:crossAx val="143832192"/>
        <c:crosses val="autoZero"/>
        <c:auto val="1"/>
        <c:lblAlgn val="ctr"/>
        <c:lblOffset val="100"/>
        <c:noMultiLvlLbl val="0"/>
      </c:catAx>
      <c:valAx>
        <c:axId val="143832192"/>
        <c:scaling>
          <c:orientation val="minMax"/>
        </c:scaling>
        <c:delete val="0"/>
        <c:axPos val="l"/>
        <c:majorGridlines/>
        <c:numFmt formatCode="0%" sourceLinked="0"/>
        <c:majorTickMark val="out"/>
        <c:minorTickMark val="cross"/>
        <c:tickLblPos val="nextTo"/>
        <c:spPr>
          <a:ln/>
        </c:spPr>
        <c:txPr>
          <a:bodyPr/>
          <a:lstStyle/>
          <a:p>
            <a:pPr>
              <a:defRPr sz="2000"/>
            </a:pPr>
            <a:endParaRPr lang="en-US"/>
          </a:p>
        </c:txPr>
        <c:crossAx val="143822208"/>
        <c:crosses val="autoZero"/>
        <c:crossBetween val="between"/>
      </c:valAx>
    </c:plotArea>
    <c:plotVisOnly val="1"/>
    <c:dispBlanksAs val="gap"/>
    <c:showDLblsOverMax val="0"/>
  </c:chart>
  <c:txPr>
    <a:bodyPr/>
    <a:lstStyle/>
    <a:p>
      <a:pPr>
        <a:defRPr>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Sheet1!$D$20</c:f>
              <c:strCache>
                <c:ptCount val="1"/>
                <c:pt idx="0">
                  <c:v>Original Expenditure Budget</c:v>
                </c:pt>
              </c:strCache>
            </c:strRef>
          </c:tx>
          <c:spPr>
            <a:solidFill>
              <a:srgbClr val="7030A0"/>
            </a:solidFill>
            <a:ln>
              <a:noFill/>
            </a:ln>
            <a:effectLst/>
          </c:spPr>
          <c:invertIfNegative val="0"/>
          <c:cat>
            <c:strRef>
              <c:f>Sheet1!$F$19:$G$19</c:f>
              <c:strCache>
                <c:ptCount val="2"/>
                <c:pt idx="0">
                  <c:v>Funding Needs</c:v>
                </c:pt>
                <c:pt idx="1">
                  <c:v>Budgeted Funding Sources</c:v>
                </c:pt>
              </c:strCache>
            </c:strRef>
          </c:cat>
          <c:val>
            <c:numRef>
              <c:f>Sheet1!$F$20:$G$20</c:f>
              <c:numCache>
                <c:formatCode>General</c:formatCode>
                <c:ptCount val="2"/>
                <c:pt idx="0" formatCode="0%">
                  <c:v>1</c:v>
                </c:pt>
              </c:numCache>
            </c:numRef>
          </c:val>
          <c:extLst>
            <c:ext xmlns:c16="http://schemas.microsoft.com/office/drawing/2014/chart" uri="{C3380CC4-5D6E-409C-BE32-E72D297353CC}">
              <c16:uniqueId val="{00000000-D80F-4AB0-A48A-603054703AF3}"/>
            </c:ext>
          </c:extLst>
        </c:ser>
        <c:ser>
          <c:idx val="1"/>
          <c:order val="1"/>
          <c:tx>
            <c:strRef>
              <c:f>Sheet1!$D$21</c:f>
              <c:strCache>
                <c:ptCount val="1"/>
                <c:pt idx="0">
                  <c:v>Fund Balance Reappropriated</c:v>
                </c:pt>
              </c:strCache>
            </c:strRef>
          </c:tx>
          <c:spPr>
            <a:solidFill>
              <a:srgbClr val="C00000"/>
            </a:solidFill>
            <a:ln>
              <a:noFill/>
            </a:ln>
            <a:effectLst/>
          </c:spPr>
          <c:invertIfNegative val="0"/>
          <c:cat>
            <c:strRef>
              <c:f>Sheet1!$F$19:$G$19</c:f>
              <c:strCache>
                <c:ptCount val="2"/>
                <c:pt idx="0">
                  <c:v>Funding Needs</c:v>
                </c:pt>
                <c:pt idx="1">
                  <c:v>Budgeted Funding Sources</c:v>
                </c:pt>
              </c:strCache>
            </c:strRef>
          </c:cat>
          <c:val>
            <c:numRef>
              <c:f>Sheet1!$F$21:$G$21</c:f>
              <c:numCache>
                <c:formatCode>0%</c:formatCode>
                <c:ptCount val="2"/>
                <c:pt idx="1">
                  <c:v>0.15</c:v>
                </c:pt>
              </c:numCache>
            </c:numRef>
          </c:val>
          <c:extLst>
            <c:ext xmlns:c16="http://schemas.microsoft.com/office/drawing/2014/chart" uri="{C3380CC4-5D6E-409C-BE32-E72D297353CC}">
              <c16:uniqueId val="{00000001-D80F-4AB0-A48A-603054703AF3}"/>
            </c:ext>
          </c:extLst>
        </c:ser>
        <c:ser>
          <c:idx val="2"/>
          <c:order val="2"/>
          <c:tx>
            <c:strRef>
              <c:f>Sheet1!$D$22</c:f>
              <c:strCache>
                <c:ptCount val="1"/>
                <c:pt idx="0">
                  <c:v>New Revenue</c:v>
                </c:pt>
              </c:strCache>
            </c:strRef>
          </c:tx>
          <c:spPr>
            <a:solidFill>
              <a:srgbClr val="008000"/>
            </a:solidFill>
            <a:ln>
              <a:noFill/>
            </a:ln>
            <a:effectLst/>
          </c:spPr>
          <c:invertIfNegative val="0"/>
          <c:cat>
            <c:strRef>
              <c:f>Sheet1!$F$19:$G$19</c:f>
              <c:strCache>
                <c:ptCount val="2"/>
                <c:pt idx="0">
                  <c:v>Funding Needs</c:v>
                </c:pt>
                <c:pt idx="1">
                  <c:v>Budgeted Funding Sources</c:v>
                </c:pt>
              </c:strCache>
            </c:strRef>
          </c:cat>
          <c:val>
            <c:numRef>
              <c:f>Sheet1!$F$22:$G$22</c:f>
              <c:numCache>
                <c:formatCode>0%</c:formatCode>
                <c:ptCount val="2"/>
                <c:pt idx="1">
                  <c:v>0.85</c:v>
                </c:pt>
              </c:numCache>
            </c:numRef>
          </c:val>
          <c:extLst>
            <c:ext xmlns:c16="http://schemas.microsoft.com/office/drawing/2014/chart" uri="{C3380CC4-5D6E-409C-BE32-E72D297353CC}">
              <c16:uniqueId val="{00000002-D80F-4AB0-A48A-603054703AF3}"/>
            </c:ext>
          </c:extLst>
        </c:ser>
        <c:ser>
          <c:idx val="3"/>
          <c:order val="3"/>
          <c:tx>
            <c:strRef>
              <c:f>Sheet1!#REF!</c:f>
              <c:strCache>
                <c:ptCount val="1"/>
                <c:pt idx="0">
                  <c:v>#REF!</c:v>
                </c:pt>
              </c:strCache>
            </c:strRef>
          </c:tx>
          <c:spPr>
            <a:solidFill>
              <a:schemeClr val="accent6">
                <a:lumMod val="40000"/>
                <a:lumOff val="60000"/>
              </a:schemeClr>
            </a:solidFill>
            <a:ln>
              <a:noFill/>
            </a:ln>
            <a:effectLst/>
          </c:spPr>
          <c:invertIfNegative val="0"/>
          <c:cat>
            <c:strRef>
              <c:f>Sheet1!$F$19:$G$19</c:f>
              <c:strCache>
                <c:ptCount val="2"/>
                <c:pt idx="0">
                  <c:v>Funding Needs</c:v>
                </c:pt>
                <c:pt idx="1">
                  <c:v>Budgeted Funding Sources</c:v>
                </c:pt>
              </c:strCache>
            </c:strRef>
          </c:cat>
          <c:val>
            <c:numRef>
              <c:f>Sheet1!#REF!</c:f>
              <c:numCache>
                <c:formatCode>General</c:formatCode>
                <c:ptCount val="1"/>
                <c:pt idx="0">
                  <c:v>1</c:v>
                </c:pt>
              </c:numCache>
            </c:numRef>
          </c:val>
          <c:extLst>
            <c:ext xmlns:c16="http://schemas.microsoft.com/office/drawing/2014/chart" uri="{C3380CC4-5D6E-409C-BE32-E72D297353CC}">
              <c16:uniqueId val="{00000003-D80F-4AB0-A48A-603054703AF3}"/>
            </c:ext>
          </c:extLst>
        </c:ser>
        <c:dLbls>
          <c:showLegendKey val="0"/>
          <c:showVal val="0"/>
          <c:showCatName val="0"/>
          <c:showSerName val="0"/>
          <c:showPercent val="0"/>
          <c:showBubbleSize val="0"/>
        </c:dLbls>
        <c:gapWidth val="150"/>
        <c:overlap val="100"/>
        <c:axId val="1432928223"/>
        <c:axId val="1432928639"/>
      </c:barChart>
      <c:catAx>
        <c:axId val="143292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32928639"/>
        <c:crosses val="autoZero"/>
        <c:auto val="1"/>
        <c:lblAlgn val="ctr"/>
        <c:lblOffset val="100"/>
        <c:noMultiLvlLbl val="0"/>
      </c:catAx>
      <c:valAx>
        <c:axId val="14329286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2928223"/>
        <c:crosses val="autoZero"/>
        <c:crossBetween val="between"/>
        <c:minorUnit val="0.25"/>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Sheet1!$D$20</c:f>
              <c:strCache>
                <c:ptCount val="1"/>
                <c:pt idx="0">
                  <c:v>Original Expenditure Budget</c:v>
                </c:pt>
              </c:strCache>
            </c:strRef>
          </c:tx>
          <c:spPr>
            <a:solidFill>
              <a:srgbClr val="7030A0"/>
            </a:solidFill>
            <a:ln>
              <a:noFill/>
            </a:ln>
            <a:effectLst/>
          </c:spPr>
          <c:invertIfNegative val="0"/>
          <c:cat>
            <c:strRef>
              <c:f>Sheet1!$E$19:$F$19</c:f>
              <c:strCache>
                <c:ptCount val="2"/>
                <c:pt idx="0">
                  <c:v>Funding Needs</c:v>
                </c:pt>
                <c:pt idx="1">
                  <c:v>Budgeted Funding Sources</c:v>
                </c:pt>
              </c:strCache>
            </c:strRef>
          </c:cat>
          <c:val>
            <c:numRef>
              <c:f>Sheet1!$E$20:$F$20</c:f>
              <c:numCache>
                <c:formatCode>General</c:formatCode>
                <c:ptCount val="2"/>
                <c:pt idx="0" formatCode="0%">
                  <c:v>1</c:v>
                </c:pt>
              </c:numCache>
            </c:numRef>
          </c:val>
          <c:extLst>
            <c:ext xmlns:c16="http://schemas.microsoft.com/office/drawing/2014/chart" uri="{C3380CC4-5D6E-409C-BE32-E72D297353CC}">
              <c16:uniqueId val="{00000000-D80F-4AB0-A48A-603054703AF3}"/>
            </c:ext>
          </c:extLst>
        </c:ser>
        <c:ser>
          <c:idx val="1"/>
          <c:order val="1"/>
          <c:tx>
            <c:strRef>
              <c:f>Sheet1!$D$21</c:f>
              <c:strCache>
                <c:ptCount val="1"/>
                <c:pt idx="0">
                  <c:v>Fund Balance Reappropriated</c:v>
                </c:pt>
              </c:strCache>
            </c:strRef>
          </c:tx>
          <c:spPr>
            <a:solidFill>
              <a:srgbClr val="C00000"/>
            </a:solidFill>
            <a:ln>
              <a:noFill/>
            </a:ln>
            <a:effectLst/>
          </c:spPr>
          <c:invertIfNegative val="0"/>
          <c:cat>
            <c:strRef>
              <c:f>Sheet1!$E$19:$F$19</c:f>
              <c:strCache>
                <c:ptCount val="2"/>
                <c:pt idx="0">
                  <c:v>Funding Needs</c:v>
                </c:pt>
                <c:pt idx="1">
                  <c:v>Budgeted Funding Sources</c:v>
                </c:pt>
              </c:strCache>
            </c:strRef>
          </c:cat>
          <c:val>
            <c:numRef>
              <c:f>Sheet1!$E$21:$F$21</c:f>
              <c:numCache>
                <c:formatCode>0%</c:formatCode>
                <c:ptCount val="2"/>
                <c:pt idx="1">
                  <c:v>0.15</c:v>
                </c:pt>
              </c:numCache>
            </c:numRef>
          </c:val>
          <c:extLst>
            <c:ext xmlns:c16="http://schemas.microsoft.com/office/drawing/2014/chart" uri="{C3380CC4-5D6E-409C-BE32-E72D297353CC}">
              <c16:uniqueId val="{00000001-D80F-4AB0-A48A-603054703AF3}"/>
            </c:ext>
          </c:extLst>
        </c:ser>
        <c:ser>
          <c:idx val="2"/>
          <c:order val="2"/>
          <c:tx>
            <c:strRef>
              <c:f>Sheet1!$D$22</c:f>
              <c:strCache>
                <c:ptCount val="1"/>
                <c:pt idx="0">
                  <c:v>New Revenue</c:v>
                </c:pt>
              </c:strCache>
            </c:strRef>
          </c:tx>
          <c:spPr>
            <a:solidFill>
              <a:srgbClr val="008000"/>
            </a:solidFill>
            <a:ln>
              <a:noFill/>
            </a:ln>
            <a:effectLst/>
          </c:spPr>
          <c:invertIfNegative val="0"/>
          <c:cat>
            <c:strRef>
              <c:f>Sheet1!$E$19:$F$19</c:f>
              <c:strCache>
                <c:ptCount val="2"/>
                <c:pt idx="0">
                  <c:v>Funding Needs</c:v>
                </c:pt>
                <c:pt idx="1">
                  <c:v>Budgeted Funding Sources</c:v>
                </c:pt>
              </c:strCache>
            </c:strRef>
          </c:cat>
          <c:val>
            <c:numRef>
              <c:f>Sheet1!$E$22:$F$22</c:f>
              <c:numCache>
                <c:formatCode>0%</c:formatCode>
                <c:ptCount val="2"/>
                <c:pt idx="1">
                  <c:v>0.85</c:v>
                </c:pt>
              </c:numCache>
            </c:numRef>
          </c:val>
          <c:extLst>
            <c:ext xmlns:c16="http://schemas.microsoft.com/office/drawing/2014/chart" uri="{C3380CC4-5D6E-409C-BE32-E72D297353CC}">
              <c16:uniqueId val="{00000002-D80F-4AB0-A48A-603054703AF3}"/>
            </c:ext>
          </c:extLst>
        </c:ser>
        <c:ser>
          <c:idx val="3"/>
          <c:order val="3"/>
          <c:tx>
            <c:strRef>
              <c:f>Sheet1!#REF!</c:f>
              <c:strCache>
                <c:ptCount val="1"/>
                <c:pt idx="0">
                  <c:v>#REF!</c:v>
                </c:pt>
              </c:strCache>
            </c:strRef>
          </c:tx>
          <c:spPr>
            <a:solidFill>
              <a:schemeClr val="accent6">
                <a:lumMod val="40000"/>
                <a:lumOff val="60000"/>
              </a:schemeClr>
            </a:solidFill>
            <a:ln>
              <a:noFill/>
            </a:ln>
            <a:effectLst/>
          </c:spPr>
          <c:invertIfNegative val="0"/>
          <c:cat>
            <c:strRef>
              <c:f>Sheet1!$E$19:$F$19</c:f>
              <c:strCache>
                <c:ptCount val="2"/>
                <c:pt idx="0">
                  <c:v>Funding Needs</c:v>
                </c:pt>
                <c:pt idx="1">
                  <c:v>Budgeted Funding Sources</c:v>
                </c:pt>
              </c:strCache>
            </c:strRef>
          </c:cat>
          <c:val>
            <c:numRef>
              <c:f>Sheet1!#REF!</c:f>
              <c:numCache>
                <c:formatCode>General</c:formatCode>
                <c:ptCount val="1"/>
                <c:pt idx="0">
                  <c:v>1</c:v>
                </c:pt>
              </c:numCache>
            </c:numRef>
          </c:val>
          <c:extLst>
            <c:ext xmlns:c16="http://schemas.microsoft.com/office/drawing/2014/chart" uri="{C3380CC4-5D6E-409C-BE32-E72D297353CC}">
              <c16:uniqueId val="{00000003-D80F-4AB0-A48A-603054703AF3}"/>
            </c:ext>
          </c:extLst>
        </c:ser>
        <c:dLbls>
          <c:showLegendKey val="0"/>
          <c:showVal val="0"/>
          <c:showCatName val="0"/>
          <c:showSerName val="0"/>
          <c:showPercent val="0"/>
          <c:showBubbleSize val="0"/>
        </c:dLbls>
        <c:gapWidth val="150"/>
        <c:overlap val="100"/>
        <c:axId val="1432928223"/>
        <c:axId val="1432928639"/>
      </c:barChart>
      <c:catAx>
        <c:axId val="143292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32928639"/>
        <c:crosses val="autoZero"/>
        <c:auto val="1"/>
        <c:lblAlgn val="ctr"/>
        <c:lblOffset val="100"/>
        <c:noMultiLvlLbl val="0"/>
      </c:catAx>
      <c:valAx>
        <c:axId val="14329286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2928223"/>
        <c:crosses val="autoZero"/>
        <c:crossBetween val="between"/>
        <c:minorUnit val="0.25"/>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Sheet1!$D$20</c:f>
              <c:strCache>
                <c:ptCount val="1"/>
                <c:pt idx="0">
                  <c:v>Original Expenditure Budget</c:v>
                </c:pt>
              </c:strCache>
            </c:strRef>
          </c:tx>
          <c:spPr>
            <a:solidFill>
              <a:srgbClr val="7030A0"/>
            </a:solidFill>
            <a:ln>
              <a:noFill/>
            </a:ln>
            <a:effectLst/>
          </c:spPr>
          <c:invertIfNegative val="0"/>
          <c:cat>
            <c:strRef>
              <c:f>Sheet1!$F$19:$G$19</c:f>
              <c:strCache>
                <c:ptCount val="2"/>
                <c:pt idx="0">
                  <c:v>Funding Needs</c:v>
                </c:pt>
                <c:pt idx="1">
                  <c:v>Budgeted Funding Sources</c:v>
                </c:pt>
              </c:strCache>
            </c:strRef>
          </c:cat>
          <c:val>
            <c:numRef>
              <c:f>Sheet1!$F$20:$G$20</c:f>
              <c:numCache>
                <c:formatCode>General</c:formatCode>
                <c:ptCount val="2"/>
                <c:pt idx="0" formatCode="0%">
                  <c:v>1</c:v>
                </c:pt>
              </c:numCache>
            </c:numRef>
          </c:val>
          <c:extLst>
            <c:ext xmlns:c16="http://schemas.microsoft.com/office/drawing/2014/chart" uri="{C3380CC4-5D6E-409C-BE32-E72D297353CC}">
              <c16:uniqueId val="{00000000-D80F-4AB0-A48A-603054703AF3}"/>
            </c:ext>
          </c:extLst>
        </c:ser>
        <c:ser>
          <c:idx val="1"/>
          <c:order val="1"/>
          <c:tx>
            <c:strRef>
              <c:f>Sheet1!$D$21</c:f>
              <c:strCache>
                <c:ptCount val="1"/>
                <c:pt idx="0">
                  <c:v>Fund Balance Reappropriated</c:v>
                </c:pt>
              </c:strCache>
            </c:strRef>
          </c:tx>
          <c:spPr>
            <a:solidFill>
              <a:srgbClr val="C00000"/>
            </a:solidFill>
            <a:ln>
              <a:noFill/>
            </a:ln>
            <a:effectLst/>
          </c:spPr>
          <c:invertIfNegative val="0"/>
          <c:cat>
            <c:strRef>
              <c:f>Sheet1!$F$19:$G$19</c:f>
              <c:strCache>
                <c:ptCount val="2"/>
                <c:pt idx="0">
                  <c:v>Funding Needs</c:v>
                </c:pt>
                <c:pt idx="1">
                  <c:v>Budgeted Funding Sources</c:v>
                </c:pt>
              </c:strCache>
            </c:strRef>
          </c:cat>
          <c:val>
            <c:numRef>
              <c:f>Sheet1!$F$21:$G$21</c:f>
              <c:numCache>
                <c:formatCode>0%</c:formatCode>
                <c:ptCount val="2"/>
                <c:pt idx="1">
                  <c:v>0.15</c:v>
                </c:pt>
              </c:numCache>
            </c:numRef>
          </c:val>
          <c:extLst>
            <c:ext xmlns:c16="http://schemas.microsoft.com/office/drawing/2014/chart" uri="{C3380CC4-5D6E-409C-BE32-E72D297353CC}">
              <c16:uniqueId val="{00000001-D80F-4AB0-A48A-603054703AF3}"/>
            </c:ext>
          </c:extLst>
        </c:ser>
        <c:ser>
          <c:idx val="2"/>
          <c:order val="2"/>
          <c:tx>
            <c:strRef>
              <c:f>Sheet1!$D$22</c:f>
              <c:strCache>
                <c:ptCount val="1"/>
                <c:pt idx="0">
                  <c:v>New Revenue</c:v>
                </c:pt>
              </c:strCache>
            </c:strRef>
          </c:tx>
          <c:spPr>
            <a:solidFill>
              <a:srgbClr val="008000"/>
            </a:solidFill>
            <a:ln>
              <a:noFill/>
            </a:ln>
            <a:effectLst/>
          </c:spPr>
          <c:invertIfNegative val="0"/>
          <c:cat>
            <c:strRef>
              <c:f>Sheet1!$F$19:$G$19</c:f>
              <c:strCache>
                <c:ptCount val="2"/>
                <c:pt idx="0">
                  <c:v>Funding Needs</c:v>
                </c:pt>
                <c:pt idx="1">
                  <c:v>Budgeted Funding Sources</c:v>
                </c:pt>
              </c:strCache>
            </c:strRef>
          </c:cat>
          <c:val>
            <c:numRef>
              <c:f>Sheet1!$F$22:$G$22</c:f>
              <c:numCache>
                <c:formatCode>0%</c:formatCode>
                <c:ptCount val="2"/>
                <c:pt idx="1">
                  <c:v>0.85</c:v>
                </c:pt>
              </c:numCache>
            </c:numRef>
          </c:val>
          <c:extLst>
            <c:ext xmlns:c16="http://schemas.microsoft.com/office/drawing/2014/chart" uri="{C3380CC4-5D6E-409C-BE32-E72D297353CC}">
              <c16:uniqueId val="{00000002-D80F-4AB0-A48A-603054703AF3}"/>
            </c:ext>
          </c:extLst>
        </c:ser>
        <c:ser>
          <c:idx val="3"/>
          <c:order val="3"/>
          <c:tx>
            <c:strRef>
              <c:f>Sheet1!#REF!</c:f>
              <c:strCache>
                <c:ptCount val="1"/>
                <c:pt idx="0">
                  <c:v>#REF!</c:v>
                </c:pt>
              </c:strCache>
            </c:strRef>
          </c:tx>
          <c:spPr>
            <a:solidFill>
              <a:schemeClr val="accent6">
                <a:lumMod val="40000"/>
                <a:lumOff val="60000"/>
              </a:schemeClr>
            </a:solidFill>
            <a:ln>
              <a:noFill/>
            </a:ln>
            <a:effectLst/>
          </c:spPr>
          <c:invertIfNegative val="0"/>
          <c:cat>
            <c:strRef>
              <c:f>Sheet1!$F$19:$G$19</c:f>
              <c:strCache>
                <c:ptCount val="2"/>
                <c:pt idx="0">
                  <c:v>Funding Needs</c:v>
                </c:pt>
                <c:pt idx="1">
                  <c:v>Budgeted Funding Sources</c:v>
                </c:pt>
              </c:strCache>
            </c:strRef>
          </c:cat>
          <c:val>
            <c:numRef>
              <c:f>Sheet1!#REF!</c:f>
              <c:numCache>
                <c:formatCode>General</c:formatCode>
                <c:ptCount val="1"/>
                <c:pt idx="0">
                  <c:v>1</c:v>
                </c:pt>
              </c:numCache>
            </c:numRef>
          </c:val>
          <c:extLst>
            <c:ext xmlns:c16="http://schemas.microsoft.com/office/drawing/2014/chart" uri="{C3380CC4-5D6E-409C-BE32-E72D297353CC}">
              <c16:uniqueId val="{00000003-D80F-4AB0-A48A-603054703AF3}"/>
            </c:ext>
          </c:extLst>
        </c:ser>
        <c:dLbls>
          <c:showLegendKey val="0"/>
          <c:showVal val="0"/>
          <c:showCatName val="0"/>
          <c:showSerName val="0"/>
          <c:showPercent val="0"/>
          <c:showBubbleSize val="0"/>
        </c:dLbls>
        <c:gapWidth val="150"/>
        <c:overlap val="100"/>
        <c:axId val="1432928223"/>
        <c:axId val="1432928639"/>
      </c:barChart>
      <c:catAx>
        <c:axId val="143292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32928639"/>
        <c:crosses val="autoZero"/>
        <c:auto val="1"/>
        <c:lblAlgn val="ctr"/>
        <c:lblOffset val="100"/>
        <c:noMultiLvlLbl val="0"/>
      </c:catAx>
      <c:valAx>
        <c:axId val="143292863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32928223"/>
        <c:crosses val="autoZero"/>
        <c:crossBetween val="between"/>
        <c:minorUnit val="0.25"/>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'Fund Balance Analysis'!$AG$19</c:f>
              <c:strCache>
                <c:ptCount val="1"/>
                <c:pt idx="0">
                  <c:v>Elementary Ending Fund Balance</c:v>
                </c:pt>
              </c:strCache>
            </c:strRef>
          </c:tx>
          <c:spPr>
            <a:solidFill>
              <a:schemeClr val="accent5"/>
            </a:solidFill>
            <a:ln>
              <a:noFill/>
            </a:ln>
            <a:effectLst/>
          </c:spPr>
          <c:invertIfNegative val="0"/>
          <c:cat>
            <c:strRef>
              <c:f>'Fund Balance Analysis'!$AI$18:$AN$18</c:f>
              <c:strCache>
                <c:ptCount val="6"/>
                <c:pt idx="0">
                  <c:v> 2019-20 </c:v>
                </c:pt>
                <c:pt idx="1">
                  <c:v> 2020-21 </c:v>
                </c:pt>
                <c:pt idx="2">
                  <c:v> 2021-22 </c:v>
                </c:pt>
                <c:pt idx="3">
                  <c:v> 2022-23 Projected </c:v>
                </c:pt>
                <c:pt idx="4">
                  <c:v> 2023-24 Projected </c:v>
                </c:pt>
                <c:pt idx="5">
                  <c:v> 2024-25 Projected </c:v>
                </c:pt>
              </c:strCache>
            </c:strRef>
          </c:cat>
          <c:val>
            <c:numRef>
              <c:f>'Fund Balance Analysis'!$AI$19:$AN$19</c:f>
              <c:numCache>
                <c:formatCode>_("$"* #,##0_);_("$"* \(#,##0\);_("$"* "-"_);_(@_)</c:formatCode>
                <c:ptCount val="6"/>
                <c:pt idx="0">
                  <c:v>503052.29000000004</c:v>
                </c:pt>
                <c:pt idx="1">
                  <c:v>603853.51</c:v>
                </c:pt>
                <c:pt idx="2">
                  <c:v>481224.41999999993</c:v>
                </c:pt>
                <c:pt idx="3">
                  <c:v>492123.41999999993</c:v>
                </c:pt>
                <c:pt idx="4">
                  <c:v>355154.41999999993</c:v>
                </c:pt>
                <c:pt idx="5">
                  <c:v>464229.41999999993</c:v>
                </c:pt>
              </c:numCache>
            </c:numRef>
          </c:val>
          <c:extLst>
            <c:ext xmlns:c16="http://schemas.microsoft.com/office/drawing/2014/chart" uri="{C3380CC4-5D6E-409C-BE32-E72D297353CC}">
              <c16:uniqueId val="{00000000-BB22-4435-B029-9163CE4CF0A3}"/>
            </c:ext>
          </c:extLst>
        </c:ser>
        <c:ser>
          <c:idx val="1"/>
          <c:order val="1"/>
          <c:tx>
            <c:strRef>
              <c:f>'Fund Balance Analysis'!$AG$20</c:f>
              <c:strCache>
                <c:ptCount val="1"/>
                <c:pt idx="0">
                  <c:v>High School Ending Fund Balance</c:v>
                </c:pt>
              </c:strCache>
            </c:strRef>
          </c:tx>
          <c:spPr>
            <a:solidFill>
              <a:srgbClr val="C00000"/>
            </a:solidFill>
            <a:ln>
              <a:noFill/>
            </a:ln>
            <a:effectLst/>
          </c:spPr>
          <c:invertIfNegative val="0"/>
          <c:cat>
            <c:strRef>
              <c:f>'Fund Balance Analysis'!$AI$18:$AN$18</c:f>
              <c:strCache>
                <c:ptCount val="6"/>
                <c:pt idx="0">
                  <c:v> 2019-20 </c:v>
                </c:pt>
                <c:pt idx="1">
                  <c:v> 2020-21 </c:v>
                </c:pt>
                <c:pt idx="2">
                  <c:v> 2021-22 </c:v>
                </c:pt>
                <c:pt idx="3">
                  <c:v> 2022-23 Projected </c:v>
                </c:pt>
                <c:pt idx="4">
                  <c:v> 2023-24 Projected </c:v>
                </c:pt>
                <c:pt idx="5">
                  <c:v> 2024-25 Projected </c:v>
                </c:pt>
              </c:strCache>
            </c:strRef>
          </c:cat>
          <c:val>
            <c:numRef>
              <c:f>'Fund Balance Analysis'!$AI$20:$AN$20</c:f>
              <c:numCache>
                <c:formatCode>_("$"* #,##0_);_("$"* \(#,##0\);_("$"* "-"_);_(@_)</c:formatCode>
                <c:ptCount val="6"/>
                <c:pt idx="0">
                  <c:v>688217.91000000015</c:v>
                </c:pt>
                <c:pt idx="1">
                  <c:v>580686.34000000008</c:v>
                </c:pt>
                <c:pt idx="2">
                  <c:v>354578.52000000019</c:v>
                </c:pt>
                <c:pt idx="3">
                  <c:v>109410.52000000025</c:v>
                </c:pt>
                <c:pt idx="4">
                  <c:v>8906.5200000002515</c:v>
                </c:pt>
                <c:pt idx="5">
                  <c:v>-127797.47999999975</c:v>
                </c:pt>
              </c:numCache>
            </c:numRef>
          </c:val>
          <c:extLst>
            <c:ext xmlns:c16="http://schemas.microsoft.com/office/drawing/2014/chart" uri="{C3380CC4-5D6E-409C-BE32-E72D297353CC}">
              <c16:uniqueId val="{00000001-BB22-4435-B029-9163CE4CF0A3}"/>
            </c:ext>
          </c:extLst>
        </c:ser>
        <c:dLbls>
          <c:showLegendKey val="0"/>
          <c:showVal val="0"/>
          <c:showCatName val="0"/>
          <c:showSerName val="0"/>
          <c:showPercent val="0"/>
          <c:showBubbleSize val="0"/>
        </c:dLbls>
        <c:gapWidth val="219"/>
        <c:overlap val="-27"/>
        <c:axId val="1398363423"/>
        <c:axId val="1398365503"/>
      </c:barChart>
      <c:catAx>
        <c:axId val="1398363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398365503"/>
        <c:crosses val="autoZero"/>
        <c:auto val="1"/>
        <c:lblAlgn val="ctr"/>
        <c:lblOffset val="100"/>
        <c:noMultiLvlLbl val="0"/>
      </c:catAx>
      <c:valAx>
        <c:axId val="1398365503"/>
        <c:scaling>
          <c:orientation val="minMax"/>
          <c:min val="-200000"/>
        </c:scaling>
        <c:delete val="0"/>
        <c:axPos val="l"/>
        <c:majorGridlines>
          <c:spPr>
            <a:ln w="9525" cap="flat" cmpd="sng" algn="ctr">
              <a:solidFill>
                <a:schemeClr val="bg1">
                  <a:lumMod val="6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13983634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800">
          <a:solidFill>
            <a:sysClr val="windowText" lastClr="000000"/>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D2A2A6-8347-45F7-88E2-131EC1F03BC5}" type="datetimeFigureOut">
              <a:rPr lang="en-US" smtClean="0"/>
              <a:t>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42D5C1-290A-4190-AAD7-3B88F7534C96}" type="slidenum">
              <a:rPr lang="en-US" smtClean="0"/>
              <a:t>‹#›</a:t>
            </a:fld>
            <a:endParaRPr lang="en-US"/>
          </a:p>
        </p:txBody>
      </p:sp>
    </p:spTree>
    <p:extLst>
      <p:ext uri="{BB962C8B-B14F-4D97-AF65-F5344CB8AC3E}">
        <p14:creationId xmlns:p14="http://schemas.microsoft.com/office/powerpoint/2010/main" val="429420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HB192</a:t>
            </a:r>
            <a:endParaRPr lang="en-US"/>
          </a:p>
        </p:txBody>
      </p:sp>
      <p:sp>
        <p:nvSpPr>
          <p:cNvPr id="4" name="Slide Number Placeholder 3"/>
          <p:cNvSpPr>
            <a:spLocks noGrp="1"/>
          </p:cNvSpPr>
          <p:nvPr>
            <p:ph type="sldNum" sz="quarter" idx="10"/>
          </p:nvPr>
        </p:nvSpPr>
        <p:spPr/>
        <p:txBody>
          <a:bodyPr/>
          <a:lstStyle/>
          <a:p>
            <a:fld id="{E542D5C1-290A-4190-AAD7-3B88F7534C96}" type="slidenum">
              <a:rPr lang="en-US" smtClean="0"/>
              <a:t>2</a:t>
            </a:fld>
            <a:endParaRPr lang="en-US"/>
          </a:p>
        </p:txBody>
      </p:sp>
    </p:spTree>
    <p:extLst>
      <p:ext uri="{BB962C8B-B14F-4D97-AF65-F5344CB8AC3E}">
        <p14:creationId xmlns:p14="http://schemas.microsoft.com/office/powerpoint/2010/main" val="679939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47</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51196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67</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8817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E07B9-BC02-45D6-BEC2-719BE10D2B48}" type="slidenum">
              <a:rPr lang="en-US" smtClean="0"/>
              <a:t>80</a:t>
            </a:fld>
            <a:endParaRPr lang="en-US"/>
          </a:p>
        </p:txBody>
      </p:sp>
    </p:spTree>
    <p:extLst>
      <p:ext uri="{BB962C8B-B14F-4D97-AF65-F5344CB8AC3E}">
        <p14:creationId xmlns:p14="http://schemas.microsoft.com/office/powerpoint/2010/main" val="66404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HB192</a:t>
            </a:r>
            <a:endParaRPr lang="en-US" dirty="0"/>
          </a:p>
        </p:txBody>
      </p:sp>
      <p:sp>
        <p:nvSpPr>
          <p:cNvPr id="4" name="Slide Number Placeholder 3"/>
          <p:cNvSpPr>
            <a:spLocks noGrp="1"/>
          </p:cNvSpPr>
          <p:nvPr>
            <p:ph type="sldNum" sz="quarter" idx="10"/>
          </p:nvPr>
        </p:nvSpPr>
        <p:spPr/>
        <p:txBody>
          <a:bodyPr/>
          <a:lstStyle/>
          <a:p>
            <a:fld id="{E542D5C1-290A-4190-AAD7-3B88F7534C96}" type="slidenum">
              <a:rPr lang="en-US" smtClean="0"/>
              <a:t>3</a:t>
            </a:fld>
            <a:endParaRPr lang="en-US"/>
          </a:p>
        </p:txBody>
      </p:sp>
    </p:spTree>
    <p:extLst>
      <p:ext uri="{BB962C8B-B14F-4D97-AF65-F5344CB8AC3E}">
        <p14:creationId xmlns:p14="http://schemas.microsoft.com/office/powerpoint/2010/main" val="393576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E07B9-BC02-45D6-BEC2-719BE10D2B48}" type="slidenum">
              <a:rPr lang="en-US" smtClean="0"/>
              <a:t>9</a:t>
            </a:fld>
            <a:endParaRPr lang="en-US"/>
          </a:p>
        </p:txBody>
      </p:sp>
    </p:spTree>
    <p:extLst>
      <p:ext uri="{BB962C8B-B14F-4D97-AF65-F5344CB8AC3E}">
        <p14:creationId xmlns:p14="http://schemas.microsoft.com/office/powerpoint/2010/main" val="239188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31</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4179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32</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76995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35</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8087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37</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05174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38</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9482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6065" indent="-275410" eaLnBrk="0" hangingPunct="0">
              <a:spcBef>
                <a:spcPct val="30000"/>
              </a:spcBef>
              <a:defRPr sz="1200">
                <a:solidFill>
                  <a:schemeClr val="tx1"/>
                </a:solidFill>
                <a:latin typeface="Arial" charset="0"/>
              </a:defRPr>
            </a:lvl2pPr>
            <a:lvl3pPr marL="1101639" indent="-220328" eaLnBrk="0" hangingPunct="0">
              <a:spcBef>
                <a:spcPct val="30000"/>
              </a:spcBef>
              <a:defRPr sz="1200">
                <a:solidFill>
                  <a:schemeClr val="tx1"/>
                </a:solidFill>
                <a:latin typeface="Arial" charset="0"/>
              </a:defRPr>
            </a:lvl3pPr>
            <a:lvl4pPr marL="1542295" indent="-220328" eaLnBrk="0" hangingPunct="0">
              <a:spcBef>
                <a:spcPct val="30000"/>
              </a:spcBef>
              <a:defRPr sz="1200">
                <a:solidFill>
                  <a:schemeClr val="tx1"/>
                </a:solidFill>
                <a:latin typeface="Arial" charset="0"/>
              </a:defRPr>
            </a:lvl4pPr>
            <a:lvl5pPr marL="1982951" indent="-220328" eaLnBrk="0" hangingPunct="0">
              <a:spcBef>
                <a:spcPct val="30000"/>
              </a:spcBef>
              <a:defRPr sz="1200">
                <a:solidFill>
                  <a:schemeClr val="tx1"/>
                </a:solidFill>
                <a:latin typeface="Arial" charset="0"/>
              </a:defRPr>
            </a:lvl5pPr>
            <a:lvl6pPr marL="2423607" indent="-220328" eaLnBrk="0" fontAlgn="base" hangingPunct="0">
              <a:spcBef>
                <a:spcPct val="30000"/>
              </a:spcBef>
              <a:spcAft>
                <a:spcPct val="0"/>
              </a:spcAft>
              <a:defRPr sz="1200">
                <a:solidFill>
                  <a:schemeClr val="tx1"/>
                </a:solidFill>
                <a:latin typeface="Arial" charset="0"/>
              </a:defRPr>
            </a:lvl6pPr>
            <a:lvl7pPr marL="2864264" indent="-220328" eaLnBrk="0" fontAlgn="base" hangingPunct="0">
              <a:spcBef>
                <a:spcPct val="30000"/>
              </a:spcBef>
              <a:spcAft>
                <a:spcPct val="0"/>
              </a:spcAft>
              <a:defRPr sz="1200">
                <a:solidFill>
                  <a:schemeClr val="tx1"/>
                </a:solidFill>
                <a:latin typeface="Arial" charset="0"/>
              </a:defRPr>
            </a:lvl7pPr>
            <a:lvl8pPr marL="3304918" indent="-220328" eaLnBrk="0" fontAlgn="base" hangingPunct="0">
              <a:spcBef>
                <a:spcPct val="30000"/>
              </a:spcBef>
              <a:spcAft>
                <a:spcPct val="0"/>
              </a:spcAft>
              <a:defRPr sz="1200">
                <a:solidFill>
                  <a:schemeClr val="tx1"/>
                </a:solidFill>
                <a:latin typeface="Arial" charset="0"/>
              </a:defRPr>
            </a:lvl8pPr>
            <a:lvl9pPr marL="3745575" indent="-22032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2B2320-AE31-4949-BCE6-8850FFAD6EF4}" type="slidenum">
              <a:rPr lang="en-US" altLang="en-US" sz="1300"/>
              <a:pPr eaLnBrk="1" hangingPunct="1">
                <a:spcBef>
                  <a:spcPct val="0"/>
                </a:spcBef>
              </a:pPr>
              <a:t>44</a:t>
            </a:fld>
            <a:endParaRPr lang="en-US" altLang="en-US"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5246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96AF52-5645-4E75-9ED0-9DD3147A179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29252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6AF52-5645-4E75-9ED0-9DD3147A179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231551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6AF52-5645-4E75-9ED0-9DD3147A179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68711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5D38DB8-4542-4524-A371-EC36EF753BB2}" type="slidenum">
              <a:rPr lang="en-US"/>
              <a:pPr>
                <a:defRPr/>
              </a:pPr>
              <a:t>‹#›</a:t>
            </a:fld>
            <a:endParaRPr lang="en-US"/>
          </a:p>
        </p:txBody>
      </p:sp>
    </p:spTree>
    <p:extLst>
      <p:ext uri="{BB962C8B-B14F-4D97-AF65-F5344CB8AC3E}">
        <p14:creationId xmlns:p14="http://schemas.microsoft.com/office/powerpoint/2010/main" val="230722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6AF52-5645-4E75-9ED0-9DD3147A179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178662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96AF52-5645-4E75-9ED0-9DD3147A1790}" type="datetimeFigureOut">
              <a:rPr lang="en-US" smtClean="0"/>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41638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6AF52-5645-4E75-9ED0-9DD3147A1790}"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230028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96AF52-5645-4E75-9ED0-9DD3147A1790}" type="datetimeFigureOut">
              <a:rPr lang="en-US" smtClean="0"/>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62628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6AF52-5645-4E75-9ED0-9DD3147A1790}" type="datetimeFigureOut">
              <a:rPr lang="en-US" smtClean="0"/>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359260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6AF52-5645-4E75-9ED0-9DD3147A1790}" type="datetimeFigureOut">
              <a:rPr lang="en-US" smtClean="0"/>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162311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6AF52-5645-4E75-9ED0-9DD3147A1790}"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2865321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96AF52-5645-4E75-9ED0-9DD3147A1790}" type="datetimeFigureOut">
              <a:rPr lang="en-US" smtClean="0"/>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88D75-35FC-4BDB-86DC-9DD1CE31771D}" type="slidenum">
              <a:rPr lang="en-US" smtClean="0"/>
              <a:t>‹#›</a:t>
            </a:fld>
            <a:endParaRPr lang="en-US"/>
          </a:p>
        </p:txBody>
      </p:sp>
    </p:spTree>
    <p:extLst>
      <p:ext uri="{BB962C8B-B14F-4D97-AF65-F5344CB8AC3E}">
        <p14:creationId xmlns:p14="http://schemas.microsoft.com/office/powerpoint/2010/main" val="280509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6AF52-5645-4E75-9ED0-9DD3147A1790}" type="datetimeFigureOut">
              <a:rPr lang="en-US" smtClean="0"/>
              <a:t>2/26/2022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88D75-35FC-4BDB-86DC-9DD1CE31771D}" type="slidenum">
              <a:rPr lang="en-US" smtClean="0"/>
              <a:t>‹#›</a:t>
            </a:fld>
            <a:endParaRPr lang="en-US"/>
          </a:p>
        </p:txBody>
      </p:sp>
    </p:spTree>
    <p:extLst>
      <p:ext uri="{BB962C8B-B14F-4D97-AF65-F5344CB8AC3E}">
        <p14:creationId xmlns:p14="http://schemas.microsoft.com/office/powerpoint/2010/main" val="15561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williams@masbo.com" TargetMode="External"/><Relationship Id="rId2" Type="http://schemas.openxmlformats.org/officeDocument/2006/relationships/hyperlink" Target="mailto:mike.waterman@bsd7.org"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rive.google.com/open?id=0B6M9_9igOWskcUphTENrcEljbG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mailto:dwilliams@masbo.com" TargetMode="External"/><Relationship Id="rId2" Type="http://schemas.openxmlformats.org/officeDocument/2006/relationships/hyperlink" Target="mailto:mike.waterman@bsd7.or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2022 MASBO Budget Workshops</a:t>
            </a:r>
            <a:endParaRPr lang="en-US" dirty="0"/>
          </a:p>
        </p:txBody>
      </p:sp>
      <p:sp>
        <p:nvSpPr>
          <p:cNvPr id="5" name="Content Placeholder 4"/>
          <p:cNvSpPr>
            <a:spLocks noGrp="1"/>
          </p:cNvSpPr>
          <p:nvPr>
            <p:ph sz="half" idx="1"/>
          </p:nvPr>
        </p:nvSpPr>
        <p:spPr/>
        <p:txBody>
          <a:bodyPr>
            <a:noAutofit/>
          </a:bodyPr>
          <a:lstStyle/>
          <a:p>
            <a:pPr marL="0" indent="0">
              <a:lnSpc>
                <a:spcPct val="100000"/>
              </a:lnSpc>
              <a:spcBef>
                <a:spcPts val="0"/>
              </a:spcBef>
              <a:buNone/>
            </a:pPr>
            <a:r>
              <a:rPr lang="en-US" sz="2000" dirty="0"/>
              <a:t>Mike Waterman</a:t>
            </a:r>
          </a:p>
          <a:p>
            <a:pPr marL="0" indent="0">
              <a:lnSpc>
                <a:spcPct val="100000"/>
              </a:lnSpc>
              <a:spcBef>
                <a:spcPts val="0"/>
              </a:spcBef>
              <a:buNone/>
            </a:pPr>
            <a:r>
              <a:rPr lang="en-US" sz="2000" dirty="0"/>
              <a:t>Executive Director </a:t>
            </a:r>
            <a:r>
              <a:rPr lang="en-US" sz="2000" dirty="0" smtClean="0"/>
              <a:t>of Business </a:t>
            </a:r>
            <a:r>
              <a:rPr lang="en-US" sz="2000" dirty="0"/>
              <a:t>&amp; Operations</a:t>
            </a:r>
          </a:p>
          <a:p>
            <a:pPr marL="0" indent="0">
              <a:lnSpc>
                <a:spcPct val="100000"/>
              </a:lnSpc>
              <a:spcBef>
                <a:spcPts val="0"/>
              </a:spcBef>
              <a:buNone/>
            </a:pPr>
            <a:r>
              <a:rPr lang="en-US" sz="2000" dirty="0"/>
              <a:t>Bozeman Public Schools</a:t>
            </a:r>
          </a:p>
          <a:p>
            <a:pPr marL="0" indent="0">
              <a:lnSpc>
                <a:spcPct val="100000"/>
              </a:lnSpc>
              <a:spcBef>
                <a:spcPts val="0"/>
              </a:spcBef>
              <a:buNone/>
            </a:pPr>
            <a:r>
              <a:rPr lang="en-US" sz="2000" dirty="0"/>
              <a:t>W: 406-522-6097</a:t>
            </a:r>
          </a:p>
          <a:p>
            <a:pPr marL="0" indent="0">
              <a:lnSpc>
                <a:spcPct val="100000"/>
              </a:lnSpc>
              <a:spcBef>
                <a:spcPts val="0"/>
              </a:spcBef>
              <a:buNone/>
            </a:pPr>
            <a:r>
              <a:rPr lang="en-US" sz="2000" dirty="0"/>
              <a:t>C: 406-589-4027</a:t>
            </a:r>
          </a:p>
          <a:p>
            <a:pPr marL="0" indent="0">
              <a:lnSpc>
                <a:spcPct val="100000"/>
              </a:lnSpc>
              <a:spcBef>
                <a:spcPts val="0"/>
              </a:spcBef>
              <a:buNone/>
            </a:pPr>
            <a:r>
              <a:rPr lang="en-US" sz="2000" dirty="0">
                <a:hlinkClick r:id="rId2"/>
              </a:rPr>
              <a:t>mike.waterman@bsd7.org</a:t>
            </a:r>
            <a:endParaRPr lang="en-US" sz="2000" dirty="0"/>
          </a:p>
          <a:p>
            <a:pPr marL="0" indent="0">
              <a:lnSpc>
                <a:spcPct val="100000"/>
              </a:lnSpc>
              <a:spcBef>
                <a:spcPts val="0"/>
              </a:spcBef>
              <a:buNone/>
            </a:pPr>
            <a:endParaRPr lang="en-US" sz="2000" dirty="0" smtClean="0"/>
          </a:p>
          <a:p>
            <a:pPr marL="0" indent="0">
              <a:lnSpc>
                <a:spcPct val="100000"/>
              </a:lnSpc>
              <a:spcBef>
                <a:spcPts val="0"/>
              </a:spcBef>
              <a:buNone/>
            </a:pPr>
            <a:endParaRPr lang="en-US" sz="2000" dirty="0"/>
          </a:p>
          <a:p>
            <a:pPr marL="0" indent="0">
              <a:lnSpc>
                <a:spcPct val="100000"/>
              </a:lnSpc>
              <a:spcBef>
                <a:spcPts val="0"/>
              </a:spcBef>
              <a:buNone/>
            </a:pPr>
            <a:r>
              <a:rPr lang="en-US" sz="2000" dirty="0"/>
              <a:t>Denise Williams</a:t>
            </a:r>
          </a:p>
          <a:p>
            <a:pPr marL="0" indent="0">
              <a:lnSpc>
                <a:spcPct val="100000"/>
              </a:lnSpc>
              <a:spcBef>
                <a:spcPts val="0"/>
              </a:spcBef>
              <a:buNone/>
            </a:pPr>
            <a:r>
              <a:rPr lang="en-US" sz="2000" dirty="0"/>
              <a:t>Executive Director</a:t>
            </a:r>
          </a:p>
          <a:p>
            <a:pPr marL="0" indent="0">
              <a:lnSpc>
                <a:spcPct val="100000"/>
              </a:lnSpc>
              <a:spcBef>
                <a:spcPts val="0"/>
              </a:spcBef>
              <a:buNone/>
            </a:pPr>
            <a:r>
              <a:rPr lang="en-US" sz="2000" dirty="0"/>
              <a:t>MASBO </a:t>
            </a:r>
          </a:p>
          <a:p>
            <a:pPr marL="0" indent="0">
              <a:lnSpc>
                <a:spcPct val="100000"/>
              </a:lnSpc>
              <a:spcBef>
                <a:spcPts val="0"/>
              </a:spcBef>
              <a:buNone/>
            </a:pPr>
            <a:r>
              <a:rPr lang="en-US" sz="2000" dirty="0"/>
              <a:t>W: 406-461-3659</a:t>
            </a:r>
          </a:p>
          <a:p>
            <a:pPr marL="0" indent="0">
              <a:lnSpc>
                <a:spcPct val="100000"/>
              </a:lnSpc>
              <a:spcBef>
                <a:spcPts val="0"/>
              </a:spcBef>
              <a:buNone/>
            </a:pPr>
            <a:r>
              <a:rPr lang="en-US" sz="2000" dirty="0">
                <a:hlinkClick r:id="rId3"/>
              </a:rPr>
              <a:t>dwilliams@masbo.com</a:t>
            </a:r>
            <a:endParaRPr lang="en-US" sz="2000" dirty="0"/>
          </a:p>
          <a:p>
            <a:endParaRPr lang="en-US" sz="2000" dirty="0"/>
          </a:p>
        </p:txBody>
      </p:sp>
    </p:spTree>
    <p:extLst>
      <p:ext uri="{BB962C8B-B14F-4D97-AF65-F5344CB8AC3E}">
        <p14:creationId xmlns:p14="http://schemas.microsoft.com/office/powerpoint/2010/main" val="543667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580882"/>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smtClean="0"/>
              <a:t>What is Transparency?</a:t>
            </a:r>
            <a:endParaRPr lang="en-US" sz="4000" dirty="0"/>
          </a:p>
        </p:txBody>
      </p:sp>
      <p:sp>
        <p:nvSpPr>
          <p:cNvPr id="6" name="Content Placeholder 5"/>
          <p:cNvSpPr>
            <a:spLocks noGrp="1"/>
          </p:cNvSpPr>
          <p:nvPr>
            <p:ph idx="1"/>
          </p:nvPr>
        </p:nvSpPr>
        <p:spPr/>
        <p:txBody>
          <a:bodyPr>
            <a:normAutofit/>
          </a:bodyPr>
          <a:lstStyle/>
          <a:p>
            <a:pPr marL="0" indent="0">
              <a:buNone/>
            </a:pPr>
            <a:r>
              <a:rPr lang="en-US" sz="3200" u="sng" dirty="0" smtClean="0"/>
              <a:t>Questions:</a:t>
            </a:r>
          </a:p>
          <a:p>
            <a:pPr marL="801688" indent="-339725"/>
            <a:r>
              <a:rPr lang="en-US" sz="3200" dirty="0" smtClean="0"/>
              <a:t>Is transparency THE goal?</a:t>
            </a:r>
          </a:p>
          <a:p>
            <a:pPr marL="801688" indent="-339725"/>
            <a:r>
              <a:rPr lang="en-US" sz="3200" dirty="0" smtClean="0"/>
              <a:t>If not, what is?</a:t>
            </a:r>
          </a:p>
          <a:p>
            <a:pPr marL="801688" indent="-339725"/>
            <a:r>
              <a:rPr lang="en-US" sz="3200" dirty="0" smtClean="0"/>
              <a:t>How does transparency fit in that goal?</a:t>
            </a:r>
            <a:endParaRPr lang="en-US" sz="3200" dirty="0"/>
          </a:p>
        </p:txBody>
      </p:sp>
    </p:spTree>
    <p:extLst>
      <p:ext uri="{BB962C8B-B14F-4D97-AF65-F5344CB8AC3E}">
        <p14:creationId xmlns:p14="http://schemas.microsoft.com/office/powerpoint/2010/main" val="418762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3"/>
          <p:cNvGraphicFramePr>
            <a:graphicFrameLocks noGrp="1"/>
          </p:cNvGraphicFramePr>
          <p:nvPr>
            <p:ph idx="1"/>
            <p:extLst>
              <p:ext uri="{D42A27DB-BD31-4B8C-83A1-F6EECF244321}">
                <p14:modId xmlns:p14="http://schemas.microsoft.com/office/powerpoint/2010/main" val="698596022"/>
              </p:ext>
            </p:extLst>
          </p:nvPr>
        </p:nvGraphicFramePr>
        <p:xfrm>
          <a:off x="2209800" y="1752600"/>
          <a:ext cx="7772400" cy="41071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4042466531"/>
                    </a:ext>
                  </a:extLst>
                </a:gridCol>
                <a:gridCol w="2057400">
                  <a:extLst>
                    <a:ext uri="{9D8B030D-6E8A-4147-A177-3AD203B41FA5}">
                      <a16:colId xmlns:a16="http://schemas.microsoft.com/office/drawing/2014/main" val="2805278163"/>
                    </a:ext>
                  </a:extLst>
                </a:gridCol>
                <a:gridCol w="2057400">
                  <a:extLst>
                    <a:ext uri="{9D8B030D-6E8A-4147-A177-3AD203B41FA5}">
                      <a16:colId xmlns:a16="http://schemas.microsoft.com/office/drawing/2014/main" val="3262039740"/>
                    </a:ext>
                  </a:extLst>
                </a:gridCol>
              </a:tblGrid>
              <a:tr h="278130">
                <a:tc>
                  <a:txBody>
                    <a:bodyPr/>
                    <a:lstStyle/>
                    <a:p>
                      <a:pPr algn="ctr"/>
                      <a:r>
                        <a:rPr lang="en-US" sz="2000" dirty="0" smtClean="0"/>
                        <a:t>Budgeted Fund</a:t>
                      </a:r>
                      <a:endParaRPr lang="en-US" sz="2000" dirty="0"/>
                    </a:p>
                  </a:txBody>
                  <a:tcPr marL="68580" marR="68580" marT="34290" marB="34290"/>
                </a:tc>
                <a:tc>
                  <a:txBody>
                    <a:bodyPr/>
                    <a:lstStyle/>
                    <a:p>
                      <a:pPr algn="ctr"/>
                      <a:r>
                        <a:rPr lang="en-US" sz="2000" dirty="0" smtClean="0"/>
                        <a:t>Permissive Levy?</a:t>
                      </a:r>
                      <a:endParaRPr lang="en-US" sz="2000" dirty="0"/>
                    </a:p>
                  </a:txBody>
                  <a:tcPr marL="68580" marR="68580" marT="34290" marB="34290"/>
                </a:tc>
                <a:tc>
                  <a:txBody>
                    <a:bodyPr/>
                    <a:lstStyle/>
                    <a:p>
                      <a:pPr algn="ctr"/>
                      <a:r>
                        <a:rPr lang="en-US" sz="2000" dirty="0" smtClean="0"/>
                        <a:t>Voted Levy?</a:t>
                      </a:r>
                      <a:endParaRPr lang="en-US" sz="2000" dirty="0"/>
                    </a:p>
                  </a:txBody>
                  <a:tcPr marL="68580" marR="68580" marT="34290" marB="34290"/>
                </a:tc>
                <a:extLst>
                  <a:ext uri="{0D108BD9-81ED-4DB2-BD59-A6C34878D82A}">
                    <a16:rowId xmlns:a16="http://schemas.microsoft.com/office/drawing/2014/main" val="346298853"/>
                  </a:ext>
                </a:extLst>
              </a:tr>
              <a:tr h="278130">
                <a:tc>
                  <a:txBody>
                    <a:bodyPr/>
                    <a:lstStyle/>
                    <a:p>
                      <a:pPr algn="ctr"/>
                      <a:r>
                        <a:rPr lang="en-US" sz="2000" dirty="0" smtClean="0"/>
                        <a:t>General Fund (01)</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00B050"/>
                    </a:solidFill>
                  </a:tcPr>
                </a:tc>
                <a:tc>
                  <a:txBody>
                    <a:bodyPr/>
                    <a:lstStyle/>
                    <a:p>
                      <a:pPr algn="ctr"/>
                      <a:r>
                        <a:rPr lang="en-US" sz="2000" dirty="0" smtClean="0"/>
                        <a:t>Y</a:t>
                      </a:r>
                      <a:endParaRPr lang="en-US" sz="2000" dirty="0"/>
                    </a:p>
                  </a:txBody>
                  <a:tcPr marL="68580" marR="68580" marT="34290" marB="34290">
                    <a:solidFill>
                      <a:srgbClr val="00B050"/>
                    </a:solidFill>
                  </a:tcPr>
                </a:tc>
                <a:extLst>
                  <a:ext uri="{0D108BD9-81ED-4DB2-BD59-A6C34878D82A}">
                    <a16:rowId xmlns:a16="http://schemas.microsoft.com/office/drawing/2014/main" val="2701443037"/>
                  </a:ext>
                </a:extLst>
              </a:tr>
              <a:tr h="278130">
                <a:tc>
                  <a:txBody>
                    <a:bodyPr/>
                    <a:lstStyle/>
                    <a:p>
                      <a:pPr algn="ctr"/>
                      <a:r>
                        <a:rPr lang="en-US" sz="2000" dirty="0" smtClean="0"/>
                        <a:t>Transportation Fund (10)</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FFFF00"/>
                    </a:solidFill>
                  </a:tcPr>
                </a:tc>
                <a:tc>
                  <a:txBody>
                    <a:bodyPr/>
                    <a:lstStyle/>
                    <a:p>
                      <a:pPr algn="ctr"/>
                      <a:r>
                        <a:rPr lang="en-US" sz="2000" dirty="0" smtClean="0"/>
                        <a:t>N</a:t>
                      </a:r>
                      <a:endParaRPr lang="en-US" sz="2000" dirty="0"/>
                    </a:p>
                  </a:txBody>
                  <a:tcPr marL="68580" marR="68580" marT="34290" marB="34290"/>
                </a:tc>
                <a:extLst>
                  <a:ext uri="{0D108BD9-81ED-4DB2-BD59-A6C34878D82A}">
                    <a16:rowId xmlns:a16="http://schemas.microsoft.com/office/drawing/2014/main" val="3079158498"/>
                  </a:ext>
                </a:extLst>
              </a:tr>
              <a:tr h="278130">
                <a:tc>
                  <a:txBody>
                    <a:bodyPr/>
                    <a:lstStyle/>
                    <a:p>
                      <a:pPr algn="ctr"/>
                      <a:r>
                        <a:rPr lang="en-US" sz="2000" dirty="0" smtClean="0"/>
                        <a:t>Bus Depreciation</a:t>
                      </a:r>
                      <a:r>
                        <a:rPr lang="en-US" sz="2000" baseline="0" dirty="0" smtClean="0"/>
                        <a:t> Fund (11)</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FFFF00"/>
                    </a:solidFill>
                  </a:tcPr>
                </a:tc>
                <a:tc>
                  <a:txBody>
                    <a:bodyPr/>
                    <a:lstStyle/>
                    <a:p>
                      <a:pPr algn="ctr"/>
                      <a:r>
                        <a:rPr lang="en-US" sz="2000" dirty="0" smtClean="0"/>
                        <a:t>N</a:t>
                      </a:r>
                      <a:endParaRPr lang="en-US" sz="2000" dirty="0"/>
                    </a:p>
                  </a:txBody>
                  <a:tcPr marL="68580" marR="68580" marT="34290" marB="34290"/>
                </a:tc>
                <a:extLst>
                  <a:ext uri="{0D108BD9-81ED-4DB2-BD59-A6C34878D82A}">
                    <a16:rowId xmlns:a16="http://schemas.microsoft.com/office/drawing/2014/main" val="2819389647"/>
                  </a:ext>
                </a:extLst>
              </a:tr>
              <a:tr h="278130">
                <a:tc>
                  <a:txBody>
                    <a:bodyPr/>
                    <a:lstStyle/>
                    <a:p>
                      <a:pPr algn="ctr"/>
                      <a:r>
                        <a:rPr lang="en-US" sz="2000" dirty="0" smtClean="0"/>
                        <a:t>Tuition Fund (13)</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FFFF00"/>
                    </a:solidFill>
                  </a:tcPr>
                </a:tc>
                <a:tc>
                  <a:txBody>
                    <a:bodyPr/>
                    <a:lstStyle/>
                    <a:p>
                      <a:pPr algn="ctr"/>
                      <a:r>
                        <a:rPr lang="en-US" sz="2000" dirty="0" smtClean="0"/>
                        <a:t>N</a:t>
                      </a:r>
                      <a:endParaRPr lang="en-US" sz="2000" dirty="0"/>
                    </a:p>
                  </a:txBody>
                  <a:tcPr marL="68580" marR="68580" marT="34290" marB="34290"/>
                </a:tc>
                <a:extLst>
                  <a:ext uri="{0D108BD9-81ED-4DB2-BD59-A6C34878D82A}">
                    <a16:rowId xmlns:a16="http://schemas.microsoft.com/office/drawing/2014/main" val="389918278"/>
                  </a:ext>
                </a:extLst>
              </a:tr>
              <a:tr h="278130">
                <a:tc>
                  <a:txBody>
                    <a:bodyPr/>
                    <a:lstStyle/>
                    <a:p>
                      <a:pPr algn="ctr"/>
                      <a:r>
                        <a:rPr lang="en-US" sz="2000" dirty="0" smtClean="0"/>
                        <a:t>Retirement</a:t>
                      </a:r>
                      <a:r>
                        <a:rPr lang="en-US" sz="2000" baseline="0" dirty="0" smtClean="0"/>
                        <a:t> Fund (14)</a:t>
                      </a:r>
                      <a:endParaRPr lang="en-US" sz="2000" dirty="0"/>
                    </a:p>
                  </a:txBody>
                  <a:tcPr marL="68580" marR="68580" marT="34290" marB="34290"/>
                </a:tc>
                <a:tc>
                  <a:txBody>
                    <a:bodyPr/>
                    <a:lstStyle/>
                    <a:p>
                      <a:pPr algn="ctr"/>
                      <a:r>
                        <a:rPr lang="en-US" sz="2000" dirty="0" smtClean="0"/>
                        <a:t>N/A</a:t>
                      </a:r>
                      <a:endParaRPr lang="en-US" sz="2000" dirty="0"/>
                    </a:p>
                  </a:txBody>
                  <a:tcPr marL="68580" marR="68580" marT="34290" marB="34290"/>
                </a:tc>
                <a:tc>
                  <a:txBody>
                    <a:bodyPr/>
                    <a:lstStyle/>
                    <a:p>
                      <a:pPr algn="ctr"/>
                      <a:r>
                        <a:rPr lang="en-US" sz="2000" dirty="0" smtClean="0"/>
                        <a:t>N</a:t>
                      </a:r>
                      <a:endParaRPr lang="en-US" sz="2000" dirty="0"/>
                    </a:p>
                  </a:txBody>
                  <a:tcPr marL="68580" marR="68580" marT="34290" marB="34290"/>
                </a:tc>
                <a:extLst>
                  <a:ext uri="{0D108BD9-81ED-4DB2-BD59-A6C34878D82A}">
                    <a16:rowId xmlns:a16="http://schemas.microsoft.com/office/drawing/2014/main" val="833949836"/>
                  </a:ext>
                </a:extLst>
              </a:tr>
              <a:tr h="278130">
                <a:tc>
                  <a:txBody>
                    <a:bodyPr/>
                    <a:lstStyle/>
                    <a:p>
                      <a:pPr algn="ctr"/>
                      <a:r>
                        <a:rPr lang="en-US" sz="2000" dirty="0" smtClean="0"/>
                        <a:t>Adult Ed Fund (17)</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FFFF00"/>
                    </a:solidFill>
                  </a:tcPr>
                </a:tc>
                <a:tc>
                  <a:txBody>
                    <a:bodyPr/>
                    <a:lstStyle/>
                    <a:p>
                      <a:pPr algn="ctr"/>
                      <a:r>
                        <a:rPr lang="en-US" sz="2000" dirty="0" smtClean="0"/>
                        <a:t>N</a:t>
                      </a:r>
                      <a:endParaRPr lang="en-US" sz="2000" dirty="0"/>
                    </a:p>
                  </a:txBody>
                  <a:tcPr marL="68580" marR="68580" marT="34290" marB="34290"/>
                </a:tc>
                <a:extLst>
                  <a:ext uri="{0D108BD9-81ED-4DB2-BD59-A6C34878D82A}">
                    <a16:rowId xmlns:a16="http://schemas.microsoft.com/office/drawing/2014/main" val="380043778"/>
                  </a:ext>
                </a:extLst>
              </a:tr>
              <a:tr h="278130">
                <a:tc>
                  <a:txBody>
                    <a:bodyPr/>
                    <a:lstStyle/>
                    <a:p>
                      <a:pPr algn="ctr"/>
                      <a:r>
                        <a:rPr lang="en-US" sz="2000" dirty="0" smtClean="0"/>
                        <a:t>Technology Fund (28)</a:t>
                      </a:r>
                      <a:endParaRPr lang="en-US" sz="2000" dirty="0"/>
                    </a:p>
                  </a:txBody>
                  <a:tcPr marL="68580" marR="68580" marT="34290" marB="34290"/>
                </a:tc>
                <a:tc>
                  <a:txBody>
                    <a:bodyPr/>
                    <a:lstStyle/>
                    <a:p>
                      <a:pPr algn="ctr"/>
                      <a:r>
                        <a:rPr lang="en-US" sz="2000" dirty="0" smtClean="0"/>
                        <a:t>N</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00B050"/>
                    </a:solidFill>
                  </a:tcPr>
                </a:tc>
                <a:extLst>
                  <a:ext uri="{0D108BD9-81ED-4DB2-BD59-A6C34878D82A}">
                    <a16:rowId xmlns:a16="http://schemas.microsoft.com/office/drawing/2014/main" val="3223649042"/>
                  </a:ext>
                </a:extLst>
              </a:tr>
              <a:tr h="278130">
                <a:tc>
                  <a:txBody>
                    <a:bodyPr/>
                    <a:lstStyle/>
                    <a:p>
                      <a:pPr algn="ctr"/>
                      <a:r>
                        <a:rPr lang="en-US" sz="2000" dirty="0" smtClean="0"/>
                        <a:t>Flexibility Fund</a:t>
                      </a:r>
                      <a:r>
                        <a:rPr lang="en-US" sz="2000" baseline="0" dirty="0" smtClean="0"/>
                        <a:t> (29)</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FFFF00"/>
                    </a:solidFill>
                  </a:tcPr>
                </a:tc>
                <a:tc>
                  <a:txBody>
                    <a:bodyPr/>
                    <a:lstStyle/>
                    <a:p>
                      <a:pPr algn="ctr"/>
                      <a:r>
                        <a:rPr lang="en-US" sz="2000" dirty="0" smtClean="0"/>
                        <a:t>N</a:t>
                      </a:r>
                      <a:endParaRPr lang="en-US" sz="2000" dirty="0"/>
                    </a:p>
                  </a:txBody>
                  <a:tcPr marL="68580" marR="68580" marT="34290" marB="34290"/>
                </a:tc>
                <a:extLst>
                  <a:ext uri="{0D108BD9-81ED-4DB2-BD59-A6C34878D82A}">
                    <a16:rowId xmlns:a16="http://schemas.microsoft.com/office/drawing/2014/main" val="1704385509"/>
                  </a:ext>
                </a:extLst>
              </a:tr>
              <a:tr h="278130">
                <a:tc>
                  <a:txBody>
                    <a:bodyPr/>
                    <a:lstStyle/>
                    <a:p>
                      <a:pPr algn="ctr"/>
                      <a:r>
                        <a:rPr lang="en-US" sz="2000" dirty="0" smtClean="0"/>
                        <a:t>Debt Service Fund (50)</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00B050"/>
                    </a:solidFill>
                  </a:tcPr>
                </a:tc>
                <a:tc>
                  <a:txBody>
                    <a:bodyPr/>
                    <a:lstStyle/>
                    <a:p>
                      <a:pPr algn="ctr"/>
                      <a:r>
                        <a:rPr lang="en-US" sz="2000" dirty="0" smtClean="0"/>
                        <a:t>Y</a:t>
                      </a:r>
                      <a:endParaRPr lang="en-US" sz="2000" dirty="0"/>
                    </a:p>
                  </a:txBody>
                  <a:tcPr marL="68580" marR="68580" marT="34290" marB="34290">
                    <a:solidFill>
                      <a:srgbClr val="00B050"/>
                    </a:solidFill>
                  </a:tcPr>
                </a:tc>
                <a:extLst>
                  <a:ext uri="{0D108BD9-81ED-4DB2-BD59-A6C34878D82A}">
                    <a16:rowId xmlns:a16="http://schemas.microsoft.com/office/drawing/2014/main" val="2525893908"/>
                  </a:ext>
                </a:extLst>
              </a:tr>
              <a:tr h="278130">
                <a:tc>
                  <a:txBody>
                    <a:bodyPr/>
                    <a:lstStyle/>
                    <a:p>
                      <a:pPr algn="ctr"/>
                      <a:r>
                        <a:rPr lang="en-US" sz="2000" dirty="0" smtClean="0"/>
                        <a:t>Building Reserve Fund (61)</a:t>
                      </a:r>
                      <a:endParaRPr lang="en-US" sz="2000" dirty="0"/>
                    </a:p>
                  </a:txBody>
                  <a:tcPr marL="68580" marR="68580" marT="34290" marB="34290"/>
                </a:tc>
                <a:tc>
                  <a:txBody>
                    <a:bodyPr/>
                    <a:lstStyle/>
                    <a:p>
                      <a:pPr algn="ctr"/>
                      <a:r>
                        <a:rPr lang="en-US" sz="2000" dirty="0" smtClean="0"/>
                        <a:t>Y</a:t>
                      </a:r>
                      <a:endParaRPr lang="en-US" sz="2000" dirty="0"/>
                    </a:p>
                  </a:txBody>
                  <a:tcPr marL="68580" marR="68580" marT="34290" marB="34290">
                    <a:solidFill>
                      <a:srgbClr val="00B050"/>
                    </a:solidFill>
                  </a:tcPr>
                </a:tc>
                <a:tc>
                  <a:txBody>
                    <a:bodyPr/>
                    <a:lstStyle/>
                    <a:p>
                      <a:pPr algn="ctr"/>
                      <a:r>
                        <a:rPr lang="en-US" sz="2000" dirty="0" smtClean="0"/>
                        <a:t>Y</a:t>
                      </a:r>
                      <a:endParaRPr lang="en-US" sz="2000" dirty="0"/>
                    </a:p>
                  </a:txBody>
                  <a:tcPr marL="68580" marR="68580" marT="34290" marB="34290">
                    <a:solidFill>
                      <a:srgbClr val="00B050"/>
                    </a:solidFill>
                  </a:tcPr>
                </a:tc>
                <a:extLst>
                  <a:ext uri="{0D108BD9-81ED-4DB2-BD59-A6C34878D82A}">
                    <a16:rowId xmlns:a16="http://schemas.microsoft.com/office/drawing/2014/main" val="2168999422"/>
                  </a:ext>
                </a:extLst>
              </a:tr>
            </a:tbl>
          </a:graphicData>
        </a:graphic>
      </p:graphicFrame>
      <p:sp>
        <p:nvSpPr>
          <p:cNvPr id="5" name="Rectangle 4"/>
          <p:cNvSpPr/>
          <p:nvPr/>
        </p:nvSpPr>
        <p:spPr>
          <a:xfrm>
            <a:off x="2281694" y="6401084"/>
            <a:ext cx="557893" cy="19594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2861604" y="6299000"/>
            <a:ext cx="3848746" cy="400110"/>
          </a:xfrm>
          <a:prstGeom prst="rect">
            <a:avLst/>
          </a:prstGeom>
          <a:noFill/>
        </p:spPr>
        <p:txBody>
          <a:bodyPr wrap="none" rtlCol="0">
            <a:spAutoFit/>
          </a:bodyPr>
          <a:lstStyle/>
          <a:p>
            <a:r>
              <a:rPr lang="en-US" sz="2000" dirty="0"/>
              <a:t>Notice required per </a:t>
            </a:r>
            <a:r>
              <a:rPr lang="en-US" sz="2000" dirty="0" smtClean="0"/>
              <a:t>20-9-116, MCA</a:t>
            </a:r>
            <a:endParaRPr lang="en-US" sz="2000" dirty="0"/>
          </a:p>
        </p:txBody>
      </p:sp>
      <p:sp>
        <p:nvSpPr>
          <p:cNvPr id="11" name="TextBox 10"/>
          <p:cNvSpPr txBox="1"/>
          <p:nvPr/>
        </p:nvSpPr>
        <p:spPr>
          <a:xfrm>
            <a:off x="7966494" y="6104017"/>
            <a:ext cx="2619243" cy="707886"/>
          </a:xfrm>
          <a:prstGeom prst="rect">
            <a:avLst/>
          </a:prstGeom>
          <a:noFill/>
        </p:spPr>
        <p:txBody>
          <a:bodyPr wrap="none" rtlCol="0">
            <a:spAutoFit/>
          </a:bodyPr>
          <a:lstStyle/>
          <a:p>
            <a:pPr algn="ctr"/>
            <a:r>
              <a:rPr lang="en-US" sz="2000" dirty="0"/>
              <a:t>Levies with tax impact; </a:t>
            </a:r>
          </a:p>
          <a:p>
            <a:pPr algn="ctr"/>
            <a:r>
              <a:rPr lang="en-US" sz="2000" dirty="0"/>
              <a:t>notice </a:t>
            </a:r>
            <a:r>
              <a:rPr lang="en-US" sz="2000" i="1" dirty="0"/>
              <a:t>not </a:t>
            </a:r>
            <a:r>
              <a:rPr lang="en-US" sz="2000" dirty="0" smtClean="0"/>
              <a:t>required</a:t>
            </a:r>
            <a:endParaRPr lang="en-US" sz="2000" dirty="0"/>
          </a:p>
        </p:txBody>
      </p:sp>
      <p:sp>
        <p:nvSpPr>
          <p:cNvPr id="15" name="Title 1"/>
          <p:cNvSpPr>
            <a:spLocks noGrp="1"/>
          </p:cNvSpPr>
          <p:nvPr>
            <p:ph type="title"/>
          </p:nvPr>
        </p:nvSpPr>
        <p:spPr>
          <a:xfrm>
            <a:off x="838200" y="365125"/>
            <a:ext cx="10515600" cy="1325563"/>
          </a:xfrm>
        </p:spPr>
        <p:txBody>
          <a:bodyPr>
            <a:noAutofit/>
          </a:bodyPr>
          <a:lstStyle/>
          <a:p>
            <a:r>
              <a:rPr lang="en-US" sz="4000" dirty="0"/>
              <a:t>Notice of Intent to Increase </a:t>
            </a:r>
            <a:r>
              <a:rPr lang="en-US" sz="4000" dirty="0" smtClean="0"/>
              <a:t>Nonvoted </a:t>
            </a:r>
            <a:r>
              <a:rPr lang="en-US" sz="4000" dirty="0"/>
              <a:t>Levies</a:t>
            </a:r>
            <a:br>
              <a:rPr lang="en-US" sz="4000" dirty="0"/>
            </a:br>
            <a:r>
              <a:rPr lang="en-US" sz="3200" dirty="0"/>
              <a:t>Step 1: Determine Desired Outcome</a:t>
            </a:r>
          </a:p>
        </p:txBody>
      </p:sp>
      <p:sp>
        <p:nvSpPr>
          <p:cNvPr id="16" name="Rectangle 15"/>
          <p:cNvSpPr/>
          <p:nvPr/>
        </p:nvSpPr>
        <p:spPr>
          <a:xfrm>
            <a:off x="7334876" y="6348004"/>
            <a:ext cx="557893" cy="1959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40105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Notice of Intent to Increase </a:t>
            </a:r>
            <a:r>
              <a:rPr lang="en-US" sz="3200" dirty="0" smtClean="0"/>
              <a:t>Nonvoted </a:t>
            </a:r>
            <a:r>
              <a:rPr lang="en-US" sz="3200" dirty="0"/>
              <a:t>Levies</a:t>
            </a:r>
            <a:br>
              <a:rPr lang="en-US" sz="3200" dirty="0"/>
            </a:br>
            <a:r>
              <a:rPr lang="en-US" sz="2800" dirty="0"/>
              <a:t>Step 1: Determine Desired Outcome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93589073"/>
              </p:ext>
            </p:extLst>
          </p:nvPr>
        </p:nvGraphicFramePr>
        <p:xfrm>
          <a:off x="838200" y="1584251"/>
          <a:ext cx="10515600" cy="509395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610344" y="5504688"/>
            <a:ext cx="1929384" cy="301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610344" y="5709684"/>
            <a:ext cx="1929384" cy="36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044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Notice of Intent to Increase </a:t>
            </a:r>
            <a:r>
              <a:rPr lang="en-US" sz="3200" dirty="0" smtClean="0"/>
              <a:t>Nonvoted </a:t>
            </a:r>
            <a:r>
              <a:rPr lang="en-US" sz="3200" dirty="0"/>
              <a:t>Levies</a:t>
            </a:r>
            <a:br>
              <a:rPr lang="en-US" sz="3200" dirty="0"/>
            </a:br>
            <a:r>
              <a:rPr lang="en-US" sz="2800" dirty="0"/>
              <a:t>Step 1: Determine Desired Outcome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53207682"/>
              </p:ext>
            </p:extLst>
          </p:nvPr>
        </p:nvGraphicFramePr>
        <p:xfrm>
          <a:off x="838200" y="1605516"/>
          <a:ext cx="10515600" cy="5069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964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Notice of Intent to Increase </a:t>
            </a:r>
            <a:r>
              <a:rPr lang="en-US" sz="3200" dirty="0" smtClean="0"/>
              <a:t>Nonvoted </a:t>
            </a:r>
            <a:r>
              <a:rPr lang="en-US" sz="3200" dirty="0"/>
              <a:t>Levies</a:t>
            </a:r>
            <a:br>
              <a:rPr lang="en-US" sz="3200" dirty="0"/>
            </a:br>
            <a:r>
              <a:rPr lang="en-US" sz="2800" dirty="0"/>
              <a:t>Step 1: Determine Desired Outcome</a:t>
            </a:r>
          </a:p>
        </p:txBody>
      </p:sp>
      <p:pic>
        <p:nvPicPr>
          <p:cNvPr id="6" name="Picture 5"/>
          <p:cNvPicPr>
            <a:picLocks noChangeAspect="1"/>
          </p:cNvPicPr>
          <p:nvPr/>
        </p:nvPicPr>
        <p:blipFill>
          <a:blip r:embed="rId2"/>
          <a:stretch>
            <a:fillRect/>
          </a:stretch>
        </p:blipFill>
        <p:spPr>
          <a:xfrm>
            <a:off x="838200" y="1915971"/>
            <a:ext cx="9783726" cy="3846589"/>
          </a:xfrm>
          <a:prstGeom prst="rect">
            <a:avLst/>
          </a:prstGeom>
        </p:spPr>
      </p:pic>
      <p:sp>
        <p:nvSpPr>
          <p:cNvPr id="5" name="TextBox 4"/>
          <p:cNvSpPr txBox="1"/>
          <p:nvPr/>
        </p:nvSpPr>
        <p:spPr>
          <a:xfrm>
            <a:off x="2861604" y="6299000"/>
            <a:ext cx="3848746" cy="400110"/>
          </a:xfrm>
          <a:prstGeom prst="rect">
            <a:avLst/>
          </a:prstGeom>
          <a:noFill/>
        </p:spPr>
        <p:txBody>
          <a:bodyPr wrap="none" rtlCol="0">
            <a:spAutoFit/>
          </a:bodyPr>
          <a:lstStyle/>
          <a:p>
            <a:r>
              <a:rPr lang="en-US" sz="2000" dirty="0"/>
              <a:t>Notice required per </a:t>
            </a:r>
            <a:r>
              <a:rPr lang="en-US" sz="2000" dirty="0" smtClean="0"/>
              <a:t>20-9-116, MCA</a:t>
            </a:r>
            <a:endParaRPr lang="en-US" sz="2000" dirty="0"/>
          </a:p>
        </p:txBody>
      </p:sp>
      <p:sp>
        <p:nvSpPr>
          <p:cNvPr id="7" name="Rectangle 6"/>
          <p:cNvSpPr/>
          <p:nvPr/>
        </p:nvSpPr>
        <p:spPr>
          <a:xfrm>
            <a:off x="2276754" y="6274713"/>
            <a:ext cx="584850" cy="460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8366627" y="4279051"/>
            <a:ext cx="841168" cy="3481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8366627" y="4873778"/>
            <a:ext cx="841168" cy="5700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14817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Notice of Intent to Increase Nonvoted Levies</a:t>
            </a:r>
            <a:endParaRPr lang="en-US" dirty="0"/>
          </a:p>
        </p:txBody>
      </p:sp>
      <p:sp>
        <p:nvSpPr>
          <p:cNvPr id="3" name="Content Placeholder 2"/>
          <p:cNvSpPr>
            <a:spLocks noGrp="1"/>
          </p:cNvSpPr>
          <p:nvPr>
            <p:ph idx="1"/>
          </p:nvPr>
        </p:nvSpPr>
        <p:spPr>
          <a:xfrm>
            <a:off x="967563" y="1828801"/>
            <a:ext cx="9243237" cy="4297363"/>
          </a:xfrm>
        </p:spPr>
        <p:txBody>
          <a:bodyPr>
            <a:normAutofit/>
          </a:bodyPr>
          <a:lstStyle/>
          <a:p>
            <a:pPr marL="0" indent="0">
              <a:buNone/>
            </a:pPr>
            <a:r>
              <a:rPr lang="en-US" u="sng" dirty="0" smtClean="0"/>
              <a:t>Recommended Steps to Completion</a:t>
            </a:r>
          </a:p>
          <a:p>
            <a:pPr marL="914400" lvl="1" indent="-514350">
              <a:buFont typeface="+mj-lt"/>
              <a:buAutoNum type="arabicPeriod"/>
            </a:pPr>
            <a:r>
              <a:rPr lang="en-US" dirty="0" smtClean="0">
                <a:solidFill>
                  <a:schemeClr val="bg1">
                    <a:lumMod val="75000"/>
                  </a:schemeClr>
                </a:solidFill>
              </a:rPr>
              <a:t>Determine desired outcome</a:t>
            </a:r>
          </a:p>
          <a:p>
            <a:pPr marL="914400" lvl="1" indent="-514350">
              <a:buFont typeface="+mj-lt"/>
              <a:buAutoNum type="arabicPeriod"/>
            </a:pPr>
            <a:r>
              <a:rPr lang="en-US" b="1" dirty="0" smtClean="0"/>
              <a:t>Complete budget projections</a:t>
            </a:r>
          </a:p>
          <a:p>
            <a:pPr marL="914400" lvl="1" indent="-514350">
              <a:buFont typeface="+mj-lt"/>
              <a:buAutoNum type="arabicPeriod"/>
            </a:pPr>
            <a:r>
              <a:rPr lang="en-US" dirty="0" smtClean="0">
                <a:solidFill>
                  <a:schemeClr val="bg1">
                    <a:lumMod val="75000"/>
                  </a:schemeClr>
                </a:solidFill>
              </a:rPr>
              <a:t>Finalize the notice</a:t>
            </a:r>
            <a:endParaRPr lang="en-US" dirty="0">
              <a:solidFill>
                <a:schemeClr val="bg1">
                  <a:lumMod val="75000"/>
                </a:schemeClr>
              </a:solidFill>
            </a:endParaRPr>
          </a:p>
        </p:txBody>
      </p:sp>
    </p:spTree>
    <p:extLst>
      <p:ext uri="{BB962C8B-B14F-4D97-AF65-F5344CB8AC3E}">
        <p14:creationId xmlns:p14="http://schemas.microsoft.com/office/powerpoint/2010/main" val="1323250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Mills</a:t>
            </a:r>
            <a:endParaRPr lang="en-US" dirty="0"/>
          </a:p>
        </p:txBody>
      </p:sp>
      <p:sp>
        <p:nvSpPr>
          <p:cNvPr id="3" name="Content Placeholder 2"/>
          <p:cNvSpPr>
            <a:spLocks noGrp="1"/>
          </p:cNvSpPr>
          <p:nvPr>
            <p:ph idx="1"/>
          </p:nvPr>
        </p:nvSpPr>
        <p:spPr/>
        <p:txBody>
          <a:bodyPr/>
          <a:lstStyle/>
          <a:p>
            <a:pPr marL="0" indent="0">
              <a:buNone/>
            </a:pPr>
            <a:r>
              <a:rPr lang="en-US" u="sng" dirty="0" smtClean="0"/>
              <a:t>Don’t overcomplicate it!</a:t>
            </a:r>
          </a:p>
          <a:p>
            <a:pPr lvl="1"/>
            <a:r>
              <a:rPr lang="en-US" dirty="0" smtClean="0"/>
              <a:t>A mill is 1/1,000 of taxable value (TV/1000)</a:t>
            </a:r>
          </a:p>
          <a:p>
            <a:pPr lvl="1"/>
            <a:r>
              <a:rPr lang="en-US" dirty="0" smtClean="0"/>
              <a:t>Levied mills: Amount needed to raise / mill value</a:t>
            </a:r>
          </a:p>
          <a:p>
            <a:pPr lvl="1"/>
            <a:r>
              <a:rPr lang="en-US" dirty="0" smtClean="0"/>
              <a:t>Tax impact on a property: levied mills x property’s </a:t>
            </a:r>
            <a:r>
              <a:rPr lang="en-US" i="1" dirty="0" smtClean="0"/>
              <a:t>taxable </a:t>
            </a:r>
            <a:r>
              <a:rPr lang="en-US" dirty="0" smtClean="0"/>
              <a:t>value / 1000</a:t>
            </a:r>
          </a:p>
          <a:p>
            <a:pPr marL="457200" lvl="1" indent="0">
              <a:buNone/>
            </a:pPr>
            <a:endParaRPr lang="en-US" dirty="0"/>
          </a:p>
        </p:txBody>
      </p:sp>
    </p:spTree>
    <p:extLst>
      <p:ext uri="{BB962C8B-B14F-4D97-AF65-F5344CB8AC3E}">
        <p14:creationId xmlns:p14="http://schemas.microsoft.com/office/powerpoint/2010/main" val="315938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Mills</a:t>
            </a:r>
            <a:endParaRPr lang="en-US" dirty="0"/>
          </a:p>
        </p:txBody>
      </p:sp>
      <p:sp>
        <p:nvSpPr>
          <p:cNvPr id="3" name="Content Placeholder 2"/>
          <p:cNvSpPr>
            <a:spLocks noGrp="1"/>
          </p:cNvSpPr>
          <p:nvPr>
            <p:ph idx="1"/>
          </p:nvPr>
        </p:nvSpPr>
        <p:spPr/>
        <p:txBody>
          <a:bodyPr/>
          <a:lstStyle/>
          <a:p>
            <a:pPr marL="0" indent="0">
              <a:buNone/>
            </a:pPr>
            <a:r>
              <a:rPr lang="en-US" u="sng" dirty="0" smtClean="0"/>
              <a:t>Don’t overcomplicate it!</a:t>
            </a:r>
          </a:p>
          <a:p>
            <a:pPr marL="0" indent="0">
              <a:buNone/>
            </a:pPr>
            <a:endParaRPr lang="en-US" u="sng" dirty="0" smtClean="0"/>
          </a:p>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54698916"/>
              </p:ext>
            </p:extLst>
          </p:nvPr>
        </p:nvGraphicFramePr>
        <p:xfrm>
          <a:off x="1981200" y="2667000"/>
          <a:ext cx="8001000" cy="28651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3372570410"/>
                    </a:ext>
                  </a:extLst>
                </a:gridCol>
                <a:gridCol w="1600200">
                  <a:extLst>
                    <a:ext uri="{9D8B030D-6E8A-4147-A177-3AD203B41FA5}">
                      <a16:colId xmlns:a16="http://schemas.microsoft.com/office/drawing/2014/main" val="2848127239"/>
                    </a:ext>
                  </a:extLst>
                </a:gridCol>
                <a:gridCol w="1600200">
                  <a:extLst>
                    <a:ext uri="{9D8B030D-6E8A-4147-A177-3AD203B41FA5}">
                      <a16:colId xmlns:a16="http://schemas.microsoft.com/office/drawing/2014/main" val="1654949771"/>
                    </a:ext>
                  </a:extLst>
                </a:gridCol>
                <a:gridCol w="1600200">
                  <a:extLst>
                    <a:ext uri="{9D8B030D-6E8A-4147-A177-3AD203B41FA5}">
                      <a16:colId xmlns:a16="http://schemas.microsoft.com/office/drawing/2014/main" val="2145893175"/>
                    </a:ext>
                  </a:extLst>
                </a:gridCol>
                <a:gridCol w="1600200">
                  <a:extLst>
                    <a:ext uri="{9D8B030D-6E8A-4147-A177-3AD203B41FA5}">
                      <a16:colId xmlns:a16="http://schemas.microsoft.com/office/drawing/2014/main" val="1411277935"/>
                    </a:ext>
                  </a:extLst>
                </a:gridCol>
              </a:tblGrid>
              <a:tr h="370840">
                <a:tc>
                  <a:txBody>
                    <a:bodyPr/>
                    <a:lstStyle/>
                    <a:p>
                      <a:pPr algn="ctr"/>
                      <a:r>
                        <a:rPr lang="en-US" dirty="0" smtClean="0"/>
                        <a:t>Taxable Value</a:t>
                      </a:r>
                      <a:endParaRPr lang="en-US" dirty="0"/>
                    </a:p>
                  </a:txBody>
                  <a:tcPr anchor="ctr"/>
                </a:tc>
                <a:tc>
                  <a:txBody>
                    <a:bodyPr/>
                    <a:lstStyle/>
                    <a:p>
                      <a:pPr algn="ctr"/>
                      <a:r>
                        <a:rPr lang="en-US" dirty="0" smtClean="0"/>
                        <a:t>Mill Value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1/1000 of TV</a:t>
                      </a:r>
                    </a:p>
                  </a:txBody>
                  <a:tcPr anchor="ctr"/>
                </a:tc>
                <a:tc>
                  <a:txBody>
                    <a:bodyPr/>
                    <a:lstStyle/>
                    <a:p>
                      <a:pPr algn="ctr"/>
                      <a:r>
                        <a:rPr lang="en-US" dirty="0" smtClean="0"/>
                        <a:t>Amount</a:t>
                      </a:r>
                      <a:r>
                        <a:rPr lang="en-US" baseline="0" dirty="0" smtClean="0"/>
                        <a:t> to Raise</a:t>
                      </a:r>
                      <a:endParaRPr lang="en-US" dirty="0"/>
                    </a:p>
                  </a:txBody>
                  <a:tcPr anchor="ctr"/>
                </a:tc>
                <a:tc>
                  <a:txBody>
                    <a:bodyPr/>
                    <a:lstStyle/>
                    <a:p>
                      <a:pPr algn="ctr"/>
                      <a:r>
                        <a:rPr lang="en-US" dirty="0" smtClean="0"/>
                        <a:t>Mills Needed</a:t>
                      </a:r>
                      <a:endParaRPr lang="en-US" dirty="0"/>
                    </a:p>
                  </a:txBody>
                  <a:tcPr anchor="ctr"/>
                </a:tc>
                <a:tc>
                  <a:txBody>
                    <a:bodyPr/>
                    <a:lstStyle/>
                    <a:p>
                      <a:pPr algn="ctr"/>
                      <a:r>
                        <a:rPr lang="en-US" dirty="0" smtClean="0"/>
                        <a:t>Tax Impact on $100K home</a:t>
                      </a:r>
                      <a:endParaRPr lang="en-US" dirty="0"/>
                    </a:p>
                  </a:txBody>
                  <a:tcPr anchor="ctr"/>
                </a:tc>
                <a:extLst>
                  <a:ext uri="{0D108BD9-81ED-4DB2-BD59-A6C34878D82A}">
                    <a16:rowId xmlns:a16="http://schemas.microsoft.com/office/drawing/2014/main" val="3764120993"/>
                  </a:ext>
                </a:extLst>
              </a:tr>
              <a:tr h="370840">
                <a:tc>
                  <a:txBody>
                    <a:bodyPr/>
                    <a:lstStyle/>
                    <a:p>
                      <a:pPr algn="ctr"/>
                      <a:r>
                        <a:rPr lang="en-US" dirty="0" smtClean="0"/>
                        <a:t>$</a:t>
                      </a:r>
                      <a:r>
                        <a:rPr lang="en-US" baseline="0" dirty="0" smtClean="0"/>
                        <a:t> 1,000,000</a:t>
                      </a:r>
                      <a:endParaRPr lang="en-US" dirty="0"/>
                    </a:p>
                  </a:txBody>
                  <a:tcPr anchor="ctr"/>
                </a:tc>
                <a:tc>
                  <a:txBody>
                    <a:bodyPr/>
                    <a:lstStyle/>
                    <a:p>
                      <a:pPr algn="ctr"/>
                      <a:r>
                        <a:rPr lang="en-US" dirty="0" smtClean="0"/>
                        <a:t>$ 1,000</a:t>
                      </a:r>
                      <a:endParaRPr lang="en-US" dirty="0"/>
                    </a:p>
                  </a:txBody>
                  <a:tcPr anchor="ctr"/>
                </a:tc>
                <a:tc>
                  <a:txBody>
                    <a:bodyPr/>
                    <a:lstStyle/>
                    <a:p>
                      <a:pPr algn="ctr"/>
                      <a:r>
                        <a:rPr lang="en-US" dirty="0" smtClean="0"/>
                        <a:t>$ 20,000</a:t>
                      </a:r>
                      <a:endParaRPr lang="en-US" dirty="0"/>
                    </a:p>
                  </a:txBody>
                  <a:tcPr anchor="ctr"/>
                </a:tc>
                <a:tc>
                  <a:txBody>
                    <a:bodyPr/>
                    <a:lstStyle/>
                    <a:p>
                      <a:pPr algn="ctr"/>
                      <a:r>
                        <a:rPr lang="en-US" dirty="0" smtClean="0"/>
                        <a:t>20.00</a:t>
                      </a:r>
                      <a:endParaRPr lang="en-US" dirty="0"/>
                    </a:p>
                  </a:txBody>
                  <a:tcPr anchor="ctr"/>
                </a:tc>
                <a:tc>
                  <a:txBody>
                    <a:bodyPr/>
                    <a:lstStyle/>
                    <a:p>
                      <a:pPr algn="ctr"/>
                      <a:r>
                        <a:rPr lang="en-US" dirty="0" smtClean="0"/>
                        <a:t>$ 27.00</a:t>
                      </a:r>
                    </a:p>
                  </a:txBody>
                  <a:tcPr anchor="ctr"/>
                </a:tc>
                <a:extLst>
                  <a:ext uri="{0D108BD9-81ED-4DB2-BD59-A6C34878D82A}">
                    <a16:rowId xmlns:a16="http://schemas.microsoft.com/office/drawing/2014/main" val="1171344617"/>
                  </a:ext>
                </a:extLst>
              </a:tr>
              <a:tr h="370840">
                <a:tc>
                  <a:txBody>
                    <a:bodyPr/>
                    <a:lstStyle/>
                    <a:p>
                      <a:pPr algn="ctr"/>
                      <a:r>
                        <a:rPr lang="en-US" dirty="0" smtClean="0"/>
                        <a:t>$</a:t>
                      </a:r>
                      <a:r>
                        <a:rPr lang="en-US" baseline="0" dirty="0" smtClean="0"/>
                        <a:t> 25,000,000</a:t>
                      </a:r>
                      <a:endParaRPr lang="en-US" dirty="0"/>
                    </a:p>
                  </a:txBody>
                  <a:tcPr anchor="ctr"/>
                </a:tc>
                <a:tc>
                  <a:txBody>
                    <a:bodyPr/>
                    <a:lstStyle/>
                    <a:p>
                      <a:pPr algn="ctr"/>
                      <a:r>
                        <a:rPr lang="en-US" dirty="0" smtClean="0"/>
                        <a:t>$ 25,000</a:t>
                      </a:r>
                      <a:endParaRPr lang="en-US" dirty="0"/>
                    </a:p>
                  </a:txBody>
                  <a:tcPr anchor="ctr"/>
                </a:tc>
                <a:tc>
                  <a:txBody>
                    <a:bodyPr/>
                    <a:lstStyle/>
                    <a:p>
                      <a:pPr algn="ctr"/>
                      <a:r>
                        <a:rPr lang="en-US" dirty="0" smtClean="0"/>
                        <a:t>$ 50,000</a:t>
                      </a:r>
                      <a:endParaRPr lang="en-US" dirty="0"/>
                    </a:p>
                  </a:txBody>
                  <a:tcPr anchor="ctr"/>
                </a:tc>
                <a:tc>
                  <a:txBody>
                    <a:bodyPr/>
                    <a:lstStyle/>
                    <a:p>
                      <a:pPr algn="ctr"/>
                      <a:r>
                        <a:rPr lang="en-US" dirty="0" smtClean="0"/>
                        <a:t>2.00</a:t>
                      </a:r>
                      <a:endParaRPr lang="en-US" dirty="0"/>
                    </a:p>
                  </a:txBody>
                  <a:tcPr anchor="ctr"/>
                </a:tc>
                <a:tc>
                  <a:txBody>
                    <a:bodyPr/>
                    <a:lstStyle/>
                    <a:p>
                      <a:pPr algn="ctr"/>
                      <a:r>
                        <a:rPr lang="en-US" dirty="0" smtClean="0"/>
                        <a:t>$ 2.70</a:t>
                      </a:r>
                      <a:endParaRPr lang="en-US" dirty="0"/>
                    </a:p>
                  </a:txBody>
                  <a:tcPr anchor="ctr"/>
                </a:tc>
                <a:extLst>
                  <a:ext uri="{0D108BD9-81ED-4DB2-BD59-A6C34878D82A}">
                    <a16:rowId xmlns:a16="http://schemas.microsoft.com/office/drawing/2014/main" val="2840946565"/>
                  </a:ext>
                </a:extLst>
              </a:tr>
              <a:tr h="370840">
                <a:tc>
                  <a:txBody>
                    <a:bodyPr/>
                    <a:lstStyle/>
                    <a:p>
                      <a:pPr algn="ctr"/>
                      <a:r>
                        <a:rPr lang="en-US" dirty="0" smtClean="0"/>
                        <a:t>$ 20,000,000</a:t>
                      </a:r>
                      <a:endParaRPr lang="en-US" dirty="0"/>
                    </a:p>
                  </a:txBody>
                  <a:tcPr anchor="ctr"/>
                </a:tc>
                <a:tc>
                  <a:txBody>
                    <a:bodyPr/>
                    <a:lstStyle/>
                    <a:p>
                      <a:pPr algn="ctr"/>
                      <a:r>
                        <a:rPr lang="en-US" dirty="0" smtClean="0"/>
                        <a:t>$ 20,000</a:t>
                      </a:r>
                      <a:endParaRPr lang="en-US" dirty="0"/>
                    </a:p>
                  </a:txBody>
                  <a:tcPr anchor="ctr"/>
                </a:tc>
                <a:tc>
                  <a:txBody>
                    <a:bodyPr/>
                    <a:lstStyle/>
                    <a:p>
                      <a:pPr algn="ctr"/>
                      <a:r>
                        <a:rPr lang="en-US" dirty="0" smtClean="0"/>
                        <a:t>$ 25,000</a:t>
                      </a:r>
                      <a:endParaRPr lang="en-US" dirty="0"/>
                    </a:p>
                  </a:txBody>
                  <a:tcPr anchor="ctr"/>
                </a:tc>
                <a:tc>
                  <a:txBody>
                    <a:bodyPr/>
                    <a:lstStyle/>
                    <a:p>
                      <a:pPr algn="ctr"/>
                      <a:r>
                        <a:rPr lang="en-US" dirty="0" smtClean="0"/>
                        <a:t>1.25</a:t>
                      </a:r>
                      <a:endParaRPr lang="en-US" dirty="0"/>
                    </a:p>
                  </a:txBody>
                  <a:tcPr anchor="ctr"/>
                </a:tc>
                <a:tc>
                  <a:txBody>
                    <a:bodyPr/>
                    <a:lstStyle/>
                    <a:p>
                      <a:pPr algn="ctr"/>
                      <a:r>
                        <a:rPr lang="en-US" dirty="0" smtClean="0"/>
                        <a:t>$ 1.69</a:t>
                      </a:r>
                      <a:endParaRPr lang="en-US" dirty="0"/>
                    </a:p>
                  </a:txBody>
                  <a:tcPr anchor="ctr"/>
                </a:tc>
                <a:extLst>
                  <a:ext uri="{0D108BD9-81ED-4DB2-BD59-A6C34878D82A}">
                    <a16:rowId xmlns:a16="http://schemas.microsoft.com/office/drawing/2014/main" val="2498629862"/>
                  </a:ext>
                </a:extLst>
              </a:tr>
              <a:tr h="370840">
                <a:tc>
                  <a:txBody>
                    <a:bodyPr/>
                    <a:lstStyle/>
                    <a:p>
                      <a:pPr algn="ctr"/>
                      <a:r>
                        <a:rPr lang="en-US" dirty="0" smtClean="0"/>
                        <a:t>$ 24,000,000</a:t>
                      </a:r>
                      <a:endParaRPr lang="en-US" dirty="0"/>
                    </a:p>
                  </a:txBody>
                  <a:tcPr anchor="ctr"/>
                </a:tc>
                <a:tc>
                  <a:txBody>
                    <a:bodyPr/>
                    <a:lstStyle/>
                    <a:p>
                      <a:pPr algn="ctr"/>
                      <a:r>
                        <a:rPr lang="en-US" dirty="0" smtClean="0"/>
                        <a:t>$ 24,000</a:t>
                      </a:r>
                      <a:endParaRPr lang="en-US" dirty="0"/>
                    </a:p>
                  </a:txBody>
                  <a:tcPr anchor="ctr"/>
                </a:tc>
                <a:tc>
                  <a:txBody>
                    <a:bodyPr/>
                    <a:lstStyle/>
                    <a:p>
                      <a:pPr algn="ctr"/>
                      <a:r>
                        <a:rPr lang="en-US" dirty="0" smtClean="0"/>
                        <a:t>$</a:t>
                      </a:r>
                      <a:r>
                        <a:rPr lang="en-US" baseline="0" dirty="0" smtClean="0"/>
                        <a:t> 36,000</a:t>
                      </a:r>
                      <a:endParaRPr lang="en-US" dirty="0"/>
                    </a:p>
                  </a:txBody>
                  <a:tcPr anchor="ctr"/>
                </a:tc>
                <a:tc>
                  <a:txBody>
                    <a:bodyPr/>
                    <a:lstStyle/>
                    <a:p>
                      <a:pPr algn="ctr"/>
                      <a:r>
                        <a:rPr lang="en-US" dirty="0" smtClean="0"/>
                        <a:t>1.50</a:t>
                      </a:r>
                      <a:endParaRPr lang="en-US" dirty="0"/>
                    </a:p>
                  </a:txBody>
                  <a:tcPr anchor="ctr"/>
                </a:tc>
                <a:tc>
                  <a:txBody>
                    <a:bodyPr/>
                    <a:lstStyle/>
                    <a:p>
                      <a:pPr algn="ctr"/>
                      <a:r>
                        <a:rPr lang="en-US" dirty="0" smtClean="0"/>
                        <a:t>$ 2.03</a:t>
                      </a:r>
                      <a:endParaRPr lang="en-US" dirty="0"/>
                    </a:p>
                  </a:txBody>
                  <a:tcPr anchor="ctr"/>
                </a:tc>
                <a:extLst>
                  <a:ext uri="{0D108BD9-81ED-4DB2-BD59-A6C34878D82A}">
                    <a16:rowId xmlns:a16="http://schemas.microsoft.com/office/drawing/2014/main" val="1809550800"/>
                  </a:ext>
                </a:extLst>
              </a:tr>
              <a:tr h="370840">
                <a:tc>
                  <a:txBody>
                    <a:bodyPr/>
                    <a:lstStyle/>
                    <a:p>
                      <a:pPr algn="ctr"/>
                      <a:r>
                        <a:rPr lang="en-US" dirty="0" smtClean="0"/>
                        <a:t>$ 12,000,000</a:t>
                      </a:r>
                      <a:endParaRPr lang="en-US" dirty="0"/>
                    </a:p>
                  </a:txBody>
                  <a:tcPr anchor="ctr"/>
                </a:tc>
                <a:tc>
                  <a:txBody>
                    <a:bodyPr/>
                    <a:lstStyle/>
                    <a:p>
                      <a:pPr algn="ctr"/>
                      <a:r>
                        <a:rPr lang="en-US" dirty="0" smtClean="0"/>
                        <a:t>$ 12,000</a:t>
                      </a:r>
                      <a:endParaRPr lang="en-US" dirty="0"/>
                    </a:p>
                  </a:txBody>
                  <a:tcPr anchor="ctr"/>
                </a:tc>
                <a:tc>
                  <a:txBody>
                    <a:bodyPr/>
                    <a:lstStyle/>
                    <a:p>
                      <a:pPr algn="ctr"/>
                      <a:r>
                        <a:rPr lang="en-US" dirty="0" smtClean="0"/>
                        <a:t>$ 52,000</a:t>
                      </a:r>
                      <a:endParaRPr lang="en-US" dirty="0"/>
                    </a:p>
                  </a:txBody>
                  <a:tcPr anchor="ctr"/>
                </a:tc>
                <a:tc>
                  <a:txBody>
                    <a:bodyPr/>
                    <a:lstStyle/>
                    <a:p>
                      <a:pPr algn="ctr"/>
                      <a:r>
                        <a:rPr lang="en-US" dirty="0" smtClean="0"/>
                        <a:t>4.33</a:t>
                      </a:r>
                      <a:endParaRPr lang="en-US" dirty="0"/>
                    </a:p>
                  </a:txBody>
                  <a:tcPr anchor="ctr"/>
                </a:tc>
                <a:tc>
                  <a:txBody>
                    <a:bodyPr/>
                    <a:lstStyle/>
                    <a:p>
                      <a:pPr algn="ctr"/>
                      <a:r>
                        <a:rPr lang="en-US" dirty="0" smtClean="0"/>
                        <a:t>$ 5.85</a:t>
                      </a:r>
                      <a:endParaRPr lang="en-US" dirty="0"/>
                    </a:p>
                  </a:txBody>
                  <a:tcPr anchor="ctr"/>
                </a:tc>
                <a:extLst>
                  <a:ext uri="{0D108BD9-81ED-4DB2-BD59-A6C34878D82A}">
                    <a16:rowId xmlns:a16="http://schemas.microsoft.com/office/drawing/2014/main" val="717444713"/>
                  </a:ext>
                </a:extLst>
              </a:tr>
              <a:tr h="370840">
                <a:tc>
                  <a:txBody>
                    <a:bodyPr/>
                    <a:lstStyle/>
                    <a:p>
                      <a:pPr algn="ctr"/>
                      <a:r>
                        <a:rPr lang="en-US" dirty="0" smtClean="0"/>
                        <a:t>$ 41,357,866</a:t>
                      </a:r>
                      <a:endParaRPr lang="en-US" dirty="0"/>
                    </a:p>
                  </a:txBody>
                  <a:tcPr anchor="ctr"/>
                </a:tc>
                <a:tc>
                  <a:txBody>
                    <a:bodyPr/>
                    <a:lstStyle/>
                    <a:p>
                      <a:pPr algn="ctr"/>
                      <a:r>
                        <a:rPr lang="en-US" dirty="0" smtClean="0"/>
                        <a:t>$ 41,358</a:t>
                      </a:r>
                      <a:endParaRPr lang="en-US" dirty="0"/>
                    </a:p>
                  </a:txBody>
                  <a:tcPr anchor="ctr"/>
                </a:tc>
                <a:tc>
                  <a:txBody>
                    <a:bodyPr/>
                    <a:lstStyle/>
                    <a:p>
                      <a:pPr algn="ctr"/>
                      <a:r>
                        <a:rPr lang="en-US" dirty="0" smtClean="0"/>
                        <a:t>$ 20,000</a:t>
                      </a:r>
                      <a:endParaRPr lang="en-US" dirty="0"/>
                    </a:p>
                  </a:txBody>
                  <a:tcPr anchor="ctr"/>
                </a:tc>
                <a:tc>
                  <a:txBody>
                    <a:bodyPr/>
                    <a:lstStyle/>
                    <a:p>
                      <a:pPr algn="ctr"/>
                      <a:r>
                        <a:rPr lang="en-US" dirty="0" smtClean="0"/>
                        <a:t>0.48</a:t>
                      </a:r>
                      <a:endParaRPr lang="en-US" dirty="0"/>
                    </a:p>
                  </a:txBody>
                  <a:tcPr anchor="ctr"/>
                </a:tc>
                <a:tc>
                  <a:txBody>
                    <a:bodyPr/>
                    <a:lstStyle/>
                    <a:p>
                      <a:pPr algn="ctr"/>
                      <a:r>
                        <a:rPr lang="en-US" dirty="0" smtClean="0"/>
                        <a:t>$ 0.65</a:t>
                      </a:r>
                      <a:endParaRPr lang="en-US" dirty="0"/>
                    </a:p>
                  </a:txBody>
                  <a:tcPr anchor="ctr"/>
                </a:tc>
                <a:extLst>
                  <a:ext uri="{0D108BD9-81ED-4DB2-BD59-A6C34878D82A}">
                    <a16:rowId xmlns:a16="http://schemas.microsoft.com/office/drawing/2014/main" val="1944308726"/>
                  </a:ext>
                </a:extLst>
              </a:tr>
            </a:tbl>
          </a:graphicData>
        </a:graphic>
      </p:graphicFrame>
      <p:sp>
        <p:nvSpPr>
          <p:cNvPr id="5" name="Rectangle 4"/>
          <p:cNvSpPr/>
          <p:nvPr/>
        </p:nvSpPr>
        <p:spPr>
          <a:xfrm>
            <a:off x="1828800" y="3657282"/>
            <a:ext cx="83058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71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14873" y="2589270"/>
            <a:ext cx="8962254" cy="4537994"/>
          </a:xfrm>
          <a:prstGeom prst="rect">
            <a:avLst/>
          </a:prstGeom>
        </p:spPr>
      </p:pic>
      <p:sp>
        <p:nvSpPr>
          <p:cNvPr id="2" name="Title 1"/>
          <p:cNvSpPr>
            <a:spLocks noGrp="1"/>
          </p:cNvSpPr>
          <p:nvPr>
            <p:ph type="title"/>
          </p:nvPr>
        </p:nvSpPr>
        <p:spPr/>
        <p:txBody>
          <a:bodyPr/>
          <a:lstStyle/>
          <a:p>
            <a:r>
              <a:rPr lang="en-US" dirty="0" smtClean="0"/>
              <a:t>Calculating Mills</a:t>
            </a:r>
            <a:endParaRPr lang="en-US" dirty="0"/>
          </a:p>
        </p:txBody>
      </p:sp>
      <p:sp>
        <p:nvSpPr>
          <p:cNvPr id="3" name="Content Placeholder 2"/>
          <p:cNvSpPr>
            <a:spLocks noGrp="1"/>
          </p:cNvSpPr>
          <p:nvPr>
            <p:ph idx="1"/>
          </p:nvPr>
        </p:nvSpPr>
        <p:spPr/>
        <p:txBody>
          <a:bodyPr/>
          <a:lstStyle/>
          <a:p>
            <a:pPr marL="0" indent="0">
              <a:buNone/>
            </a:pPr>
            <a:r>
              <a:rPr lang="en-US" u="sng" dirty="0" smtClean="0"/>
              <a:t>Taxable Value is basis for mill calculation: </a:t>
            </a:r>
            <a:endParaRPr lang="en-US" dirty="0"/>
          </a:p>
        </p:txBody>
      </p:sp>
      <p:sp>
        <p:nvSpPr>
          <p:cNvPr id="6" name="Rectangle 5"/>
          <p:cNvSpPr/>
          <p:nvPr/>
        </p:nvSpPr>
        <p:spPr>
          <a:xfrm>
            <a:off x="7417942" y="5548045"/>
            <a:ext cx="1962364" cy="9554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50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Projecting Taxable Value</a:t>
            </a:r>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697253264"/>
              </p:ext>
            </p:extLst>
          </p:nvPr>
        </p:nvGraphicFramePr>
        <p:xfrm>
          <a:off x="838200" y="1825625"/>
          <a:ext cx="5181600" cy="4780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038524513"/>
              </p:ext>
            </p:extLst>
          </p:nvPr>
        </p:nvGraphicFramePr>
        <p:xfrm>
          <a:off x="6172200" y="1825625"/>
          <a:ext cx="5181600" cy="478065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V="1">
            <a:off x="6946900" y="4965700"/>
            <a:ext cx="4191000" cy="63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175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653" y="1797587"/>
            <a:ext cx="10355855" cy="4953000"/>
          </a:xfrm>
        </p:spPr>
        <p:txBody>
          <a:bodyPr>
            <a:noAutofit/>
          </a:bodyPr>
          <a:lstStyle/>
          <a:p>
            <a:pPr marL="0" indent="0">
              <a:buNone/>
            </a:pPr>
            <a:r>
              <a:rPr lang="en-US" b="1" dirty="0" smtClean="0"/>
              <a:t>20-9-116</a:t>
            </a:r>
            <a:r>
              <a:rPr lang="en-US" b="1" dirty="0"/>
              <a:t>. (Temporary) Resolution of intent to increase nonvoted levy -- notice. </a:t>
            </a:r>
            <a:endParaRPr lang="en-US" b="1" dirty="0" smtClean="0"/>
          </a:p>
          <a:p>
            <a:pPr marL="0" indent="0">
              <a:buNone/>
            </a:pPr>
            <a:r>
              <a:rPr lang="en-US" sz="2400" dirty="0" smtClean="0"/>
              <a:t>(</a:t>
            </a:r>
            <a:r>
              <a:rPr lang="en-US" sz="2400" dirty="0"/>
              <a:t>1) The </a:t>
            </a:r>
            <a:r>
              <a:rPr lang="en-US" sz="2400" dirty="0" smtClean="0"/>
              <a:t>trustees of </a:t>
            </a:r>
            <a:r>
              <a:rPr lang="en-US" sz="2400" dirty="0"/>
              <a:t>a school district shall adopt a resolution no later than March 31 of each fiscal year and provide </a:t>
            </a:r>
            <a:r>
              <a:rPr lang="en-US" sz="2400" dirty="0" smtClean="0"/>
              <a:t>notice pursuant </a:t>
            </a:r>
            <a:r>
              <a:rPr lang="en-US" sz="2400" dirty="0"/>
              <a:t>to subsection (2) whenever the trustees intend to impose an increase in a nonvoted levy in </a:t>
            </a:r>
            <a:r>
              <a:rPr lang="en-US" sz="2400" dirty="0" smtClean="0"/>
              <a:t>the ensuing </a:t>
            </a:r>
            <a:r>
              <a:rPr lang="en-US" sz="2400" dirty="0"/>
              <a:t>school fiscal year for the purposes of funding any of the funds listed below:</a:t>
            </a:r>
          </a:p>
          <a:p>
            <a:pPr marL="457200" lvl="1" indent="0">
              <a:buNone/>
            </a:pPr>
            <a:r>
              <a:rPr lang="en-US" dirty="0"/>
              <a:t>(a) the tuition fund under 20-5-324;</a:t>
            </a:r>
          </a:p>
          <a:p>
            <a:pPr marL="457200" lvl="1" indent="0">
              <a:buNone/>
            </a:pPr>
            <a:r>
              <a:rPr lang="en-US" dirty="0"/>
              <a:t>(b) the adult education fund under 20-7-705;</a:t>
            </a:r>
          </a:p>
          <a:p>
            <a:pPr marL="457200" lvl="1" indent="0">
              <a:buNone/>
            </a:pPr>
            <a:r>
              <a:rPr lang="en-US" strike="sngStrike" dirty="0"/>
              <a:t>(c) the building reserve fund under 20-9-502 and 20-9-503;</a:t>
            </a:r>
          </a:p>
          <a:p>
            <a:pPr marL="457200" lvl="1" indent="0">
              <a:buNone/>
            </a:pPr>
            <a:r>
              <a:rPr lang="en-US" dirty="0"/>
              <a:t>(d)</a:t>
            </a:r>
            <a:r>
              <a:rPr lang="en-US" strike="sngStrike" dirty="0"/>
              <a:t>(c) </a:t>
            </a:r>
            <a:r>
              <a:rPr lang="en-US" dirty="0"/>
              <a:t>the transportation fund under 20-10-143 and 20-10-144;</a:t>
            </a:r>
          </a:p>
          <a:p>
            <a:pPr marL="457200" lvl="1" indent="0">
              <a:buNone/>
            </a:pPr>
            <a:r>
              <a:rPr lang="en-US" dirty="0"/>
              <a:t>(e)</a:t>
            </a:r>
            <a:r>
              <a:rPr lang="en-US" strike="sngStrike" dirty="0"/>
              <a:t>(d) </a:t>
            </a:r>
            <a:r>
              <a:rPr lang="en-US" dirty="0"/>
              <a:t>the bus depreciation reserve fund under 20-10-147; and</a:t>
            </a:r>
          </a:p>
          <a:p>
            <a:pPr marL="457200" lvl="1" indent="0">
              <a:buNone/>
            </a:pPr>
            <a:r>
              <a:rPr lang="en-US" dirty="0"/>
              <a:t>(f)</a:t>
            </a:r>
            <a:r>
              <a:rPr lang="en-US" strike="sngStrike" dirty="0"/>
              <a:t>(e) </a:t>
            </a:r>
            <a:r>
              <a:rPr lang="en-US" dirty="0"/>
              <a:t>the flexibility fund established in 20-9-543 for the purposes in 20-7-1602.</a:t>
            </a:r>
            <a:endParaRPr lang="en-US" sz="2000" dirty="0"/>
          </a:p>
        </p:txBody>
      </p:sp>
      <p:sp>
        <p:nvSpPr>
          <p:cNvPr id="5" name="Title 1"/>
          <p:cNvSpPr>
            <a:spLocks noGrp="1"/>
          </p:cNvSpPr>
          <p:nvPr>
            <p:ph type="title"/>
          </p:nvPr>
        </p:nvSpPr>
        <p:spPr>
          <a:xfrm>
            <a:off x="1079653" y="274638"/>
            <a:ext cx="9131147" cy="1143000"/>
          </a:xfrm>
        </p:spPr>
        <p:txBody>
          <a:bodyPr>
            <a:normAutofit fontScale="90000"/>
          </a:bodyPr>
          <a:lstStyle/>
          <a:p>
            <a:r>
              <a:rPr lang="en-US" sz="6600" dirty="0"/>
              <a:t>HB192 – </a:t>
            </a:r>
            <a:r>
              <a:rPr lang="en-US" sz="6600" dirty="0" err="1"/>
              <a:t>Reksten</a:t>
            </a:r>
            <a:r>
              <a:rPr lang="en-US" dirty="0"/>
              <a:t/>
            </a:r>
            <a:br>
              <a:rPr lang="en-US" dirty="0"/>
            </a:br>
            <a:r>
              <a:rPr lang="en-US" dirty="0"/>
              <a:t>2021 Legislative Session</a:t>
            </a:r>
          </a:p>
        </p:txBody>
      </p:sp>
    </p:spTree>
    <p:extLst>
      <p:ext uri="{BB962C8B-B14F-4D97-AF65-F5344CB8AC3E}">
        <p14:creationId xmlns:p14="http://schemas.microsoft.com/office/powerpoint/2010/main" val="3153492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Budgeting Process</a:t>
            </a:r>
            <a:endParaRPr lang="en-US" dirty="0"/>
          </a:p>
        </p:txBody>
      </p:sp>
      <p:sp>
        <p:nvSpPr>
          <p:cNvPr id="5" name="Text Placeholder 4"/>
          <p:cNvSpPr>
            <a:spLocks noGrp="1"/>
          </p:cNvSpPr>
          <p:nvPr>
            <p:ph type="body" idx="1"/>
          </p:nvPr>
        </p:nvSpPr>
        <p:spPr>
          <a:xfrm>
            <a:off x="839788" y="2305837"/>
            <a:ext cx="5157787" cy="823912"/>
          </a:xfrm>
        </p:spPr>
        <p:txBody>
          <a:bodyPr>
            <a:normAutofit/>
          </a:bodyPr>
          <a:lstStyle/>
          <a:p>
            <a:pPr algn="ctr"/>
            <a:r>
              <a:rPr lang="en-US" sz="2800" dirty="0" smtClean="0"/>
              <a:t>Funding Sources</a:t>
            </a:r>
            <a:endParaRPr lang="en-US" sz="2800" dirty="0"/>
          </a:p>
        </p:txBody>
      </p:sp>
      <p:sp>
        <p:nvSpPr>
          <p:cNvPr id="6" name="Content Placeholder 5"/>
          <p:cNvSpPr>
            <a:spLocks noGrp="1"/>
          </p:cNvSpPr>
          <p:nvPr>
            <p:ph sz="half" idx="2"/>
          </p:nvPr>
        </p:nvSpPr>
        <p:spPr>
          <a:xfrm>
            <a:off x="839788" y="3558011"/>
            <a:ext cx="4492703" cy="2631652"/>
          </a:xfrm>
        </p:spPr>
        <p:txBody>
          <a:bodyPr>
            <a:normAutofit/>
          </a:bodyPr>
          <a:lstStyle/>
          <a:p>
            <a:r>
              <a:rPr lang="en-US" sz="2400" dirty="0" smtClean="0"/>
              <a:t>Fund Balance Reappropriated (money carried forward from prior year)</a:t>
            </a:r>
          </a:p>
          <a:p>
            <a:r>
              <a:rPr lang="en-US" sz="2400" dirty="0" smtClean="0"/>
              <a:t>New revenue</a:t>
            </a:r>
            <a:endParaRPr lang="en-US" sz="2400" dirty="0"/>
          </a:p>
        </p:txBody>
      </p:sp>
      <p:sp>
        <p:nvSpPr>
          <p:cNvPr id="7" name="Text Placeholder 6"/>
          <p:cNvSpPr>
            <a:spLocks noGrp="1"/>
          </p:cNvSpPr>
          <p:nvPr>
            <p:ph type="body" sz="quarter" idx="3"/>
          </p:nvPr>
        </p:nvSpPr>
        <p:spPr>
          <a:xfrm>
            <a:off x="6172200" y="2305837"/>
            <a:ext cx="5183188" cy="823912"/>
          </a:xfrm>
        </p:spPr>
        <p:txBody>
          <a:bodyPr>
            <a:normAutofit/>
          </a:bodyPr>
          <a:lstStyle/>
          <a:p>
            <a:pPr algn="ctr"/>
            <a:r>
              <a:rPr lang="en-US" sz="2800" dirty="0" smtClean="0"/>
              <a:t>Funding Uses</a:t>
            </a:r>
            <a:endParaRPr lang="en-US" sz="2800" dirty="0"/>
          </a:p>
        </p:txBody>
      </p:sp>
      <p:sp>
        <p:nvSpPr>
          <p:cNvPr id="8" name="Content Placeholder 7"/>
          <p:cNvSpPr>
            <a:spLocks noGrp="1"/>
          </p:cNvSpPr>
          <p:nvPr>
            <p:ph sz="quarter" idx="4"/>
          </p:nvPr>
        </p:nvSpPr>
        <p:spPr>
          <a:xfrm>
            <a:off x="7109717" y="3558011"/>
            <a:ext cx="4245670" cy="2631651"/>
          </a:xfrm>
        </p:spPr>
        <p:txBody>
          <a:bodyPr>
            <a:normAutofit/>
          </a:bodyPr>
          <a:lstStyle/>
          <a:p>
            <a:r>
              <a:rPr lang="en-US" sz="2400" dirty="0" smtClean="0"/>
              <a:t>Expenditure Budget</a:t>
            </a:r>
            <a:endParaRPr lang="en-US" sz="2400" dirty="0"/>
          </a:p>
        </p:txBody>
      </p:sp>
      <p:sp>
        <p:nvSpPr>
          <p:cNvPr id="9" name="Text Placeholder 4"/>
          <p:cNvSpPr txBox="1">
            <a:spLocks/>
          </p:cNvSpPr>
          <p:nvPr/>
        </p:nvSpPr>
        <p:spPr>
          <a:xfrm>
            <a:off x="5829544" y="2305837"/>
            <a:ext cx="5106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800" dirty="0" smtClean="0"/>
              <a:t>=</a:t>
            </a:r>
            <a:endParaRPr lang="en-US" sz="2800" dirty="0"/>
          </a:p>
        </p:txBody>
      </p:sp>
    </p:spTree>
    <p:extLst>
      <p:ext uri="{BB962C8B-B14F-4D97-AF65-F5344CB8AC3E}">
        <p14:creationId xmlns:p14="http://schemas.microsoft.com/office/powerpoint/2010/main" val="4175407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p:cNvGraphicFramePr>
            <a:graphicFrameLocks noGrp="1"/>
          </p:cNvGraphicFramePr>
          <p:nvPr>
            <p:ph sz="half" idx="1"/>
          </p:nvPr>
        </p:nvGraphicFramePr>
        <p:xfrm>
          <a:off x="2152650" y="1825624"/>
          <a:ext cx="7448550" cy="48037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a:t>The Budgeting Process</a:t>
            </a:r>
          </a:p>
        </p:txBody>
      </p:sp>
    </p:spTree>
    <p:extLst>
      <p:ext uri="{BB962C8B-B14F-4D97-AF65-F5344CB8AC3E}">
        <p14:creationId xmlns:p14="http://schemas.microsoft.com/office/powerpoint/2010/main" val="890075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4"/>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2209801" y="152400"/>
            <a:ext cx="7762875" cy="6502400"/>
          </a:xfrm>
        </p:spPr>
      </p:pic>
      <p:sp>
        <p:nvSpPr>
          <p:cNvPr id="3" name="Rectangle 2"/>
          <p:cNvSpPr/>
          <p:nvPr/>
        </p:nvSpPr>
        <p:spPr>
          <a:xfrm>
            <a:off x="3296057" y="2790216"/>
            <a:ext cx="914400" cy="38354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6277585" y="2790216"/>
            <a:ext cx="946825" cy="383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7261698" y="2790216"/>
            <a:ext cx="1767191" cy="3835400"/>
          </a:xfrm>
          <a:prstGeom prst="rect">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6934200" y="685800"/>
            <a:ext cx="3831242" cy="923330"/>
          </a:xfrm>
          <a:prstGeom prst="rect">
            <a:avLst/>
          </a:prstGeom>
          <a:solidFill>
            <a:schemeClr val="bg1"/>
          </a:solidFill>
        </p:spPr>
        <p:txBody>
          <a:bodyPr wrap="none" rtlCol="0">
            <a:spAutoFit/>
          </a:bodyPr>
          <a:lstStyle/>
          <a:p>
            <a:r>
              <a:rPr lang="en-US" dirty="0"/>
              <a:t>   </a:t>
            </a:r>
            <a:r>
              <a:rPr lang="en-US" dirty="0">
                <a:solidFill>
                  <a:srgbClr val="FF0000"/>
                </a:solidFill>
              </a:rPr>
              <a:t>Fund balance reappropriated</a:t>
            </a:r>
          </a:p>
          <a:p>
            <a:r>
              <a:rPr lang="en-US" u="sng" dirty="0">
                <a:solidFill>
                  <a:srgbClr val="008000"/>
                </a:solidFill>
              </a:rPr>
              <a:t>+ New money</a:t>
            </a:r>
          </a:p>
          <a:p>
            <a:r>
              <a:rPr lang="en-US" dirty="0"/>
              <a:t>   </a:t>
            </a:r>
            <a:r>
              <a:rPr lang="en-US" dirty="0">
                <a:solidFill>
                  <a:srgbClr val="7030A0"/>
                </a:solidFill>
              </a:rPr>
              <a:t>Spending authority (adopted budget)</a:t>
            </a:r>
          </a:p>
        </p:txBody>
      </p:sp>
    </p:spTree>
    <p:extLst>
      <p:ext uri="{BB962C8B-B14F-4D97-AF65-F5344CB8AC3E}">
        <p14:creationId xmlns:p14="http://schemas.microsoft.com/office/powerpoint/2010/main" val="1385263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52651" y="365126"/>
            <a:ext cx="8062913" cy="1325563"/>
          </a:xfrm>
        </p:spPr>
        <p:txBody>
          <a:bodyPr/>
          <a:lstStyle/>
          <a:p>
            <a:pPr eaLnBrk="1" hangingPunct="1"/>
            <a:r>
              <a:rPr lang="en-US" altLang="en-US" sz="4000"/>
              <a:t>Financing Sources for Budgeted Funds</a:t>
            </a:r>
          </a:p>
        </p:txBody>
      </p:sp>
      <p:sp>
        <p:nvSpPr>
          <p:cNvPr id="9219" name="Content Placeholder 2"/>
          <p:cNvSpPr>
            <a:spLocks noGrp="1"/>
          </p:cNvSpPr>
          <p:nvPr>
            <p:ph sz="half" idx="1"/>
          </p:nvPr>
        </p:nvSpPr>
        <p:spPr>
          <a:xfrm>
            <a:off x="1985963" y="1692275"/>
            <a:ext cx="8229600" cy="685800"/>
          </a:xfrm>
        </p:spPr>
        <p:txBody>
          <a:bodyPr/>
          <a:lstStyle/>
          <a:p>
            <a:pPr marL="0" indent="0">
              <a:buNone/>
            </a:pPr>
            <a:r>
              <a:rPr lang="en-US" altLang="en-US" u="sng" smtClean="0"/>
              <a:t>Two types of budgeted funds:</a:t>
            </a:r>
          </a:p>
          <a:p>
            <a:pPr marL="0" indent="0">
              <a:buNone/>
            </a:pPr>
            <a:endParaRPr lang="en-US" altLang="en-US"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231283758"/>
              </p:ext>
            </p:extLst>
          </p:nvPr>
        </p:nvGraphicFramePr>
        <p:xfrm>
          <a:off x="2024063" y="2211119"/>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7390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152651" y="365126"/>
            <a:ext cx="8062913" cy="1325563"/>
          </a:xfrm>
        </p:spPr>
        <p:txBody>
          <a:bodyPr/>
          <a:lstStyle/>
          <a:p>
            <a:pPr eaLnBrk="1" hangingPunct="1"/>
            <a:r>
              <a:rPr lang="en-US" altLang="en-US" sz="4000"/>
              <a:t>Financing Sources for Budgeted Funds</a:t>
            </a:r>
          </a:p>
        </p:txBody>
      </p:sp>
      <p:sp>
        <p:nvSpPr>
          <p:cNvPr id="9219" name="Content Placeholder 2"/>
          <p:cNvSpPr>
            <a:spLocks noGrp="1"/>
          </p:cNvSpPr>
          <p:nvPr>
            <p:ph sz="half" idx="1"/>
          </p:nvPr>
        </p:nvSpPr>
        <p:spPr>
          <a:xfrm>
            <a:off x="1985963" y="1692275"/>
            <a:ext cx="8229600" cy="685800"/>
          </a:xfrm>
        </p:spPr>
        <p:txBody>
          <a:bodyPr/>
          <a:lstStyle/>
          <a:p>
            <a:pPr marL="0" indent="0">
              <a:buNone/>
            </a:pPr>
            <a:r>
              <a:rPr lang="en-US" altLang="en-US" u="sng" smtClean="0"/>
              <a:t>Two types of budgeted funds:</a:t>
            </a:r>
          </a:p>
          <a:p>
            <a:pPr marL="0" indent="0">
              <a:buNone/>
            </a:pPr>
            <a:endParaRPr lang="en-US" altLang="en-US" smtClean="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981192044"/>
              </p:ext>
            </p:extLst>
          </p:nvPr>
        </p:nvGraphicFramePr>
        <p:xfrm>
          <a:off x="2024063" y="2211119"/>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solidFill>
                      <a:srgbClr val="FFFF00"/>
                    </a:solidFill>
                  </a:tcPr>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solidFill>
                      <a:srgbClr val="FFFF00"/>
                    </a:solidFill>
                  </a:tcPr>
                </a:tc>
                <a:tc>
                  <a:txBody>
                    <a:bodyPr/>
                    <a:lstStyle/>
                    <a:p>
                      <a:pPr algn="ctr"/>
                      <a:r>
                        <a:rPr lang="en-US" sz="2400" dirty="0" smtClean="0"/>
                        <a:t>Tuition (13)</a:t>
                      </a:r>
                      <a:endParaRPr lang="en-US" sz="2400" dirty="0"/>
                    </a:p>
                  </a:txBody>
                  <a:tcPr marL="91442" marR="91442" marT="45703" marB="45703">
                    <a:solidFill>
                      <a:srgbClr val="FFFF00"/>
                    </a:solidFill>
                  </a:tcPr>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solidFill>
                      <a:srgbClr val="FFFF00"/>
                    </a:solidFill>
                  </a:tcPr>
                </a:tc>
                <a:tc>
                  <a:txBody>
                    <a:bodyPr/>
                    <a:lstStyle/>
                    <a:p>
                      <a:pPr algn="ctr"/>
                      <a:r>
                        <a:rPr lang="en-US" sz="2400" dirty="0" smtClean="0"/>
                        <a:t>Adult Ed (17)</a:t>
                      </a:r>
                      <a:endParaRPr lang="en-US" sz="2400" dirty="0"/>
                    </a:p>
                  </a:txBody>
                  <a:tcPr marL="91442" marR="91442" marT="45703" marB="45703">
                    <a:solidFill>
                      <a:srgbClr val="FFFF00"/>
                    </a:solidFill>
                  </a:tcPr>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2" name="Rectangle 1"/>
          <p:cNvSpPr/>
          <p:nvPr/>
        </p:nvSpPr>
        <p:spPr>
          <a:xfrm>
            <a:off x="2152651" y="5743254"/>
            <a:ext cx="559727" cy="44178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0233" y="5764385"/>
            <a:ext cx="3848746" cy="400110"/>
          </a:xfrm>
          <a:prstGeom prst="rect">
            <a:avLst/>
          </a:prstGeom>
          <a:noFill/>
        </p:spPr>
        <p:txBody>
          <a:bodyPr wrap="none" rtlCol="0">
            <a:spAutoFit/>
          </a:bodyPr>
          <a:lstStyle/>
          <a:p>
            <a:r>
              <a:rPr lang="en-US" sz="2000" dirty="0"/>
              <a:t>Notice required per </a:t>
            </a:r>
            <a:r>
              <a:rPr lang="en-US" sz="2000" dirty="0" smtClean="0"/>
              <a:t>20-9-116, MCA</a:t>
            </a:r>
            <a:endParaRPr lang="en-US" sz="2000" dirty="0"/>
          </a:p>
        </p:txBody>
      </p:sp>
    </p:spTree>
    <p:extLst>
      <p:ext uri="{BB962C8B-B14F-4D97-AF65-F5344CB8AC3E}">
        <p14:creationId xmlns:p14="http://schemas.microsoft.com/office/powerpoint/2010/main" val="3628941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52651" y="365126"/>
            <a:ext cx="8062913" cy="1325563"/>
          </a:xfrm>
        </p:spPr>
        <p:txBody>
          <a:bodyPr/>
          <a:lstStyle/>
          <a:p>
            <a:pPr eaLnBrk="1" hangingPunct="1"/>
            <a:r>
              <a:rPr lang="en-US" altLang="en-US" sz="4000"/>
              <a:t>Financing Sources for Budgeted Funds</a:t>
            </a:r>
          </a:p>
        </p:txBody>
      </p:sp>
      <p:sp>
        <p:nvSpPr>
          <p:cNvPr id="12291" name="Content Placeholder 2"/>
          <p:cNvSpPr>
            <a:spLocks noGrp="1"/>
          </p:cNvSpPr>
          <p:nvPr>
            <p:ph sz="half" idx="1"/>
          </p:nvPr>
        </p:nvSpPr>
        <p:spPr>
          <a:xfrm>
            <a:off x="1985963" y="1692275"/>
            <a:ext cx="8229600" cy="685800"/>
          </a:xfrm>
        </p:spPr>
        <p:txBody>
          <a:bodyPr/>
          <a:lstStyle/>
          <a:p>
            <a:pPr marL="0" indent="0">
              <a:buNone/>
            </a:pPr>
            <a:r>
              <a:rPr lang="en-US" altLang="en-US" u="sng" smtClean="0"/>
              <a:t>Two types of budgeted funds:</a:t>
            </a:r>
          </a:p>
          <a:p>
            <a:pPr marL="0" indent="0">
              <a:buNone/>
            </a:pPr>
            <a:endParaRPr lang="en-US" altLang="en-US" smtClean="0"/>
          </a:p>
        </p:txBody>
      </p:sp>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2" name="Rectangle 1"/>
          <p:cNvSpPr/>
          <p:nvPr/>
        </p:nvSpPr>
        <p:spPr>
          <a:xfrm>
            <a:off x="1925638" y="2150048"/>
            <a:ext cx="409416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6" name="TextBox 5"/>
          <p:cNvSpPr txBox="1">
            <a:spLocks noChangeArrowheads="1"/>
          </p:cNvSpPr>
          <p:nvPr/>
        </p:nvSpPr>
        <p:spPr bwMode="auto">
          <a:xfrm>
            <a:off x="6019800" y="2130426"/>
            <a:ext cx="38862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spcBef>
                <a:spcPts val="600"/>
              </a:spcBef>
              <a:spcAft>
                <a:spcPts val="600"/>
              </a:spcAft>
            </a:pPr>
            <a:r>
              <a:rPr lang="en-US" altLang="en-US" sz="2200" u="sng">
                <a:solidFill>
                  <a:srgbClr val="FF0000"/>
                </a:solidFill>
              </a:rPr>
              <a:t>YOUR JOB:</a:t>
            </a:r>
            <a:r>
              <a:rPr lang="en-US" altLang="en-US" sz="2200">
                <a:solidFill>
                  <a:srgbClr val="FF0000"/>
                </a:solidFill>
              </a:rPr>
              <a:t> Determine how much you need/want to spend and arrange funding sources to match.</a:t>
            </a:r>
          </a:p>
        </p:txBody>
      </p:sp>
    </p:spTree>
    <p:extLst>
      <p:ext uri="{BB962C8B-B14F-4D97-AF65-F5344CB8AC3E}">
        <p14:creationId xmlns:p14="http://schemas.microsoft.com/office/powerpoint/2010/main" val="4084924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p:cNvGraphicFramePr>
            <a:graphicFrameLocks noGrp="1"/>
          </p:cNvGraphicFramePr>
          <p:nvPr>
            <p:ph sz="half" idx="1"/>
          </p:nvPr>
        </p:nvGraphicFramePr>
        <p:xfrm>
          <a:off x="2152650" y="1825624"/>
          <a:ext cx="7448550" cy="4803776"/>
        </p:xfrm>
        <a:graphic>
          <a:graphicData uri="http://schemas.openxmlformats.org/drawingml/2006/chart">
            <c:chart xmlns:c="http://schemas.openxmlformats.org/drawingml/2006/chart" xmlns:r="http://schemas.openxmlformats.org/officeDocument/2006/relationships" r:id="rId2"/>
          </a:graphicData>
        </a:graphic>
      </p:graphicFrame>
      <p:sp>
        <p:nvSpPr>
          <p:cNvPr id="13315" name="Title 3"/>
          <p:cNvSpPr>
            <a:spLocks noGrp="1"/>
          </p:cNvSpPr>
          <p:nvPr>
            <p:ph type="title"/>
          </p:nvPr>
        </p:nvSpPr>
        <p:spPr>
          <a:xfrm>
            <a:off x="2152650" y="365126"/>
            <a:ext cx="8420100" cy="1325563"/>
          </a:xfrm>
        </p:spPr>
        <p:txBody>
          <a:bodyPr/>
          <a:lstStyle/>
          <a:p>
            <a:pPr eaLnBrk="1" hangingPunct="1"/>
            <a:r>
              <a:rPr lang="en-US" altLang="en-US" sz="3600"/>
              <a:t>Financing Sources for Budgeted Funds </a:t>
            </a:r>
            <a:br>
              <a:rPr lang="en-US" altLang="en-US" sz="3600"/>
            </a:br>
            <a:r>
              <a:rPr lang="en-US" altLang="en-US" sz="2800"/>
              <a:t>Funding Sources Determine Spending Authority (Budget)</a:t>
            </a:r>
          </a:p>
        </p:txBody>
      </p:sp>
      <p:cxnSp>
        <p:nvCxnSpPr>
          <p:cNvPr id="7" name="Straight Arrow Connector 6"/>
          <p:cNvCxnSpPr/>
          <p:nvPr/>
        </p:nvCxnSpPr>
        <p:spPr>
          <a:xfrm flipV="1">
            <a:off x="5041901" y="2203450"/>
            <a:ext cx="835025"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17" name="TextBox 7"/>
          <p:cNvSpPr txBox="1">
            <a:spLocks noChangeArrowheads="1"/>
          </p:cNvSpPr>
          <p:nvPr/>
        </p:nvSpPr>
        <p:spPr bwMode="auto">
          <a:xfrm>
            <a:off x="5829300" y="1720851"/>
            <a:ext cx="10668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rPr>
              <a:t>Step 1</a:t>
            </a:r>
          </a:p>
        </p:txBody>
      </p:sp>
      <p:cxnSp>
        <p:nvCxnSpPr>
          <p:cNvPr id="9" name="Straight Arrow Connector 8"/>
          <p:cNvCxnSpPr/>
          <p:nvPr/>
        </p:nvCxnSpPr>
        <p:spPr>
          <a:xfrm>
            <a:off x="8639176" y="5473700"/>
            <a:ext cx="695325" cy="388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319" name="TextBox 9"/>
          <p:cNvSpPr txBox="1">
            <a:spLocks noChangeArrowheads="1"/>
          </p:cNvSpPr>
          <p:nvPr/>
        </p:nvSpPr>
        <p:spPr bwMode="auto">
          <a:xfrm>
            <a:off x="9334500" y="5765801"/>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rPr>
              <a:t>Step 2</a:t>
            </a:r>
          </a:p>
        </p:txBody>
      </p:sp>
      <p:sp>
        <p:nvSpPr>
          <p:cNvPr id="13320" name="TextBox 11"/>
          <p:cNvSpPr txBox="1">
            <a:spLocks noChangeArrowheads="1"/>
          </p:cNvSpPr>
          <p:nvPr/>
        </p:nvSpPr>
        <p:spPr bwMode="auto">
          <a:xfrm>
            <a:off x="9505950" y="3402014"/>
            <a:ext cx="106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dirty="0">
                <a:solidFill>
                  <a:srgbClr val="FF0000"/>
                </a:solidFill>
              </a:rPr>
              <a:t>Step 3</a:t>
            </a:r>
          </a:p>
        </p:txBody>
      </p:sp>
      <p:sp>
        <p:nvSpPr>
          <p:cNvPr id="14" name="Right Brace 13"/>
          <p:cNvSpPr/>
          <p:nvPr/>
        </p:nvSpPr>
        <p:spPr>
          <a:xfrm>
            <a:off x="8686800" y="2062164"/>
            <a:ext cx="533400" cy="3140075"/>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964345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152651" y="365126"/>
            <a:ext cx="8062913" cy="1325563"/>
          </a:xfrm>
        </p:spPr>
        <p:txBody>
          <a:bodyPr/>
          <a:lstStyle/>
          <a:p>
            <a:pPr eaLnBrk="1" hangingPunct="1"/>
            <a:r>
              <a:rPr lang="en-US" altLang="en-US" sz="4000"/>
              <a:t>Financing Sources for Budgeted Funds</a:t>
            </a:r>
          </a:p>
        </p:txBody>
      </p:sp>
      <p:sp>
        <p:nvSpPr>
          <p:cNvPr id="10243" name="Content Placeholder 2"/>
          <p:cNvSpPr>
            <a:spLocks noGrp="1"/>
          </p:cNvSpPr>
          <p:nvPr>
            <p:ph sz="half" idx="1"/>
          </p:nvPr>
        </p:nvSpPr>
        <p:spPr>
          <a:xfrm>
            <a:off x="1985963" y="1692275"/>
            <a:ext cx="8229600" cy="685800"/>
          </a:xfrm>
        </p:spPr>
        <p:txBody>
          <a:bodyPr/>
          <a:lstStyle/>
          <a:p>
            <a:pPr marL="0" indent="0">
              <a:buNone/>
            </a:pPr>
            <a:r>
              <a:rPr lang="en-US" altLang="en-US" u="sng" smtClean="0"/>
              <a:t>Two types of budgeted funds:</a:t>
            </a:r>
          </a:p>
          <a:p>
            <a:pPr marL="0" indent="0">
              <a:buNone/>
            </a:pPr>
            <a:endParaRPr lang="en-US" altLang="en-US" smtClean="0"/>
          </a:p>
        </p:txBody>
      </p:sp>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10267" name="TextBox 6"/>
          <p:cNvSpPr txBox="1">
            <a:spLocks noChangeArrowheads="1"/>
          </p:cNvSpPr>
          <p:nvPr/>
        </p:nvSpPr>
        <p:spPr bwMode="auto">
          <a:xfrm>
            <a:off x="2005013" y="2133601"/>
            <a:ext cx="39624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spcBef>
                <a:spcPts val="600"/>
              </a:spcBef>
              <a:spcAft>
                <a:spcPts val="600"/>
              </a:spcAft>
            </a:pPr>
            <a:r>
              <a:rPr lang="en-US" altLang="en-US" sz="2200" u="sng">
                <a:solidFill>
                  <a:srgbClr val="FF0000"/>
                </a:solidFill>
              </a:rPr>
              <a:t>YOUR JOB:</a:t>
            </a:r>
            <a:r>
              <a:rPr lang="en-US" altLang="en-US" sz="2200">
                <a:solidFill>
                  <a:srgbClr val="FF0000"/>
                </a:solidFill>
              </a:rPr>
              <a:t> Determine how much money you have available and develop a spending plan to fit that amount.</a:t>
            </a:r>
          </a:p>
        </p:txBody>
      </p:sp>
      <p:sp>
        <p:nvSpPr>
          <p:cNvPr id="2" name="Rectangle 1"/>
          <p:cNvSpPr/>
          <p:nvPr/>
        </p:nvSpPr>
        <p:spPr>
          <a:xfrm>
            <a:off x="5994401" y="2049464"/>
            <a:ext cx="4094163"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43976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7"/>
          <p:cNvGraphicFramePr>
            <a:graphicFrameLocks noGrp="1"/>
          </p:cNvGraphicFramePr>
          <p:nvPr>
            <p:ph sz="half" idx="1"/>
          </p:nvPr>
        </p:nvGraphicFramePr>
        <p:xfrm>
          <a:off x="2152650" y="1825624"/>
          <a:ext cx="7448550" cy="4803776"/>
        </p:xfrm>
        <a:graphic>
          <a:graphicData uri="http://schemas.openxmlformats.org/drawingml/2006/chart">
            <c:chart xmlns:c="http://schemas.openxmlformats.org/drawingml/2006/chart" xmlns:r="http://schemas.openxmlformats.org/officeDocument/2006/relationships" r:id="rId2"/>
          </a:graphicData>
        </a:graphic>
      </p:graphicFrame>
      <p:sp>
        <p:nvSpPr>
          <p:cNvPr id="11267" name="Title 3"/>
          <p:cNvSpPr>
            <a:spLocks noGrp="1"/>
          </p:cNvSpPr>
          <p:nvPr>
            <p:ph type="title"/>
          </p:nvPr>
        </p:nvSpPr>
        <p:spPr>
          <a:xfrm>
            <a:off x="1086416" y="365126"/>
            <a:ext cx="9486334" cy="1325563"/>
          </a:xfrm>
        </p:spPr>
        <p:txBody>
          <a:bodyPr/>
          <a:lstStyle/>
          <a:p>
            <a:pPr eaLnBrk="1" hangingPunct="1"/>
            <a:r>
              <a:rPr lang="en-US" altLang="en-US" sz="3600" dirty="0"/>
              <a:t>Financing Sources for Budgeted Funds </a:t>
            </a:r>
            <a:br>
              <a:rPr lang="en-US" altLang="en-US" sz="3600" dirty="0"/>
            </a:br>
            <a:r>
              <a:rPr lang="en-US" altLang="en-US" sz="2800" dirty="0"/>
              <a:t>Funding Sources Determine Spending Authority (Budget)</a:t>
            </a:r>
          </a:p>
        </p:txBody>
      </p:sp>
      <p:cxnSp>
        <p:nvCxnSpPr>
          <p:cNvPr id="7" name="Straight Arrow Connector 6"/>
          <p:cNvCxnSpPr/>
          <p:nvPr/>
        </p:nvCxnSpPr>
        <p:spPr>
          <a:xfrm flipV="1">
            <a:off x="5041901" y="2203450"/>
            <a:ext cx="835025"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69" name="TextBox 7"/>
          <p:cNvSpPr txBox="1">
            <a:spLocks noChangeArrowheads="1"/>
          </p:cNvSpPr>
          <p:nvPr/>
        </p:nvSpPr>
        <p:spPr bwMode="auto">
          <a:xfrm>
            <a:off x="5829300" y="1720851"/>
            <a:ext cx="10668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rPr>
              <a:t>Step 3</a:t>
            </a:r>
          </a:p>
        </p:txBody>
      </p:sp>
      <p:cxnSp>
        <p:nvCxnSpPr>
          <p:cNvPr id="9" name="Straight Arrow Connector 8"/>
          <p:cNvCxnSpPr/>
          <p:nvPr/>
        </p:nvCxnSpPr>
        <p:spPr>
          <a:xfrm>
            <a:off x="8639176" y="5473700"/>
            <a:ext cx="695325" cy="388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1" name="TextBox 9"/>
          <p:cNvSpPr txBox="1">
            <a:spLocks noChangeArrowheads="1"/>
          </p:cNvSpPr>
          <p:nvPr/>
        </p:nvSpPr>
        <p:spPr bwMode="auto">
          <a:xfrm>
            <a:off x="9334500" y="5765801"/>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rPr>
              <a:t>Step 1</a:t>
            </a:r>
          </a:p>
        </p:txBody>
      </p:sp>
      <p:sp>
        <p:nvSpPr>
          <p:cNvPr id="11272" name="TextBox 11"/>
          <p:cNvSpPr txBox="1">
            <a:spLocks noChangeArrowheads="1"/>
          </p:cNvSpPr>
          <p:nvPr/>
        </p:nvSpPr>
        <p:spPr bwMode="auto">
          <a:xfrm>
            <a:off x="9505950" y="3402014"/>
            <a:ext cx="106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400">
                <a:solidFill>
                  <a:srgbClr val="FF0000"/>
                </a:solidFill>
              </a:rPr>
              <a:t>Step 2</a:t>
            </a:r>
          </a:p>
        </p:txBody>
      </p:sp>
      <p:sp>
        <p:nvSpPr>
          <p:cNvPr id="14" name="Right Brace 13"/>
          <p:cNvSpPr/>
          <p:nvPr/>
        </p:nvSpPr>
        <p:spPr>
          <a:xfrm>
            <a:off x="8686800" y="2062164"/>
            <a:ext cx="533400" cy="3140075"/>
          </a:xfrm>
          <a:prstGeom prst="righ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3679987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10267" name="TextBox 6"/>
          <p:cNvSpPr txBox="1">
            <a:spLocks noChangeArrowheads="1"/>
          </p:cNvSpPr>
          <p:nvPr/>
        </p:nvSpPr>
        <p:spPr bwMode="auto">
          <a:xfrm>
            <a:off x="2005013" y="2133601"/>
            <a:ext cx="39624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spcBef>
                <a:spcPts val="600"/>
              </a:spcBef>
              <a:spcAft>
                <a:spcPts val="600"/>
              </a:spcAft>
            </a:pPr>
            <a:r>
              <a:rPr lang="en-US" altLang="en-US" sz="2200" u="sng">
                <a:solidFill>
                  <a:srgbClr val="FF0000"/>
                </a:solidFill>
              </a:rPr>
              <a:t>YOUR JOB:</a:t>
            </a:r>
            <a:r>
              <a:rPr lang="en-US" altLang="en-US" sz="2200">
                <a:solidFill>
                  <a:srgbClr val="FF0000"/>
                </a:solidFill>
              </a:rPr>
              <a:t> Determine how much money you have available and develop a spending plan to fit that amount.</a:t>
            </a:r>
          </a:p>
        </p:txBody>
      </p:sp>
      <p:sp>
        <p:nvSpPr>
          <p:cNvPr id="2" name="Rectangle 1"/>
          <p:cNvSpPr/>
          <p:nvPr/>
        </p:nvSpPr>
        <p:spPr>
          <a:xfrm>
            <a:off x="6005268" y="2133601"/>
            <a:ext cx="466273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dirty="0">
                <a:solidFill>
                  <a:schemeClr val="tx1"/>
                </a:solidFill>
              </a:rPr>
              <a:t>Fund Balance Reappropriated</a:t>
            </a:r>
          </a:p>
          <a:p>
            <a:pPr marL="339725">
              <a:defRPr/>
            </a:pPr>
            <a:r>
              <a:rPr lang="en-US" sz="2000" u="sng" dirty="0">
                <a:solidFill>
                  <a:schemeClr val="tx1"/>
                </a:solidFill>
              </a:rPr>
              <a:t>+ New Money</a:t>
            </a:r>
          </a:p>
          <a:p>
            <a:pPr marL="339725">
              <a:defRPr/>
            </a:pPr>
            <a:r>
              <a:rPr lang="en-US" sz="2000" dirty="0">
                <a:solidFill>
                  <a:schemeClr val="tx1"/>
                </a:solidFill>
              </a:rPr>
              <a:t>Total Funds Available (Adopted Budget)</a:t>
            </a:r>
          </a:p>
        </p:txBody>
      </p:sp>
      <p:sp>
        <p:nvSpPr>
          <p:cNvPr id="7" name="Title 3"/>
          <p:cNvSpPr>
            <a:spLocks noGrp="1"/>
          </p:cNvSpPr>
          <p:nvPr>
            <p:ph type="title"/>
          </p:nvPr>
        </p:nvSpPr>
        <p:spPr>
          <a:xfrm>
            <a:off x="1086416" y="365126"/>
            <a:ext cx="9486334" cy="1325563"/>
          </a:xfrm>
        </p:spPr>
        <p:txBody>
          <a:bodyPr/>
          <a:lstStyle/>
          <a:p>
            <a:pPr eaLnBrk="1" hangingPunct="1"/>
            <a:r>
              <a:rPr lang="en-US" altLang="en-US" sz="3600" dirty="0"/>
              <a:t>Financing Sources for Budgeted Funds </a:t>
            </a:r>
            <a:br>
              <a:rPr lang="en-US" altLang="en-US" sz="3600" dirty="0"/>
            </a:br>
            <a:r>
              <a:rPr lang="en-US" altLang="en-US" sz="2800" dirty="0"/>
              <a:t>Funding Sources Determine Spending Authority (Budget)</a:t>
            </a:r>
          </a:p>
        </p:txBody>
      </p:sp>
    </p:spTree>
    <p:extLst>
      <p:ext uri="{BB962C8B-B14F-4D97-AF65-F5344CB8AC3E}">
        <p14:creationId xmlns:p14="http://schemas.microsoft.com/office/powerpoint/2010/main" val="293015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653" y="1676400"/>
            <a:ext cx="10355855" cy="4953000"/>
          </a:xfrm>
        </p:spPr>
        <p:txBody>
          <a:bodyPr>
            <a:noAutofit/>
          </a:bodyPr>
          <a:lstStyle/>
          <a:p>
            <a:pPr marL="0" indent="0">
              <a:buNone/>
            </a:pPr>
            <a:r>
              <a:rPr lang="en-US" sz="2400" b="1" dirty="0" smtClean="0"/>
              <a:t>20-9-116</a:t>
            </a:r>
            <a:r>
              <a:rPr lang="en-US" sz="2400" b="1" dirty="0"/>
              <a:t>. (Temporary) Resolution of intent to increase nonvoted levy -- notice. </a:t>
            </a:r>
            <a:endParaRPr lang="en-US" sz="2400" b="1" dirty="0" smtClean="0"/>
          </a:p>
          <a:p>
            <a:pPr marL="0" indent="0">
              <a:buNone/>
            </a:pPr>
            <a:r>
              <a:rPr lang="en-US" sz="2000" dirty="0"/>
              <a:t>(2) The trustees shall provide notice of intent to impose an increase in a nonvoted levy for the </a:t>
            </a:r>
            <a:r>
              <a:rPr lang="en-US" sz="2000" dirty="0" smtClean="0"/>
              <a:t>ensuing school </a:t>
            </a:r>
            <a:r>
              <a:rPr lang="en-US" sz="2000" dirty="0"/>
              <a:t>fiscal year by:</a:t>
            </a:r>
          </a:p>
          <a:p>
            <a:pPr marL="396875" indent="0">
              <a:buNone/>
            </a:pPr>
            <a:r>
              <a:rPr lang="en-US" sz="2000" dirty="0" smtClean="0"/>
              <a:t>(</a:t>
            </a:r>
            <a:r>
              <a:rPr lang="en-US" sz="2000" dirty="0"/>
              <a:t>a) adopting a resolution of intent to impose an increase in a nonvoted levy that includes, at </a:t>
            </a:r>
            <a:r>
              <a:rPr lang="en-US" sz="2000" dirty="0" smtClean="0"/>
              <a:t>a minimum</a:t>
            </a:r>
            <a:r>
              <a:rPr lang="en-US" sz="2000" dirty="0"/>
              <a:t>, the estimated number of increased or decreased mills to be imposed and the estimated increased </a:t>
            </a:r>
            <a:r>
              <a:rPr lang="en-US" sz="2000" dirty="0" smtClean="0"/>
              <a:t>or decreased </a:t>
            </a:r>
            <a:r>
              <a:rPr lang="en-US" sz="2000" dirty="0"/>
              <a:t>revenue to be raised compared to nonvoted levies under subsections (1)(a) through (1)(f) (1)(e</a:t>
            </a:r>
            <a:r>
              <a:rPr lang="en-US" sz="2000" dirty="0" smtClean="0"/>
              <a:t>) imposed </a:t>
            </a:r>
            <a:r>
              <a:rPr lang="en-US" sz="2000" dirty="0"/>
              <a:t>in the current school fiscal year and, based on the district's taxable valuation most recently certified </a:t>
            </a:r>
            <a:r>
              <a:rPr lang="en-US" sz="2000" dirty="0" smtClean="0"/>
              <a:t>by the </a:t>
            </a:r>
            <a:r>
              <a:rPr lang="en-US" sz="2000" dirty="0"/>
              <a:t>department of revenue under 15-10-202, the estimated impacts of the increase or decrease on a </a:t>
            </a:r>
            <a:r>
              <a:rPr lang="en-US" sz="2000" dirty="0" smtClean="0"/>
              <a:t>home valued </a:t>
            </a:r>
            <a:r>
              <a:rPr lang="en-US" sz="2000" dirty="0"/>
              <a:t>at $100,000 and a home valued at $200,000; and</a:t>
            </a:r>
          </a:p>
          <a:p>
            <a:pPr marL="396875" indent="0">
              <a:buNone/>
            </a:pPr>
            <a:r>
              <a:rPr lang="en-US" sz="2000" dirty="0"/>
              <a:t>(b) publishing </a:t>
            </a:r>
            <a:r>
              <a:rPr lang="en-US" sz="2000" strike="sngStrike" dirty="0"/>
              <a:t>a copy of the resolution </a:t>
            </a:r>
            <a:r>
              <a:rPr lang="en-US" sz="2000" dirty="0"/>
              <a:t>in a newspaper that will give notice to the largest number </a:t>
            </a:r>
            <a:r>
              <a:rPr lang="en-US" sz="2000" dirty="0" smtClean="0"/>
              <a:t>of people </a:t>
            </a:r>
            <a:r>
              <a:rPr lang="en-US" sz="2000" dirty="0"/>
              <a:t>of the district as determined by the trustees and posting </a:t>
            </a:r>
            <a:r>
              <a:rPr lang="en-US" sz="2000" strike="sngStrike" dirty="0"/>
              <a:t>a copy of the resolution </a:t>
            </a:r>
            <a:r>
              <a:rPr lang="en-US" sz="2000" dirty="0"/>
              <a:t>to the school </a:t>
            </a:r>
            <a:r>
              <a:rPr lang="en-US" sz="2000" dirty="0" smtClean="0"/>
              <a:t>district's website</a:t>
            </a:r>
            <a:r>
              <a:rPr lang="en-US" sz="2000" dirty="0"/>
              <a:t>:</a:t>
            </a:r>
          </a:p>
          <a:p>
            <a:pPr marL="396875" indent="0">
              <a:buNone/>
            </a:pPr>
            <a:r>
              <a:rPr lang="en-US" sz="2000" dirty="0" smtClean="0"/>
              <a:t>	</a:t>
            </a:r>
            <a:r>
              <a:rPr lang="en-US" sz="2000" u="sng" dirty="0" smtClean="0"/>
              <a:t>(</a:t>
            </a:r>
            <a:r>
              <a:rPr lang="en-US" sz="2000" u="sng" dirty="0" err="1"/>
              <a:t>i</a:t>
            </a:r>
            <a:r>
              <a:rPr lang="en-US" sz="2000" u="sng" dirty="0"/>
              <a:t>) the resolution under subsection (2)(a); and</a:t>
            </a:r>
          </a:p>
          <a:p>
            <a:pPr marL="396875" indent="0">
              <a:buNone/>
            </a:pPr>
            <a:r>
              <a:rPr lang="en-US" sz="2000" dirty="0" smtClean="0"/>
              <a:t>	</a:t>
            </a:r>
            <a:r>
              <a:rPr lang="en-US" sz="2000" u="sng" dirty="0" smtClean="0"/>
              <a:t>(</a:t>
            </a:r>
            <a:r>
              <a:rPr lang="en-US" sz="2000" u="sng" dirty="0"/>
              <a:t>ii) the resolution under 20-9-502(3)(a)(</a:t>
            </a:r>
            <a:r>
              <a:rPr lang="en-US" sz="2000" u="sng" dirty="0" err="1"/>
              <a:t>i</a:t>
            </a:r>
            <a:r>
              <a:rPr lang="en-US" sz="2000" u="sng" dirty="0"/>
              <a:t>) if adopted by the trustees.</a:t>
            </a:r>
            <a:r>
              <a:rPr lang="en-US" sz="2000" dirty="0"/>
              <a:t> </a:t>
            </a:r>
            <a:endParaRPr lang="en-US" sz="1800" dirty="0"/>
          </a:p>
        </p:txBody>
      </p:sp>
      <p:sp>
        <p:nvSpPr>
          <p:cNvPr id="5" name="Title 1"/>
          <p:cNvSpPr>
            <a:spLocks noGrp="1"/>
          </p:cNvSpPr>
          <p:nvPr>
            <p:ph type="title"/>
          </p:nvPr>
        </p:nvSpPr>
        <p:spPr>
          <a:xfrm>
            <a:off x="1079653" y="274638"/>
            <a:ext cx="9131147" cy="1143000"/>
          </a:xfrm>
        </p:spPr>
        <p:txBody>
          <a:bodyPr>
            <a:normAutofit fontScale="90000"/>
          </a:bodyPr>
          <a:lstStyle/>
          <a:p>
            <a:r>
              <a:rPr lang="en-US" sz="4900" dirty="0" smtClean="0"/>
              <a:t>HB192 – </a:t>
            </a:r>
            <a:r>
              <a:rPr lang="en-US" sz="4900" dirty="0" err="1" smtClean="0"/>
              <a:t>Reksten</a:t>
            </a:r>
            <a:r>
              <a:rPr lang="en-US" dirty="0" smtClean="0"/>
              <a:t/>
            </a:r>
            <a:br>
              <a:rPr lang="en-US" dirty="0" smtClean="0"/>
            </a:br>
            <a:r>
              <a:rPr lang="en-US" sz="3600" dirty="0" smtClean="0"/>
              <a:t>2021 Legislative Session</a:t>
            </a:r>
            <a:endParaRPr lang="en-US" dirty="0"/>
          </a:p>
        </p:txBody>
      </p:sp>
    </p:spTree>
    <p:extLst>
      <p:ext uri="{BB962C8B-B14F-4D97-AF65-F5344CB8AC3E}">
        <p14:creationId xmlns:p14="http://schemas.microsoft.com/office/powerpoint/2010/main" val="544790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10267" name="TextBox 6"/>
          <p:cNvSpPr txBox="1">
            <a:spLocks noChangeArrowheads="1"/>
          </p:cNvSpPr>
          <p:nvPr/>
        </p:nvSpPr>
        <p:spPr bwMode="auto">
          <a:xfrm>
            <a:off x="2005013" y="2133601"/>
            <a:ext cx="39624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spcBef>
                <a:spcPts val="600"/>
              </a:spcBef>
              <a:spcAft>
                <a:spcPts val="600"/>
              </a:spcAft>
            </a:pPr>
            <a:r>
              <a:rPr lang="en-US" altLang="en-US" sz="2200" u="sng">
                <a:solidFill>
                  <a:srgbClr val="FF0000"/>
                </a:solidFill>
              </a:rPr>
              <a:t>YOUR JOB:</a:t>
            </a:r>
            <a:r>
              <a:rPr lang="en-US" altLang="en-US" sz="2200">
                <a:solidFill>
                  <a:srgbClr val="FF0000"/>
                </a:solidFill>
              </a:rPr>
              <a:t> Determine how much money you have available and develop a spending plan to fit that amount.</a:t>
            </a:r>
          </a:p>
        </p:txBody>
      </p:sp>
      <p:sp>
        <p:nvSpPr>
          <p:cNvPr id="2" name="Rectangle 1"/>
          <p:cNvSpPr/>
          <p:nvPr/>
        </p:nvSpPr>
        <p:spPr>
          <a:xfrm>
            <a:off x="6005268" y="2133601"/>
            <a:ext cx="466273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dirty="0">
                <a:solidFill>
                  <a:schemeClr val="tx1"/>
                </a:solidFill>
              </a:rPr>
              <a:t>Fund Balance Reappropriated</a:t>
            </a:r>
          </a:p>
          <a:p>
            <a:pPr marL="339725">
              <a:defRPr/>
            </a:pPr>
            <a:r>
              <a:rPr lang="en-US" sz="2000" u="sng" dirty="0">
                <a:solidFill>
                  <a:schemeClr val="tx1"/>
                </a:solidFill>
              </a:rPr>
              <a:t>+ New Money</a:t>
            </a:r>
          </a:p>
          <a:p>
            <a:pPr marL="339725">
              <a:defRPr/>
            </a:pPr>
            <a:r>
              <a:rPr lang="en-US" sz="2000" dirty="0">
                <a:solidFill>
                  <a:schemeClr val="tx1"/>
                </a:solidFill>
              </a:rPr>
              <a:t>Total Funds Available (Adopted Budget)</a:t>
            </a:r>
          </a:p>
        </p:txBody>
      </p:sp>
      <p:cxnSp>
        <p:nvCxnSpPr>
          <p:cNvPr id="7" name="Straight Arrow Connector 6"/>
          <p:cNvCxnSpPr/>
          <p:nvPr/>
        </p:nvCxnSpPr>
        <p:spPr>
          <a:xfrm flipV="1">
            <a:off x="8803482" y="3088332"/>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82163" y="2716210"/>
            <a:ext cx="1066800" cy="461665"/>
          </a:xfrm>
          <a:prstGeom prst="rect">
            <a:avLst/>
          </a:prstGeom>
          <a:noFill/>
        </p:spPr>
        <p:txBody>
          <a:bodyPr wrap="square" rtlCol="0">
            <a:spAutoFit/>
          </a:bodyPr>
          <a:lstStyle/>
          <a:p>
            <a:r>
              <a:rPr lang="en-US" sz="2400" dirty="0">
                <a:solidFill>
                  <a:srgbClr val="FF0000"/>
                </a:solidFill>
              </a:rPr>
              <a:t>Step 1</a:t>
            </a:r>
          </a:p>
        </p:txBody>
      </p:sp>
      <p:cxnSp>
        <p:nvCxnSpPr>
          <p:cNvPr id="9" name="Straight Arrow Connector 8"/>
          <p:cNvCxnSpPr/>
          <p:nvPr/>
        </p:nvCxnSpPr>
        <p:spPr>
          <a:xfrm>
            <a:off x="8286750" y="4049712"/>
            <a:ext cx="516732" cy="1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28099" y="3818880"/>
            <a:ext cx="1066800" cy="461665"/>
          </a:xfrm>
          <a:prstGeom prst="rect">
            <a:avLst/>
          </a:prstGeom>
          <a:noFill/>
        </p:spPr>
        <p:txBody>
          <a:bodyPr wrap="square" rtlCol="0">
            <a:spAutoFit/>
          </a:bodyPr>
          <a:lstStyle/>
          <a:p>
            <a:r>
              <a:rPr lang="en-US" sz="2400" dirty="0">
                <a:solidFill>
                  <a:srgbClr val="FF0000"/>
                </a:solidFill>
              </a:rPr>
              <a:t>Step 2</a:t>
            </a:r>
          </a:p>
        </p:txBody>
      </p:sp>
      <p:cxnSp>
        <p:nvCxnSpPr>
          <p:cNvPr id="11" name="Straight Arrow Connector 10"/>
          <p:cNvCxnSpPr/>
          <p:nvPr/>
        </p:nvCxnSpPr>
        <p:spPr>
          <a:xfrm>
            <a:off x="8901360" y="4531369"/>
            <a:ext cx="4191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08737" y="4919531"/>
            <a:ext cx="1066800" cy="461665"/>
          </a:xfrm>
          <a:prstGeom prst="rect">
            <a:avLst/>
          </a:prstGeom>
          <a:noFill/>
        </p:spPr>
        <p:txBody>
          <a:bodyPr wrap="square" rtlCol="0">
            <a:spAutoFit/>
          </a:bodyPr>
          <a:lstStyle/>
          <a:p>
            <a:r>
              <a:rPr lang="en-US" sz="2400" dirty="0">
                <a:solidFill>
                  <a:srgbClr val="FF0000"/>
                </a:solidFill>
              </a:rPr>
              <a:t>Step 3</a:t>
            </a:r>
          </a:p>
        </p:txBody>
      </p:sp>
      <p:sp>
        <p:nvSpPr>
          <p:cNvPr id="15" name="Title 3"/>
          <p:cNvSpPr>
            <a:spLocks noGrp="1"/>
          </p:cNvSpPr>
          <p:nvPr>
            <p:ph type="title"/>
          </p:nvPr>
        </p:nvSpPr>
        <p:spPr>
          <a:xfrm>
            <a:off x="1086416" y="365126"/>
            <a:ext cx="9486334" cy="1325563"/>
          </a:xfrm>
        </p:spPr>
        <p:txBody>
          <a:bodyPr/>
          <a:lstStyle/>
          <a:p>
            <a:pPr eaLnBrk="1" hangingPunct="1"/>
            <a:r>
              <a:rPr lang="en-US" altLang="en-US" sz="3600" dirty="0"/>
              <a:t>Financing Sources for Budgeted Funds </a:t>
            </a:r>
            <a:br>
              <a:rPr lang="en-US" altLang="en-US" sz="3600" dirty="0"/>
            </a:br>
            <a:r>
              <a:rPr lang="en-US" altLang="en-US" sz="2800" dirty="0"/>
              <a:t>Funding Sources Determine Spending Authority (Budget)</a:t>
            </a:r>
          </a:p>
        </p:txBody>
      </p:sp>
    </p:spTree>
    <p:extLst>
      <p:ext uri="{BB962C8B-B14F-4D97-AF65-F5344CB8AC3E}">
        <p14:creationId xmlns:p14="http://schemas.microsoft.com/office/powerpoint/2010/main" val="3633953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2" name="Rectangle 5"/>
          <p:cNvSpPr>
            <a:spLocks noChangeArrowheads="1"/>
          </p:cNvSpPr>
          <p:nvPr/>
        </p:nvSpPr>
        <p:spPr bwMode="auto">
          <a:xfrm>
            <a:off x="1068309" y="3413156"/>
            <a:ext cx="10103667" cy="271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algn="ctr" eaLnBrk="1" hangingPunct="1">
              <a:buNone/>
            </a:pPr>
            <a:r>
              <a:rPr lang="en-US" altLang="en-US" u="sng" dirty="0" smtClean="0">
                <a:latin typeface="Calibri" panose="020F0502020204030204" pitchFamily="34" charset="0"/>
              </a:rPr>
              <a:t>What the heck is Fund </a:t>
            </a:r>
            <a:r>
              <a:rPr lang="en-US" altLang="en-US" u="sng" dirty="0">
                <a:latin typeface="Calibri" panose="020F0502020204030204" pitchFamily="34" charset="0"/>
              </a:rPr>
              <a:t>Balance </a:t>
            </a:r>
            <a:r>
              <a:rPr lang="en-US" altLang="en-US" u="sng" dirty="0" smtClean="0">
                <a:latin typeface="Calibri" panose="020F0502020204030204" pitchFamily="34" charset="0"/>
              </a:rPr>
              <a:t>Reappropriated??</a:t>
            </a:r>
            <a:endParaRPr lang="en-US" altLang="en-US" u="sng" dirty="0">
              <a:latin typeface="Calibri" panose="020F0502020204030204" pitchFamily="34" charset="0"/>
            </a:endParaRPr>
          </a:p>
          <a:p>
            <a:pPr marL="1600200" lvl="2" algn="ctr" eaLnBrk="1" hangingPunct="1">
              <a:buNone/>
            </a:pPr>
            <a:endParaRPr lang="en-US" altLang="en-US" sz="1050" dirty="0" smtClean="0">
              <a:latin typeface="Calibri" panose="020F0502020204030204" pitchFamily="34" charset="0"/>
            </a:endParaRPr>
          </a:p>
          <a:p>
            <a:pPr marL="1600200" lvl="2" algn="ctr" eaLnBrk="1" hangingPunct="1">
              <a:buNone/>
            </a:pPr>
            <a:endParaRPr lang="en-US" altLang="en-US" sz="1050" dirty="0">
              <a:latin typeface="Calibri" panose="020F0502020204030204" pitchFamily="34" charset="0"/>
            </a:endParaRPr>
          </a:p>
          <a:p>
            <a:pPr marL="1600200" lvl="2" algn="ctr" eaLnBrk="1" hangingPunct="1">
              <a:buNone/>
            </a:pPr>
            <a:endParaRPr lang="en-US" altLang="en-US" sz="1050" dirty="0">
              <a:latin typeface="Calibri" panose="020F0502020204030204" pitchFamily="34" charset="0"/>
            </a:endParaRPr>
          </a:p>
          <a:p>
            <a:pPr marL="1600200" lvl="2" algn="ctr" eaLnBrk="1" hangingPunct="1">
              <a:buNone/>
            </a:pPr>
            <a:endParaRPr lang="en-US" altLang="en-US" sz="1050" dirty="0">
              <a:latin typeface="Calibri" panose="020F0502020204030204" pitchFamily="34" charset="0"/>
            </a:endParaRPr>
          </a:p>
        </p:txBody>
      </p:sp>
      <p:sp>
        <p:nvSpPr>
          <p:cNvPr id="5"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Tree>
    <p:extLst>
      <p:ext uri="{BB962C8B-B14F-4D97-AF65-F5344CB8AC3E}">
        <p14:creationId xmlns:p14="http://schemas.microsoft.com/office/powerpoint/2010/main" val="42317020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2" name="Rectangle 5"/>
          <p:cNvSpPr>
            <a:spLocks noChangeArrowheads="1"/>
          </p:cNvSpPr>
          <p:nvPr/>
        </p:nvSpPr>
        <p:spPr bwMode="auto">
          <a:xfrm>
            <a:off x="1068309" y="1600201"/>
            <a:ext cx="91424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u="sng" dirty="0" smtClean="0">
                <a:latin typeface="Calibri" panose="020F0502020204030204" pitchFamily="34" charset="0"/>
              </a:rPr>
              <a:t>What the heck is Fund </a:t>
            </a:r>
            <a:r>
              <a:rPr lang="en-US" altLang="en-US" u="sng" dirty="0">
                <a:latin typeface="Calibri" panose="020F0502020204030204" pitchFamily="34" charset="0"/>
              </a:rPr>
              <a:t>Balance </a:t>
            </a:r>
            <a:r>
              <a:rPr lang="en-US" altLang="en-US" u="sng" dirty="0" smtClean="0">
                <a:latin typeface="Calibri" panose="020F0502020204030204" pitchFamily="34" charset="0"/>
              </a:rPr>
              <a:t>Reappropriated??</a:t>
            </a:r>
            <a:endParaRPr lang="en-US" altLang="en-US" u="sng" dirty="0">
              <a:latin typeface="Calibri" panose="020F0502020204030204" pitchFamily="34" charset="0"/>
            </a:endParaRPr>
          </a:p>
          <a:p>
            <a:pPr marL="1600200" lvl="2" eaLnBrk="1" hangingPunct="1">
              <a:buNone/>
            </a:pPr>
            <a:endParaRPr lang="en-US" altLang="en-US" sz="1050" dirty="0" smtClean="0">
              <a:latin typeface="Calibri" panose="020F0502020204030204" pitchFamily="34" charset="0"/>
            </a:endParaRPr>
          </a:p>
          <a:p>
            <a:pPr marL="1600200" lvl="2" eaLnBrk="1" hangingPunct="1">
              <a:buNone/>
            </a:pPr>
            <a:endParaRPr lang="en-US" altLang="en-US" sz="1050" dirty="0">
              <a:latin typeface="Calibri" panose="020F0502020204030204" pitchFamily="34" charset="0"/>
            </a:endParaRPr>
          </a:p>
          <a:p>
            <a:pPr marL="1600200" lvl="2" eaLnBrk="1" hangingPunct="1">
              <a:buNone/>
            </a:pPr>
            <a:endParaRPr lang="en-US" altLang="en-US" sz="1050" dirty="0">
              <a:latin typeface="Calibri" panose="020F0502020204030204" pitchFamily="34" charset="0"/>
            </a:endParaRPr>
          </a:p>
          <a:p>
            <a:pPr marL="1600200" lvl="2" eaLnBrk="1" hangingPunct="1">
              <a:buNone/>
            </a:pPr>
            <a:endParaRPr lang="en-US" altLang="en-US" sz="1050" dirty="0">
              <a:latin typeface="Calibri" panose="020F0502020204030204" pitchFamily="34" charset="0"/>
            </a:endParaRPr>
          </a:p>
        </p:txBody>
      </p:sp>
      <p:sp>
        <p:nvSpPr>
          <p:cNvPr id="5"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
        <p:nvSpPr>
          <p:cNvPr id="6" name="Content Placeholder 2"/>
          <p:cNvSpPr>
            <a:spLocks noGrp="1"/>
          </p:cNvSpPr>
          <p:nvPr>
            <p:ph idx="4294967295"/>
          </p:nvPr>
        </p:nvSpPr>
        <p:spPr>
          <a:xfrm>
            <a:off x="1195056" y="2506662"/>
            <a:ext cx="10158743" cy="4351338"/>
          </a:xfrm>
          <a:prstGeom prst="rect">
            <a:avLst/>
          </a:prstGeom>
        </p:spPr>
        <p:txBody>
          <a:bodyPr>
            <a:normAutofit/>
          </a:bodyPr>
          <a:lstStyle/>
          <a:p>
            <a:pPr marL="0" indent="0">
              <a:buNone/>
            </a:pPr>
            <a:r>
              <a:rPr lang="en-US" dirty="0" smtClean="0"/>
              <a:t>Beginning Fund Balance</a:t>
            </a:r>
          </a:p>
          <a:p>
            <a:pPr marL="0" indent="0">
              <a:buNone/>
            </a:pPr>
            <a:r>
              <a:rPr lang="en-US" dirty="0" smtClean="0"/>
              <a:t>+ Revenue</a:t>
            </a:r>
          </a:p>
          <a:p>
            <a:pPr marL="0" indent="0">
              <a:buNone/>
            </a:pPr>
            <a:r>
              <a:rPr lang="en-US" u="sng" dirty="0" smtClean="0"/>
              <a:t>- Expenditures</a:t>
            </a:r>
          </a:p>
          <a:p>
            <a:pPr marL="0" indent="0">
              <a:buNone/>
            </a:pPr>
            <a:r>
              <a:rPr lang="en-US" dirty="0" smtClean="0"/>
              <a:t>Ending Fund Balance</a:t>
            </a:r>
            <a:endParaRPr lang="en-US" dirty="0"/>
          </a:p>
        </p:txBody>
      </p:sp>
      <p:cxnSp>
        <p:nvCxnSpPr>
          <p:cNvPr id="7" name="Straight Arrow Connector 6"/>
          <p:cNvCxnSpPr/>
          <p:nvPr/>
        </p:nvCxnSpPr>
        <p:spPr>
          <a:xfrm flipH="1">
            <a:off x="2974565" y="4567473"/>
            <a:ext cx="240450" cy="62128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450702" y="4394718"/>
            <a:ext cx="2192694" cy="7940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76399" y="5339191"/>
            <a:ext cx="6056979" cy="1015663"/>
          </a:xfrm>
          <a:prstGeom prst="rect">
            <a:avLst/>
          </a:prstGeom>
          <a:noFill/>
        </p:spPr>
        <p:txBody>
          <a:bodyPr wrap="none" rtlCol="0">
            <a:spAutoFit/>
          </a:bodyPr>
          <a:lstStyle/>
          <a:p>
            <a:pPr algn="ctr"/>
            <a:r>
              <a:rPr lang="en-US" sz="2000" u="sng" dirty="0" smtClean="0"/>
              <a:t>Fund Balance Reappropriated:</a:t>
            </a:r>
          </a:p>
          <a:p>
            <a:pPr algn="ctr"/>
            <a:r>
              <a:rPr lang="en-US" sz="2000" dirty="0" smtClean="0"/>
              <a:t>(Ending fund balance used to fund ensuing year budget; </a:t>
            </a:r>
          </a:p>
          <a:p>
            <a:pPr algn="ctr"/>
            <a:r>
              <a:rPr lang="en-US" sz="2000" dirty="0" smtClean="0"/>
              <a:t>all non-reserved ending fund balance)</a:t>
            </a:r>
            <a:endParaRPr lang="en-US" sz="2000" dirty="0"/>
          </a:p>
        </p:txBody>
      </p:sp>
      <p:sp>
        <p:nvSpPr>
          <p:cNvPr id="10" name="TextBox 9"/>
          <p:cNvSpPr txBox="1"/>
          <p:nvPr/>
        </p:nvSpPr>
        <p:spPr>
          <a:xfrm>
            <a:off x="779060" y="5339191"/>
            <a:ext cx="4391010" cy="1015663"/>
          </a:xfrm>
          <a:prstGeom prst="rect">
            <a:avLst/>
          </a:prstGeom>
          <a:noFill/>
        </p:spPr>
        <p:txBody>
          <a:bodyPr wrap="none" rtlCol="0">
            <a:spAutoFit/>
          </a:bodyPr>
          <a:lstStyle/>
          <a:p>
            <a:pPr algn="ctr"/>
            <a:r>
              <a:rPr lang="en-US" sz="2000" u="sng" dirty="0" smtClean="0"/>
              <a:t>Reserves</a:t>
            </a:r>
          </a:p>
          <a:p>
            <a:pPr algn="ctr"/>
            <a:r>
              <a:rPr lang="en-US" sz="2000" dirty="0" smtClean="0"/>
              <a:t>(NOT used to fund ensuing year budget; </a:t>
            </a:r>
          </a:p>
          <a:p>
            <a:pPr algn="ctr"/>
            <a:r>
              <a:rPr lang="en-US" sz="2000" dirty="0" smtClean="0"/>
              <a:t>limited as a % of ensuing year budget)</a:t>
            </a:r>
            <a:endParaRPr lang="en-US" sz="2000" dirty="0"/>
          </a:p>
        </p:txBody>
      </p:sp>
    </p:spTree>
    <p:extLst>
      <p:ext uri="{BB962C8B-B14F-4D97-AF65-F5344CB8AC3E}">
        <p14:creationId xmlns:p14="http://schemas.microsoft.com/office/powerpoint/2010/main" val="2727970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38601" y="1644856"/>
            <a:ext cx="8514973" cy="5097320"/>
          </a:xfrm>
          <a:prstGeom prst="rect">
            <a:avLst/>
          </a:prstGeom>
        </p:spPr>
      </p:pic>
      <p:sp>
        <p:nvSpPr>
          <p:cNvPr id="7" name="Rectangle 6"/>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Tree>
    <p:extLst>
      <p:ext uri="{BB962C8B-B14F-4D97-AF65-F5344CB8AC3E}">
        <p14:creationId xmlns:p14="http://schemas.microsoft.com/office/powerpoint/2010/main" val="690901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838601" y="1644856"/>
            <a:ext cx="8514973" cy="5097320"/>
          </a:xfrm>
          <a:prstGeom prst="rect">
            <a:avLst/>
          </a:prstGeom>
        </p:spPr>
      </p:pic>
      <p:sp>
        <p:nvSpPr>
          <p:cNvPr id="4" name="Rectangle 3"/>
          <p:cNvSpPr/>
          <p:nvPr/>
        </p:nvSpPr>
        <p:spPr>
          <a:xfrm>
            <a:off x="4059936" y="2568186"/>
            <a:ext cx="890016" cy="4076454"/>
          </a:xfrm>
          <a:prstGeom prst="rect">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36286" y="1417638"/>
            <a:ext cx="3427990" cy="923330"/>
          </a:xfrm>
          <a:prstGeom prst="rect">
            <a:avLst/>
          </a:prstGeom>
          <a:solidFill>
            <a:schemeClr val="bg1"/>
          </a:solidFill>
          <a:ln>
            <a:solidFill>
              <a:srgbClr val="FF0000"/>
            </a:solidFill>
          </a:ln>
        </p:spPr>
        <p:txBody>
          <a:bodyPr wrap="none" rtlCol="0">
            <a:spAutoFit/>
          </a:bodyPr>
          <a:lstStyle/>
          <a:p>
            <a:r>
              <a:rPr lang="en-US" dirty="0">
                <a:solidFill>
                  <a:srgbClr val="FF0000"/>
                </a:solidFill>
              </a:rPr>
              <a:t>   </a:t>
            </a:r>
            <a:r>
              <a:rPr lang="en-US" dirty="0">
                <a:solidFill>
                  <a:srgbClr val="FFFF00"/>
                </a:solidFill>
                <a:effectLst>
                  <a:outerShdw blurRad="38100" dist="38100" dir="2700000" algn="tl">
                    <a:srgbClr val="000000">
                      <a:alpha val="43137"/>
                    </a:srgbClr>
                  </a:outerShdw>
                </a:effectLst>
              </a:rPr>
              <a:t>Reserves (C)</a:t>
            </a:r>
          </a:p>
          <a:p>
            <a:r>
              <a:rPr lang="en-US" u="sng" dirty="0">
                <a:solidFill>
                  <a:srgbClr val="FF0000"/>
                </a:solidFill>
              </a:rPr>
              <a:t>+ Fund Balance Reappropriated (F)</a:t>
            </a:r>
          </a:p>
          <a:p>
            <a:r>
              <a:rPr lang="en-US" dirty="0">
                <a:solidFill>
                  <a:srgbClr val="FF0000"/>
                </a:solidFill>
              </a:rPr>
              <a:t>   </a:t>
            </a:r>
            <a:r>
              <a:rPr lang="en-US" dirty="0"/>
              <a:t>Beginning Fund Balance</a:t>
            </a:r>
          </a:p>
        </p:txBody>
      </p:sp>
      <p:sp>
        <p:nvSpPr>
          <p:cNvPr id="15" name="Rectangle 14"/>
          <p:cNvSpPr/>
          <p:nvPr/>
        </p:nvSpPr>
        <p:spPr>
          <a:xfrm>
            <a:off x="6340130" y="2580378"/>
            <a:ext cx="1030291" cy="40764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Tree>
    <p:extLst>
      <p:ext uri="{BB962C8B-B14F-4D97-AF65-F5344CB8AC3E}">
        <p14:creationId xmlns:p14="http://schemas.microsoft.com/office/powerpoint/2010/main" val="3256908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2" name="Rectangle 5"/>
          <p:cNvSpPr>
            <a:spLocks noChangeArrowheads="1"/>
          </p:cNvSpPr>
          <p:nvPr/>
        </p:nvSpPr>
        <p:spPr bwMode="auto">
          <a:xfrm>
            <a:off x="1068309" y="1600201"/>
            <a:ext cx="9142491" cy="4525963"/>
          </a:xfrm>
          <a:prstGeom prst="rect">
            <a:avLst/>
          </a:prstGeom>
          <a:noFill/>
          <a:ln>
            <a:noFill/>
          </a:ln>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2800" u="sng" dirty="0">
                <a:latin typeface="Calibri" panose="020F0502020204030204" pitchFamily="34" charset="0"/>
              </a:rPr>
              <a:t>Methods for estimating Fund Balance </a:t>
            </a:r>
            <a:r>
              <a:rPr lang="en-US" altLang="en-US" sz="2800" u="sng" dirty="0" err="1">
                <a:latin typeface="Calibri" panose="020F0502020204030204" pitchFamily="34" charset="0"/>
              </a:rPr>
              <a:t>Reappropriated</a:t>
            </a:r>
            <a:r>
              <a:rPr lang="en-US" altLang="en-US" sz="2800" u="sng" dirty="0">
                <a:latin typeface="Calibri" panose="020F0502020204030204" pitchFamily="34" charset="0"/>
              </a:rPr>
              <a:t>:</a:t>
            </a:r>
          </a:p>
          <a:p>
            <a:pPr marL="514350" indent="-514350" eaLnBrk="1" hangingPunct="1">
              <a:buFont typeface="+mj-lt"/>
              <a:buAutoNum type="arabicPeriod"/>
            </a:pPr>
            <a:r>
              <a:rPr lang="en-US" altLang="en-US" sz="2400" dirty="0">
                <a:latin typeface="Calibri" panose="020F0502020204030204" pitchFamily="34" charset="0"/>
              </a:rPr>
              <a:t>Averaging/trend </a:t>
            </a:r>
            <a:r>
              <a:rPr lang="en-US" altLang="en-US" sz="2400" dirty="0" smtClean="0">
                <a:latin typeface="Calibri" panose="020F0502020204030204" pitchFamily="34" charset="0"/>
              </a:rPr>
              <a:t>analysis</a:t>
            </a:r>
            <a:endParaRPr lang="en-US" altLang="en-US" sz="2400" dirty="0">
              <a:latin typeface="Calibri" panose="020F0502020204030204" pitchFamily="34" charset="0"/>
            </a:endParaRPr>
          </a:p>
        </p:txBody>
      </p:sp>
      <p:sp>
        <p:nvSpPr>
          <p:cNvPr id="5"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Tree>
    <p:extLst>
      <p:ext uri="{BB962C8B-B14F-4D97-AF65-F5344CB8AC3E}">
        <p14:creationId xmlns:p14="http://schemas.microsoft.com/office/powerpoint/2010/main" val="1444474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09" y="1600201"/>
            <a:ext cx="9371091" cy="4525963"/>
          </a:xfrm>
        </p:spPr>
        <p:txBody>
          <a:bodyPr>
            <a:normAutofit/>
          </a:bodyPr>
          <a:lstStyle/>
          <a:p>
            <a:pPr marL="0" indent="0">
              <a:buNone/>
            </a:pPr>
            <a:r>
              <a:rPr lang="en-US" u="sng" dirty="0" smtClean="0"/>
              <a:t>Example: Technology Fund</a:t>
            </a:r>
            <a:r>
              <a:rPr lang="en-US" u="sng" dirty="0"/>
              <a:t>:</a:t>
            </a:r>
          </a:p>
          <a:p>
            <a:pPr marL="0" indent="0">
              <a:buNone/>
            </a:pPr>
            <a:endParaRPr lang="en-US" dirty="0"/>
          </a:p>
          <a:p>
            <a:pPr marL="0" indent="0">
              <a:buNone/>
            </a:pPr>
            <a:r>
              <a:rPr lang="en-US" dirty="0"/>
              <a:t>	</a:t>
            </a:r>
            <a:r>
              <a:rPr lang="en-US" dirty="0" smtClean="0">
                <a:solidFill>
                  <a:schemeClr val="bg1"/>
                </a:solidFill>
              </a:rPr>
              <a:t>$        500	Less: Budgeted interest</a:t>
            </a:r>
          </a:p>
          <a:p>
            <a:pPr marL="0" indent="0">
              <a:buNone/>
            </a:pPr>
            <a:r>
              <a:rPr lang="en-US" dirty="0">
                <a:solidFill>
                  <a:schemeClr val="bg1"/>
                </a:solidFill>
              </a:rPr>
              <a:t>	</a:t>
            </a:r>
            <a:r>
              <a:rPr lang="en-US" u="sng" dirty="0" smtClean="0">
                <a:solidFill>
                  <a:schemeClr val="bg1"/>
                </a:solidFill>
              </a:rPr>
              <a:t>$     7,500	Less: Budgeted course fees</a:t>
            </a:r>
          </a:p>
          <a:p>
            <a:pPr marL="0" indent="0">
              <a:buNone/>
            </a:pPr>
            <a:r>
              <a:rPr lang="en-US" dirty="0" smtClean="0">
                <a:solidFill>
                  <a:schemeClr val="bg1"/>
                </a:solidFill>
              </a:rPr>
              <a:t>	$   51,000	Permissive tax levy</a:t>
            </a:r>
          </a:p>
          <a:p>
            <a:pPr marL="0" indent="0">
              <a:buNone/>
            </a:pPr>
            <a:r>
              <a:rPr lang="en-US" sz="2600" dirty="0">
                <a:solidFill>
                  <a:schemeClr val="bg1"/>
                </a:solidFill>
              </a:rPr>
              <a:t>						</a:t>
            </a: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84139066"/>
              </p:ext>
            </p:extLst>
          </p:nvPr>
        </p:nvGraphicFramePr>
        <p:xfrm>
          <a:off x="1981200" y="2209800"/>
          <a:ext cx="8077200" cy="3581400"/>
        </p:xfrm>
        <a:graphic>
          <a:graphicData uri="http://schemas.openxmlformats.org/drawingml/2006/table">
            <a:tbl>
              <a:tblPr firstRow="1" bandRow="1">
                <a:tableStyleId>{93296810-A885-4BE3-A3E7-6D5BEEA58F35}</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61544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716280">
                <a:tc>
                  <a:txBody>
                    <a:bodyPr/>
                    <a:lstStyle/>
                    <a:p>
                      <a:pPr algn="ctr"/>
                      <a:endParaRPr lang="en-US" sz="1700" dirty="0">
                        <a:solidFill>
                          <a:srgbClr val="FF0000"/>
                        </a:solidFill>
                      </a:endParaRPr>
                    </a:p>
                  </a:txBody>
                  <a:tcPr anchor="ctr"/>
                </a:tc>
                <a:tc>
                  <a:txBody>
                    <a:bodyPr/>
                    <a:lstStyle/>
                    <a:p>
                      <a:pPr algn="ctr"/>
                      <a:r>
                        <a:rPr lang="en-US" sz="2000" dirty="0" smtClean="0"/>
                        <a:t>Year 1</a:t>
                      </a:r>
                      <a:endParaRPr lang="en-US" sz="2000" dirty="0"/>
                    </a:p>
                  </a:txBody>
                  <a:tcPr anchor="ctr"/>
                </a:tc>
                <a:tc>
                  <a:txBody>
                    <a:bodyPr/>
                    <a:lstStyle/>
                    <a:p>
                      <a:pPr algn="ctr"/>
                      <a:r>
                        <a:rPr lang="en-US" sz="2000" dirty="0" smtClean="0"/>
                        <a:t>Year 2</a:t>
                      </a:r>
                      <a:endParaRPr lang="en-US" sz="2000" dirty="0"/>
                    </a:p>
                  </a:txBody>
                  <a:tcPr anchor="ctr"/>
                </a:tc>
                <a:tc>
                  <a:txBody>
                    <a:bodyPr/>
                    <a:lstStyle/>
                    <a:p>
                      <a:pPr algn="ctr"/>
                      <a:r>
                        <a:rPr lang="en-US" sz="2000" dirty="0" smtClean="0"/>
                        <a:t>Year 3</a:t>
                      </a:r>
                      <a:endParaRPr lang="en-US" sz="2000" dirty="0"/>
                    </a:p>
                  </a:txBody>
                  <a:tcPr anchor="ctr"/>
                </a:tc>
                <a:tc>
                  <a:txBody>
                    <a:bodyPr/>
                    <a:lstStyle/>
                    <a:p>
                      <a:pPr algn="ctr"/>
                      <a:r>
                        <a:rPr lang="en-US" sz="2000" dirty="0" smtClean="0"/>
                        <a:t>Year 4       (Budget Year)</a:t>
                      </a:r>
                    </a:p>
                  </a:txBody>
                  <a:tcPr anchor="ctr"/>
                </a:tc>
                <a:extLst>
                  <a:ext uri="{0D108BD9-81ED-4DB2-BD59-A6C34878D82A}">
                    <a16:rowId xmlns:a16="http://schemas.microsoft.com/office/drawing/2014/main" val="10000"/>
                  </a:ext>
                </a:extLst>
              </a:tr>
              <a:tr h="716280">
                <a:tc>
                  <a:txBody>
                    <a:bodyPr/>
                    <a:lstStyle/>
                    <a:p>
                      <a:pPr algn="ctr"/>
                      <a:r>
                        <a:rPr lang="en-US" sz="1700" dirty="0" smtClean="0"/>
                        <a:t>Fund Balance</a:t>
                      </a:r>
                    </a:p>
                    <a:p>
                      <a:pPr algn="ctr"/>
                      <a:r>
                        <a:rPr lang="en-US" sz="1700" dirty="0" err="1" smtClean="0"/>
                        <a:t>Reappropriated</a:t>
                      </a:r>
                      <a:endParaRPr lang="en-US" sz="1700" dirty="0">
                        <a:solidFill>
                          <a:schemeClr val="tx1"/>
                        </a:solidFill>
                      </a:endParaRPr>
                    </a:p>
                  </a:txBody>
                  <a:tcPr anchor="ctr"/>
                </a:tc>
                <a:tc>
                  <a:txBody>
                    <a:bodyPr/>
                    <a:lstStyle/>
                    <a:p>
                      <a:pPr algn="ctr"/>
                      <a:r>
                        <a:rPr lang="en-US" sz="2000" dirty="0" smtClean="0"/>
                        <a:t>$20,000</a:t>
                      </a:r>
                      <a:endParaRPr lang="en-US" sz="2000" dirty="0"/>
                    </a:p>
                  </a:txBody>
                  <a:tcPr anchor="ctr"/>
                </a:tc>
                <a:tc>
                  <a:txBody>
                    <a:bodyPr/>
                    <a:lstStyle/>
                    <a:p>
                      <a:pPr algn="ctr"/>
                      <a:r>
                        <a:rPr lang="en-US" sz="2000" dirty="0" smtClean="0"/>
                        <a:t>$17,500</a:t>
                      </a:r>
                      <a:endParaRPr lang="en-US" sz="2000" dirty="0"/>
                    </a:p>
                  </a:txBody>
                  <a:tcPr anchor="ctr"/>
                </a:tc>
                <a:tc>
                  <a:txBody>
                    <a:bodyPr/>
                    <a:lstStyle/>
                    <a:p>
                      <a:pPr algn="ctr"/>
                      <a:r>
                        <a:rPr lang="en-US" sz="2000" dirty="0" smtClean="0"/>
                        <a:t>$15,000</a:t>
                      </a: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1"/>
                  </a:ext>
                </a:extLst>
              </a:tr>
              <a:tr h="716280">
                <a:tc>
                  <a:txBody>
                    <a:bodyPr/>
                    <a:lstStyle/>
                    <a:p>
                      <a:pPr algn="ctr"/>
                      <a:r>
                        <a:rPr lang="en-US" sz="2000" dirty="0" smtClean="0"/>
                        <a:t>Budgeted</a:t>
                      </a:r>
                      <a:r>
                        <a:rPr lang="en-US" sz="2000" baseline="0" dirty="0" smtClean="0"/>
                        <a:t> </a:t>
                      </a:r>
                      <a:r>
                        <a:rPr lang="en-US" sz="2000" dirty="0" smtClean="0"/>
                        <a:t>Interest</a:t>
                      </a:r>
                      <a:endParaRPr lang="en-US" sz="2000" dirty="0"/>
                    </a:p>
                  </a:txBody>
                  <a:tcPr anchor="ctr"/>
                </a:tc>
                <a:tc>
                  <a:txBody>
                    <a:bodyPr/>
                    <a:lstStyle/>
                    <a:p>
                      <a:pPr algn="ctr"/>
                      <a:r>
                        <a:rPr lang="en-US" sz="2000" dirty="0" smtClean="0"/>
                        <a:t>$   1,000</a:t>
                      </a:r>
                      <a:endParaRPr lang="en-US" sz="2000" dirty="0"/>
                    </a:p>
                  </a:txBody>
                  <a:tcPr anchor="ctr"/>
                </a:tc>
                <a:tc>
                  <a:txBody>
                    <a:bodyPr/>
                    <a:lstStyle/>
                    <a:p>
                      <a:pPr algn="ctr"/>
                      <a:r>
                        <a:rPr lang="en-US" sz="2000" dirty="0" smtClean="0"/>
                        <a:t>$   1,000</a:t>
                      </a:r>
                      <a:endParaRPr lang="en-US" sz="2000" dirty="0"/>
                    </a:p>
                  </a:txBody>
                  <a:tcPr anchor="ctr"/>
                </a:tc>
                <a:tc>
                  <a:txBody>
                    <a:bodyPr/>
                    <a:lstStyle/>
                    <a:p>
                      <a:pPr algn="ctr"/>
                      <a:r>
                        <a:rPr lang="en-US" sz="2000" dirty="0" smtClean="0"/>
                        <a:t>$   1,000</a:t>
                      </a:r>
                      <a:endParaRPr lang="en-US" sz="2000" dirty="0"/>
                    </a:p>
                  </a:txBody>
                  <a:tcPr anchor="ctr"/>
                </a:tc>
                <a:tc>
                  <a:txBody>
                    <a:bodyPr/>
                    <a:lstStyle/>
                    <a:p>
                      <a:pPr algn="ctr"/>
                      <a:endParaRPr lang="en-US" sz="2000" dirty="0" smtClean="0"/>
                    </a:p>
                  </a:txBody>
                  <a:tcPr anchor="ctr"/>
                </a:tc>
                <a:extLst>
                  <a:ext uri="{0D108BD9-81ED-4DB2-BD59-A6C34878D82A}">
                    <a16:rowId xmlns:a16="http://schemas.microsoft.com/office/drawing/2014/main" val="10002"/>
                  </a:ext>
                </a:extLst>
              </a:tr>
              <a:tr h="716280">
                <a:tc>
                  <a:txBody>
                    <a:bodyPr/>
                    <a:lstStyle/>
                    <a:p>
                      <a:pPr algn="ctr"/>
                      <a:r>
                        <a:rPr lang="en-US" sz="2000" u="sng" dirty="0" smtClean="0"/>
                        <a:t>Local</a:t>
                      </a:r>
                      <a:r>
                        <a:rPr lang="en-US" sz="2000" u="sng" baseline="0" dirty="0" smtClean="0"/>
                        <a:t> Levy</a:t>
                      </a:r>
                      <a:endParaRPr lang="en-US" sz="2000" u="sng" dirty="0"/>
                    </a:p>
                  </a:txBody>
                  <a:tcPr anchor="ctr"/>
                </a:tc>
                <a:tc>
                  <a:txBody>
                    <a:bodyPr/>
                    <a:lstStyle/>
                    <a:p>
                      <a:pPr algn="ctr"/>
                      <a:r>
                        <a:rPr lang="en-US" sz="2000" u="sng" dirty="0" smtClean="0"/>
                        <a:t>$50,000</a:t>
                      </a:r>
                      <a:endParaRPr lang="en-US" sz="2000" u="sng" dirty="0"/>
                    </a:p>
                  </a:txBody>
                  <a:tcPr anchor="ctr"/>
                </a:tc>
                <a:tc>
                  <a:txBody>
                    <a:bodyPr/>
                    <a:lstStyle/>
                    <a:p>
                      <a:pPr algn="ctr"/>
                      <a:r>
                        <a:rPr lang="en-US" sz="2000" u="sng" dirty="0" smtClean="0"/>
                        <a:t>$50,000</a:t>
                      </a:r>
                      <a:endParaRPr lang="en-US" sz="2000" u="sng" dirty="0"/>
                    </a:p>
                  </a:txBody>
                  <a:tcPr anchor="ctr"/>
                </a:tc>
                <a:tc>
                  <a:txBody>
                    <a:bodyPr/>
                    <a:lstStyle/>
                    <a:p>
                      <a:pPr algn="ctr"/>
                      <a:r>
                        <a:rPr lang="en-US" sz="2000" u="sng" dirty="0" smtClean="0"/>
                        <a:t>$50,000</a:t>
                      </a:r>
                      <a:endParaRPr lang="en-US" sz="2000" u="sng" dirty="0"/>
                    </a:p>
                  </a:txBody>
                  <a:tcPr anchor="ctr"/>
                </a:tc>
                <a:tc>
                  <a:txBody>
                    <a:bodyPr/>
                    <a:lstStyle/>
                    <a:p>
                      <a:pPr algn="ctr"/>
                      <a:endParaRPr lang="en-US" sz="2000" u="sng" dirty="0" smtClean="0"/>
                    </a:p>
                  </a:txBody>
                  <a:tcPr anchor="ctr"/>
                </a:tc>
                <a:extLst>
                  <a:ext uri="{0D108BD9-81ED-4DB2-BD59-A6C34878D82A}">
                    <a16:rowId xmlns:a16="http://schemas.microsoft.com/office/drawing/2014/main" val="10004"/>
                  </a:ext>
                </a:extLst>
              </a:tr>
              <a:tr h="716280">
                <a:tc>
                  <a:txBody>
                    <a:bodyPr/>
                    <a:lstStyle/>
                    <a:p>
                      <a:pPr algn="ctr"/>
                      <a:r>
                        <a:rPr lang="en-US" sz="2000" dirty="0" smtClean="0"/>
                        <a:t>Total Budget</a:t>
                      </a:r>
                      <a:endParaRPr lang="en-US" sz="2000" dirty="0"/>
                    </a:p>
                  </a:txBody>
                  <a:tcPr anchor="ctr"/>
                </a:tc>
                <a:tc>
                  <a:txBody>
                    <a:bodyPr/>
                    <a:lstStyle/>
                    <a:p>
                      <a:pPr algn="ctr"/>
                      <a:r>
                        <a:rPr lang="en-US" sz="2000" dirty="0" smtClean="0"/>
                        <a:t>$71,000</a:t>
                      </a:r>
                      <a:endParaRPr lang="en-US" sz="2000" dirty="0"/>
                    </a:p>
                  </a:txBody>
                  <a:tcPr anchor="ctr"/>
                </a:tc>
                <a:tc>
                  <a:txBody>
                    <a:bodyPr/>
                    <a:lstStyle/>
                    <a:p>
                      <a:pPr algn="ctr"/>
                      <a:r>
                        <a:rPr lang="en-US" sz="2000" dirty="0" smtClean="0"/>
                        <a:t>$68,500</a:t>
                      </a:r>
                      <a:endParaRPr lang="en-US" sz="2000" dirty="0"/>
                    </a:p>
                  </a:txBody>
                  <a:tcPr anchor="ctr"/>
                </a:tc>
                <a:tc>
                  <a:txBody>
                    <a:bodyPr/>
                    <a:lstStyle/>
                    <a:p>
                      <a:pPr algn="ctr"/>
                      <a:r>
                        <a:rPr lang="en-US" sz="2000" dirty="0" smtClean="0"/>
                        <a:t>$66,000</a:t>
                      </a: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5"/>
                  </a:ext>
                </a:extLst>
              </a:tr>
            </a:tbl>
          </a:graphicData>
        </a:graphic>
      </p:graphicFrame>
      <p:sp>
        <p:nvSpPr>
          <p:cNvPr id="7" name="Rectangle 6"/>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
        <p:nvSpPr>
          <p:cNvPr id="2" name="Rectangle 1"/>
          <p:cNvSpPr/>
          <p:nvPr/>
        </p:nvSpPr>
        <p:spPr>
          <a:xfrm>
            <a:off x="8437830" y="1919335"/>
            <a:ext cx="2489703" cy="436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5512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2" name="Rectangle 5"/>
          <p:cNvSpPr>
            <a:spLocks noChangeArrowheads="1"/>
          </p:cNvSpPr>
          <p:nvPr/>
        </p:nvSpPr>
        <p:spPr bwMode="auto">
          <a:xfrm>
            <a:off x="1068309" y="1600201"/>
            <a:ext cx="91424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2800" u="sng" dirty="0">
                <a:latin typeface="Calibri" panose="020F0502020204030204" pitchFamily="34" charset="0"/>
              </a:rPr>
              <a:t>Methods for estimating Fund Balance </a:t>
            </a:r>
            <a:r>
              <a:rPr lang="en-US" altLang="en-US" sz="2800" u="sng" dirty="0" err="1">
                <a:latin typeface="Calibri" panose="020F0502020204030204" pitchFamily="34" charset="0"/>
              </a:rPr>
              <a:t>Reappropriated</a:t>
            </a:r>
            <a:r>
              <a:rPr lang="en-US" altLang="en-US" sz="2800" u="sng" dirty="0">
                <a:latin typeface="Calibri" panose="020F0502020204030204" pitchFamily="34" charset="0"/>
              </a:rPr>
              <a:t>:</a:t>
            </a:r>
          </a:p>
          <a:p>
            <a:pPr marL="514350" indent="-514350" eaLnBrk="1" hangingPunct="1">
              <a:buFont typeface="+mj-lt"/>
              <a:buAutoNum type="arabicPeriod"/>
            </a:pPr>
            <a:r>
              <a:rPr lang="en-US" altLang="en-US" sz="2400" dirty="0">
                <a:latin typeface="Calibri" panose="020F0502020204030204" pitchFamily="34" charset="0"/>
              </a:rPr>
              <a:t>Averaging/trend analysis</a:t>
            </a:r>
          </a:p>
          <a:p>
            <a:pPr marL="514350" indent="-514350" eaLnBrk="1" hangingPunct="1">
              <a:buFont typeface="+mj-lt"/>
              <a:buAutoNum type="arabicPeriod"/>
            </a:pPr>
            <a:r>
              <a:rPr lang="en-US" altLang="en-US" sz="2400" dirty="0" smtClean="0">
                <a:latin typeface="Calibri" panose="020F0502020204030204" pitchFamily="34" charset="0"/>
              </a:rPr>
              <a:t>Actual/calculated</a:t>
            </a:r>
            <a:endParaRPr lang="en-US" altLang="en-US" sz="1000" dirty="0">
              <a:latin typeface="Calibri" panose="020F0502020204030204" pitchFamily="34" charset="0"/>
            </a:endParaRPr>
          </a:p>
        </p:txBody>
      </p:sp>
      <p:sp>
        <p:nvSpPr>
          <p:cNvPr id="5"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Tree>
    <p:extLst>
      <p:ext uri="{BB962C8B-B14F-4D97-AF65-F5344CB8AC3E}">
        <p14:creationId xmlns:p14="http://schemas.microsoft.com/office/powerpoint/2010/main" val="27308697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2" name="Rectangle 5"/>
          <p:cNvSpPr>
            <a:spLocks noChangeArrowheads="1"/>
          </p:cNvSpPr>
          <p:nvPr/>
        </p:nvSpPr>
        <p:spPr bwMode="auto">
          <a:xfrm>
            <a:off x="1068309" y="1600201"/>
            <a:ext cx="91424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2800" u="sng" dirty="0">
                <a:latin typeface="Calibri" panose="020F0502020204030204" pitchFamily="34" charset="0"/>
              </a:rPr>
              <a:t>Methods for estimating Fund Balance </a:t>
            </a:r>
            <a:r>
              <a:rPr lang="en-US" altLang="en-US" sz="2800" u="sng" dirty="0" err="1">
                <a:latin typeface="Calibri" panose="020F0502020204030204" pitchFamily="34" charset="0"/>
              </a:rPr>
              <a:t>Reappropriated</a:t>
            </a:r>
            <a:r>
              <a:rPr lang="en-US" altLang="en-US" sz="2800" u="sng" dirty="0">
                <a:latin typeface="Calibri" panose="020F0502020204030204" pitchFamily="34" charset="0"/>
              </a:rPr>
              <a:t>:</a:t>
            </a:r>
          </a:p>
          <a:p>
            <a:pPr marL="514350" indent="-514350" eaLnBrk="1" hangingPunct="1">
              <a:buFont typeface="+mj-lt"/>
              <a:buAutoNum type="arabicPeriod"/>
            </a:pPr>
            <a:r>
              <a:rPr lang="en-US" altLang="en-US" sz="2400" dirty="0">
                <a:latin typeface="Calibri" panose="020F0502020204030204" pitchFamily="34" charset="0"/>
              </a:rPr>
              <a:t>Averaging/trend analysis</a:t>
            </a:r>
          </a:p>
          <a:p>
            <a:pPr marL="514350" indent="-514350" eaLnBrk="1" hangingPunct="1">
              <a:buFont typeface="+mj-lt"/>
              <a:buAutoNum type="arabicPeriod"/>
            </a:pPr>
            <a:r>
              <a:rPr lang="en-US" altLang="en-US" sz="2400" dirty="0">
                <a:latin typeface="Calibri" panose="020F0502020204030204" pitchFamily="34" charset="0"/>
              </a:rPr>
              <a:t>Actual/calculated:</a:t>
            </a:r>
          </a:p>
          <a:p>
            <a:pPr marL="1600200" lvl="2" eaLnBrk="1" hangingPunct="1">
              <a:buNone/>
            </a:pPr>
            <a:endParaRPr lang="en-US" altLang="en-US" sz="1000" dirty="0">
              <a:latin typeface="Calibri" panose="020F0502020204030204" pitchFamily="34" charset="0"/>
            </a:endParaRPr>
          </a:p>
          <a:p>
            <a:pPr marL="1600200" lvl="2" eaLnBrk="1" hangingPunct="1">
              <a:buNone/>
            </a:pPr>
            <a:r>
              <a:rPr lang="en-US" altLang="en-US" sz="2000" dirty="0">
                <a:latin typeface="Calibri" panose="020F0502020204030204" pitchFamily="34" charset="0"/>
              </a:rPr>
              <a:t>Beginning Fund Balance</a:t>
            </a:r>
          </a:p>
          <a:p>
            <a:pPr marL="1600200" lvl="2" eaLnBrk="1" hangingPunct="1">
              <a:buNone/>
            </a:pPr>
            <a:r>
              <a:rPr lang="en-US" altLang="en-US" sz="2000" dirty="0">
                <a:latin typeface="Calibri" panose="020F0502020204030204" pitchFamily="34" charset="0"/>
              </a:rPr>
              <a:t>+ Current Year Receipts</a:t>
            </a:r>
          </a:p>
          <a:p>
            <a:pPr marL="1600200" lvl="2" eaLnBrk="1" hangingPunct="1">
              <a:buNone/>
            </a:pPr>
            <a:r>
              <a:rPr lang="en-US" altLang="en-US" sz="2000" u="sng" dirty="0">
                <a:latin typeface="Calibri" panose="020F0502020204030204" pitchFamily="34" charset="0"/>
              </a:rPr>
              <a:t>-  Current Year Expenditures</a:t>
            </a:r>
          </a:p>
          <a:p>
            <a:pPr marL="1600200" lvl="2" eaLnBrk="1" hangingPunct="1">
              <a:buNone/>
            </a:pPr>
            <a:r>
              <a:rPr lang="en-US" altLang="en-US" sz="2000" dirty="0">
                <a:latin typeface="Calibri" panose="020F0502020204030204" pitchFamily="34" charset="0"/>
              </a:rPr>
              <a:t>Ending Fund Balance</a:t>
            </a:r>
          </a:p>
          <a:p>
            <a:pPr marL="1600200" lvl="2" eaLnBrk="1" hangingPunct="1">
              <a:buNone/>
            </a:pPr>
            <a:r>
              <a:rPr lang="en-US" altLang="en-US" sz="2000" u="sng" dirty="0">
                <a:latin typeface="Calibri" panose="020F0502020204030204" pitchFamily="34" charset="0"/>
              </a:rPr>
              <a:t>-  Reserves</a:t>
            </a:r>
          </a:p>
          <a:p>
            <a:pPr marL="1600200" lvl="2" eaLnBrk="1" hangingPunct="1">
              <a:buNone/>
            </a:pPr>
            <a:r>
              <a:rPr lang="en-US" altLang="en-US" sz="2000" dirty="0">
                <a:latin typeface="Calibri" panose="020F0502020204030204" pitchFamily="34" charset="0"/>
              </a:rPr>
              <a:t>Fund Balance </a:t>
            </a:r>
            <a:r>
              <a:rPr lang="en-US" altLang="en-US" sz="2000" dirty="0" err="1">
                <a:latin typeface="Calibri" panose="020F0502020204030204" pitchFamily="34" charset="0"/>
              </a:rPr>
              <a:t>Reappropriated</a:t>
            </a:r>
            <a:endParaRPr lang="en-US" altLang="en-US" sz="2000" dirty="0">
              <a:latin typeface="Calibri" panose="020F0502020204030204" pitchFamily="34" charset="0"/>
            </a:endParaRPr>
          </a:p>
          <a:p>
            <a:pPr marL="1600200" lvl="2" eaLnBrk="1" hangingPunct="1">
              <a:buNone/>
            </a:pPr>
            <a:endParaRPr lang="en-US" altLang="en-US" sz="1000" dirty="0">
              <a:latin typeface="Calibri" panose="020F0502020204030204" pitchFamily="34" charset="0"/>
            </a:endParaRPr>
          </a:p>
        </p:txBody>
      </p:sp>
      <p:sp>
        <p:nvSpPr>
          <p:cNvPr id="5"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cxnSp>
        <p:nvCxnSpPr>
          <p:cNvPr id="3" name="Straight Arrow Connector 2"/>
          <p:cNvCxnSpPr/>
          <p:nvPr/>
        </p:nvCxnSpPr>
        <p:spPr>
          <a:xfrm flipH="1" flipV="1">
            <a:off x="4227968" y="4834550"/>
            <a:ext cx="2616452" cy="1539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85349" y="4634516"/>
            <a:ext cx="1759841" cy="707886"/>
          </a:xfrm>
          <a:prstGeom prst="rect">
            <a:avLst/>
          </a:prstGeom>
          <a:noFill/>
        </p:spPr>
        <p:txBody>
          <a:bodyPr wrap="none" rtlCol="0">
            <a:spAutoFit/>
          </a:bodyPr>
          <a:lstStyle/>
          <a:p>
            <a:pPr algn="ctr"/>
            <a:r>
              <a:rPr lang="en-US" sz="2000" dirty="0" smtClean="0">
                <a:solidFill>
                  <a:srgbClr val="FF0000"/>
                </a:solidFill>
              </a:rPr>
              <a:t>Generally zero</a:t>
            </a:r>
          </a:p>
          <a:p>
            <a:pPr algn="ctr"/>
            <a:r>
              <a:rPr lang="en-US" sz="2000" dirty="0" smtClean="0">
                <a:solidFill>
                  <a:srgbClr val="FF0000"/>
                </a:solidFill>
              </a:rPr>
              <a:t>for these funds</a:t>
            </a:r>
            <a:endParaRPr lang="en-US" sz="2000" dirty="0">
              <a:solidFill>
                <a:srgbClr val="FF0000"/>
              </a:solidFill>
            </a:endParaRPr>
          </a:p>
        </p:txBody>
      </p:sp>
    </p:spTree>
    <p:extLst>
      <p:ext uri="{BB962C8B-B14F-4D97-AF65-F5344CB8AC3E}">
        <p14:creationId xmlns:p14="http://schemas.microsoft.com/office/powerpoint/2010/main" val="4070816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The Importance of Fund Balance Reappropriated</a:t>
            </a:r>
            <a:br>
              <a:rPr lang="en-US" sz="4000" dirty="0" smtClean="0"/>
            </a:br>
            <a:r>
              <a:rPr lang="en-US" sz="3200" dirty="0" smtClean="0"/>
              <a:t>Transportation Fund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3848758"/>
              </p:ext>
            </p:extLst>
          </p:nvPr>
        </p:nvGraphicFramePr>
        <p:xfrm>
          <a:off x="838200" y="2633699"/>
          <a:ext cx="7528560" cy="1981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70727392"/>
                    </a:ext>
                  </a:extLst>
                </a:gridCol>
                <a:gridCol w="2011680">
                  <a:extLst>
                    <a:ext uri="{9D8B030D-6E8A-4147-A177-3AD203B41FA5}">
                      <a16:colId xmlns:a16="http://schemas.microsoft.com/office/drawing/2014/main" val="3572249396"/>
                    </a:ext>
                  </a:extLst>
                </a:gridCol>
                <a:gridCol w="2011680">
                  <a:extLst>
                    <a:ext uri="{9D8B030D-6E8A-4147-A177-3AD203B41FA5}">
                      <a16:colId xmlns:a16="http://schemas.microsoft.com/office/drawing/2014/main" val="3084254724"/>
                    </a:ext>
                  </a:extLst>
                </a:gridCol>
              </a:tblGrid>
              <a:tr h="370840">
                <a:tc>
                  <a:txBody>
                    <a:bodyPr/>
                    <a:lstStyle/>
                    <a:p>
                      <a:endParaRPr lang="en-US" sz="2000" dirty="0"/>
                    </a:p>
                  </a:txBody>
                  <a:tcPr/>
                </a:tc>
                <a:tc>
                  <a:txBody>
                    <a:bodyPr/>
                    <a:lstStyle/>
                    <a:p>
                      <a:pPr algn="ctr"/>
                      <a:r>
                        <a:rPr lang="en-US" sz="2000" dirty="0" smtClean="0"/>
                        <a:t>Budget</a:t>
                      </a:r>
                      <a:endParaRPr lang="en-US" sz="2000" dirty="0"/>
                    </a:p>
                  </a:txBody>
                  <a:tcPr/>
                </a:tc>
                <a:tc>
                  <a:txBody>
                    <a:bodyPr/>
                    <a:lstStyle/>
                    <a:p>
                      <a:pPr algn="ctr"/>
                      <a:r>
                        <a:rPr lang="en-US" sz="2000" dirty="0" smtClean="0"/>
                        <a:t>Projected Actual</a:t>
                      </a:r>
                      <a:endParaRPr lang="en-US" sz="2000" dirty="0"/>
                    </a:p>
                  </a:txBody>
                  <a:tcPr/>
                </a:tc>
                <a:extLst>
                  <a:ext uri="{0D108BD9-81ED-4DB2-BD59-A6C34878D82A}">
                    <a16:rowId xmlns:a16="http://schemas.microsoft.com/office/drawing/2014/main" val="2929485530"/>
                  </a:ext>
                </a:extLst>
              </a:tr>
              <a:tr h="370840">
                <a:tc>
                  <a:txBody>
                    <a:bodyPr/>
                    <a:lstStyle/>
                    <a:p>
                      <a:r>
                        <a:rPr lang="en-US" sz="2000" dirty="0" smtClean="0"/>
                        <a:t>Beginning</a:t>
                      </a:r>
                      <a:r>
                        <a:rPr lang="en-US" sz="2000" baseline="0" dirty="0" smtClean="0"/>
                        <a:t> Fund Balance</a:t>
                      </a:r>
                      <a:endParaRPr lang="en-US" sz="2000" dirty="0"/>
                    </a:p>
                  </a:txBody>
                  <a:tcPr/>
                </a:tc>
                <a:tc>
                  <a:txBody>
                    <a:bodyPr/>
                    <a:lstStyle/>
                    <a:p>
                      <a:pPr algn="r"/>
                      <a:r>
                        <a:rPr lang="en-US" sz="2000" dirty="0" smtClean="0"/>
                        <a:t>$    862,914</a:t>
                      </a:r>
                      <a:endParaRPr lang="en-US" sz="2000" dirty="0"/>
                    </a:p>
                  </a:txBody>
                  <a:tcPr/>
                </a:tc>
                <a:tc>
                  <a:txBody>
                    <a:bodyPr/>
                    <a:lstStyle/>
                    <a:p>
                      <a:pPr algn="r"/>
                      <a:r>
                        <a:rPr lang="en-US" sz="2000" dirty="0" smtClean="0"/>
                        <a:t>$    862,914</a:t>
                      </a:r>
                      <a:endParaRPr lang="en-US" sz="2000" dirty="0"/>
                    </a:p>
                  </a:txBody>
                  <a:tcPr/>
                </a:tc>
                <a:extLst>
                  <a:ext uri="{0D108BD9-81ED-4DB2-BD59-A6C34878D82A}">
                    <a16:rowId xmlns:a16="http://schemas.microsoft.com/office/drawing/2014/main" val="741132175"/>
                  </a:ext>
                </a:extLst>
              </a:tr>
              <a:tr h="370840">
                <a:tc>
                  <a:txBody>
                    <a:bodyPr/>
                    <a:lstStyle/>
                    <a:p>
                      <a:r>
                        <a:rPr lang="en-US" sz="2000" dirty="0" smtClean="0"/>
                        <a:t>+ Revenues</a:t>
                      </a:r>
                      <a:endParaRPr lang="en-US" sz="2000" dirty="0"/>
                    </a:p>
                  </a:txBody>
                  <a:tcPr/>
                </a:tc>
                <a:tc>
                  <a:txBody>
                    <a:bodyPr/>
                    <a:lstStyle/>
                    <a:p>
                      <a:pPr algn="r"/>
                      <a:r>
                        <a:rPr lang="en-US" sz="2000" dirty="0" smtClean="0"/>
                        <a:t>$ 1,922,342</a:t>
                      </a:r>
                      <a:endParaRPr lang="en-US" sz="2000" dirty="0"/>
                    </a:p>
                  </a:txBody>
                  <a:tcPr/>
                </a:tc>
                <a:tc>
                  <a:txBody>
                    <a:bodyPr/>
                    <a:lstStyle/>
                    <a:p>
                      <a:pPr algn="r"/>
                      <a:r>
                        <a:rPr lang="en-US" sz="2000" dirty="0" smtClean="0"/>
                        <a:t>$ 1,794,130</a:t>
                      </a:r>
                      <a:endParaRPr lang="en-US" sz="2000" dirty="0"/>
                    </a:p>
                  </a:txBody>
                  <a:tcPr/>
                </a:tc>
                <a:extLst>
                  <a:ext uri="{0D108BD9-81ED-4DB2-BD59-A6C34878D82A}">
                    <a16:rowId xmlns:a16="http://schemas.microsoft.com/office/drawing/2014/main" val="1756643031"/>
                  </a:ext>
                </a:extLst>
              </a:tr>
              <a:tr h="370840">
                <a:tc>
                  <a:txBody>
                    <a:bodyPr/>
                    <a:lstStyle/>
                    <a:p>
                      <a:r>
                        <a:rPr lang="en-US" sz="2000" dirty="0" smtClean="0"/>
                        <a:t>-</a:t>
                      </a:r>
                      <a:r>
                        <a:rPr lang="en-US" sz="2000" baseline="0" dirty="0" smtClean="0"/>
                        <a:t> Expenditures</a:t>
                      </a:r>
                      <a:endParaRPr lang="en-US" sz="2000" dirty="0"/>
                    </a:p>
                  </a:txBody>
                  <a:tcPr/>
                </a:tc>
                <a:tc>
                  <a:txBody>
                    <a:bodyPr/>
                    <a:lstStyle/>
                    <a:p>
                      <a:pPr algn="r"/>
                      <a:r>
                        <a:rPr lang="en-US" sz="2000" dirty="0" smtClean="0"/>
                        <a:t>$ 2,321,047</a:t>
                      </a:r>
                      <a:endParaRPr lang="en-US" sz="2000" dirty="0"/>
                    </a:p>
                  </a:txBody>
                  <a:tcPr/>
                </a:tc>
                <a:tc>
                  <a:txBody>
                    <a:bodyPr/>
                    <a:lstStyle/>
                    <a:p>
                      <a:pPr algn="r"/>
                      <a:r>
                        <a:rPr lang="en-US" sz="2000" dirty="0" smtClean="0"/>
                        <a:t>$ 1,865,892</a:t>
                      </a:r>
                      <a:endParaRPr lang="en-US" sz="2000" dirty="0"/>
                    </a:p>
                  </a:txBody>
                  <a:tcPr/>
                </a:tc>
                <a:extLst>
                  <a:ext uri="{0D108BD9-81ED-4DB2-BD59-A6C34878D82A}">
                    <a16:rowId xmlns:a16="http://schemas.microsoft.com/office/drawing/2014/main" val="877041437"/>
                  </a:ext>
                </a:extLst>
              </a:tr>
              <a:tr h="370840">
                <a:tc>
                  <a:txBody>
                    <a:bodyPr/>
                    <a:lstStyle/>
                    <a:p>
                      <a:r>
                        <a:rPr lang="en-US" sz="2000" dirty="0" smtClean="0"/>
                        <a:t>Ending</a:t>
                      </a:r>
                      <a:r>
                        <a:rPr lang="en-US" sz="2000" baseline="0" dirty="0" smtClean="0"/>
                        <a:t> Fund Balance</a:t>
                      </a:r>
                      <a:endParaRPr lang="en-US" sz="2000" dirty="0"/>
                    </a:p>
                  </a:txBody>
                  <a:tcPr/>
                </a:tc>
                <a:tc>
                  <a:txBody>
                    <a:bodyPr/>
                    <a:lstStyle/>
                    <a:p>
                      <a:pPr algn="r"/>
                      <a:r>
                        <a:rPr lang="en-US" sz="2000" dirty="0" smtClean="0"/>
                        <a:t> $    464,209</a:t>
                      </a:r>
                      <a:endParaRPr lang="en-US" sz="2000" dirty="0"/>
                    </a:p>
                  </a:txBody>
                  <a:tcPr/>
                </a:tc>
                <a:tc>
                  <a:txBody>
                    <a:bodyPr/>
                    <a:lstStyle/>
                    <a:p>
                      <a:pPr algn="r"/>
                      <a:r>
                        <a:rPr lang="en-US" sz="2000" dirty="0" smtClean="0"/>
                        <a:t> $    791,152</a:t>
                      </a:r>
                      <a:endParaRPr lang="en-US" sz="2000" dirty="0"/>
                    </a:p>
                  </a:txBody>
                  <a:tcPr/>
                </a:tc>
                <a:extLst>
                  <a:ext uri="{0D108BD9-81ED-4DB2-BD59-A6C34878D82A}">
                    <a16:rowId xmlns:a16="http://schemas.microsoft.com/office/drawing/2014/main" val="666948051"/>
                  </a:ext>
                </a:extLst>
              </a:tr>
            </a:tbl>
          </a:graphicData>
        </a:graphic>
      </p:graphicFrame>
      <p:sp>
        <p:nvSpPr>
          <p:cNvPr id="6" name="Rectangle 5"/>
          <p:cNvSpPr/>
          <p:nvPr/>
        </p:nvSpPr>
        <p:spPr>
          <a:xfrm>
            <a:off x="6358274" y="2169042"/>
            <a:ext cx="2700670" cy="298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83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20-9-502(3)(a)(</a:t>
            </a:r>
            <a:r>
              <a:rPr lang="en-US" dirty="0" err="1" smtClean="0"/>
              <a:t>i</a:t>
            </a:r>
            <a:r>
              <a:rPr lang="en-US" dirty="0" smtClean="0"/>
              <a:t>), MCA</a:t>
            </a:r>
            <a:br>
              <a:rPr lang="en-US" dirty="0" smtClean="0"/>
            </a:br>
            <a:r>
              <a:rPr lang="en-US" sz="3200" dirty="0" smtClean="0"/>
              <a:t>Relevant Portion</a:t>
            </a:r>
            <a:endParaRPr lang="en-US" sz="3200" dirty="0"/>
          </a:p>
        </p:txBody>
      </p:sp>
      <p:sp>
        <p:nvSpPr>
          <p:cNvPr id="3" name="Content Placeholder 2"/>
          <p:cNvSpPr>
            <a:spLocks noGrp="1"/>
          </p:cNvSpPr>
          <p:nvPr>
            <p:ph idx="1"/>
          </p:nvPr>
        </p:nvSpPr>
        <p:spPr>
          <a:xfrm>
            <a:off x="838200" y="1825625"/>
            <a:ext cx="10515600" cy="4780658"/>
          </a:xfrm>
        </p:spPr>
        <p:txBody>
          <a:bodyPr>
            <a:normAutofit lnSpcReduction="10000"/>
          </a:bodyPr>
          <a:lstStyle/>
          <a:p>
            <a:pPr marL="0" indent="0">
              <a:buNone/>
            </a:pPr>
            <a:r>
              <a:rPr lang="en-US" dirty="0"/>
              <a:t>To authorize and impose a levy under this subsection (3), the trustees shall:</a:t>
            </a:r>
          </a:p>
          <a:p>
            <a:pPr marL="971550" indent="-571500">
              <a:buAutoNum type="romanLcParenBoth"/>
            </a:pPr>
            <a:r>
              <a:rPr lang="en-US" dirty="0" smtClean="0"/>
              <a:t>following </a:t>
            </a:r>
            <a:r>
              <a:rPr lang="en-US" dirty="0"/>
              <a:t>public notice requirements pursuant to 20-9-116, adopt no later than March 31 of each fiscal year a resolution</a:t>
            </a:r>
            <a:r>
              <a:rPr lang="en-US" dirty="0" smtClean="0"/>
              <a:t>:</a:t>
            </a:r>
          </a:p>
          <a:p>
            <a:pPr marL="1376363" lvl="1" indent="-461963">
              <a:buNone/>
            </a:pPr>
            <a:r>
              <a:rPr lang="en-US" dirty="0" smtClean="0"/>
              <a:t>(A)  </a:t>
            </a:r>
            <a:r>
              <a:rPr lang="en-US" dirty="0" smtClean="0">
                <a:solidFill>
                  <a:srgbClr val="FF0000"/>
                </a:solidFill>
              </a:rPr>
              <a:t>identifying </a:t>
            </a:r>
            <a:r>
              <a:rPr lang="en-US" dirty="0">
                <a:solidFill>
                  <a:srgbClr val="FF0000"/>
                </a:solidFill>
              </a:rPr>
              <a:t>the anticipated improvements or projects </a:t>
            </a:r>
            <a:r>
              <a:rPr lang="en-US" dirty="0"/>
              <a:t>for which the proceeds of the levy, the deposits and transfers authorized under subsection (3)(f) of this section, and anticipated state aid pursuant to 20-9-525(3) will be used; </a:t>
            </a:r>
            <a:r>
              <a:rPr lang="en-US" dirty="0" smtClean="0"/>
              <a:t>and</a:t>
            </a:r>
          </a:p>
          <a:p>
            <a:pPr marL="1376363" lvl="1" indent="-461963">
              <a:buNone/>
            </a:pPr>
            <a:r>
              <a:rPr lang="en-US" dirty="0" smtClean="0"/>
              <a:t>(B)  </a:t>
            </a:r>
            <a:r>
              <a:rPr lang="en-US" dirty="0" smtClean="0">
                <a:solidFill>
                  <a:srgbClr val="FF0000"/>
                </a:solidFill>
              </a:rPr>
              <a:t>estimating </a:t>
            </a:r>
            <a:r>
              <a:rPr lang="en-US" dirty="0">
                <a:solidFill>
                  <a:srgbClr val="FF0000"/>
                </a:solidFill>
              </a:rPr>
              <a:t>a total dollar amount of money to be raised</a:t>
            </a:r>
            <a:r>
              <a:rPr lang="en-US" dirty="0"/>
              <a:t> by the levy, the deposits and transfers authorized under subsection (3)(f) of this section, anticipated state aid pursuant to 20-9-525(3), </a:t>
            </a:r>
            <a:r>
              <a:rPr lang="en-US" dirty="0">
                <a:solidFill>
                  <a:srgbClr val="FF0000"/>
                </a:solidFill>
              </a:rPr>
              <a:t>and the resulting estimated number of mills </a:t>
            </a:r>
            <a:r>
              <a:rPr lang="en-US" dirty="0"/>
              <a:t>to be levied using the district's taxable valuation most recently certified by the department of revenue under 15-10-202</a:t>
            </a:r>
          </a:p>
        </p:txBody>
      </p:sp>
    </p:spTree>
    <p:extLst>
      <p:ext uri="{BB962C8B-B14F-4D97-AF65-F5344CB8AC3E}">
        <p14:creationId xmlns:p14="http://schemas.microsoft.com/office/powerpoint/2010/main" val="1281710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746608" y="107209"/>
            <a:ext cx="8815226" cy="6750791"/>
          </a:xfrm>
          <a:prstGeom prst="rect">
            <a:avLst/>
          </a:prstGeom>
        </p:spPr>
      </p:pic>
    </p:spTree>
    <p:extLst>
      <p:ext uri="{BB962C8B-B14F-4D97-AF65-F5344CB8AC3E}">
        <p14:creationId xmlns:p14="http://schemas.microsoft.com/office/powerpoint/2010/main" val="255551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The Importance of Fund Balance Reappropriated</a:t>
            </a:r>
            <a:br>
              <a:rPr lang="en-US" sz="4000" dirty="0" smtClean="0"/>
            </a:br>
            <a:r>
              <a:rPr lang="en-US" sz="3200" dirty="0" smtClean="0"/>
              <a:t>Transportation Fund Example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51728189"/>
              </p:ext>
            </p:extLst>
          </p:nvPr>
        </p:nvGraphicFramePr>
        <p:xfrm>
          <a:off x="838200" y="2633699"/>
          <a:ext cx="7528560" cy="19812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70727392"/>
                    </a:ext>
                  </a:extLst>
                </a:gridCol>
                <a:gridCol w="2011680">
                  <a:extLst>
                    <a:ext uri="{9D8B030D-6E8A-4147-A177-3AD203B41FA5}">
                      <a16:colId xmlns:a16="http://schemas.microsoft.com/office/drawing/2014/main" val="3572249396"/>
                    </a:ext>
                  </a:extLst>
                </a:gridCol>
                <a:gridCol w="2011680">
                  <a:extLst>
                    <a:ext uri="{9D8B030D-6E8A-4147-A177-3AD203B41FA5}">
                      <a16:colId xmlns:a16="http://schemas.microsoft.com/office/drawing/2014/main" val="3084254724"/>
                    </a:ext>
                  </a:extLst>
                </a:gridCol>
              </a:tblGrid>
              <a:tr h="370840">
                <a:tc>
                  <a:txBody>
                    <a:bodyPr/>
                    <a:lstStyle/>
                    <a:p>
                      <a:endParaRPr lang="en-US" sz="2000" dirty="0"/>
                    </a:p>
                  </a:txBody>
                  <a:tcPr/>
                </a:tc>
                <a:tc>
                  <a:txBody>
                    <a:bodyPr/>
                    <a:lstStyle/>
                    <a:p>
                      <a:pPr algn="ctr"/>
                      <a:r>
                        <a:rPr lang="en-US" sz="2000" dirty="0" smtClean="0"/>
                        <a:t>Budget</a:t>
                      </a:r>
                      <a:endParaRPr lang="en-US" sz="2000" dirty="0"/>
                    </a:p>
                  </a:txBody>
                  <a:tcPr/>
                </a:tc>
                <a:tc>
                  <a:txBody>
                    <a:bodyPr/>
                    <a:lstStyle/>
                    <a:p>
                      <a:pPr algn="ctr"/>
                      <a:r>
                        <a:rPr lang="en-US" sz="2000" dirty="0" smtClean="0"/>
                        <a:t>Projected Actual</a:t>
                      </a:r>
                      <a:endParaRPr lang="en-US" sz="2000" dirty="0"/>
                    </a:p>
                  </a:txBody>
                  <a:tcPr/>
                </a:tc>
                <a:extLst>
                  <a:ext uri="{0D108BD9-81ED-4DB2-BD59-A6C34878D82A}">
                    <a16:rowId xmlns:a16="http://schemas.microsoft.com/office/drawing/2014/main" val="2929485530"/>
                  </a:ext>
                </a:extLst>
              </a:tr>
              <a:tr h="370840">
                <a:tc>
                  <a:txBody>
                    <a:bodyPr/>
                    <a:lstStyle/>
                    <a:p>
                      <a:r>
                        <a:rPr lang="en-US" sz="2000" dirty="0" smtClean="0"/>
                        <a:t>Beginning</a:t>
                      </a:r>
                      <a:r>
                        <a:rPr lang="en-US" sz="2000" baseline="0" dirty="0" smtClean="0"/>
                        <a:t> Fund Balance</a:t>
                      </a:r>
                      <a:endParaRPr lang="en-US" sz="2000" dirty="0"/>
                    </a:p>
                  </a:txBody>
                  <a:tcPr/>
                </a:tc>
                <a:tc>
                  <a:txBody>
                    <a:bodyPr/>
                    <a:lstStyle/>
                    <a:p>
                      <a:pPr algn="r"/>
                      <a:r>
                        <a:rPr lang="en-US" sz="2000" dirty="0" smtClean="0"/>
                        <a:t>$    862,914</a:t>
                      </a:r>
                      <a:endParaRPr lang="en-US" sz="2000" dirty="0"/>
                    </a:p>
                  </a:txBody>
                  <a:tcPr/>
                </a:tc>
                <a:tc>
                  <a:txBody>
                    <a:bodyPr/>
                    <a:lstStyle/>
                    <a:p>
                      <a:pPr algn="r"/>
                      <a:r>
                        <a:rPr lang="en-US" sz="2000" dirty="0" smtClean="0"/>
                        <a:t>$    862,914</a:t>
                      </a:r>
                      <a:endParaRPr lang="en-US" sz="2000" dirty="0"/>
                    </a:p>
                  </a:txBody>
                  <a:tcPr/>
                </a:tc>
                <a:extLst>
                  <a:ext uri="{0D108BD9-81ED-4DB2-BD59-A6C34878D82A}">
                    <a16:rowId xmlns:a16="http://schemas.microsoft.com/office/drawing/2014/main" val="741132175"/>
                  </a:ext>
                </a:extLst>
              </a:tr>
              <a:tr h="370840">
                <a:tc>
                  <a:txBody>
                    <a:bodyPr/>
                    <a:lstStyle/>
                    <a:p>
                      <a:r>
                        <a:rPr lang="en-US" sz="2000" dirty="0" smtClean="0"/>
                        <a:t>+ Revenues</a:t>
                      </a:r>
                      <a:endParaRPr lang="en-US" sz="2000" dirty="0"/>
                    </a:p>
                  </a:txBody>
                  <a:tcPr/>
                </a:tc>
                <a:tc>
                  <a:txBody>
                    <a:bodyPr/>
                    <a:lstStyle/>
                    <a:p>
                      <a:pPr algn="r"/>
                      <a:r>
                        <a:rPr lang="en-US" sz="2000" dirty="0" smtClean="0"/>
                        <a:t>$ 1,922,342</a:t>
                      </a:r>
                      <a:endParaRPr lang="en-US" sz="2000" dirty="0"/>
                    </a:p>
                  </a:txBody>
                  <a:tcPr/>
                </a:tc>
                <a:tc>
                  <a:txBody>
                    <a:bodyPr/>
                    <a:lstStyle/>
                    <a:p>
                      <a:pPr algn="r"/>
                      <a:r>
                        <a:rPr lang="en-US" sz="2000" dirty="0" smtClean="0"/>
                        <a:t>$ 1,794,130</a:t>
                      </a:r>
                      <a:endParaRPr lang="en-US" sz="2000" dirty="0"/>
                    </a:p>
                  </a:txBody>
                  <a:tcPr/>
                </a:tc>
                <a:extLst>
                  <a:ext uri="{0D108BD9-81ED-4DB2-BD59-A6C34878D82A}">
                    <a16:rowId xmlns:a16="http://schemas.microsoft.com/office/drawing/2014/main" val="1756643031"/>
                  </a:ext>
                </a:extLst>
              </a:tr>
              <a:tr h="370840">
                <a:tc>
                  <a:txBody>
                    <a:bodyPr/>
                    <a:lstStyle/>
                    <a:p>
                      <a:r>
                        <a:rPr lang="en-US" sz="2000" dirty="0" smtClean="0"/>
                        <a:t>-</a:t>
                      </a:r>
                      <a:r>
                        <a:rPr lang="en-US" sz="2000" baseline="0" dirty="0" smtClean="0"/>
                        <a:t> Expenditures</a:t>
                      </a:r>
                      <a:endParaRPr lang="en-US" sz="2000" dirty="0"/>
                    </a:p>
                  </a:txBody>
                  <a:tcPr/>
                </a:tc>
                <a:tc>
                  <a:txBody>
                    <a:bodyPr/>
                    <a:lstStyle/>
                    <a:p>
                      <a:pPr algn="r"/>
                      <a:r>
                        <a:rPr lang="en-US" sz="2000" dirty="0" smtClean="0"/>
                        <a:t>$ 2,321,047</a:t>
                      </a:r>
                      <a:endParaRPr lang="en-US" sz="2000" dirty="0"/>
                    </a:p>
                  </a:txBody>
                  <a:tcPr/>
                </a:tc>
                <a:tc>
                  <a:txBody>
                    <a:bodyPr/>
                    <a:lstStyle/>
                    <a:p>
                      <a:pPr algn="r"/>
                      <a:r>
                        <a:rPr lang="en-US" sz="2000" dirty="0" smtClean="0"/>
                        <a:t>$ 1,865,892</a:t>
                      </a:r>
                      <a:endParaRPr lang="en-US" sz="2000" dirty="0"/>
                    </a:p>
                  </a:txBody>
                  <a:tcPr/>
                </a:tc>
                <a:extLst>
                  <a:ext uri="{0D108BD9-81ED-4DB2-BD59-A6C34878D82A}">
                    <a16:rowId xmlns:a16="http://schemas.microsoft.com/office/drawing/2014/main" val="877041437"/>
                  </a:ext>
                </a:extLst>
              </a:tr>
              <a:tr h="370840">
                <a:tc>
                  <a:txBody>
                    <a:bodyPr/>
                    <a:lstStyle/>
                    <a:p>
                      <a:r>
                        <a:rPr lang="en-US" sz="2000" dirty="0" smtClean="0"/>
                        <a:t>Ending</a:t>
                      </a:r>
                      <a:r>
                        <a:rPr lang="en-US" sz="2000" baseline="0" dirty="0" smtClean="0"/>
                        <a:t> Fund Balance</a:t>
                      </a:r>
                      <a:endParaRPr lang="en-US" sz="2000" dirty="0"/>
                    </a:p>
                  </a:txBody>
                  <a:tcPr/>
                </a:tc>
                <a:tc>
                  <a:txBody>
                    <a:bodyPr/>
                    <a:lstStyle/>
                    <a:p>
                      <a:pPr algn="r"/>
                      <a:r>
                        <a:rPr lang="en-US" sz="2000" dirty="0" smtClean="0"/>
                        <a:t> $    464,209</a:t>
                      </a:r>
                      <a:endParaRPr lang="en-US" sz="2000" dirty="0"/>
                    </a:p>
                  </a:txBody>
                  <a:tcPr/>
                </a:tc>
                <a:tc>
                  <a:txBody>
                    <a:bodyPr/>
                    <a:lstStyle/>
                    <a:p>
                      <a:pPr algn="r"/>
                      <a:r>
                        <a:rPr lang="en-US" sz="2000" dirty="0" smtClean="0"/>
                        <a:t> $    791,152</a:t>
                      </a:r>
                      <a:endParaRPr lang="en-US" sz="2000" dirty="0"/>
                    </a:p>
                  </a:txBody>
                  <a:tcPr>
                    <a:solidFill>
                      <a:srgbClr val="FFFF00"/>
                    </a:solidFill>
                  </a:tcPr>
                </a:tc>
                <a:extLst>
                  <a:ext uri="{0D108BD9-81ED-4DB2-BD59-A6C34878D82A}">
                    <a16:rowId xmlns:a16="http://schemas.microsoft.com/office/drawing/2014/main" val="666948051"/>
                  </a:ext>
                </a:extLst>
              </a:tr>
            </a:tbl>
          </a:graphicData>
        </a:graphic>
      </p:graphicFrame>
      <p:cxnSp>
        <p:nvCxnSpPr>
          <p:cNvPr id="8" name="Straight Arrow Connector 7"/>
          <p:cNvCxnSpPr/>
          <p:nvPr/>
        </p:nvCxnSpPr>
        <p:spPr>
          <a:xfrm flipH="1" flipV="1">
            <a:off x="8138162" y="4713567"/>
            <a:ext cx="2430601" cy="8443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98242" y="5209953"/>
            <a:ext cx="4540104" cy="1323439"/>
          </a:xfrm>
          <a:prstGeom prst="rect">
            <a:avLst/>
          </a:prstGeom>
          <a:solidFill>
            <a:schemeClr val="bg1"/>
          </a:solidFill>
          <a:ln>
            <a:solidFill>
              <a:srgbClr val="FF0000"/>
            </a:solidFill>
          </a:ln>
        </p:spPr>
        <p:txBody>
          <a:bodyPr wrap="square" rtlCol="0">
            <a:spAutoFit/>
          </a:bodyPr>
          <a:lstStyle/>
          <a:p>
            <a:pPr algn="ctr"/>
            <a:r>
              <a:rPr lang="en-US" sz="2000" dirty="0" smtClean="0">
                <a:solidFill>
                  <a:srgbClr val="FF0000"/>
                </a:solidFill>
              </a:rPr>
              <a:t>Expected end result:</a:t>
            </a:r>
          </a:p>
          <a:p>
            <a:pPr algn="ctr"/>
            <a:r>
              <a:rPr lang="en-US" sz="2000" dirty="0" smtClean="0">
                <a:solidFill>
                  <a:srgbClr val="FF0000"/>
                </a:solidFill>
              </a:rPr>
              <a:t>Higher ending fund balance; </a:t>
            </a:r>
          </a:p>
          <a:p>
            <a:pPr algn="ctr"/>
            <a:r>
              <a:rPr lang="en-US" sz="2000" dirty="0" smtClean="0">
                <a:solidFill>
                  <a:srgbClr val="FF0000"/>
                </a:solidFill>
              </a:rPr>
              <a:t>Higher fund balance reappropriated, lower taxes in ensuring year</a:t>
            </a:r>
            <a:endParaRPr lang="en-US" sz="2000" dirty="0">
              <a:solidFill>
                <a:srgbClr val="FF0000"/>
              </a:solidFill>
            </a:endParaRPr>
          </a:p>
        </p:txBody>
      </p:sp>
    </p:spTree>
    <p:extLst>
      <p:ext uri="{BB962C8B-B14F-4D97-AF65-F5344CB8AC3E}">
        <p14:creationId xmlns:p14="http://schemas.microsoft.com/office/powerpoint/2010/main" val="2565521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The Importance of Fund Balance Reappropriated</a:t>
            </a:r>
            <a:br>
              <a:rPr lang="en-US" sz="4000" dirty="0" smtClean="0"/>
            </a:br>
            <a:r>
              <a:rPr lang="en-US" sz="3200" dirty="0" smtClean="0"/>
              <a:t>Technology Fund Example</a:t>
            </a:r>
            <a:endParaRPr lang="en-US" dirty="0"/>
          </a:p>
        </p:txBody>
      </p:sp>
      <p:pic>
        <p:nvPicPr>
          <p:cNvPr id="7" name="Picture 6"/>
          <p:cNvPicPr>
            <a:picLocks noChangeAspect="1"/>
          </p:cNvPicPr>
          <p:nvPr/>
        </p:nvPicPr>
        <p:blipFill>
          <a:blip r:embed="rId2"/>
          <a:stretch>
            <a:fillRect/>
          </a:stretch>
        </p:blipFill>
        <p:spPr>
          <a:xfrm>
            <a:off x="2594757" y="1690688"/>
            <a:ext cx="7002485" cy="5000140"/>
          </a:xfrm>
          <a:prstGeom prst="rect">
            <a:avLst/>
          </a:prstGeom>
        </p:spPr>
      </p:pic>
    </p:spTree>
    <p:extLst>
      <p:ext uri="{BB962C8B-B14F-4D97-AF65-F5344CB8AC3E}">
        <p14:creationId xmlns:p14="http://schemas.microsoft.com/office/powerpoint/2010/main" val="85717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1981200" y="1600200"/>
          <a:ext cx="8305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2"/>
          <p:cNvSpPr>
            <a:spLocks noGrp="1"/>
          </p:cNvSpPr>
          <p:nvPr>
            <p:ph type="title"/>
          </p:nvPr>
        </p:nvSpPr>
        <p:spPr>
          <a:xfrm>
            <a:off x="838200" y="365125"/>
            <a:ext cx="10515600" cy="1325563"/>
          </a:xfrm>
        </p:spPr>
        <p:txBody>
          <a:bodyPr>
            <a:normAutofit/>
          </a:bodyPr>
          <a:lstStyle/>
          <a:p>
            <a:r>
              <a:rPr lang="en-US" sz="4000" dirty="0" smtClean="0"/>
              <a:t>The Importance of Fund Balance Reappropriated</a:t>
            </a:r>
            <a:br>
              <a:rPr lang="en-US" sz="4000" dirty="0" smtClean="0"/>
            </a:br>
            <a:r>
              <a:rPr lang="en-US" sz="3200" dirty="0" smtClean="0"/>
              <a:t>Technology Fund Example</a:t>
            </a:r>
            <a:endParaRPr lang="en-US" dirty="0"/>
          </a:p>
        </p:txBody>
      </p:sp>
    </p:spTree>
    <p:extLst>
      <p:ext uri="{BB962C8B-B14F-4D97-AF65-F5344CB8AC3E}">
        <p14:creationId xmlns:p14="http://schemas.microsoft.com/office/powerpoint/2010/main" val="2984019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2" name="Rectangle 5"/>
          <p:cNvSpPr>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2800" u="sng" dirty="0">
                <a:latin typeface="Calibri" panose="020F0502020204030204" pitchFamily="34" charset="0"/>
              </a:rPr>
              <a:t>Methods for estimating Fund Balance </a:t>
            </a:r>
            <a:r>
              <a:rPr lang="en-US" altLang="en-US" sz="2800" u="sng" dirty="0" err="1">
                <a:latin typeface="Calibri" panose="020F0502020204030204" pitchFamily="34" charset="0"/>
              </a:rPr>
              <a:t>Reappropriated</a:t>
            </a:r>
            <a:r>
              <a:rPr lang="en-US" altLang="en-US" sz="2800" u="sng" dirty="0">
                <a:latin typeface="Calibri" panose="020F0502020204030204" pitchFamily="34" charset="0"/>
              </a:rPr>
              <a:t>:</a:t>
            </a:r>
          </a:p>
          <a:p>
            <a:pPr marL="514350" indent="-514350" eaLnBrk="1" hangingPunct="1">
              <a:buFont typeface="+mj-lt"/>
              <a:buAutoNum type="arabicPeriod"/>
            </a:pPr>
            <a:r>
              <a:rPr lang="en-US" altLang="en-US" sz="2400" dirty="0">
                <a:latin typeface="Calibri" panose="020F0502020204030204" pitchFamily="34" charset="0"/>
              </a:rPr>
              <a:t>Averaging/trend analysis</a:t>
            </a:r>
          </a:p>
          <a:p>
            <a:pPr marL="514350" indent="-514350" eaLnBrk="1" hangingPunct="1">
              <a:buFont typeface="+mj-lt"/>
              <a:buAutoNum type="arabicPeriod"/>
            </a:pPr>
            <a:r>
              <a:rPr lang="en-US" altLang="en-US" sz="2400" dirty="0">
                <a:latin typeface="Calibri" panose="020F0502020204030204" pitchFamily="34" charset="0"/>
              </a:rPr>
              <a:t>Actual/calculated:</a:t>
            </a:r>
          </a:p>
          <a:p>
            <a:pPr marL="1600200" lvl="2" eaLnBrk="1" hangingPunct="1">
              <a:buNone/>
            </a:pPr>
            <a:endParaRPr lang="en-US" altLang="en-US" sz="1000" dirty="0">
              <a:latin typeface="Calibri" panose="020F0502020204030204" pitchFamily="34" charset="0"/>
            </a:endParaRPr>
          </a:p>
          <a:p>
            <a:pPr marL="1600200" lvl="2" eaLnBrk="1" hangingPunct="1">
              <a:buNone/>
            </a:pPr>
            <a:r>
              <a:rPr lang="en-US" altLang="en-US" sz="2000" dirty="0">
                <a:latin typeface="Calibri" panose="020F0502020204030204" pitchFamily="34" charset="0"/>
              </a:rPr>
              <a:t>Beginning Fund Balance</a:t>
            </a:r>
          </a:p>
          <a:p>
            <a:pPr marL="1600200" lvl="2" eaLnBrk="1" hangingPunct="1">
              <a:buNone/>
            </a:pPr>
            <a:r>
              <a:rPr lang="en-US" altLang="en-US" sz="2000" dirty="0">
                <a:latin typeface="Calibri" panose="020F0502020204030204" pitchFamily="34" charset="0"/>
              </a:rPr>
              <a:t>+ Current Year Receipts</a:t>
            </a:r>
          </a:p>
          <a:p>
            <a:pPr marL="1600200" lvl="2" eaLnBrk="1" hangingPunct="1">
              <a:buNone/>
            </a:pPr>
            <a:r>
              <a:rPr lang="en-US" altLang="en-US" sz="2000" u="sng" dirty="0">
                <a:latin typeface="Calibri" panose="020F0502020204030204" pitchFamily="34" charset="0"/>
              </a:rPr>
              <a:t>-  Current Year Expenditures</a:t>
            </a:r>
          </a:p>
          <a:p>
            <a:pPr marL="1600200" lvl="2" eaLnBrk="1" hangingPunct="1">
              <a:buNone/>
            </a:pPr>
            <a:r>
              <a:rPr lang="en-US" altLang="en-US" sz="2000" dirty="0">
                <a:latin typeface="Calibri" panose="020F0502020204030204" pitchFamily="34" charset="0"/>
              </a:rPr>
              <a:t>Ending Fund Balance</a:t>
            </a:r>
          </a:p>
          <a:p>
            <a:pPr marL="1600200" lvl="2" eaLnBrk="1" hangingPunct="1">
              <a:buNone/>
            </a:pPr>
            <a:r>
              <a:rPr lang="en-US" altLang="en-US" sz="2000" u="sng" dirty="0">
                <a:latin typeface="Calibri" panose="020F0502020204030204" pitchFamily="34" charset="0"/>
              </a:rPr>
              <a:t>-  Reserves</a:t>
            </a:r>
          </a:p>
          <a:p>
            <a:pPr marL="1600200" lvl="2" eaLnBrk="1" hangingPunct="1">
              <a:buNone/>
            </a:pPr>
            <a:r>
              <a:rPr lang="en-US" altLang="en-US" sz="2000" dirty="0">
                <a:latin typeface="Calibri" panose="020F0502020204030204" pitchFamily="34" charset="0"/>
              </a:rPr>
              <a:t>Fund Balance </a:t>
            </a:r>
            <a:r>
              <a:rPr lang="en-US" altLang="en-US" sz="2000" dirty="0" err="1">
                <a:latin typeface="Calibri" panose="020F0502020204030204" pitchFamily="34" charset="0"/>
              </a:rPr>
              <a:t>Reappropriated</a:t>
            </a:r>
            <a:endParaRPr lang="en-US" altLang="en-US" sz="2000" dirty="0">
              <a:latin typeface="Calibri" panose="020F0502020204030204" pitchFamily="34" charset="0"/>
            </a:endParaRPr>
          </a:p>
          <a:p>
            <a:pPr marL="1600200" lvl="2" eaLnBrk="1" hangingPunct="1">
              <a:buNone/>
            </a:pPr>
            <a:endParaRPr lang="en-US" altLang="en-US" sz="1000" dirty="0">
              <a:solidFill>
                <a:srgbClr val="FF0000"/>
              </a:solidFill>
              <a:latin typeface="Calibri" panose="020F0502020204030204" pitchFamily="34" charset="0"/>
            </a:endParaRPr>
          </a:p>
          <a:p>
            <a:pPr marL="514350" indent="-514350" eaLnBrk="1" hangingPunct="1">
              <a:buFont typeface="+mj-lt"/>
              <a:buAutoNum type="arabicPeriod"/>
            </a:pPr>
            <a:r>
              <a:rPr lang="en-US" altLang="en-US" sz="2400" i="1" dirty="0">
                <a:solidFill>
                  <a:srgbClr val="FF0000"/>
                </a:solidFill>
                <a:latin typeface="Calibri" panose="020F0502020204030204" pitchFamily="34" charset="0"/>
              </a:rPr>
              <a:t>Being conservative? Recommend estimating low</a:t>
            </a:r>
          </a:p>
        </p:txBody>
      </p:sp>
      <p:sp>
        <p:nvSpPr>
          <p:cNvPr id="5"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1: </a:t>
            </a:r>
            <a:r>
              <a:rPr lang="en-US" altLang="en-US" sz="2800" dirty="0">
                <a:latin typeface="+mj-lt"/>
              </a:rPr>
              <a:t>Fund Balance Reappropriated</a:t>
            </a:r>
          </a:p>
        </p:txBody>
      </p:sp>
    </p:spTree>
    <p:extLst>
      <p:ext uri="{BB962C8B-B14F-4D97-AF65-F5344CB8AC3E}">
        <p14:creationId xmlns:p14="http://schemas.microsoft.com/office/powerpoint/2010/main" val="3743849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10267" name="TextBox 6"/>
          <p:cNvSpPr txBox="1">
            <a:spLocks noChangeArrowheads="1"/>
          </p:cNvSpPr>
          <p:nvPr/>
        </p:nvSpPr>
        <p:spPr bwMode="auto">
          <a:xfrm>
            <a:off x="2005013" y="2133601"/>
            <a:ext cx="39624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a:spcBef>
                <a:spcPts val="600"/>
              </a:spcBef>
              <a:spcAft>
                <a:spcPts val="600"/>
              </a:spcAft>
            </a:pPr>
            <a:r>
              <a:rPr lang="en-US" altLang="en-US" sz="2200" u="sng" dirty="0">
                <a:solidFill>
                  <a:srgbClr val="FF0000"/>
                </a:solidFill>
              </a:rPr>
              <a:t>YOUR JOB:</a:t>
            </a:r>
            <a:r>
              <a:rPr lang="en-US" altLang="en-US" sz="2200" dirty="0">
                <a:solidFill>
                  <a:srgbClr val="FF0000"/>
                </a:solidFill>
              </a:rPr>
              <a:t> Determine how much money you have available and develop a spending plan to fit that amount.</a:t>
            </a:r>
          </a:p>
        </p:txBody>
      </p:sp>
      <p:sp>
        <p:nvSpPr>
          <p:cNvPr id="2" name="Rectangle 1"/>
          <p:cNvSpPr/>
          <p:nvPr/>
        </p:nvSpPr>
        <p:spPr>
          <a:xfrm>
            <a:off x="6005268" y="2133601"/>
            <a:ext cx="466273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dirty="0">
                <a:solidFill>
                  <a:schemeClr val="bg1">
                    <a:lumMod val="65000"/>
                  </a:schemeClr>
                </a:solidFill>
              </a:rPr>
              <a:t>Fund Balance Reappropriated</a:t>
            </a:r>
          </a:p>
          <a:p>
            <a:pPr marL="339725">
              <a:defRPr/>
            </a:pPr>
            <a:r>
              <a:rPr lang="en-US" sz="2000" b="1" u="sng" dirty="0">
                <a:solidFill>
                  <a:schemeClr val="tx1"/>
                </a:solidFill>
              </a:rPr>
              <a:t>+ New Money</a:t>
            </a:r>
          </a:p>
          <a:p>
            <a:pPr marL="339725">
              <a:defRPr/>
            </a:pPr>
            <a:r>
              <a:rPr lang="en-US" sz="2000" dirty="0">
                <a:solidFill>
                  <a:schemeClr val="bg1">
                    <a:lumMod val="65000"/>
                  </a:schemeClr>
                </a:solidFill>
              </a:rPr>
              <a:t>Total Funds Available (Adopted Budget)</a:t>
            </a:r>
          </a:p>
        </p:txBody>
      </p:sp>
      <p:cxnSp>
        <p:nvCxnSpPr>
          <p:cNvPr id="7" name="Straight Arrow Connector 6"/>
          <p:cNvCxnSpPr/>
          <p:nvPr/>
        </p:nvCxnSpPr>
        <p:spPr>
          <a:xfrm flipV="1">
            <a:off x="8803482" y="3088332"/>
            <a:ext cx="838200" cy="457200"/>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82163" y="2716210"/>
            <a:ext cx="1066800" cy="461665"/>
          </a:xfrm>
          <a:prstGeom prst="rect">
            <a:avLst/>
          </a:prstGeom>
          <a:noFill/>
        </p:spPr>
        <p:txBody>
          <a:bodyPr wrap="square" rtlCol="0">
            <a:spAutoFit/>
          </a:bodyPr>
          <a:lstStyle/>
          <a:p>
            <a:r>
              <a:rPr lang="en-US" sz="2400" dirty="0">
                <a:solidFill>
                  <a:srgbClr val="FF9999"/>
                </a:solidFill>
              </a:rPr>
              <a:t>Step 1</a:t>
            </a:r>
          </a:p>
        </p:txBody>
      </p:sp>
      <p:cxnSp>
        <p:nvCxnSpPr>
          <p:cNvPr id="9" name="Straight Arrow Connector 8"/>
          <p:cNvCxnSpPr/>
          <p:nvPr/>
        </p:nvCxnSpPr>
        <p:spPr>
          <a:xfrm>
            <a:off x="8286750" y="4049712"/>
            <a:ext cx="516732" cy="18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928099" y="3818880"/>
            <a:ext cx="1066800" cy="461665"/>
          </a:xfrm>
          <a:prstGeom prst="rect">
            <a:avLst/>
          </a:prstGeom>
          <a:noFill/>
        </p:spPr>
        <p:txBody>
          <a:bodyPr wrap="square" rtlCol="0">
            <a:spAutoFit/>
          </a:bodyPr>
          <a:lstStyle/>
          <a:p>
            <a:r>
              <a:rPr lang="en-US" sz="2400" b="1" dirty="0">
                <a:solidFill>
                  <a:srgbClr val="FF0000"/>
                </a:solidFill>
              </a:rPr>
              <a:t>Step 2</a:t>
            </a:r>
          </a:p>
        </p:txBody>
      </p:sp>
      <p:cxnSp>
        <p:nvCxnSpPr>
          <p:cNvPr id="11" name="Straight Arrow Connector 10"/>
          <p:cNvCxnSpPr/>
          <p:nvPr/>
        </p:nvCxnSpPr>
        <p:spPr>
          <a:xfrm>
            <a:off x="8901360" y="4531369"/>
            <a:ext cx="419100" cy="381000"/>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308737" y="4919531"/>
            <a:ext cx="1066800" cy="461665"/>
          </a:xfrm>
          <a:prstGeom prst="rect">
            <a:avLst/>
          </a:prstGeom>
          <a:noFill/>
        </p:spPr>
        <p:txBody>
          <a:bodyPr wrap="square" rtlCol="0">
            <a:spAutoFit/>
          </a:bodyPr>
          <a:lstStyle>
            <a:defPPr>
              <a:defRPr lang="en-US"/>
            </a:defPPr>
            <a:lvl1pPr>
              <a:defRPr sz="2400">
                <a:solidFill>
                  <a:srgbClr val="FF9999"/>
                </a:solidFill>
              </a:defRPr>
            </a:lvl1pPr>
          </a:lstStyle>
          <a:p>
            <a:r>
              <a:rPr lang="en-US" dirty="0"/>
              <a:t>Step 3</a:t>
            </a:r>
          </a:p>
        </p:txBody>
      </p:sp>
      <p:sp>
        <p:nvSpPr>
          <p:cNvPr id="15" name="Title 3"/>
          <p:cNvSpPr>
            <a:spLocks noGrp="1"/>
          </p:cNvSpPr>
          <p:nvPr>
            <p:ph type="title"/>
          </p:nvPr>
        </p:nvSpPr>
        <p:spPr>
          <a:xfrm>
            <a:off x="1086416" y="365126"/>
            <a:ext cx="9486334" cy="1325563"/>
          </a:xfrm>
        </p:spPr>
        <p:txBody>
          <a:bodyPr/>
          <a:lstStyle/>
          <a:p>
            <a:pPr eaLnBrk="1" hangingPunct="1"/>
            <a:r>
              <a:rPr lang="en-US" altLang="en-US" sz="3600" dirty="0"/>
              <a:t>Financing Sources for Budgeted Funds </a:t>
            </a:r>
            <a:br>
              <a:rPr lang="en-US" altLang="en-US" sz="3600" dirty="0"/>
            </a:br>
            <a:r>
              <a:rPr lang="en-US" altLang="en-US" sz="2800" dirty="0"/>
              <a:t>Funding Sources Determine Spending Authority (Budget)</a:t>
            </a:r>
          </a:p>
        </p:txBody>
      </p:sp>
    </p:spTree>
    <p:extLst>
      <p:ext uri="{BB962C8B-B14F-4D97-AF65-F5344CB8AC3E}">
        <p14:creationId xmlns:p14="http://schemas.microsoft.com/office/powerpoint/2010/main" val="2004277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5374670"/>
              </p:ext>
            </p:extLst>
          </p:nvPr>
        </p:nvGraphicFramePr>
        <p:xfrm>
          <a:off x="1526715" y="2558953"/>
          <a:ext cx="8454277" cy="2682240"/>
        </p:xfrm>
        <a:graphic>
          <a:graphicData uri="http://schemas.openxmlformats.org/drawingml/2006/table">
            <a:tbl>
              <a:tblPr firstRow="1" bandRow="1">
                <a:tableStyleId>{5C22544A-7EE6-4342-B048-85BDC9FD1C3A}</a:tableStyleId>
              </a:tblPr>
              <a:tblGrid>
                <a:gridCol w="2602117">
                  <a:extLst>
                    <a:ext uri="{9D8B030D-6E8A-4147-A177-3AD203B41FA5}">
                      <a16:colId xmlns:a16="http://schemas.microsoft.com/office/drawing/2014/main" val="2621610472"/>
                    </a:ext>
                  </a:extLst>
                </a:gridCol>
                <a:gridCol w="1463040">
                  <a:extLst>
                    <a:ext uri="{9D8B030D-6E8A-4147-A177-3AD203B41FA5}">
                      <a16:colId xmlns:a16="http://schemas.microsoft.com/office/drawing/2014/main" val="3247954415"/>
                    </a:ext>
                  </a:extLst>
                </a:gridCol>
                <a:gridCol w="1463040">
                  <a:extLst>
                    <a:ext uri="{9D8B030D-6E8A-4147-A177-3AD203B41FA5}">
                      <a16:colId xmlns:a16="http://schemas.microsoft.com/office/drawing/2014/main" val="2687346431"/>
                    </a:ext>
                  </a:extLst>
                </a:gridCol>
                <a:gridCol w="1463040">
                  <a:extLst>
                    <a:ext uri="{9D8B030D-6E8A-4147-A177-3AD203B41FA5}">
                      <a16:colId xmlns:a16="http://schemas.microsoft.com/office/drawing/2014/main" val="1758650543"/>
                    </a:ext>
                  </a:extLst>
                </a:gridCol>
                <a:gridCol w="1463040">
                  <a:extLst>
                    <a:ext uri="{9D8B030D-6E8A-4147-A177-3AD203B41FA5}">
                      <a16:colId xmlns:a16="http://schemas.microsoft.com/office/drawing/2014/main" val="3483420594"/>
                    </a:ext>
                  </a:extLst>
                </a:gridCol>
              </a:tblGrid>
              <a:tr h="370840">
                <a:tc>
                  <a:txBody>
                    <a:bodyPr/>
                    <a:lstStyle/>
                    <a:p>
                      <a:pPr algn="ctr"/>
                      <a:r>
                        <a:rPr lang="en-US" sz="2000" dirty="0" smtClean="0"/>
                        <a:t>Fund</a:t>
                      </a:r>
                      <a:endParaRPr lang="en-US" sz="2000" dirty="0"/>
                    </a:p>
                  </a:txBody>
                  <a:tcPr anchor="ctr"/>
                </a:tc>
                <a:tc>
                  <a:txBody>
                    <a:bodyPr/>
                    <a:lstStyle/>
                    <a:p>
                      <a:pPr algn="ctr"/>
                      <a:r>
                        <a:rPr lang="en-US" sz="2000" dirty="0" smtClean="0"/>
                        <a:t>Interest</a:t>
                      </a:r>
                      <a:endParaRPr lang="en-US" sz="2000" dirty="0"/>
                    </a:p>
                  </a:txBody>
                  <a:tcPr anchor="ctr"/>
                </a:tc>
                <a:tc>
                  <a:txBody>
                    <a:bodyPr/>
                    <a:lstStyle/>
                    <a:p>
                      <a:pPr algn="ctr"/>
                      <a:r>
                        <a:rPr lang="en-US" sz="2000" dirty="0" smtClean="0"/>
                        <a:t>Permissive</a:t>
                      </a:r>
                      <a:r>
                        <a:rPr lang="en-US" sz="2000" baseline="0" dirty="0" smtClean="0"/>
                        <a:t> Levy</a:t>
                      </a:r>
                      <a:endParaRPr lang="en-US" sz="2000" dirty="0"/>
                    </a:p>
                  </a:txBody>
                  <a:tcPr anchor="ctr"/>
                </a:tc>
                <a:tc>
                  <a:txBody>
                    <a:bodyPr/>
                    <a:lstStyle/>
                    <a:p>
                      <a:pPr algn="ctr"/>
                      <a:r>
                        <a:rPr lang="en-US" sz="2000" dirty="0" smtClean="0"/>
                        <a:t>Voted Levy</a:t>
                      </a:r>
                      <a:endParaRPr lang="en-US" sz="2000" dirty="0"/>
                    </a:p>
                  </a:txBody>
                  <a:tcPr anchor="ctr"/>
                </a:tc>
                <a:tc>
                  <a:txBody>
                    <a:bodyPr/>
                    <a:lstStyle/>
                    <a:p>
                      <a:pPr algn="ctr"/>
                      <a:r>
                        <a:rPr lang="en-US" sz="2000" dirty="0" smtClean="0"/>
                        <a:t>State Funding</a:t>
                      </a:r>
                      <a:endParaRPr lang="en-US" sz="2000" dirty="0"/>
                    </a:p>
                  </a:txBody>
                  <a:tcPr anchor="ctr"/>
                </a:tc>
                <a:extLst>
                  <a:ext uri="{0D108BD9-81ED-4DB2-BD59-A6C34878D82A}">
                    <a16:rowId xmlns:a16="http://schemas.microsoft.com/office/drawing/2014/main" val="1978973866"/>
                  </a:ext>
                </a:extLst>
              </a:tr>
              <a:tr h="370840">
                <a:tc>
                  <a:txBody>
                    <a:bodyPr/>
                    <a:lstStyle/>
                    <a:p>
                      <a:r>
                        <a:rPr lang="en-US" sz="2000" dirty="0" smtClean="0"/>
                        <a:t>General (01)</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extLst>
                  <a:ext uri="{0D108BD9-81ED-4DB2-BD59-A6C34878D82A}">
                    <a16:rowId xmlns:a16="http://schemas.microsoft.com/office/drawing/2014/main" val="2544347246"/>
                  </a:ext>
                </a:extLst>
              </a:tr>
              <a:tr h="370840">
                <a:tc>
                  <a:txBody>
                    <a:bodyPr/>
                    <a:lstStyle/>
                    <a:p>
                      <a:r>
                        <a:rPr lang="en-US" sz="2000" dirty="0" smtClean="0"/>
                        <a:t>Bus Depreciation (11)</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826184704"/>
                  </a:ext>
                </a:extLst>
              </a:tr>
              <a:tr h="370840">
                <a:tc>
                  <a:txBody>
                    <a:bodyPr/>
                    <a:lstStyle/>
                    <a:p>
                      <a:r>
                        <a:rPr lang="en-US" sz="2000" dirty="0" smtClean="0"/>
                        <a:t>Technology (28)</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extLst>
                  <a:ext uri="{0D108BD9-81ED-4DB2-BD59-A6C34878D82A}">
                    <a16:rowId xmlns:a16="http://schemas.microsoft.com/office/drawing/2014/main" val="2768049202"/>
                  </a:ext>
                </a:extLst>
              </a:tr>
              <a:tr h="370840">
                <a:tc>
                  <a:txBody>
                    <a:bodyPr/>
                    <a:lstStyle/>
                    <a:p>
                      <a:r>
                        <a:rPr lang="en-US" sz="2000" dirty="0" smtClean="0"/>
                        <a:t>Flexibility</a:t>
                      </a:r>
                      <a:r>
                        <a:rPr lang="en-US" sz="2000" baseline="0" dirty="0" smtClean="0"/>
                        <a:t> (29)</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extLst>
                  <a:ext uri="{0D108BD9-81ED-4DB2-BD59-A6C34878D82A}">
                    <a16:rowId xmlns:a16="http://schemas.microsoft.com/office/drawing/2014/main" val="4290745171"/>
                  </a:ext>
                </a:extLst>
              </a:tr>
              <a:tr h="370840">
                <a:tc>
                  <a:txBody>
                    <a:bodyPr/>
                    <a:lstStyle/>
                    <a:p>
                      <a:r>
                        <a:rPr lang="en-US" sz="2000" dirty="0" smtClean="0"/>
                        <a:t>Building Reserve</a:t>
                      </a:r>
                      <a:r>
                        <a:rPr lang="en-US" sz="2000" baseline="0" dirty="0" smtClean="0"/>
                        <a:t> (61)</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extLst>
                  <a:ext uri="{0D108BD9-81ED-4DB2-BD59-A6C34878D82A}">
                    <a16:rowId xmlns:a16="http://schemas.microsoft.com/office/drawing/2014/main" val="1170773053"/>
                  </a:ext>
                </a:extLst>
              </a:tr>
            </a:tbl>
          </a:graphicData>
        </a:graphic>
      </p:graphicFrame>
      <p:sp>
        <p:nvSpPr>
          <p:cNvPr id="5" name="TextBox 4"/>
          <p:cNvSpPr txBox="1"/>
          <p:nvPr/>
        </p:nvSpPr>
        <p:spPr>
          <a:xfrm>
            <a:off x="1068309" y="1865013"/>
            <a:ext cx="8116389" cy="461665"/>
          </a:xfrm>
          <a:prstGeom prst="rect">
            <a:avLst/>
          </a:prstGeom>
          <a:noFill/>
        </p:spPr>
        <p:txBody>
          <a:bodyPr wrap="none" rtlCol="0">
            <a:spAutoFit/>
          </a:bodyPr>
          <a:lstStyle/>
          <a:p>
            <a:r>
              <a:rPr lang="en-US" sz="2400" u="sng" dirty="0" smtClean="0"/>
              <a:t>Common (but not exhaustive) list of budgeted revenue sources:</a:t>
            </a:r>
            <a:endParaRPr lang="en-US" sz="2400" u="sng" dirty="0"/>
          </a:p>
        </p:txBody>
      </p:sp>
      <p:sp>
        <p:nvSpPr>
          <p:cNvPr id="17" name="Rectangle 16"/>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2: Estimating New Money</a:t>
            </a:r>
            <a:endParaRPr lang="en-US" altLang="en-US" sz="2800" dirty="0">
              <a:latin typeface="+mj-lt"/>
            </a:endParaRPr>
          </a:p>
        </p:txBody>
      </p:sp>
    </p:spTree>
    <p:extLst>
      <p:ext uri="{BB962C8B-B14F-4D97-AF65-F5344CB8AC3E}">
        <p14:creationId xmlns:p14="http://schemas.microsoft.com/office/powerpoint/2010/main" val="3692726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2" name="Rectangle 5"/>
          <p:cNvSpPr>
            <a:spLocks noChangeArrowheads="1"/>
          </p:cNvSpPr>
          <p:nvPr/>
        </p:nvSpPr>
        <p:spPr bwMode="auto">
          <a:xfrm>
            <a:off x="1981200" y="164959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buNone/>
            </a:pPr>
            <a:r>
              <a:rPr lang="en-US" altLang="en-US" sz="2800" u="sng" dirty="0">
                <a:latin typeface="Calibri" panose="020F0502020204030204" pitchFamily="34" charset="0"/>
              </a:rPr>
              <a:t>Methods for estimating New Money:</a:t>
            </a:r>
          </a:p>
          <a:p>
            <a:pPr marL="514350" indent="-514350" eaLnBrk="1" hangingPunct="1">
              <a:buFont typeface="+mj-lt"/>
              <a:buAutoNum type="arabicPeriod"/>
            </a:pPr>
            <a:r>
              <a:rPr lang="en-US" altLang="en-US" sz="2400" dirty="0">
                <a:latin typeface="Calibri" panose="020F0502020204030204" pitchFamily="34" charset="0"/>
              </a:rPr>
              <a:t>Tax levies</a:t>
            </a:r>
          </a:p>
          <a:p>
            <a:pPr marL="914400" lvl="1" indent="-514350" eaLnBrk="1" hangingPunct="1"/>
            <a:r>
              <a:rPr lang="en-US" altLang="en-US" sz="2000" dirty="0">
                <a:latin typeface="Calibri" panose="020F0502020204030204" pitchFamily="34" charset="0"/>
              </a:rPr>
              <a:t>Voted levied: use voted amount</a:t>
            </a:r>
          </a:p>
          <a:p>
            <a:pPr marL="914400" lvl="1" indent="-514350" eaLnBrk="1" hangingPunct="1"/>
            <a:r>
              <a:rPr lang="en-US" altLang="en-US" sz="2000" dirty="0">
                <a:latin typeface="Calibri" panose="020F0502020204030204" pitchFamily="34" charset="0"/>
              </a:rPr>
              <a:t>Permissive levies: start with prior year amounts, adjust levies and/or budgets as </a:t>
            </a:r>
            <a:r>
              <a:rPr lang="en-US" altLang="en-US" sz="2000" dirty="0" smtClean="0">
                <a:latin typeface="Calibri" panose="020F0502020204030204" pitchFamily="34" charset="0"/>
              </a:rPr>
              <a:t>necessary</a:t>
            </a:r>
            <a:endParaRPr lang="en-US" altLang="en-US" sz="2000" dirty="0">
              <a:latin typeface="Calibri" panose="020F0502020204030204" pitchFamily="34" charset="0"/>
            </a:endParaRPr>
          </a:p>
          <a:p>
            <a:pPr marL="514350" indent="-514350" eaLnBrk="1" hangingPunct="1">
              <a:buFont typeface="+mj-lt"/>
              <a:buAutoNum type="arabicPeriod"/>
            </a:pPr>
            <a:r>
              <a:rPr lang="en-US" altLang="en-US" sz="2400" dirty="0">
                <a:latin typeface="Calibri" panose="020F0502020204030204" pitchFamily="34" charset="0"/>
              </a:rPr>
              <a:t>Non-levy revenue:</a:t>
            </a:r>
          </a:p>
          <a:p>
            <a:pPr marL="914400" lvl="1" indent="-514350" eaLnBrk="1" hangingPunct="1"/>
            <a:r>
              <a:rPr lang="en-US" altLang="en-US" sz="2000" dirty="0">
                <a:latin typeface="Calibri" panose="020F0502020204030204" pitchFamily="34" charset="0"/>
              </a:rPr>
              <a:t>Internal: analyze actual trends</a:t>
            </a:r>
          </a:p>
          <a:p>
            <a:pPr marL="914400" lvl="1" indent="-514350" eaLnBrk="1" hangingPunct="1"/>
            <a:r>
              <a:rPr lang="en-US" altLang="en-US" sz="2000" dirty="0">
                <a:latin typeface="Calibri" panose="020F0502020204030204" pitchFamily="34" charset="0"/>
              </a:rPr>
              <a:t>State payments: start with prior year amounts</a:t>
            </a:r>
          </a:p>
          <a:p>
            <a:pPr marL="914400" lvl="1" indent="-514350" eaLnBrk="1" hangingPunct="1"/>
            <a:r>
              <a:rPr lang="en-US" altLang="en-US" sz="2000" i="1" dirty="0">
                <a:latin typeface="Calibri" panose="020F0502020204030204" pitchFamily="34" charset="0"/>
              </a:rPr>
              <a:t>Recommend estimating low</a:t>
            </a:r>
          </a:p>
          <a:p>
            <a:pPr marL="514350" indent="-514350" eaLnBrk="1" hangingPunct="1">
              <a:buFont typeface="+mj-lt"/>
              <a:buAutoNum type="arabicPeriod"/>
            </a:pPr>
            <a:r>
              <a:rPr lang="en-US" altLang="en-US" sz="2400" dirty="0">
                <a:solidFill>
                  <a:schemeClr val="bg1"/>
                </a:solidFill>
                <a:latin typeface="Calibri" panose="020F0502020204030204" pitchFamily="34" charset="0"/>
              </a:rPr>
              <a:t>General Fund: </a:t>
            </a:r>
          </a:p>
          <a:p>
            <a:pPr marL="914400" lvl="1" indent="-514350" eaLnBrk="1" hangingPunct="1"/>
            <a:r>
              <a:rPr lang="en-US" altLang="en-US" sz="2000" dirty="0">
                <a:solidFill>
                  <a:schemeClr val="bg1"/>
                </a:solidFill>
                <a:latin typeface="Calibri" panose="020F0502020204030204" pitchFamily="34" charset="0"/>
              </a:rPr>
              <a:t>Preliminary Budget Data Sheets</a:t>
            </a:r>
          </a:p>
          <a:p>
            <a:pPr marL="914400" lvl="1" indent="-514350" eaLnBrk="1" hangingPunct="1"/>
            <a:r>
              <a:rPr lang="en-US" altLang="en-US" sz="2000" dirty="0">
                <a:solidFill>
                  <a:schemeClr val="bg1"/>
                </a:solidFill>
                <a:latin typeface="Calibri" panose="020F0502020204030204" pitchFamily="34" charset="0"/>
              </a:rPr>
              <a:t>OPI’s General Fund Spreadsheet (best)</a:t>
            </a:r>
          </a:p>
          <a:p>
            <a:pPr marL="514350" indent="-514350" eaLnBrk="1" hangingPunct="1">
              <a:buFont typeface="+mj-lt"/>
              <a:buAutoNum type="arabicPeriod"/>
            </a:pPr>
            <a:r>
              <a:rPr lang="en-US" altLang="en-US" sz="2400" dirty="0">
                <a:solidFill>
                  <a:schemeClr val="bg1"/>
                </a:solidFill>
                <a:latin typeface="Calibri" panose="020F0502020204030204" pitchFamily="34" charset="0"/>
              </a:rPr>
              <a:t>Transportation Fund: OPI Transportation Fund Worksheet</a:t>
            </a:r>
          </a:p>
        </p:txBody>
      </p:sp>
      <p:sp>
        <p:nvSpPr>
          <p:cNvPr id="8" name="Rectangle 7"/>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2: Estimating New Money</a:t>
            </a:r>
            <a:endParaRPr lang="en-US" altLang="en-US" sz="2800" dirty="0">
              <a:latin typeface="+mj-lt"/>
            </a:endParaRPr>
          </a:p>
        </p:txBody>
      </p:sp>
    </p:spTree>
    <p:extLst>
      <p:ext uri="{BB962C8B-B14F-4D97-AF65-F5344CB8AC3E}">
        <p14:creationId xmlns:p14="http://schemas.microsoft.com/office/powerpoint/2010/main" val="2800033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endParaRPr lang="en-US" dirty="0"/>
          </a:p>
          <a:p>
            <a:pPr marL="0" indent="0">
              <a:buNone/>
            </a:pPr>
            <a:r>
              <a:rPr lang="en-US" dirty="0"/>
              <a:t>Add ‘</a:t>
            </a:r>
            <a:r>
              <a:rPr lang="en-US" dirty="0" err="1"/>
              <a:t>em</a:t>
            </a:r>
            <a:r>
              <a:rPr lang="en-US" dirty="0"/>
              <a:t> up!</a:t>
            </a:r>
          </a:p>
        </p:txBody>
      </p:sp>
      <p:sp>
        <p:nvSpPr>
          <p:cNvPr id="4" name="Rectangle 3"/>
          <p:cNvSpPr/>
          <p:nvPr/>
        </p:nvSpPr>
        <p:spPr>
          <a:xfrm>
            <a:off x="5867400" y="2133601"/>
            <a:ext cx="4800600"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dirty="0">
                <a:solidFill>
                  <a:schemeClr val="bg1">
                    <a:lumMod val="75000"/>
                  </a:schemeClr>
                </a:solidFill>
              </a:rPr>
              <a:t>Fund Balance Reappropriated</a:t>
            </a:r>
          </a:p>
          <a:p>
            <a:pPr marL="339725">
              <a:defRPr/>
            </a:pPr>
            <a:r>
              <a:rPr lang="en-US" sz="2000" u="sng" dirty="0">
                <a:solidFill>
                  <a:schemeClr val="bg1">
                    <a:lumMod val="75000"/>
                  </a:schemeClr>
                </a:solidFill>
              </a:rPr>
              <a:t>+ New Money</a:t>
            </a:r>
          </a:p>
          <a:p>
            <a:pPr marL="339725">
              <a:defRPr/>
            </a:pPr>
            <a:r>
              <a:rPr lang="en-US" sz="2000" b="1" dirty="0">
                <a:solidFill>
                  <a:schemeClr val="tx1"/>
                </a:solidFill>
              </a:rPr>
              <a:t>Total Funds Available (Adopted Budget)</a:t>
            </a:r>
          </a:p>
        </p:txBody>
      </p:sp>
      <p:cxnSp>
        <p:nvCxnSpPr>
          <p:cNvPr id="5" name="Straight Arrow Connector 4"/>
          <p:cNvCxnSpPr/>
          <p:nvPr/>
        </p:nvCxnSpPr>
        <p:spPr>
          <a:xfrm flipV="1">
            <a:off x="8803482" y="3088332"/>
            <a:ext cx="838200" cy="457200"/>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82163" y="2716210"/>
            <a:ext cx="1066800" cy="461665"/>
          </a:xfrm>
          <a:prstGeom prst="rect">
            <a:avLst/>
          </a:prstGeom>
          <a:noFill/>
        </p:spPr>
        <p:txBody>
          <a:bodyPr wrap="square" rtlCol="0">
            <a:spAutoFit/>
          </a:bodyPr>
          <a:lstStyle/>
          <a:p>
            <a:r>
              <a:rPr lang="en-US" sz="2400" dirty="0">
                <a:solidFill>
                  <a:srgbClr val="FF9999"/>
                </a:solidFill>
              </a:rPr>
              <a:t>Step 1</a:t>
            </a:r>
          </a:p>
        </p:txBody>
      </p:sp>
      <p:cxnSp>
        <p:nvCxnSpPr>
          <p:cNvPr id="8" name="Straight Arrow Connector 7"/>
          <p:cNvCxnSpPr/>
          <p:nvPr/>
        </p:nvCxnSpPr>
        <p:spPr>
          <a:xfrm>
            <a:off x="8286750" y="4049712"/>
            <a:ext cx="516732" cy="1880"/>
          </a:xfrm>
          <a:prstGeom prst="straightConnector1">
            <a:avLst/>
          </a:prstGeom>
          <a:ln w="38100">
            <a:solidFill>
              <a:srgbClr val="FF9999"/>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28099" y="3818880"/>
            <a:ext cx="1066800" cy="461665"/>
          </a:xfrm>
          <a:prstGeom prst="rect">
            <a:avLst/>
          </a:prstGeom>
          <a:noFill/>
        </p:spPr>
        <p:txBody>
          <a:bodyPr wrap="square" rtlCol="0">
            <a:spAutoFit/>
          </a:bodyPr>
          <a:lstStyle/>
          <a:p>
            <a:r>
              <a:rPr lang="en-US" sz="2400" dirty="0">
                <a:solidFill>
                  <a:srgbClr val="FF9999"/>
                </a:solidFill>
              </a:rPr>
              <a:t>Step 2</a:t>
            </a:r>
          </a:p>
        </p:txBody>
      </p:sp>
      <p:cxnSp>
        <p:nvCxnSpPr>
          <p:cNvPr id="10" name="Straight Arrow Connector 9"/>
          <p:cNvCxnSpPr/>
          <p:nvPr/>
        </p:nvCxnSpPr>
        <p:spPr>
          <a:xfrm>
            <a:off x="8901360" y="4531369"/>
            <a:ext cx="419100" cy="3810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308737" y="4919531"/>
            <a:ext cx="1066800" cy="461665"/>
          </a:xfrm>
          <a:prstGeom prst="rect">
            <a:avLst/>
          </a:prstGeom>
          <a:noFill/>
        </p:spPr>
        <p:txBody>
          <a:bodyPr wrap="square" rtlCol="0">
            <a:spAutoFit/>
          </a:bodyPr>
          <a:lstStyle/>
          <a:p>
            <a:r>
              <a:rPr lang="en-US" sz="2400" b="1" dirty="0">
                <a:solidFill>
                  <a:srgbClr val="FF0000"/>
                </a:solidFill>
              </a:rPr>
              <a:t>Step 3</a:t>
            </a:r>
          </a:p>
        </p:txBody>
      </p:sp>
      <p:sp>
        <p:nvSpPr>
          <p:cNvPr id="12" name="Rectangle 11"/>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3: Adopted Budget</a:t>
            </a:r>
            <a:endParaRPr lang="en-US" altLang="en-US" sz="2800" dirty="0">
              <a:latin typeface="+mj-lt"/>
            </a:endParaRPr>
          </a:p>
        </p:txBody>
      </p:sp>
    </p:spTree>
    <p:extLst>
      <p:ext uri="{BB962C8B-B14F-4D97-AF65-F5344CB8AC3E}">
        <p14:creationId xmlns:p14="http://schemas.microsoft.com/office/powerpoint/2010/main" val="2005875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838601" y="1644856"/>
            <a:ext cx="8514973" cy="5097320"/>
          </a:xfrm>
          <a:prstGeom prst="rect">
            <a:avLst/>
          </a:prstGeom>
        </p:spPr>
      </p:pic>
      <p:sp>
        <p:nvSpPr>
          <p:cNvPr id="6" name="Rectangle 5"/>
          <p:cNvSpPr/>
          <p:nvPr/>
        </p:nvSpPr>
        <p:spPr>
          <a:xfrm>
            <a:off x="6303380" y="2588153"/>
            <a:ext cx="1084972" cy="405648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2194" y="2568186"/>
            <a:ext cx="1030291" cy="4076454"/>
          </a:xfrm>
          <a:prstGeom prst="rect">
            <a:avLst/>
          </a:prstGeom>
          <a:noFill/>
          <a:ln w="476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2491" y="1428459"/>
            <a:ext cx="3940068" cy="923330"/>
          </a:xfrm>
          <a:prstGeom prst="rect">
            <a:avLst/>
          </a:prstGeom>
          <a:solidFill>
            <a:schemeClr val="bg1"/>
          </a:solidFill>
          <a:ln>
            <a:solidFill>
              <a:srgbClr val="FF0000"/>
            </a:solidFill>
          </a:ln>
        </p:spPr>
        <p:txBody>
          <a:bodyPr wrap="square" rtlCol="0">
            <a:spAutoFit/>
          </a:bodyPr>
          <a:lstStyle/>
          <a:p>
            <a:r>
              <a:rPr lang="en-US" dirty="0">
                <a:solidFill>
                  <a:srgbClr val="0070C0"/>
                </a:solidFill>
              </a:rPr>
              <a:t>Revenue (G+H)</a:t>
            </a:r>
          </a:p>
          <a:p>
            <a:r>
              <a:rPr lang="en-US" u="sng" dirty="0"/>
              <a:t>+ </a:t>
            </a:r>
            <a:r>
              <a:rPr lang="en-US" u="sng" dirty="0">
                <a:solidFill>
                  <a:srgbClr val="FF0000"/>
                </a:solidFill>
              </a:rPr>
              <a:t>Fund Balance Reappropriated (F)</a:t>
            </a:r>
          </a:p>
          <a:p>
            <a:r>
              <a:rPr lang="en-US" dirty="0">
                <a:solidFill>
                  <a:srgbClr val="00B050"/>
                </a:solidFill>
              </a:rPr>
              <a:t>Budget (Funding Uses) (B)</a:t>
            </a:r>
          </a:p>
        </p:txBody>
      </p:sp>
      <p:sp>
        <p:nvSpPr>
          <p:cNvPr id="10" name="Right Brace 9"/>
          <p:cNvSpPr/>
          <p:nvPr/>
        </p:nvSpPr>
        <p:spPr>
          <a:xfrm>
            <a:off x="9363455" y="1428460"/>
            <a:ext cx="188083" cy="54107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9572513" y="1361147"/>
            <a:ext cx="939681" cy="646331"/>
          </a:xfrm>
          <a:prstGeom prst="rect">
            <a:avLst/>
          </a:prstGeom>
          <a:noFill/>
          <a:ln>
            <a:noFill/>
          </a:ln>
        </p:spPr>
        <p:txBody>
          <a:bodyPr wrap="none" rtlCol="0">
            <a:spAutoFit/>
          </a:bodyPr>
          <a:lstStyle/>
          <a:p>
            <a:r>
              <a:rPr lang="en-US" dirty="0"/>
              <a:t>Funding</a:t>
            </a:r>
          </a:p>
          <a:p>
            <a:r>
              <a:rPr lang="en-US" dirty="0"/>
              <a:t>Sources</a:t>
            </a:r>
          </a:p>
        </p:txBody>
      </p:sp>
      <p:sp>
        <p:nvSpPr>
          <p:cNvPr id="12" name="Rectangle 11"/>
          <p:cNvSpPr/>
          <p:nvPr/>
        </p:nvSpPr>
        <p:spPr>
          <a:xfrm>
            <a:off x="7432038" y="2589737"/>
            <a:ext cx="1931418" cy="4054903"/>
          </a:xfrm>
          <a:prstGeom prst="rect">
            <a:avLst/>
          </a:prstGeom>
          <a:noFill/>
          <a:ln w="476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3: Adopted Budget</a:t>
            </a:r>
            <a:endParaRPr lang="en-US" altLang="en-US" sz="2800" dirty="0">
              <a:latin typeface="+mj-lt"/>
            </a:endParaRPr>
          </a:p>
        </p:txBody>
      </p:sp>
    </p:spTree>
    <p:extLst>
      <p:ext uri="{BB962C8B-B14F-4D97-AF65-F5344CB8AC3E}">
        <p14:creationId xmlns:p14="http://schemas.microsoft.com/office/powerpoint/2010/main" val="3838791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557" y="1825625"/>
            <a:ext cx="9341383" cy="4351338"/>
          </a:xfrm>
        </p:spPr>
        <p:txBody>
          <a:bodyPr>
            <a:noAutofit/>
          </a:bodyPr>
          <a:lstStyle/>
          <a:p>
            <a:pPr marL="0" indent="0">
              <a:buNone/>
            </a:pPr>
            <a:r>
              <a:rPr lang="en-US" sz="3200" u="sng" dirty="0" smtClean="0"/>
              <a:t>Annual notice requirements:</a:t>
            </a:r>
          </a:p>
          <a:p>
            <a:pPr lvl="1">
              <a:spcBef>
                <a:spcPts val="0"/>
              </a:spcBef>
            </a:pPr>
            <a:r>
              <a:rPr lang="en-US" sz="2800" dirty="0" smtClean="0"/>
              <a:t>Dollar and mill increases in </a:t>
            </a:r>
            <a:r>
              <a:rPr lang="en-US" sz="2800" dirty="0" err="1" smtClean="0"/>
              <a:t>nonvoted</a:t>
            </a:r>
            <a:r>
              <a:rPr lang="en-US" sz="2800" dirty="0" smtClean="0"/>
              <a:t> levies in:</a:t>
            </a:r>
          </a:p>
          <a:p>
            <a:pPr lvl="2">
              <a:spcBef>
                <a:spcPts val="0"/>
              </a:spcBef>
            </a:pPr>
            <a:r>
              <a:rPr lang="en-US" sz="2400" dirty="0" smtClean="0"/>
              <a:t>Transportation Fund</a:t>
            </a:r>
          </a:p>
          <a:p>
            <a:pPr lvl="2">
              <a:spcBef>
                <a:spcPts val="0"/>
              </a:spcBef>
            </a:pPr>
            <a:r>
              <a:rPr lang="en-US" sz="2400" dirty="0" smtClean="0"/>
              <a:t>Bus Depreciation Fund</a:t>
            </a:r>
          </a:p>
          <a:p>
            <a:pPr lvl="2">
              <a:spcBef>
                <a:spcPts val="0"/>
              </a:spcBef>
            </a:pPr>
            <a:r>
              <a:rPr lang="en-US" sz="2400" dirty="0" smtClean="0"/>
              <a:t>Tuition Fund</a:t>
            </a:r>
          </a:p>
          <a:p>
            <a:pPr lvl="2">
              <a:spcBef>
                <a:spcPts val="0"/>
              </a:spcBef>
            </a:pPr>
            <a:r>
              <a:rPr lang="en-US" sz="2400" dirty="0" smtClean="0"/>
              <a:t>Adult Ed Fund</a:t>
            </a:r>
          </a:p>
          <a:p>
            <a:pPr lvl="2">
              <a:spcBef>
                <a:spcPts val="0"/>
              </a:spcBef>
            </a:pPr>
            <a:r>
              <a:rPr lang="en-US" sz="2400" dirty="0" smtClean="0"/>
              <a:t>Flexibility</a:t>
            </a:r>
          </a:p>
          <a:p>
            <a:pPr lvl="2">
              <a:spcBef>
                <a:spcPts val="0"/>
              </a:spcBef>
            </a:pPr>
            <a:r>
              <a:rPr lang="en-US" sz="2400" strike="sngStrike" dirty="0" smtClean="0"/>
              <a:t>Building Reserve Fund</a:t>
            </a:r>
            <a:endParaRPr lang="en-US" sz="2400" strike="sngStrike" dirty="0" smtClean="0">
              <a:solidFill>
                <a:srgbClr val="FF0000"/>
              </a:solidFill>
            </a:endParaRPr>
          </a:p>
          <a:p>
            <a:pPr lvl="1">
              <a:spcBef>
                <a:spcPts val="0"/>
              </a:spcBef>
            </a:pPr>
            <a:r>
              <a:rPr lang="en-US" sz="2800" dirty="0" smtClean="0"/>
              <a:t>Using prior year taxable value</a:t>
            </a:r>
          </a:p>
          <a:p>
            <a:pPr lvl="1">
              <a:spcBef>
                <a:spcPts val="0"/>
              </a:spcBef>
            </a:pPr>
            <a:r>
              <a:rPr lang="en-US" sz="2800" dirty="0" smtClean="0"/>
              <a:t>Impact on $100K and $200K home</a:t>
            </a:r>
          </a:p>
          <a:p>
            <a:pPr lvl="1">
              <a:spcBef>
                <a:spcPts val="0"/>
              </a:spcBef>
            </a:pPr>
            <a:r>
              <a:rPr lang="en-US" sz="2800" dirty="0"/>
              <a:t>Publish in newspaper by March 31</a:t>
            </a:r>
          </a:p>
          <a:p>
            <a:pPr lvl="1">
              <a:spcBef>
                <a:spcPts val="0"/>
              </a:spcBef>
            </a:pPr>
            <a:r>
              <a:rPr lang="en-US" sz="2800" dirty="0" smtClean="0"/>
              <a:t>Nonbinding</a:t>
            </a:r>
          </a:p>
        </p:txBody>
      </p:sp>
      <p:sp>
        <p:nvSpPr>
          <p:cNvPr id="5" name="Title 1"/>
          <p:cNvSpPr>
            <a:spLocks noGrp="1"/>
          </p:cNvSpPr>
          <p:nvPr>
            <p:ph type="title"/>
          </p:nvPr>
        </p:nvSpPr>
        <p:spPr>
          <a:xfrm>
            <a:off x="1044769" y="274638"/>
            <a:ext cx="10275980" cy="1143000"/>
          </a:xfrm>
        </p:spPr>
        <p:txBody>
          <a:bodyPr>
            <a:normAutofit/>
          </a:bodyPr>
          <a:lstStyle/>
          <a:p>
            <a:r>
              <a:rPr lang="en-US" dirty="0" smtClean="0"/>
              <a:t>Notice of Intent to Increase Nonvoted Levies</a:t>
            </a:r>
            <a:endParaRPr lang="en-US" dirty="0"/>
          </a:p>
        </p:txBody>
      </p:sp>
    </p:spTree>
    <p:extLst>
      <p:ext uri="{BB962C8B-B14F-4D97-AF65-F5344CB8AC3E}">
        <p14:creationId xmlns:p14="http://schemas.microsoft.com/office/powerpoint/2010/main" val="37557629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r>
              <a:rPr lang="en-US" u="sng" dirty="0" smtClean="0"/>
              <a:t>Example 1: Bus Depreciation Fund:</a:t>
            </a:r>
          </a:p>
          <a:p>
            <a:pPr marL="0" indent="0">
              <a:buNone/>
            </a:pPr>
            <a:endParaRPr lang="en-US" dirty="0"/>
          </a:p>
          <a:p>
            <a:pPr marL="0" indent="0">
              <a:buNone/>
            </a:pPr>
            <a:r>
              <a:rPr lang="en-US" dirty="0"/>
              <a:t>	</a:t>
            </a:r>
            <a:r>
              <a:rPr lang="en-US" dirty="0">
                <a:solidFill>
                  <a:schemeClr val="bg1"/>
                </a:solidFill>
              </a:rPr>
              <a:t>$ 125,000	Fund Balance Reappropriated</a:t>
            </a:r>
          </a:p>
          <a:p>
            <a:pPr marL="0" indent="0">
              <a:buNone/>
            </a:pPr>
            <a:r>
              <a:rPr lang="en-US" dirty="0">
                <a:solidFill>
                  <a:schemeClr val="bg1"/>
                </a:solidFill>
              </a:rPr>
              <a:t>	$     1,000	Budgeted Interest </a:t>
            </a:r>
          </a:p>
          <a:p>
            <a:pPr marL="0" indent="0">
              <a:buNone/>
            </a:pPr>
            <a:r>
              <a:rPr lang="en-US" dirty="0">
                <a:solidFill>
                  <a:schemeClr val="bg1"/>
                </a:solidFill>
              </a:rPr>
              <a:t>	</a:t>
            </a:r>
            <a:r>
              <a:rPr lang="en-US" u="sng" dirty="0">
                <a:solidFill>
                  <a:schemeClr val="bg1"/>
                </a:solidFill>
              </a:rPr>
              <a:t>$   74,000	Permissive local levy</a:t>
            </a:r>
          </a:p>
          <a:p>
            <a:pPr marL="0" indent="0">
              <a:buNone/>
            </a:pPr>
            <a:r>
              <a:rPr lang="en-US" dirty="0">
                <a:solidFill>
                  <a:schemeClr val="bg1"/>
                </a:solidFill>
              </a:rPr>
              <a:t>	</a:t>
            </a:r>
            <a:r>
              <a:rPr lang="en-US" u="dbl" dirty="0">
                <a:solidFill>
                  <a:schemeClr val="bg1"/>
                </a:solidFill>
              </a:rPr>
              <a:t>$               </a:t>
            </a:r>
            <a:r>
              <a:rPr lang="en-US" dirty="0">
                <a:solidFill>
                  <a:schemeClr val="bg1"/>
                </a:solidFill>
              </a:rPr>
              <a:t>	Total adopted budget</a:t>
            </a:r>
          </a:p>
        </p:txBody>
      </p:sp>
      <p:sp>
        <p:nvSpPr>
          <p:cNvPr id="6" name="Rectangle 5"/>
          <p:cNvSpPr>
            <a:spLocks noChangeArrowheads="1"/>
          </p:cNvSpPr>
          <p:nvPr/>
        </p:nvSpPr>
        <p:spPr bwMode="auto">
          <a:xfrm>
            <a:off x="986828" y="274638"/>
            <a:ext cx="94525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Funding Sources Determine Spending </a:t>
            </a:r>
            <a:r>
              <a:rPr lang="en-US" sz="3600" dirty="0" smtClean="0">
                <a:latin typeface="+mj-lt"/>
              </a:rPr>
              <a:t>Authority</a:t>
            </a:r>
            <a:endParaRPr lang="en-US" sz="3600" dirty="0">
              <a:latin typeface="+mj-lt"/>
            </a:endParaRPr>
          </a:p>
        </p:txBody>
      </p:sp>
    </p:spTree>
    <p:extLst>
      <p:ext uri="{BB962C8B-B14F-4D97-AF65-F5344CB8AC3E}">
        <p14:creationId xmlns:p14="http://schemas.microsoft.com/office/powerpoint/2010/main" val="1727305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r>
              <a:rPr lang="en-US" u="sng" dirty="0" smtClean="0"/>
              <a:t>Example 1: Bus Depreciation Fund:</a:t>
            </a:r>
          </a:p>
          <a:p>
            <a:pPr lvl="1">
              <a:buNone/>
            </a:pPr>
            <a:endParaRPr lang="en-US" altLang="en-US" dirty="0"/>
          </a:p>
          <a:p>
            <a:pPr marL="0" lvl="1" indent="0">
              <a:buNone/>
            </a:pPr>
            <a:r>
              <a:rPr lang="en-US" altLang="en-US" dirty="0"/>
              <a:t>Step 1: Fund Balance Reappropriated:</a:t>
            </a:r>
          </a:p>
          <a:p>
            <a:pPr marL="0" lvl="1" indent="0">
              <a:buNone/>
            </a:pPr>
            <a:endParaRPr lang="en-US" altLang="en-US" dirty="0"/>
          </a:p>
          <a:p>
            <a:pPr lvl="1">
              <a:buNone/>
            </a:pPr>
            <a:r>
              <a:rPr lang="en-US" altLang="en-US" dirty="0"/>
              <a:t>Beginning Fund Balance</a:t>
            </a:r>
          </a:p>
          <a:p>
            <a:pPr lvl="1">
              <a:buNone/>
            </a:pPr>
            <a:r>
              <a:rPr lang="en-US" altLang="en-US" dirty="0"/>
              <a:t>+ Current Year Receipts</a:t>
            </a:r>
          </a:p>
          <a:p>
            <a:pPr lvl="1">
              <a:buNone/>
            </a:pPr>
            <a:r>
              <a:rPr lang="en-US" altLang="en-US" u="sng" dirty="0"/>
              <a:t>-  Current Year Expenditures</a:t>
            </a:r>
          </a:p>
          <a:p>
            <a:pPr lvl="1">
              <a:buNone/>
            </a:pPr>
            <a:r>
              <a:rPr lang="en-US" altLang="en-US" dirty="0"/>
              <a:t>Ending Fund Balance</a:t>
            </a:r>
          </a:p>
          <a:p>
            <a:pPr marL="0" indent="0">
              <a:buNone/>
            </a:pPr>
            <a:endParaRPr lang="en-US" u="sng" dirty="0" smtClean="0"/>
          </a:p>
        </p:txBody>
      </p:sp>
      <p:sp>
        <p:nvSpPr>
          <p:cNvPr id="4" name="Rectangle 3"/>
          <p:cNvSpPr>
            <a:spLocks noChangeArrowheads="1"/>
          </p:cNvSpPr>
          <p:nvPr/>
        </p:nvSpPr>
        <p:spPr bwMode="auto">
          <a:xfrm>
            <a:off x="986828" y="274638"/>
            <a:ext cx="94525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Funding Sources Determine Spending </a:t>
            </a:r>
            <a:r>
              <a:rPr lang="en-US" sz="3600" dirty="0" smtClean="0">
                <a:latin typeface="+mj-lt"/>
              </a:rPr>
              <a:t>Authority</a:t>
            </a:r>
            <a:endParaRPr lang="en-US" sz="3600" dirty="0">
              <a:latin typeface="+mj-lt"/>
            </a:endParaRPr>
          </a:p>
        </p:txBody>
      </p:sp>
    </p:spTree>
    <p:extLst>
      <p:ext uri="{BB962C8B-B14F-4D97-AF65-F5344CB8AC3E}">
        <p14:creationId xmlns:p14="http://schemas.microsoft.com/office/powerpoint/2010/main" val="5092143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r>
              <a:rPr lang="en-US" u="sng" dirty="0" smtClean="0"/>
              <a:t>Example 1: Bus Depreciation Fund:</a:t>
            </a:r>
          </a:p>
          <a:p>
            <a:pPr marL="0" indent="0">
              <a:buNone/>
            </a:pPr>
            <a:endParaRPr lang="en-US" dirty="0"/>
          </a:p>
          <a:p>
            <a:pPr marL="0" indent="0">
              <a:buNone/>
            </a:pPr>
            <a:r>
              <a:rPr lang="en-US" sz="2400" dirty="0" smtClean="0"/>
              <a:t>2021-22 </a:t>
            </a:r>
            <a:r>
              <a:rPr lang="en-US" sz="2400" dirty="0"/>
              <a:t>Beginning Balance (from </a:t>
            </a:r>
            <a:r>
              <a:rPr lang="en-US" sz="2400" dirty="0" smtClean="0"/>
              <a:t>FY22 </a:t>
            </a:r>
            <a:r>
              <a:rPr lang="en-US" sz="2400" dirty="0"/>
              <a:t>Budget)	$   50,000</a:t>
            </a:r>
          </a:p>
          <a:p>
            <a:pPr marL="0" indent="0">
              <a:buNone/>
            </a:pPr>
            <a:r>
              <a:rPr lang="en-US" sz="2400" dirty="0"/>
              <a:t>Plus: </a:t>
            </a:r>
            <a:r>
              <a:rPr lang="en-US" sz="2400" dirty="0" smtClean="0"/>
              <a:t>FY22 </a:t>
            </a:r>
            <a:r>
              <a:rPr lang="en-US" sz="2400" dirty="0"/>
              <a:t>Budgeted Revenue (from </a:t>
            </a:r>
            <a:r>
              <a:rPr lang="en-US" sz="2400" dirty="0" smtClean="0"/>
              <a:t>FY22 </a:t>
            </a:r>
            <a:r>
              <a:rPr lang="en-US" sz="2400" dirty="0"/>
              <a:t>Budget)	</a:t>
            </a:r>
            <a:r>
              <a:rPr lang="en-US" sz="2400" dirty="0">
                <a:solidFill>
                  <a:schemeClr val="bg1"/>
                </a:solidFill>
              </a:rPr>
              <a:t>$   75,000</a:t>
            </a:r>
          </a:p>
          <a:p>
            <a:pPr marL="0" indent="0">
              <a:buNone/>
            </a:pPr>
            <a:r>
              <a:rPr lang="en-US" sz="2400" dirty="0"/>
              <a:t>	Interest					$      5,000</a:t>
            </a:r>
          </a:p>
          <a:p>
            <a:pPr marL="0" indent="0">
              <a:buNone/>
            </a:pPr>
            <a:r>
              <a:rPr lang="en-US" sz="2400" dirty="0"/>
              <a:t>	Local Tax Levy					$    70,000</a:t>
            </a:r>
          </a:p>
          <a:p>
            <a:pPr marL="0" indent="0">
              <a:buNone/>
            </a:pPr>
            <a:r>
              <a:rPr lang="en-US" sz="2400" u="sng" dirty="0"/>
              <a:t>Less: </a:t>
            </a:r>
            <a:r>
              <a:rPr lang="en-US" sz="2400" u="sng" dirty="0" smtClean="0"/>
              <a:t>20</a:t>
            </a:r>
            <a:r>
              <a:rPr lang="en-US" sz="2400" u="sng" dirty="0"/>
              <a:t>21-22</a:t>
            </a:r>
            <a:r>
              <a:rPr lang="en-US" sz="2400" u="sng" dirty="0" smtClean="0"/>
              <a:t> </a:t>
            </a:r>
            <a:r>
              <a:rPr lang="en-US" sz="2400" u="sng" dirty="0"/>
              <a:t>Estimated Expenditures (Internal)	$        - 0 –</a:t>
            </a:r>
          </a:p>
          <a:p>
            <a:pPr marL="0" indent="0">
              <a:buNone/>
            </a:pPr>
            <a:r>
              <a:rPr lang="en-US" sz="2400" dirty="0"/>
              <a:t>Projected 2021-22 Ending Fund Balance		</a:t>
            </a:r>
            <a:r>
              <a:rPr lang="en-US" sz="2400" u="dbl" dirty="0"/>
              <a:t>$         ???</a:t>
            </a:r>
          </a:p>
        </p:txBody>
      </p:sp>
      <p:sp>
        <p:nvSpPr>
          <p:cNvPr id="4" name="Rectangle 3"/>
          <p:cNvSpPr>
            <a:spLocks noChangeArrowheads="1"/>
          </p:cNvSpPr>
          <p:nvPr/>
        </p:nvSpPr>
        <p:spPr bwMode="auto">
          <a:xfrm>
            <a:off x="986828" y="274638"/>
            <a:ext cx="94525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Funding Sources Determine Spending </a:t>
            </a:r>
            <a:r>
              <a:rPr lang="en-US" sz="3600" dirty="0" smtClean="0">
                <a:latin typeface="+mj-lt"/>
              </a:rPr>
              <a:t>Authority</a:t>
            </a:r>
            <a:endParaRPr lang="en-US" sz="3600" dirty="0">
              <a:latin typeface="+mj-lt"/>
            </a:endParaRPr>
          </a:p>
        </p:txBody>
      </p:sp>
    </p:spTree>
    <p:extLst>
      <p:ext uri="{BB962C8B-B14F-4D97-AF65-F5344CB8AC3E}">
        <p14:creationId xmlns:p14="http://schemas.microsoft.com/office/powerpoint/2010/main" val="379303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r>
              <a:rPr lang="en-US" u="sng" dirty="0" smtClean="0"/>
              <a:t>Example 1: Bus Depreciation Fund</a:t>
            </a:r>
          </a:p>
          <a:p>
            <a:pPr lvl="1">
              <a:buNone/>
            </a:pPr>
            <a:endParaRPr lang="en-US" altLang="en-US" dirty="0"/>
          </a:p>
          <a:p>
            <a:pPr marL="0" lvl="1" indent="0">
              <a:buNone/>
            </a:pPr>
            <a:r>
              <a:rPr lang="en-US" altLang="en-US" dirty="0"/>
              <a:t>Step 1: Fund Balance Reappropriated</a:t>
            </a:r>
          </a:p>
          <a:p>
            <a:pPr marL="0" lvl="1" indent="0">
              <a:buNone/>
            </a:pPr>
            <a:r>
              <a:rPr lang="en-US" altLang="en-US" dirty="0"/>
              <a:t>Step 2: New Money</a:t>
            </a:r>
          </a:p>
          <a:p>
            <a:pPr marL="0" lvl="1" indent="0">
              <a:buNone/>
            </a:pPr>
            <a:endParaRPr lang="en-US" altLang="en-US" dirty="0"/>
          </a:p>
          <a:p>
            <a:pPr marL="0" indent="0">
              <a:buNone/>
            </a:pPr>
            <a:endParaRPr lang="en-US" u="sng" dirty="0" smtClean="0"/>
          </a:p>
        </p:txBody>
      </p:sp>
      <p:sp>
        <p:nvSpPr>
          <p:cNvPr id="4" name="Rectangle 3"/>
          <p:cNvSpPr>
            <a:spLocks noChangeArrowheads="1"/>
          </p:cNvSpPr>
          <p:nvPr/>
        </p:nvSpPr>
        <p:spPr bwMode="auto">
          <a:xfrm>
            <a:off x="986828" y="274638"/>
            <a:ext cx="94525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Funding Sources Determine Spending </a:t>
            </a:r>
            <a:r>
              <a:rPr lang="en-US" sz="3600" dirty="0" smtClean="0">
                <a:latin typeface="+mj-lt"/>
              </a:rPr>
              <a:t>Authority</a:t>
            </a:r>
            <a:endParaRPr lang="en-US" sz="3600" dirty="0">
              <a:latin typeface="+mj-lt"/>
            </a:endParaRPr>
          </a:p>
        </p:txBody>
      </p:sp>
    </p:spTree>
    <p:extLst>
      <p:ext uri="{BB962C8B-B14F-4D97-AF65-F5344CB8AC3E}">
        <p14:creationId xmlns:p14="http://schemas.microsoft.com/office/powerpoint/2010/main" val="914771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r>
              <a:rPr lang="en-US" u="sng" dirty="0" smtClean="0"/>
              <a:t>Example 1: Bus Depreciation Fund:</a:t>
            </a:r>
          </a:p>
          <a:p>
            <a:pPr marL="0" indent="0">
              <a:buNone/>
            </a:pPr>
            <a:endParaRPr lang="en-US" dirty="0"/>
          </a:p>
          <a:p>
            <a:pPr marL="0" indent="0">
              <a:buNone/>
            </a:pPr>
            <a:r>
              <a:rPr lang="en-US" dirty="0"/>
              <a:t>	$ 125,000	Fund Balance Reappropriated</a:t>
            </a:r>
          </a:p>
          <a:p>
            <a:pPr marL="0" indent="0">
              <a:buNone/>
            </a:pPr>
            <a:r>
              <a:rPr lang="en-US" dirty="0"/>
              <a:t>	$     5,000	Budgeted Interest </a:t>
            </a:r>
          </a:p>
          <a:p>
            <a:pPr marL="0" indent="0">
              <a:buNone/>
            </a:pPr>
            <a:r>
              <a:rPr lang="en-US" dirty="0"/>
              <a:t>	</a:t>
            </a:r>
            <a:r>
              <a:rPr lang="en-US" u="sng" dirty="0"/>
              <a:t>$   70,000	Permissive local levy</a:t>
            </a:r>
          </a:p>
          <a:p>
            <a:pPr marL="0" indent="0">
              <a:buNone/>
            </a:pPr>
            <a:r>
              <a:rPr lang="en-US" dirty="0"/>
              <a:t>	</a:t>
            </a:r>
            <a:r>
              <a:rPr lang="en-US" u="dbl" dirty="0"/>
              <a:t>$ 	???</a:t>
            </a:r>
            <a:r>
              <a:rPr lang="en-US" dirty="0"/>
              <a:t>	Total adopted budget</a:t>
            </a:r>
          </a:p>
        </p:txBody>
      </p:sp>
      <p:sp>
        <p:nvSpPr>
          <p:cNvPr id="4" name="Rectangle 3"/>
          <p:cNvSpPr>
            <a:spLocks noChangeArrowheads="1"/>
          </p:cNvSpPr>
          <p:nvPr/>
        </p:nvSpPr>
        <p:spPr bwMode="auto">
          <a:xfrm>
            <a:off x="986828" y="274638"/>
            <a:ext cx="94525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Funding Sources Determine Spending </a:t>
            </a:r>
            <a:r>
              <a:rPr lang="en-US" sz="3600" dirty="0" smtClean="0">
                <a:latin typeface="+mj-lt"/>
              </a:rPr>
              <a:t>Authority</a:t>
            </a:r>
            <a:endParaRPr lang="en-US" sz="3600" dirty="0">
              <a:latin typeface="+mj-lt"/>
            </a:endParaRPr>
          </a:p>
        </p:txBody>
      </p:sp>
    </p:spTree>
    <p:extLst>
      <p:ext uri="{BB962C8B-B14F-4D97-AF65-F5344CB8AC3E}">
        <p14:creationId xmlns:p14="http://schemas.microsoft.com/office/powerpoint/2010/main" val="594839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r>
              <a:rPr lang="en-US" u="sng" dirty="0" smtClean="0"/>
              <a:t>Example 1: FY22 Bus Depreciation Fund Budget:</a:t>
            </a:r>
          </a:p>
          <a:p>
            <a:pPr marL="0" indent="0">
              <a:buNone/>
            </a:pPr>
            <a:endParaRPr lang="en-US" dirty="0"/>
          </a:p>
          <a:p>
            <a:pPr marL="0" indent="0">
              <a:buNone/>
            </a:pPr>
            <a:r>
              <a:rPr lang="en-US" dirty="0"/>
              <a:t>	</a:t>
            </a:r>
            <a:r>
              <a:rPr lang="en-US" dirty="0">
                <a:solidFill>
                  <a:schemeClr val="bg1"/>
                </a:solidFill>
              </a:rPr>
              <a:t>$ 125,000	Fund Balance Reappropriated</a:t>
            </a:r>
          </a:p>
          <a:p>
            <a:pPr marL="0" indent="0">
              <a:buNone/>
            </a:pPr>
            <a:r>
              <a:rPr lang="en-US" dirty="0">
                <a:solidFill>
                  <a:schemeClr val="bg1"/>
                </a:solidFill>
              </a:rPr>
              <a:t>	$     1,000	Budgeted Interest </a:t>
            </a:r>
          </a:p>
          <a:p>
            <a:pPr marL="0" indent="0">
              <a:buNone/>
            </a:pPr>
            <a:r>
              <a:rPr lang="en-US" dirty="0">
                <a:solidFill>
                  <a:schemeClr val="bg1"/>
                </a:solidFill>
              </a:rPr>
              <a:t>	</a:t>
            </a:r>
            <a:r>
              <a:rPr lang="en-US" u="sng" dirty="0">
                <a:solidFill>
                  <a:schemeClr val="bg1"/>
                </a:solidFill>
              </a:rPr>
              <a:t>$   74,000	Permissive local levy</a:t>
            </a:r>
          </a:p>
          <a:p>
            <a:pPr marL="0" indent="0">
              <a:buNone/>
            </a:pPr>
            <a:r>
              <a:rPr lang="en-US" dirty="0">
                <a:solidFill>
                  <a:schemeClr val="bg1"/>
                </a:solidFill>
              </a:rPr>
              <a:t>	</a:t>
            </a:r>
            <a:r>
              <a:rPr lang="en-US" u="dbl" dirty="0">
                <a:solidFill>
                  <a:schemeClr val="bg1"/>
                </a:solidFill>
              </a:rPr>
              <a:t>$               </a:t>
            </a:r>
            <a:r>
              <a:rPr lang="en-US" dirty="0">
                <a:solidFill>
                  <a:schemeClr val="bg1"/>
                </a:solidFill>
              </a:rPr>
              <a:t>	Total adopted budget</a:t>
            </a:r>
          </a:p>
        </p:txBody>
      </p:sp>
      <p:pic>
        <p:nvPicPr>
          <p:cNvPr id="2" name="Picture 1"/>
          <p:cNvPicPr>
            <a:picLocks noChangeAspect="1"/>
          </p:cNvPicPr>
          <p:nvPr/>
        </p:nvPicPr>
        <p:blipFill>
          <a:blip r:embed="rId2"/>
          <a:stretch>
            <a:fillRect/>
          </a:stretch>
        </p:blipFill>
        <p:spPr>
          <a:xfrm>
            <a:off x="1981200" y="2193034"/>
            <a:ext cx="7848600" cy="4664966"/>
          </a:xfrm>
          <a:prstGeom prst="rect">
            <a:avLst/>
          </a:prstGeom>
        </p:spPr>
      </p:pic>
      <p:sp>
        <p:nvSpPr>
          <p:cNvPr id="4" name="Rectangle 3"/>
          <p:cNvSpPr/>
          <p:nvPr/>
        </p:nvSpPr>
        <p:spPr>
          <a:xfrm>
            <a:off x="6134100" y="4495801"/>
            <a:ext cx="2819400" cy="25831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76400" y="5180970"/>
            <a:ext cx="6226384" cy="1631216"/>
          </a:xfrm>
          <a:prstGeom prst="rect">
            <a:avLst/>
          </a:prstGeom>
          <a:solidFill>
            <a:schemeClr val="bg1"/>
          </a:solidFill>
          <a:ln w="12700">
            <a:solidFill>
              <a:srgbClr val="FF0000"/>
            </a:solidFill>
          </a:ln>
        </p:spPr>
        <p:txBody>
          <a:bodyPr wrap="none" rtlCol="0">
            <a:spAutoFit/>
          </a:bodyPr>
          <a:lstStyle/>
          <a:p>
            <a:r>
              <a:rPr lang="en-US" sz="2000" dirty="0">
                <a:solidFill>
                  <a:srgbClr val="FF0000"/>
                </a:solidFill>
              </a:rPr>
              <a:t>Step 1 </a:t>
            </a:r>
            <a:r>
              <a:rPr lang="en-US" sz="2000" dirty="0" smtClean="0">
                <a:solidFill>
                  <a:srgbClr val="FF0000"/>
                </a:solidFill>
              </a:rPr>
              <a:t>FY22 </a:t>
            </a:r>
            <a:r>
              <a:rPr lang="en-US" sz="2000" dirty="0">
                <a:solidFill>
                  <a:srgbClr val="FF0000"/>
                </a:solidFill>
              </a:rPr>
              <a:t>Fund Balance Reappropriated: 	$187,351.64*</a:t>
            </a:r>
          </a:p>
          <a:p>
            <a:r>
              <a:rPr lang="en-US" sz="2000" u="sng" dirty="0">
                <a:solidFill>
                  <a:srgbClr val="FF0000"/>
                </a:solidFill>
              </a:rPr>
              <a:t>Step 2 New Money:			$  20,000.00</a:t>
            </a:r>
          </a:p>
          <a:p>
            <a:r>
              <a:rPr lang="en-US" sz="2000" dirty="0">
                <a:solidFill>
                  <a:srgbClr val="FF0000"/>
                </a:solidFill>
              </a:rPr>
              <a:t>Step 3 </a:t>
            </a:r>
            <a:r>
              <a:rPr lang="en-US" sz="2000" dirty="0" smtClean="0">
                <a:solidFill>
                  <a:srgbClr val="FF0000"/>
                </a:solidFill>
              </a:rPr>
              <a:t>FY23 </a:t>
            </a:r>
            <a:r>
              <a:rPr lang="en-US" sz="2000" dirty="0">
                <a:solidFill>
                  <a:srgbClr val="FF0000"/>
                </a:solidFill>
              </a:rPr>
              <a:t>Total Adopted Budget:		$207,351.64</a:t>
            </a:r>
          </a:p>
          <a:p>
            <a:endParaRPr lang="en-US" sz="2000" dirty="0">
              <a:solidFill>
                <a:srgbClr val="FF0000"/>
              </a:solidFill>
            </a:endParaRPr>
          </a:p>
          <a:p>
            <a:r>
              <a:rPr lang="en-US" sz="2000" dirty="0">
                <a:solidFill>
                  <a:srgbClr val="FF0000"/>
                </a:solidFill>
              </a:rPr>
              <a:t>* Assumes no buses purchased in </a:t>
            </a:r>
            <a:r>
              <a:rPr lang="en-US" sz="2000" dirty="0" smtClean="0">
                <a:solidFill>
                  <a:srgbClr val="FF0000"/>
                </a:solidFill>
              </a:rPr>
              <a:t>FY22</a:t>
            </a:r>
            <a:endParaRPr lang="en-US" sz="2000" dirty="0">
              <a:solidFill>
                <a:srgbClr val="FF0000"/>
              </a:solidFill>
            </a:endParaRPr>
          </a:p>
        </p:txBody>
      </p:sp>
      <p:sp>
        <p:nvSpPr>
          <p:cNvPr id="7" name="Rectangle 6"/>
          <p:cNvSpPr>
            <a:spLocks noChangeArrowheads="1"/>
          </p:cNvSpPr>
          <p:nvPr/>
        </p:nvSpPr>
        <p:spPr bwMode="auto">
          <a:xfrm>
            <a:off x="986828" y="274638"/>
            <a:ext cx="945257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Funding Sources Determine Spending </a:t>
            </a:r>
            <a:r>
              <a:rPr lang="en-US" sz="3600" dirty="0" smtClean="0">
                <a:latin typeface="+mj-lt"/>
              </a:rPr>
              <a:t>Authority</a:t>
            </a:r>
            <a:endParaRPr lang="en-US" sz="3600" dirty="0">
              <a:latin typeface="+mj-lt"/>
            </a:endParaRPr>
          </a:p>
        </p:txBody>
      </p:sp>
    </p:spTree>
    <p:extLst>
      <p:ext uri="{BB962C8B-B14F-4D97-AF65-F5344CB8AC3E}">
        <p14:creationId xmlns:p14="http://schemas.microsoft.com/office/powerpoint/2010/main" val="36994188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309" y="1600201"/>
            <a:ext cx="9371091" cy="4525963"/>
          </a:xfrm>
        </p:spPr>
        <p:txBody>
          <a:bodyPr>
            <a:normAutofit/>
          </a:bodyPr>
          <a:lstStyle/>
          <a:p>
            <a:pPr marL="0" indent="0">
              <a:buNone/>
            </a:pPr>
            <a:r>
              <a:rPr lang="en-US" u="sng" dirty="0" smtClean="0"/>
              <a:t>Example: Technology Fund</a:t>
            </a:r>
            <a:r>
              <a:rPr lang="en-US" u="sng" dirty="0"/>
              <a:t>:</a:t>
            </a:r>
          </a:p>
          <a:p>
            <a:pPr marL="0" indent="0">
              <a:buNone/>
            </a:pPr>
            <a:endParaRPr lang="en-US" dirty="0"/>
          </a:p>
          <a:p>
            <a:pPr marL="0" indent="0">
              <a:buNone/>
            </a:pPr>
            <a:r>
              <a:rPr lang="en-US" dirty="0"/>
              <a:t>	</a:t>
            </a:r>
            <a:r>
              <a:rPr lang="en-US" dirty="0" smtClean="0">
                <a:solidFill>
                  <a:schemeClr val="bg1"/>
                </a:solidFill>
              </a:rPr>
              <a:t>$        500	Less: Budgeted interest</a:t>
            </a:r>
          </a:p>
          <a:p>
            <a:pPr marL="0" indent="0">
              <a:buNone/>
            </a:pPr>
            <a:r>
              <a:rPr lang="en-US" dirty="0">
                <a:solidFill>
                  <a:schemeClr val="bg1"/>
                </a:solidFill>
              </a:rPr>
              <a:t>	</a:t>
            </a:r>
            <a:r>
              <a:rPr lang="en-US" u="sng" dirty="0" smtClean="0">
                <a:solidFill>
                  <a:schemeClr val="bg1"/>
                </a:solidFill>
              </a:rPr>
              <a:t>$     7,500	Less: Budgeted course fees</a:t>
            </a:r>
          </a:p>
          <a:p>
            <a:pPr marL="0" indent="0">
              <a:buNone/>
            </a:pPr>
            <a:r>
              <a:rPr lang="en-US" dirty="0" smtClean="0">
                <a:solidFill>
                  <a:schemeClr val="bg1"/>
                </a:solidFill>
              </a:rPr>
              <a:t>	$   51,000	Permissive tax levy</a:t>
            </a:r>
          </a:p>
          <a:p>
            <a:pPr marL="0" indent="0">
              <a:buNone/>
            </a:pPr>
            <a:r>
              <a:rPr lang="en-US" sz="2600" dirty="0">
                <a:solidFill>
                  <a:schemeClr val="bg1"/>
                </a:solidFill>
              </a:rPr>
              <a:t>						</a:t>
            </a: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71755122"/>
              </p:ext>
            </p:extLst>
          </p:nvPr>
        </p:nvGraphicFramePr>
        <p:xfrm>
          <a:off x="1981200" y="2209800"/>
          <a:ext cx="8077200" cy="3581400"/>
        </p:xfrm>
        <a:graphic>
          <a:graphicData uri="http://schemas.openxmlformats.org/drawingml/2006/table">
            <a:tbl>
              <a:tblPr firstRow="1" bandRow="1">
                <a:tableStyleId>{93296810-A885-4BE3-A3E7-6D5BEEA58F35}</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61544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716280">
                <a:tc>
                  <a:txBody>
                    <a:bodyPr/>
                    <a:lstStyle/>
                    <a:p>
                      <a:pPr algn="ctr"/>
                      <a:endParaRPr lang="en-US" sz="1700" dirty="0">
                        <a:solidFill>
                          <a:srgbClr val="FF0000"/>
                        </a:solidFill>
                      </a:endParaRPr>
                    </a:p>
                  </a:txBody>
                  <a:tcPr anchor="ctr"/>
                </a:tc>
                <a:tc>
                  <a:txBody>
                    <a:bodyPr/>
                    <a:lstStyle/>
                    <a:p>
                      <a:pPr algn="ctr"/>
                      <a:r>
                        <a:rPr lang="en-US" sz="2000" dirty="0" smtClean="0"/>
                        <a:t>Year 1</a:t>
                      </a:r>
                      <a:endParaRPr lang="en-US" sz="2000" dirty="0"/>
                    </a:p>
                  </a:txBody>
                  <a:tcPr anchor="ctr"/>
                </a:tc>
                <a:tc>
                  <a:txBody>
                    <a:bodyPr/>
                    <a:lstStyle/>
                    <a:p>
                      <a:pPr algn="ctr"/>
                      <a:r>
                        <a:rPr lang="en-US" sz="2000" dirty="0" smtClean="0"/>
                        <a:t>Year 2</a:t>
                      </a:r>
                      <a:endParaRPr lang="en-US" sz="2000" dirty="0"/>
                    </a:p>
                  </a:txBody>
                  <a:tcPr anchor="ctr"/>
                </a:tc>
                <a:tc>
                  <a:txBody>
                    <a:bodyPr/>
                    <a:lstStyle/>
                    <a:p>
                      <a:pPr algn="ctr"/>
                      <a:r>
                        <a:rPr lang="en-US" sz="2000" dirty="0" smtClean="0"/>
                        <a:t>Year 3</a:t>
                      </a:r>
                      <a:endParaRPr lang="en-US" sz="2000" dirty="0"/>
                    </a:p>
                  </a:txBody>
                  <a:tcPr anchor="ctr"/>
                </a:tc>
                <a:tc>
                  <a:txBody>
                    <a:bodyPr/>
                    <a:lstStyle/>
                    <a:p>
                      <a:pPr algn="ctr"/>
                      <a:r>
                        <a:rPr lang="en-US" sz="2000" dirty="0" smtClean="0"/>
                        <a:t>Year 4       (Budget Year)</a:t>
                      </a:r>
                    </a:p>
                  </a:txBody>
                  <a:tcPr anchor="ctr"/>
                </a:tc>
                <a:extLst>
                  <a:ext uri="{0D108BD9-81ED-4DB2-BD59-A6C34878D82A}">
                    <a16:rowId xmlns:a16="http://schemas.microsoft.com/office/drawing/2014/main" val="10000"/>
                  </a:ext>
                </a:extLst>
              </a:tr>
              <a:tr h="716280">
                <a:tc>
                  <a:txBody>
                    <a:bodyPr/>
                    <a:lstStyle/>
                    <a:p>
                      <a:pPr algn="ctr"/>
                      <a:r>
                        <a:rPr lang="en-US" sz="1700" dirty="0" smtClean="0"/>
                        <a:t>Fund Balance</a:t>
                      </a:r>
                    </a:p>
                    <a:p>
                      <a:pPr algn="ctr"/>
                      <a:r>
                        <a:rPr lang="en-US" sz="1700" dirty="0" err="1" smtClean="0"/>
                        <a:t>Reappropriated</a:t>
                      </a:r>
                      <a:endParaRPr lang="en-US" sz="1700" dirty="0">
                        <a:solidFill>
                          <a:schemeClr val="tx1"/>
                        </a:solidFill>
                      </a:endParaRPr>
                    </a:p>
                  </a:txBody>
                  <a:tcPr anchor="ctr"/>
                </a:tc>
                <a:tc>
                  <a:txBody>
                    <a:bodyPr/>
                    <a:lstStyle/>
                    <a:p>
                      <a:pPr algn="ctr"/>
                      <a:r>
                        <a:rPr lang="en-US" sz="2000" dirty="0" smtClean="0"/>
                        <a:t>$20,000</a:t>
                      </a:r>
                      <a:endParaRPr lang="en-US" sz="2000" dirty="0"/>
                    </a:p>
                  </a:txBody>
                  <a:tcPr anchor="ctr"/>
                </a:tc>
                <a:tc>
                  <a:txBody>
                    <a:bodyPr/>
                    <a:lstStyle/>
                    <a:p>
                      <a:pPr algn="ctr"/>
                      <a:r>
                        <a:rPr lang="en-US" sz="2000" dirty="0" smtClean="0"/>
                        <a:t>$17,500</a:t>
                      </a:r>
                      <a:endParaRPr lang="en-US" sz="2000" dirty="0"/>
                    </a:p>
                  </a:txBody>
                  <a:tcPr anchor="ctr"/>
                </a:tc>
                <a:tc>
                  <a:txBody>
                    <a:bodyPr/>
                    <a:lstStyle/>
                    <a:p>
                      <a:pPr algn="ctr"/>
                      <a:r>
                        <a:rPr lang="en-US" sz="2000" dirty="0" smtClean="0"/>
                        <a:t>$15,000</a:t>
                      </a:r>
                      <a:endParaRPr lang="en-US" sz="2000" dirty="0"/>
                    </a:p>
                  </a:txBody>
                  <a:tcPr anchor="ctr"/>
                </a:tc>
                <a:tc>
                  <a:txBody>
                    <a:bodyPr/>
                    <a:lstStyle/>
                    <a:p>
                      <a:pPr algn="ctr"/>
                      <a:r>
                        <a:rPr lang="en-US" sz="2000" dirty="0" smtClean="0"/>
                        <a:t>$ 12,500</a:t>
                      </a:r>
                      <a:endParaRPr lang="en-US" sz="2000" dirty="0"/>
                    </a:p>
                  </a:txBody>
                  <a:tcPr anchor="ctr"/>
                </a:tc>
                <a:extLst>
                  <a:ext uri="{0D108BD9-81ED-4DB2-BD59-A6C34878D82A}">
                    <a16:rowId xmlns:a16="http://schemas.microsoft.com/office/drawing/2014/main" val="10001"/>
                  </a:ext>
                </a:extLst>
              </a:tr>
              <a:tr h="716280">
                <a:tc>
                  <a:txBody>
                    <a:bodyPr/>
                    <a:lstStyle/>
                    <a:p>
                      <a:pPr algn="ctr"/>
                      <a:r>
                        <a:rPr lang="en-US" sz="2000" dirty="0" smtClean="0"/>
                        <a:t>Budgeted</a:t>
                      </a:r>
                      <a:r>
                        <a:rPr lang="en-US" sz="2000" baseline="0" dirty="0" smtClean="0"/>
                        <a:t> </a:t>
                      </a:r>
                      <a:r>
                        <a:rPr lang="en-US" sz="2000" dirty="0" smtClean="0"/>
                        <a:t>Interest</a:t>
                      </a:r>
                      <a:endParaRPr lang="en-US" sz="2000" dirty="0"/>
                    </a:p>
                  </a:txBody>
                  <a:tcPr anchor="ctr"/>
                </a:tc>
                <a:tc>
                  <a:txBody>
                    <a:bodyPr/>
                    <a:lstStyle/>
                    <a:p>
                      <a:pPr algn="ctr"/>
                      <a:r>
                        <a:rPr lang="en-US" sz="2000" dirty="0" smtClean="0"/>
                        <a:t>$   1,000</a:t>
                      </a:r>
                      <a:endParaRPr lang="en-US" sz="2000" dirty="0"/>
                    </a:p>
                  </a:txBody>
                  <a:tcPr anchor="ctr"/>
                </a:tc>
                <a:tc>
                  <a:txBody>
                    <a:bodyPr/>
                    <a:lstStyle/>
                    <a:p>
                      <a:pPr algn="ctr"/>
                      <a:r>
                        <a:rPr lang="en-US" sz="2000" dirty="0" smtClean="0"/>
                        <a:t>$   1,000</a:t>
                      </a:r>
                      <a:endParaRPr lang="en-US" sz="2000" dirty="0"/>
                    </a:p>
                  </a:txBody>
                  <a:tcPr anchor="ctr"/>
                </a:tc>
                <a:tc>
                  <a:txBody>
                    <a:bodyPr/>
                    <a:lstStyle/>
                    <a:p>
                      <a:pPr algn="ctr"/>
                      <a:r>
                        <a:rPr lang="en-US" sz="2000" dirty="0" smtClean="0"/>
                        <a:t>$   1,000</a:t>
                      </a:r>
                      <a:endParaRPr lang="en-US" sz="2000" dirty="0"/>
                    </a:p>
                  </a:txBody>
                  <a:tcPr anchor="ctr"/>
                </a:tc>
                <a:tc>
                  <a:txBody>
                    <a:bodyPr/>
                    <a:lstStyle/>
                    <a:p>
                      <a:pPr algn="ctr"/>
                      <a:r>
                        <a:rPr lang="en-US" sz="2000" dirty="0" smtClean="0"/>
                        <a:t>$     1,000</a:t>
                      </a:r>
                    </a:p>
                  </a:txBody>
                  <a:tcPr anchor="ctr"/>
                </a:tc>
                <a:extLst>
                  <a:ext uri="{0D108BD9-81ED-4DB2-BD59-A6C34878D82A}">
                    <a16:rowId xmlns:a16="http://schemas.microsoft.com/office/drawing/2014/main" val="10002"/>
                  </a:ext>
                </a:extLst>
              </a:tr>
              <a:tr h="716280">
                <a:tc>
                  <a:txBody>
                    <a:bodyPr/>
                    <a:lstStyle/>
                    <a:p>
                      <a:pPr algn="ctr"/>
                      <a:r>
                        <a:rPr lang="en-US" sz="2000" u="sng" dirty="0" smtClean="0"/>
                        <a:t>Local</a:t>
                      </a:r>
                      <a:r>
                        <a:rPr lang="en-US" sz="2000" u="sng" baseline="0" dirty="0" smtClean="0"/>
                        <a:t> Levy</a:t>
                      </a:r>
                      <a:endParaRPr lang="en-US" sz="2000" u="sng" dirty="0"/>
                    </a:p>
                  </a:txBody>
                  <a:tcPr anchor="ctr"/>
                </a:tc>
                <a:tc>
                  <a:txBody>
                    <a:bodyPr/>
                    <a:lstStyle/>
                    <a:p>
                      <a:pPr algn="ctr"/>
                      <a:r>
                        <a:rPr lang="en-US" sz="2000" u="sng" dirty="0" smtClean="0"/>
                        <a:t>$50,000</a:t>
                      </a:r>
                      <a:endParaRPr lang="en-US" sz="2000" u="sng" dirty="0"/>
                    </a:p>
                  </a:txBody>
                  <a:tcPr anchor="ctr"/>
                </a:tc>
                <a:tc>
                  <a:txBody>
                    <a:bodyPr/>
                    <a:lstStyle/>
                    <a:p>
                      <a:pPr algn="ctr"/>
                      <a:r>
                        <a:rPr lang="en-US" sz="2000" u="sng" dirty="0" smtClean="0"/>
                        <a:t>$50,000</a:t>
                      </a:r>
                      <a:endParaRPr lang="en-US" sz="2000" u="sng" dirty="0"/>
                    </a:p>
                  </a:txBody>
                  <a:tcPr anchor="ctr"/>
                </a:tc>
                <a:tc>
                  <a:txBody>
                    <a:bodyPr/>
                    <a:lstStyle/>
                    <a:p>
                      <a:pPr algn="ctr"/>
                      <a:r>
                        <a:rPr lang="en-US" sz="2000" u="sng" dirty="0" smtClean="0"/>
                        <a:t>$50,000</a:t>
                      </a:r>
                      <a:endParaRPr lang="en-US" sz="2000" u="sng" dirty="0"/>
                    </a:p>
                  </a:txBody>
                  <a:tcPr anchor="ctr"/>
                </a:tc>
                <a:tc>
                  <a:txBody>
                    <a:bodyPr/>
                    <a:lstStyle/>
                    <a:p>
                      <a:pPr algn="ctr"/>
                      <a:r>
                        <a:rPr lang="en-US" sz="2000" u="sng" dirty="0" smtClean="0"/>
                        <a:t>$ 50,000</a:t>
                      </a:r>
                    </a:p>
                  </a:txBody>
                  <a:tcPr anchor="ctr"/>
                </a:tc>
                <a:extLst>
                  <a:ext uri="{0D108BD9-81ED-4DB2-BD59-A6C34878D82A}">
                    <a16:rowId xmlns:a16="http://schemas.microsoft.com/office/drawing/2014/main" val="10004"/>
                  </a:ext>
                </a:extLst>
              </a:tr>
              <a:tr h="716280">
                <a:tc>
                  <a:txBody>
                    <a:bodyPr/>
                    <a:lstStyle/>
                    <a:p>
                      <a:pPr algn="ctr"/>
                      <a:r>
                        <a:rPr lang="en-US" sz="2000" dirty="0" smtClean="0"/>
                        <a:t>Total Budget</a:t>
                      </a:r>
                      <a:endParaRPr lang="en-US" sz="2000" dirty="0"/>
                    </a:p>
                  </a:txBody>
                  <a:tcPr anchor="ctr"/>
                </a:tc>
                <a:tc>
                  <a:txBody>
                    <a:bodyPr/>
                    <a:lstStyle/>
                    <a:p>
                      <a:pPr algn="ctr"/>
                      <a:r>
                        <a:rPr lang="en-US" sz="2000" dirty="0" smtClean="0"/>
                        <a:t>$71,000</a:t>
                      </a:r>
                      <a:endParaRPr lang="en-US" sz="2000" dirty="0"/>
                    </a:p>
                  </a:txBody>
                  <a:tcPr anchor="ctr"/>
                </a:tc>
                <a:tc>
                  <a:txBody>
                    <a:bodyPr/>
                    <a:lstStyle/>
                    <a:p>
                      <a:pPr algn="ctr"/>
                      <a:r>
                        <a:rPr lang="en-US" sz="2000" dirty="0" smtClean="0"/>
                        <a:t>$68,500</a:t>
                      </a:r>
                      <a:endParaRPr lang="en-US" sz="2000" dirty="0"/>
                    </a:p>
                  </a:txBody>
                  <a:tcPr anchor="ctr"/>
                </a:tc>
                <a:tc>
                  <a:txBody>
                    <a:bodyPr/>
                    <a:lstStyle/>
                    <a:p>
                      <a:pPr algn="ctr"/>
                      <a:r>
                        <a:rPr lang="en-US" sz="2000" dirty="0" smtClean="0"/>
                        <a:t>$66,000</a:t>
                      </a:r>
                      <a:endParaRPr lang="en-US" sz="2000" dirty="0"/>
                    </a:p>
                  </a:txBody>
                  <a:tcPr anchor="ctr"/>
                </a:tc>
                <a:tc>
                  <a:txBody>
                    <a:bodyPr/>
                    <a:lstStyle/>
                    <a:p>
                      <a:pPr algn="ctr"/>
                      <a:r>
                        <a:rPr lang="en-US" sz="2000" dirty="0" smtClean="0"/>
                        <a:t>$ 63,500</a:t>
                      </a:r>
                      <a:endParaRPr lang="en-US" sz="2000" dirty="0"/>
                    </a:p>
                  </a:txBody>
                  <a:tcPr anchor="ctr"/>
                </a:tc>
                <a:extLst>
                  <a:ext uri="{0D108BD9-81ED-4DB2-BD59-A6C34878D82A}">
                    <a16:rowId xmlns:a16="http://schemas.microsoft.com/office/drawing/2014/main" val="10005"/>
                  </a:ext>
                </a:extLst>
              </a:tr>
            </a:tbl>
          </a:graphicData>
        </a:graphic>
      </p:graphicFrame>
      <p:sp>
        <p:nvSpPr>
          <p:cNvPr id="7" name="Rectangle 6"/>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smtClean="0">
                <a:latin typeface="+mj-lt"/>
              </a:rPr>
              <a:t>Funding Sources Determine Spending Authority</a:t>
            </a:r>
            <a:endParaRPr lang="en-US" sz="3600" dirty="0">
              <a:latin typeface="+mj-lt"/>
            </a:endParaRPr>
          </a:p>
          <a:p>
            <a:pPr eaLnBrk="1" hangingPunct="1">
              <a:spcBef>
                <a:spcPct val="0"/>
              </a:spcBef>
              <a:buFontTx/>
              <a:buNone/>
            </a:pPr>
            <a:r>
              <a:rPr lang="en-US" altLang="en-US" sz="2800" dirty="0">
                <a:latin typeface="+mj-lt"/>
              </a:rPr>
              <a:t>Step </a:t>
            </a:r>
            <a:r>
              <a:rPr lang="en-US" altLang="en-US" sz="2800" dirty="0" smtClean="0">
                <a:latin typeface="+mj-lt"/>
              </a:rPr>
              <a:t>3: Adopted Budget</a:t>
            </a:r>
          </a:p>
        </p:txBody>
      </p:sp>
    </p:spTree>
    <p:extLst>
      <p:ext uri="{BB962C8B-B14F-4D97-AF65-F5344CB8AC3E}">
        <p14:creationId xmlns:p14="http://schemas.microsoft.com/office/powerpoint/2010/main" val="5092269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1" indent="0">
              <a:lnSpc>
                <a:spcPct val="114000"/>
              </a:lnSpc>
              <a:spcBef>
                <a:spcPts val="0"/>
              </a:spcBef>
              <a:buNone/>
            </a:pPr>
            <a:r>
              <a:rPr lang="en-US" u="sng" dirty="0" smtClean="0"/>
              <a:t>Structure:</a:t>
            </a:r>
          </a:p>
          <a:p>
            <a:pPr lvl="1" indent="-342900">
              <a:lnSpc>
                <a:spcPct val="114000"/>
              </a:lnSpc>
              <a:spcBef>
                <a:spcPts val="0"/>
              </a:spcBef>
            </a:pPr>
            <a:r>
              <a:rPr lang="en-US" dirty="0" smtClean="0"/>
              <a:t>UPDATED permissive </a:t>
            </a:r>
            <a:r>
              <a:rPr lang="en-US" dirty="0"/>
              <a:t>levy for school facility </a:t>
            </a:r>
            <a:r>
              <a:rPr lang="en-US" dirty="0" smtClean="0"/>
              <a:t>maintenance, improvements to school and student safety (20-9-502, MCA)</a:t>
            </a:r>
            <a:endParaRPr lang="en-US" dirty="0"/>
          </a:p>
          <a:p>
            <a:pPr lvl="1" indent="-342900">
              <a:lnSpc>
                <a:spcPct val="114000"/>
              </a:lnSpc>
              <a:spcBef>
                <a:spcPts val="0"/>
              </a:spcBef>
            </a:pPr>
            <a:r>
              <a:rPr lang="en-US" dirty="0"/>
              <a:t>Max annual contribution amount from ALL sources</a:t>
            </a:r>
          </a:p>
          <a:p>
            <a:pPr marL="1028700" lvl="3" indent="0">
              <a:lnSpc>
                <a:spcPct val="114000"/>
              </a:lnSpc>
              <a:spcBef>
                <a:spcPts val="0"/>
              </a:spcBef>
              <a:buNone/>
            </a:pPr>
            <a:r>
              <a:rPr lang="en-US" sz="2400" b="1" dirty="0"/>
              <a:t>$15,000 + (budget limit ANB x </a:t>
            </a:r>
            <a:r>
              <a:rPr lang="en-US" sz="2400" b="1" dirty="0">
                <a:solidFill>
                  <a:srgbClr val="FF0000"/>
                </a:solidFill>
              </a:rPr>
              <a:t>$</a:t>
            </a:r>
            <a:r>
              <a:rPr lang="en-US" sz="2400" b="1" dirty="0" smtClean="0">
                <a:solidFill>
                  <a:srgbClr val="FF0000"/>
                </a:solidFill>
              </a:rPr>
              <a:t>110</a:t>
            </a:r>
            <a:r>
              <a:rPr lang="en-US" sz="2400" b="1" dirty="0"/>
              <a:t>)</a:t>
            </a:r>
          </a:p>
        </p:txBody>
      </p:sp>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US" sz="3200" dirty="0">
                <a:ea typeface="+mn-ea"/>
                <a:cs typeface="+mn-cs"/>
              </a:rPr>
              <a:t>Funding Sources Determine Spending Authority</a:t>
            </a:r>
            <a:br>
              <a:rPr lang="en-US" sz="3200" dirty="0">
                <a:ea typeface="+mn-ea"/>
                <a:cs typeface="+mn-cs"/>
              </a:rPr>
            </a:br>
            <a:r>
              <a:rPr lang="en-US" altLang="en-US" sz="2700" dirty="0">
                <a:ea typeface="+mn-ea"/>
                <a:cs typeface="+mn-cs"/>
              </a:rPr>
              <a:t>Additional Considerations: Building Reserve </a:t>
            </a:r>
            <a:r>
              <a:rPr lang="en-US" altLang="en-US" sz="2700" dirty="0" smtClean="0">
                <a:ea typeface="+mn-ea"/>
                <a:cs typeface="+mn-cs"/>
              </a:rPr>
              <a:t>Fund</a:t>
            </a:r>
            <a:endParaRPr lang="en-US" altLang="en-US" sz="2700" dirty="0">
              <a:ea typeface="+mn-ea"/>
              <a:cs typeface="+mn-cs"/>
            </a:endParaRPr>
          </a:p>
        </p:txBody>
      </p:sp>
      <p:sp>
        <p:nvSpPr>
          <p:cNvPr id="4" name="TextBox 3"/>
          <p:cNvSpPr txBox="1"/>
          <p:nvPr/>
        </p:nvSpPr>
        <p:spPr>
          <a:xfrm>
            <a:off x="2725094" y="4231938"/>
            <a:ext cx="1443857" cy="461665"/>
          </a:xfrm>
          <a:prstGeom prst="rect">
            <a:avLst/>
          </a:prstGeom>
          <a:noFill/>
        </p:spPr>
        <p:txBody>
          <a:bodyPr wrap="none" rtlCol="0">
            <a:spAutoFit/>
          </a:bodyPr>
          <a:lstStyle/>
          <a:p>
            <a:r>
              <a:rPr lang="en-US" sz="2400" u="sng" dirty="0"/>
              <a:t>Examples:</a:t>
            </a:r>
          </a:p>
        </p:txBody>
      </p:sp>
      <p:graphicFrame>
        <p:nvGraphicFramePr>
          <p:cNvPr id="6" name="Table 5"/>
          <p:cNvGraphicFramePr>
            <a:graphicFrameLocks noGrp="1"/>
          </p:cNvGraphicFramePr>
          <p:nvPr>
            <p:extLst>
              <p:ext uri="{D42A27DB-BD31-4B8C-83A1-F6EECF244321}">
                <p14:modId xmlns:p14="http://schemas.microsoft.com/office/powerpoint/2010/main" val="1457740266"/>
              </p:ext>
            </p:extLst>
          </p:nvPr>
        </p:nvGraphicFramePr>
        <p:xfrm>
          <a:off x="3200400" y="4748147"/>
          <a:ext cx="5791200" cy="1483360"/>
        </p:xfrm>
        <a:graphic>
          <a:graphicData uri="http://schemas.openxmlformats.org/drawingml/2006/table">
            <a:tbl>
              <a:tblPr firstRow="1" bandRow="1">
                <a:tableStyleId>{5C22544A-7EE6-4342-B048-85BDC9FD1C3A}</a:tableStyleId>
              </a:tblPr>
              <a:tblGrid>
                <a:gridCol w="2379945">
                  <a:extLst>
                    <a:ext uri="{9D8B030D-6E8A-4147-A177-3AD203B41FA5}">
                      <a16:colId xmlns:a16="http://schemas.microsoft.com/office/drawing/2014/main" val="3654902181"/>
                    </a:ext>
                  </a:extLst>
                </a:gridCol>
                <a:gridCol w="3411255">
                  <a:extLst>
                    <a:ext uri="{9D8B030D-6E8A-4147-A177-3AD203B41FA5}">
                      <a16:colId xmlns:a16="http://schemas.microsoft.com/office/drawing/2014/main" val="2201243975"/>
                    </a:ext>
                  </a:extLst>
                </a:gridCol>
              </a:tblGrid>
              <a:tr h="370840">
                <a:tc>
                  <a:txBody>
                    <a:bodyPr/>
                    <a:lstStyle/>
                    <a:p>
                      <a:pPr algn="ctr"/>
                      <a:r>
                        <a:rPr lang="en-US" dirty="0" smtClean="0"/>
                        <a:t>ANB</a:t>
                      </a:r>
                      <a:endParaRPr lang="en-US" dirty="0"/>
                    </a:p>
                  </a:txBody>
                  <a:tcPr/>
                </a:tc>
                <a:tc>
                  <a:txBody>
                    <a:bodyPr/>
                    <a:lstStyle/>
                    <a:p>
                      <a:pPr algn="ctr"/>
                      <a:r>
                        <a:rPr lang="en-US" dirty="0" smtClean="0"/>
                        <a:t>Max</a:t>
                      </a:r>
                      <a:r>
                        <a:rPr lang="en-US" baseline="0" dirty="0" smtClean="0"/>
                        <a:t> Annual Contribution</a:t>
                      </a:r>
                      <a:endParaRPr lang="en-US" dirty="0"/>
                    </a:p>
                  </a:txBody>
                  <a:tcPr/>
                </a:tc>
                <a:extLst>
                  <a:ext uri="{0D108BD9-81ED-4DB2-BD59-A6C34878D82A}">
                    <a16:rowId xmlns:a16="http://schemas.microsoft.com/office/drawing/2014/main" val="573326407"/>
                  </a:ext>
                </a:extLst>
              </a:tr>
              <a:tr h="370840">
                <a:tc>
                  <a:txBody>
                    <a:bodyPr/>
                    <a:lstStyle/>
                    <a:p>
                      <a:pPr algn="ctr"/>
                      <a:r>
                        <a:rPr lang="en-US" dirty="0" smtClean="0"/>
                        <a:t>100</a:t>
                      </a:r>
                      <a:endParaRPr lang="en-US" dirty="0"/>
                    </a:p>
                  </a:txBody>
                  <a:tcPr/>
                </a:tc>
                <a:tc>
                  <a:txBody>
                    <a:bodyPr/>
                    <a:lstStyle/>
                    <a:p>
                      <a:pPr algn="ctr"/>
                      <a:r>
                        <a:rPr lang="en-US" dirty="0" smtClean="0"/>
                        <a:t>$</a:t>
                      </a:r>
                      <a:r>
                        <a:rPr lang="en-US" baseline="0" dirty="0" smtClean="0"/>
                        <a:t> 26,000   (100 x $110 + $15,000)</a:t>
                      </a:r>
                      <a:endParaRPr lang="en-US" dirty="0"/>
                    </a:p>
                  </a:txBody>
                  <a:tcPr/>
                </a:tc>
                <a:extLst>
                  <a:ext uri="{0D108BD9-81ED-4DB2-BD59-A6C34878D82A}">
                    <a16:rowId xmlns:a16="http://schemas.microsoft.com/office/drawing/2014/main" val="2094583804"/>
                  </a:ext>
                </a:extLst>
              </a:tr>
              <a:tr h="370840">
                <a:tc>
                  <a:txBody>
                    <a:bodyPr/>
                    <a:lstStyle/>
                    <a:p>
                      <a:pPr algn="ctr"/>
                      <a:r>
                        <a:rPr lang="en-US" dirty="0" smtClean="0"/>
                        <a:t>500</a:t>
                      </a:r>
                      <a:endParaRPr lang="en-US" dirty="0"/>
                    </a:p>
                  </a:txBody>
                  <a:tcPr/>
                </a:tc>
                <a:tc>
                  <a:txBody>
                    <a:bodyPr/>
                    <a:lstStyle/>
                    <a:p>
                      <a:pPr algn="ctr"/>
                      <a:r>
                        <a:rPr lang="en-US" dirty="0" smtClean="0"/>
                        <a:t>$ 70,000   (500 x $110 + $15,000)</a:t>
                      </a:r>
                      <a:endParaRPr lang="en-US" dirty="0"/>
                    </a:p>
                  </a:txBody>
                  <a:tcPr/>
                </a:tc>
                <a:extLst>
                  <a:ext uri="{0D108BD9-81ED-4DB2-BD59-A6C34878D82A}">
                    <a16:rowId xmlns:a16="http://schemas.microsoft.com/office/drawing/2014/main" val="3845929058"/>
                  </a:ext>
                </a:extLst>
              </a:tr>
              <a:tr h="370840">
                <a:tc>
                  <a:txBody>
                    <a:bodyPr/>
                    <a:lstStyle/>
                    <a:p>
                      <a:pPr algn="ctr"/>
                      <a:r>
                        <a:rPr lang="en-US" dirty="0" smtClean="0"/>
                        <a:t>750</a:t>
                      </a:r>
                      <a:endParaRPr lang="en-US" dirty="0"/>
                    </a:p>
                  </a:txBody>
                  <a:tcPr/>
                </a:tc>
                <a:tc>
                  <a:txBody>
                    <a:bodyPr/>
                    <a:lstStyle/>
                    <a:p>
                      <a:pPr algn="ctr"/>
                      <a:r>
                        <a:rPr lang="en-US" dirty="0" smtClean="0"/>
                        <a:t>$ 97,500   (750 x $110 + $15,000)</a:t>
                      </a:r>
                      <a:endParaRPr lang="en-US" dirty="0"/>
                    </a:p>
                  </a:txBody>
                  <a:tcPr/>
                </a:tc>
                <a:extLst>
                  <a:ext uri="{0D108BD9-81ED-4DB2-BD59-A6C34878D82A}">
                    <a16:rowId xmlns:a16="http://schemas.microsoft.com/office/drawing/2014/main" val="3784374127"/>
                  </a:ext>
                </a:extLst>
              </a:tr>
            </a:tbl>
          </a:graphicData>
        </a:graphic>
      </p:graphicFrame>
    </p:spTree>
    <p:extLst>
      <p:ext uri="{BB962C8B-B14F-4D97-AF65-F5344CB8AC3E}">
        <p14:creationId xmlns:p14="http://schemas.microsoft.com/office/powerpoint/2010/main" val="22083685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1"/>
            <a:ext cx="9829800" cy="4525963"/>
          </a:xfrm>
        </p:spPr>
        <p:txBody>
          <a:bodyPr>
            <a:normAutofit/>
          </a:bodyPr>
          <a:lstStyle/>
          <a:p>
            <a:pPr marL="0" lvl="1" indent="0">
              <a:lnSpc>
                <a:spcPct val="114000"/>
              </a:lnSpc>
              <a:spcBef>
                <a:spcPts val="0"/>
              </a:spcBef>
              <a:buNone/>
            </a:pPr>
            <a:r>
              <a:rPr lang="en-US" u="sng" dirty="0"/>
              <a:t>Structure:</a:t>
            </a:r>
          </a:p>
          <a:p>
            <a:pPr lvl="1" indent="-342900">
              <a:lnSpc>
                <a:spcPct val="114000"/>
              </a:lnSpc>
              <a:spcBef>
                <a:spcPts val="0"/>
              </a:spcBef>
            </a:pPr>
            <a:r>
              <a:rPr lang="en-US" dirty="0" smtClean="0"/>
              <a:t>Max </a:t>
            </a:r>
            <a:r>
              <a:rPr lang="en-US" dirty="0"/>
              <a:t>annual contribution amount from ALL sources</a:t>
            </a:r>
          </a:p>
          <a:p>
            <a:pPr marL="1028700" lvl="3" indent="0">
              <a:lnSpc>
                <a:spcPct val="114000"/>
              </a:lnSpc>
              <a:spcBef>
                <a:spcPts val="0"/>
              </a:spcBef>
              <a:buNone/>
            </a:pPr>
            <a:r>
              <a:rPr lang="en-US" sz="2400" b="1" dirty="0"/>
              <a:t>$15,000 + (budget limit ANB x $</a:t>
            </a:r>
            <a:r>
              <a:rPr lang="en-US" sz="2400" b="1" dirty="0" smtClean="0"/>
              <a:t>110</a:t>
            </a:r>
            <a:r>
              <a:rPr lang="en-US" sz="2400" b="1" dirty="0"/>
              <a:t>)</a:t>
            </a:r>
          </a:p>
          <a:p>
            <a:pPr lvl="1" indent="-342900">
              <a:lnSpc>
                <a:spcPct val="114000"/>
              </a:lnSpc>
              <a:spcBef>
                <a:spcPts val="0"/>
              </a:spcBef>
            </a:pPr>
            <a:r>
              <a:rPr lang="en-US" dirty="0" smtClean="0"/>
              <a:t>Requires </a:t>
            </a:r>
            <a:r>
              <a:rPr lang="en-US" dirty="0"/>
              <a:t>use of Project Reporter Codes </a:t>
            </a:r>
            <a:r>
              <a:rPr lang="en-US" dirty="0" smtClean="0"/>
              <a:t>(“Subfunds) in </a:t>
            </a:r>
            <a:r>
              <a:rPr lang="en-US" dirty="0"/>
              <a:t>Building Reserve Fund</a:t>
            </a:r>
          </a:p>
          <a:p>
            <a:pPr marL="1085850" lvl="2" indent="-342900">
              <a:lnSpc>
                <a:spcPct val="114000"/>
              </a:lnSpc>
              <a:spcBef>
                <a:spcPts val="0"/>
              </a:spcBef>
            </a:pPr>
            <a:r>
              <a:rPr lang="en-US" dirty="0"/>
              <a:t>Balance sheet accounts (including cash and fund balance), revenues, and expenditures all tracked separately</a:t>
            </a:r>
          </a:p>
          <a:p>
            <a:pPr marL="1085850" lvl="2" indent="-342900">
              <a:lnSpc>
                <a:spcPct val="114000"/>
              </a:lnSpc>
              <a:spcBef>
                <a:spcPts val="0"/>
              </a:spcBef>
            </a:pPr>
            <a:r>
              <a:rPr lang="en-US" dirty="0"/>
              <a:t>Reconcile PRCs monthly!  Recommend using </a:t>
            </a:r>
            <a:r>
              <a:rPr lang="en-US" dirty="0">
                <a:hlinkClick r:id="rId2"/>
              </a:rPr>
              <a:t>OPI Fund 15 spreadsheet</a:t>
            </a:r>
            <a:endParaRPr lang="en-US" dirty="0"/>
          </a:p>
        </p:txBody>
      </p:sp>
      <p:sp>
        <p:nvSpPr>
          <p:cNvPr id="6" name="Title 1"/>
          <p:cNvSpPr>
            <a:spLocks noGrp="1"/>
          </p:cNvSpPr>
          <p:nvPr>
            <p:ph type="title"/>
          </p:nvPr>
        </p:nvSpPr>
        <p:spPr>
          <a:xfrm>
            <a:off x="838200" y="36512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US" sz="3200" dirty="0">
                <a:ea typeface="+mn-ea"/>
                <a:cs typeface="+mn-cs"/>
              </a:rPr>
              <a:t>Funding Sources Determine Spending Authority</a:t>
            </a:r>
            <a:br>
              <a:rPr lang="en-US" sz="3200" dirty="0">
                <a:ea typeface="+mn-ea"/>
                <a:cs typeface="+mn-cs"/>
              </a:rPr>
            </a:br>
            <a:r>
              <a:rPr lang="en-US" altLang="en-US" sz="2700" dirty="0">
                <a:ea typeface="+mn-ea"/>
                <a:cs typeface="+mn-cs"/>
              </a:rPr>
              <a:t>Additional Considerations: Building Reserve </a:t>
            </a:r>
            <a:r>
              <a:rPr lang="en-US" altLang="en-US" sz="2700" dirty="0" smtClean="0">
                <a:ea typeface="+mn-ea"/>
                <a:cs typeface="+mn-cs"/>
              </a:rPr>
              <a:t>Fund</a:t>
            </a:r>
            <a:endParaRPr lang="en-US" altLang="en-US" sz="2700" dirty="0">
              <a:ea typeface="+mn-ea"/>
              <a:cs typeface="+mn-cs"/>
            </a:endParaRPr>
          </a:p>
        </p:txBody>
      </p:sp>
    </p:spTree>
    <p:extLst>
      <p:ext uri="{BB962C8B-B14F-4D97-AF65-F5344CB8AC3E}">
        <p14:creationId xmlns:p14="http://schemas.microsoft.com/office/powerpoint/2010/main" val="6259399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1"/>
            <a:ext cx="11076160" cy="5257799"/>
          </a:xfrm>
          <a:noFill/>
        </p:spPr>
        <p:txBody>
          <a:bodyPr>
            <a:normAutofit fontScale="85000" lnSpcReduction="20000"/>
          </a:bodyPr>
          <a:lstStyle/>
          <a:p>
            <a:pPr marL="0" lvl="1" indent="0">
              <a:lnSpc>
                <a:spcPct val="114000"/>
              </a:lnSpc>
              <a:spcBef>
                <a:spcPts val="0"/>
              </a:spcBef>
              <a:buNone/>
            </a:pPr>
            <a:r>
              <a:rPr lang="en-US" u="sng" dirty="0" smtClean="0"/>
              <a:t>Allowable Uses [20-9-525(2), MCA]:</a:t>
            </a:r>
          </a:p>
          <a:p>
            <a:pPr marL="857250" lvl="2" indent="-457200">
              <a:lnSpc>
                <a:spcPct val="114000"/>
              </a:lnSpc>
              <a:spcBef>
                <a:spcPts val="0"/>
              </a:spcBef>
              <a:buFont typeface="+mj-lt"/>
              <a:buAutoNum type="alphaLcPeriod"/>
            </a:pPr>
            <a:r>
              <a:rPr lang="en-US" dirty="0" smtClean="0"/>
              <a:t>improvements </a:t>
            </a:r>
            <a:r>
              <a:rPr lang="en-US" dirty="0"/>
              <a:t>to school and student safety and security as described in 20-9-236(1</a:t>
            </a:r>
            <a:r>
              <a:rPr lang="en-US" dirty="0" smtClean="0"/>
              <a:t>)</a:t>
            </a:r>
          </a:p>
          <a:p>
            <a:pPr marL="1314450" lvl="3" indent="-457200">
              <a:lnSpc>
                <a:spcPct val="114000"/>
              </a:lnSpc>
              <a:spcBef>
                <a:spcPts val="0"/>
              </a:spcBef>
              <a:buFont typeface="+mj-lt"/>
              <a:buAutoNum type="alphaLcPeriod"/>
            </a:pPr>
            <a:r>
              <a:rPr lang="en-US" dirty="0"/>
              <a:t>planning for improvements to and maintenance of school and student safety, including but not limited to the cost of staffing for or services provided by architects, engineers, school resource officers, counselors, and other staff or consultants assisting the district with improvements to school and student safety and security;</a:t>
            </a:r>
          </a:p>
          <a:p>
            <a:pPr marL="1314450" lvl="3" indent="-457200">
              <a:lnSpc>
                <a:spcPct val="114000"/>
              </a:lnSpc>
              <a:spcBef>
                <a:spcPts val="0"/>
              </a:spcBef>
              <a:buFont typeface="+mj-lt"/>
              <a:buAutoNum type="alphaLcPeriod"/>
            </a:pPr>
            <a:r>
              <a:rPr lang="en-US" dirty="0" smtClean="0"/>
              <a:t>programs </a:t>
            </a:r>
            <a:r>
              <a:rPr lang="en-US" dirty="0"/>
              <a:t>to support school and student safety and security, including but not limited to active shooter training, threat assessments, and restorative justice;</a:t>
            </a:r>
          </a:p>
          <a:p>
            <a:pPr marL="1314450" lvl="3" indent="-457200">
              <a:lnSpc>
                <a:spcPct val="114000"/>
              </a:lnSpc>
              <a:spcBef>
                <a:spcPts val="0"/>
              </a:spcBef>
              <a:buFont typeface="+mj-lt"/>
              <a:buAutoNum type="alphaLcPeriod"/>
            </a:pPr>
            <a:r>
              <a:rPr lang="en-US" dirty="0" smtClean="0"/>
              <a:t>installing </a:t>
            </a:r>
            <a:r>
              <a:rPr lang="en-US" dirty="0"/>
              <a:t>or updating locking mechanisms and ingress and egress systems at public school access points, including but not limited to systems for exterior egress doors and interior passageways and rooms, using contemporary technologies;</a:t>
            </a:r>
          </a:p>
          <a:p>
            <a:pPr marL="1314450" lvl="3" indent="-457200">
              <a:lnSpc>
                <a:spcPct val="114000"/>
              </a:lnSpc>
              <a:spcBef>
                <a:spcPts val="0"/>
              </a:spcBef>
              <a:buFont typeface="+mj-lt"/>
              <a:buAutoNum type="alphaLcPeriod"/>
            </a:pPr>
            <a:r>
              <a:rPr lang="en-US" dirty="0" smtClean="0"/>
              <a:t>installing </a:t>
            </a:r>
            <a:r>
              <a:rPr lang="en-US" dirty="0"/>
              <a:t>or updating bullet-resistant windows and barriers; and</a:t>
            </a:r>
          </a:p>
          <a:p>
            <a:pPr marL="1314450" lvl="3" indent="-457200">
              <a:lnSpc>
                <a:spcPct val="114000"/>
              </a:lnSpc>
              <a:spcBef>
                <a:spcPts val="0"/>
              </a:spcBef>
              <a:buFont typeface="+mj-lt"/>
              <a:buAutoNum type="alphaLcPeriod"/>
            </a:pPr>
            <a:r>
              <a:rPr lang="en-US" dirty="0" smtClean="0"/>
              <a:t>installing </a:t>
            </a:r>
            <a:r>
              <a:rPr lang="en-US" dirty="0"/>
              <a:t>or updating emergency response systems using contemporary </a:t>
            </a:r>
            <a:r>
              <a:rPr lang="en-US" dirty="0" smtClean="0"/>
              <a:t>technologies; </a:t>
            </a:r>
          </a:p>
          <a:p>
            <a:pPr marL="857250" lvl="3" indent="0">
              <a:lnSpc>
                <a:spcPct val="114000"/>
              </a:lnSpc>
              <a:spcBef>
                <a:spcPts val="0"/>
              </a:spcBef>
              <a:buNone/>
            </a:pPr>
            <a:r>
              <a:rPr lang="en-US" dirty="0" smtClean="0"/>
              <a:t>and</a:t>
            </a:r>
          </a:p>
          <a:p>
            <a:pPr marL="857250" lvl="2" indent="-457200">
              <a:lnSpc>
                <a:spcPct val="114000"/>
              </a:lnSpc>
              <a:spcBef>
                <a:spcPts val="0"/>
              </a:spcBef>
              <a:buFont typeface="+mj-lt"/>
              <a:buAutoNum type="alphaLcPeriod"/>
            </a:pPr>
            <a:r>
              <a:rPr lang="en-US" dirty="0" smtClean="0"/>
              <a:t>projects </a:t>
            </a:r>
            <a:r>
              <a:rPr lang="en-US" dirty="0"/>
              <a:t>designed to produce operational efficiencies such as utility savings, reduced future maintenance costs, improved utilization of staff, and enhanced learning environments for students, including but not limited to projects </a:t>
            </a:r>
            <a:r>
              <a:rPr lang="en-US" dirty="0" smtClean="0"/>
              <a:t>addressing:</a:t>
            </a:r>
          </a:p>
          <a:p>
            <a:pPr marL="1314450" lvl="3" indent="-457200">
              <a:lnSpc>
                <a:spcPct val="114000"/>
              </a:lnSpc>
              <a:spcBef>
                <a:spcPts val="0"/>
              </a:spcBef>
              <a:buFont typeface="+mj-lt"/>
              <a:buAutoNum type="romanLcPeriod"/>
            </a:pPr>
            <a:r>
              <a:rPr lang="en-US" dirty="0" smtClean="0"/>
              <a:t>roofing systems;</a:t>
            </a:r>
          </a:p>
          <a:p>
            <a:pPr marL="1314450" lvl="3" indent="-457200">
              <a:lnSpc>
                <a:spcPct val="114000"/>
              </a:lnSpc>
              <a:spcBef>
                <a:spcPts val="0"/>
              </a:spcBef>
              <a:buFont typeface="+mj-lt"/>
              <a:buAutoNum type="romanLcPeriod"/>
            </a:pPr>
            <a:r>
              <a:rPr lang="en-US" dirty="0" smtClean="0"/>
              <a:t>heating</a:t>
            </a:r>
            <a:r>
              <a:rPr lang="en-US" dirty="0"/>
              <a:t>, air-conditioning, and ventilation </a:t>
            </a:r>
            <a:r>
              <a:rPr lang="en-US" dirty="0" smtClean="0"/>
              <a:t>systems;</a:t>
            </a:r>
          </a:p>
          <a:p>
            <a:pPr marL="1314450" lvl="3" indent="-457200">
              <a:lnSpc>
                <a:spcPct val="114000"/>
              </a:lnSpc>
              <a:spcBef>
                <a:spcPts val="0"/>
              </a:spcBef>
              <a:buFont typeface="+mj-lt"/>
              <a:buAutoNum type="romanLcPeriod"/>
            </a:pPr>
            <a:r>
              <a:rPr lang="en-US" dirty="0" smtClean="0"/>
              <a:t>energy-efficient </a:t>
            </a:r>
            <a:r>
              <a:rPr lang="en-US" dirty="0"/>
              <a:t>window and door systems and </a:t>
            </a:r>
            <a:r>
              <a:rPr lang="en-US" dirty="0" smtClean="0"/>
              <a:t>insulation;</a:t>
            </a:r>
          </a:p>
          <a:p>
            <a:pPr marL="1314450" lvl="3" indent="-457200">
              <a:lnSpc>
                <a:spcPct val="114000"/>
              </a:lnSpc>
              <a:spcBef>
                <a:spcPts val="0"/>
              </a:spcBef>
              <a:buFont typeface="+mj-lt"/>
              <a:buAutoNum type="romanLcPeriod"/>
            </a:pPr>
            <a:r>
              <a:rPr lang="en-US" dirty="0" smtClean="0"/>
              <a:t>plumbing systems;</a:t>
            </a:r>
          </a:p>
          <a:p>
            <a:pPr marL="1314450" lvl="3" indent="-457200">
              <a:lnSpc>
                <a:spcPct val="114000"/>
              </a:lnSpc>
              <a:spcBef>
                <a:spcPts val="0"/>
              </a:spcBef>
              <a:buFont typeface="+mj-lt"/>
              <a:buAutoNum type="romanLcPeriod"/>
            </a:pPr>
            <a:r>
              <a:rPr lang="en-US" dirty="0" smtClean="0"/>
              <a:t>electrical </a:t>
            </a:r>
            <a:r>
              <a:rPr lang="en-US" dirty="0"/>
              <a:t>systems and lighting </a:t>
            </a:r>
            <a:r>
              <a:rPr lang="en-US" dirty="0" smtClean="0"/>
              <a:t>systems;</a:t>
            </a:r>
          </a:p>
          <a:p>
            <a:pPr marL="1314450" lvl="3" indent="-457200">
              <a:lnSpc>
                <a:spcPct val="114000"/>
              </a:lnSpc>
              <a:spcBef>
                <a:spcPts val="0"/>
              </a:spcBef>
              <a:buFont typeface="+mj-lt"/>
              <a:buAutoNum type="romanLcPeriod"/>
            </a:pPr>
            <a:r>
              <a:rPr lang="en-US" dirty="0" smtClean="0"/>
              <a:t>information </a:t>
            </a:r>
            <a:r>
              <a:rPr lang="en-US" dirty="0"/>
              <a:t>technology infrastructure, including internet connectivity both within and to the school facility; </a:t>
            </a:r>
            <a:r>
              <a:rPr lang="en-US" dirty="0" smtClean="0"/>
              <a:t>and</a:t>
            </a:r>
          </a:p>
          <a:p>
            <a:pPr marL="1314450" lvl="3" indent="-457200">
              <a:lnSpc>
                <a:spcPct val="114000"/>
              </a:lnSpc>
              <a:spcBef>
                <a:spcPts val="0"/>
              </a:spcBef>
              <a:buFont typeface="+mj-lt"/>
              <a:buAutoNum type="romanLcPeriod"/>
            </a:pPr>
            <a:r>
              <a:rPr lang="en-US" dirty="0" smtClean="0"/>
              <a:t>other </a:t>
            </a:r>
            <a:r>
              <a:rPr lang="en-US" dirty="0"/>
              <a:t>critical repairs to an existing school facility or facilities.</a:t>
            </a:r>
          </a:p>
        </p:txBody>
      </p:sp>
      <p:sp>
        <p:nvSpPr>
          <p:cNvPr id="6"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US" sz="3200" dirty="0">
                <a:ea typeface="+mn-ea"/>
                <a:cs typeface="+mn-cs"/>
              </a:rPr>
              <a:t>Funding Sources Determine Spending Authority</a:t>
            </a:r>
            <a:br>
              <a:rPr lang="en-US" sz="3200" dirty="0">
                <a:ea typeface="+mn-ea"/>
                <a:cs typeface="+mn-cs"/>
              </a:rPr>
            </a:br>
            <a:r>
              <a:rPr lang="en-US" altLang="en-US" sz="2700" dirty="0">
                <a:ea typeface="+mn-ea"/>
                <a:cs typeface="+mn-cs"/>
              </a:rPr>
              <a:t>Additional Considerations: Building Reserve </a:t>
            </a:r>
            <a:r>
              <a:rPr lang="en-US" altLang="en-US" sz="2700" dirty="0" smtClean="0">
                <a:ea typeface="+mn-ea"/>
                <a:cs typeface="+mn-cs"/>
              </a:rPr>
              <a:t>Fund</a:t>
            </a:r>
            <a:endParaRPr lang="en-US" altLang="en-US" sz="2700" dirty="0">
              <a:ea typeface="+mn-ea"/>
              <a:cs typeface="+mn-cs"/>
            </a:endParaRPr>
          </a:p>
        </p:txBody>
      </p:sp>
    </p:spTree>
    <p:extLst>
      <p:ext uri="{BB962C8B-B14F-4D97-AF65-F5344CB8AC3E}">
        <p14:creationId xmlns:p14="http://schemas.microsoft.com/office/powerpoint/2010/main" val="299888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768" y="1825625"/>
            <a:ext cx="10309031" cy="4351338"/>
          </a:xfrm>
        </p:spPr>
        <p:txBody>
          <a:bodyPr>
            <a:normAutofit/>
          </a:bodyPr>
          <a:lstStyle/>
          <a:p>
            <a:pPr marL="0" indent="0">
              <a:buNone/>
            </a:pPr>
            <a:r>
              <a:rPr lang="en-US" sz="2700" u="sng" dirty="0">
                <a:latin typeface="+mj-lt"/>
              </a:rPr>
              <a:t>Sample notice:</a:t>
            </a:r>
            <a:endParaRPr lang="en-US" dirty="0" smtClean="0">
              <a:latin typeface="+mj-lt"/>
            </a:endParaRPr>
          </a:p>
        </p:txBody>
      </p:sp>
      <p:sp>
        <p:nvSpPr>
          <p:cNvPr id="7" name="Title 1"/>
          <p:cNvSpPr>
            <a:spLocks noGrp="1"/>
          </p:cNvSpPr>
          <p:nvPr>
            <p:ph type="title"/>
          </p:nvPr>
        </p:nvSpPr>
        <p:spPr>
          <a:xfrm>
            <a:off x="1044769" y="274638"/>
            <a:ext cx="10275980" cy="1143000"/>
          </a:xfrm>
        </p:spPr>
        <p:txBody>
          <a:bodyPr>
            <a:normAutofit/>
          </a:bodyPr>
          <a:lstStyle/>
          <a:p>
            <a:r>
              <a:rPr lang="en-US" dirty="0" smtClean="0"/>
              <a:t>Notice of Intent to Increase Nonvoted Levies</a:t>
            </a:r>
            <a:endParaRPr lang="en-US" dirty="0"/>
          </a:p>
        </p:txBody>
      </p:sp>
      <p:pic>
        <p:nvPicPr>
          <p:cNvPr id="4" name="Picture 3"/>
          <p:cNvPicPr>
            <a:picLocks noChangeAspect="1"/>
          </p:cNvPicPr>
          <p:nvPr/>
        </p:nvPicPr>
        <p:blipFill>
          <a:blip r:embed="rId2"/>
          <a:stretch>
            <a:fillRect/>
          </a:stretch>
        </p:blipFill>
        <p:spPr>
          <a:xfrm>
            <a:off x="3470342" y="1679945"/>
            <a:ext cx="8540768" cy="4686822"/>
          </a:xfrm>
          <a:prstGeom prst="rect">
            <a:avLst/>
          </a:prstGeom>
        </p:spPr>
      </p:pic>
    </p:spTree>
    <p:extLst>
      <p:ext uri="{BB962C8B-B14F-4D97-AF65-F5344CB8AC3E}">
        <p14:creationId xmlns:p14="http://schemas.microsoft.com/office/powerpoint/2010/main" val="13422614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US" sz="3200" dirty="0">
                <a:ea typeface="+mn-ea"/>
                <a:cs typeface="+mn-cs"/>
              </a:rPr>
              <a:t>Funding Sources Determine Spending Authority</a:t>
            </a:r>
            <a:br>
              <a:rPr lang="en-US" sz="3200" dirty="0">
                <a:ea typeface="+mn-ea"/>
                <a:cs typeface="+mn-cs"/>
              </a:rPr>
            </a:br>
            <a:r>
              <a:rPr lang="en-US" altLang="en-US" sz="2700" dirty="0">
                <a:ea typeface="+mn-ea"/>
                <a:cs typeface="+mn-cs"/>
              </a:rPr>
              <a:t>Additional Considerations: Building Reserve </a:t>
            </a:r>
            <a:r>
              <a:rPr lang="en-US" altLang="en-US" sz="2700" dirty="0" smtClean="0">
                <a:ea typeface="+mn-ea"/>
                <a:cs typeface="+mn-cs"/>
              </a:rPr>
              <a:t>Fund</a:t>
            </a:r>
            <a:endParaRPr lang="en-US" altLang="en-US" sz="2700" dirty="0">
              <a:ea typeface="+mn-ea"/>
              <a:cs typeface="+mn-cs"/>
            </a:endParaRPr>
          </a:p>
        </p:txBody>
      </p:sp>
      <p:sp>
        <p:nvSpPr>
          <p:cNvPr id="9" name="Text Placeholder 8"/>
          <p:cNvSpPr>
            <a:spLocks noGrp="1"/>
          </p:cNvSpPr>
          <p:nvPr>
            <p:ph type="body" idx="1"/>
          </p:nvPr>
        </p:nvSpPr>
        <p:spPr>
          <a:xfrm>
            <a:off x="839788" y="2061405"/>
            <a:ext cx="5157787" cy="823912"/>
          </a:xfrm>
        </p:spPr>
        <p:txBody>
          <a:bodyPr/>
          <a:lstStyle/>
          <a:p>
            <a:r>
              <a:rPr lang="en-US" dirty="0" smtClean="0"/>
              <a:t>Funding Sources by Subfund:</a:t>
            </a:r>
            <a:endParaRPr lang="en-US" dirty="0"/>
          </a:p>
        </p:txBody>
      </p:sp>
      <p:pic>
        <p:nvPicPr>
          <p:cNvPr id="7" name="Content Placeholder 6"/>
          <p:cNvPicPr>
            <a:picLocks noGrp="1" noChangeAspect="1"/>
          </p:cNvPicPr>
          <p:nvPr>
            <p:ph sz="half" idx="2"/>
          </p:nvPr>
        </p:nvPicPr>
        <p:blipFill>
          <a:blip r:embed="rId2"/>
          <a:stretch>
            <a:fillRect/>
          </a:stretch>
        </p:blipFill>
        <p:spPr>
          <a:xfrm>
            <a:off x="839788" y="3010599"/>
            <a:ext cx="4863654" cy="2149876"/>
          </a:xfrm>
          <a:prstGeom prst="rect">
            <a:avLst/>
          </a:prstGeom>
        </p:spPr>
      </p:pic>
      <p:sp>
        <p:nvSpPr>
          <p:cNvPr id="10" name="Text Placeholder 9"/>
          <p:cNvSpPr>
            <a:spLocks noGrp="1"/>
          </p:cNvSpPr>
          <p:nvPr>
            <p:ph type="body" sz="quarter" idx="3"/>
          </p:nvPr>
        </p:nvSpPr>
        <p:spPr>
          <a:xfrm>
            <a:off x="6172200" y="2061405"/>
            <a:ext cx="5183188" cy="823912"/>
          </a:xfrm>
        </p:spPr>
        <p:txBody>
          <a:bodyPr/>
          <a:lstStyle/>
          <a:p>
            <a:r>
              <a:rPr lang="en-US" dirty="0" smtClean="0"/>
              <a:t>Subfund 613 Sources and Uses:</a:t>
            </a:r>
            <a:endParaRPr lang="en-US" dirty="0"/>
          </a:p>
        </p:txBody>
      </p:sp>
      <p:pic>
        <p:nvPicPr>
          <p:cNvPr id="8" name="Content Placeholder 7"/>
          <p:cNvPicPr>
            <a:picLocks noGrp="1" noChangeAspect="1"/>
          </p:cNvPicPr>
          <p:nvPr>
            <p:ph sz="quarter" idx="4"/>
          </p:nvPr>
        </p:nvPicPr>
        <p:blipFill>
          <a:blip r:embed="rId3"/>
          <a:stretch>
            <a:fillRect/>
          </a:stretch>
        </p:blipFill>
        <p:spPr>
          <a:xfrm>
            <a:off x="6172200" y="3006726"/>
            <a:ext cx="4950633" cy="2153749"/>
          </a:xfrm>
          <a:prstGeom prst="rect">
            <a:avLst/>
          </a:prstGeom>
        </p:spPr>
      </p:pic>
      <p:sp>
        <p:nvSpPr>
          <p:cNvPr id="2" name="Rectangle 1"/>
          <p:cNvSpPr/>
          <p:nvPr/>
        </p:nvSpPr>
        <p:spPr>
          <a:xfrm>
            <a:off x="2987645" y="3322622"/>
            <a:ext cx="841972" cy="18378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20478" y="3530851"/>
            <a:ext cx="3271534" cy="16296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654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US" sz="3200" dirty="0">
                <a:ea typeface="+mn-ea"/>
                <a:cs typeface="+mn-cs"/>
              </a:rPr>
              <a:t>Funding Sources Determine Spending Authority</a:t>
            </a:r>
            <a:br>
              <a:rPr lang="en-US" sz="3200" dirty="0">
                <a:ea typeface="+mn-ea"/>
                <a:cs typeface="+mn-cs"/>
              </a:rPr>
            </a:br>
            <a:r>
              <a:rPr lang="en-US" altLang="en-US" sz="2700" dirty="0">
                <a:ea typeface="+mn-ea"/>
                <a:cs typeface="+mn-cs"/>
              </a:rPr>
              <a:t>Additional Considerations: Building Reserve </a:t>
            </a:r>
            <a:r>
              <a:rPr lang="en-US" altLang="en-US" sz="2700" dirty="0" smtClean="0">
                <a:ea typeface="+mn-ea"/>
                <a:cs typeface="+mn-cs"/>
              </a:rPr>
              <a:t>Fund</a:t>
            </a:r>
            <a:endParaRPr lang="en-US" altLang="en-US" sz="2700" dirty="0">
              <a:ea typeface="+mn-ea"/>
              <a:cs typeface="+mn-cs"/>
            </a:endParaRPr>
          </a:p>
        </p:txBody>
      </p:sp>
      <p:sp>
        <p:nvSpPr>
          <p:cNvPr id="18" name="Content Placeholder 17"/>
          <p:cNvSpPr>
            <a:spLocks noGrp="1"/>
          </p:cNvSpPr>
          <p:nvPr>
            <p:ph idx="1"/>
          </p:nvPr>
        </p:nvSpPr>
        <p:spPr>
          <a:xfrm>
            <a:off x="838200" y="2021305"/>
            <a:ext cx="10515600" cy="4572000"/>
          </a:xfrm>
        </p:spPr>
        <p:txBody>
          <a:bodyPr>
            <a:normAutofit fontScale="92500"/>
          </a:bodyPr>
          <a:lstStyle/>
          <a:p>
            <a:pPr marL="0" indent="0">
              <a:buNone/>
            </a:pPr>
            <a:r>
              <a:rPr lang="en-US" u="sng" dirty="0"/>
              <a:t>20-9-502(3)(a)(</a:t>
            </a:r>
            <a:r>
              <a:rPr lang="en-US" u="sng" dirty="0" err="1"/>
              <a:t>i</a:t>
            </a:r>
            <a:r>
              <a:rPr lang="en-US" u="sng" dirty="0"/>
              <a:t>), </a:t>
            </a:r>
            <a:r>
              <a:rPr lang="en-US" u="sng" dirty="0" smtClean="0"/>
              <a:t>MCA:</a:t>
            </a:r>
          </a:p>
          <a:p>
            <a:pPr marL="0" indent="0">
              <a:buNone/>
            </a:pPr>
            <a:r>
              <a:rPr lang="en-US" dirty="0" smtClean="0"/>
              <a:t>To </a:t>
            </a:r>
            <a:r>
              <a:rPr lang="en-US" dirty="0"/>
              <a:t>authorize and impose a levy under this subsection (3), the trustees shall:</a:t>
            </a:r>
          </a:p>
          <a:p>
            <a:pPr marL="971550" indent="-571500">
              <a:buAutoNum type="romanLcParenBoth"/>
            </a:pPr>
            <a:r>
              <a:rPr lang="en-US" dirty="0"/>
              <a:t>following public notice requirements pursuant to 20-9-116, adopt no later than March 31 of each fiscal year a resolution:</a:t>
            </a:r>
          </a:p>
          <a:p>
            <a:pPr marL="1376363" lvl="1" indent="-461963">
              <a:buNone/>
            </a:pPr>
            <a:r>
              <a:rPr lang="en-US" dirty="0"/>
              <a:t>(A)  </a:t>
            </a:r>
            <a:r>
              <a:rPr lang="en-US" dirty="0">
                <a:solidFill>
                  <a:srgbClr val="FF0000"/>
                </a:solidFill>
              </a:rPr>
              <a:t>identifying the anticipated improvements or projects </a:t>
            </a:r>
            <a:r>
              <a:rPr lang="en-US" dirty="0"/>
              <a:t>for which the proceeds of the levy, the deposits and transfers authorized under subsection (3)(f) of this section, and anticipated state aid pursuant to 20-9-525(3) will be used; and</a:t>
            </a:r>
          </a:p>
          <a:p>
            <a:pPr marL="1376363" lvl="1" indent="-461963">
              <a:buNone/>
            </a:pPr>
            <a:r>
              <a:rPr lang="en-US" dirty="0"/>
              <a:t>(B)  </a:t>
            </a:r>
            <a:r>
              <a:rPr lang="en-US" dirty="0">
                <a:solidFill>
                  <a:srgbClr val="FF0000"/>
                </a:solidFill>
              </a:rPr>
              <a:t>estimating a total dollar amount of money to be raised by the levy, the deposits and transfers authorized under subsection (3)(f) of this section, anticipated state aid pursuant to 20-9-525(3), and the resulting estimated number of mills </a:t>
            </a:r>
            <a:r>
              <a:rPr lang="en-US" dirty="0"/>
              <a:t>to be levied using the district's taxable valuation most recently certified by the department of revenue under 15-10-202</a:t>
            </a:r>
          </a:p>
          <a:p>
            <a:pPr marL="0" indent="0">
              <a:buNone/>
            </a:pPr>
            <a:endParaRPr lang="en-US" dirty="0"/>
          </a:p>
        </p:txBody>
      </p:sp>
    </p:spTree>
    <p:extLst>
      <p:ext uri="{BB962C8B-B14F-4D97-AF65-F5344CB8AC3E}">
        <p14:creationId xmlns:p14="http://schemas.microsoft.com/office/powerpoint/2010/main" val="24396192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US" sz="3200" dirty="0">
                <a:ea typeface="+mn-ea"/>
                <a:cs typeface="+mn-cs"/>
              </a:rPr>
              <a:t>Funding Sources Determine Spending Authority</a:t>
            </a:r>
            <a:br>
              <a:rPr lang="en-US" sz="3200" dirty="0">
                <a:ea typeface="+mn-ea"/>
                <a:cs typeface="+mn-cs"/>
              </a:rPr>
            </a:br>
            <a:r>
              <a:rPr lang="en-US" altLang="en-US" sz="2700" dirty="0">
                <a:ea typeface="+mn-ea"/>
                <a:cs typeface="+mn-cs"/>
              </a:rPr>
              <a:t>Additional Considerations: Building Reserve </a:t>
            </a:r>
            <a:r>
              <a:rPr lang="en-US" altLang="en-US" sz="2700" dirty="0" smtClean="0">
                <a:ea typeface="+mn-ea"/>
                <a:cs typeface="+mn-cs"/>
              </a:rPr>
              <a:t>Fund</a:t>
            </a:r>
            <a:endParaRPr lang="en-US" altLang="en-US" sz="2700" dirty="0">
              <a:ea typeface="+mn-ea"/>
              <a:cs typeface="+mn-cs"/>
            </a:endParaRPr>
          </a:p>
        </p:txBody>
      </p:sp>
      <p:pic>
        <p:nvPicPr>
          <p:cNvPr id="13" name="Picture 12"/>
          <p:cNvPicPr>
            <a:picLocks noChangeAspect="1"/>
          </p:cNvPicPr>
          <p:nvPr/>
        </p:nvPicPr>
        <p:blipFill>
          <a:blip r:embed="rId2"/>
          <a:stretch>
            <a:fillRect/>
          </a:stretch>
        </p:blipFill>
        <p:spPr>
          <a:xfrm>
            <a:off x="1543617" y="1989533"/>
            <a:ext cx="9146983" cy="4120526"/>
          </a:xfrm>
          <a:prstGeom prst="rect">
            <a:avLst/>
          </a:prstGeom>
        </p:spPr>
      </p:pic>
      <p:sp>
        <p:nvSpPr>
          <p:cNvPr id="14" name="Rectangle 13"/>
          <p:cNvSpPr/>
          <p:nvPr/>
        </p:nvSpPr>
        <p:spPr>
          <a:xfrm>
            <a:off x="1399476" y="4874696"/>
            <a:ext cx="9585355" cy="13335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7898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3049773" y="1609698"/>
            <a:ext cx="6751674" cy="5248302"/>
          </a:xfrm>
          <a:prstGeom prst="rect">
            <a:avLst/>
          </a:prstGeom>
        </p:spPr>
      </p:pic>
      <p:sp>
        <p:nvSpPr>
          <p:cNvPr id="6" name="Title 1"/>
          <p:cNvSpPr>
            <a:spLocks noGrp="1"/>
          </p:cNvSpPr>
          <p:nvPr>
            <p:ph type="title"/>
          </p:nvPr>
        </p:nvSpPr>
        <p:spPr>
          <a:xfrm>
            <a:off x="839788" y="365125"/>
            <a:ext cx="1051560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r>
              <a:rPr lang="en-US" sz="3200" dirty="0">
                <a:ea typeface="+mn-ea"/>
                <a:cs typeface="+mn-cs"/>
              </a:rPr>
              <a:t>Funding Sources Determine Spending Authority</a:t>
            </a:r>
            <a:br>
              <a:rPr lang="en-US" sz="3200" dirty="0">
                <a:ea typeface="+mn-ea"/>
                <a:cs typeface="+mn-cs"/>
              </a:rPr>
            </a:br>
            <a:r>
              <a:rPr lang="en-US" altLang="en-US" sz="2700" dirty="0">
                <a:ea typeface="+mn-ea"/>
                <a:cs typeface="+mn-cs"/>
              </a:rPr>
              <a:t>Additional Considerations: Building Reserve </a:t>
            </a:r>
            <a:r>
              <a:rPr lang="en-US" altLang="en-US" sz="2700" dirty="0" smtClean="0">
                <a:ea typeface="+mn-ea"/>
                <a:cs typeface="+mn-cs"/>
              </a:rPr>
              <a:t>Fund</a:t>
            </a:r>
            <a:endParaRPr lang="en-US" altLang="en-US" sz="2700" dirty="0">
              <a:ea typeface="+mn-ea"/>
              <a:cs typeface="+mn-cs"/>
            </a:endParaRPr>
          </a:p>
        </p:txBody>
      </p:sp>
    </p:spTree>
    <p:extLst>
      <p:ext uri="{BB962C8B-B14F-4D97-AF65-F5344CB8AC3E}">
        <p14:creationId xmlns:p14="http://schemas.microsoft.com/office/powerpoint/2010/main" val="4171600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764404974"/>
              </p:ext>
            </p:extLst>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solidFill>
                      <a:srgbClr val="FFFF00"/>
                    </a:solidFill>
                  </a:tcPr>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solidFill>
                      <a:srgbClr val="FFFF00"/>
                    </a:solidFill>
                  </a:tcPr>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10267" name="TextBox 6"/>
          <p:cNvSpPr txBox="1">
            <a:spLocks noChangeArrowheads="1"/>
          </p:cNvSpPr>
          <p:nvPr/>
        </p:nvSpPr>
        <p:spPr bwMode="auto">
          <a:xfrm>
            <a:off x="2002632" y="2149475"/>
            <a:ext cx="39624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a:spcBef>
                <a:spcPts val="600"/>
              </a:spcBef>
              <a:spcAft>
                <a:spcPts val="600"/>
              </a:spcAft>
            </a:pPr>
            <a:r>
              <a:rPr lang="en-US" altLang="en-US" sz="2200" u="sng" dirty="0">
                <a:solidFill>
                  <a:srgbClr val="FF0000"/>
                </a:solidFill>
              </a:rPr>
              <a:t>YOUR JOB:</a:t>
            </a:r>
            <a:r>
              <a:rPr lang="en-US" altLang="en-US" sz="2200" dirty="0">
                <a:solidFill>
                  <a:srgbClr val="FF0000"/>
                </a:solidFill>
              </a:rPr>
              <a:t> Determine how much money you have available and develop a spending plan to fit that amount.</a:t>
            </a:r>
          </a:p>
        </p:txBody>
      </p:sp>
      <p:sp>
        <p:nvSpPr>
          <p:cNvPr id="2" name="Rectangle 1"/>
          <p:cNvSpPr/>
          <p:nvPr/>
        </p:nvSpPr>
        <p:spPr>
          <a:xfrm>
            <a:off x="5994400" y="2049464"/>
            <a:ext cx="4597400"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rPr>
              <a:t>To the Spreadsheet</a:t>
            </a:r>
            <a:r>
              <a:rPr lang="en-US" sz="3600" dirty="0" smtClean="0">
                <a:solidFill>
                  <a:schemeClr val="tx1"/>
                </a:solidFill>
              </a:rPr>
              <a:t>!</a:t>
            </a:r>
          </a:p>
          <a:p>
            <a:pPr algn="ctr">
              <a:defRPr/>
            </a:pPr>
            <a:endParaRPr lang="en-US" sz="3600" dirty="0">
              <a:solidFill>
                <a:schemeClr val="tx1"/>
              </a:solidFill>
            </a:endParaRPr>
          </a:p>
          <a:p>
            <a:pPr algn="ctr">
              <a:defRPr/>
            </a:pPr>
            <a:r>
              <a:rPr lang="en-US" sz="3600" dirty="0" smtClean="0">
                <a:solidFill>
                  <a:srgbClr val="0070C0"/>
                </a:solidFill>
              </a:rPr>
              <a:t>Work on the BLUE tabs!</a:t>
            </a:r>
            <a:endParaRPr lang="en-US" sz="3600" dirty="0">
              <a:solidFill>
                <a:srgbClr val="0070C0"/>
              </a:solidFill>
            </a:endParaRPr>
          </a:p>
          <a:p>
            <a:pPr algn="ctr">
              <a:defRPr/>
            </a:pPr>
            <a:endParaRPr lang="en-US" sz="3600" dirty="0">
              <a:solidFill>
                <a:schemeClr val="tx1"/>
              </a:solidFill>
            </a:endParaRPr>
          </a:p>
        </p:txBody>
      </p:sp>
      <p:sp>
        <p:nvSpPr>
          <p:cNvPr id="8" name="Title 1"/>
          <p:cNvSpPr>
            <a:spLocks noGrp="1"/>
          </p:cNvSpPr>
          <p:nvPr>
            <p:ph type="title"/>
          </p:nvPr>
        </p:nvSpPr>
        <p:spPr>
          <a:xfrm>
            <a:off x="2152651" y="187975"/>
            <a:ext cx="8062913" cy="1325563"/>
          </a:xfrm>
        </p:spPr>
        <p:txBody>
          <a:bodyPr>
            <a:normAutofit/>
          </a:bodyPr>
          <a:lstStyle/>
          <a:p>
            <a:pPr eaLnBrk="1" hangingPunct="1"/>
            <a:r>
              <a:rPr lang="en-US" altLang="en-US" sz="4000" dirty="0"/>
              <a:t>Financing Sources for Budgeted Funds</a:t>
            </a:r>
            <a:br>
              <a:rPr lang="en-US" altLang="en-US" sz="4000" dirty="0"/>
            </a:br>
            <a:r>
              <a:rPr lang="en-US" altLang="en-US" sz="3100" dirty="0"/>
              <a:t>Funding Sources Determine Spending Authority</a:t>
            </a:r>
          </a:p>
        </p:txBody>
      </p:sp>
    </p:spTree>
    <p:extLst>
      <p:ext uri="{BB962C8B-B14F-4D97-AF65-F5344CB8AC3E}">
        <p14:creationId xmlns:p14="http://schemas.microsoft.com/office/powerpoint/2010/main" val="2952255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86829" y="365126"/>
            <a:ext cx="9228736" cy="1325563"/>
          </a:xfrm>
        </p:spPr>
        <p:txBody>
          <a:bodyPr/>
          <a:lstStyle/>
          <a:p>
            <a:pPr eaLnBrk="1" hangingPunct="1"/>
            <a:r>
              <a:rPr lang="en-US" altLang="en-US" sz="4000" dirty="0"/>
              <a:t>Financing Sources for Budgeted </a:t>
            </a:r>
            <a:r>
              <a:rPr lang="en-US" altLang="en-US" sz="4000" dirty="0" smtClean="0"/>
              <a:t>Funds</a:t>
            </a:r>
            <a:endParaRPr lang="en-US" altLang="en-US" sz="4000" dirty="0"/>
          </a:p>
        </p:txBody>
      </p:sp>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2" name="Rectangle 1"/>
          <p:cNvSpPr/>
          <p:nvPr/>
        </p:nvSpPr>
        <p:spPr>
          <a:xfrm>
            <a:off x="1925638" y="2111376"/>
            <a:ext cx="409416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6" name="TextBox 5"/>
          <p:cNvSpPr txBox="1">
            <a:spLocks noChangeArrowheads="1"/>
          </p:cNvSpPr>
          <p:nvPr/>
        </p:nvSpPr>
        <p:spPr bwMode="auto">
          <a:xfrm>
            <a:off x="6019800" y="2130426"/>
            <a:ext cx="38862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a:spcBef>
                <a:spcPts val="600"/>
              </a:spcBef>
              <a:spcAft>
                <a:spcPts val="600"/>
              </a:spcAft>
            </a:pPr>
            <a:r>
              <a:rPr lang="en-US" altLang="en-US" sz="2200" u="sng" dirty="0">
                <a:solidFill>
                  <a:srgbClr val="FF0000"/>
                </a:solidFill>
              </a:rPr>
              <a:t>YOUR JOB:</a:t>
            </a:r>
            <a:r>
              <a:rPr lang="en-US" altLang="en-US" sz="2200" dirty="0">
                <a:solidFill>
                  <a:srgbClr val="FF0000"/>
                </a:solidFill>
              </a:rPr>
              <a:t> Determine how much you need/want to spend and arrange funding sources to match.</a:t>
            </a:r>
          </a:p>
        </p:txBody>
      </p:sp>
      <p:sp>
        <p:nvSpPr>
          <p:cNvPr id="7" name="Rectangle 6"/>
          <p:cNvSpPr/>
          <p:nvPr/>
        </p:nvSpPr>
        <p:spPr>
          <a:xfrm>
            <a:off x="1297538" y="2478088"/>
            <a:ext cx="4646063"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dirty="0">
                <a:solidFill>
                  <a:schemeClr val="tx1"/>
                </a:solidFill>
              </a:rPr>
              <a:t>Fund Balance Reappropriated</a:t>
            </a:r>
          </a:p>
          <a:p>
            <a:pPr marL="339725">
              <a:defRPr/>
            </a:pPr>
            <a:r>
              <a:rPr lang="en-US" sz="2000" u="sng" dirty="0">
                <a:solidFill>
                  <a:schemeClr val="tx1"/>
                </a:solidFill>
              </a:rPr>
              <a:t>+ New Money</a:t>
            </a:r>
          </a:p>
          <a:p>
            <a:pPr marL="339725">
              <a:defRPr/>
            </a:pPr>
            <a:r>
              <a:rPr lang="en-US" sz="2000" dirty="0">
                <a:solidFill>
                  <a:schemeClr val="tx1"/>
                </a:solidFill>
              </a:rPr>
              <a:t>Total Funds Available (Adopted Budget)</a:t>
            </a:r>
          </a:p>
        </p:txBody>
      </p:sp>
    </p:spTree>
    <p:extLst>
      <p:ext uri="{BB962C8B-B14F-4D97-AF65-F5344CB8AC3E}">
        <p14:creationId xmlns:p14="http://schemas.microsoft.com/office/powerpoint/2010/main" val="19730268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2" name="Rectangle 1"/>
          <p:cNvSpPr/>
          <p:nvPr/>
        </p:nvSpPr>
        <p:spPr>
          <a:xfrm>
            <a:off x="1925638" y="2111376"/>
            <a:ext cx="409416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6" name="TextBox 5"/>
          <p:cNvSpPr txBox="1">
            <a:spLocks noChangeArrowheads="1"/>
          </p:cNvSpPr>
          <p:nvPr/>
        </p:nvSpPr>
        <p:spPr bwMode="auto">
          <a:xfrm>
            <a:off x="6019800" y="2130426"/>
            <a:ext cx="38862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spcBef>
                <a:spcPts val="600"/>
              </a:spcBef>
              <a:spcAft>
                <a:spcPts val="600"/>
              </a:spcAft>
            </a:pPr>
            <a:r>
              <a:rPr lang="en-US" altLang="en-US" sz="2200" u="sng">
                <a:solidFill>
                  <a:srgbClr val="FF0000"/>
                </a:solidFill>
              </a:rPr>
              <a:t>YOUR JOB:</a:t>
            </a:r>
            <a:r>
              <a:rPr lang="en-US" altLang="en-US" sz="2200">
                <a:solidFill>
                  <a:srgbClr val="FF0000"/>
                </a:solidFill>
              </a:rPr>
              <a:t> Determine how much you need/want to spend and arrange funding sources to match.</a:t>
            </a:r>
          </a:p>
        </p:txBody>
      </p:sp>
      <p:sp>
        <p:nvSpPr>
          <p:cNvPr id="7" name="Rectangle 6"/>
          <p:cNvSpPr/>
          <p:nvPr/>
        </p:nvSpPr>
        <p:spPr>
          <a:xfrm>
            <a:off x="1297538" y="2478088"/>
            <a:ext cx="4646063"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dirty="0">
                <a:solidFill>
                  <a:schemeClr val="tx1"/>
                </a:solidFill>
              </a:rPr>
              <a:t>Fund Balance Reappropriated</a:t>
            </a:r>
          </a:p>
          <a:p>
            <a:pPr marL="339725">
              <a:defRPr/>
            </a:pPr>
            <a:r>
              <a:rPr lang="en-US" sz="2000" u="sng" dirty="0">
                <a:solidFill>
                  <a:schemeClr val="tx1"/>
                </a:solidFill>
              </a:rPr>
              <a:t>+ New Money</a:t>
            </a:r>
          </a:p>
          <a:p>
            <a:pPr marL="339725">
              <a:defRPr/>
            </a:pPr>
            <a:r>
              <a:rPr lang="en-US" sz="2000" dirty="0">
                <a:solidFill>
                  <a:schemeClr val="tx1"/>
                </a:solidFill>
              </a:rPr>
              <a:t>Total Funds Available (Adopted Budget)</a:t>
            </a:r>
          </a:p>
        </p:txBody>
      </p:sp>
      <p:cxnSp>
        <p:nvCxnSpPr>
          <p:cNvPr id="8" name="Straight Arrow Connector 7"/>
          <p:cNvCxnSpPr/>
          <p:nvPr/>
        </p:nvCxnSpPr>
        <p:spPr>
          <a:xfrm flipV="1">
            <a:off x="4095751" y="3432819"/>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74432" y="3060697"/>
            <a:ext cx="1062986" cy="461665"/>
          </a:xfrm>
          <a:prstGeom prst="rect">
            <a:avLst/>
          </a:prstGeom>
          <a:noFill/>
        </p:spPr>
        <p:txBody>
          <a:bodyPr wrap="square" rtlCol="0">
            <a:spAutoFit/>
          </a:bodyPr>
          <a:lstStyle/>
          <a:p>
            <a:r>
              <a:rPr lang="en-US" sz="2400" dirty="0">
                <a:solidFill>
                  <a:srgbClr val="FF0000"/>
                </a:solidFill>
              </a:rPr>
              <a:t>Step 2</a:t>
            </a:r>
          </a:p>
        </p:txBody>
      </p:sp>
      <p:cxnSp>
        <p:nvCxnSpPr>
          <p:cNvPr id="10" name="Straight Arrow Connector 9"/>
          <p:cNvCxnSpPr/>
          <p:nvPr/>
        </p:nvCxnSpPr>
        <p:spPr>
          <a:xfrm>
            <a:off x="3579020" y="4394199"/>
            <a:ext cx="514885" cy="28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20368" y="4163367"/>
            <a:ext cx="1062986" cy="461665"/>
          </a:xfrm>
          <a:prstGeom prst="rect">
            <a:avLst/>
          </a:prstGeom>
          <a:noFill/>
        </p:spPr>
        <p:txBody>
          <a:bodyPr wrap="square" rtlCol="0">
            <a:spAutoFit/>
          </a:bodyPr>
          <a:lstStyle/>
          <a:p>
            <a:r>
              <a:rPr lang="en-US" sz="2400" dirty="0">
                <a:solidFill>
                  <a:srgbClr val="FF0000"/>
                </a:solidFill>
              </a:rPr>
              <a:t>Step 3</a:t>
            </a:r>
          </a:p>
        </p:txBody>
      </p:sp>
      <p:cxnSp>
        <p:nvCxnSpPr>
          <p:cNvPr id="12" name="Straight Arrow Connector 11"/>
          <p:cNvCxnSpPr/>
          <p:nvPr/>
        </p:nvCxnSpPr>
        <p:spPr>
          <a:xfrm>
            <a:off x="4193629" y="4875856"/>
            <a:ext cx="4191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01006" y="5264018"/>
            <a:ext cx="1062986" cy="461665"/>
          </a:xfrm>
          <a:prstGeom prst="rect">
            <a:avLst/>
          </a:prstGeom>
          <a:noFill/>
        </p:spPr>
        <p:txBody>
          <a:bodyPr wrap="square" rtlCol="0">
            <a:spAutoFit/>
          </a:bodyPr>
          <a:lstStyle/>
          <a:p>
            <a:r>
              <a:rPr lang="en-US" sz="2400" dirty="0">
                <a:solidFill>
                  <a:srgbClr val="FF0000"/>
                </a:solidFill>
              </a:rPr>
              <a:t>Step 1</a:t>
            </a:r>
          </a:p>
        </p:txBody>
      </p:sp>
      <p:sp>
        <p:nvSpPr>
          <p:cNvPr id="14" name="Title 1"/>
          <p:cNvSpPr>
            <a:spLocks noGrp="1"/>
          </p:cNvSpPr>
          <p:nvPr>
            <p:ph type="title"/>
          </p:nvPr>
        </p:nvSpPr>
        <p:spPr>
          <a:xfrm>
            <a:off x="986829" y="365126"/>
            <a:ext cx="9228736" cy="1325563"/>
          </a:xfrm>
        </p:spPr>
        <p:txBody>
          <a:bodyPr/>
          <a:lstStyle/>
          <a:p>
            <a:pPr eaLnBrk="1" hangingPunct="1"/>
            <a:r>
              <a:rPr lang="en-US" altLang="en-US" sz="4000" dirty="0"/>
              <a:t>Financing Sources for Budgeted </a:t>
            </a:r>
            <a:r>
              <a:rPr lang="en-US" altLang="en-US" sz="4000" dirty="0" smtClean="0"/>
              <a:t>Funds</a:t>
            </a:r>
            <a:endParaRPr lang="en-US" altLang="en-US" sz="4000" dirty="0"/>
          </a:p>
        </p:txBody>
      </p:sp>
    </p:spTree>
    <p:extLst>
      <p:ext uri="{BB962C8B-B14F-4D97-AF65-F5344CB8AC3E}">
        <p14:creationId xmlns:p14="http://schemas.microsoft.com/office/powerpoint/2010/main" val="11085127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05000" y="1371600"/>
            <a:ext cx="579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a:t>        </a:t>
            </a:r>
          </a:p>
        </p:txBody>
      </p:sp>
      <p:sp>
        <p:nvSpPr>
          <p:cNvPr id="7171"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dirty="0">
                <a:latin typeface="+mj-lt"/>
              </a:rPr>
              <a:t>Spending Authority Determines Funding Sources</a:t>
            </a:r>
          </a:p>
          <a:p>
            <a:pPr eaLnBrk="1" hangingPunct="1">
              <a:spcBef>
                <a:spcPct val="0"/>
              </a:spcBef>
              <a:buFontTx/>
              <a:buNone/>
            </a:pPr>
            <a:r>
              <a:rPr lang="en-US" altLang="en-US" sz="2800" dirty="0">
                <a:latin typeface="+mj-lt"/>
              </a:rPr>
              <a:t>Step 1: Determine Expenditure Budget</a:t>
            </a:r>
          </a:p>
        </p:txBody>
      </p:sp>
      <p:sp>
        <p:nvSpPr>
          <p:cNvPr id="7172" name="Rectangle 5"/>
          <p:cNvSpPr>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2400" dirty="0">
              <a:latin typeface="+mj-lt"/>
            </a:endParaRPr>
          </a:p>
        </p:txBody>
      </p:sp>
      <p:graphicFrame>
        <p:nvGraphicFramePr>
          <p:cNvPr id="2" name="Table 1"/>
          <p:cNvGraphicFramePr>
            <a:graphicFrameLocks noGrp="1"/>
          </p:cNvGraphicFramePr>
          <p:nvPr/>
        </p:nvGraphicFramePr>
        <p:xfrm>
          <a:off x="2011680" y="1951038"/>
          <a:ext cx="8229600" cy="46837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236878296"/>
                    </a:ext>
                  </a:extLst>
                </a:gridCol>
                <a:gridCol w="5486400">
                  <a:extLst>
                    <a:ext uri="{9D8B030D-6E8A-4147-A177-3AD203B41FA5}">
                      <a16:colId xmlns:a16="http://schemas.microsoft.com/office/drawing/2014/main" val="4174710698"/>
                    </a:ext>
                  </a:extLst>
                </a:gridCol>
              </a:tblGrid>
              <a:tr h="370840">
                <a:tc>
                  <a:txBody>
                    <a:bodyPr/>
                    <a:lstStyle/>
                    <a:p>
                      <a:pPr algn="ctr"/>
                      <a:r>
                        <a:rPr lang="en-US" sz="1800" dirty="0" smtClean="0"/>
                        <a:t>Fund</a:t>
                      </a:r>
                      <a:endParaRPr lang="en-US" sz="1800" dirty="0"/>
                    </a:p>
                  </a:txBody>
                  <a:tcPr anchor="ctr"/>
                </a:tc>
                <a:tc>
                  <a:txBody>
                    <a:bodyPr/>
                    <a:lstStyle/>
                    <a:p>
                      <a:pPr algn="ctr"/>
                      <a:r>
                        <a:rPr lang="en-US" sz="1800" dirty="0" smtClean="0"/>
                        <a:t>Expenditure Budget Needed</a:t>
                      </a:r>
                      <a:endParaRPr lang="en-US" sz="1800" dirty="0"/>
                    </a:p>
                  </a:txBody>
                  <a:tcPr anchor="ctr"/>
                </a:tc>
                <a:extLst>
                  <a:ext uri="{0D108BD9-81ED-4DB2-BD59-A6C34878D82A}">
                    <a16:rowId xmlns:a16="http://schemas.microsoft.com/office/drawing/2014/main" val="3288550510"/>
                  </a:ext>
                </a:extLst>
              </a:tr>
              <a:tr h="370840">
                <a:tc>
                  <a:txBody>
                    <a:bodyPr/>
                    <a:lstStyle/>
                    <a:p>
                      <a:pPr algn="ctr"/>
                      <a:r>
                        <a:rPr lang="en-US" sz="1800" dirty="0" smtClean="0"/>
                        <a:t>Transportation (10)</a:t>
                      </a:r>
                      <a:endParaRPr lang="en-US" sz="1800" dirty="0"/>
                    </a:p>
                  </a:txBody>
                  <a:tcPr marL="91442" marR="91442" marT="45703" marB="45703" anchor="ctr"/>
                </a:tc>
                <a:tc>
                  <a:txBody>
                    <a:bodyPr/>
                    <a:lstStyle/>
                    <a:p>
                      <a:pPr algn="l"/>
                      <a:r>
                        <a:rPr lang="en-US" sz="1800" dirty="0" smtClean="0"/>
                        <a:t>Amount to finance home-to-school transportation</a:t>
                      </a:r>
                      <a:endParaRPr lang="en-US" sz="1800" dirty="0"/>
                    </a:p>
                  </a:txBody>
                  <a:tcPr anchor="ctr"/>
                </a:tc>
                <a:extLst>
                  <a:ext uri="{0D108BD9-81ED-4DB2-BD59-A6C34878D82A}">
                    <a16:rowId xmlns:a16="http://schemas.microsoft.com/office/drawing/2014/main" val="2423301213"/>
                  </a:ext>
                </a:extLst>
              </a:tr>
              <a:tr h="370840">
                <a:tc>
                  <a:txBody>
                    <a:bodyPr/>
                    <a:lstStyle/>
                    <a:p>
                      <a:pPr algn="ctr"/>
                      <a:r>
                        <a:rPr lang="en-US" sz="1800" dirty="0" smtClean="0"/>
                        <a:t>Tuition (13)</a:t>
                      </a:r>
                      <a:endParaRPr lang="en-US" sz="1800" dirty="0"/>
                    </a:p>
                  </a:txBody>
                  <a:tcPr marL="91442" marR="91442" marT="45703" marB="45703" anchor="ctr"/>
                </a:tc>
                <a:tc>
                  <a:txBody>
                    <a:bodyPr/>
                    <a:lstStyle/>
                    <a:p>
                      <a:pPr algn="l"/>
                      <a:r>
                        <a:rPr lang="en-US" sz="1800" u="sng" dirty="0" smtClean="0"/>
                        <a:t>Amount</a:t>
                      </a:r>
                      <a:r>
                        <a:rPr lang="en-US" sz="1800" u="sng" baseline="0" dirty="0" smtClean="0"/>
                        <a:t> to finance: </a:t>
                      </a:r>
                    </a:p>
                    <a:p>
                      <a:pPr marL="285750" lvl="0" indent="-285750" algn="l">
                        <a:buFont typeface="Arial" panose="020B0604020202020204" pitchFamily="34" charset="0"/>
                        <a:buChar char="•"/>
                      </a:pPr>
                      <a:r>
                        <a:rPr lang="en-US" sz="1800" kern="1200" dirty="0" smtClean="0">
                          <a:solidFill>
                            <a:schemeClr val="dk1"/>
                          </a:solidFill>
                          <a:effectLst/>
                          <a:latin typeface="+mn-lt"/>
                          <a:ea typeface="+mn-ea"/>
                          <a:cs typeface="+mn-cs"/>
                        </a:rPr>
                        <a:t>Private non-sectarian day treatment programs  </a:t>
                      </a:r>
                    </a:p>
                    <a:p>
                      <a:pPr marL="285750" lvl="0" indent="-285750" algn="l">
                        <a:buFont typeface="Arial" panose="020B0604020202020204" pitchFamily="34" charset="0"/>
                        <a:buChar char="•"/>
                      </a:pPr>
                      <a:r>
                        <a:rPr lang="en-US" sz="1800" kern="1200" dirty="0" smtClean="0">
                          <a:solidFill>
                            <a:schemeClr val="dk1"/>
                          </a:solidFill>
                          <a:effectLst/>
                          <a:latin typeface="+mn-lt"/>
                          <a:ea typeface="+mn-ea"/>
                          <a:cs typeface="+mn-cs"/>
                        </a:rPr>
                        <a:t>Tuition for resident students placed in county or regional detention facilities</a:t>
                      </a:r>
                    </a:p>
                    <a:p>
                      <a:pPr marL="285750" lvl="0" indent="-285750" algn="l">
                        <a:buFont typeface="Arial" panose="020B0604020202020204" pitchFamily="34" charset="0"/>
                        <a:buChar char="•"/>
                      </a:pPr>
                      <a:r>
                        <a:rPr lang="en-US" sz="1800" kern="1200" dirty="0" smtClean="0">
                          <a:solidFill>
                            <a:schemeClr val="dk1"/>
                          </a:solidFill>
                          <a:effectLst/>
                          <a:latin typeface="+mn-lt"/>
                          <a:ea typeface="+mn-ea"/>
                          <a:cs typeface="+mn-cs"/>
                        </a:rPr>
                        <a:t>Tuition for resident students attending another public school at the expense of the resident district</a:t>
                      </a:r>
                    </a:p>
                    <a:p>
                      <a:pPr marL="285750" lvl="0" indent="-285750" algn="l">
                        <a:buFont typeface="Arial" panose="020B0604020202020204" pitchFamily="34" charset="0"/>
                        <a:buChar char="•"/>
                      </a:pPr>
                      <a:r>
                        <a:rPr lang="en-US" sz="1800" kern="1200" dirty="0" smtClean="0">
                          <a:solidFill>
                            <a:schemeClr val="dk1"/>
                          </a:solidFill>
                          <a:effectLst/>
                          <a:latin typeface="+mn-lt"/>
                          <a:ea typeface="+mn-ea"/>
                          <a:cs typeface="+mn-cs"/>
                        </a:rPr>
                        <a:t>The cost of a free and appropriate education for resident students with an Individualized Education Plan (IEP)</a:t>
                      </a:r>
                      <a:endParaRPr lang="en-US" sz="1800" dirty="0"/>
                    </a:p>
                  </a:txBody>
                  <a:tcPr anchor="ctr"/>
                </a:tc>
                <a:extLst>
                  <a:ext uri="{0D108BD9-81ED-4DB2-BD59-A6C34878D82A}">
                    <a16:rowId xmlns:a16="http://schemas.microsoft.com/office/drawing/2014/main" val="2356343406"/>
                  </a:ext>
                </a:extLst>
              </a:tr>
              <a:tr h="370840">
                <a:tc>
                  <a:txBody>
                    <a:bodyPr/>
                    <a:lstStyle/>
                    <a:p>
                      <a:pPr algn="ctr"/>
                      <a:r>
                        <a:rPr lang="en-US" sz="1800" dirty="0" smtClean="0"/>
                        <a:t>Retirement (14)</a:t>
                      </a:r>
                      <a:endParaRPr lang="en-US" sz="1800" dirty="0"/>
                    </a:p>
                  </a:txBody>
                  <a:tcPr marL="91442" marR="91442" marT="45703" marB="45703" anchor="ctr"/>
                </a:tc>
                <a:tc>
                  <a:txBody>
                    <a:bodyPr/>
                    <a:lstStyle/>
                    <a:p>
                      <a:pPr algn="l"/>
                      <a:r>
                        <a:rPr lang="en-US" sz="1800" dirty="0" smtClean="0"/>
                        <a:t>Amount to finance</a:t>
                      </a:r>
                      <a:r>
                        <a:rPr lang="en-US" sz="1800" baseline="0" dirty="0" smtClean="0"/>
                        <a:t> </a:t>
                      </a:r>
                      <a:r>
                        <a:rPr lang="en-US" sz="1800" dirty="0" smtClean="0"/>
                        <a:t>FICA, TRS, PERS, unemployment</a:t>
                      </a:r>
                      <a:r>
                        <a:rPr lang="en-US" sz="1800" baseline="0" dirty="0" smtClean="0"/>
                        <a:t> for employees paid from state/local funds</a:t>
                      </a:r>
                      <a:endParaRPr lang="en-US" sz="1800" dirty="0"/>
                    </a:p>
                  </a:txBody>
                  <a:tcPr anchor="ctr"/>
                </a:tc>
                <a:extLst>
                  <a:ext uri="{0D108BD9-81ED-4DB2-BD59-A6C34878D82A}">
                    <a16:rowId xmlns:a16="http://schemas.microsoft.com/office/drawing/2014/main" val="3769955837"/>
                  </a:ext>
                </a:extLst>
              </a:tr>
              <a:tr h="370840">
                <a:tc>
                  <a:txBody>
                    <a:bodyPr/>
                    <a:lstStyle/>
                    <a:p>
                      <a:pPr algn="ctr"/>
                      <a:r>
                        <a:rPr lang="en-US" sz="1800" dirty="0" smtClean="0"/>
                        <a:t>Adult Ed (17)</a:t>
                      </a:r>
                      <a:endParaRPr lang="en-US" sz="1800" dirty="0"/>
                    </a:p>
                  </a:txBody>
                  <a:tcPr marL="91442" marR="91442" marT="45703" marB="45703" anchor="ctr"/>
                </a:tc>
                <a:tc>
                  <a:txBody>
                    <a:bodyPr/>
                    <a:lstStyle/>
                    <a:p>
                      <a:pPr algn="l"/>
                      <a:r>
                        <a:rPr lang="en-US" sz="1800" dirty="0" smtClean="0"/>
                        <a:t>Amount to finance</a:t>
                      </a:r>
                      <a:r>
                        <a:rPr lang="en-US" sz="1800" baseline="0" dirty="0" smtClean="0"/>
                        <a:t> </a:t>
                      </a:r>
                      <a:r>
                        <a:rPr lang="en-US" sz="1800" dirty="0" smtClean="0"/>
                        <a:t>Adult</a:t>
                      </a:r>
                      <a:r>
                        <a:rPr lang="en-US" sz="1800" baseline="0" dirty="0" smtClean="0"/>
                        <a:t> Ed Program</a:t>
                      </a:r>
                      <a:endParaRPr lang="en-US" sz="1800" dirty="0"/>
                    </a:p>
                  </a:txBody>
                  <a:tcPr anchor="ctr"/>
                </a:tc>
                <a:extLst>
                  <a:ext uri="{0D108BD9-81ED-4DB2-BD59-A6C34878D82A}">
                    <a16:rowId xmlns:a16="http://schemas.microsoft.com/office/drawing/2014/main" val="2096464313"/>
                  </a:ext>
                </a:extLst>
              </a:tr>
              <a:tr h="370840">
                <a:tc>
                  <a:txBody>
                    <a:bodyPr/>
                    <a:lstStyle/>
                    <a:p>
                      <a:pPr algn="ctr"/>
                      <a:r>
                        <a:rPr lang="en-US" sz="1800" dirty="0" smtClean="0"/>
                        <a:t>Debt Service (50) </a:t>
                      </a:r>
                      <a:endParaRPr lang="en-US" sz="1800" dirty="0"/>
                    </a:p>
                  </a:txBody>
                  <a:tcPr marL="91442" marR="91442" marT="45703" marB="45703" anchor="ctr"/>
                </a:tc>
                <a:tc>
                  <a:txBody>
                    <a:bodyPr/>
                    <a:lstStyle/>
                    <a:p>
                      <a:pPr algn="l"/>
                      <a:r>
                        <a:rPr lang="en-US" sz="1800" dirty="0" smtClean="0"/>
                        <a:t>Amount to finance</a:t>
                      </a:r>
                      <a:r>
                        <a:rPr lang="en-US" sz="1800" baseline="0" dirty="0" smtClean="0"/>
                        <a:t> b</a:t>
                      </a:r>
                      <a:r>
                        <a:rPr lang="en-US" sz="1800" dirty="0" smtClean="0"/>
                        <a:t>onds</a:t>
                      </a:r>
                      <a:r>
                        <a:rPr lang="en-US" sz="1800" baseline="0" dirty="0" smtClean="0"/>
                        <a:t> and SID payments</a:t>
                      </a:r>
                      <a:endParaRPr lang="en-US" sz="1800" dirty="0"/>
                    </a:p>
                  </a:txBody>
                  <a:tcPr anchor="ctr"/>
                </a:tc>
                <a:extLst>
                  <a:ext uri="{0D108BD9-81ED-4DB2-BD59-A6C34878D82A}">
                    <a16:rowId xmlns:a16="http://schemas.microsoft.com/office/drawing/2014/main" val="2933043827"/>
                  </a:ext>
                </a:extLst>
              </a:tr>
            </a:tbl>
          </a:graphicData>
        </a:graphic>
      </p:graphicFrame>
    </p:spTree>
    <p:extLst>
      <p:ext uri="{BB962C8B-B14F-4D97-AF65-F5344CB8AC3E}">
        <p14:creationId xmlns:p14="http://schemas.microsoft.com/office/powerpoint/2010/main" val="6698626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2" name="Rectangle 1"/>
          <p:cNvSpPr/>
          <p:nvPr/>
        </p:nvSpPr>
        <p:spPr>
          <a:xfrm>
            <a:off x="1925638" y="2111376"/>
            <a:ext cx="409416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6" name="TextBox 5"/>
          <p:cNvSpPr txBox="1">
            <a:spLocks noChangeArrowheads="1"/>
          </p:cNvSpPr>
          <p:nvPr/>
        </p:nvSpPr>
        <p:spPr bwMode="auto">
          <a:xfrm>
            <a:off x="6019800" y="2130426"/>
            <a:ext cx="38862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spcBef>
                <a:spcPts val="600"/>
              </a:spcBef>
              <a:spcAft>
                <a:spcPts val="600"/>
              </a:spcAft>
            </a:pPr>
            <a:r>
              <a:rPr lang="en-US" altLang="en-US" sz="2200" u="sng">
                <a:solidFill>
                  <a:srgbClr val="FF0000"/>
                </a:solidFill>
              </a:rPr>
              <a:t>YOUR JOB:</a:t>
            </a:r>
            <a:r>
              <a:rPr lang="en-US" altLang="en-US" sz="2200">
                <a:solidFill>
                  <a:srgbClr val="FF0000"/>
                </a:solidFill>
              </a:rPr>
              <a:t> Determine how much you need/want to spend and arrange funding sources to match.</a:t>
            </a:r>
          </a:p>
        </p:txBody>
      </p:sp>
      <p:sp>
        <p:nvSpPr>
          <p:cNvPr id="7" name="Rectangle 6"/>
          <p:cNvSpPr/>
          <p:nvPr/>
        </p:nvSpPr>
        <p:spPr>
          <a:xfrm>
            <a:off x="1297538" y="2478088"/>
            <a:ext cx="4646063"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b="1" dirty="0">
                <a:solidFill>
                  <a:schemeClr val="tx1"/>
                </a:solidFill>
              </a:rPr>
              <a:t>Fund Balance Reappropriated</a:t>
            </a:r>
          </a:p>
          <a:p>
            <a:pPr marL="339725">
              <a:defRPr/>
            </a:pPr>
            <a:r>
              <a:rPr lang="en-US" sz="2000" u="sng" dirty="0">
                <a:solidFill>
                  <a:schemeClr val="bg1">
                    <a:lumMod val="75000"/>
                  </a:schemeClr>
                </a:solidFill>
              </a:rPr>
              <a:t>+ New Money</a:t>
            </a:r>
          </a:p>
          <a:p>
            <a:pPr marL="339725">
              <a:defRPr/>
            </a:pPr>
            <a:r>
              <a:rPr lang="en-US" sz="2000" dirty="0">
                <a:solidFill>
                  <a:schemeClr val="bg1">
                    <a:lumMod val="75000"/>
                  </a:schemeClr>
                </a:solidFill>
              </a:rPr>
              <a:t>Total Funds Available (Adopted Budget)</a:t>
            </a:r>
          </a:p>
        </p:txBody>
      </p:sp>
      <p:cxnSp>
        <p:nvCxnSpPr>
          <p:cNvPr id="8" name="Straight Arrow Connector 7"/>
          <p:cNvCxnSpPr/>
          <p:nvPr/>
        </p:nvCxnSpPr>
        <p:spPr>
          <a:xfrm flipV="1">
            <a:off x="4095751" y="3432819"/>
            <a:ext cx="8382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74432" y="3060697"/>
            <a:ext cx="1062986" cy="461665"/>
          </a:xfrm>
          <a:prstGeom prst="rect">
            <a:avLst/>
          </a:prstGeom>
          <a:noFill/>
        </p:spPr>
        <p:txBody>
          <a:bodyPr wrap="square" rtlCol="0">
            <a:spAutoFit/>
          </a:bodyPr>
          <a:lstStyle/>
          <a:p>
            <a:r>
              <a:rPr lang="en-US" sz="2400" dirty="0">
                <a:solidFill>
                  <a:srgbClr val="FF0000"/>
                </a:solidFill>
              </a:rPr>
              <a:t>Step 2</a:t>
            </a:r>
          </a:p>
        </p:txBody>
      </p:sp>
      <p:cxnSp>
        <p:nvCxnSpPr>
          <p:cNvPr id="10" name="Straight Arrow Connector 9"/>
          <p:cNvCxnSpPr/>
          <p:nvPr/>
        </p:nvCxnSpPr>
        <p:spPr>
          <a:xfrm>
            <a:off x="3579020" y="4394199"/>
            <a:ext cx="514885" cy="2826"/>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20368" y="4163367"/>
            <a:ext cx="1062986" cy="461665"/>
          </a:xfrm>
          <a:prstGeom prst="rect">
            <a:avLst/>
          </a:prstGeom>
          <a:noFill/>
        </p:spPr>
        <p:txBody>
          <a:bodyPr wrap="square" rtlCol="0">
            <a:spAutoFit/>
          </a:bodyPr>
          <a:lstStyle/>
          <a:p>
            <a:r>
              <a:rPr lang="en-US" sz="2400" dirty="0">
                <a:solidFill>
                  <a:schemeClr val="accent2">
                    <a:lumMod val="60000"/>
                    <a:lumOff val="40000"/>
                  </a:schemeClr>
                </a:solidFill>
              </a:rPr>
              <a:t>Step 3</a:t>
            </a:r>
          </a:p>
        </p:txBody>
      </p:sp>
      <p:cxnSp>
        <p:nvCxnSpPr>
          <p:cNvPr id="12" name="Straight Arrow Connector 11"/>
          <p:cNvCxnSpPr/>
          <p:nvPr/>
        </p:nvCxnSpPr>
        <p:spPr>
          <a:xfrm>
            <a:off x="4193629" y="4875856"/>
            <a:ext cx="419100" cy="38100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01006" y="5264018"/>
            <a:ext cx="1062986" cy="461665"/>
          </a:xfrm>
          <a:prstGeom prst="rect">
            <a:avLst/>
          </a:prstGeom>
          <a:noFill/>
        </p:spPr>
        <p:txBody>
          <a:bodyPr wrap="square" rtlCol="0">
            <a:spAutoFit/>
          </a:bodyPr>
          <a:lstStyle/>
          <a:p>
            <a:r>
              <a:rPr lang="en-US" sz="2400" dirty="0">
                <a:solidFill>
                  <a:schemeClr val="accent2">
                    <a:lumMod val="60000"/>
                    <a:lumOff val="40000"/>
                  </a:schemeClr>
                </a:solidFill>
              </a:rPr>
              <a:t>Step 1</a:t>
            </a:r>
          </a:p>
        </p:txBody>
      </p:sp>
      <p:sp>
        <p:nvSpPr>
          <p:cNvPr id="14"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dirty="0">
                <a:latin typeface="+mj-lt"/>
              </a:rPr>
              <a:t>Spending Authority Determines Funding Sources</a:t>
            </a:r>
          </a:p>
          <a:p>
            <a:pPr eaLnBrk="1" hangingPunct="1">
              <a:spcBef>
                <a:spcPct val="0"/>
              </a:spcBef>
              <a:buFontTx/>
              <a:buNone/>
            </a:pPr>
            <a:r>
              <a:rPr lang="en-US" altLang="en-US" sz="2800" dirty="0">
                <a:latin typeface="+mj-lt"/>
              </a:rPr>
              <a:t>Step </a:t>
            </a:r>
            <a:r>
              <a:rPr lang="en-US" altLang="en-US" sz="2800" dirty="0" smtClean="0">
                <a:latin typeface="+mj-lt"/>
              </a:rPr>
              <a:t>2: Fund Balance Reappropriated</a:t>
            </a:r>
            <a:endParaRPr lang="en-US" altLang="en-US" sz="2800" dirty="0">
              <a:latin typeface="+mj-lt"/>
            </a:endParaRPr>
          </a:p>
        </p:txBody>
      </p:sp>
    </p:spTree>
    <p:extLst>
      <p:ext uri="{BB962C8B-B14F-4D97-AF65-F5344CB8AC3E}">
        <p14:creationId xmlns:p14="http://schemas.microsoft.com/office/powerpoint/2010/main" val="27365855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2" name="Rectangle 1"/>
          <p:cNvSpPr/>
          <p:nvPr/>
        </p:nvSpPr>
        <p:spPr>
          <a:xfrm>
            <a:off x="1925638" y="2111376"/>
            <a:ext cx="409416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6" name="TextBox 5"/>
          <p:cNvSpPr txBox="1">
            <a:spLocks noChangeArrowheads="1"/>
          </p:cNvSpPr>
          <p:nvPr/>
        </p:nvSpPr>
        <p:spPr bwMode="auto">
          <a:xfrm>
            <a:off x="6019800" y="2130426"/>
            <a:ext cx="38862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a:p>
            <a:pPr>
              <a:spcBef>
                <a:spcPts val="600"/>
              </a:spcBef>
              <a:spcAft>
                <a:spcPts val="600"/>
              </a:spcAft>
            </a:pPr>
            <a:r>
              <a:rPr lang="en-US" altLang="en-US" sz="2200" u="sng">
                <a:solidFill>
                  <a:srgbClr val="FF0000"/>
                </a:solidFill>
              </a:rPr>
              <a:t>YOUR JOB:</a:t>
            </a:r>
            <a:r>
              <a:rPr lang="en-US" altLang="en-US" sz="2200">
                <a:solidFill>
                  <a:srgbClr val="FF0000"/>
                </a:solidFill>
              </a:rPr>
              <a:t> Determine how much you need/want to spend and arrange funding sources to match.</a:t>
            </a:r>
          </a:p>
        </p:txBody>
      </p:sp>
      <p:sp>
        <p:nvSpPr>
          <p:cNvPr id="7" name="Rectangle 6"/>
          <p:cNvSpPr/>
          <p:nvPr/>
        </p:nvSpPr>
        <p:spPr>
          <a:xfrm>
            <a:off x="1297538" y="2478088"/>
            <a:ext cx="4646063"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defRPr/>
            </a:pPr>
            <a:r>
              <a:rPr lang="en-US" sz="2000" dirty="0">
                <a:solidFill>
                  <a:schemeClr val="bg1">
                    <a:lumMod val="75000"/>
                  </a:schemeClr>
                </a:solidFill>
              </a:rPr>
              <a:t>Fund Balance Reappropriated</a:t>
            </a:r>
          </a:p>
          <a:p>
            <a:pPr marL="339725">
              <a:defRPr/>
            </a:pPr>
            <a:r>
              <a:rPr lang="en-US" sz="2000" b="1" u="sng" dirty="0">
                <a:solidFill>
                  <a:schemeClr val="tx1"/>
                </a:solidFill>
              </a:rPr>
              <a:t>+ New Money</a:t>
            </a:r>
          </a:p>
          <a:p>
            <a:pPr marL="339725">
              <a:defRPr/>
            </a:pPr>
            <a:r>
              <a:rPr lang="en-US" sz="2000" dirty="0">
                <a:solidFill>
                  <a:schemeClr val="bg1">
                    <a:lumMod val="75000"/>
                  </a:schemeClr>
                </a:solidFill>
              </a:rPr>
              <a:t>Total Funds Available (Adopted Budget)</a:t>
            </a:r>
          </a:p>
        </p:txBody>
      </p:sp>
      <p:cxnSp>
        <p:nvCxnSpPr>
          <p:cNvPr id="8" name="Straight Arrow Connector 7"/>
          <p:cNvCxnSpPr/>
          <p:nvPr/>
        </p:nvCxnSpPr>
        <p:spPr>
          <a:xfrm flipV="1">
            <a:off x="4095751" y="3432819"/>
            <a:ext cx="838200" cy="45720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74432" y="3060697"/>
            <a:ext cx="1062986" cy="461665"/>
          </a:xfrm>
          <a:prstGeom prst="rect">
            <a:avLst/>
          </a:prstGeom>
          <a:noFill/>
        </p:spPr>
        <p:txBody>
          <a:bodyPr wrap="square" rtlCol="0">
            <a:spAutoFit/>
          </a:bodyPr>
          <a:lstStyle/>
          <a:p>
            <a:r>
              <a:rPr lang="en-US" sz="2400" dirty="0">
                <a:solidFill>
                  <a:schemeClr val="accent2">
                    <a:lumMod val="60000"/>
                    <a:lumOff val="40000"/>
                  </a:schemeClr>
                </a:solidFill>
              </a:rPr>
              <a:t>Step 2</a:t>
            </a:r>
          </a:p>
        </p:txBody>
      </p:sp>
      <p:cxnSp>
        <p:nvCxnSpPr>
          <p:cNvPr id="10" name="Straight Arrow Connector 9"/>
          <p:cNvCxnSpPr/>
          <p:nvPr/>
        </p:nvCxnSpPr>
        <p:spPr>
          <a:xfrm>
            <a:off x="3579020" y="4394199"/>
            <a:ext cx="514885" cy="28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20368" y="4163367"/>
            <a:ext cx="1062986" cy="461665"/>
          </a:xfrm>
          <a:prstGeom prst="rect">
            <a:avLst/>
          </a:prstGeom>
          <a:noFill/>
        </p:spPr>
        <p:txBody>
          <a:bodyPr wrap="square" rtlCol="0">
            <a:spAutoFit/>
          </a:bodyPr>
          <a:lstStyle/>
          <a:p>
            <a:r>
              <a:rPr lang="en-US" sz="2400" dirty="0">
                <a:solidFill>
                  <a:srgbClr val="FF0000"/>
                </a:solidFill>
              </a:rPr>
              <a:t>Step 3</a:t>
            </a:r>
          </a:p>
        </p:txBody>
      </p:sp>
      <p:cxnSp>
        <p:nvCxnSpPr>
          <p:cNvPr id="12" name="Straight Arrow Connector 11"/>
          <p:cNvCxnSpPr/>
          <p:nvPr/>
        </p:nvCxnSpPr>
        <p:spPr>
          <a:xfrm>
            <a:off x="4193629" y="4875856"/>
            <a:ext cx="419100" cy="38100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01006" y="5264018"/>
            <a:ext cx="1062986" cy="461665"/>
          </a:xfrm>
          <a:prstGeom prst="rect">
            <a:avLst/>
          </a:prstGeom>
          <a:noFill/>
        </p:spPr>
        <p:txBody>
          <a:bodyPr wrap="square" rtlCol="0">
            <a:spAutoFit/>
          </a:bodyPr>
          <a:lstStyle/>
          <a:p>
            <a:r>
              <a:rPr lang="en-US" sz="2400" dirty="0">
                <a:solidFill>
                  <a:schemeClr val="accent2">
                    <a:lumMod val="60000"/>
                    <a:lumOff val="40000"/>
                  </a:schemeClr>
                </a:solidFill>
              </a:rPr>
              <a:t>Step 1</a:t>
            </a:r>
          </a:p>
        </p:txBody>
      </p:sp>
      <p:sp>
        <p:nvSpPr>
          <p:cNvPr id="14"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dirty="0">
                <a:latin typeface="+mj-lt"/>
              </a:rPr>
              <a:t>Spending Authority Determines Funding Sources</a:t>
            </a:r>
          </a:p>
          <a:p>
            <a:pPr eaLnBrk="1" hangingPunct="1">
              <a:spcBef>
                <a:spcPct val="0"/>
              </a:spcBef>
              <a:buFontTx/>
              <a:buNone/>
            </a:pPr>
            <a:r>
              <a:rPr lang="en-US" altLang="en-US" sz="2800" dirty="0">
                <a:latin typeface="+mj-lt"/>
              </a:rPr>
              <a:t>Step </a:t>
            </a:r>
            <a:r>
              <a:rPr lang="en-US" altLang="en-US" sz="2800" dirty="0" smtClean="0">
                <a:latin typeface="+mj-lt"/>
              </a:rPr>
              <a:t>3: Estimating New Money</a:t>
            </a:r>
            <a:endParaRPr lang="en-US" altLang="en-US" sz="2800" dirty="0">
              <a:latin typeface="+mj-lt"/>
            </a:endParaRPr>
          </a:p>
        </p:txBody>
      </p:sp>
    </p:spTree>
    <p:extLst>
      <p:ext uri="{BB962C8B-B14F-4D97-AF65-F5344CB8AC3E}">
        <p14:creationId xmlns:p14="http://schemas.microsoft.com/office/powerpoint/2010/main" val="1412721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4769" y="1828801"/>
            <a:ext cx="9166031" cy="4297363"/>
          </a:xfrm>
        </p:spPr>
        <p:txBody>
          <a:bodyPr>
            <a:normAutofit/>
          </a:bodyPr>
          <a:lstStyle/>
          <a:p>
            <a:pPr marL="0" indent="0">
              <a:buNone/>
            </a:pPr>
            <a:r>
              <a:rPr lang="en-US" sz="3200" u="sng" dirty="0" smtClean="0"/>
              <a:t>Recommended Steps to Completion</a:t>
            </a:r>
          </a:p>
          <a:p>
            <a:pPr marL="914400" lvl="1" indent="-514350">
              <a:buFont typeface="+mj-lt"/>
              <a:buAutoNum type="arabicPeriod"/>
            </a:pPr>
            <a:r>
              <a:rPr lang="en-US" sz="2800" dirty="0" smtClean="0"/>
              <a:t>Determine desired outcome</a:t>
            </a:r>
          </a:p>
          <a:p>
            <a:pPr marL="914400" lvl="1" indent="-514350">
              <a:buFont typeface="+mj-lt"/>
              <a:buAutoNum type="arabicPeriod"/>
            </a:pPr>
            <a:r>
              <a:rPr lang="en-US" sz="2800" dirty="0" smtClean="0"/>
              <a:t>Complete budget projections</a:t>
            </a:r>
          </a:p>
          <a:p>
            <a:pPr marL="914400" lvl="1" indent="-514350">
              <a:buFont typeface="+mj-lt"/>
              <a:buAutoNum type="arabicPeriod"/>
            </a:pPr>
            <a:r>
              <a:rPr lang="en-US" sz="2800" dirty="0" smtClean="0"/>
              <a:t>Finalize the notice</a:t>
            </a:r>
            <a:endParaRPr lang="en-US" sz="2800" dirty="0"/>
          </a:p>
        </p:txBody>
      </p:sp>
      <p:sp>
        <p:nvSpPr>
          <p:cNvPr id="5" name="Title 1"/>
          <p:cNvSpPr>
            <a:spLocks noGrp="1"/>
          </p:cNvSpPr>
          <p:nvPr>
            <p:ph type="title"/>
          </p:nvPr>
        </p:nvSpPr>
        <p:spPr>
          <a:xfrm>
            <a:off x="1044769" y="274638"/>
            <a:ext cx="10275980" cy="1143000"/>
          </a:xfrm>
        </p:spPr>
        <p:txBody>
          <a:bodyPr>
            <a:normAutofit/>
          </a:bodyPr>
          <a:lstStyle/>
          <a:p>
            <a:r>
              <a:rPr lang="en-US" dirty="0" smtClean="0"/>
              <a:t>Notice of Intent to Increase Nonvoted Levies</a:t>
            </a:r>
            <a:endParaRPr lang="en-US" dirty="0"/>
          </a:p>
        </p:txBody>
      </p:sp>
    </p:spTree>
    <p:extLst>
      <p:ext uri="{BB962C8B-B14F-4D97-AF65-F5344CB8AC3E}">
        <p14:creationId xmlns:p14="http://schemas.microsoft.com/office/powerpoint/2010/main" val="14752426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lnSpcReduction="10000"/>
          </a:bodyPr>
          <a:lstStyle/>
          <a:p>
            <a:pPr marL="0" indent="0">
              <a:buNone/>
            </a:pPr>
            <a:endParaRPr lang="en-US" u="sng" dirty="0" smtClean="0"/>
          </a:p>
          <a:p>
            <a:pPr marL="0" indent="0">
              <a:buNone/>
            </a:pPr>
            <a:r>
              <a:rPr lang="en-US" sz="2600" dirty="0" smtClean="0"/>
              <a:t>Funds </a:t>
            </a:r>
            <a:r>
              <a:rPr lang="en-US" sz="2600" dirty="0"/>
              <a:t>left over from last year (fund balance reappropriated)</a:t>
            </a:r>
          </a:p>
          <a:p>
            <a:pPr marL="0" indent="0">
              <a:buNone/>
            </a:pPr>
            <a:r>
              <a:rPr lang="en-US" sz="2600" u="sng" dirty="0"/>
              <a:t>+ New Money							</a:t>
            </a:r>
          </a:p>
          <a:p>
            <a:pPr marL="0" indent="0">
              <a:buNone/>
            </a:pPr>
            <a:r>
              <a:rPr lang="en-US" sz="2600" dirty="0"/>
              <a:t>Total funds available (i.e., your adopted budget)</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2600" dirty="0"/>
              <a:t>Total funds available (i.e., your adopted budget)</a:t>
            </a:r>
          </a:p>
          <a:p>
            <a:pPr marL="0" indent="0">
              <a:buNone/>
            </a:pPr>
            <a:r>
              <a:rPr lang="en-US" sz="2600" u="sng" dirty="0"/>
              <a:t>- Funds left over from last year (fund balance </a:t>
            </a:r>
            <a:r>
              <a:rPr lang="en-US" sz="2600" u="sng" dirty="0" err="1"/>
              <a:t>reappropriated</a:t>
            </a:r>
            <a:r>
              <a:rPr lang="en-US" sz="2600" u="sng" dirty="0"/>
              <a:t>)</a:t>
            </a:r>
          </a:p>
          <a:p>
            <a:pPr marL="0" indent="0">
              <a:buNone/>
            </a:pPr>
            <a:r>
              <a:rPr lang="en-US" sz="2600" dirty="0"/>
              <a:t>New Money							</a:t>
            </a:r>
          </a:p>
          <a:p>
            <a:pPr marL="0" indent="0">
              <a:buNone/>
            </a:pPr>
            <a:endParaRPr lang="en-US" dirty="0"/>
          </a:p>
          <a:p>
            <a:pPr marL="0" indent="0">
              <a:buNone/>
            </a:pPr>
            <a:endParaRPr lang="en-US" dirty="0"/>
          </a:p>
        </p:txBody>
      </p:sp>
      <p:sp>
        <p:nvSpPr>
          <p:cNvPr id="4"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dirty="0">
                <a:latin typeface="+mj-lt"/>
              </a:rPr>
              <a:t>Spending Authority Determines Funding Sources</a:t>
            </a:r>
          </a:p>
          <a:p>
            <a:pPr eaLnBrk="1" hangingPunct="1">
              <a:spcBef>
                <a:spcPct val="0"/>
              </a:spcBef>
              <a:buFontTx/>
              <a:buNone/>
            </a:pPr>
            <a:r>
              <a:rPr lang="en-US" altLang="en-US" sz="2800" dirty="0">
                <a:latin typeface="+mj-lt"/>
              </a:rPr>
              <a:t>Step </a:t>
            </a:r>
            <a:r>
              <a:rPr lang="en-US" altLang="en-US" sz="2800" dirty="0" smtClean="0">
                <a:latin typeface="+mj-lt"/>
              </a:rPr>
              <a:t>3: Estimating New Money</a:t>
            </a:r>
            <a:endParaRPr lang="en-US" altLang="en-US" sz="2800" dirty="0">
              <a:latin typeface="+mj-lt"/>
            </a:endParaRPr>
          </a:p>
        </p:txBody>
      </p:sp>
      <p:sp>
        <p:nvSpPr>
          <p:cNvPr id="2" name="Curved Right Arrow 1"/>
          <p:cNvSpPr/>
          <p:nvPr/>
        </p:nvSpPr>
        <p:spPr>
          <a:xfrm>
            <a:off x="751438" y="2607398"/>
            <a:ext cx="805758" cy="29242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558219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lnSpcReduction="10000"/>
          </a:bodyPr>
          <a:lstStyle/>
          <a:p>
            <a:pPr marL="0" indent="0">
              <a:buNone/>
            </a:pPr>
            <a:r>
              <a:rPr lang="en-US" u="sng" dirty="0"/>
              <a:t>Example 1: </a:t>
            </a:r>
            <a:r>
              <a:rPr lang="en-US" u="sng" dirty="0" smtClean="0"/>
              <a:t>Retirement Fund</a:t>
            </a:r>
            <a:r>
              <a:rPr lang="en-US" u="sng" dirty="0"/>
              <a:t>:</a:t>
            </a:r>
          </a:p>
          <a:p>
            <a:pPr marL="0" indent="0">
              <a:buNone/>
            </a:pPr>
            <a:endParaRPr lang="en-US" dirty="0"/>
          </a:p>
          <a:p>
            <a:pPr marL="0" indent="0">
              <a:buNone/>
            </a:pPr>
            <a:r>
              <a:rPr lang="en-US" dirty="0"/>
              <a:t>	</a:t>
            </a:r>
            <a:r>
              <a:rPr lang="en-US" dirty="0" smtClean="0"/>
              <a:t>$ 500,000</a:t>
            </a:r>
            <a:r>
              <a:rPr lang="en-US" dirty="0"/>
              <a:t>	A</a:t>
            </a:r>
            <a:r>
              <a:rPr lang="en-US" dirty="0" smtClean="0"/>
              <a:t>dopted budget (funds needed)</a:t>
            </a:r>
            <a:endParaRPr lang="en-US" dirty="0"/>
          </a:p>
          <a:p>
            <a:pPr marL="0" indent="0">
              <a:buNone/>
            </a:pPr>
            <a:r>
              <a:rPr lang="en-US" dirty="0"/>
              <a:t>	</a:t>
            </a:r>
            <a:r>
              <a:rPr lang="en-US" dirty="0" smtClean="0"/>
              <a:t>$      5,000</a:t>
            </a:r>
            <a:r>
              <a:rPr lang="en-US" dirty="0"/>
              <a:t>	</a:t>
            </a:r>
            <a:r>
              <a:rPr lang="en-US" dirty="0" smtClean="0"/>
              <a:t>Less: fund balance </a:t>
            </a:r>
            <a:r>
              <a:rPr lang="en-US" dirty="0" err="1" smtClean="0"/>
              <a:t>reappropriated</a:t>
            </a:r>
            <a:endParaRPr lang="en-US" dirty="0"/>
          </a:p>
          <a:p>
            <a:pPr marL="0" indent="0">
              <a:buNone/>
            </a:pPr>
            <a:r>
              <a:rPr lang="en-US" dirty="0"/>
              <a:t>	</a:t>
            </a:r>
            <a:r>
              <a:rPr lang="en-US" u="sng" dirty="0" smtClean="0"/>
              <a:t>$      </a:t>
            </a:r>
            <a:r>
              <a:rPr lang="en-US" u="sng" dirty="0"/>
              <a:t>1</a:t>
            </a:r>
            <a:r>
              <a:rPr lang="en-US" u="sng" dirty="0" smtClean="0"/>
              <a:t>,000</a:t>
            </a:r>
            <a:r>
              <a:rPr lang="en-US" u="sng" dirty="0"/>
              <a:t>	</a:t>
            </a:r>
            <a:r>
              <a:rPr lang="en-US" u="sng" dirty="0" smtClean="0"/>
              <a:t>Less: budgeted interest</a:t>
            </a:r>
            <a:endParaRPr lang="en-US" u="sng" dirty="0"/>
          </a:p>
          <a:p>
            <a:pPr marL="0" indent="0">
              <a:buNone/>
            </a:pPr>
            <a:r>
              <a:rPr lang="en-US" dirty="0"/>
              <a:t>	</a:t>
            </a:r>
            <a:r>
              <a:rPr lang="en-US" u="dbl" dirty="0" smtClean="0"/>
              <a:t>$                </a:t>
            </a:r>
            <a:r>
              <a:rPr lang="en-US" dirty="0"/>
              <a:t>	</a:t>
            </a:r>
            <a:r>
              <a:rPr lang="en-US" dirty="0" smtClean="0"/>
              <a:t>New money (county retirement </a:t>
            </a:r>
          </a:p>
          <a:p>
            <a:pPr marL="0" indent="0">
              <a:buNone/>
            </a:pPr>
            <a:r>
              <a:rPr lang="en-US" dirty="0"/>
              <a:t>	</a:t>
            </a:r>
            <a:r>
              <a:rPr lang="en-US" dirty="0" smtClean="0"/>
              <a:t>		distribution = taxes)</a:t>
            </a:r>
            <a:endParaRPr lang="en-US" dirty="0"/>
          </a:p>
          <a:p>
            <a:pPr marL="0" indent="0">
              <a:buNone/>
            </a:pPr>
            <a:endParaRPr lang="en-US" u="sng" dirty="0" smtClean="0"/>
          </a:p>
          <a:p>
            <a:pPr marL="0" indent="0">
              <a:buNone/>
            </a:pPr>
            <a:r>
              <a:rPr lang="en-US" sz="2600" dirty="0"/>
              <a:t>						</a:t>
            </a:r>
          </a:p>
          <a:p>
            <a:pPr marL="0" indent="0">
              <a:buNone/>
            </a:pPr>
            <a:endParaRPr lang="en-US" dirty="0"/>
          </a:p>
          <a:p>
            <a:pPr marL="0" indent="0">
              <a:buNone/>
            </a:pPr>
            <a:endParaRPr lang="en-US" dirty="0"/>
          </a:p>
        </p:txBody>
      </p:sp>
      <p:sp>
        <p:nvSpPr>
          <p:cNvPr id="4"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dirty="0">
                <a:latin typeface="+mj-lt"/>
              </a:rPr>
              <a:t>Spending Authority Determines Funding Sources</a:t>
            </a:r>
          </a:p>
          <a:p>
            <a:pPr eaLnBrk="1" hangingPunct="1">
              <a:spcBef>
                <a:spcPct val="0"/>
              </a:spcBef>
              <a:buFontTx/>
              <a:buNone/>
            </a:pPr>
            <a:r>
              <a:rPr lang="en-US" altLang="en-US" sz="2800" dirty="0">
                <a:latin typeface="+mj-lt"/>
              </a:rPr>
              <a:t>Step </a:t>
            </a:r>
            <a:r>
              <a:rPr lang="en-US" altLang="en-US" sz="2800" dirty="0" smtClean="0">
                <a:latin typeface="+mj-lt"/>
              </a:rPr>
              <a:t>3: Estimating New Money</a:t>
            </a:r>
            <a:endParaRPr lang="en-US" altLang="en-US" sz="2800" dirty="0">
              <a:latin typeface="+mj-lt"/>
            </a:endParaRPr>
          </a:p>
        </p:txBody>
      </p:sp>
    </p:spTree>
    <p:extLst>
      <p:ext uri="{BB962C8B-B14F-4D97-AF65-F5344CB8AC3E}">
        <p14:creationId xmlns:p14="http://schemas.microsoft.com/office/powerpoint/2010/main" val="15785120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1"/>
            <a:ext cx="8610600" cy="4525963"/>
          </a:xfrm>
        </p:spPr>
        <p:txBody>
          <a:bodyPr>
            <a:normAutofit/>
          </a:bodyPr>
          <a:lstStyle/>
          <a:p>
            <a:pPr marL="0" indent="0">
              <a:buNone/>
            </a:pPr>
            <a:r>
              <a:rPr lang="en-US" u="sng" dirty="0"/>
              <a:t>Example </a:t>
            </a:r>
            <a:r>
              <a:rPr lang="en-US" u="sng" dirty="0" smtClean="0"/>
              <a:t>2: Adult Education Fund</a:t>
            </a:r>
            <a:r>
              <a:rPr lang="en-US" u="sng" dirty="0"/>
              <a:t>:</a:t>
            </a:r>
          </a:p>
          <a:p>
            <a:pPr marL="0" indent="0">
              <a:buNone/>
            </a:pPr>
            <a:endParaRPr lang="en-US" dirty="0"/>
          </a:p>
          <a:p>
            <a:pPr marL="0" indent="0">
              <a:buNone/>
            </a:pPr>
            <a:r>
              <a:rPr lang="en-US" dirty="0"/>
              <a:t>	</a:t>
            </a:r>
            <a:r>
              <a:rPr lang="en-US" dirty="0" smtClean="0">
                <a:solidFill>
                  <a:schemeClr val="bg1"/>
                </a:solidFill>
              </a:rPr>
              <a:t>$        500	Less: Budgeted interest</a:t>
            </a:r>
          </a:p>
          <a:p>
            <a:pPr marL="0" indent="0">
              <a:buNone/>
            </a:pPr>
            <a:r>
              <a:rPr lang="en-US" dirty="0">
                <a:solidFill>
                  <a:schemeClr val="bg1"/>
                </a:solidFill>
              </a:rPr>
              <a:t>	</a:t>
            </a:r>
            <a:r>
              <a:rPr lang="en-US" u="sng" dirty="0" smtClean="0">
                <a:solidFill>
                  <a:schemeClr val="bg1"/>
                </a:solidFill>
              </a:rPr>
              <a:t>$     7,500	Less: Budgeted course fees</a:t>
            </a:r>
          </a:p>
          <a:p>
            <a:pPr marL="0" indent="0">
              <a:buNone/>
            </a:pPr>
            <a:r>
              <a:rPr lang="en-US" dirty="0" smtClean="0">
                <a:solidFill>
                  <a:schemeClr val="bg1"/>
                </a:solidFill>
              </a:rPr>
              <a:t>	$   51,000	Permissive tax levy</a:t>
            </a:r>
          </a:p>
          <a:p>
            <a:pPr marL="0" indent="0">
              <a:buNone/>
            </a:pPr>
            <a:r>
              <a:rPr lang="en-US" sz="2600" dirty="0">
                <a:solidFill>
                  <a:schemeClr val="bg1"/>
                </a:solidFill>
              </a:rPr>
              <a:t>						</a:t>
            </a:r>
          </a:p>
          <a:p>
            <a:pPr marL="0" indent="0">
              <a:buNone/>
            </a:pP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61161781"/>
              </p:ext>
            </p:extLst>
          </p:nvPr>
        </p:nvGraphicFramePr>
        <p:xfrm>
          <a:off x="1981200" y="2209800"/>
          <a:ext cx="8077200" cy="4297680"/>
        </p:xfrm>
        <a:graphic>
          <a:graphicData uri="http://schemas.openxmlformats.org/drawingml/2006/table">
            <a:tbl>
              <a:tblPr firstRow="1" bandRow="1">
                <a:tableStyleId>{93296810-A885-4BE3-A3E7-6D5BEEA58F35}</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161544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716280">
                <a:tc>
                  <a:txBody>
                    <a:bodyPr/>
                    <a:lstStyle/>
                    <a:p>
                      <a:pPr algn="ctr"/>
                      <a:endParaRPr lang="en-US" sz="1700" dirty="0">
                        <a:solidFill>
                          <a:srgbClr val="FF0000"/>
                        </a:solidFill>
                      </a:endParaRPr>
                    </a:p>
                  </a:txBody>
                  <a:tcPr anchor="ctr"/>
                </a:tc>
                <a:tc>
                  <a:txBody>
                    <a:bodyPr/>
                    <a:lstStyle/>
                    <a:p>
                      <a:pPr algn="ctr"/>
                      <a:r>
                        <a:rPr lang="en-US" sz="2000" dirty="0" smtClean="0"/>
                        <a:t>Year 1</a:t>
                      </a:r>
                      <a:endParaRPr lang="en-US" sz="2000" dirty="0"/>
                    </a:p>
                  </a:txBody>
                  <a:tcPr anchor="ctr"/>
                </a:tc>
                <a:tc>
                  <a:txBody>
                    <a:bodyPr/>
                    <a:lstStyle/>
                    <a:p>
                      <a:pPr algn="ctr"/>
                      <a:r>
                        <a:rPr lang="en-US" sz="2000" dirty="0" smtClean="0"/>
                        <a:t>Year 2</a:t>
                      </a:r>
                      <a:endParaRPr lang="en-US" sz="2000" dirty="0"/>
                    </a:p>
                  </a:txBody>
                  <a:tcPr anchor="ctr"/>
                </a:tc>
                <a:tc>
                  <a:txBody>
                    <a:bodyPr/>
                    <a:lstStyle/>
                    <a:p>
                      <a:pPr algn="ctr"/>
                      <a:r>
                        <a:rPr lang="en-US" sz="2000" dirty="0" smtClean="0"/>
                        <a:t>Year 3</a:t>
                      </a:r>
                      <a:endParaRPr lang="en-US" sz="2000" dirty="0"/>
                    </a:p>
                  </a:txBody>
                  <a:tcPr anchor="ctr"/>
                </a:tc>
                <a:tc>
                  <a:txBody>
                    <a:bodyPr/>
                    <a:lstStyle/>
                    <a:p>
                      <a:pPr algn="ctr"/>
                      <a:r>
                        <a:rPr lang="en-US" sz="2000" dirty="0" smtClean="0"/>
                        <a:t>Year 4       (Budget Year)</a:t>
                      </a:r>
                    </a:p>
                  </a:txBody>
                  <a:tcPr anchor="ctr"/>
                </a:tc>
                <a:extLst>
                  <a:ext uri="{0D108BD9-81ED-4DB2-BD59-A6C34878D82A}">
                    <a16:rowId xmlns:a16="http://schemas.microsoft.com/office/drawing/2014/main" val="10000"/>
                  </a:ext>
                </a:extLst>
              </a:tr>
              <a:tr h="716280">
                <a:tc>
                  <a:txBody>
                    <a:bodyPr/>
                    <a:lstStyle/>
                    <a:p>
                      <a:pPr algn="ctr"/>
                      <a:r>
                        <a:rPr lang="en-US" sz="1700" dirty="0" smtClean="0"/>
                        <a:t>Fund Balance</a:t>
                      </a:r>
                    </a:p>
                    <a:p>
                      <a:pPr algn="ctr"/>
                      <a:r>
                        <a:rPr lang="en-US" sz="1700" dirty="0" err="1" smtClean="0"/>
                        <a:t>Reappropriated</a:t>
                      </a:r>
                      <a:endParaRPr lang="en-US" sz="1700" dirty="0">
                        <a:solidFill>
                          <a:schemeClr val="tx1"/>
                        </a:solidFill>
                      </a:endParaRPr>
                    </a:p>
                  </a:txBody>
                  <a:tcPr anchor="ctr"/>
                </a:tc>
                <a:tc>
                  <a:txBody>
                    <a:bodyPr/>
                    <a:lstStyle/>
                    <a:p>
                      <a:pPr algn="ctr"/>
                      <a:r>
                        <a:rPr lang="en-US" sz="2000" dirty="0" smtClean="0"/>
                        <a:t>$1,500</a:t>
                      </a:r>
                      <a:endParaRPr lang="en-US" sz="2000" dirty="0"/>
                    </a:p>
                  </a:txBody>
                  <a:tcPr anchor="ctr"/>
                </a:tc>
                <a:tc>
                  <a:txBody>
                    <a:bodyPr/>
                    <a:lstStyle/>
                    <a:p>
                      <a:pPr algn="ctr"/>
                      <a:r>
                        <a:rPr lang="en-US" sz="2000" dirty="0" smtClean="0"/>
                        <a:t>$2,500</a:t>
                      </a:r>
                      <a:endParaRPr lang="en-US" sz="2000" dirty="0"/>
                    </a:p>
                  </a:txBody>
                  <a:tcPr anchor="ctr"/>
                </a:tc>
                <a:tc>
                  <a:txBody>
                    <a:bodyPr/>
                    <a:lstStyle/>
                    <a:p>
                      <a:pPr algn="ctr"/>
                      <a:r>
                        <a:rPr lang="en-US" sz="2000" dirty="0" smtClean="0"/>
                        <a:t>$2,000</a:t>
                      </a: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1"/>
                  </a:ext>
                </a:extLst>
              </a:tr>
              <a:tr h="716280">
                <a:tc>
                  <a:txBody>
                    <a:bodyPr/>
                    <a:lstStyle/>
                    <a:p>
                      <a:pPr algn="ctr"/>
                      <a:r>
                        <a:rPr lang="en-US" sz="2000" dirty="0" smtClean="0"/>
                        <a:t>Budgeted</a:t>
                      </a:r>
                      <a:r>
                        <a:rPr lang="en-US" sz="2000" baseline="0" dirty="0" smtClean="0"/>
                        <a:t> </a:t>
                      </a:r>
                      <a:r>
                        <a:rPr lang="en-US" sz="2000" dirty="0" smtClean="0"/>
                        <a:t>Interest</a:t>
                      </a:r>
                      <a:endParaRPr lang="en-US" sz="2000" dirty="0"/>
                    </a:p>
                  </a:txBody>
                  <a:tcPr anchor="ctr"/>
                </a:tc>
                <a:tc>
                  <a:txBody>
                    <a:bodyPr/>
                    <a:lstStyle/>
                    <a:p>
                      <a:pPr algn="ctr"/>
                      <a:r>
                        <a:rPr lang="en-US" sz="2000" dirty="0" smtClean="0"/>
                        <a:t>$500</a:t>
                      </a:r>
                      <a:endParaRPr lang="en-US" sz="2000" dirty="0"/>
                    </a:p>
                  </a:txBody>
                  <a:tcPr anchor="ctr"/>
                </a:tc>
                <a:tc>
                  <a:txBody>
                    <a:bodyPr/>
                    <a:lstStyle/>
                    <a:p>
                      <a:pPr algn="ctr"/>
                      <a:r>
                        <a:rPr lang="en-US" sz="2000" dirty="0" smtClean="0"/>
                        <a:t>$500</a:t>
                      </a:r>
                      <a:endParaRPr lang="en-US" sz="2000" dirty="0"/>
                    </a:p>
                  </a:txBody>
                  <a:tcPr anchor="ctr"/>
                </a:tc>
                <a:tc>
                  <a:txBody>
                    <a:bodyPr/>
                    <a:lstStyle/>
                    <a:p>
                      <a:pPr algn="ctr"/>
                      <a:r>
                        <a:rPr lang="en-US" sz="2000" dirty="0" smtClean="0"/>
                        <a:t>$500</a:t>
                      </a:r>
                      <a:endParaRPr lang="en-US" sz="2000" dirty="0"/>
                    </a:p>
                  </a:txBody>
                  <a:tcPr anchor="ctr"/>
                </a:tc>
                <a:tc>
                  <a:txBody>
                    <a:bodyPr/>
                    <a:lstStyle/>
                    <a:p>
                      <a:pPr algn="ctr"/>
                      <a:endParaRPr lang="en-US" sz="2000" dirty="0" smtClean="0"/>
                    </a:p>
                  </a:txBody>
                  <a:tcPr anchor="ctr"/>
                </a:tc>
                <a:extLst>
                  <a:ext uri="{0D108BD9-81ED-4DB2-BD59-A6C34878D82A}">
                    <a16:rowId xmlns:a16="http://schemas.microsoft.com/office/drawing/2014/main" val="10002"/>
                  </a:ext>
                </a:extLst>
              </a:tr>
              <a:tr h="716280">
                <a:tc>
                  <a:txBody>
                    <a:bodyPr/>
                    <a:lstStyle/>
                    <a:p>
                      <a:pPr algn="ctr"/>
                      <a:r>
                        <a:rPr lang="en-US" sz="2000" dirty="0" smtClean="0"/>
                        <a:t>Course Fees</a:t>
                      </a:r>
                      <a:endParaRPr lang="en-US" sz="2000" dirty="0"/>
                    </a:p>
                  </a:txBody>
                  <a:tcPr anchor="ctr"/>
                </a:tc>
                <a:tc>
                  <a:txBody>
                    <a:bodyPr/>
                    <a:lstStyle/>
                    <a:p>
                      <a:pPr algn="ctr"/>
                      <a:r>
                        <a:rPr lang="en-US" sz="2000" dirty="0" smtClean="0"/>
                        <a:t>$7,750</a:t>
                      </a:r>
                      <a:endParaRPr lang="en-US" sz="2000" dirty="0"/>
                    </a:p>
                  </a:txBody>
                  <a:tcPr anchor="ctr"/>
                </a:tc>
                <a:tc>
                  <a:txBody>
                    <a:bodyPr/>
                    <a:lstStyle/>
                    <a:p>
                      <a:pPr algn="ctr"/>
                      <a:r>
                        <a:rPr lang="en-US" sz="2000" dirty="0" smtClean="0"/>
                        <a:t>$7,500</a:t>
                      </a:r>
                      <a:endParaRPr lang="en-US" sz="2000" dirty="0"/>
                    </a:p>
                  </a:txBody>
                  <a:tcPr anchor="ctr"/>
                </a:tc>
                <a:tc>
                  <a:txBody>
                    <a:bodyPr/>
                    <a:lstStyle/>
                    <a:p>
                      <a:pPr algn="ctr"/>
                      <a:r>
                        <a:rPr lang="en-US" sz="2000" dirty="0" smtClean="0"/>
                        <a:t>$7,250</a:t>
                      </a: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3"/>
                  </a:ext>
                </a:extLst>
              </a:tr>
              <a:tr h="716280">
                <a:tc>
                  <a:txBody>
                    <a:bodyPr/>
                    <a:lstStyle/>
                    <a:p>
                      <a:pPr algn="ctr"/>
                      <a:r>
                        <a:rPr lang="en-US" sz="2000" u="sng" dirty="0" smtClean="0"/>
                        <a:t>Local</a:t>
                      </a:r>
                      <a:r>
                        <a:rPr lang="en-US" sz="2000" u="sng" baseline="0" dirty="0" smtClean="0"/>
                        <a:t> Levy</a:t>
                      </a:r>
                      <a:endParaRPr lang="en-US" sz="2000" u="sng" dirty="0"/>
                    </a:p>
                  </a:txBody>
                  <a:tcPr anchor="ctr"/>
                </a:tc>
                <a:tc>
                  <a:txBody>
                    <a:bodyPr/>
                    <a:lstStyle/>
                    <a:p>
                      <a:pPr algn="ctr"/>
                      <a:r>
                        <a:rPr lang="en-US" sz="2000" u="sng" dirty="0" smtClean="0"/>
                        <a:t>$50,250</a:t>
                      </a:r>
                      <a:endParaRPr lang="en-US" sz="2000" u="sng" dirty="0"/>
                    </a:p>
                  </a:txBody>
                  <a:tcPr anchor="ctr"/>
                </a:tc>
                <a:tc>
                  <a:txBody>
                    <a:bodyPr/>
                    <a:lstStyle/>
                    <a:p>
                      <a:pPr algn="ctr"/>
                      <a:r>
                        <a:rPr lang="en-US" sz="2000" u="sng" dirty="0" smtClean="0"/>
                        <a:t>$49,500</a:t>
                      </a:r>
                      <a:endParaRPr lang="en-US" sz="2000" u="sng" dirty="0"/>
                    </a:p>
                  </a:txBody>
                  <a:tcPr anchor="ctr"/>
                </a:tc>
                <a:tc>
                  <a:txBody>
                    <a:bodyPr/>
                    <a:lstStyle/>
                    <a:p>
                      <a:pPr algn="ctr"/>
                      <a:r>
                        <a:rPr lang="en-US" sz="2000" u="sng" dirty="0" smtClean="0"/>
                        <a:t>$50,250</a:t>
                      </a:r>
                      <a:endParaRPr lang="en-US" sz="2000" u="sng" dirty="0"/>
                    </a:p>
                  </a:txBody>
                  <a:tcPr anchor="ctr"/>
                </a:tc>
                <a:tc>
                  <a:txBody>
                    <a:bodyPr/>
                    <a:lstStyle/>
                    <a:p>
                      <a:pPr algn="ctr"/>
                      <a:endParaRPr lang="en-US" sz="2000" u="sng" dirty="0" smtClean="0"/>
                    </a:p>
                  </a:txBody>
                  <a:tcPr anchor="ctr"/>
                </a:tc>
                <a:extLst>
                  <a:ext uri="{0D108BD9-81ED-4DB2-BD59-A6C34878D82A}">
                    <a16:rowId xmlns:a16="http://schemas.microsoft.com/office/drawing/2014/main" val="10004"/>
                  </a:ext>
                </a:extLst>
              </a:tr>
              <a:tr h="716280">
                <a:tc>
                  <a:txBody>
                    <a:bodyPr/>
                    <a:lstStyle/>
                    <a:p>
                      <a:pPr algn="ctr"/>
                      <a:r>
                        <a:rPr lang="en-US" sz="2000" dirty="0" smtClean="0"/>
                        <a:t>Total Budget</a:t>
                      </a:r>
                      <a:endParaRPr lang="en-US" sz="2000" dirty="0"/>
                    </a:p>
                  </a:txBody>
                  <a:tcPr anchor="ctr"/>
                </a:tc>
                <a:tc>
                  <a:txBody>
                    <a:bodyPr/>
                    <a:lstStyle/>
                    <a:p>
                      <a:pPr algn="ctr"/>
                      <a:r>
                        <a:rPr lang="en-US" sz="2000" dirty="0" smtClean="0"/>
                        <a:t>$60,000</a:t>
                      </a:r>
                      <a:endParaRPr lang="en-US" sz="2000" dirty="0"/>
                    </a:p>
                  </a:txBody>
                  <a:tcPr anchor="ctr"/>
                </a:tc>
                <a:tc>
                  <a:txBody>
                    <a:bodyPr/>
                    <a:lstStyle/>
                    <a:p>
                      <a:pPr algn="ctr"/>
                      <a:r>
                        <a:rPr lang="en-US" sz="2000" dirty="0" smtClean="0"/>
                        <a:t>$60,000</a:t>
                      </a:r>
                      <a:endParaRPr lang="en-US" sz="2000" dirty="0"/>
                    </a:p>
                  </a:txBody>
                  <a:tcPr anchor="ctr"/>
                </a:tc>
                <a:tc>
                  <a:txBody>
                    <a:bodyPr/>
                    <a:lstStyle/>
                    <a:p>
                      <a:pPr algn="ctr"/>
                      <a:r>
                        <a:rPr lang="en-US" sz="2000" dirty="0" smtClean="0"/>
                        <a:t>$60,000</a:t>
                      </a:r>
                      <a:endParaRPr lang="en-US" sz="2000" dirty="0"/>
                    </a:p>
                  </a:txBody>
                  <a:tcPr anchor="ctr"/>
                </a:tc>
                <a:tc>
                  <a:txBody>
                    <a:bodyPr/>
                    <a:lstStyle/>
                    <a:p>
                      <a:pPr algn="ctr"/>
                      <a:endParaRPr lang="en-US" sz="2000" dirty="0"/>
                    </a:p>
                  </a:txBody>
                  <a:tcPr anchor="ctr"/>
                </a:tc>
                <a:extLst>
                  <a:ext uri="{0D108BD9-81ED-4DB2-BD59-A6C34878D82A}">
                    <a16:rowId xmlns:a16="http://schemas.microsoft.com/office/drawing/2014/main" val="10005"/>
                  </a:ext>
                </a:extLst>
              </a:tr>
            </a:tbl>
          </a:graphicData>
        </a:graphic>
      </p:graphicFrame>
      <p:sp>
        <p:nvSpPr>
          <p:cNvPr id="7"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Spending Authority Determines Funding </a:t>
            </a:r>
            <a:r>
              <a:rPr lang="en-US" sz="3600" dirty="0" smtClean="0">
                <a:latin typeface="+mj-lt"/>
              </a:rPr>
              <a:t>Sources</a:t>
            </a:r>
            <a:endParaRPr lang="en-US" sz="3600" dirty="0">
              <a:latin typeface="+mj-lt"/>
            </a:endParaRPr>
          </a:p>
        </p:txBody>
      </p:sp>
    </p:spTree>
    <p:extLst>
      <p:ext uri="{BB962C8B-B14F-4D97-AF65-F5344CB8AC3E}">
        <p14:creationId xmlns:p14="http://schemas.microsoft.com/office/powerpoint/2010/main" val="25371449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133601" y="1561920"/>
            <a:ext cx="7497401" cy="5296080"/>
          </a:xfrm>
          <a:prstGeom prst="rect">
            <a:avLst/>
          </a:prstGeom>
        </p:spPr>
      </p:pic>
      <p:cxnSp>
        <p:nvCxnSpPr>
          <p:cNvPr id="3" name="Straight Arrow Connector 2"/>
          <p:cNvCxnSpPr/>
          <p:nvPr/>
        </p:nvCxnSpPr>
        <p:spPr>
          <a:xfrm>
            <a:off x="2743200" y="3184806"/>
            <a:ext cx="609600" cy="17671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2601" y="2621202"/>
            <a:ext cx="2291653" cy="707886"/>
          </a:xfrm>
          <a:prstGeom prst="rect">
            <a:avLst/>
          </a:prstGeom>
          <a:solidFill>
            <a:schemeClr val="bg1"/>
          </a:solidFill>
          <a:ln w="12700">
            <a:solidFill>
              <a:srgbClr val="FF0000"/>
            </a:solidFill>
          </a:ln>
        </p:spPr>
        <p:txBody>
          <a:bodyPr wrap="none" rtlCol="0">
            <a:spAutoFit/>
          </a:bodyPr>
          <a:lstStyle/>
          <a:p>
            <a:r>
              <a:rPr lang="en-US" sz="2000" b="1" u="sng" dirty="0">
                <a:solidFill>
                  <a:srgbClr val="FF0000"/>
                </a:solidFill>
              </a:rPr>
              <a:t>Step 1:</a:t>
            </a:r>
            <a:r>
              <a:rPr lang="en-US" sz="2000" b="1" dirty="0">
                <a:solidFill>
                  <a:srgbClr val="FF0000"/>
                </a:solidFill>
              </a:rPr>
              <a:t> Determine </a:t>
            </a:r>
          </a:p>
          <a:p>
            <a:r>
              <a:rPr lang="en-US" sz="2000" b="1" dirty="0">
                <a:solidFill>
                  <a:srgbClr val="FF0000"/>
                </a:solidFill>
              </a:rPr>
              <a:t>Expenditure Budget</a:t>
            </a:r>
          </a:p>
        </p:txBody>
      </p:sp>
      <p:sp>
        <p:nvSpPr>
          <p:cNvPr id="9" name="Rectangle 8"/>
          <p:cNvSpPr/>
          <p:nvPr/>
        </p:nvSpPr>
        <p:spPr>
          <a:xfrm>
            <a:off x="2161032" y="5059679"/>
            <a:ext cx="6641592" cy="32265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Spending Authority Determines Funding </a:t>
            </a:r>
            <a:r>
              <a:rPr lang="en-US" sz="3600" dirty="0" smtClean="0">
                <a:latin typeface="+mj-lt"/>
              </a:rPr>
              <a:t>Sources</a:t>
            </a:r>
            <a:endParaRPr lang="en-US" sz="3600" dirty="0">
              <a:latin typeface="+mj-lt"/>
            </a:endParaRPr>
          </a:p>
        </p:txBody>
      </p:sp>
    </p:spTree>
    <p:extLst>
      <p:ext uri="{BB962C8B-B14F-4D97-AF65-F5344CB8AC3E}">
        <p14:creationId xmlns:p14="http://schemas.microsoft.com/office/powerpoint/2010/main" val="35713879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133601" y="1561920"/>
            <a:ext cx="7497401" cy="5296080"/>
          </a:xfrm>
          <a:prstGeom prst="rect">
            <a:avLst/>
          </a:prstGeom>
        </p:spPr>
      </p:pic>
      <p:cxnSp>
        <p:nvCxnSpPr>
          <p:cNvPr id="3" name="Straight Arrow Connector 2"/>
          <p:cNvCxnSpPr/>
          <p:nvPr/>
        </p:nvCxnSpPr>
        <p:spPr>
          <a:xfrm flipH="1">
            <a:off x="6781800" y="3429000"/>
            <a:ext cx="1219200" cy="1600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85115" y="2980569"/>
            <a:ext cx="2398477" cy="707886"/>
          </a:xfrm>
          <a:prstGeom prst="rect">
            <a:avLst/>
          </a:prstGeom>
          <a:solidFill>
            <a:schemeClr val="bg1"/>
          </a:solidFill>
          <a:ln w="12700">
            <a:solidFill>
              <a:srgbClr val="FF0000"/>
            </a:solidFill>
          </a:ln>
        </p:spPr>
        <p:txBody>
          <a:bodyPr wrap="none" rtlCol="0">
            <a:spAutoFit/>
          </a:bodyPr>
          <a:lstStyle/>
          <a:p>
            <a:r>
              <a:rPr lang="en-US" sz="2000" b="1" u="sng" dirty="0">
                <a:solidFill>
                  <a:srgbClr val="FF0000"/>
                </a:solidFill>
              </a:rPr>
              <a:t>Step 2:</a:t>
            </a:r>
            <a:r>
              <a:rPr lang="en-US" sz="2000" b="1" dirty="0">
                <a:solidFill>
                  <a:srgbClr val="FF0000"/>
                </a:solidFill>
              </a:rPr>
              <a:t> Fund Balance</a:t>
            </a:r>
          </a:p>
          <a:p>
            <a:r>
              <a:rPr lang="en-US" sz="2000" b="1" dirty="0">
                <a:solidFill>
                  <a:srgbClr val="FF0000"/>
                </a:solidFill>
              </a:rPr>
              <a:t>Reappropriated</a:t>
            </a:r>
          </a:p>
        </p:txBody>
      </p:sp>
      <p:sp>
        <p:nvSpPr>
          <p:cNvPr id="9" name="Rectangle 8"/>
          <p:cNvSpPr/>
          <p:nvPr/>
        </p:nvSpPr>
        <p:spPr>
          <a:xfrm>
            <a:off x="2161032" y="5059679"/>
            <a:ext cx="6641592" cy="32265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Spending Authority Determines Funding </a:t>
            </a:r>
            <a:r>
              <a:rPr lang="en-US" sz="3600" dirty="0" smtClean="0">
                <a:latin typeface="+mj-lt"/>
              </a:rPr>
              <a:t>Sources</a:t>
            </a:r>
            <a:endParaRPr lang="en-US" sz="3600" dirty="0">
              <a:latin typeface="+mj-lt"/>
            </a:endParaRPr>
          </a:p>
        </p:txBody>
      </p:sp>
    </p:spTree>
    <p:extLst>
      <p:ext uri="{BB962C8B-B14F-4D97-AF65-F5344CB8AC3E}">
        <p14:creationId xmlns:p14="http://schemas.microsoft.com/office/powerpoint/2010/main" val="15036093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2133601" y="1561920"/>
            <a:ext cx="7497401" cy="5296080"/>
          </a:xfrm>
          <a:prstGeom prst="rect">
            <a:avLst/>
          </a:prstGeom>
        </p:spPr>
      </p:pic>
      <p:sp>
        <p:nvSpPr>
          <p:cNvPr id="8" name="Rectangle 7"/>
          <p:cNvSpPr/>
          <p:nvPr/>
        </p:nvSpPr>
        <p:spPr>
          <a:xfrm>
            <a:off x="2161032" y="5059679"/>
            <a:ext cx="6641592" cy="32265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a:off x="4499572" y="2887120"/>
            <a:ext cx="3500097" cy="23375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66621" y="2687065"/>
            <a:ext cx="2269789" cy="400110"/>
          </a:xfrm>
          <a:prstGeom prst="rect">
            <a:avLst/>
          </a:prstGeom>
          <a:solidFill>
            <a:schemeClr val="bg1"/>
          </a:solidFill>
          <a:ln w="12700">
            <a:solidFill>
              <a:srgbClr val="FF0000"/>
            </a:solidFill>
          </a:ln>
        </p:spPr>
        <p:txBody>
          <a:bodyPr wrap="none" rtlCol="0">
            <a:spAutoFit/>
          </a:bodyPr>
          <a:lstStyle/>
          <a:p>
            <a:r>
              <a:rPr lang="en-US" sz="2000" b="1" u="sng" dirty="0">
                <a:solidFill>
                  <a:srgbClr val="FF0000"/>
                </a:solidFill>
              </a:rPr>
              <a:t>Step 3:</a:t>
            </a:r>
            <a:r>
              <a:rPr lang="en-US" sz="2000" b="1" dirty="0">
                <a:solidFill>
                  <a:srgbClr val="FF0000"/>
                </a:solidFill>
              </a:rPr>
              <a:t> New Money</a:t>
            </a:r>
          </a:p>
        </p:txBody>
      </p:sp>
      <p:cxnSp>
        <p:nvCxnSpPr>
          <p:cNvPr id="9" name="Straight Arrow Connector 8"/>
          <p:cNvCxnSpPr>
            <a:stCxn id="5" idx="2"/>
          </p:cNvCxnSpPr>
          <p:nvPr/>
        </p:nvCxnSpPr>
        <p:spPr>
          <a:xfrm>
            <a:off x="4201516" y="3087175"/>
            <a:ext cx="2941668" cy="21516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sz="3600" dirty="0">
                <a:latin typeface="+mj-lt"/>
              </a:rPr>
              <a:t>Spending Authority Determines Funding </a:t>
            </a:r>
            <a:r>
              <a:rPr lang="en-US" sz="3600" dirty="0" smtClean="0">
                <a:latin typeface="+mj-lt"/>
              </a:rPr>
              <a:t>Sources</a:t>
            </a:r>
            <a:endParaRPr lang="en-US" sz="3600" dirty="0">
              <a:latin typeface="+mj-lt"/>
            </a:endParaRPr>
          </a:p>
        </p:txBody>
      </p:sp>
    </p:spTree>
    <p:extLst>
      <p:ext uri="{BB962C8B-B14F-4D97-AF65-F5344CB8AC3E}">
        <p14:creationId xmlns:p14="http://schemas.microsoft.com/office/powerpoint/2010/main" val="749699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489229"/>
              </p:ext>
            </p:extLst>
          </p:nvPr>
        </p:nvGraphicFramePr>
        <p:xfrm>
          <a:off x="1090414" y="2774053"/>
          <a:ext cx="10149515" cy="2682240"/>
        </p:xfrm>
        <a:graphic>
          <a:graphicData uri="http://schemas.openxmlformats.org/drawingml/2006/table">
            <a:tbl>
              <a:tblPr firstRow="1" bandRow="1">
                <a:tableStyleId>{5C22544A-7EE6-4342-B048-85BDC9FD1C3A}</a:tableStyleId>
              </a:tblPr>
              <a:tblGrid>
                <a:gridCol w="2342195">
                  <a:extLst>
                    <a:ext uri="{9D8B030D-6E8A-4147-A177-3AD203B41FA5}">
                      <a16:colId xmlns:a16="http://schemas.microsoft.com/office/drawing/2014/main" val="2621610472"/>
                    </a:ext>
                  </a:extLst>
                </a:gridCol>
                <a:gridCol w="1301220">
                  <a:extLst>
                    <a:ext uri="{9D8B030D-6E8A-4147-A177-3AD203B41FA5}">
                      <a16:colId xmlns:a16="http://schemas.microsoft.com/office/drawing/2014/main" val="3247954415"/>
                    </a:ext>
                  </a:extLst>
                </a:gridCol>
                <a:gridCol w="1071070">
                  <a:extLst>
                    <a:ext uri="{9D8B030D-6E8A-4147-A177-3AD203B41FA5}">
                      <a16:colId xmlns:a16="http://schemas.microsoft.com/office/drawing/2014/main" val="1317686507"/>
                    </a:ext>
                  </a:extLst>
                </a:gridCol>
                <a:gridCol w="1531370">
                  <a:extLst>
                    <a:ext uri="{9D8B030D-6E8A-4147-A177-3AD203B41FA5}">
                      <a16:colId xmlns:a16="http://schemas.microsoft.com/office/drawing/2014/main" val="2687346431"/>
                    </a:ext>
                  </a:extLst>
                </a:gridCol>
                <a:gridCol w="1301220">
                  <a:extLst>
                    <a:ext uri="{9D8B030D-6E8A-4147-A177-3AD203B41FA5}">
                      <a16:colId xmlns:a16="http://schemas.microsoft.com/office/drawing/2014/main" val="1758650543"/>
                    </a:ext>
                  </a:extLst>
                </a:gridCol>
                <a:gridCol w="1301220">
                  <a:extLst>
                    <a:ext uri="{9D8B030D-6E8A-4147-A177-3AD203B41FA5}">
                      <a16:colId xmlns:a16="http://schemas.microsoft.com/office/drawing/2014/main" val="3483420594"/>
                    </a:ext>
                  </a:extLst>
                </a:gridCol>
                <a:gridCol w="1301220">
                  <a:extLst>
                    <a:ext uri="{9D8B030D-6E8A-4147-A177-3AD203B41FA5}">
                      <a16:colId xmlns:a16="http://schemas.microsoft.com/office/drawing/2014/main" val="789521583"/>
                    </a:ext>
                  </a:extLst>
                </a:gridCol>
              </a:tblGrid>
              <a:tr h="370840">
                <a:tc>
                  <a:txBody>
                    <a:bodyPr/>
                    <a:lstStyle/>
                    <a:p>
                      <a:pPr algn="ctr"/>
                      <a:r>
                        <a:rPr lang="en-US" sz="2000" dirty="0" smtClean="0"/>
                        <a:t>Fund</a:t>
                      </a:r>
                      <a:endParaRPr lang="en-US" sz="2000" dirty="0"/>
                    </a:p>
                  </a:txBody>
                  <a:tcPr anchor="ctr"/>
                </a:tc>
                <a:tc>
                  <a:txBody>
                    <a:bodyPr/>
                    <a:lstStyle/>
                    <a:p>
                      <a:pPr algn="ctr"/>
                      <a:r>
                        <a:rPr lang="en-US" sz="2000" dirty="0" smtClean="0"/>
                        <a:t>Interest</a:t>
                      </a:r>
                      <a:endParaRPr lang="en-US" sz="2000" dirty="0"/>
                    </a:p>
                  </a:txBody>
                  <a:tcPr anchor="ctr"/>
                </a:tc>
                <a:tc>
                  <a:txBody>
                    <a:bodyPr/>
                    <a:lstStyle/>
                    <a:p>
                      <a:pPr algn="ctr"/>
                      <a:r>
                        <a:rPr lang="en-US" sz="2000" dirty="0" smtClean="0"/>
                        <a:t>User</a:t>
                      </a:r>
                      <a:r>
                        <a:rPr lang="en-US" sz="2000" baseline="0" dirty="0" smtClean="0"/>
                        <a:t> Fees</a:t>
                      </a:r>
                      <a:endParaRPr lang="en-US" sz="2000" dirty="0"/>
                    </a:p>
                  </a:txBody>
                  <a:tcPr anchor="ctr"/>
                </a:tc>
                <a:tc>
                  <a:txBody>
                    <a:bodyPr/>
                    <a:lstStyle/>
                    <a:p>
                      <a:pPr algn="ctr"/>
                      <a:r>
                        <a:rPr lang="en-US" sz="2000" dirty="0" smtClean="0"/>
                        <a:t>Permissive</a:t>
                      </a:r>
                      <a:r>
                        <a:rPr lang="en-US" sz="2000" baseline="0" dirty="0" smtClean="0"/>
                        <a:t> Levy</a:t>
                      </a:r>
                      <a:endParaRPr lang="en-US" sz="2000" dirty="0"/>
                    </a:p>
                  </a:txBody>
                  <a:tcPr anchor="ctr"/>
                </a:tc>
                <a:tc>
                  <a:txBody>
                    <a:bodyPr/>
                    <a:lstStyle/>
                    <a:p>
                      <a:pPr algn="ctr"/>
                      <a:r>
                        <a:rPr lang="en-US" sz="2000" dirty="0" smtClean="0"/>
                        <a:t>Voted Levy</a:t>
                      </a:r>
                      <a:endParaRPr lang="en-US" sz="2000" dirty="0"/>
                    </a:p>
                  </a:txBody>
                  <a:tcPr anchor="ctr"/>
                </a:tc>
                <a:tc>
                  <a:txBody>
                    <a:bodyPr/>
                    <a:lstStyle/>
                    <a:p>
                      <a:pPr algn="ctr"/>
                      <a:r>
                        <a:rPr lang="en-US" sz="2000" dirty="0" smtClean="0"/>
                        <a:t>State Funding</a:t>
                      </a:r>
                      <a:endParaRPr lang="en-US" sz="2000" dirty="0"/>
                    </a:p>
                  </a:txBody>
                  <a:tcPr anchor="ctr"/>
                </a:tc>
                <a:tc>
                  <a:txBody>
                    <a:bodyPr/>
                    <a:lstStyle/>
                    <a:p>
                      <a:pPr algn="ctr"/>
                      <a:r>
                        <a:rPr lang="en-US" sz="2000" dirty="0" smtClean="0"/>
                        <a:t>County Funding</a:t>
                      </a:r>
                      <a:endParaRPr lang="en-US" sz="2000" dirty="0"/>
                    </a:p>
                  </a:txBody>
                  <a:tcPr anchor="ctr"/>
                </a:tc>
                <a:extLst>
                  <a:ext uri="{0D108BD9-81ED-4DB2-BD59-A6C34878D82A}">
                    <a16:rowId xmlns:a16="http://schemas.microsoft.com/office/drawing/2014/main" val="1978973866"/>
                  </a:ext>
                </a:extLst>
              </a:tr>
              <a:tr h="370840">
                <a:tc>
                  <a:txBody>
                    <a:bodyPr/>
                    <a:lstStyle/>
                    <a:p>
                      <a:r>
                        <a:rPr lang="en-US" sz="2000" dirty="0" smtClean="0"/>
                        <a:t>Transportation (10)</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extLst>
                  <a:ext uri="{0D108BD9-81ED-4DB2-BD59-A6C34878D82A}">
                    <a16:rowId xmlns:a16="http://schemas.microsoft.com/office/drawing/2014/main" val="2544347246"/>
                  </a:ext>
                </a:extLst>
              </a:tr>
              <a:tr h="370840">
                <a:tc>
                  <a:txBody>
                    <a:bodyPr/>
                    <a:lstStyle/>
                    <a:p>
                      <a:r>
                        <a:rPr lang="en-US" sz="2000" dirty="0" smtClean="0"/>
                        <a:t>Tuition (13)</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a16="http://schemas.microsoft.com/office/drawing/2014/main" val="826184704"/>
                  </a:ext>
                </a:extLst>
              </a:tr>
              <a:tr h="370840">
                <a:tc>
                  <a:txBody>
                    <a:bodyPr/>
                    <a:lstStyle/>
                    <a:p>
                      <a:r>
                        <a:rPr lang="en-US" sz="2000" dirty="0" smtClean="0"/>
                        <a:t>Retirement (14)</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extLst>
                  <a:ext uri="{0D108BD9-81ED-4DB2-BD59-A6C34878D82A}">
                    <a16:rowId xmlns:a16="http://schemas.microsoft.com/office/drawing/2014/main" val="2768049202"/>
                  </a:ext>
                </a:extLst>
              </a:tr>
              <a:tr h="370840">
                <a:tc>
                  <a:txBody>
                    <a:bodyPr/>
                    <a:lstStyle/>
                    <a:p>
                      <a:r>
                        <a:rPr lang="en-US" sz="2000" dirty="0" smtClean="0"/>
                        <a:t>Adult Ed</a:t>
                      </a:r>
                      <a:r>
                        <a:rPr lang="en-US" sz="2000" baseline="0" dirty="0" smtClean="0"/>
                        <a:t> (17)</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extLst>
                  <a:ext uri="{0D108BD9-81ED-4DB2-BD59-A6C34878D82A}">
                    <a16:rowId xmlns:a16="http://schemas.microsoft.com/office/drawing/2014/main" val="4290745171"/>
                  </a:ext>
                </a:extLst>
              </a:tr>
              <a:tr h="370840">
                <a:tc>
                  <a:txBody>
                    <a:bodyPr/>
                    <a:lstStyle/>
                    <a:p>
                      <a:r>
                        <a:rPr lang="en-US" sz="2000" dirty="0" smtClean="0"/>
                        <a:t>Debt Service</a:t>
                      </a:r>
                      <a:r>
                        <a:rPr lang="en-US" sz="2000" baseline="0" dirty="0" smtClean="0"/>
                        <a:t> (50)</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r>
                        <a:rPr lang="en-US" sz="2000" dirty="0" smtClean="0"/>
                        <a:t>Y</a:t>
                      </a:r>
                      <a:endParaRPr lang="en-US" sz="2000" dirty="0"/>
                    </a:p>
                  </a:txBody>
                  <a:tcPr/>
                </a:tc>
                <a:tc>
                  <a:txBody>
                    <a:bodyPr/>
                    <a:lstStyle/>
                    <a:p>
                      <a:pPr algn="ctr"/>
                      <a:endParaRPr lang="en-US" sz="2000" dirty="0"/>
                    </a:p>
                  </a:txBody>
                  <a:tcPr/>
                </a:tc>
                <a:extLst>
                  <a:ext uri="{0D108BD9-81ED-4DB2-BD59-A6C34878D82A}">
                    <a16:rowId xmlns:a16="http://schemas.microsoft.com/office/drawing/2014/main" val="1170773053"/>
                  </a:ext>
                </a:extLst>
              </a:tr>
            </a:tbl>
          </a:graphicData>
        </a:graphic>
      </p:graphicFrame>
      <p:sp>
        <p:nvSpPr>
          <p:cNvPr id="5" name="TextBox 4"/>
          <p:cNvSpPr txBox="1"/>
          <p:nvPr/>
        </p:nvSpPr>
        <p:spPr>
          <a:xfrm>
            <a:off x="1068309" y="1865013"/>
            <a:ext cx="8116389" cy="461665"/>
          </a:xfrm>
          <a:prstGeom prst="rect">
            <a:avLst/>
          </a:prstGeom>
          <a:noFill/>
        </p:spPr>
        <p:txBody>
          <a:bodyPr wrap="none" rtlCol="0">
            <a:spAutoFit/>
          </a:bodyPr>
          <a:lstStyle/>
          <a:p>
            <a:r>
              <a:rPr lang="en-US" sz="2400" u="sng" dirty="0" smtClean="0"/>
              <a:t>Common (but not exhaustive) list of budgeted revenue sources:</a:t>
            </a:r>
            <a:endParaRPr lang="en-US" sz="2400" u="sng" dirty="0"/>
          </a:p>
        </p:txBody>
      </p:sp>
      <p:sp>
        <p:nvSpPr>
          <p:cNvPr id="6"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dirty="0">
                <a:latin typeface="+mj-lt"/>
              </a:rPr>
              <a:t>Spending Authority Determines Funding Sources</a:t>
            </a:r>
          </a:p>
          <a:p>
            <a:pPr eaLnBrk="1" hangingPunct="1">
              <a:spcBef>
                <a:spcPct val="0"/>
              </a:spcBef>
              <a:buFontTx/>
              <a:buNone/>
            </a:pPr>
            <a:r>
              <a:rPr lang="en-US" altLang="en-US" sz="2800" dirty="0">
                <a:latin typeface="+mj-lt"/>
              </a:rPr>
              <a:t>Step </a:t>
            </a:r>
            <a:r>
              <a:rPr lang="en-US" altLang="en-US" sz="2800" dirty="0" smtClean="0">
                <a:latin typeface="+mj-lt"/>
              </a:rPr>
              <a:t>3: Estimating New Money</a:t>
            </a:r>
            <a:endParaRPr lang="en-US" altLang="en-US" sz="2800" dirty="0">
              <a:latin typeface="+mj-lt"/>
            </a:endParaRPr>
          </a:p>
        </p:txBody>
      </p:sp>
    </p:spTree>
    <p:extLst>
      <p:ext uri="{BB962C8B-B14F-4D97-AF65-F5344CB8AC3E}">
        <p14:creationId xmlns:p14="http://schemas.microsoft.com/office/powerpoint/2010/main" val="12488374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2807189334"/>
              </p:ext>
            </p:extLst>
          </p:nvPr>
        </p:nvGraphicFramePr>
        <p:xfrm>
          <a:off x="2024063" y="2149475"/>
          <a:ext cx="7881938" cy="3108756"/>
        </p:xfrm>
        <a:graphic>
          <a:graphicData uri="http://schemas.openxmlformats.org/drawingml/2006/table">
            <a:tbl>
              <a:tblPr firstRow="1" bandRow="1">
                <a:tableStyleId>{5C22544A-7EE6-4342-B048-85BDC9FD1C3A}</a:tableStyleId>
              </a:tblPr>
              <a:tblGrid>
                <a:gridCol w="3940969">
                  <a:extLst>
                    <a:ext uri="{9D8B030D-6E8A-4147-A177-3AD203B41FA5}">
                      <a16:colId xmlns:a16="http://schemas.microsoft.com/office/drawing/2014/main" val="20000"/>
                    </a:ext>
                  </a:extLst>
                </a:gridCol>
                <a:gridCol w="3940969">
                  <a:extLst>
                    <a:ext uri="{9D8B030D-6E8A-4147-A177-3AD203B41FA5}">
                      <a16:colId xmlns:a16="http://schemas.microsoft.com/office/drawing/2014/main" val="20001"/>
                    </a:ext>
                  </a:extLst>
                </a:gridCol>
              </a:tblGrid>
              <a:tr h="822802">
                <a:tc>
                  <a:txBody>
                    <a:bodyPr/>
                    <a:lstStyle/>
                    <a:p>
                      <a:pPr algn="ctr"/>
                      <a:r>
                        <a:rPr lang="en-US" sz="2400" dirty="0" smtClean="0"/>
                        <a:t>Funding Sources</a:t>
                      </a:r>
                      <a:r>
                        <a:rPr lang="en-US" sz="2400" baseline="0" dirty="0" smtClean="0"/>
                        <a:t> Determine Spending Authority (Budget)</a:t>
                      </a:r>
                      <a:endParaRPr lang="en-US" sz="2400" dirty="0"/>
                    </a:p>
                  </a:txBody>
                  <a:tcPr marL="91442" marR="91442" marT="45703" marB="45703"/>
                </a:tc>
                <a:tc>
                  <a:txBody>
                    <a:bodyPr/>
                    <a:lstStyle/>
                    <a:p>
                      <a:pPr algn="ctr"/>
                      <a:r>
                        <a:rPr lang="en-US" sz="2400" dirty="0" smtClean="0"/>
                        <a:t>Spending Authority (Budget) Determines</a:t>
                      </a:r>
                      <a:r>
                        <a:rPr lang="en-US" sz="2400" baseline="0" dirty="0" smtClean="0"/>
                        <a:t> Funding Sources</a:t>
                      </a:r>
                      <a:endParaRPr lang="en-US" sz="2400" dirty="0"/>
                    </a:p>
                  </a:txBody>
                  <a:tcPr marL="91442" marR="91442" marT="45703" marB="45703"/>
                </a:tc>
                <a:extLst>
                  <a:ext uri="{0D108BD9-81ED-4DB2-BD59-A6C34878D82A}">
                    <a16:rowId xmlns:a16="http://schemas.microsoft.com/office/drawing/2014/main" val="10000"/>
                  </a:ext>
                </a:extLst>
              </a:tr>
              <a:tr h="457105">
                <a:tc>
                  <a:txBody>
                    <a:bodyPr/>
                    <a:lstStyle/>
                    <a:p>
                      <a:pPr marL="0" algn="ctr" defTabSz="914400" rtl="0" eaLnBrk="1" latinLnBrk="0" hangingPunct="1"/>
                      <a:r>
                        <a:rPr lang="en-US" sz="2400" kern="1200" dirty="0" smtClean="0">
                          <a:solidFill>
                            <a:schemeClr val="dk1"/>
                          </a:solidFill>
                          <a:latin typeface="+mn-lt"/>
                          <a:ea typeface="+mn-ea"/>
                          <a:cs typeface="+mn-cs"/>
                        </a:rPr>
                        <a:t>General (01)</a:t>
                      </a:r>
                      <a:endParaRPr lang="en-US" sz="2400" kern="1200" dirty="0">
                        <a:solidFill>
                          <a:schemeClr val="dk1"/>
                        </a:solidFill>
                        <a:latin typeface="+mn-lt"/>
                        <a:ea typeface="+mn-ea"/>
                        <a:cs typeface="+mn-cs"/>
                      </a:endParaRPr>
                    </a:p>
                  </a:txBody>
                  <a:tcPr marL="91442" marR="91442" marT="45703" marB="45703"/>
                </a:tc>
                <a:tc>
                  <a:txBody>
                    <a:bodyPr/>
                    <a:lstStyle/>
                    <a:p>
                      <a:pPr algn="ctr"/>
                      <a:r>
                        <a:rPr lang="en-US" sz="2400" dirty="0" smtClean="0"/>
                        <a:t>Transportation (10)</a:t>
                      </a:r>
                      <a:endParaRPr lang="en-US" sz="2400" dirty="0"/>
                    </a:p>
                  </a:txBody>
                  <a:tcPr marL="91442" marR="91442" marT="45703" marB="45703">
                    <a:solidFill>
                      <a:srgbClr val="FFFF00"/>
                    </a:solidFill>
                  </a:tcPr>
                </a:tc>
                <a:extLst>
                  <a:ext uri="{0D108BD9-81ED-4DB2-BD59-A6C34878D82A}">
                    <a16:rowId xmlns:a16="http://schemas.microsoft.com/office/drawing/2014/main" val="10001"/>
                  </a:ext>
                </a:extLst>
              </a:tr>
              <a:tr h="457105">
                <a:tc>
                  <a:txBody>
                    <a:bodyPr/>
                    <a:lstStyle/>
                    <a:p>
                      <a:pPr algn="ctr"/>
                      <a:r>
                        <a:rPr lang="en-US" sz="2400" dirty="0" smtClean="0"/>
                        <a:t>Bus Depreciation</a:t>
                      </a:r>
                      <a:r>
                        <a:rPr lang="en-US" sz="2400" baseline="0" dirty="0" smtClean="0"/>
                        <a:t> (11)</a:t>
                      </a:r>
                      <a:endParaRPr lang="en-US" sz="2400" dirty="0"/>
                    </a:p>
                  </a:txBody>
                  <a:tcPr marL="91442" marR="91442" marT="45703" marB="45703"/>
                </a:tc>
                <a:tc>
                  <a:txBody>
                    <a:bodyPr/>
                    <a:lstStyle/>
                    <a:p>
                      <a:pPr algn="ctr"/>
                      <a:r>
                        <a:rPr lang="en-US" sz="2400" dirty="0" smtClean="0"/>
                        <a:t>Tuition (13)</a:t>
                      </a:r>
                      <a:endParaRPr lang="en-US" sz="2400" dirty="0"/>
                    </a:p>
                  </a:txBody>
                  <a:tcPr marL="91442" marR="91442" marT="45703" marB="45703">
                    <a:solidFill>
                      <a:srgbClr val="FFFF00"/>
                    </a:solidFill>
                  </a:tcPr>
                </a:tc>
                <a:extLst>
                  <a:ext uri="{0D108BD9-81ED-4DB2-BD59-A6C34878D82A}">
                    <a16:rowId xmlns:a16="http://schemas.microsoft.com/office/drawing/2014/main" val="10002"/>
                  </a:ext>
                </a:extLst>
              </a:tr>
              <a:tr h="457105">
                <a:tc>
                  <a:txBody>
                    <a:bodyPr/>
                    <a:lstStyle/>
                    <a:p>
                      <a:pPr algn="ctr"/>
                      <a:r>
                        <a:rPr lang="en-US" sz="2400" dirty="0" smtClean="0"/>
                        <a:t>Technology (28)</a:t>
                      </a:r>
                      <a:endParaRPr lang="en-US" sz="2400" dirty="0"/>
                    </a:p>
                  </a:txBody>
                  <a:tcPr marL="91442" marR="91442" marT="45703" marB="45703"/>
                </a:tc>
                <a:tc>
                  <a:txBody>
                    <a:bodyPr/>
                    <a:lstStyle/>
                    <a:p>
                      <a:pPr algn="ctr"/>
                      <a:r>
                        <a:rPr lang="en-US" sz="2400" dirty="0" smtClean="0"/>
                        <a:t>Retirement (14)</a:t>
                      </a:r>
                      <a:endParaRPr lang="en-US" sz="2400" dirty="0"/>
                    </a:p>
                  </a:txBody>
                  <a:tcPr marL="91442" marR="91442" marT="45703" marB="45703"/>
                </a:tc>
                <a:extLst>
                  <a:ext uri="{0D108BD9-81ED-4DB2-BD59-A6C34878D82A}">
                    <a16:rowId xmlns:a16="http://schemas.microsoft.com/office/drawing/2014/main" val="10003"/>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Flexibility (29)</a:t>
                      </a:r>
                    </a:p>
                  </a:txBody>
                  <a:tcPr marL="91442" marR="91442" marT="45703" marB="45703"/>
                </a:tc>
                <a:tc>
                  <a:txBody>
                    <a:bodyPr/>
                    <a:lstStyle/>
                    <a:p>
                      <a:pPr algn="ctr"/>
                      <a:r>
                        <a:rPr lang="en-US" sz="2400" dirty="0" smtClean="0"/>
                        <a:t>Adult Ed (17)</a:t>
                      </a:r>
                      <a:endParaRPr lang="en-US" sz="2400" dirty="0"/>
                    </a:p>
                  </a:txBody>
                  <a:tcPr marL="91442" marR="91442" marT="45703" marB="45703">
                    <a:solidFill>
                      <a:srgbClr val="FFFF00"/>
                    </a:solidFill>
                  </a:tcPr>
                </a:tc>
                <a:extLst>
                  <a:ext uri="{0D108BD9-81ED-4DB2-BD59-A6C34878D82A}">
                    <a16:rowId xmlns:a16="http://schemas.microsoft.com/office/drawing/2014/main" val="10004"/>
                  </a:ext>
                </a:extLst>
              </a:tr>
              <a:tr h="4571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Building Reserve (61)</a:t>
                      </a:r>
                    </a:p>
                  </a:txBody>
                  <a:tcPr marL="91442" marR="91442" marT="45703" marB="45703"/>
                </a:tc>
                <a:tc>
                  <a:txBody>
                    <a:bodyPr/>
                    <a:lstStyle/>
                    <a:p>
                      <a:pPr algn="ctr"/>
                      <a:r>
                        <a:rPr lang="en-US" sz="2400" dirty="0" smtClean="0"/>
                        <a:t>Debt Service (50) </a:t>
                      </a:r>
                      <a:endParaRPr lang="en-US" sz="2400" dirty="0"/>
                    </a:p>
                  </a:txBody>
                  <a:tcPr marL="91442" marR="91442" marT="45703" marB="45703"/>
                </a:tc>
                <a:extLst>
                  <a:ext uri="{0D108BD9-81ED-4DB2-BD59-A6C34878D82A}">
                    <a16:rowId xmlns:a16="http://schemas.microsoft.com/office/drawing/2014/main" val="10005"/>
                  </a:ext>
                </a:extLst>
              </a:tr>
            </a:tbl>
          </a:graphicData>
        </a:graphic>
      </p:graphicFrame>
      <p:sp>
        <p:nvSpPr>
          <p:cNvPr id="2" name="Rectangle 1"/>
          <p:cNvSpPr/>
          <p:nvPr/>
        </p:nvSpPr>
        <p:spPr>
          <a:xfrm>
            <a:off x="1925638" y="2111376"/>
            <a:ext cx="4094162"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16" name="TextBox 5"/>
          <p:cNvSpPr txBox="1">
            <a:spLocks noChangeArrowheads="1"/>
          </p:cNvSpPr>
          <p:nvPr/>
        </p:nvSpPr>
        <p:spPr bwMode="auto">
          <a:xfrm>
            <a:off x="6019801" y="2151564"/>
            <a:ext cx="3886200" cy="45704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a:spcBef>
                <a:spcPts val="600"/>
              </a:spcBef>
              <a:spcAft>
                <a:spcPts val="600"/>
              </a:spcAft>
            </a:pPr>
            <a:r>
              <a:rPr lang="en-US" altLang="en-US" sz="2200" u="sng" dirty="0">
                <a:solidFill>
                  <a:srgbClr val="FF0000"/>
                </a:solidFill>
              </a:rPr>
              <a:t>YOUR JOB:</a:t>
            </a:r>
            <a:r>
              <a:rPr lang="en-US" altLang="en-US" sz="2200" dirty="0">
                <a:solidFill>
                  <a:srgbClr val="FF0000"/>
                </a:solidFill>
              </a:rPr>
              <a:t> Determine how much you need/want to spend and arrange funding sources to match.</a:t>
            </a:r>
          </a:p>
        </p:txBody>
      </p:sp>
      <p:sp>
        <p:nvSpPr>
          <p:cNvPr id="7" name="Rectangle 6"/>
          <p:cNvSpPr/>
          <p:nvPr/>
        </p:nvSpPr>
        <p:spPr>
          <a:xfrm>
            <a:off x="1297538" y="2478088"/>
            <a:ext cx="4646063" cy="383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39725" algn="ctr">
              <a:defRPr/>
            </a:pPr>
            <a:r>
              <a:rPr lang="en-US" sz="3600" dirty="0">
                <a:solidFill>
                  <a:schemeClr val="tx1"/>
                </a:solidFill>
              </a:rPr>
              <a:t>To The Spreadsheet</a:t>
            </a:r>
            <a:r>
              <a:rPr lang="en-US" sz="3600" dirty="0" smtClean="0">
                <a:solidFill>
                  <a:schemeClr val="tx1"/>
                </a:solidFill>
              </a:rPr>
              <a:t>!!</a:t>
            </a:r>
          </a:p>
          <a:p>
            <a:pPr marL="339725" algn="ctr">
              <a:defRPr/>
            </a:pPr>
            <a:endParaRPr lang="en-US" sz="3600" dirty="0">
              <a:solidFill>
                <a:schemeClr val="tx1"/>
              </a:solidFill>
            </a:endParaRPr>
          </a:p>
          <a:p>
            <a:pPr marL="339725" algn="ctr">
              <a:defRPr/>
            </a:pPr>
            <a:r>
              <a:rPr lang="en-US" sz="3600" dirty="0" smtClean="0">
                <a:solidFill>
                  <a:srgbClr val="FF0000"/>
                </a:solidFill>
              </a:rPr>
              <a:t>This time, use the RED tabs</a:t>
            </a:r>
            <a:endParaRPr lang="en-US" sz="3600" dirty="0">
              <a:solidFill>
                <a:srgbClr val="FF0000"/>
              </a:solidFill>
            </a:endParaRPr>
          </a:p>
        </p:txBody>
      </p:sp>
      <p:sp>
        <p:nvSpPr>
          <p:cNvPr id="8" name="Rectangle 4"/>
          <p:cNvSpPr>
            <a:spLocks noChangeArrowheads="1"/>
          </p:cNvSpPr>
          <p:nvPr/>
        </p:nvSpPr>
        <p:spPr bwMode="auto">
          <a:xfrm>
            <a:off x="1068309" y="274638"/>
            <a:ext cx="937109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dirty="0">
                <a:latin typeface="+mj-lt"/>
              </a:rPr>
              <a:t>Spending Authority Determines Funding </a:t>
            </a:r>
            <a:r>
              <a:rPr lang="en-US" dirty="0" smtClean="0">
                <a:latin typeface="+mj-lt"/>
              </a:rPr>
              <a:t>Sources</a:t>
            </a:r>
            <a:endParaRPr lang="en-US" dirty="0">
              <a:latin typeface="+mj-lt"/>
            </a:endParaRPr>
          </a:p>
        </p:txBody>
      </p:sp>
    </p:spTree>
    <p:extLst>
      <p:ext uri="{BB962C8B-B14F-4D97-AF65-F5344CB8AC3E}">
        <p14:creationId xmlns:p14="http://schemas.microsoft.com/office/powerpoint/2010/main" val="35054101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Notice of Intent to Increase </a:t>
            </a:r>
            <a:r>
              <a:rPr lang="en-US" dirty="0" err="1" smtClean="0"/>
              <a:t>NonVoted</a:t>
            </a:r>
            <a:r>
              <a:rPr lang="en-US" dirty="0" smtClean="0"/>
              <a:t> Levies</a:t>
            </a:r>
            <a:endParaRPr lang="en-US" dirty="0"/>
          </a:p>
        </p:txBody>
      </p:sp>
      <p:sp>
        <p:nvSpPr>
          <p:cNvPr id="3" name="Content Placeholder 2"/>
          <p:cNvSpPr>
            <a:spLocks noGrp="1"/>
          </p:cNvSpPr>
          <p:nvPr>
            <p:ph idx="1"/>
          </p:nvPr>
        </p:nvSpPr>
        <p:spPr>
          <a:xfrm>
            <a:off x="1981200" y="1828801"/>
            <a:ext cx="8229600" cy="4297363"/>
          </a:xfrm>
        </p:spPr>
        <p:txBody>
          <a:bodyPr>
            <a:normAutofit/>
          </a:bodyPr>
          <a:lstStyle/>
          <a:p>
            <a:pPr marL="0" indent="0">
              <a:buNone/>
            </a:pPr>
            <a:r>
              <a:rPr lang="en-US" u="sng" dirty="0" smtClean="0"/>
              <a:t>Recommended Steps to Completion</a:t>
            </a:r>
          </a:p>
          <a:p>
            <a:pPr marL="914400" lvl="1" indent="-514350">
              <a:buFont typeface="+mj-lt"/>
              <a:buAutoNum type="arabicPeriod"/>
            </a:pPr>
            <a:r>
              <a:rPr lang="en-US" dirty="0" smtClean="0">
                <a:solidFill>
                  <a:schemeClr val="bg1">
                    <a:lumMod val="75000"/>
                  </a:schemeClr>
                </a:solidFill>
              </a:rPr>
              <a:t>Determine desired outcome</a:t>
            </a:r>
          </a:p>
          <a:p>
            <a:pPr marL="914400" lvl="1" indent="-514350">
              <a:buFont typeface="+mj-lt"/>
              <a:buAutoNum type="arabicPeriod"/>
            </a:pPr>
            <a:r>
              <a:rPr lang="en-US" dirty="0" smtClean="0">
                <a:solidFill>
                  <a:schemeClr val="bg1">
                    <a:lumMod val="75000"/>
                  </a:schemeClr>
                </a:solidFill>
              </a:rPr>
              <a:t>Complete budget projections</a:t>
            </a:r>
          </a:p>
          <a:p>
            <a:pPr marL="914400" lvl="1" indent="-514350">
              <a:buFont typeface="+mj-lt"/>
              <a:buAutoNum type="arabicPeriod"/>
            </a:pPr>
            <a:r>
              <a:rPr lang="en-US" b="1" dirty="0" smtClean="0"/>
              <a:t>Finalize the notice</a:t>
            </a:r>
            <a:endParaRPr lang="en-US" b="1" dirty="0"/>
          </a:p>
        </p:txBody>
      </p:sp>
    </p:spTree>
    <p:extLst>
      <p:ext uri="{BB962C8B-B14F-4D97-AF65-F5344CB8AC3E}">
        <p14:creationId xmlns:p14="http://schemas.microsoft.com/office/powerpoint/2010/main" val="37658675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Finalizing the Notice</a:t>
            </a:r>
            <a:endParaRPr lang="en-US" sz="4000" dirty="0"/>
          </a:p>
        </p:txBody>
      </p:sp>
      <p:sp>
        <p:nvSpPr>
          <p:cNvPr id="3" name="Content Placeholder 2"/>
          <p:cNvSpPr>
            <a:spLocks noGrp="1"/>
          </p:cNvSpPr>
          <p:nvPr>
            <p:ph idx="1"/>
          </p:nvPr>
        </p:nvSpPr>
        <p:spPr/>
        <p:txBody>
          <a:bodyPr>
            <a:normAutofit/>
          </a:bodyPr>
          <a:lstStyle/>
          <a:p>
            <a:pPr marL="0" indent="0">
              <a:buNone/>
            </a:pPr>
            <a:r>
              <a:rPr lang="en-US" u="sng" dirty="0"/>
              <a:t>Next steps:</a:t>
            </a:r>
          </a:p>
          <a:p>
            <a:pPr marL="729854" indent="-385763">
              <a:buFont typeface="+mj-lt"/>
              <a:buAutoNum type="arabicPeriod"/>
            </a:pPr>
            <a:r>
              <a:rPr lang="en-US" sz="2400" dirty="0"/>
              <a:t>Decide what to include in notice</a:t>
            </a:r>
          </a:p>
          <a:p>
            <a:pPr marL="729854" indent="-385763">
              <a:buFont typeface="+mj-lt"/>
              <a:buAutoNum type="arabicPeriod"/>
            </a:pPr>
            <a:r>
              <a:rPr lang="en-US" sz="2400" dirty="0"/>
              <a:t>Develop notice language…</a:t>
            </a:r>
          </a:p>
          <a:p>
            <a:pPr marL="729854" indent="-385763">
              <a:buFont typeface="+mj-lt"/>
              <a:buAutoNum type="arabicPeriod"/>
            </a:pPr>
            <a:r>
              <a:rPr lang="en-US" sz="2400" dirty="0">
                <a:solidFill>
                  <a:schemeClr val="bg1"/>
                </a:solidFill>
              </a:rPr>
              <a:t>Refine numbers</a:t>
            </a:r>
          </a:p>
          <a:p>
            <a:pPr marL="729854" indent="-385763">
              <a:buFont typeface="+mj-lt"/>
              <a:buAutoNum type="arabicPeriod"/>
            </a:pPr>
            <a:r>
              <a:rPr lang="en-US" sz="2400" dirty="0">
                <a:solidFill>
                  <a:schemeClr val="bg1"/>
                </a:solidFill>
              </a:rPr>
              <a:t>Make year-end spending decisions with ending fund balance, ensuing year taxes in mind</a:t>
            </a:r>
          </a:p>
          <a:p>
            <a:pPr marL="729854" indent="-385763">
              <a:buFont typeface="+mj-lt"/>
              <a:buAutoNum type="arabicPeriod"/>
            </a:pPr>
            <a:endParaRPr lang="en-US" dirty="0"/>
          </a:p>
        </p:txBody>
      </p:sp>
    </p:spTree>
    <p:extLst>
      <p:ext uri="{BB962C8B-B14F-4D97-AF65-F5344CB8AC3E}">
        <p14:creationId xmlns:p14="http://schemas.microsoft.com/office/powerpoint/2010/main" val="211201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noAutofit/>
          </a:bodyPr>
          <a:lstStyle/>
          <a:p>
            <a:r>
              <a:rPr lang="en-US" sz="4000" dirty="0"/>
              <a:t>Notice of Intent to Increase </a:t>
            </a:r>
            <a:r>
              <a:rPr lang="en-US" sz="4000" dirty="0" smtClean="0"/>
              <a:t>Nonvoted Levies</a:t>
            </a:r>
            <a:r>
              <a:rPr lang="en-US" sz="4000" dirty="0"/>
              <a:t/>
            </a:r>
            <a:br>
              <a:rPr lang="en-US" sz="4000" dirty="0"/>
            </a:br>
            <a:r>
              <a:rPr lang="en-US" sz="3200" dirty="0"/>
              <a:t>Step 1: Determine Desired Outcome</a:t>
            </a:r>
          </a:p>
        </p:txBody>
      </p:sp>
      <p:sp>
        <p:nvSpPr>
          <p:cNvPr id="2" name="Content Placeholder 1"/>
          <p:cNvSpPr>
            <a:spLocks noGrp="1"/>
          </p:cNvSpPr>
          <p:nvPr>
            <p:ph idx="1"/>
          </p:nvPr>
        </p:nvSpPr>
        <p:spPr/>
        <p:txBody>
          <a:bodyPr/>
          <a:lstStyle/>
          <a:p>
            <a:pPr marL="514350" indent="-514350">
              <a:buFont typeface="+mj-lt"/>
              <a:buAutoNum type="arabicPeriod"/>
            </a:pPr>
            <a:r>
              <a:rPr lang="en-US" dirty="0" smtClean="0"/>
              <a:t>Ready</a:t>
            </a:r>
          </a:p>
          <a:p>
            <a:pPr marL="514350" indent="-514350">
              <a:buFont typeface="+mj-lt"/>
              <a:buAutoNum type="arabicPeriod"/>
            </a:pPr>
            <a:r>
              <a:rPr lang="en-US" dirty="0" smtClean="0"/>
              <a:t>FIRE!</a:t>
            </a:r>
          </a:p>
          <a:p>
            <a:pPr marL="514350" indent="-514350">
              <a:buFont typeface="+mj-lt"/>
              <a:buAutoNum type="arabicPeriod"/>
            </a:pPr>
            <a:r>
              <a:rPr lang="en-US" smtClean="0"/>
              <a:t>Aim</a:t>
            </a:r>
            <a:endParaRPr lang="en-US"/>
          </a:p>
        </p:txBody>
      </p:sp>
    </p:spTree>
    <p:extLst>
      <p:ext uri="{BB962C8B-B14F-4D97-AF65-F5344CB8AC3E}">
        <p14:creationId xmlns:p14="http://schemas.microsoft.com/office/powerpoint/2010/main" val="20293890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Notice of Intent to Increase Permissive Levies</a:t>
            </a:r>
            <a:br>
              <a:rPr lang="en-US" sz="3200" dirty="0"/>
            </a:br>
            <a:r>
              <a:rPr lang="en-US" sz="2800" dirty="0"/>
              <a:t>Step 1: Determine Desired Outcome</a:t>
            </a:r>
          </a:p>
        </p:txBody>
      </p:sp>
      <p:sp>
        <p:nvSpPr>
          <p:cNvPr id="3" name="Content Placeholder 2"/>
          <p:cNvSpPr>
            <a:spLocks noGrp="1"/>
          </p:cNvSpPr>
          <p:nvPr>
            <p:ph idx="1"/>
          </p:nvPr>
        </p:nvSpPr>
        <p:spPr>
          <a:xfrm>
            <a:off x="838200" y="1828801"/>
            <a:ext cx="9372600" cy="4297363"/>
          </a:xfrm>
        </p:spPr>
        <p:txBody>
          <a:bodyPr>
            <a:normAutofit/>
          </a:bodyPr>
          <a:lstStyle/>
          <a:p>
            <a:pPr marL="0" indent="0">
              <a:buNone/>
            </a:pPr>
            <a:r>
              <a:rPr lang="en-US" sz="2400" u="sng" dirty="0"/>
              <a:t>Questions to consider:</a:t>
            </a:r>
          </a:p>
          <a:p>
            <a:pPr marL="729854" indent="-385763">
              <a:buFont typeface="+mj-lt"/>
              <a:buAutoNum type="arabicPeriod"/>
            </a:pPr>
            <a:r>
              <a:rPr lang="en-US" sz="2400" dirty="0"/>
              <a:t>What </a:t>
            </a:r>
            <a:r>
              <a:rPr lang="en-US" sz="2400" i="1" dirty="0"/>
              <a:t>is</a:t>
            </a:r>
            <a:r>
              <a:rPr lang="en-US" sz="2400" dirty="0"/>
              <a:t> transparency?</a:t>
            </a:r>
          </a:p>
          <a:p>
            <a:pPr marL="729854" indent="-385763">
              <a:buFont typeface="+mj-lt"/>
              <a:buAutoNum type="arabicPeriod"/>
            </a:pPr>
            <a:r>
              <a:rPr lang="en-US" sz="2400" dirty="0"/>
              <a:t>When your constituents read the notice, what message(s) do you want them to hear?</a:t>
            </a:r>
          </a:p>
          <a:p>
            <a:pPr marL="729854" indent="-385763">
              <a:buFont typeface="+mj-lt"/>
              <a:buAutoNum type="arabicPeriod"/>
            </a:pPr>
            <a:r>
              <a:rPr lang="en-US" sz="2400" dirty="0"/>
              <a:t>In the end, would you prefer this notice to err on the high or low side with regard to tax impact? </a:t>
            </a:r>
          </a:p>
          <a:p>
            <a:pPr marL="729854" indent="-385763">
              <a:buFont typeface="+mj-lt"/>
              <a:buAutoNum type="arabicPeriod"/>
            </a:pPr>
            <a:r>
              <a:rPr lang="en-US" sz="2400" dirty="0"/>
              <a:t>What is your strategy for managing the repercussions?</a:t>
            </a:r>
          </a:p>
          <a:p>
            <a:pPr marL="729854" indent="-385763">
              <a:buFont typeface="+mj-lt"/>
              <a:buAutoNum type="arabicPeriod"/>
            </a:pPr>
            <a:endParaRPr lang="en-US" dirty="0"/>
          </a:p>
        </p:txBody>
      </p:sp>
    </p:spTree>
    <p:extLst>
      <p:ext uri="{BB962C8B-B14F-4D97-AF65-F5344CB8AC3E}">
        <p14:creationId xmlns:p14="http://schemas.microsoft.com/office/powerpoint/2010/main" val="104698968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Finalizing the Notice</a:t>
            </a:r>
            <a:endParaRPr lang="en-US" sz="4000" dirty="0"/>
          </a:p>
        </p:txBody>
      </p:sp>
      <p:sp>
        <p:nvSpPr>
          <p:cNvPr id="3" name="Content Placeholder 2"/>
          <p:cNvSpPr>
            <a:spLocks noGrp="1"/>
          </p:cNvSpPr>
          <p:nvPr>
            <p:ph idx="1"/>
          </p:nvPr>
        </p:nvSpPr>
        <p:spPr/>
        <p:txBody>
          <a:bodyPr>
            <a:normAutofit/>
          </a:bodyPr>
          <a:lstStyle/>
          <a:p>
            <a:pPr marL="0" indent="0">
              <a:buNone/>
            </a:pPr>
            <a:r>
              <a:rPr lang="en-US" u="sng" dirty="0"/>
              <a:t>Next steps:</a:t>
            </a:r>
          </a:p>
          <a:p>
            <a:pPr marL="729854" indent="-385763">
              <a:buFont typeface="+mj-lt"/>
              <a:buAutoNum type="arabicPeriod"/>
            </a:pPr>
            <a:r>
              <a:rPr lang="en-US" sz="2400" dirty="0"/>
              <a:t>Decide what to include in notice</a:t>
            </a:r>
          </a:p>
          <a:p>
            <a:pPr marL="729854" indent="-385763">
              <a:buFont typeface="+mj-lt"/>
              <a:buAutoNum type="arabicPeriod"/>
            </a:pPr>
            <a:r>
              <a:rPr lang="en-US" sz="2400" dirty="0"/>
              <a:t>Develop notice language</a:t>
            </a:r>
          </a:p>
          <a:p>
            <a:pPr marL="729854" indent="-385763">
              <a:buFont typeface="+mj-lt"/>
              <a:buAutoNum type="arabicPeriod"/>
            </a:pPr>
            <a:r>
              <a:rPr lang="en-US" sz="2400" dirty="0"/>
              <a:t>Get Board approval, post notice as required</a:t>
            </a:r>
          </a:p>
          <a:p>
            <a:pPr marL="729854" indent="-385763">
              <a:buFont typeface="+mj-lt"/>
              <a:buAutoNum type="arabicPeriod"/>
            </a:pPr>
            <a:r>
              <a:rPr lang="en-US" sz="2400" dirty="0"/>
              <a:t>Refine numbers</a:t>
            </a:r>
          </a:p>
          <a:p>
            <a:pPr marL="729854" indent="-385763">
              <a:buFont typeface="+mj-lt"/>
              <a:buAutoNum type="arabicPeriod"/>
            </a:pPr>
            <a:r>
              <a:rPr lang="en-US" sz="2400" dirty="0"/>
              <a:t>Make year-end spending decisions with ending fund balance, ensuing year taxes in mind</a:t>
            </a:r>
          </a:p>
          <a:p>
            <a:pPr marL="729854" indent="-385763">
              <a:buFont typeface="+mj-lt"/>
              <a:buAutoNum type="arabicPeriod"/>
            </a:pPr>
            <a:endParaRPr lang="en-US" dirty="0"/>
          </a:p>
        </p:txBody>
      </p:sp>
    </p:spTree>
    <p:extLst>
      <p:ext uri="{BB962C8B-B14F-4D97-AF65-F5344CB8AC3E}">
        <p14:creationId xmlns:p14="http://schemas.microsoft.com/office/powerpoint/2010/main" val="13923385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295401"/>
            <a:ext cx="7772400" cy="1470025"/>
          </a:xfrm>
        </p:spPr>
        <p:txBody>
          <a:bodyPr>
            <a:normAutofit/>
          </a:bodyPr>
          <a:lstStyle/>
          <a:p>
            <a:r>
              <a:rPr lang="en-US" sz="4800" dirty="0"/>
              <a:t>THANK YOU FOR COMING!!</a:t>
            </a:r>
          </a:p>
        </p:txBody>
      </p:sp>
      <p:sp>
        <p:nvSpPr>
          <p:cNvPr id="3" name="Subtitle 2"/>
          <p:cNvSpPr>
            <a:spLocks noGrp="1"/>
          </p:cNvSpPr>
          <p:nvPr>
            <p:ph type="subTitle" idx="1"/>
          </p:nvPr>
        </p:nvSpPr>
        <p:spPr>
          <a:xfrm>
            <a:off x="832207" y="3886200"/>
            <a:ext cx="10592656" cy="2590800"/>
          </a:xfrm>
        </p:spPr>
        <p:txBody>
          <a:bodyPr numCol="2">
            <a:normAutofit lnSpcReduction="10000"/>
          </a:bodyPr>
          <a:lstStyle/>
          <a:p>
            <a:r>
              <a:rPr lang="en-US" sz="2000" dirty="0"/>
              <a:t>Mike Waterman</a:t>
            </a:r>
          </a:p>
          <a:p>
            <a:r>
              <a:rPr lang="en-US" sz="2000" dirty="0" smtClean="0"/>
              <a:t>Executive Director </a:t>
            </a:r>
            <a:r>
              <a:rPr lang="en-US" sz="2000" dirty="0"/>
              <a:t>of Business </a:t>
            </a:r>
            <a:r>
              <a:rPr lang="en-US" sz="2000" dirty="0" smtClean="0"/>
              <a:t>&amp; Operations</a:t>
            </a:r>
            <a:endParaRPr lang="en-US" sz="2000" dirty="0"/>
          </a:p>
          <a:p>
            <a:r>
              <a:rPr lang="en-US" sz="2000" dirty="0"/>
              <a:t>Bozeman Public Schools</a:t>
            </a:r>
          </a:p>
          <a:p>
            <a:r>
              <a:rPr lang="en-US" sz="2000" dirty="0"/>
              <a:t>W: 406-522-6097</a:t>
            </a:r>
          </a:p>
          <a:p>
            <a:r>
              <a:rPr lang="en-US" sz="2000" dirty="0"/>
              <a:t>C: </a:t>
            </a:r>
            <a:r>
              <a:rPr lang="en-US" sz="2000" dirty="0" smtClean="0"/>
              <a:t>406-589-4027</a:t>
            </a:r>
            <a:endParaRPr lang="en-US" sz="2000" dirty="0"/>
          </a:p>
          <a:p>
            <a:r>
              <a:rPr lang="en-US" sz="2000" dirty="0">
                <a:hlinkClick r:id="rId2"/>
              </a:rPr>
              <a:t>mike.waterman@bsd7.org</a:t>
            </a:r>
            <a:endParaRPr lang="en-US" sz="2000" dirty="0"/>
          </a:p>
          <a:p>
            <a:endParaRPr lang="en-US" sz="2000" dirty="0"/>
          </a:p>
          <a:p>
            <a:r>
              <a:rPr lang="en-US" sz="2000" dirty="0"/>
              <a:t>	</a:t>
            </a:r>
            <a:r>
              <a:rPr lang="en-US" sz="2000" dirty="0" smtClean="0"/>
              <a:t>Denise </a:t>
            </a:r>
            <a:r>
              <a:rPr lang="en-US" sz="2000" dirty="0"/>
              <a:t>Williams</a:t>
            </a:r>
          </a:p>
          <a:p>
            <a:r>
              <a:rPr lang="en-US" sz="2000" dirty="0" smtClean="0"/>
              <a:t>	Executive </a:t>
            </a:r>
            <a:r>
              <a:rPr lang="en-US" sz="2000" dirty="0"/>
              <a:t>Director</a:t>
            </a:r>
          </a:p>
          <a:p>
            <a:r>
              <a:rPr lang="en-US" sz="2000" dirty="0" smtClean="0"/>
              <a:t>	MASBO </a:t>
            </a:r>
            <a:endParaRPr lang="en-US" sz="2000" dirty="0"/>
          </a:p>
          <a:p>
            <a:r>
              <a:rPr lang="en-US" sz="2000" dirty="0" smtClean="0"/>
              <a:t>	W</a:t>
            </a:r>
            <a:r>
              <a:rPr lang="en-US" sz="2000" dirty="0"/>
              <a:t>: 406-461-3659</a:t>
            </a:r>
          </a:p>
          <a:p>
            <a:r>
              <a:rPr lang="en-US" sz="2000" dirty="0" smtClean="0"/>
              <a:t>	</a:t>
            </a:r>
            <a:r>
              <a:rPr lang="en-US" sz="2000" dirty="0">
                <a:hlinkClick r:id="rId3"/>
              </a:rPr>
              <a:t>dwilliams@masbo.com</a:t>
            </a:r>
            <a:endParaRPr lang="en-US" sz="2000" dirty="0"/>
          </a:p>
          <a:p>
            <a:endParaRPr lang="en-US" sz="2000" dirty="0"/>
          </a:p>
        </p:txBody>
      </p:sp>
    </p:spTree>
    <p:extLst>
      <p:ext uri="{BB962C8B-B14F-4D97-AF65-F5344CB8AC3E}">
        <p14:creationId xmlns:p14="http://schemas.microsoft.com/office/powerpoint/2010/main" val="2862930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Notice of Intent to Increase </a:t>
            </a:r>
            <a:r>
              <a:rPr lang="en-US" sz="4000" dirty="0" smtClean="0"/>
              <a:t>Nonvoted Levies</a:t>
            </a:r>
            <a:r>
              <a:rPr lang="en-US" sz="4000" dirty="0"/>
              <a:t/>
            </a:r>
            <a:br>
              <a:rPr lang="en-US" sz="4000" dirty="0"/>
            </a:br>
            <a:r>
              <a:rPr lang="en-US" sz="3200" dirty="0"/>
              <a:t>Step 1: Determine Desired Outcome</a:t>
            </a:r>
          </a:p>
        </p:txBody>
      </p:sp>
      <p:sp>
        <p:nvSpPr>
          <p:cNvPr id="3" name="Content Placeholder 2"/>
          <p:cNvSpPr>
            <a:spLocks noGrp="1"/>
          </p:cNvSpPr>
          <p:nvPr>
            <p:ph idx="1"/>
          </p:nvPr>
        </p:nvSpPr>
        <p:spPr>
          <a:xfrm>
            <a:off x="958467" y="1828801"/>
            <a:ext cx="9252333" cy="4297363"/>
          </a:xfrm>
        </p:spPr>
        <p:txBody>
          <a:bodyPr>
            <a:normAutofit/>
          </a:bodyPr>
          <a:lstStyle/>
          <a:p>
            <a:pPr marL="0" indent="0">
              <a:buNone/>
            </a:pPr>
            <a:r>
              <a:rPr lang="en-US" u="sng" dirty="0"/>
              <a:t>Questions to consider:</a:t>
            </a:r>
          </a:p>
          <a:p>
            <a:pPr marL="729854" indent="-385763">
              <a:buFont typeface="+mj-lt"/>
              <a:buAutoNum type="arabicPeriod"/>
            </a:pPr>
            <a:r>
              <a:rPr lang="en-US" dirty="0"/>
              <a:t>What </a:t>
            </a:r>
            <a:r>
              <a:rPr lang="en-US" i="1" dirty="0"/>
              <a:t>is</a:t>
            </a:r>
            <a:r>
              <a:rPr lang="en-US" dirty="0"/>
              <a:t> transparency?</a:t>
            </a:r>
          </a:p>
          <a:p>
            <a:pPr marL="729854" indent="-385763">
              <a:buFont typeface="+mj-lt"/>
              <a:buAutoNum type="arabicPeriod"/>
            </a:pPr>
            <a:r>
              <a:rPr lang="en-US" dirty="0"/>
              <a:t>When your constituents read the notice, what message(s) do you want them to hear?</a:t>
            </a:r>
          </a:p>
          <a:p>
            <a:pPr marL="729854" indent="-385763">
              <a:buFont typeface="+mj-lt"/>
              <a:buAutoNum type="arabicPeriod"/>
            </a:pPr>
            <a:r>
              <a:rPr lang="en-US" dirty="0"/>
              <a:t>In the end, would you prefer this notice to err on the high or low side with regard to tax impact? </a:t>
            </a:r>
          </a:p>
          <a:p>
            <a:pPr marL="729854" indent="-385763">
              <a:buFont typeface="+mj-lt"/>
              <a:buAutoNum type="arabicPeriod"/>
            </a:pPr>
            <a:r>
              <a:rPr lang="en-US" dirty="0"/>
              <a:t>What is your strategy for managing the repercussions?</a:t>
            </a:r>
          </a:p>
          <a:p>
            <a:pPr marL="729854" indent="-385763">
              <a:buFont typeface="+mj-lt"/>
              <a:buAutoNum type="arabicPeriod"/>
            </a:pPr>
            <a:endParaRPr lang="en-US" sz="3200" dirty="0"/>
          </a:p>
        </p:txBody>
      </p:sp>
    </p:spTree>
    <p:extLst>
      <p:ext uri="{BB962C8B-B14F-4D97-AF65-F5344CB8AC3E}">
        <p14:creationId xmlns:p14="http://schemas.microsoft.com/office/powerpoint/2010/main" val="303037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TotalTime>
  <Words>4288</Words>
  <Application>Microsoft Office PowerPoint</Application>
  <PresentationFormat>Widescreen</PresentationFormat>
  <Paragraphs>1026</Paragraphs>
  <Slides>82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82</vt:i4>
      </vt:variant>
    </vt:vector>
  </HeadingPairs>
  <TitlesOfParts>
    <vt:vector size="87" baseType="lpstr">
      <vt:lpstr>Arial</vt:lpstr>
      <vt:lpstr>Arial Narrow</vt:lpstr>
      <vt:lpstr>Calibri</vt:lpstr>
      <vt:lpstr>Calibri Light</vt:lpstr>
      <vt:lpstr>Office Theme</vt:lpstr>
      <vt:lpstr>2022 MASBO Budget Workshops</vt:lpstr>
      <vt:lpstr>HB192 – Reksten 2021 Legislative Session</vt:lpstr>
      <vt:lpstr>HB192 – Reksten 2021 Legislative Session</vt:lpstr>
      <vt:lpstr>20-9-502(3)(a)(i), MCA Relevant Portion</vt:lpstr>
      <vt:lpstr>Notice of Intent to Increase Nonvoted Levies</vt:lpstr>
      <vt:lpstr>Notice of Intent to Increase Nonvoted Levies</vt:lpstr>
      <vt:lpstr>Notice of Intent to Increase Nonvoted Levies</vt:lpstr>
      <vt:lpstr>Notice of Intent to Increase Nonvoted Levies Step 1: Determine Desired Outcome</vt:lpstr>
      <vt:lpstr>Notice of Intent to Increase Nonvoted Levies Step 1: Determine Desired Outcome</vt:lpstr>
      <vt:lpstr>PowerPoint Presentation</vt:lpstr>
      <vt:lpstr>Notice of Intent to Increase Nonvoted Levies Step 1: Determine Desired Outcome</vt:lpstr>
      <vt:lpstr>Notice of Intent to Increase Nonvoted Levies Step 1: Determine Desired Outcome</vt:lpstr>
      <vt:lpstr>Notice of Intent to Increase Nonvoted Levies Step 1: Determine Desired Outcome</vt:lpstr>
      <vt:lpstr>Notice of Intent to Increase Nonvoted Levies Step 1: Determine Desired Outcome</vt:lpstr>
      <vt:lpstr>Notice of Intent to Increase Nonvoted Levies</vt:lpstr>
      <vt:lpstr>Calculating Mills</vt:lpstr>
      <vt:lpstr>Calculating Mills</vt:lpstr>
      <vt:lpstr>Calculating Mills</vt:lpstr>
      <vt:lpstr>Projecting Taxable Value</vt:lpstr>
      <vt:lpstr>The Budgeting Process</vt:lpstr>
      <vt:lpstr>The Budgeting Process</vt:lpstr>
      <vt:lpstr>PowerPoint Presentation</vt:lpstr>
      <vt:lpstr>Financing Sources for Budgeted Funds</vt:lpstr>
      <vt:lpstr>Financing Sources for Budgeted Funds</vt:lpstr>
      <vt:lpstr>Financing Sources for Budgeted Funds</vt:lpstr>
      <vt:lpstr>Financing Sources for Budgeted Funds  Funding Sources Determine Spending Authority (Budget)</vt:lpstr>
      <vt:lpstr>Financing Sources for Budgeted Funds</vt:lpstr>
      <vt:lpstr>Financing Sources for Budgeted Funds  Funding Sources Determine Spending Authority (Budget)</vt:lpstr>
      <vt:lpstr>Financing Sources for Budgeted Funds  Funding Sources Determine Spending Authority (Budget)</vt:lpstr>
      <vt:lpstr>Financing Sources for Budgeted Funds  Funding Sources Determine Spending Authority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Importance of Fund Balance Reappropriated Transportation Fund Example</vt:lpstr>
      <vt:lpstr>PowerPoint Presentation</vt:lpstr>
      <vt:lpstr>The Importance of Fund Balance Reappropriated Transportation Fund Example</vt:lpstr>
      <vt:lpstr>The Importance of Fund Balance Reappropriated Technology Fund Example</vt:lpstr>
      <vt:lpstr>The Importance of Fund Balance Reappropriated Technology Fund Example</vt:lpstr>
      <vt:lpstr>PowerPoint Presentation</vt:lpstr>
      <vt:lpstr>Financing Sources for Budgeted Funds  Funding Sources Determine Spending Authority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Sources Determine Spending Authority Additional Considerations: Building Reserve Fund</vt:lpstr>
      <vt:lpstr>Funding Sources Determine Spending Authority Additional Considerations: Building Reserve Fund</vt:lpstr>
      <vt:lpstr>Funding Sources Determine Spending Authority Additional Considerations: Building Reserve Fund</vt:lpstr>
      <vt:lpstr>Funding Sources Determine Spending Authority Additional Considerations: Building Reserve Fund</vt:lpstr>
      <vt:lpstr>Funding Sources Determine Spending Authority Additional Considerations: Building Reserve Fund</vt:lpstr>
      <vt:lpstr>Funding Sources Determine Spending Authority Additional Considerations: Building Reserve Fund</vt:lpstr>
      <vt:lpstr>Funding Sources Determine Spending Authority Additional Considerations: Building Reserve Fund</vt:lpstr>
      <vt:lpstr>Financing Sources for Budgeted Funds Funding Sources Determine Spending Authority</vt:lpstr>
      <vt:lpstr>Financing Sources for Budgeted Funds</vt:lpstr>
      <vt:lpstr>Financing Sources for Budgeted Funds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Notice of Intent to Increase NonVoted Levies</vt:lpstr>
      <vt:lpstr>Finalizing the Notice</vt:lpstr>
      <vt:lpstr>Notice of Intent to Increase Permissive Levies Step 1: Determine Desired Outcome</vt:lpstr>
      <vt:lpstr>Finalizing the Notice</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Waterman</dc:creator>
  <cp:lastModifiedBy>Mike Waterman</cp:lastModifiedBy>
  <cp:revision>101</cp:revision>
  <dcterms:created xsi:type="dcterms:W3CDTF">2021-10-14T16:56:41Z</dcterms:created>
  <dcterms:modified xsi:type="dcterms:W3CDTF">2022-02-27T01:41:48Z</dcterms:modified>
</cp:coreProperties>
</file>