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sldIdLst>
    <p:sldId id="256" r:id="rId5"/>
    <p:sldId id="258" r:id="rId6"/>
    <p:sldId id="314"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83" r:id="rId22"/>
    <p:sldId id="301" r:id="rId23"/>
    <p:sldId id="308" r:id="rId24"/>
    <p:sldId id="284" r:id="rId25"/>
    <p:sldId id="315" r:id="rId26"/>
    <p:sldId id="285" r:id="rId27"/>
    <p:sldId id="306" r:id="rId28"/>
    <p:sldId id="307" r:id="rId29"/>
    <p:sldId id="286" r:id="rId30"/>
    <p:sldId id="287" r:id="rId31"/>
    <p:sldId id="275" r:id="rId32"/>
    <p:sldId id="277" r:id="rId33"/>
    <p:sldId id="276" r:id="rId34"/>
    <p:sldId id="278" r:id="rId35"/>
    <p:sldId id="279" r:id="rId36"/>
    <p:sldId id="280" r:id="rId37"/>
    <p:sldId id="281" r:id="rId38"/>
    <p:sldId id="288" r:id="rId39"/>
    <p:sldId id="289" r:id="rId40"/>
    <p:sldId id="291" r:id="rId41"/>
    <p:sldId id="292" r:id="rId42"/>
    <p:sldId id="293" r:id="rId43"/>
    <p:sldId id="316" r:id="rId44"/>
    <p:sldId id="309" r:id="rId45"/>
    <p:sldId id="310" r:id="rId46"/>
    <p:sldId id="311" r:id="rId47"/>
    <p:sldId id="313" r:id="rId48"/>
    <p:sldId id="312" r:id="rId49"/>
    <p:sldId id="295" r:id="rId50"/>
    <p:sldId id="296" r:id="rId51"/>
    <p:sldId id="297" r:id="rId52"/>
    <p:sldId id="298" r:id="rId53"/>
    <p:sldId id="317" r:id="rId54"/>
    <p:sldId id="299" r:id="rId55"/>
    <p:sldId id="300"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925D11F-9B78-4943-BDD1-2B5E8D8A7889}">
          <p14:sldIdLst>
            <p14:sldId id="256"/>
            <p14:sldId id="258"/>
            <p14:sldId id="314"/>
            <p14:sldId id="261"/>
            <p14:sldId id="262"/>
            <p14:sldId id="263"/>
            <p14:sldId id="264"/>
            <p14:sldId id="265"/>
            <p14:sldId id="266"/>
            <p14:sldId id="267"/>
            <p14:sldId id="268"/>
            <p14:sldId id="269"/>
            <p14:sldId id="270"/>
            <p14:sldId id="271"/>
            <p14:sldId id="272"/>
            <p14:sldId id="273"/>
            <p14:sldId id="274"/>
            <p14:sldId id="283"/>
            <p14:sldId id="301"/>
            <p14:sldId id="308"/>
            <p14:sldId id="284"/>
            <p14:sldId id="315"/>
            <p14:sldId id="285"/>
            <p14:sldId id="306"/>
            <p14:sldId id="307"/>
            <p14:sldId id="286"/>
            <p14:sldId id="287"/>
            <p14:sldId id="275"/>
            <p14:sldId id="277"/>
            <p14:sldId id="276"/>
            <p14:sldId id="278"/>
            <p14:sldId id="279"/>
            <p14:sldId id="280"/>
            <p14:sldId id="281"/>
            <p14:sldId id="288"/>
            <p14:sldId id="289"/>
            <p14:sldId id="291"/>
            <p14:sldId id="292"/>
            <p14:sldId id="293"/>
            <p14:sldId id="316"/>
            <p14:sldId id="309"/>
            <p14:sldId id="310"/>
            <p14:sldId id="311"/>
            <p14:sldId id="313"/>
            <p14:sldId id="312"/>
            <p14:sldId id="295"/>
            <p14:sldId id="296"/>
            <p14:sldId id="297"/>
            <p14:sldId id="298"/>
            <p14:sldId id="317"/>
            <p14:sldId id="299"/>
            <p14:sldId id="30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49" autoAdjust="0"/>
    <p:restoredTop sz="94660"/>
  </p:normalViewPr>
  <p:slideViewPr>
    <p:cSldViewPr snapToGrid="0">
      <p:cViewPr>
        <p:scale>
          <a:sx n="60" d="100"/>
          <a:sy n="60" d="100"/>
        </p:scale>
        <p:origin x="72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45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95628" y="4960137"/>
            <a:ext cx="6633972" cy="1463040"/>
          </a:xfrm>
        </p:spPr>
        <p:txBody>
          <a:bodyPr anchor="ctr">
            <a:normAutofit/>
          </a:bodyPr>
          <a:lstStyle>
            <a:lvl1pPr algn="r">
              <a:defRPr sz="4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8"/>
            <a:ext cx="3200400" cy="507012"/>
          </a:xfrm>
        </p:spPr>
        <p:txBody>
          <a:bodyPr lIns="91440" rIns="91440" anchor="ctr">
            <a:normAutofit/>
          </a:bodyPr>
          <a:lstStyle>
            <a:lvl1pPr marL="0" indent="0">
              <a:lnSpc>
                <a:spcPct val="100000"/>
              </a:lnSpc>
              <a:spcBef>
                <a:spcPts val="0"/>
              </a:spcBef>
              <a:buNone/>
              <a:defRPr sz="1800" baseline="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659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6/14/2021</a:t>
            </a:fld>
            <a:endParaRPr lang="en-US" dirty="0"/>
          </a:p>
        </p:txBody>
      </p:sp>
      <p:sp>
        <p:nvSpPr>
          <p:cNvPr id="5" name="Footer Placeholder 4"/>
          <p:cNvSpPr>
            <a:spLocks noGrp="1"/>
          </p:cNvSpPr>
          <p:nvPr>
            <p:ph type="ftr" sz="quarter" idx="11"/>
          </p:nvPr>
        </p:nvSpPr>
        <p:spPr/>
        <p:txBody>
          <a:bodyPr/>
          <a:lstStyle>
            <a:lvl1pPr>
              <a:defRPr baseline="0">
                <a:solidFill>
                  <a:schemeClr val="bg1">
                    <a:lumMod val="65000"/>
                  </a:schemeClr>
                </a:solidFill>
              </a:defRPr>
            </a:lvl1pPr>
          </a:lstStyle>
          <a:p>
            <a:r>
              <a:rPr lang="en-US" dirty="0"/>
              <a:t>MONTANA OFFICE OF PUBLIC INSTRUCTION</a:t>
            </a:r>
          </a:p>
        </p:txBody>
      </p:sp>
      <p:sp>
        <p:nvSpPr>
          <p:cNvPr id="6" name="Slide Number Placeholder 5"/>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383344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2pPr>
              <a:buClr>
                <a:schemeClr val="bg1">
                  <a:lumMod val="65000"/>
                </a:schemeClr>
              </a:buClr>
              <a:defRPr/>
            </a:lvl2pPr>
            <a:lvl3pPr>
              <a:buClr>
                <a:schemeClr val="bg1">
                  <a:lumMod val="65000"/>
                </a:schemeClr>
              </a:buClr>
              <a:defRPr/>
            </a:lvl3pPr>
            <a:lvl4pPr>
              <a:buClr>
                <a:schemeClr val="bg1">
                  <a:lumMod val="65000"/>
                </a:schemeClr>
              </a:buClr>
              <a:defRPr/>
            </a:lvl4pPr>
            <a:lvl5pPr>
              <a:buClr>
                <a:schemeClr val="bg1">
                  <a:lumMod val="6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
        <p:nvSpPr>
          <p:cNvPr id="8" name="Date Placeholder 4"/>
          <p:cNvSpPr>
            <a:spLocks noGrp="1"/>
          </p:cNvSpPr>
          <p:nvPr>
            <p:ph type="dt" sz="half" idx="10"/>
          </p:nvPr>
        </p:nvSpPr>
        <p:spPr>
          <a:xfrm>
            <a:off x="1151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6/14/2021</a:t>
            </a:fld>
            <a:endParaRPr lang="en-US" dirty="0"/>
          </a:p>
        </p:txBody>
      </p:sp>
      <p:sp>
        <p:nvSpPr>
          <p:cNvPr id="9" name="Footer Placeholder 5"/>
          <p:cNvSpPr>
            <a:spLocks noGrp="1"/>
          </p:cNvSpPr>
          <p:nvPr>
            <p:ph type="ftr" sz="quarter" idx="11"/>
          </p:nvPr>
        </p:nvSpPr>
        <p:spPr>
          <a:xfrm>
            <a:off x="4842932" y="6470704"/>
            <a:ext cx="5901458" cy="274320"/>
          </a:xfrm>
        </p:spPr>
        <p:txBody>
          <a:bodyPr/>
          <a:lstStyle>
            <a:lvl1pPr>
              <a:defRPr baseline="0">
                <a:solidFill>
                  <a:schemeClr val="bg1">
                    <a:lumMod val="65000"/>
                  </a:schemeClr>
                </a:solidFill>
              </a:defRPr>
            </a:lvl1pPr>
          </a:lstStyle>
          <a:p>
            <a:endParaRPr lang="en-US" dirty="0"/>
          </a:p>
        </p:txBody>
      </p:sp>
      <p:sp>
        <p:nvSpPr>
          <p:cNvPr id="10" name="Slide Number Placeholder 6"/>
          <p:cNvSpPr>
            <a:spLocks noGrp="1"/>
          </p:cNvSpPr>
          <p:nvPr>
            <p:ph type="sldNum" sz="quarter" idx="12"/>
          </p:nvPr>
        </p:nvSpPr>
        <p:spPr>
          <a:xfrm>
            <a:off x="10837334" y="6470704"/>
            <a:ext cx="973666" cy="274320"/>
          </a:xfrm>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spTree>
    <p:extLst>
      <p:ext uri="{BB962C8B-B14F-4D97-AF65-F5344CB8AC3E}">
        <p14:creationId xmlns:p14="http://schemas.microsoft.com/office/powerpoint/2010/main" val="3641452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lvl2pPr>
              <a:buClr>
                <a:schemeClr val="bg1">
                  <a:lumMod val="50000"/>
                </a:schemeClr>
              </a:buClr>
              <a:defRPr/>
            </a:lvl2pPr>
            <a:lvl3pPr>
              <a:buClr>
                <a:schemeClr val="bg1">
                  <a:lumMod val="50000"/>
                </a:schemeClr>
              </a:buClr>
              <a:defRPr/>
            </a:lvl3pPr>
            <a:lvl4pPr>
              <a:buClr>
                <a:schemeClr val="bg1">
                  <a:lumMod val="50000"/>
                </a:schemeClr>
              </a:buClr>
              <a:defRPr/>
            </a:lvl4pPr>
            <a:lvl5pPr>
              <a:buClr>
                <a:schemeClr val="bg1">
                  <a:lumMod val="5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0" y="0"/>
            <a:ext cx="1069299" cy="1066182"/>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300" y="5716324"/>
            <a:ext cx="1727200" cy="330200"/>
          </a:xfrm>
          <a:prstGeom prst="rect">
            <a:avLst/>
          </a:prstGeom>
        </p:spPr>
      </p:pic>
      <p:sp>
        <p:nvSpPr>
          <p:cNvPr id="11" name="Date Placeholder 4"/>
          <p:cNvSpPr>
            <a:spLocks noGrp="1"/>
          </p:cNvSpPr>
          <p:nvPr>
            <p:ph type="dt" sz="half" idx="10"/>
          </p:nvPr>
        </p:nvSpPr>
        <p:spPr>
          <a:xfrm rot="5400000">
            <a:off x="-718152" y="2053595"/>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6/14/2021</a:t>
            </a:fld>
            <a:endParaRPr lang="en-US" dirty="0"/>
          </a:p>
        </p:txBody>
      </p:sp>
      <p:sp>
        <p:nvSpPr>
          <p:cNvPr id="12" name="Footer Placeholder 5"/>
          <p:cNvSpPr>
            <a:spLocks noGrp="1"/>
          </p:cNvSpPr>
          <p:nvPr>
            <p:ph type="ftr" sz="quarter" idx="11"/>
          </p:nvPr>
        </p:nvSpPr>
        <p:spPr>
          <a:xfrm rot="5400000">
            <a:off x="-942181" y="2640065"/>
            <a:ext cx="3327082" cy="274320"/>
          </a:xfrm>
        </p:spPr>
        <p:txBody>
          <a:bodyPr/>
          <a:lstStyle>
            <a:lvl1pPr>
              <a:defRPr baseline="0">
                <a:solidFill>
                  <a:schemeClr val="bg1">
                    <a:lumMod val="65000"/>
                  </a:schemeClr>
                </a:solidFill>
              </a:defRPr>
            </a:lvl1pPr>
          </a:lstStyle>
          <a:p>
            <a:endParaRPr lang="en-US" dirty="0"/>
          </a:p>
        </p:txBody>
      </p:sp>
      <p:sp>
        <p:nvSpPr>
          <p:cNvPr id="13" name="Slide Number Placeholder 6"/>
          <p:cNvSpPr>
            <a:spLocks noGrp="1"/>
          </p:cNvSpPr>
          <p:nvPr>
            <p:ph type="sldNum" sz="quarter" idx="12"/>
          </p:nvPr>
        </p:nvSpPr>
        <p:spPr>
          <a:xfrm rot="5400000">
            <a:off x="-127914" y="3816773"/>
            <a:ext cx="973666" cy="274320"/>
          </a:xfrm>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spTree>
    <p:extLst>
      <p:ext uri="{BB962C8B-B14F-4D97-AF65-F5344CB8AC3E}">
        <p14:creationId xmlns:p14="http://schemas.microsoft.com/office/powerpoint/2010/main" val="356652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1440008" y="4960137"/>
            <a:ext cx="6789592" cy="1463040"/>
          </a:xfrm>
        </p:spPr>
        <p:txBody>
          <a:bodyPr anchor="ctr">
            <a:normAutofit/>
          </a:bodyPr>
          <a:lstStyle>
            <a:lvl1pPr algn="r">
              <a:defRPr sz="4000" spc="100" baseline="0">
                <a:solidFill>
                  <a:schemeClr val="tx1">
                    <a:lumMod val="90000"/>
                    <a:lumOff val="1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551315"/>
          </a:xfrm>
        </p:spPr>
        <p:txBody>
          <a:bodyPr lIns="91440" rIns="91440" anchor="ctr">
            <a:normAutofit/>
          </a:bodyPr>
          <a:lstStyle>
            <a:lvl1pPr marL="0" indent="0" algn="l">
              <a:lnSpc>
                <a:spcPct val="100000"/>
              </a:lnSpc>
              <a:spcBef>
                <a:spcPts val="0"/>
              </a:spcBef>
              <a:buNone/>
              <a:defRPr sz="1800" baseline="0">
                <a:solidFill>
                  <a:schemeClr val="bg1">
                    <a:lumMod val="5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a:xfrm>
            <a:off x="1440008" y="6470704"/>
            <a:ext cx="2154142" cy="274320"/>
          </a:xfrm>
        </p:spPr>
        <p:txBody>
          <a:bodyPr/>
          <a:lstStyle>
            <a:lvl1pPr algn="l">
              <a:defRPr baseline="0">
                <a:solidFill>
                  <a:schemeClr val="bg1">
                    <a:lumMod val="65000"/>
                  </a:schemeClr>
                </a:solidFill>
              </a:defRPr>
            </a:lvl1pPr>
          </a:lstStyle>
          <a:p>
            <a:fld id="{37E48191-2F8F-471A-B424-0389FA895362}" type="datetimeFigureOut">
              <a:rPr lang="en-US" smtClean="0"/>
              <a:pPr/>
              <a:t>6/14/2021</a:t>
            </a:fld>
            <a:endParaRPr lang="en-US" dirty="0"/>
          </a:p>
        </p:txBody>
      </p:sp>
      <p:sp>
        <p:nvSpPr>
          <p:cNvPr id="5" name="Footer Placeholder 4"/>
          <p:cNvSpPr>
            <a:spLocks noGrp="1"/>
          </p:cNvSpPr>
          <p:nvPr>
            <p:ph type="ftr" sz="quarter" idx="11"/>
          </p:nvPr>
        </p:nvSpPr>
        <p:spPr/>
        <p:txBody>
          <a:bodyPr/>
          <a:lstStyle>
            <a:lvl1pPr>
              <a:defRPr baseline="0">
                <a:solidFill>
                  <a:schemeClr val="bg1">
                    <a:lumMod val="65000"/>
                  </a:schemeClr>
                </a:solidFill>
              </a:defRPr>
            </a:lvl1pPr>
          </a:lstStyle>
          <a:p>
            <a:r>
              <a:rPr lang="en-US" dirty="0"/>
              <a:t>MONTANA OFFICE OF PUBLIC INSTRUCTION</a:t>
            </a:r>
          </a:p>
        </p:txBody>
      </p:sp>
      <p:sp>
        <p:nvSpPr>
          <p:cNvPr id="6" name="Slide Number Placeholder 5"/>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0" y="0"/>
            <a:ext cx="12192000" cy="45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48073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6"/>
            <a:ext cx="9720072" cy="1499616"/>
          </a:xfrm>
        </p:spPr>
        <p:txBody>
          <a:bodyPr/>
          <a:lstStyle/>
          <a:p>
            <a:r>
              <a:rPr lang="en-US"/>
              <a:t>Click to edit Master title style</a:t>
            </a:r>
            <a:endParaRPr lang="en-US" dirty="0"/>
          </a:p>
        </p:txBody>
      </p:sp>
      <p:sp>
        <p:nvSpPr>
          <p:cNvPr id="3" name="Content Placeholder 2"/>
          <p:cNvSpPr>
            <a:spLocks noGrp="1"/>
          </p:cNvSpPr>
          <p:nvPr>
            <p:ph idx="1"/>
          </p:nvPr>
        </p:nvSpPr>
        <p:spPr>
          <a:xfrm>
            <a:off x="1278128" y="2286000"/>
            <a:ext cx="9720071" cy="4023360"/>
          </a:xfrm>
        </p:spPr>
        <p:txBody>
          <a:bodyPr/>
          <a:lstStyle>
            <a:lvl2pPr marL="265176" indent="-137160">
              <a:buClr>
                <a:schemeClr val="bg1">
                  <a:lumMod val="50000"/>
                </a:schemeClr>
              </a:buClr>
              <a:buFont typeface="Arial" charset="0"/>
              <a:buChar char="•"/>
              <a:defRPr/>
            </a:lvl2pPr>
            <a:lvl3pPr marL="448056" indent="-137160">
              <a:buClr>
                <a:schemeClr val="bg1">
                  <a:lumMod val="50000"/>
                </a:schemeClr>
              </a:buClr>
              <a:buFont typeface="Arial" charset="0"/>
              <a:buChar char="•"/>
              <a:defRPr/>
            </a:lvl3pPr>
            <a:lvl4pPr marL="594360" indent="-137160">
              <a:buClr>
                <a:schemeClr val="bg1">
                  <a:lumMod val="50000"/>
                </a:schemeClr>
              </a:buClr>
              <a:buFont typeface="Wingdings" charset="2"/>
              <a:buChar char="§"/>
              <a:defRPr/>
            </a:lvl4pPr>
            <a:lvl5pPr marL="777240" indent="-137160">
              <a:buClr>
                <a:schemeClr val="bg1">
                  <a:lumMod val="50000"/>
                </a:schemeClr>
              </a:buClr>
              <a:buFont typeface="Courier New"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278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6/14/2021</a:t>
            </a:fld>
            <a:endParaRPr lang="en-US" dirty="0"/>
          </a:p>
        </p:txBody>
      </p:sp>
      <p:sp>
        <p:nvSpPr>
          <p:cNvPr id="5" name="Footer Placeholder 4"/>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399312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lvl2pPr marL="265176" indent="-137160">
              <a:buClr>
                <a:schemeClr val="bg1">
                  <a:lumMod val="50000"/>
                </a:schemeClr>
              </a:buClr>
              <a:buFont typeface="Arial" charset="0"/>
              <a:buChar char="•"/>
              <a:defRPr/>
            </a:lvl2pPr>
            <a:lvl3pPr marL="448056" indent="-137160">
              <a:buClr>
                <a:schemeClr val="bg1">
                  <a:lumMod val="50000"/>
                </a:schemeClr>
              </a:buClr>
              <a:buFont typeface="Arial" charset="0"/>
              <a:buChar char="•"/>
              <a:defRPr/>
            </a:lvl3pPr>
            <a:lvl4pPr marL="594360" indent="-137160">
              <a:buClr>
                <a:schemeClr val="bg1">
                  <a:lumMod val="50000"/>
                </a:schemeClr>
              </a:buClr>
              <a:buFont typeface="Arial" charset="0"/>
              <a:buChar char="•"/>
              <a:defRPr/>
            </a:lvl4pPr>
            <a:lvl5pPr marL="777240" indent="-137160">
              <a:buClr>
                <a:schemeClr val="bg1">
                  <a:lumMod val="50000"/>
                </a:schemeClr>
              </a:buClr>
              <a:buFont typeface="Arial"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lvl2pPr marL="265176" indent="-137160">
              <a:buClr>
                <a:schemeClr val="bg1">
                  <a:lumMod val="50000"/>
                </a:schemeClr>
              </a:buClr>
              <a:buFont typeface="Arial" charset="0"/>
              <a:buChar char="•"/>
              <a:defRPr/>
            </a:lvl2pPr>
            <a:lvl3pPr marL="448056" indent="-137160">
              <a:buClr>
                <a:schemeClr val="bg1">
                  <a:lumMod val="50000"/>
                </a:schemeClr>
              </a:buClr>
              <a:buFont typeface="Arial" charset="0"/>
              <a:buChar char="•"/>
              <a:defRPr/>
            </a:lvl3pPr>
            <a:lvl4pPr marL="594360" indent="-137160">
              <a:buClr>
                <a:schemeClr val="bg1">
                  <a:lumMod val="50000"/>
                </a:schemeClr>
              </a:buClr>
              <a:buFont typeface="Arial" charset="0"/>
              <a:buChar char="•"/>
              <a:defRPr/>
            </a:lvl4pPr>
            <a:lvl5pPr marL="777240" indent="-137160">
              <a:buClr>
                <a:schemeClr val="bg1">
                  <a:lumMod val="50000"/>
                </a:schemeClr>
              </a:buClr>
              <a:buFont typeface="Arial"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6/14/2021</a:t>
            </a:fld>
            <a:endParaRPr lang="en-US" dirty="0"/>
          </a:p>
        </p:txBody>
      </p:sp>
      <p:sp>
        <p:nvSpPr>
          <p:cNvPr id="6" name="Footer Placeholder 5"/>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1302465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tx1">
                    <a:lumMod val="90000"/>
                    <a:lumOff val="10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lvl2pPr marL="265176" indent="-137160">
              <a:buClr>
                <a:schemeClr val="bg1">
                  <a:lumMod val="50000"/>
                </a:schemeClr>
              </a:buClr>
              <a:buFont typeface="Wingdings" charset="2"/>
              <a:buChar char="§"/>
              <a:defRPr/>
            </a:lvl2pPr>
            <a:lvl3pPr marL="448056" indent="-137160">
              <a:buClr>
                <a:schemeClr val="bg1">
                  <a:lumMod val="50000"/>
                </a:schemeClr>
              </a:buClr>
              <a:buFont typeface="Wingdings" charset="2"/>
              <a:buChar char="§"/>
              <a:defRPr/>
            </a:lvl3pPr>
            <a:lvl4pPr marL="594360" indent="-137160">
              <a:buClr>
                <a:schemeClr val="bg1">
                  <a:lumMod val="50000"/>
                </a:schemeClr>
              </a:buClr>
              <a:buFont typeface="Wingdings" charset="2"/>
              <a:buChar char="§"/>
              <a:defRPr/>
            </a:lvl4pPr>
            <a:lvl5pPr marL="777240" indent="-137160">
              <a:buClr>
                <a:schemeClr val="bg1">
                  <a:lumMod val="50000"/>
                </a:schemeClr>
              </a:buClr>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tx1">
                    <a:lumMod val="90000"/>
                    <a:lumOff val="10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lvl2pPr marL="265176" indent="-137160">
              <a:buClr>
                <a:schemeClr val="bg1">
                  <a:lumMod val="50000"/>
                </a:schemeClr>
              </a:buClr>
              <a:buFont typeface="Wingdings" charset="2"/>
              <a:buChar char="§"/>
              <a:defRPr/>
            </a:lvl2pPr>
            <a:lvl3pPr marL="448056" indent="-137160">
              <a:buClr>
                <a:schemeClr val="bg1">
                  <a:lumMod val="50000"/>
                </a:schemeClr>
              </a:buClr>
              <a:buFont typeface="Wingdings" charset="2"/>
              <a:buChar char="§"/>
              <a:defRPr/>
            </a:lvl3pPr>
            <a:lvl4pPr marL="594360" indent="-137160">
              <a:buClr>
                <a:schemeClr val="bg1">
                  <a:lumMod val="50000"/>
                </a:schemeClr>
              </a:buClr>
              <a:buFont typeface="Wingdings" charset="2"/>
              <a:buChar char="§"/>
              <a:defRPr/>
            </a:lvl4pPr>
            <a:lvl5pPr marL="777240" indent="-137160">
              <a:buClr>
                <a:schemeClr val="bg1">
                  <a:lumMod val="50000"/>
                </a:schemeClr>
              </a:buClr>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6/14/2021</a:t>
            </a:fld>
            <a:endParaRPr lang="en-US" dirty="0"/>
          </a:p>
        </p:txBody>
      </p:sp>
      <p:sp>
        <p:nvSpPr>
          <p:cNvPr id="8" name="Footer Placeholder 7"/>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9" name="Slide Number Placeholder 8"/>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25876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6/14/2021</a:t>
            </a:fld>
            <a:endParaRPr lang="en-US" dirty="0"/>
          </a:p>
        </p:txBody>
      </p:sp>
      <p:sp>
        <p:nvSpPr>
          <p:cNvPr id="4" name="Footer Placeholder 3"/>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824257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6/14/2021</a:t>
            </a:fld>
            <a:endParaRPr lang="en-US" dirty="0"/>
          </a:p>
        </p:txBody>
      </p:sp>
      <p:sp>
        <p:nvSpPr>
          <p:cNvPr id="3" name="Footer Placeholder 2"/>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4" name="Slide Number Placeholder 3"/>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088291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buClr>
                <a:schemeClr val="bg1">
                  <a:lumMod val="50000"/>
                </a:schemeClr>
              </a:buClr>
              <a:defRPr sz="2000"/>
            </a:lvl2pPr>
            <a:lvl3pPr>
              <a:buClr>
                <a:schemeClr val="bg1">
                  <a:lumMod val="50000"/>
                </a:schemeClr>
              </a:buClr>
              <a:defRPr sz="1600"/>
            </a:lvl3pPr>
            <a:lvl4pPr>
              <a:buClr>
                <a:schemeClr val="bg1">
                  <a:lumMod val="50000"/>
                </a:schemeClr>
              </a:buClr>
              <a:defRPr sz="1600"/>
            </a:lvl4pPr>
            <a:lvl5pPr>
              <a:buClr>
                <a:schemeClr val="bg1">
                  <a:lumMod val="50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6/14/2021</a:t>
            </a:fld>
            <a:endParaRPr lang="en-US" dirty="0"/>
          </a:p>
        </p:txBody>
      </p:sp>
      <p:sp>
        <p:nvSpPr>
          <p:cNvPr id="6" name="Footer Placeholder 5"/>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2695681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62544" y="4960138"/>
            <a:ext cx="6567055"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6">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
        <p:nvSpPr>
          <p:cNvPr id="12" name="Date Placeholder 4"/>
          <p:cNvSpPr>
            <a:spLocks noGrp="1"/>
          </p:cNvSpPr>
          <p:nvPr>
            <p:ph type="dt" sz="half" idx="10"/>
          </p:nvPr>
        </p:nvSpPr>
        <p:spPr>
          <a:xfrm>
            <a:off x="1151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6/14/2021</a:t>
            </a:fld>
            <a:endParaRPr lang="en-US" dirty="0"/>
          </a:p>
        </p:txBody>
      </p:sp>
      <p:sp>
        <p:nvSpPr>
          <p:cNvPr id="13" name="Footer Placeholder 5"/>
          <p:cNvSpPr>
            <a:spLocks noGrp="1"/>
          </p:cNvSpPr>
          <p:nvPr>
            <p:ph type="ftr" sz="quarter" idx="11"/>
          </p:nvPr>
        </p:nvSpPr>
        <p:spPr>
          <a:xfrm>
            <a:off x="4842932" y="6470704"/>
            <a:ext cx="5901458" cy="274320"/>
          </a:xfrm>
        </p:spPr>
        <p:txBody>
          <a:bodyPr/>
          <a:lstStyle>
            <a:lvl1pPr>
              <a:defRPr baseline="0">
                <a:solidFill>
                  <a:schemeClr val="bg1">
                    <a:lumMod val="65000"/>
                  </a:schemeClr>
                </a:solidFill>
              </a:defRPr>
            </a:lvl1pPr>
          </a:lstStyle>
          <a:p>
            <a:endParaRPr lang="en-US" dirty="0"/>
          </a:p>
        </p:txBody>
      </p:sp>
      <p:sp>
        <p:nvSpPr>
          <p:cNvPr id="14" name="Slide Number Placeholder 6"/>
          <p:cNvSpPr>
            <a:spLocks noGrp="1"/>
          </p:cNvSpPr>
          <p:nvPr>
            <p:ph type="sldNum" sz="quarter" idx="12"/>
          </p:nvPr>
        </p:nvSpPr>
        <p:spPr>
          <a:xfrm>
            <a:off x="10837334" y="6470704"/>
            <a:ext cx="973666" cy="274320"/>
          </a:xfrm>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spTree>
    <p:extLst>
      <p:ext uri="{BB962C8B-B14F-4D97-AF65-F5344CB8AC3E}">
        <p14:creationId xmlns:p14="http://schemas.microsoft.com/office/powerpoint/2010/main" val="354426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51128" y="2286000"/>
            <a:ext cx="9720071" cy="4023360"/>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51128" y="6470704"/>
            <a:ext cx="2154142" cy="274320"/>
          </a:xfrm>
          <a:prstGeom prst="rect">
            <a:avLst/>
          </a:prstGeom>
        </p:spPr>
        <p:txBody>
          <a:bodyPr vert="horz" lIns="91440" tIns="45720" rIns="91440" bIns="45720" rtlCol="0" anchor="ctr"/>
          <a:lstStyle>
            <a:lvl1pPr algn="l">
              <a:defRPr sz="1000" baseline="0">
                <a:solidFill>
                  <a:schemeClr val="bg1">
                    <a:lumMod val="65000"/>
                  </a:schemeClr>
                </a:solidFill>
                <a:latin typeface="+mj-lt"/>
              </a:defRPr>
            </a:lvl1pPr>
          </a:lstStyle>
          <a:p>
            <a:fld id="{37E48191-2F8F-471A-B424-0389FA895362}" type="datetimeFigureOut">
              <a:rPr lang="en-US" smtClean="0"/>
              <a:pPr/>
              <a:t>6/14/2021</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bg1">
                    <a:lumMod val="6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baseline="0">
                <a:solidFill>
                  <a:schemeClr val="bg1">
                    <a:lumMod val="65000"/>
                  </a:schemeClr>
                </a:solidFill>
                <a:latin typeface="+mj-lt"/>
              </a:defRPr>
            </a:lvl1pPr>
          </a:lstStyle>
          <a:p>
            <a:fld id="{6DE29766-7A0B-426A-9404-A109ABC8A25B}"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spTree>
    <p:extLst>
      <p:ext uri="{BB962C8B-B14F-4D97-AF65-F5344CB8AC3E}">
        <p14:creationId xmlns:p14="http://schemas.microsoft.com/office/powerpoint/2010/main" val="3132819372"/>
      </p:ext>
    </p:extLst>
  </p:cSld>
  <p:clrMap bg1="lt1" tx1="dk1" bg2="lt2" tx2="dk2" accent1="accent1" accent2="accent2" accent3="accent3" accent4="accent4" accent5="accent5" accent6="accent6" hlink="hlink" folHlink="folHlink"/>
  <p:sldLayoutIdLst>
    <p:sldLayoutId id="2147483723" r:id="rId1"/>
    <p:sldLayoutId id="2147483721" r:id="rId2"/>
    <p:sldLayoutId id="2147483722"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leg.mt.gov/bills/mca/title_0200/chapter_0100/part_0010/section_0210/0200-0100-0010-0210.html" TargetMode="External"/><Relationship Id="rId2" Type="http://schemas.openxmlformats.org/officeDocument/2006/relationships/hyperlink" Target="https://www.leg.mt.gov/bills/mca/title_0200/chapter_0050/part_0030/section_0210/0200-0050-0030-0210.html" TargetMode="Externa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leg.mt.gov/bills/mca/title_0200/chapter_0050/part_0030/section_0210/0200-0050-0030-0210.html"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leg.mt.gov/bills/mca/title_0200/chapter_0050/part_0030/section_0210/0200-0050-0030-0210.html" TargetMode="Externa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hyperlink" Target="https://www.leg.mt.gov/bills/mca/title_0410/chapter_0050/part_0010/section_0030/0410-0050-0010-0030.html" TargetMode="External"/><Relationship Id="rId2" Type="http://schemas.openxmlformats.org/officeDocument/2006/relationships/hyperlink" Target="https://www.leg.mt.gov/bills/mca/title_0200/chapter_0050/part_0030/section_0210/0200-0050-0030-0210.html" TargetMode="Externa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leg.mt.gov/bills/mca/title_0200/chapter_0050/part_0030/section_0200/0200-0050-0030-0200.html"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leg.mt.gov/bills/mca/title_0200/chapter_0050/part_0030/section_0210/0200-0050-0030-0210.html"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leg.mt.gov/bills/mca/title_0200/chapter_0050/part_0030/section_0210/0200-0050-0030-0210.html" TargetMode="External"/><Relationship Id="rId2" Type="http://schemas.openxmlformats.org/officeDocument/2006/relationships/hyperlink" Target="https://www.leg.mt.gov/bills/mca/title_0200/chapter_0050/part_0030/section_0200/0200-0050-0030-0200.html"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leg.mt.gov/bills/mca/title_0200/chapter_0050/part_0030/section_0210/0200-0050-0030-0210.html" TargetMode="External"/><Relationship Id="rId2" Type="http://schemas.openxmlformats.org/officeDocument/2006/relationships/hyperlink" Target="https://www.leg.mt.gov/bills/mca/title_0200/chapter_0050/part_0030/section_0200/0200-0050-0030-0200.html"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www.leg.mt.gov/bills/mca/title_0010/chapter_0010/part_0020/section_0150/0010-0010-0020-0150.html"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leg.mt.gov/bills/mca/title_0410/chapter_0050/part_0010/section_0030/0410-0050-0010-0030.html" TargetMode="External"/><Relationship Id="rId2" Type="http://schemas.openxmlformats.org/officeDocument/2006/relationships/hyperlink" Target="https://www.leg.mt.gov/bills/mca/title_0200/chapter_0050/part_0030/section_0210/0200-0050-0030-0210.html" TargetMode="Externa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www.leg.mt.gov/bills/mca/title_0200/chapter_0050/part_0010/section_0010/0200-0050-0010-0010.html"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hyperlink" Target="https://www.leg.mt.gov/bills/mca/title_0200/chapter_0100/part_0010/section_0440/0200-0100-0010-0440.html" TargetMode="External"/><Relationship Id="rId3" Type="http://schemas.openxmlformats.org/officeDocument/2006/relationships/hyperlink" Target="https://www.leg.mt.gov/bills/mca/title_0200/chapter_0050/part_0030/section_0240/0200-0050-0030-0240.html" TargetMode="External"/><Relationship Id="rId7" Type="http://schemas.openxmlformats.org/officeDocument/2006/relationships/hyperlink" Target="https://www.leg.mt.gov/bills/mca/title_0200/chapter_0100/part_0010/section_0430/0200-0100-0010-0430.html" TargetMode="External"/><Relationship Id="rId2" Type="http://schemas.openxmlformats.org/officeDocument/2006/relationships/hyperlink" Target="https://www.leg.mt.gov/bills/mca/title_0200/chapter_0090/part_0010/section_0160/0200-0090-0010-0160.html" TargetMode="External"/><Relationship Id="rId1" Type="http://schemas.openxmlformats.org/officeDocument/2006/relationships/slideLayout" Target="../slideLayouts/slideLayout3.xml"/><Relationship Id="rId6" Type="http://schemas.openxmlformats.org/officeDocument/2006/relationships/hyperlink" Target="https://www.leg.mt.gov/bills/mca/title_0200/chapter_0090/part_0050/section_0030/0200-0090-0050-0030.html" TargetMode="External"/><Relationship Id="rId11" Type="http://schemas.openxmlformats.org/officeDocument/2006/relationships/hyperlink" Target="https://www.leg.mt.gov/bills/mca/title_0200/chapter_0070/part_0160/section_0020/0200-0070-0160-0020.html" TargetMode="External"/><Relationship Id="rId5" Type="http://schemas.openxmlformats.org/officeDocument/2006/relationships/hyperlink" Target="https://www.leg.mt.gov/bills/mca/title_0200/chapter_0090/part_0050/section_0020/0200-0090-0050-0020.html" TargetMode="External"/><Relationship Id="rId10" Type="http://schemas.openxmlformats.org/officeDocument/2006/relationships/hyperlink" Target="https://www.leg.mt.gov/bills/mca/title_0200/chapter_0090/part_0050/section_0430/0200-0090-0050-0430.html" TargetMode="External"/><Relationship Id="rId4" Type="http://schemas.openxmlformats.org/officeDocument/2006/relationships/hyperlink" Target="https://www.leg.mt.gov/bills/mca/title_0200/chapter_0070/part_0070/section_0050/0200-0070-0070-0050.html" TargetMode="External"/><Relationship Id="rId9" Type="http://schemas.openxmlformats.org/officeDocument/2006/relationships/hyperlink" Target="https://www.leg.mt.gov/bills/mca/title_0200/chapter_0100/part_0010/section_0470/0200-0100-0010-0470.html"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opi.mt.gov/Leadership/Finance-Grants/Tuition-and-Attendance"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leg.mt.gov/bills/mca/title_0200/chapter_0090/part_0030/section_0110/0200-0090-0030-0110.html" TargetMode="Externa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leg.mt.gov/bills/2021/billpdf/HB0454.pdf" TargetMode="External"/><Relationship Id="rId2" Type="http://schemas.openxmlformats.org/officeDocument/2006/relationships/hyperlink" Target="http://leg.mt.gov/bills/2021/billpdf/HB0206.pdf"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png"/></Relationships>
</file>

<file path=ppt/slides/_rels/slide52.xml.rels><?xml version="1.0" encoding="UTF-8" standalone="yes"?>
<Relationships xmlns="http://schemas.openxmlformats.org/package/2006/relationships"><Relationship Id="rId2" Type="http://schemas.openxmlformats.org/officeDocument/2006/relationships/hyperlink" Target="mailto:nthuotte@mt.gov"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leg.mt.gov/bills/mca/title_0200/chapter_0050/part_0030/section_0210/0200-0050-0030-0210.html" TargetMode="External"/><Relationship Id="rId2" Type="http://schemas.openxmlformats.org/officeDocument/2006/relationships/hyperlink" Target="https://www.leg.mt.gov/bills/mca/title_0200/chapter_0050/part_0030/section_0200/0200-0050-0030-0200.html"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www.leg.mt.gov/bills/mca/title_0200/chapter_0050/part_0030/section_0200/0200-0050-0030-0200.html"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leg.mt.gov/bills/mca/title_0200/chapter_0050/part_0030/section_0210/0200-0050-0030-0210.html" TargetMode="Externa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hyperlink" Target="https://www.leg.mt.gov/bills/mca/title_0200/chapter_0050/part_0030/section_0210/0200-0050-0030-0210.html"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3600" dirty="0">
                <a:latin typeface="Arial" panose="020B0604020202020204" pitchFamily="34" charset="0"/>
                <a:cs typeface="Arial" panose="020B0604020202020204" pitchFamily="34" charset="0"/>
              </a:rPr>
              <a:t>TUITION</a:t>
            </a:r>
          </a:p>
        </p:txBody>
      </p:sp>
      <p:sp>
        <p:nvSpPr>
          <p:cNvPr id="3" name="Subtitle 2"/>
          <p:cNvSpPr>
            <a:spLocks noGrp="1"/>
          </p:cNvSpPr>
          <p:nvPr>
            <p:ph type="subTitle" idx="1"/>
          </p:nvPr>
        </p:nvSpPr>
        <p:spPr>
          <a:xfrm>
            <a:off x="8610600" y="4960137"/>
            <a:ext cx="3200400" cy="1040613"/>
          </a:xfrm>
        </p:spPr>
        <p:txBody>
          <a:bodyPr>
            <a:normAutofit/>
          </a:bodyPr>
          <a:lstStyle/>
          <a:p>
            <a:r>
              <a:rPr lang="en-US" dirty="0">
                <a:solidFill>
                  <a:schemeClr val="tx2"/>
                </a:solidFill>
                <a:latin typeface="Arial" panose="020B0604020202020204" pitchFamily="34" charset="0"/>
                <a:cs typeface="Arial" panose="020B0604020202020204" pitchFamily="34" charset="0"/>
              </a:rPr>
              <a:t>Nicole Thuotte – School Finance Specialist </a:t>
            </a:r>
          </a:p>
        </p:txBody>
      </p:sp>
      <p:pic>
        <p:nvPicPr>
          <p:cNvPr id="4" name="Picture 2">
            <a:extLst>
              <a:ext uri="{FF2B5EF4-FFF2-40B4-BE49-F238E27FC236}">
                <a16:creationId xmlns:a16="http://schemas.microsoft.com/office/drawing/2014/main" id="{4AF1EE92-DAC5-420C-8AA8-5E0B321F2C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6356" y="0"/>
            <a:ext cx="6999287" cy="4566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048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Mandatory Tuition</a:t>
            </a:r>
          </a:p>
        </p:txBody>
      </p:sp>
      <p:sp>
        <p:nvSpPr>
          <p:cNvPr id="3" name="Content Placeholder 2"/>
          <p:cNvSpPr>
            <a:spLocks noGrp="1"/>
          </p:cNvSpPr>
          <p:nvPr>
            <p:ph idx="1"/>
          </p:nvPr>
        </p:nvSpPr>
        <p:spPr>
          <a:xfrm>
            <a:off x="1235964" y="2084832"/>
            <a:ext cx="9720071" cy="4023360"/>
          </a:xfrm>
        </p:spPr>
        <p:txBody>
          <a:bodyPr>
            <a:normAutofit fontScale="92500" lnSpcReduction="10000"/>
          </a:bodyPr>
          <a:lstStyle/>
          <a:p>
            <a:pPr>
              <a:buFont typeface="Wingdings" panose="05000000000000000000" pitchFamily="2" charset="2"/>
              <a:buChar char="§"/>
            </a:pPr>
            <a:r>
              <a:rPr lang="en-US" sz="36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hlinkClick r:id="rId2"/>
              </a:rPr>
              <a:t>20-5-321, MCA</a:t>
            </a:r>
            <a:endParaRPr lang="en-US" sz="3600" dirty="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(1)(b)  Geographic Conditions:</a:t>
            </a:r>
          </a:p>
          <a:p>
            <a:pPr marL="0" indent="0">
              <a:buNone/>
            </a:pPr>
            <a:endParaRPr lang="en-US" sz="1400" dirty="0">
              <a:latin typeface="Arial" panose="020B0604020202020204" pitchFamily="34" charset="0"/>
              <a:cs typeface="Arial" panose="020B0604020202020204" pitchFamily="34" charset="0"/>
            </a:endParaRPr>
          </a:p>
          <a:p>
            <a:r>
              <a:rPr lang="en-US" dirty="0"/>
              <a:t>(A) the length of time that is in excess of the 1-hour limit for each bus trip for an elementary child as authorized under </a:t>
            </a:r>
            <a:r>
              <a:rPr lang="en-US" b="1" dirty="0">
                <a:hlinkClick r:id="rId3"/>
              </a:rPr>
              <a:t>20-10-121</a:t>
            </a:r>
            <a:r>
              <a:rPr lang="en-US" dirty="0"/>
              <a:t>;</a:t>
            </a:r>
          </a:p>
          <a:p>
            <a:r>
              <a:rPr lang="en-US" dirty="0"/>
              <a:t>(B) whether distance traveled is greater than 40 miles one way from the child's home to school on a dirt road or greater than a total of 60 miles one way from the child's home to school in the district of residence over the shortest passable route; or</a:t>
            </a:r>
          </a:p>
          <a:p>
            <a:r>
              <a:rPr lang="en-US" dirty="0"/>
              <a:t>(C) whether the condition of the road or existence of a geographic barrier, such as a river or mountain pass, causes a hazard that prohibits safe travel between the home and school.</a:t>
            </a:r>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3600" b="1" i="1" dirty="0">
              <a:latin typeface="Arial" panose="020B0604020202020204" pitchFamily="34" charset="0"/>
              <a:cs typeface="Arial" panose="020B0604020202020204" pitchFamily="34" charset="0"/>
            </a:endParaRPr>
          </a:p>
        </p:txBody>
      </p:sp>
      <p:pic>
        <p:nvPicPr>
          <p:cNvPr id="2050" name="Picture 2" descr="See the source image">
            <a:extLst>
              <a:ext uri="{FF2B5EF4-FFF2-40B4-BE49-F238E27FC236}">
                <a16:creationId xmlns:a16="http://schemas.microsoft.com/office/drawing/2014/main" id="{74C73787-AD68-46A0-82D6-C237EA6D70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4375" y="585216"/>
            <a:ext cx="3225800"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085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Mandatory Tuition</a:t>
            </a:r>
          </a:p>
        </p:txBody>
      </p:sp>
      <p:sp>
        <p:nvSpPr>
          <p:cNvPr id="3" name="Content Placeholder 2"/>
          <p:cNvSpPr>
            <a:spLocks noGrp="1"/>
          </p:cNvSpPr>
          <p:nvPr>
            <p:ph idx="1"/>
          </p:nvPr>
        </p:nvSpPr>
        <p:spPr>
          <a:xfrm>
            <a:off x="1235964" y="2084832"/>
            <a:ext cx="9720071" cy="4023360"/>
          </a:xfrm>
        </p:spPr>
        <p:txBody>
          <a:bodyPr>
            <a:normAutofit fontScale="92500"/>
          </a:bodyPr>
          <a:lstStyle/>
          <a:p>
            <a:pPr>
              <a:buFont typeface="Wingdings" panose="05000000000000000000" pitchFamily="2" charset="2"/>
              <a:buChar char="§"/>
            </a:pPr>
            <a:r>
              <a:rPr lang="en-US" sz="36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hlinkClick r:id="rId2"/>
              </a:rPr>
              <a:t>20-5-321, MCA</a:t>
            </a:r>
            <a:endParaRPr lang="en-US" sz="3600" dirty="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(1)(c)(</a:t>
            </a:r>
            <a:r>
              <a:rPr lang="en-US" sz="3200" dirty="0" err="1">
                <a:latin typeface="Arial" panose="020B0604020202020204" pitchFamily="34" charset="0"/>
                <a:cs typeface="Arial" panose="020B0604020202020204" pitchFamily="34" charset="0"/>
              </a:rPr>
              <a:t>i</a:t>
            </a:r>
            <a:r>
              <a:rPr lang="en-US" sz="3200" dirty="0">
                <a:latin typeface="Arial" panose="020B0604020202020204" pitchFamily="34" charset="0"/>
                <a:cs typeface="Arial" panose="020B0604020202020204" pitchFamily="34" charset="0"/>
              </a:rPr>
              <a:t>)  Elementary Student to High School District:</a:t>
            </a:r>
          </a:p>
          <a:p>
            <a:pPr marL="0" indent="0">
              <a:buNone/>
            </a:pPr>
            <a:endParaRPr lang="en-US" sz="1400" dirty="0">
              <a:latin typeface="Arial" panose="020B0604020202020204" pitchFamily="34" charset="0"/>
              <a:cs typeface="Arial" panose="020B0604020202020204" pitchFamily="34" charset="0"/>
            </a:endParaRPr>
          </a:p>
          <a:p>
            <a:r>
              <a:rPr lang="en-US" dirty="0"/>
              <a:t>(c) (</a:t>
            </a:r>
            <a:r>
              <a:rPr lang="en-US" dirty="0" err="1"/>
              <a:t>i</a:t>
            </a:r>
            <a:r>
              <a:rPr lang="en-US" dirty="0"/>
              <a:t>) the child is a member of a family that is required to send another child outside of the elementary district to attend high school and the child of elementary age may more conveniently attend an elementary school where the high school is located, provided that the child resides more than 3 miles from an elementary school in the resident district or that the parent is required to move to the elementary district where the high school is located to enroll another child in high school. A child enrolled in an elementary school pursuant to this subsection (1)(c)(</a:t>
            </a:r>
            <a:r>
              <a:rPr lang="en-US" dirty="0" err="1"/>
              <a:t>i</a:t>
            </a:r>
            <a:r>
              <a:rPr lang="en-US" dirty="0"/>
              <a:t>) may continue to attend the elementary school after the other child has left the high school.</a:t>
            </a:r>
            <a:endParaRPr lang="en-US" sz="1400" dirty="0">
              <a:latin typeface="Arial" panose="020B0604020202020204" pitchFamily="34" charset="0"/>
              <a:cs typeface="Arial" panose="020B0604020202020204" pitchFamily="34" charset="0"/>
            </a:endParaRPr>
          </a:p>
          <a:p>
            <a:pPr marL="0" indent="0">
              <a:buNone/>
            </a:pPr>
            <a:endParaRPr lang="en-US" sz="3600" b="1" i="1" dirty="0">
              <a:latin typeface="Arial" panose="020B0604020202020204" pitchFamily="34" charset="0"/>
              <a:cs typeface="Arial" panose="020B0604020202020204" pitchFamily="34" charset="0"/>
            </a:endParaRPr>
          </a:p>
        </p:txBody>
      </p:sp>
      <p:pic>
        <p:nvPicPr>
          <p:cNvPr id="3076" name="Picture 4">
            <a:extLst>
              <a:ext uri="{FF2B5EF4-FFF2-40B4-BE49-F238E27FC236}">
                <a16:creationId xmlns:a16="http://schemas.microsoft.com/office/drawing/2014/main" id="{DB8AF404-79A3-4E09-9276-0C08159606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5325" y="585216"/>
            <a:ext cx="3280020" cy="1881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067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Mandatory Tuition</a:t>
            </a:r>
          </a:p>
        </p:txBody>
      </p:sp>
      <p:sp>
        <p:nvSpPr>
          <p:cNvPr id="3" name="Content Placeholder 2"/>
          <p:cNvSpPr>
            <a:spLocks noGrp="1"/>
          </p:cNvSpPr>
          <p:nvPr>
            <p:ph idx="1"/>
          </p:nvPr>
        </p:nvSpPr>
        <p:spPr>
          <a:xfrm>
            <a:off x="1235964" y="2084832"/>
            <a:ext cx="9720071" cy="4023360"/>
          </a:xfrm>
        </p:spPr>
        <p:txBody>
          <a:bodyPr>
            <a:normAutofit fontScale="92500"/>
          </a:bodyPr>
          <a:lstStyle/>
          <a:p>
            <a:pPr>
              <a:buFont typeface="Wingdings" panose="05000000000000000000" pitchFamily="2" charset="2"/>
              <a:buChar char="§"/>
            </a:pPr>
            <a:r>
              <a:rPr lang="en-US" sz="36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hlinkClick r:id="rId2"/>
              </a:rPr>
              <a:t>20-5-321, MCA</a:t>
            </a:r>
            <a:endParaRPr lang="en-US" sz="3600" dirty="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(1)(c)(ii)  High School Student to Elementary District:</a:t>
            </a:r>
          </a:p>
          <a:p>
            <a:pPr marL="0" indent="0">
              <a:buNone/>
            </a:pPr>
            <a:endParaRPr lang="en-US" sz="1400" dirty="0">
              <a:latin typeface="Arial" panose="020B0604020202020204" pitchFamily="34" charset="0"/>
              <a:cs typeface="Arial" panose="020B0604020202020204" pitchFamily="34" charset="0"/>
            </a:endParaRPr>
          </a:p>
          <a:p>
            <a:r>
              <a:rPr lang="en-US" dirty="0"/>
              <a:t>(ii) the child is a member of a family that is required to send another child outside of the high school district to attend elementary school and the child of high school age may more conveniently attend a high school where the elementary school is located, provided that the child resides more than 3 miles from a high school in the resident district or that the parent is required to move to the high school district where the elementary school is located to enroll another child in elementary school. A child enrolled in a high school pursuant to this subsection (1)(c)(ii) may continue to attend the high school after the other child has left the elementary school.</a:t>
            </a:r>
            <a:endParaRPr lang="en-US" sz="3600" b="1" i="1" dirty="0">
              <a:latin typeface="Arial" panose="020B0604020202020204" pitchFamily="34" charset="0"/>
              <a:cs typeface="Arial" panose="020B0604020202020204" pitchFamily="34" charset="0"/>
            </a:endParaRPr>
          </a:p>
        </p:txBody>
      </p:sp>
      <p:pic>
        <p:nvPicPr>
          <p:cNvPr id="5122" name="Picture 2" descr="See the source image">
            <a:extLst>
              <a:ext uri="{FF2B5EF4-FFF2-40B4-BE49-F238E27FC236}">
                <a16:creationId xmlns:a16="http://schemas.microsoft.com/office/drawing/2014/main" id="{6F0C7C1B-6757-48B3-B89A-6D5065131F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1875" y="172974"/>
            <a:ext cx="3148295" cy="23241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See the source image">
            <a:extLst>
              <a:ext uri="{FF2B5EF4-FFF2-40B4-BE49-F238E27FC236}">
                <a16:creationId xmlns:a16="http://schemas.microsoft.com/office/drawing/2014/main" id="{5B288B05-5F8B-4541-BB27-672169D8B88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084" y="2084832"/>
            <a:ext cx="827715" cy="80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991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Mandatory Tuition</a:t>
            </a:r>
          </a:p>
        </p:txBody>
      </p:sp>
      <p:sp>
        <p:nvSpPr>
          <p:cNvPr id="3" name="Content Placeholder 2"/>
          <p:cNvSpPr>
            <a:spLocks noGrp="1"/>
          </p:cNvSpPr>
          <p:nvPr>
            <p:ph idx="1"/>
          </p:nvPr>
        </p:nvSpPr>
        <p:spPr>
          <a:xfrm>
            <a:off x="1235964" y="2084832"/>
            <a:ext cx="9720071" cy="4023360"/>
          </a:xfrm>
        </p:spPr>
        <p:txBody>
          <a:bodyPr>
            <a:normAutofit lnSpcReduction="10000"/>
          </a:bodyPr>
          <a:lstStyle/>
          <a:p>
            <a:pPr>
              <a:buFont typeface="Wingdings" panose="05000000000000000000" pitchFamily="2" charset="2"/>
              <a:buChar char="§"/>
            </a:pPr>
            <a:r>
              <a:rPr lang="en-US" sz="36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hlinkClick r:id="rId2"/>
              </a:rPr>
              <a:t>20-5-321, MCA</a:t>
            </a:r>
            <a:endParaRPr lang="en-US" sz="3600" dirty="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(1)(c-d) Out of District Placement by State Agency or Foster/Group Home Placement:</a:t>
            </a:r>
          </a:p>
          <a:p>
            <a:pPr marL="0" indent="0">
              <a:buNone/>
            </a:pPr>
            <a:endParaRPr lang="en-US" sz="1400" dirty="0">
              <a:latin typeface="Arial" panose="020B0604020202020204" pitchFamily="34" charset="0"/>
              <a:cs typeface="Arial" panose="020B0604020202020204" pitchFamily="34" charset="0"/>
            </a:endParaRPr>
          </a:p>
          <a:p>
            <a:r>
              <a:rPr lang="en-US" dirty="0"/>
              <a:t>(d) the child is under the protective care of a state agency or has been adjudicated to be a youth in need of intervention or a delinquent youth, as defined in </a:t>
            </a:r>
            <a:r>
              <a:rPr lang="en-US" b="1" dirty="0">
                <a:hlinkClick r:id="rId3"/>
              </a:rPr>
              <a:t>41-5-103</a:t>
            </a:r>
            <a:r>
              <a:rPr lang="en-US" dirty="0"/>
              <a:t>; or</a:t>
            </a:r>
          </a:p>
          <a:p>
            <a:r>
              <a:rPr lang="en-US" dirty="0"/>
              <a:t>(e) the child is required to attend school outside of the district of residence as the result of a placement in foster care or a group home licensed by the state.</a:t>
            </a:r>
          </a:p>
        </p:txBody>
      </p:sp>
      <p:pic>
        <p:nvPicPr>
          <p:cNvPr id="3074" name="Picture 2" descr="See the source image">
            <a:extLst>
              <a:ext uri="{FF2B5EF4-FFF2-40B4-BE49-F238E27FC236}">
                <a16:creationId xmlns:a16="http://schemas.microsoft.com/office/drawing/2014/main" id="{38FCDEC6-7CC4-442B-B933-1B5846D65E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4106" y="382524"/>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488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Who pays tuition?</a:t>
            </a:r>
          </a:p>
        </p:txBody>
      </p:sp>
      <p:sp>
        <p:nvSpPr>
          <p:cNvPr id="3" name="Content Placeholder 2"/>
          <p:cNvSpPr>
            <a:spLocks noGrp="1"/>
          </p:cNvSpPr>
          <p:nvPr>
            <p:ph idx="1"/>
          </p:nvPr>
        </p:nvSpPr>
        <p:spPr>
          <a:xfrm>
            <a:off x="1235964" y="2084832"/>
            <a:ext cx="9720071" cy="4023360"/>
          </a:xfrm>
        </p:spPr>
        <p:txBody>
          <a:bodyPr>
            <a:normAutofit/>
          </a:bodyPr>
          <a:lstStyle/>
          <a:p>
            <a:pPr>
              <a:buFont typeface="Wingdings" panose="05000000000000000000" pitchFamily="2" charset="2"/>
              <a:buChar char="§"/>
            </a:pPr>
            <a:r>
              <a:rPr lang="en-US" sz="3600" dirty="0">
                <a:latin typeface="Arial" panose="020B0604020202020204" pitchFamily="34" charset="0"/>
                <a:cs typeface="Arial" panose="020B0604020202020204" pitchFamily="34" charset="0"/>
              </a:rPr>
              <a:t> Discretionary</a:t>
            </a:r>
          </a:p>
          <a:p>
            <a:pPr>
              <a:buFont typeface="Wingdings" panose="05000000000000000000" pitchFamily="2" charset="2"/>
              <a:buChar char="Ø"/>
            </a:pPr>
            <a:r>
              <a:rPr lang="en-US" dirty="0"/>
              <a:t> Parent/guardian who is a non-resident of the district of choice.</a:t>
            </a:r>
          </a:p>
          <a:p>
            <a:pPr>
              <a:buFont typeface="Wingdings" panose="05000000000000000000" pitchFamily="2" charset="2"/>
              <a:buChar char="Ø"/>
            </a:pPr>
            <a:r>
              <a:rPr lang="en-US" dirty="0"/>
              <a:t> Parent/guardian who lives in a location where one unified school system is the district of residence for grades K-8 and other unified school system is the district of residence for grades 9-12.</a:t>
            </a:r>
          </a:p>
          <a:p>
            <a:pPr>
              <a:buFont typeface="Wingdings" panose="05000000000000000000" pitchFamily="2" charset="2"/>
              <a:buChar char="Ø"/>
            </a:pPr>
            <a:r>
              <a:rPr lang="en-US" dirty="0"/>
              <a:t> Trustees of the district of residence.</a:t>
            </a:r>
          </a:p>
          <a:p>
            <a:pPr>
              <a:buFont typeface="Wingdings" panose="05000000000000000000" pitchFamily="2" charset="2"/>
              <a:buChar char="Ø"/>
            </a:pPr>
            <a:endParaRPr lang="en-US" dirty="0"/>
          </a:p>
          <a:p>
            <a:pPr marL="0" indent="0" algn="ctr">
              <a:buNone/>
            </a:pPr>
            <a:r>
              <a:rPr lang="en-US" dirty="0">
                <a:hlinkClick r:id="rId2"/>
              </a:rPr>
              <a:t>20-5-320(2)(c)(ii), MCA</a:t>
            </a:r>
            <a:endParaRPr lang="en-US" dirty="0"/>
          </a:p>
        </p:txBody>
      </p:sp>
      <p:pic>
        <p:nvPicPr>
          <p:cNvPr id="5" name="Picture 8" descr="See the source image">
            <a:extLst>
              <a:ext uri="{FF2B5EF4-FFF2-40B4-BE49-F238E27FC236}">
                <a16:creationId xmlns:a16="http://schemas.microsoft.com/office/drawing/2014/main" id="{5528CFE2-DDAE-4949-AD20-8D61CF66F3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084" y="3099984"/>
            <a:ext cx="827715" cy="80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301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Who pays tuition?</a:t>
            </a:r>
          </a:p>
        </p:txBody>
      </p:sp>
      <p:sp>
        <p:nvSpPr>
          <p:cNvPr id="3" name="Content Placeholder 2"/>
          <p:cNvSpPr>
            <a:spLocks noGrp="1"/>
          </p:cNvSpPr>
          <p:nvPr>
            <p:ph idx="1"/>
          </p:nvPr>
        </p:nvSpPr>
        <p:spPr>
          <a:xfrm>
            <a:off x="1235964" y="2084832"/>
            <a:ext cx="9720071" cy="4023360"/>
          </a:xfrm>
        </p:spPr>
        <p:txBody>
          <a:bodyPr>
            <a:normAutofit/>
          </a:bodyPr>
          <a:lstStyle/>
          <a:p>
            <a:pPr>
              <a:buFont typeface="Wingdings" panose="05000000000000000000" pitchFamily="2" charset="2"/>
              <a:buChar char="§"/>
            </a:pPr>
            <a:r>
              <a:rPr lang="en-US" sz="3600" dirty="0">
                <a:latin typeface="Arial" panose="020B0604020202020204" pitchFamily="34" charset="0"/>
                <a:cs typeface="Arial" panose="020B0604020202020204" pitchFamily="34" charset="0"/>
              </a:rPr>
              <a:t> Mandatory</a:t>
            </a:r>
          </a:p>
          <a:p>
            <a:pPr>
              <a:buFont typeface="Wingdings" panose="05000000000000000000" pitchFamily="2" charset="2"/>
              <a:buChar char="Ø"/>
            </a:pPr>
            <a:r>
              <a:rPr lang="en-US" dirty="0"/>
              <a:t>  Parent/guardian who is a non-resident of the district of choice.</a:t>
            </a:r>
          </a:p>
          <a:p>
            <a:pPr>
              <a:buFont typeface="Wingdings" panose="05000000000000000000" pitchFamily="2" charset="2"/>
              <a:buChar char="Ø"/>
            </a:pPr>
            <a:r>
              <a:rPr lang="en-US" dirty="0"/>
              <a:t> Parent/guardian who lives in a location where one unified school system is the district of residence for grades K-8 and other unified school system is the district of residence for grades 9-12.</a:t>
            </a:r>
          </a:p>
          <a:p>
            <a:pPr>
              <a:buFont typeface="Wingdings" panose="05000000000000000000" pitchFamily="2" charset="2"/>
              <a:buChar char="Ø"/>
            </a:pPr>
            <a:r>
              <a:rPr lang="en-US" dirty="0"/>
              <a:t> Trustees of the district of residence.</a:t>
            </a:r>
          </a:p>
          <a:p>
            <a:pPr>
              <a:buFont typeface="Wingdings" panose="05000000000000000000" pitchFamily="2" charset="2"/>
              <a:buChar char="Ø"/>
            </a:pPr>
            <a:r>
              <a:rPr lang="en-US" dirty="0"/>
              <a:t> A state agency.</a:t>
            </a:r>
          </a:p>
          <a:p>
            <a:pPr marL="0" indent="0" algn="ctr">
              <a:buNone/>
            </a:pPr>
            <a:r>
              <a:rPr lang="en-US" dirty="0">
                <a:hlinkClick r:id="rId2"/>
              </a:rPr>
              <a:t>20-5-321(2)(c)(ii), MCA</a:t>
            </a:r>
            <a:endParaRPr lang="en-US" dirty="0"/>
          </a:p>
          <a:p>
            <a:pPr marL="0" indent="0">
              <a:buNone/>
            </a:pPr>
            <a:endParaRPr lang="en-US" dirty="0"/>
          </a:p>
        </p:txBody>
      </p:sp>
      <p:pic>
        <p:nvPicPr>
          <p:cNvPr id="5" name="Picture 8" descr="See the source image">
            <a:extLst>
              <a:ext uri="{FF2B5EF4-FFF2-40B4-BE49-F238E27FC236}">
                <a16:creationId xmlns:a16="http://schemas.microsoft.com/office/drawing/2014/main" id="{49138A09-979A-49CB-8C9F-689B221D30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084" y="3217430"/>
            <a:ext cx="827715" cy="80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035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Who pays tuition?</a:t>
            </a:r>
          </a:p>
        </p:txBody>
      </p:sp>
      <p:sp>
        <p:nvSpPr>
          <p:cNvPr id="3" name="Content Placeholder 2"/>
          <p:cNvSpPr>
            <a:spLocks noGrp="1"/>
          </p:cNvSpPr>
          <p:nvPr>
            <p:ph idx="1"/>
          </p:nvPr>
        </p:nvSpPr>
        <p:spPr>
          <a:xfrm>
            <a:off x="1235964" y="2084832"/>
            <a:ext cx="9720071" cy="4023360"/>
          </a:xfrm>
        </p:spPr>
        <p:txBody>
          <a:bodyPr>
            <a:normAutofit/>
          </a:bodyPr>
          <a:lstStyle/>
          <a:p>
            <a:pPr>
              <a:buFont typeface="Wingdings" panose="05000000000000000000" pitchFamily="2" charset="2"/>
              <a:buChar char="Ø"/>
            </a:pPr>
            <a:r>
              <a:rPr lang="en-US" sz="2400" dirty="0"/>
              <a:t> The trustees of the district of choice may waive any or all of the tuition rate. </a:t>
            </a:r>
          </a:p>
          <a:p>
            <a:pPr>
              <a:buFont typeface="Wingdings" panose="05000000000000000000" pitchFamily="2" charset="2"/>
              <a:buChar char="Ø"/>
            </a:pPr>
            <a:r>
              <a:rPr lang="en-US" sz="2400" dirty="0"/>
              <a:t> The trustees of the district of choice may waive the tuition for all students whose tuition is required to be paid by one type of entity and may charge tuition for all students whose tuition is required to be paid by another type of entity. </a:t>
            </a:r>
          </a:p>
          <a:p>
            <a:pPr>
              <a:buFont typeface="Wingdings" panose="05000000000000000000" pitchFamily="2" charset="2"/>
              <a:buChar char="Ø"/>
            </a:pPr>
            <a:r>
              <a:rPr lang="en-US" sz="2400" dirty="0"/>
              <a:t> However, any waiver of tuition must be applied equally to all students whose tuition is paid by the same type of entity.</a:t>
            </a:r>
          </a:p>
          <a:p>
            <a:pPr marL="0" indent="0" algn="ctr">
              <a:buNone/>
            </a:pPr>
            <a:r>
              <a:rPr lang="en-US" sz="2400" dirty="0">
                <a:hlinkClick r:id="rId2"/>
              </a:rPr>
              <a:t>20-5-320(2)(c)(</a:t>
            </a:r>
            <a:r>
              <a:rPr lang="en-US" sz="2400" dirty="0" err="1">
                <a:hlinkClick r:id="rId2"/>
              </a:rPr>
              <a:t>i</a:t>
            </a:r>
            <a:r>
              <a:rPr lang="en-US" sz="2400" dirty="0">
                <a:hlinkClick r:id="rId2"/>
              </a:rPr>
              <a:t>)</a:t>
            </a:r>
            <a:r>
              <a:rPr lang="en-US" sz="2400" dirty="0"/>
              <a:t> and </a:t>
            </a:r>
            <a:r>
              <a:rPr lang="en-US" sz="2400" dirty="0">
                <a:hlinkClick r:id="rId3"/>
              </a:rPr>
              <a:t>20-5-321(2)(c)(</a:t>
            </a:r>
            <a:r>
              <a:rPr lang="en-US" sz="2400" dirty="0" err="1">
                <a:hlinkClick r:id="rId3"/>
              </a:rPr>
              <a:t>i</a:t>
            </a:r>
            <a:r>
              <a:rPr lang="en-US" sz="2400" dirty="0">
                <a:hlinkClick r:id="rId3"/>
              </a:rPr>
              <a:t>)</a:t>
            </a:r>
            <a:endParaRPr lang="en-US" sz="2400" dirty="0"/>
          </a:p>
        </p:txBody>
      </p:sp>
    </p:spTree>
    <p:extLst>
      <p:ext uri="{BB962C8B-B14F-4D97-AF65-F5344CB8AC3E}">
        <p14:creationId xmlns:p14="http://schemas.microsoft.com/office/powerpoint/2010/main" val="1185988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DO I have to Accept everyone?</a:t>
            </a:r>
          </a:p>
        </p:txBody>
      </p:sp>
      <p:sp>
        <p:nvSpPr>
          <p:cNvPr id="3" name="Content Placeholder 2"/>
          <p:cNvSpPr>
            <a:spLocks noGrp="1"/>
          </p:cNvSpPr>
          <p:nvPr>
            <p:ph idx="1"/>
          </p:nvPr>
        </p:nvSpPr>
        <p:spPr>
          <a:xfrm>
            <a:off x="1235964" y="2084832"/>
            <a:ext cx="9720071" cy="4023360"/>
          </a:xfrm>
        </p:spPr>
        <p:txBody>
          <a:bodyPr>
            <a:normAutofit fontScale="92500"/>
          </a:bodyPr>
          <a:lstStyle/>
          <a:p>
            <a:pPr marL="0" indent="0">
              <a:buNone/>
            </a:pPr>
            <a:r>
              <a:rPr lang="en-US" sz="2600" b="1" dirty="0"/>
              <a:t>NO:</a:t>
            </a:r>
          </a:p>
          <a:p>
            <a:pPr>
              <a:buFont typeface="Wingdings" panose="05000000000000000000" pitchFamily="2" charset="2"/>
              <a:buChar char="Ø"/>
            </a:pPr>
            <a:r>
              <a:rPr lang="en-US" sz="2400" dirty="0"/>
              <a:t> Board policy outlines criteria – cannot systematically exclude a “group” (e.g., special education, one district’s students) – unless the agreement is for educational programs not offered by the district of residence.</a:t>
            </a:r>
          </a:p>
          <a:p>
            <a:pPr>
              <a:buFont typeface="Wingdings" panose="05000000000000000000" pitchFamily="2" charset="2"/>
              <a:buChar char="Ø"/>
            </a:pPr>
            <a:r>
              <a:rPr lang="en-US" sz="2400" dirty="0"/>
              <a:t> In a discretionary situation, “The trustees of the district where the child wishes to attend have the discretion to approve any attendance agreement.”  </a:t>
            </a:r>
            <a:r>
              <a:rPr lang="en-US" sz="2400" dirty="0">
                <a:hlinkClick r:id="rId2"/>
              </a:rPr>
              <a:t>20-5-320(7)</a:t>
            </a:r>
            <a:endParaRPr lang="en-US" sz="2400" dirty="0"/>
          </a:p>
          <a:p>
            <a:pPr>
              <a:buFont typeface="Wingdings" panose="05000000000000000000" pitchFamily="2" charset="2"/>
              <a:buChar char="Ø"/>
            </a:pPr>
            <a:r>
              <a:rPr lang="en-US" sz="2400" dirty="0"/>
              <a:t> Even in a “mandatory” situation, the board “may disapprove an out-of-district attendance agreement whenever they find that, because of insufficient room and overcrowding, the accreditation of the school would be adversely affected by the acceptance of the child.“ </a:t>
            </a:r>
            <a:r>
              <a:rPr lang="en-US" sz="2400" dirty="0">
                <a:hlinkClick r:id="rId3"/>
              </a:rPr>
              <a:t>20-5-321(4), MCA</a:t>
            </a:r>
            <a:endParaRPr lang="en-US" sz="2400" dirty="0"/>
          </a:p>
        </p:txBody>
      </p:sp>
    </p:spTree>
    <p:extLst>
      <p:ext uri="{BB962C8B-B14F-4D97-AF65-F5344CB8AC3E}">
        <p14:creationId xmlns:p14="http://schemas.microsoft.com/office/powerpoint/2010/main" val="2044796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Tuition forms</a:t>
            </a:r>
          </a:p>
        </p:txBody>
      </p:sp>
      <p:sp>
        <p:nvSpPr>
          <p:cNvPr id="3" name="Content Placeholder 2"/>
          <p:cNvSpPr>
            <a:spLocks noGrp="1"/>
          </p:cNvSpPr>
          <p:nvPr>
            <p:ph idx="1"/>
          </p:nvPr>
        </p:nvSpPr>
        <p:spPr>
          <a:xfrm>
            <a:off x="1235964" y="2084832"/>
            <a:ext cx="9720071" cy="4023360"/>
          </a:xfrm>
        </p:spPr>
        <p:txBody>
          <a:bodyPr>
            <a:normAutofit/>
          </a:bodyPr>
          <a:lstStyle/>
          <a:p>
            <a:pPr marL="0" indent="0">
              <a:buNone/>
            </a:pPr>
            <a:r>
              <a:rPr lang="en-US" sz="2600" b="1" dirty="0"/>
              <a:t>FP-14</a:t>
            </a:r>
          </a:p>
          <a:p>
            <a:pPr>
              <a:buFont typeface="Wingdings" panose="05000000000000000000" pitchFamily="2" charset="2"/>
              <a:buChar char="Ø"/>
            </a:pPr>
            <a:r>
              <a:rPr lang="en-US" sz="2400" dirty="0"/>
              <a:t> Required for every student – may have a supplemental application</a:t>
            </a:r>
          </a:p>
          <a:p>
            <a:pPr>
              <a:buFont typeface="Wingdings" panose="05000000000000000000" pitchFamily="2" charset="2"/>
              <a:buChar char="Ø"/>
            </a:pPr>
            <a:r>
              <a:rPr lang="en-US" sz="2400" dirty="0"/>
              <a:t> Section I:  Completed by enrolling party </a:t>
            </a:r>
          </a:p>
          <a:p>
            <a:pPr lvl="1">
              <a:buFont typeface="Wingdings" panose="05000000000000000000" pitchFamily="2" charset="2"/>
              <a:buChar char="ü"/>
            </a:pPr>
            <a:r>
              <a:rPr lang="en-US" sz="2000" dirty="0"/>
              <a:t> Parent/guardian signs if they are enrolling the student</a:t>
            </a:r>
          </a:p>
          <a:p>
            <a:pPr lvl="1">
              <a:buFont typeface="Wingdings" panose="05000000000000000000" pitchFamily="2" charset="2"/>
              <a:buChar char="ü"/>
            </a:pPr>
            <a:r>
              <a:rPr lang="en-US" sz="2000" dirty="0"/>
              <a:t> Agency required to sign if state/court placed</a:t>
            </a:r>
          </a:p>
          <a:p>
            <a:pPr lvl="1">
              <a:buFont typeface="Wingdings" panose="05000000000000000000" pitchFamily="2" charset="2"/>
              <a:buChar char="ü"/>
            </a:pPr>
            <a:r>
              <a:rPr lang="en-US" sz="2000" dirty="0"/>
              <a:t> Group home may </a:t>
            </a:r>
            <a:r>
              <a:rPr lang="en-US" sz="2000" b="1" i="1" dirty="0"/>
              <a:t>only</a:t>
            </a:r>
            <a:r>
              <a:rPr lang="en-US" sz="2000" dirty="0"/>
              <a:t> sign in place of a parent/guardian</a:t>
            </a:r>
          </a:p>
          <a:p>
            <a:pPr marL="0" indent="0">
              <a:buNone/>
            </a:pPr>
            <a:endParaRPr lang="en-US" sz="2000" dirty="0"/>
          </a:p>
        </p:txBody>
      </p:sp>
    </p:spTree>
    <p:extLst>
      <p:ext uri="{BB962C8B-B14F-4D97-AF65-F5344CB8AC3E}">
        <p14:creationId xmlns:p14="http://schemas.microsoft.com/office/powerpoint/2010/main" val="254010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Tuition forms</a:t>
            </a:r>
          </a:p>
        </p:txBody>
      </p:sp>
      <p:pic>
        <p:nvPicPr>
          <p:cNvPr id="4" name="Picture 3">
            <a:extLst>
              <a:ext uri="{FF2B5EF4-FFF2-40B4-BE49-F238E27FC236}">
                <a16:creationId xmlns:a16="http://schemas.microsoft.com/office/drawing/2014/main" id="{629D3539-1A18-47A4-8E61-508AD32CF402}"/>
              </a:ext>
            </a:extLst>
          </p:cNvPr>
          <p:cNvPicPr>
            <a:picLocks noChangeAspect="1"/>
          </p:cNvPicPr>
          <p:nvPr/>
        </p:nvPicPr>
        <p:blipFill>
          <a:blip r:embed="rId2"/>
          <a:stretch>
            <a:fillRect/>
          </a:stretch>
        </p:blipFill>
        <p:spPr>
          <a:xfrm>
            <a:off x="1660356" y="1782205"/>
            <a:ext cx="8159919" cy="4719180"/>
          </a:xfrm>
          <a:prstGeom prst="rect">
            <a:avLst/>
          </a:prstGeom>
        </p:spPr>
      </p:pic>
    </p:spTree>
    <p:extLst>
      <p:ext uri="{BB962C8B-B14F-4D97-AF65-F5344CB8AC3E}">
        <p14:creationId xmlns:p14="http://schemas.microsoft.com/office/powerpoint/2010/main" val="423725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888" y="546354"/>
            <a:ext cx="10944224" cy="5727192"/>
          </a:xfrm>
        </p:spPr>
        <p:txBody>
          <a:bodyPr>
            <a:noAutofit/>
            <a:scene3d>
              <a:camera prst="orthographicFront"/>
              <a:lightRig rig="threePt" dir="t"/>
            </a:scene3d>
            <a:sp3d extrusionH="57150">
              <a:bevelT w="38100" h="38100"/>
            </a:sp3d>
          </a:bodyPr>
          <a:lstStyle/>
          <a:p>
            <a:pPr marL="0" indent="0">
              <a:buClr>
                <a:schemeClr val="bg1">
                  <a:lumMod val="50000"/>
                </a:schemeClr>
              </a:buClr>
              <a:buNone/>
            </a:pPr>
            <a:endParaRPr lang="en-US" sz="96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a:p>
            <a:pPr marL="0" indent="0">
              <a:buClr>
                <a:schemeClr val="bg1">
                  <a:lumMod val="50000"/>
                </a:schemeClr>
              </a:buClr>
              <a:buNone/>
            </a:pPr>
            <a:r>
              <a:rPr lang="en-US" sz="28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        </a:t>
            </a:r>
          </a:p>
          <a:p>
            <a:pPr marL="0" indent="0" algn="ctr">
              <a:buClr>
                <a:schemeClr val="bg1">
                  <a:lumMod val="50000"/>
                </a:schemeClr>
              </a:buClr>
              <a:buNone/>
            </a:pPr>
            <a:r>
              <a:rPr 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TUITION</a:t>
            </a:r>
          </a:p>
        </p:txBody>
      </p:sp>
      <p:pic>
        <p:nvPicPr>
          <p:cNvPr id="12" name="Picture 11">
            <a:extLst>
              <a:ext uri="{FF2B5EF4-FFF2-40B4-BE49-F238E27FC236}">
                <a16:creationId xmlns:a16="http://schemas.microsoft.com/office/drawing/2014/main" id="{752D4803-25DD-4F8A-A6F1-6CAAB4A15C31}"/>
              </a:ext>
            </a:extLst>
          </p:cNvPr>
          <p:cNvPicPr>
            <a:picLocks noChangeAspect="1"/>
          </p:cNvPicPr>
          <p:nvPr/>
        </p:nvPicPr>
        <p:blipFill>
          <a:blip r:embed="rId2"/>
          <a:stretch>
            <a:fillRect/>
          </a:stretch>
        </p:blipFill>
        <p:spPr>
          <a:xfrm rot="19578596">
            <a:off x="548756" y="1950438"/>
            <a:ext cx="2364985" cy="445173"/>
          </a:xfrm>
          <a:prstGeom prst="rect">
            <a:avLst/>
          </a:prstGeom>
        </p:spPr>
      </p:pic>
      <p:pic>
        <p:nvPicPr>
          <p:cNvPr id="13" name="Picture 12">
            <a:extLst>
              <a:ext uri="{FF2B5EF4-FFF2-40B4-BE49-F238E27FC236}">
                <a16:creationId xmlns:a16="http://schemas.microsoft.com/office/drawing/2014/main" id="{355C2270-BE25-4F98-BF35-B96BBF39325A}"/>
              </a:ext>
            </a:extLst>
          </p:cNvPr>
          <p:cNvPicPr>
            <a:picLocks noChangeAspect="1"/>
          </p:cNvPicPr>
          <p:nvPr/>
        </p:nvPicPr>
        <p:blipFill>
          <a:blip r:embed="rId3"/>
          <a:stretch>
            <a:fillRect/>
          </a:stretch>
        </p:blipFill>
        <p:spPr>
          <a:xfrm rot="19847255">
            <a:off x="9665511" y="4772708"/>
            <a:ext cx="2134171" cy="592141"/>
          </a:xfrm>
          <a:prstGeom prst="rect">
            <a:avLst/>
          </a:prstGeom>
        </p:spPr>
      </p:pic>
      <p:pic>
        <p:nvPicPr>
          <p:cNvPr id="14" name="Picture 13">
            <a:extLst>
              <a:ext uri="{FF2B5EF4-FFF2-40B4-BE49-F238E27FC236}">
                <a16:creationId xmlns:a16="http://schemas.microsoft.com/office/drawing/2014/main" id="{1202CC87-DD3A-47CB-934A-B1641ABAEC32}"/>
              </a:ext>
            </a:extLst>
          </p:cNvPr>
          <p:cNvPicPr>
            <a:picLocks noChangeAspect="1"/>
          </p:cNvPicPr>
          <p:nvPr/>
        </p:nvPicPr>
        <p:blipFill>
          <a:blip r:embed="rId4"/>
          <a:stretch>
            <a:fillRect/>
          </a:stretch>
        </p:blipFill>
        <p:spPr>
          <a:xfrm>
            <a:off x="1782084" y="746209"/>
            <a:ext cx="2380341" cy="388626"/>
          </a:xfrm>
          <a:prstGeom prst="rect">
            <a:avLst/>
          </a:prstGeom>
        </p:spPr>
      </p:pic>
      <p:pic>
        <p:nvPicPr>
          <p:cNvPr id="16" name="Picture 15">
            <a:extLst>
              <a:ext uri="{FF2B5EF4-FFF2-40B4-BE49-F238E27FC236}">
                <a16:creationId xmlns:a16="http://schemas.microsoft.com/office/drawing/2014/main" id="{F6F7706E-6398-4E1D-90CE-2D444CBA32F9}"/>
              </a:ext>
            </a:extLst>
          </p:cNvPr>
          <p:cNvPicPr>
            <a:picLocks noChangeAspect="1"/>
          </p:cNvPicPr>
          <p:nvPr/>
        </p:nvPicPr>
        <p:blipFill>
          <a:blip r:embed="rId5"/>
          <a:stretch>
            <a:fillRect/>
          </a:stretch>
        </p:blipFill>
        <p:spPr>
          <a:xfrm>
            <a:off x="1793836" y="6064255"/>
            <a:ext cx="2573030" cy="348885"/>
          </a:xfrm>
          <a:prstGeom prst="rect">
            <a:avLst/>
          </a:prstGeom>
        </p:spPr>
      </p:pic>
      <p:pic>
        <p:nvPicPr>
          <p:cNvPr id="18" name="Picture 17">
            <a:extLst>
              <a:ext uri="{FF2B5EF4-FFF2-40B4-BE49-F238E27FC236}">
                <a16:creationId xmlns:a16="http://schemas.microsoft.com/office/drawing/2014/main" id="{5A77039D-E7EF-4655-BD00-00143EFBFED5}"/>
              </a:ext>
            </a:extLst>
          </p:cNvPr>
          <p:cNvPicPr>
            <a:picLocks noChangeAspect="1"/>
          </p:cNvPicPr>
          <p:nvPr/>
        </p:nvPicPr>
        <p:blipFill>
          <a:blip r:embed="rId6"/>
          <a:stretch>
            <a:fillRect/>
          </a:stretch>
        </p:blipFill>
        <p:spPr>
          <a:xfrm rot="1647806">
            <a:off x="9679013" y="1051244"/>
            <a:ext cx="2434971" cy="379766"/>
          </a:xfrm>
          <a:prstGeom prst="rect">
            <a:avLst/>
          </a:prstGeom>
        </p:spPr>
      </p:pic>
      <p:pic>
        <p:nvPicPr>
          <p:cNvPr id="20" name="Picture 19">
            <a:extLst>
              <a:ext uri="{FF2B5EF4-FFF2-40B4-BE49-F238E27FC236}">
                <a16:creationId xmlns:a16="http://schemas.microsoft.com/office/drawing/2014/main" id="{F595433C-45B0-4B51-841A-A8F4C6AC0F9A}"/>
              </a:ext>
            </a:extLst>
          </p:cNvPr>
          <p:cNvPicPr>
            <a:picLocks noChangeAspect="1"/>
          </p:cNvPicPr>
          <p:nvPr/>
        </p:nvPicPr>
        <p:blipFill>
          <a:blip r:embed="rId7"/>
          <a:stretch>
            <a:fillRect/>
          </a:stretch>
        </p:blipFill>
        <p:spPr>
          <a:xfrm rot="20969908">
            <a:off x="5610246" y="1624850"/>
            <a:ext cx="3415683" cy="416830"/>
          </a:xfrm>
          <a:prstGeom prst="rect">
            <a:avLst/>
          </a:prstGeom>
        </p:spPr>
      </p:pic>
      <p:pic>
        <p:nvPicPr>
          <p:cNvPr id="22" name="Picture 21">
            <a:extLst>
              <a:ext uri="{FF2B5EF4-FFF2-40B4-BE49-F238E27FC236}">
                <a16:creationId xmlns:a16="http://schemas.microsoft.com/office/drawing/2014/main" id="{9B93DD13-B0E4-437B-862A-04FEF4AE9EA1}"/>
              </a:ext>
            </a:extLst>
          </p:cNvPr>
          <p:cNvPicPr>
            <a:picLocks noChangeAspect="1"/>
          </p:cNvPicPr>
          <p:nvPr/>
        </p:nvPicPr>
        <p:blipFill>
          <a:blip r:embed="rId8"/>
          <a:stretch>
            <a:fillRect/>
          </a:stretch>
        </p:blipFill>
        <p:spPr>
          <a:xfrm>
            <a:off x="2691635" y="2332686"/>
            <a:ext cx="1227659" cy="441957"/>
          </a:xfrm>
          <a:prstGeom prst="rect">
            <a:avLst/>
          </a:prstGeom>
        </p:spPr>
      </p:pic>
      <p:pic>
        <p:nvPicPr>
          <p:cNvPr id="23" name="Picture 22">
            <a:extLst>
              <a:ext uri="{FF2B5EF4-FFF2-40B4-BE49-F238E27FC236}">
                <a16:creationId xmlns:a16="http://schemas.microsoft.com/office/drawing/2014/main" id="{7DBEFC6D-4D79-45D7-A3AD-8D770356F503}"/>
              </a:ext>
            </a:extLst>
          </p:cNvPr>
          <p:cNvPicPr>
            <a:picLocks noChangeAspect="1"/>
          </p:cNvPicPr>
          <p:nvPr/>
        </p:nvPicPr>
        <p:blipFill>
          <a:blip r:embed="rId9"/>
          <a:stretch>
            <a:fillRect/>
          </a:stretch>
        </p:blipFill>
        <p:spPr>
          <a:xfrm>
            <a:off x="9388447" y="2094014"/>
            <a:ext cx="2016003" cy="388626"/>
          </a:xfrm>
          <a:prstGeom prst="rect">
            <a:avLst/>
          </a:prstGeom>
        </p:spPr>
      </p:pic>
      <p:pic>
        <p:nvPicPr>
          <p:cNvPr id="25" name="Picture 24">
            <a:extLst>
              <a:ext uri="{FF2B5EF4-FFF2-40B4-BE49-F238E27FC236}">
                <a16:creationId xmlns:a16="http://schemas.microsoft.com/office/drawing/2014/main" id="{AA8B10A3-B592-4466-8751-A24E1CC65D8C}"/>
              </a:ext>
            </a:extLst>
          </p:cNvPr>
          <p:cNvPicPr>
            <a:picLocks noChangeAspect="1"/>
          </p:cNvPicPr>
          <p:nvPr/>
        </p:nvPicPr>
        <p:blipFill>
          <a:blip r:embed="rId10"/>
          <a:stretch>
            <a:fillRect/>
          </a:stretch>
        </p:blipFill>
        <p:spPr>
          <a:xfrm rot="1070632">
            <a:off x="47366" y="4124266"/>
            <a:ext cx="3817667" cy="533526"/>
          </a:xfrm>
          <a:prstGeom prst="rect">
            <a:avLst/>
          </a:prstGeom>
        </p:spPr>
      </p:pic>
      <p:pic>
        <p:nvPicPr>
          <p:cNvPr id="28" name="Picture 27">
            <a:extLst>
              <a:ext uri="{FF2B5EF4-FFF2-40B4-BE49-F238E27FC236}">
                <a16:creationId xmlns:a16="http://schemas.microsoft.com/office/drawing/2014/main" id="{CC45C5FF-F478-4101-847D-C0E831E5E405}"/>
              </a:ext>
            </a:extLst>
          </p:cNvPr>
          <p:cNvPicPr>
            <a:picLocks noChangeAspect="1"/>
          </p:cNvPicPr>
          <p:nvPr/>
        </p:nvPicPr>
        <p:blipFill>
          <a:blip r:embed="rId11"/>
          <a:stretch>
            <a:fillRect/>
          </a:stretch>
        </p:blipFill>
        <p:spPr>
          <a:xfrm rot="1212694">
            <a:off x="8722960" y="3425282"/>
            <a:ext cx="2251678" cy="471014"/>
          </a:xfrm>
          <a:prstGeom prst="rect">
            <a:avLst/>
          </a:prstGeom>
        </p:spPr>
      </p:pic>
      <p:pic>
        <p:nvPicPr>
          <p:cNvPr id="2" name="Picture 1">
            <a:extLst>
              <a:ext uri="{FF2B5EF4-FFF2-40B4-BE49-F238E27FC236}">
                <a16:creationId xmlns:a16="http://schemas.microsoft.com/office/drawing/2014/main" id="{B6487CBB-2F5F-4C16-9F27-C469DD55CF12}"/>
              </a:ext>
            </a:extLst>
          </p:cNvPr>
          <p:cNvPicPr>
            <a:picLocks noChangeAspect="1"/>
          </p:cNvPicPr>
          <p:nvPr/>
        </p:nvPicPr>
        <p:blipFill>
          <a:blip r:embed="rId12"/>
          <a:stretch>
            <a:fillRect/>
          </a:stretch>
        </p:blipFill>
        <p:spPr>
          <a:xfrm rot="21007816">
            <a:off x="2824009" y="3589637"/>
            <a:ext cx="1406401" cy="375969"/>
          </a:xfrm>
          <a:prstGeom prst="rect">
            <a:avLst/>
          </a:prstGeom>
        </p:spPr>
      </p:pic>
      <p:pic>
        <p:nvPicPr>
          <p:cNvPr id="4" name="Picture 3">
            <a:extLst>
              <a:ext uri="{FF2B5EF4-FFF2-40B4-BE49-F238E27FC236}">
                <a16:creationId xmlns:a16="http://schemas.microsoft.com/office/drawing/2014/main" id="{6353A45D-2979-4FD3-8E1A-3D1CBFB3CD7E}"/>
              </a:ext>
            </a:extLst>
          </p:cNvPr>
          <p:cNvPicPr>
            <a:picLocks noChangeAspect="1"/>
          </p:cNvPicPr>
          <p:nvPr/>
        </p:nvPicPr>
        <p:blipFill>
          <a:blip r:embed="rId13"/>
          <a:stretch>
            <a:fillRect/>
          </a:stretch>
        </p:blipFill>
        <p:spPr>
          <a:xfrm>
            <a:off x="4120952" y="4910492"/>
            <a:ext cx="3950095" cy="371483"/>
          </a:xfrm>
          <a:prstGeom prst="rect">
            <a:avLst/>
          </a:prstGeom>
        </p:spPr>
      </p:pic>
      <p:pic>
        <p:nvPicPr>
          <p:cNvPr id="5" name="Picture 4">
            <a:extLst>
              <a:ext uri="{FF2B5EF4-FFF2-40B4-BE49-F238E27FC236}">
                <a16:creationId xmlns:a16="http://schemas.microsoft.com/office/drawing/2014/main" id="{FD68032E-B50A-441D-9E5E-76EDCA0816F6}"/>
              </a:ext>
            </a:extLst>
          </p:cNvPr>
          <p:cNvPicPr>
            <a:picLocks noChangeAspect="1"/>
          </p:cNvPicPr>
          <p:nvPr/>
        </p:nvPicPr>
        <p:blipFill>
          <a:blip r:embed="rId14"/>
          <a:stretch>
            <a:fillRect/>
          </a:stretch>
        </p:blipFill>
        <p:spPr>
          <a:xfrm rot="19092658">
            <a:off x="1171097" y="5123528"/>
            <a:ext cx="1165912" cy="435461"/>
          </a:xfrm>
          <a:prstGeom prst="rect">
            <a:avLst/>
          </a:prstGeom>
        </p:spPr>
      </p:pic>
      <p:pic>
        <p:nvPicPr>
          <p:cNvPr id="6" name="Picture 5">
            <a:extLst>
              <a:ext uri="{FF2B5EF4-FFF2-40B4-BE49-F238E27FC236}">
                <a16:creationId xmlns:a16="http://schemas.microsoft.com/office/drawing/2014/main" id="{E3AECD3A-2006-480A-9A30-6BEDC198744B}"/>
              </a:ext>
            </a:extLst>
          </p:cNvPr>
          <p:cNvPicPr>
            <a:picLocks noChangeAspect="1"/>
          </p:cNvPicPr>
          <p:nvPr/>
        </p:nvPicPr>
        <p:blipFill>
          <a:blip r:embed="rId15"/>
          <a:stretch>
            <a:fillRect/>
          </a:stretch>
        </p:blipFill>
        <p:spPr>
          <a:xfrm rot="1183904">
            <a:off x="7078718" y="4106957"/>
            <a:ext cx="1200130" cy="414860"/>
          </a:xfrm>
          <a:prstGeom prst="rect">
            <a:avLst/>
          </a:prstGeom>
        </p:spPr>
      </p:pic>
      <p:pic>
        <p:nvPicPr>
          <p:cNvPr id="7" name="Picture 6">
            <a:extLst>
              <a:ext uri="{FF2B5EF4-FFF2-40B4-BE49-F238E27FC236}">
                <a16:creationId xmlns:a16="http://schemas.microsoft.com/office/drawing/2014/main" id="{BC9189D2-5701-43EF-AE62-3A089DD2F1CE}"/>
              </a:ext>
            </a:extLst>
          </p:cNvPr>
          <p:cNvPicPr>
            <a:picLocks noChangeAspect="1"/>
          </p:cNvPicPr>
          <p:nvPr/>
        </p:nvPicPr>
        <p:blipFill>
          <a:blip r:embed="rId16"/>
          <a:stretch>
            <a:fillRect/>
          </a:stretch>
        </p:blipFill>
        <p:spPr>
          <a:xfrm rot="20736428">
            <a:off x="6230397" y="5712184"/>
            <a:ext cx="2236889" cy="479334"/>
          </a:xfrm>
          <a:prstGeom prst="rect">
            <a:avLst/>
          </a:prstGeom>
        </p:spPr>
      </p:pic>
      <p:pic>
        <p:nvPicPr>
          <p:cNvPr id="8" name="Picture 7">
            <a:extLst>
              <a:ext uri="{FF2B5EF4-FFF2-40B4-BE49-F238E27FC236}">
                <a16:creationId xmlns:a16="http://schemas.microsoft.com/office/drawing/2014/main" id="{0F49FF5B-FE3A-4C1B-801E-AD28B5D3ED76}"/>
              </a:ext>
            </a:extLst>
          </p:cNvPr>
          <p:cNvPicPr>
            <a:picLocks noChangeAspect="1"/>
          </p:cNvPicPr>
          <p:nvPr/>
        </p:nvPicPr>
        <p:blipFill>
          <a:blip r:embed="rId17"/>
          <a:stretch>
            <a:fillRect/>
          </a:stretch>
        </p:blipFill>
        <p:spPr>
          <a:xfrm rot="1167155">
            <a:off x="5076313" y="647509"/>
            <a:ext cx="1868877" cy="412609"/>
          </a:xfrm>
          <a:prstGeom prst="rect">
            <a:avLst/>
          </a:prstGeom>
        </p:spPr>
      </p:pic>
    </p:spTree>
    <p:extLst>
      <p:ext uri="{BB962C8B-B14F-4D97-AF65-F5344CB8AC3E}">
        <p14:creationId xmlns:p14="http://schemas.microsoft.com/office/powerpoint/2010/main" val="1881173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Tuition forms</a:t>
            </a:r>
          </a:p>
        </p:txBody>
      </p:sp>
      <p:sp>
        <p:nvSpPr>
          <p:cNvPr id="3" name="Content Placeholder 2"/>
          <p:cNvSpPr>
            <a:spLocks noGrp="1"/>
          </p:cNvSpPr>
          <p:nvPr>
            <p:ph idx="1"/>
          </p:nvPr>
        </p:nvSpPr>
        <p:spPr>
          <a:xfrm>
            <a:off x="1235964" y="2084832"/>
            <a:ext cx="9720071" cy="4023360"/>
          </a:xfrm>
        </p:spPr>
        <p:txBody>
          <a:bodyPr>
            <a:normAutofit/>
          </a:bodyPr>
          <a:lstStyle/>
          <a:p>
            <a:pPr marL="0" indent="0">
              <a:buNone/>
            </a:pPr>
            <a:r>
              <a:rPr lang="en-US" sz="2600" b="1" dirty="0"/>
              <a:t>FP-14</a:t>
            </a:r>
          </a:p>
          <a:p>
            <a:pPr>
              <a:buFont typeface="Wingdings" panose="05000000000000000000" pitchFamily="2" charset="2"/>
              <a:buChar char="Ø"/>
            </a:pPr>
            <a:r>
              <a:rPr lang="en-US" sz="2400" dirty="0"/>
              <a:t>Section II:  Completed by district</a:t>
            </a:r>
          </a:p>
          <a:p>
            <a:pPr lvl="1">
              <a:buFont typeface="Wingdings" panose="05000000000000000000" pitchFamily="2" charset="2"/>
              <a:buChar char="ü"/>
            </a:pPr>
            <a:r>
              <a:rPr lang="en-US" sz="2000" dirty="0"/>
              <a:t> Follow the guidelines for accurate identification of District of Residence</a:t>
            </a:r>
          </a:p>
        </p:txBody>
      </p:sp>
      <p:pic>
        <p:nvPicPr>
          <p:cNvPr id="4" name="Picture 3">
            <a:extLst>
              <a:ext uri="{FF2B5EF4-FFF2-40B4-BE49-F238E27FC236}">
                <a16:creationId xmlns:a16="http://schemas.microsoft.com/office/drawing/2014/main" id="{DFC10AEB-2F4A-4AF2-8A93-6343EC0DE74B}"/>
              </a:ext>
            </a:extLst>
          </p:cNvPr>
          <p:cNvPicPr>
            <a:picLocks noChangeAspect="1"/>
          </p:cNvPicPr>
          <p:nvPr/>
        </p:nvPicPr>
        <p:blipFill>
          <a:blip r:embed="rId2"/>
          <a:stretch>
            <a:fillRect/>
          </a:stretch>
        </p:blipFill>
        <p:spPr>
          <a:xfrm>
            <a:off x="1235964" y="3429000"/>
            <a:ext cx="10141435" cy="2400339"/>
          </a:xfrm>
          <a:prstGeom prst="rect">
            <a:avLst/>
          </a:prstGeom>
        </p:spPr>
      </p:pic>
    </p:spTree>
    <p:extLst>
      <p:ext uri="{BB962C8B-B14F-4D97-AF65-F5344CB8AC3E}">
        <p14:creationId xmlns:p14="http://schemas.microsoft.com/office/powerpoint/2010/main" val="606153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Tuition forms</a:t>
            </a:r>
          </a:p>
        </p:txBody>
      </p:sp>
      <p:sp>
        <p:nvSpPr>
          <p:cNvPr id="3" name="Content Placeholder 2"/>
          <p:cNvSpPr>
            <a:spLocks noGrp="1"/>
          </p:cNvSpPr>
          <p:nvPr>
            <p:ph idx="1"/>
          </p:nvPr>
        </p:nvSpPr>
        <p:spPr>
          <a:xfrm>
            <a:off x="1235964" y="2084832"/>
            <a:ext cx="9720071" cy="4023360"/>
          </a:xfrm>
        </p:spPr>
        <p:txBody>
          <a:bodyPr>
            <a:normAutofit fontScale="92500" lnSpcReduction="10000"/>
          </a:bodyPr>
          <a:lstStyle/>
          <a:p>
            <a:pPr marL="0" indent="0">
              <a:buNone/>
            </a:pPr>
            <a:r>
              <a:rPr lang="en-US" sz="2600" b="1" dirty="0"/>
              <a:t>District of Residence</a:t>
            </a:r>
          </a:p>
          <a:p>
            <a:pPr>
              <a:buFont typeface="Wingdings" panose="05000000000000000000" pitchFamily="2" charset="2"/>
              <a:buChar char="Ø"/>
            </a:pPr>
            <a:r>
              <a:rPr lang="en-US" sz="2600" b="1" dirty="0"/>
              <a:t> </a:t>
            </a:r>
            <a:r>
              <a:rPr lang="en-US" sz="2600" dirty="0"/>
              <a:t>Determine District of Residence in accordance with </a:t>
            </a:r>
            <a:r>
              <a:rPr lang="en-US" sz="2600" dirty="0">
                <a:hlinkClick r:id="rId2"/>
              </a:rPr>
              <a:t>1-1-215, MCA</a:t>
            </a:r>
            <a:r>
              <a:rPr lang="en-US" sz="2600" dirty="0"/>
              <a:t>.</a:t>
            </a:r>
          </a:p>
          <a:p>
            <a:pPr>
              <a:buFont typeface="Wingdings" panose="05000000000000000000" pitchFamily="2" charset="2"/>
              <a:buChar char="Ø"/>
            </a:pPr>
            <a:r>
              <a:rPr lang="en-US" sz="2600" b="1" dirty="0"/>
              <a:t> </a:t>
            </a:r>
            <a:r>
              <a:rPr lang="en-US" sz="2600" dirty="0"/>
              <a:t>The District of Residence when parental rights have been terminated is physical location of the court that ordered the termination (40 Opinion Attorney General No. 69 at 277 (1984)).</a:t>
            </a:r>
          </a:p>
          <a:p>
            <a:pPr>
              <a:buFont typeface="Wingdings" panose="05000000000000000000" pitchFamily="2" charset="2"/>
              <a:buChar char="Ø"/>
            </a:pPr>
            <a:r>
              <a:rPr lang="en-US" sz="2600" b="1" dirty="0"/>
              <a:t> </a:t>
            </a:r>
            <a:r>
              <a:rPr lang="en-US" sz="2600" dirty="0"/>
              <a:t>If there’s a dispute over which parent determines the child’s residence, the District of Resident is determined by the address of the parent with primary residential custody as determined by a court.  If there’s no custody agreement, residential address is that of the parent with whom the child was residing at the time of placement.</a:t>
            </a:r>
          </a:p>
          <a:p>
            <a:pPr>
              <a:buFont typeface="Wingdings" panose="05000000000000000000" pitchFamily="2" charset="2"/>
              <a:buChar char="Ø"/>
            </a:pPr>
            <a:r>
              <a:rPr lang="en-US" sz="2600" b="1" dirty="0"/>
              <a:t> </a:t>
            </a:r>
            <a:endParaRPr lang="en-US" sz="2600" dirty="0"/>
          </a:p>
        </p:txBody>
      </p:sp>
    </p:spTree>
    <p:extLst>
      <p:ext uri="{BB962C8B-B14F-4D97-AF65-F5344CB8AC3E}">
        <p14:creationId xmlns:p14="http://schemas.microsoft.com/office/powerpoint/2010/main" val="2163366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Tuition forms</a:t>
            </a:r>
          </a:p>
        </p:txBody>
      </p:sp>
      <p:sp>
        <p:nvSpPr>
          <p:cNvPr id="3" name="Content Placeholder 2"/>
          <p:cNvSpPr>
            <a:spLocks noGrp="1"/>
          </p:cNvSpPr>
          <p:nvPr>
            <p:ph idx="1"/>
          </p:nvPr>
        </p:nvSpPr>
        <p:spPr>
          <a:xfrm>
            <a:off x="1235964" y="2084832"/>
            <a:ext cx="9720071" cy="4023360"/>
          </a:xfrm>
        </p:spPr>
        <p:txBody>
          <a:bodyPr>
            <a:normAutofit/>
          </a:bodyPr>
          <a:lstStyle/>
          <a:p>
            <a:pPr marL="0" indent="0">
              <a:buNone/>
            </a:pPr>
            <a:r>
              <a:rPr lang="en-US" sz="2400" b="1" dirty="0"/>
              <a:t>District of Residence</a:t>
            </a:r>
          </a:p>
          <a:p>
            <a:pPr>
              <a:buFont typeface="Wingdings" panose="05000000000000000000" pitchFamily="2" charset="2"/>
              <a:buChar char="Ø"/>
            </a:pPr>
            <a:r>
              <a:rPr lang="en-US" sz="2400" dirty="0"/>
              <a:t>If parental rights have not been terminated, but no information can be found regarding the parent/guardian address, the District of Residence is determined by the physical location of the placing agency.</a:t>
            </a:r>
          </a:p>
          <a:p>
            <a:pPr>
              <a:buFont typeface="Wingdings" panose="05000000000000000000" pitchFamily="2" charset="2"/>
              <a:buChar char="Ø"/>
            </a:pPr>
            <a:r>
              <a:rPr lang="en-US" sz="2400" dirty="0"/>
              <a:t> If parental rights have not been terminated and the parent/guardian is incarcerated, the District of Residence is determined by the last physical address of the parent/guardian prior to incarceration.</a:t>
            </a:r>
          </a:p>
        </p:txBody>
      </p:sp>
    </p:spTree>
    <p:extLst>
      <p:ext uri="{BB962C8B-B14F-4D97-AF65-F5344CB8AC3E}">
        <p14:creationId xmlns:p14="http://schemas.microsoft.com/office/powerpoint/2010/main" val="1470085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Tuition forms</a:t>
            </a:r>
          </a:p>
        </p:txBody>
      </p:sp>
      <p:sp>
        <p:nvSpPr>
          <p:cNvPr id="3" name="Content Placeholder 2"/>
          <p:cNvSpPr>
            <a:spLocks noGrp="1"/>
          </p:cNvSpPr>
          <p:nvPr>
            <p:ph idx="1"/>
          </p:nvPr>
        </p:nvSpPr>
        <p:spPr>
          <a:xfrm>
            <a:off x="1235964" y="1712785"/>
            <a:ext cx="9720071" cy="1029843"/>
          </a:xfrm>
        </p:spPr>
        <p:txBody>
          <a:bodyPr>
            <a:normAutofit/>
          </a:bodyPr>
          <a:lstStyle/>
          <a:p>
            <a:pPr marL="0" indent="0">
              <a:buNone/>
            </a:pPr>
            <a:r>
              <a:rPr lang="en-US" sz="2600" b="1" dirty="0"/>
              <a:t>FP-14</a:t>
            </a:r>
            <a:endParaRPr lang="en-US" sz="2000" dirty="0"/>
          </a:p>
          <a:p>
            <a:pPr>
              <a:buFont typeface="Wingdings" panose="05000000000000000000" pitchFamily="2" charset="2"/>
              <a:buChar char="Ø"/>
            </a:pPr>
            <a:r>
              <a:rPr lang="en-US" sz="2400" dirty="0"/>
              <a:t> Section III:  Transportation</a:t>
            </a:r>
          </a:p>
        </p:txBody>
      </p:sp>
      <p:pic>
        <p:nvPicPr>
          <p:cNvPr id="4" name="Picture 3">
            <a:extLst>
              <a:ext uri="{FF2B5EF4-FFF2-40B4-BE49-F238E27FC236}">
                <a16:creationId xmlns:a16="http://schemas.microsoft.com/office/drawing/2014/main" id="{EBD73647-29BC-4E3A-BF17-F576000A46AB}"/>
              </a:ext>
            </a:extLst>
          </p:cNvPr>
          <p:cNvPicPr>
            <a:picLocks noChangeAspect="1"/>
          </p:cNvPicPr>
          <p:nvPr/>
        </p:nvPicPr>
        <p:blipFill>
          <a:blip r:embed="rId2"/>
          <a:stretch>
            <a:fillRect/>
          </a:stretch>
        </p:blipFill>
        <p:spPr>
          <a:xfrm>
            <a:off x="552000" y="2742628"/>
            <a:ext cx="11088000" cy="2832143"/>
          </a:xfrm>
          <a:prstGeom prst="rect">
            <a:avLst/>
          </a:prstGeom>
        </p:spPr>
      </p:pic>
    </p:spTree>
    <p:extLst>
      <p:ext uri="{BB962C8B-B14F-4D97-AF65-F5344CB8AC3E}">
        <p14:creationId xmlns:p14="http://schemas.microsoft.com/office/powerpoint/2010/main" val="3439637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Tuition forms</a:t>
            </a:r>
          </a:p>
        </p:txBody>
      </p:sp>
      <p:sp>
        <p:nvSpPr>
          <p:cNvPr id="3" name="Content Placeholder 2"/>
          <p:cNvSpPr>
            <a:spLocks noGrp="1"/>
          </p:cNvSpPr>
          <p:nvPr>
            <p:ph idx="1"/>
          </p:nvPr>
        </p:nvSpPr>
        <p:spPr>
          <a:xfrm>
            <a:off x="1193800" y="1608582"/>
            <a:ext cx="9720071" cy="1182243"/>
          </a:xfrm>
        </p:spPr>
        <p:txBody>
          <a:bodyPr>
            <a:normAutofit/>
          </a:bodyPr>
          <a:lstStyle/>
          <a:p>
            <a:pPr marL="0" indent="0">
              <a:buNone/>
            </a:pPr>
            <a:r>
              <a:rPr lang="en-US" sz="2600" b="1" dirty="0"/>
              <a:t>FP-14</a:t>
            </a:r>
            <a:endParaRPr lang="en-US" sz="2000" dirty="0"/>
          </a:p>
          <a:p>
            <a:pPr>
              <a:buFont typeface="Wingdings" panose="05000000000000000000" pitchFamily="2" charset="2"/>
              <a:buChar char="Ø"/>
            </a:pPr>
            <a:r>
              <a:rPr lang="en-US" sz="2400" dirty="0"/>
              <a:t>Section IV:  Tuition Types and Cost </a:t>
            </a:r>
          </a:p>
        </p:txBody>
      </p:sp>
      <p:pic>
        <p:nvPicPr>
          <p:cNvPr id="4" name="Picture 3">
            <a:extLst>
              <a:ext uri="{FF2B5EF4-FFF2-40B4-BE49-F238E27FC236}">
                <a16:creationId xmlns:a16="http://schemas.microsoft.com/office/drawing/2014/main" id="{4B87B5F1-E7DC-468E-9758-90822E594A8E}"/>
              </a:ext>
            </a:extLst>
          </p:cNvPr>
          <p:cNvPicPr>
            <a:picLocks noChangeAspect="1"/>
          </p:cNvPicPr>
          <p:nvPr/>
        </p:nvPicPr>
        <p:blipFill>
          <a:blip r:embed="rId2"/>
          <a:stretch>
            <a:fillRect/>
          </a:stretch>
        </p:blipFill>
        <p:spPr>
          <a:xfrm>
            <a:off x="1863561" y="2678897"/>
            <a:ext cx="7604290" cy="3794587"/>
          </a:xfrm>
          <a:prstGeom prst="rect">
            <a:avLst/>
          </a:prstGeom>
        </p:spPr>
      </p:pic>
    </p:spTree>
    <p:extLst>
      <p:ext uri="{BB962C8B-B14F-4D97-AF65-F5344CB8AC3E}">
        <p14:creationId xmlns:p14="http://schemas.microsoft.com/office/powerpoint/2010/main" val="4050736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Tuition forms</a:t>
            </a:r>
          </a:p>
        </p:txBody>
      </p:sp>
      <p:sp>
        <p:nvSpPr>
          <p:cNvPr id="3" name="Content Placeholder 2"/>
          <p:cNvSpPr>
            <a:spLocks noGrp="1"/>
          </p:cNvSpPr>
          <p:nvPr>
            <p:ph idx="1"/>
          </p:nvPr>
        </p:nvSpPr>
        <p:spPr>
          <a:xfrm>
            <a:off x="1193800" y="1770507"/>
            <a:ext cx="5835817" cy="1067943"/>
          </a:xfrm>
        </p:spPr>
        <p:txBody>
          <a:bodyPr>
            <a:normAutofit/>
          </a:bodyPr>
          <a:lstStyle/>
          <a:p>
            <a:pPr marL="0" indent="0">
              <a:buNone/>
            </a:pPr>
            <a:r>
              <a:rPr lang="en-US" sz="2600" b="1" dirty="0"/>
              <a:t>FP-14</a:t>
            </a:r>
            <a:endParaRPr lang="en-US" sz="2000" dirty="0"/>
          </a:p>
          <a:p>
            <a:pPr>
              <a:buFont typeface="Wingdings" panose="05000000000000000000" pitchFamily="2" charset="2"/>
              <a:buChar char="Ø"/>
            </a:pPr>
            <a:r>
              <a:rPr lang="en-US" sz="2400" dirty="0"/>
              <a:t>Section V:  Agreements and Signatures </a:t>
            </a:r>
          </a:p>
        </p:txBody>
      </p:sp>
      <p:pic>
        <p:nvPicPr>
          <p:cNvPr id="4" name="Picture 3">
            <a:extLst>
              <a:ext uri="{FF2B5EF4-FFF2-40B4-BE49-F238E27FC236}">
                <a16:creationId xmlns:a16="http://schemas.microsoft.com/office/drawing/2014/main" id="{8DAEC959-5F21-41FD-935F-7A8CF214064C}"/>
              </a:ext>
            </a:extLst>
          </p:cNvPr>
          <p:cNvPicPr>
            <a:picLocks noChangeAspect="1"/>
          </p:cNvPicPr>
          <p:nvPr/>
        </p:nvPicPr>
        <p:blipFill>
          <a:blip r:embed="rId2"/>
          <a:stretch>
            <a:fillRect/>
          </a:stretch>
        </p:blipFill>
        <p:spPr>
          <a:xfrm>
            <a:off x="1498433" y="2825988"/>
            <a:ext cx="5835817" cy="3894362"/>
          </a:xfrm>
          <a:prstGeom prst="rect">
            <a:avLst/>
          </a:prstGeom>
        </p:spPr>
      </p:pic>
      <p:sp>
        <p:nvSpPr>
          <p:cNvPr id="5" name="TextBox 4">
            <a:extLst>
              <a:ext uri="{FF2B5EF4-FFF2-40B4-BE49-F238E27FC236}">
                <a16:creationId xmlns:a16="http://schemas.microsoft.com/office/drawing/2014/main" id="{F29C3F31-F994-437B-9EF4-FD413D6F146E}"/>
              </a:ext>
            </a:extLst>
          </p:cNvPr>
          <p:cNvSpPr txBox="1"/>
          <p:nvPr/>
        </p:nvSpPr>
        <p:spPr>
          <a:xfrm>
            <a:off x="7791450" y="2099786"/>
            <a:ext cx="3962400" cy="1477328"/>
          </a:xfrm>
          <a:prstGeom prst="rect">
            <a:avLst/>
          </a:prstGeom>
          <a:noFill/>
        </p:spPr>
        <p:txBody>
          <a:bodyPr wrap="square" rtlCol="0">
            <a:spAutoFit/>
          </a:bodyPr>
          <a:lstStyle/>
          <a:p>
            <a:r>
              <a:rPr lang="en-US" b="1" i="1" dirty="0"/>
              <a:t>* With the electronic data collection starting July 1, the signature of the Superintendent of Public Instruction will no longer be required.</a:t>
            </a:r>
          </a:p>
        </p:txBody>
      </p:sp>
    </p:spTree>
    <p:extLst>
      <p:ext uri="{BB962C8B-B14F-4D97-AF65-F5344CB8AC3E}">
        <p14:creationId xmlns:p14="http://schemas.microsoft.com/office/powerpoint/2010/main" val="1374632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Tuition forms</a:t>
            </a:r>
          </a:p>
        </p:txBody>
      </p:sp>
      <p:sp>
        <p:nvSpPr>
          <p:cNvPr id="3" name="Content Placeholder 2"/>
          <p:cNvSpPr>
            <a:spLocks noGrp="1"/>
          </p:cNvSpPr>
          <p:nvPr>
            <p:ph idx="1"/>
          </p:nvPr>
        </p:nvSpPr>
        <p:spPr>
          <a:xfrm>
            <a:off x="1235964" y="2084832"/>
            <a:ext cx="9720071" cy="4023360"/>
          </a:xfrm>
        </p:spPr>
        <p:txBody>
          <a:bodyPr>
            <a:normAutofit/>
          </a:bodyPr>
          <a:lstStyle/>
          <a:p>
            <a:pPr marL="0" indent="0">
              <a:buNone/>
            </a:pPr>
            <a:r>
              <a:rPr lang="en-US" sz="3600" b="1" dirty="0"/>
              <a:t>FP-14A</a:t>
            </a:r>
            <a:endParaRPr lang="en-US" sz="3200" dirty="0"/>
          </a:p>
          <a:p>
            <a:pPr>
              <a:buFont typeface="Wingdings" panose="05000000000000000000" pitchFamily="2" charset="2"/>
              <a:buChar char="Ø"/>
            </a:pPr>
            <a:r>
              <a:rPr lang="en-US" sz="2400" dirty="0"/>
              <a:t> </a:t>
            </a:r>
            <a:r>
              <a:rPr lang="en-US" sz="3600" dirty="0"/>
              <a:t>Three Options for Special Education</a:t>
            </a:r>
          </a:p>
          <a:p>
            <a:pPr lvl="1">
              <a:buFont typeface="Wingdings" panose="05000000000000000000" pitchFamily="2" charset="2"/>
              <a:buChar char="ü"/>
            </a:pPr>
            <a:r>
              <a:rPr lang="en-US" sz="3200" dirty="0"/>
              <a:t> Option A</a:t>
            </a:r>
          </a:p>
          <a:p>
            <a:pPr lvl="1">
              <a:buFont typeface="Wingdings" panose="05000000000000000000" pitchFamily="2" charset="2"/>
              <a:buChar char="ü"/>
            </a:pPr>
            <a:r>
              <a:rPr lang="en-US" sz="3200" dirty="0"/>
              <a:t> Option B</a:t>
            </a:r>
          </a:p>
          <a:p>
            <a:pPr lvl="1">
              <a:buFont typeface="Wingdings" panose="05000000000000000000" pitchFamily="2" charset="2"/>
              <a:buChar char="ü"/>
            </a:pPr>
            <a:r>
              <a:rPr lang="en-US" sz="3200" dirty="0"/>
              <a:t> Option C</a:t>
            </a:r>
          </a:p>
          <a:p>
            <a:pPr>
              <a:buFont typeface="Wingdings" panose="05000000000000000000" pitchFamily="2" charset="2"/>
              <a:buChar char="Ø"/>
            </a:pPr>
            <a:r>
              <a:rPr lang="en-US" sz="3600" dirty="0"/>
              <a:t> Programs Exceeding Average Cost</a:t>
            </a:r>
          </a:p>
        </p:txBody>
      </p:sp>
    </p:spTree>
    <p:extLst>
      <p:ext uri="{BB962C8B-B14F-4D97-AF65-F5344CB8AC3E}">
        <p14:creationId xmlns:p14="http://schemas.microsoft.com/office/powerpoint/2010/main" val="2630374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Tuition forms</a:t>
            </a:r>
          </a:p>
        </p:txBody>
      </p:sp>
      <p:sp>
        <p:nvSpPr>
          <p:cNvPr id="3" name="Content Placeholder 2"/>
          <p:cNvSpPr>
            <a:spLocks noGrp="1"/>
          </p:cNvSpPr>
          <p:nvPr>
            <p:ph idx="1"/>
          </p:nvPr>
        </p:nvSpPr>
        <p:spPr>
          <a:xfrm>
            <a:off x="1235964" y="2084831"/>
            <a:ext cx="9720071" cy="4363593"/>
          </a:xfrm>
        </p:spPr>
        <p:txBody>
          <a:bodyPr>
            <a:normAutofit fontScale="92500" lnSpcReduction="20000"/>
          </a:bodyPr>
          <a:lstStyle/>
          <a:p>
            <a:pPr marL="0" indent="0">
              <a:buNone/>
            </a:pPr>
            <a:r>
              <a:rPr lang="en-US" sz="2600" b="1" dirty="0"/>
              <a:t>FP-14A</a:t>
            </a:r>
            <a:endParaRPr lang="en-US" sz="2000" dirty="0"/>
          </a:p>
          <a:p>
            <a:pPr>
              <a:buFont typeface="Wingdings" panose="05000000000000000000" pitchFamily="2" charset="2"/>
              <a:buChar char="Ø"/>
            </a:pPr>
            <a:r>
              <a:rPr lang="en-US" sz="2400" dirty="0"/>
              <a:t> Option A</a:t>
            </a:r>
          </a:p>
          <a:p>
            <a:pPr lvl="1">
              <a:buFont typeface="Wingdings" panose="05000000000000000000" pitchFamily="2" charset="2"/>
              <a:buChar char="ü"/>
            </a:pPr>
            <a:r>
              <a:rPr lang="en-US" sz="2000" dirty="0"/>
              <a:t> Based on the number of hours in the student’s IEP – up to 100% of the tuition rate.</a:t>
            </a:r>
          </a:p>
          <a:p>
            <a:pPr>
              <a:buFont typeface="Wingdings" panose="05000000000000000000" pitchFamily="2" charset="2"/>
              <a:buChar char="Ø"/>
            </a:pPr>
            <a:r>
              <a:rPr lang="en-US" sz="2400" dirty="0"/>
              <a:t> Option B</a:t>
            </a:r>
          </a:p>
          <a:p>
            <a:pPr lvl="1">
              <a:buFont typeface="Wingdings" panose="05000000000000000000" pitchFamily="2" charset="2"/>
              <a:buChar char="ü"/>
            </a:pPr>
            <a:r>
              <a:rPr lang="en-US" sz="2000" dirty="0"/>
              <a:t> Based on the cost of unique special education services – 100% of the cost minus 120% of the Tuition Per-ANB Amount.</a:t>
            </a:r>
          </a:p>
          <a:p>
            <a:pPr>
              <a:buFont typeface="Wingdings" panose="05000000000000000000" pitchFamily="2" charset="2"/>
              <a:buChar char="Ø"/>
            </a:pPr>
            <a:r>
              <a:rPr lang="en-US" sz="2400" dirty="0"/>
              <a:t> Option C</a:t>
            </a:r>
          </a:p>
          <a:p>
            <a:pPr lvl="1">
              <a:buFont typeface="Wingdings" panose="05000000000000000000" pitchFamily="2" charset="2"/>
              <a:buChar char="ü"/>
            </a:pPr>
            <a:r>
              <a:rPr lang="en-US" sz="2000" dirty="0"/>
              <a:t>Based on the cost of a specialized school district program – 100% of the cost minus 120% of the Tuition Per-ANB Amount. *</a:t>
            </a:r>
          </a:p>
          <a:p>
            <a:pPr>
              <a:buFont typeface="Wingdings" panose="05000000000000000000" pitchFamily="2" charset="2"/>
              <a:buChar char="Ø"/>
            </a:pPr>
            <a:r>
              <a:rPr lang="en-US" sz="2400" dirty="0"/>
              <a:t> Programs Exceeding Average Cost </a:t>
            </a:r>
          </a:p>
          <a:p>
            <a:pPr lvl="1">
              <a:buFont typeface="Wingdings" panose="05000000000000000000" pitchFamily="2" charset="2"/>
              <a:buChar char="ü"/>
            </a:pPr>
            <a:r>
              <a:rPr lang="en-US" sz="2000" dirty="0"/>
              <a:t> For students without disabilities in specialized district programs – 100% of the cost minus 120% of the Tuition Per-ANB Amount, up to $2,500 per student.</a:t>
            </a:r>
          </a:p>
          <a:p>
            <a:pPr marL="128016" lvl="1" indent="0" algn="ctr">
              <a:buNone/>
            </a:pPr>
            <a:endParaRPr lang="en-US" i="1" dirty="0"/>
          </a:p>
          <a:p>
            <a:pPr marL="128016" lvl="1" indent="0">
              <a:buNone/>
            </a:pPr>
            <a:r>
              <a:rPr lang="en-US" b="1" i="1" dirty="0"/>
              <a:t>*Option C rates require prior OPI approval</a:t>
            </a:r>
          </a:p>
        </p:txBody>
      </p:sp>
    </p:spTree>
    <p:extLst>
      <p:ext uri="{BB962C8B-B14F-4D97-AF65-F5344CB8AC3E}">
        <p14:creationId xmlns:p14="http://schemas.microsoft.com/office/powerpoint/2010/main" val="3471607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Tuition Rates</a:t>
            </a:r>
          </a:p>
        </p:txBody>
      </p:sp>
      <p:sp>
        <p:nvSpPr>
          <p:cNvPr id="3" name="Content Placeholder 2"/>
          <p:cNvSpPr>
            <a:spLocks noGrp="1"/>
          </p:cNvSpPr>
          <p:nvPr>
            <p:ph idx="1"/>
          </p:nvPr>
        </p:nvSpPr>
        <p:spPr>
          <a:xfrm>
            <a:off x="1235964" y="2084832"/>
            <a:ext cx="9720071" cy="4023360"/>
          </a:xfrm>
        </p:spPr>
        <p:txBody>
          <a:bodyPr>
            <a:normAutofit fontScale="92500" lnSpcReduction="10000"/>
          </a:bodyPr>
          <a:lstStyle/>
          <a:p>
            <a:pPr marL="0" indent="0">
              <a:buNone/>
            </a:pPr>
            <a:r>
              <a:rPr lang="en-US" sz="3200" b="1" dirty="0"/>
              <a:t>FIRST:  Tuition Per-ANB Amount</a:t>
            </a:r>
          </a:p>
          <a:p>
            <a:pPr>
              <a:spcBef>
                <a:spcPts val="1800"/>
              </a:spcBef>
              <a:spcAft>
                <a:spcPts val="1800"/>
              </a:spcAft>
              <a:buFont typeface="Wingdings" panose="05000000000000000000" pitchFamily="2" charset="2"/>
              <a:buChar char="Ø"/>
            </a:pPr>
            <a:r>
              <a:rPr lang="en-US" sz="2400" dirty="0"/>
              <a:t> Maximum ANB for grade/accreditation of school</a:t>
            </a:r>
          </a:p>
          <a:p>
            <a:pPr>
              <a:spcBef>
                <a:spcPts val="1800"/>
              </a:spcBef>
              <a:spcAft>
                <a:spcPts val="1800"/>
              </a:spcAft>
              <a:buFont typeface="Wingdings" panose="05000000000000000000" pitchFamily="2" charset="2"/>
              <a:buChar char="Ø"/>
            </a:pPr>
            <a:r>
              <a:rPr lang="en-US" sz="2400" dirty="0"/>
              <a:t> The Data for Achievement payment</a:t>
            </a:r>
          </a:p>
          <a:p>
            <a:pPr>
              <a:spcBef>
                <a:spcPts val="1800"/>
              </a:spcBef>
              <a:spcAft>
                <a:spcPts val="1800"/>
              </a:spcAft>
              <a:buFont typeface="Wingdings" panose="05000000000000000000" pitchFamily="2" charset="2"/>
              <a:buChar char="Ø"/>
            </a:pPr>
            <a:r>
              <a:rPr lang="en-US" sz="2400" dirty="0"/>
              <a:t> The Indian Education for All payment</a:t>
            </a:r>
          </a:p>
          <a:p>
            <a:pPr>
              <a:spcBef>
                <a:spcPts val="1800"/>
              </a:spcBef>
              <a:spcAft>
                <a:spcPts val="1800"/>
              </a:spcAft>
              <a:buFont typeface="Wingdings" panose="05000000000000000000" pitchFamily="2" charset="2"/>
              <a:buChar char="Ø"/>
            </a:pPr>
            <a:r>
              <a:rPr lang="en-US" sz="2400" dirty="0"/>
              <a:t> The per-ANB amount of the Instructional Block Grant</a:t>
            </a:r>
          </a:p>
          <a:p>
            <a:pPr>
              <a:spcBef>
                <a:spcPts val="1800"/>
              </a:spcBef>
              <a:spcAft>
                <a:spcPts val="1800"/>
              </a:spcAft>
              <a:buFont typeface="Wingdings" panose="05000000000000000000" pitchFamily="2" charset="2"/>
              <a:buChar char="Ø"/>
            </a:pPr>
            <a:r>
              <a:rPr lang="en-US" sz="2400" dirty="0"/>
              <a:t> The per-ANB amount of the Related Services Block Grant</a:t>
            </a:r>
          </a:p>
        </p:txBody>
      </p:sp>
      <p:pic>
        <p:nvPicPr>
          <p:cNvPr id="1028" name="Picture 4" descr="See the source image">
            <a:extLst>
              <a:ext uri="{FF2B5EF4-FFF2-40B4-BE49-F238E27FC236}">
                <a16:creationId xmlns:a16="http://schemas.microsoft.com/office/drawing/2014/main" id="{D10AAB72-EB1F-4D8B-9FFB-D33D5DBDA5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5104" y="2474752"/>
            <a:ext cx="700480" cy="7004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ee the source image">
            <a:extLst>
              <a:ext uri="{FF2B5EF4-FFF2-40B4-BE49-F238E27FC236}">
                <a16:creationId xmlns:a16="http://schemas.microsoft.com/office/drawing/2014/main" id="{968BFE46-F5D9-4AB2-AB5E-0B7BEAD755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3547" y="4733570"/>
            <a:ext cx="700480" cy="7004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ee the source image">
            <a:extLst>
              <a:ext uri="{FF2B5EF4-FFF2-40B4-BE49-F238E27FC236}">
                <a16:creationId xmlns:a16="http://schemas.microsoft.com/office/drawing/2014/main" id="{42D28F35-9D31-4119-A933-7B15B4800D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4699" y="3970720"/>
            <a:ext cx="700480" cy="7004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ee the source image">
            <a:extLst>
              <a:ext uri="{FF2B5EF4-FFF2-40B4-BE49-F238E27FC236}">
                <a16:creationId xmlns:a16="http://schemas.microsoft.com/office/drawing/2014/main" id="{04D3CF3E-DA7E-458D-A255-00CFDD3D43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4558" y="3234208"/>
            <a:ext cx="700480" cy="7004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a:extLst>
              <a:ext uri="{FF2B5EF4-FFF2-40B4-BE49-F238E27FC236}">
                <a16:creationId xmlns:a16="http://schemas.microsoft.com/office/drawing/2014/main" id="{FE0FF33A-FB2C-4A25-871D-96ED017879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5179" y="1589021"/>
            <a:ext cx="827715" cy="80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81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Tuition Rates</a:t>
            </a:r>
          </a:p>
        </p:txBody>
      </p:sp>
      <p:sp>
        <p:nvSpPr>
          <p:cNvPr id="3" name="Content Placeholder 2"/>
          <p:cNvSpPr>
            <a:spLocks noGrp="1"/>
          </p:cNvSpPr>
          <p:nvPr>
            <p:ph idx="1"/>
          </p:nvPr>
        </p:nvSpPr>
        <p:spPr>
          <a:xfrm>
            <a:off x="1235964" y="2084832"/>
            <a:ext cx="9720071" cy="4023360"/>
          </a:xfrm>
        </p:spPr>
        <p:txBody>
          <a:bodyPr>
            <a:normAutofit/>
          </a:bodyPr>
          <a:lstStyle/>
          <a:p>
            <a:pPr marL="0" indent="0">
              <a:buNone/>
            </a:pPr>
            <a:r>
              <a:rPr lang="en-US" sz="2600" b="1" dirty="0"/>
              <a:t>FIRST:  Tuition Per-ANB Amount</a:t>
            </a:r>
          </a:p>
        </p:txBody>
      </p:sp>
      <p:graphicFrame>
        <p:nvGraphicFramePr>
          <p:cNvPr id="4" name="Table 4">
            <a:extLst>
              <a:ext uri="{FF2B5EF4-FFF2-40B4-BE49-F238E27FC236}">
                <a16:creationId xmlns:a16="http://schemas.microsoft.com/office/drawing/2014/main" id="{5C2A9806-719D-489F-AFEC-9FAB346347F3}"/>
              </a:ext>
            </a:extLst>
          </p:cNvPr>
          <p:cNvGraphicFramePr>
            <a:graphicFrameLocks noGrp="1"/>
          </p:cNvGraphicFramePr>
          <p:nvPr>
            <p:extLst>
              <p:ext uri="{D42A27DB-BD31-4B8C-83A1-F6EECF244321}">
                <p14:modId xmlns:p14="http://schemas.microsoft.com/office/powerpoint/2010/main" val="1786904394"/>
              </p:ext>
            </p:extLst>
          </p:nvPr>
        </p:nvGraphicFramePr>
        <p:xfrm>
          <a:off x="1595773" y="2623265"/>
          <a:ext cx="8128000" cy="31394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211133525"/>
                    </a:ext>
                  </a:extLst>
                </a:gridCol>
                <a:gridCol w="2032000">
                  <a:extLst>
                    <a:ext uri="{9D8B030D-6E8A-4147-A177-3AD203B41FA5}">
                      <a16:colId xmlns:a16="http://schemas.microsoft.com/office/drawing/2014/main" val="1126880878"/>
                    </a:ext>
                  </a:extLst>
                </a:gridCol>
                <a:gridCol w="2032000">
                  <a:extLst>
                    <a:ext uri="{9D8B030D-6E8A-4147-A177-3AD203B41FA5}">
                      <a16:colId xmlns:a16="http://schemas.microsoft.com/office/drawing/2014/main" val="1400898142"/>
                    </a:ext>
                  </a:extLst>
                </a:gridCol>
              </a:tblGrid>
              <a:tr h="370840">
                <a:tc>
                  <a:txBody>
                    <a:bodyPr/>
                    <a:lstStyle/>
                    <a:p>
                      <a:r>
                        <a:rPr lang="en-US" dirty="0"/>
                        <a:t>Components </a:t>
                      </a:r>
                    </a:p>
                    <a:p>
                      <a:r>
                        <a:rPr lang="en-US" dirty="0"/>
                        <a:t>(for SY 21-22)</a:t>
                      </a:r>
                    </a:p>
                  </a:txBody>
                  <a:tcPr/>
                </a:tc>
                <a:tc>
                  <a:txBody>
                    <a:bodyPr/>
                    <a:lstStyle/>
                    <a:p>
                      <a:r>
                        <a:rPr lang="en-US" dirty="0"/>
                        <a:t>Amount (Grades K-6 or K-8 unaccredited)</a:t>
                      </a:r>
                    </a:p>
                  </a:txBody>
                  <a:tcPr/>
                </a:tc>
                <a:tc>
                  <a:txBody>
                    <a:bodyPr/>
                    <a:lstStyle/>
                    <a:p>
                      <a:r>
                        <a:rPr lang="en-US" dirty="0"/>
                        <a:t>Amount (Grades 7-8 accredited or 9-12)</a:t>
                      </a:r>
                    </a:p>
                  </a:txBody>
                  <a:tcPr/>
                </a:tc>
                <a:extLst>
                  <a:ext uri="{0D108BD9-81ED-4DB2-BD59-A6C34878D82A}">
                    <a16:rowId xmlns:a16="http://schemas.microsoft.com/office/drawing/2014/main" val="2269593787"/>
                  </a:ext>
                </a:extLst>
              </a:tr>
              <a:tr h="370840">
                <a:tc>
                  <a:txBody>
                    <a:bodyPr/>
                    <a:lstStyle/>
                    <a:p>
                      <a:r>
                        <a:rPr lang="en-US" dirty="0"/>
                        <a:t>Maximum ANB</a:t>
                      </a:r>
                    </a:p>
                  </a:txBody>
                  <a:tcPr/>
                </a:tc>
                <a:tc>
                  <a:txBody>
                    <a:bodyPr/>
                    <a:lstStyle/>
                    <a:p>
                      <a:r>
                        <a:rPr lang="en-US" dirty="0"/>
                        <a:t>$5,813.00</a:t>
                      </a:r>
                    </a:p>
                  </a:txBody>
                  <a:tcPr/>
                </a:tc>
                <a:tc>
                  <a:txBody>
                    <a:bodyPr/>
                    <a:lstStyle/>
                    <a:p>
                      <a:r>
                        <a:rPr lang="en-US" dirty="0"/>
                        <a:t>$7,443.00</a:t>
                      </a:r>
                    </a:p>
                  </a:txBody>
                  <a:tcPr/>
                </a:tc>
                <a:extLst>
                  <a:ext uri="{0D108BD9-81ED-4DB2-BD59-A6C34878D82A}">
                    <a16:rowId xmlns:a16="http://schemas.microsoft.com/office/drawing/2014/main" val="3210804927"/>
                  </a:ext>
                </a:extLst>
              </a:tr>
              <a:tr h="370840">
                <a:tc>
                  <a:txBody>
                    <a:bodyPr/>
                    <a:lstStyle/>
                    <a:p>
                      <a:r>
                        <a:rPr lang="en-US" dirty="0"/>
                        <a:t>Data for Achievement Payment</a:t>
                      </a:r>
                    </a:p>
                  </a:txBody>
                  <a:tcPr/>
                </a:tc>
                <a:tc>
                  <a:txBody>
                    <a:bodyPr/>
                    <a:lstStyle/>
                    <a:p>
                      <a:r>
                        <a:rPr lang="en-US" dirty="0"/>
                        <a:t>$21.73</a:t>
                      </a:r>
                    </a:p>
                  </a:txBody>
                  <a:tcPr/>
                </a:tc>
                <a:tc>
                  <a:txBody>
                    <a:bodyPr/>
                    <a:lstStyle/>
                    <a:p>
                      <a:r>
                        <a:rPr lang="en-US" dirty="0"/>
                        <a:t>$21.73</a:t>
                      </a:r>
                    </a:p>
                  </a:txBody>
                  <a:tcPr/>
                </a:tc>
                <a:extLst>
                  <a:ext uri="{0D108BD9-81ED-4DB2-BD59-A6C34878D82A}">
                    <a16:rowId xmlns:a16="http://schemas.microsoft.com/office/drawing/2014/main" val="2215044754"/>
                  </a:ext>
                </a:extLst>
              </a:tr>
              <a:tr h="370840">
                <a:tc>
                  <a:txBody>
                    <a:bodyPr/>
                    <a:lstStyle/>
                    <a:p>
                      <a:r>
                        <a:rPr lang="en-US" dirty="0"/>
                        <a:t>Indian Education For All Payment</a:t>
                      </a:r>
                    </a:p>
                  </a:txBody>
                  <a:tcPr/>
                </a:tc>
                <a:tc>
                  <a:txBody>
                    <a:bodyPr/>
                    <a:lstStyle/>
                    <a:p>
                      <a:r>
                        <a:rPr lang="en-US" dirty="0"/>
                        <a:t>$22.70</a:t>
                      </a:r>
                    </a:p>
                  </a:txBody>
                  <a:tcPr/>
                </a:tc>
                <a:tc>
                  <a:txBody>
                    <a:bodyPr/>
                    <a:lstStyle/>
                    <a:p>
                      <a:r>
                        <a:rPr lang="en-US" dirty="0"/>
                        <a:t>$22.70</a:t>
                      </a:r>
                    </a:p>
                  </a:txBody>
                  <a:tcPr/>
                </a:tc>
                <a:extLst>
                  <a:ext uri="{0D108BD9-81ED-4DB2-BD59-A6C34878D82A}">
                    <a16:rowId xmlns:a16="http://schemas.microsoft.com/office/drawing/2014/main" val="3624364095"/>
                  </a:ext>
                </a:extLst>
              </a:tr>
              <a:tr h="370840">
                <a:tc>
                  <a:txBody>
                    <a:bodyPr/>
                    <a:lstStyle/>
                    <a:p>
                      <a:r>
                        <a:rPr lang="en-US" dirty="0"/>
                        <a:t>Per-ANB Instructional Block Grant</a:t>
                      </a:r>
                    </a:p>
                  </a:txBody>
                  <a:tcPr/>
                </a:tc>
                <a:tc>
                  <a:txBody>
                    <a:bodyPr/>
                    <a:lstStyle/>
                    <a:p>
                      <a:r>
                        <a:rPr lang="en-US" dirty="0"/>
                        <a:t>$156.45</a:t>
                      </a:r>
                    </a:p>
                  </a:txBody>
                  <a:tcPr/>
                </a:tc>
                <a:tc>
                  <a:txBody>
                    <a:bodyPr/>
                    <a:lstStyle/>
                    <a:p>
                      <a:r>
                        <a:rPr lang="en-US" dirty="0"/>
                        <a:t>$156.45</a:t>
                      </a:r>
                    </a:p>
                  </a:txBody>
                  <a:tcPr/>
                </a:tc>
                <a:extLst>
                  <a:ext uri="{0D108BD9-81ED-4DB2-BD59-A6C34878D82A}">
                    <a16:rowId xmlns:a16="http://schemas.microsoft.com/office/drawing/2014/main" val="1682638152"/>
                  </a:ext>
                </a:extLst>
              </a:tr>
              <a:tr h="370840">
                <a:tc>
                  <a:txBody>
                    <a:bodyPr/>
                    <a:lstStyle/>
                    <a:p>
                      <a:r>
                        <a:rPr lang="en-US" dirty="0"/>
                        <a:t>Per-ANB Related Service Block Grant</a:t>
                      </a:r>
                    </a:p>
                  </a:txBody>
                  <a:tcPr/>
                </a:tc>
                <a:tc>
                  <a:txBody>
                    <a:bodyPr/>
                    <a:lstStyle/>
                    <a:p>
                      <a:r>
                        <a:rPr lang="en-US" dirty="0"/>
                        <a:t>$52.15</a:t>
                      </a:r>
                    </a:p>
                  </a:txBody>
                  <a:tcPr/>
                </a:tc>
                <a:tc>
                  <a:txBody>
                    <a:bodyPr/>
                    <a:lstStyle/>
                    <a:p>
                      <a:r>
                        <a:rPr lang="en-US" dirty="0"/>
                        <a:t>$52.15</a:t>
                      </a:r>
                    </a:p>
                  </a:txBody>
                  <a:tcPr/>
                </a:tc>
                <a:extLst>
                  <a:ext uri="{0D108BD9-81ED-4DB2-BD59-A6C34878D82A}">
                    <a16:rowId xmlns:a16="http://schemas.microsoft.com/office/drawing/2014/main" val="3127719880"/>
                  </a:ext>
                </a:extLst>
              </a:tr>
              <a:tr h="370840">
                <a:tc>
                  <a:txBody>
                    <a:bodyPr/>
                    <a:lstStyle/>
                    <a:p>
                      <a:r>
                        <a:rPr lang="en-US" b="1" dirty="0"/>
                        <a:t>TOTAL</a:t>
                      </a:r>
                    </a:p>
                  </a:txBody>
                  <a:tcPr/>
                </a:tc>
                <a:tc>
                  <a:txBody>
                    <a:bodyPr/>
                    <a:lstStyle/>
                    <a:p>
                      <a:r>
                        <a:rPr lang="en-US" b="1" dirty="0"/>
                        <a:t>$6,066.03*</a:t>
                      </a:r>
                    </a:p>
                  </a:txBody>
                  <a:tcPr/>
                </a:tc>
                <a:tc>
                  <a:txBody>
                    <a:bodyPr/>
                    <a:lstStyle/>
                    <a:p>
                      <a:r>
                        <a:rPr lang="en-US" b="1" dirty="0"/>
                        <a:t>$7,696.03</a:t>
                      </a:r>
                    </a:p>
                  </a:txBody>
                  <a:tcPr/>
                </a:tc>
                <a:extLst>
                  <a:ext uri="{0D108BD9-81ED-4DB2-BD59-A6C34878D82A}">
                    <a16:rowId xmlns:a16="http://schemas.microsoft.com/office/drawing/2014/main" val="2564913107"/>
                  </a:ext>
                </a:extLst>
              </a:tr>
            </a:tbl>
          </a:graphicData>
        </a:graphic>
      </p:graphicFrame>
      <p:sp>
        <p:nvSpPr>
          <p:cNvPr id="9" name="TextBox 8">
            <a:extLst>
              <a:ext uri="{FF2B5EF4-FFF2-40B4-BE49-F238E27FC236}">
                <a16:creationId xmlns:a16="http://schemas.microsoft.com/office/drawing/2014/main" id="{36427F46-8248-43CA-8621-BFC624147E0F}"/>
              </a:ext>
            </a:extLst>
          </p:cNvPr>
          <p:cNvSpPr txBox="1"/>
          <p:nvPr/>
        </p:nvSpPr>
        <p:spPr>
          <a:xfrm>
            <a:off x="1595773" y="5897461"/>
            <a:ext cx="8128000" cy="338554"/>
          </a:xfrm>
          <a:prstGeom prst="rect">
            <a:avLst/>
          </a:prstGeom>
          <a:noFill/>
        </p:spPr>
        <p:txBody>
          <a:bodyPr wrap="square" rtlCol="0">
            <a:spAutoFit/>
          </a:bodyPr>
          <a:lstStyle/>
          <a:p>
            <a:r>
              <a:rPr lang="en-US" sz="1600" i="1" dirty="0"/>
              <a:t>*The rate for PK and KH is ½ the K-6 rate ($3,033.02)</a:t>
            </a:r>
          </a:p>
        </p:txBody>
      </p:sp>
    </p:spTree>
    <p:extLst>
      <p:ext uri="{BB962C8B-B14F-4D97-AF65-F5344CB8AC3E}">
        <p14:creationId xmlns:p14="http://schemas.microsoft.com/office/powerpoint/2010/main" val="987405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C9C4D8-AB0C-44E3-8CAE-4BFBCE6CA9F6}"/>
              </a:ext>
            </a:extLst>
          </p:cNvPr>
          <p:cNvSpPr>
            <a:spLocks noGrp="1"/>
          </p:cNvSpPr>
          <p:nvPr>
            <p:ph idx="1"/>
          </p:nvPr>
        </p:nvSpPr>
        <p:spPr/>
        <p:txBody>
          <a:bodyPr/>
          <a:lstStyle/>
          <a:p>
            <a:endParaRPr lang="en-US" dirty="0"/>
          </a:p>
          <a:p>
            <a:endParaRPr lang="en-US" dirty="0"/>
          </a:p>
          <a:p>
            <a:endParaRPr lang="en-US" dirty="0"/>
          </a:p>
          <a:p>
            <a:pPr marL="0" indent="0">
              <a:buNone/>
            </a:pPr>
            <a:endParaRPr lang="en-US" dirty="0"/>
          </a:p>
          <a:p>
            <a:pPr marL="0" indent="0" algn="ctr">
              <a:buNone/>
            </a:pPr>
            <a:r>
              <a:rPr lang="en-US" sz="3600" b="1" dirty="0"/>
              <a:t>This means something is “new” or “changed”</a:t>
            </a:r>
          </a:p>
        </p:txBody>
      </p:sp>
      <p:pic>
        <p:nvPicPr>
          <p:cNvPr id="4" name="Picture 8" descr="See the source image">
            <a:extLst>
              <a:ext uri="{FF2B5EF4-FFF2-40B4-BE49-F238E27FC236}">
                <a16:creationId xmlns:a16="http://schemas.microsoft.com/office/drawing/2014/main" id="{E5DB3037-2A93-4F9E-920A-B20B3991C0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7084" y="722138"/>
            <a:ext cx="2767641" cy="2706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91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Tuition Rates</a:t>
            </a:r>
          </a:p>
        </p:txBody>
      </p:sp>
      <p:sp>
        <p:nvSpPr>
          <p:cNvPr id="3" name="Content Placeholder 2"/>
          <p:cNvSpPr>
            <a:spLocks noGrp="1"/>
          </p:cNvSpPr>
          <p:nvPr>
            <p:ph idx="1"/>
          </p:nvPr>
        </p:nvSpPr>
        <p:spPr>
          <a:xfrm>
            <a:off x="1235964" y="2084832"/>
            <a:ext cx="9720071" cy="4023360"/>
          </a:xfrm>
        </p:spPr>
        <p:txBody>
          <a:bodyPr>
            <a:normAutofit/>
          </a:bodyPr>
          <a:lstStyle/>
          <a:p>
            <a:pPr marL="0" indent="0">
              <a:buNone/>
            </a:pPr>
            <a:r>
              <a:rPr lang="en-US" sz="2600" b="1" dirty="0"/>
              <a:t>Second:  Tuition for Parent and District Agreements</a:t>
            </a:r>
          </a:p>
          <a:p>
            <a:pPr>
              <a:spcBef>
                <a:spcPts val="1800"/>
              </a:spcBef>
              <a:spcAft>
                <a:spcPts val="1800"/>
              </a:spcAft>
              <a:buFont typeface="Wingdings" panose="05000000000000000000" pitchFamily="2" charset="2"/>
              <a:buChar char="Ø"/>
            </a:pPr>
            <a:r>
              <a:rPr lang="en-US" sz="2400" dirty="0"/>
              <a:t> Up to 20% of the Tuition Per-ANB Amount</a:t>
            </a:r>
          </a:p>
        </p:txBody>
      </p:sp>
      <p:graphicFrame>
        <p:nvGraphicFramePr>
          <p:cNvPr id="9" name="Table 9">
            <a:extLst>
              <a:ext uri="{FF2B5EF4-FFF2-40B4-BE49-F238E27FC236}">
                <a16:creationId xmlns:a16="http://schemas.microsoft.com/office/drawing/2014/main" id="{2733A380-6C0D-43E2-9023-50EA529A48D9}"/>
              </a:ext>
            </a:extLst>
          </p:cNvPr>
          <p:cNvGraphicFramePr>
            <a:graphicFrameLocks noGrp="1"/>
          </p:cNvGraphicFramePr>
          <p:nvPr>
            <p:extLst>
              <p:ext uri="{D42A27DB-BD31-4B8C-83A1-F6EECF244321}">
                <p14:modId xmlns:p14="http://schemas.microsoft.com/office/powerpoint/2010/main" val="1938272341"/>
              </p:ext>
            </p:extLst>
          </p:nvPr>
        </p:nvGraphicFramePr>
        <p:xfrm>
          <a:off x="1872609" y="3991373"/>
          <a:ext cx="8127999" cy="13817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490690659"/>
                    </a:ext>
                  </a:extLst>
                </a:gridCol>
                <a:gridCol w="2709333">
                  <a:extLst>
                    <a:ext uri="{9D8B030D-6E8A-4147-A177-3AD203B41FA5}">
                      <a16:colId xmlns:a16="http://schemas.microsoft.com/office/drawing/2014/main" val="3460702314"/>
                    </a:ext>
                  </a:extLst>
                </a:gridCol>
                <a:gridCol w="2709333">
                  <a:extLst>
                    <a:ext uri="{9D8B030D-6E8A-4147-A177-3AD203B41FA5}">
                      <a16:colId xmlns:a16="http://schemas.microsoft.com/office/drawing/2014/main" val="1502116715"/>
                    </a:ext>
                  </a:extLst>
                </a:gridCol>
              </a:tblGrid>
              <a:tr h="370840">
                <a:tc>
                  <a:txBody>
                    <a:bodyPr/>
                    <a:lstStyle/>
                    <a:p>
                      <a:r>
                        <a:rPr lang="en-US" dirty="0"/>
                        <a:t>Grade</a:t>
                      </a:r>
                    </a:p>
                  </a:txBody>
                  <a:tcPr/>
                </a:tc>
                <a:tc>
                  <a:txBody>
                    <a:bodyPr/>
                    <a:lstStyle/>
                    <a:p>
                      <a:r>
                        <a:rPr lang="en-US" dirty="0"/>
                        <a:t>Tuition Per-ANB Amount (SY 21-22)</a:t>
                      </a:r>
                    </a:p>
                  </a:txBody>
                  <a:tcPr/>
                </a:tc>
                <a:tc>
                  <a:txBody>
                    <a:bodyPr/>
                    <a:lstStyle/>
                    <a:p>
                      <a:r>
                        <a:rPr lang="en-US" dirty="0"/>
                        <a:t>Max Tuition Rate </a:t>
                      </a:r>
                    </a:p>
                    <a:p>
                      <a:r>
                        <a:rPr lang="en-US" dirty="0"/>
                        <a:t>(SY 21-22)</a:t>
                      </a:r>
                    </a:p>
                  </a:txBody>
                  <a:tcPr/>
                </a:tc>
                <a:extLst>
                  <a:ext uri="{0D108BD9-81ED-4DB2-BD59-A6C34878D82A}">
                    <a16:rowId xmlns:a16="http://schemas.microsoft.com/office/drawing/2014/main" val="3989356971"/>
                  </a:ext>
                </a:extLst>
              </a:tr>
              <a:tr h="370840">
                <a:tc>
                  <a:txBody>
                    <a:bodyPr/>
                    <a:lstStyle/>
                    <a:p>
                      <a:r>
                        <a:rPr lang="en-US" dirty="0"/>
                        <a:t>K-6, K-8 unaccredited</a:t>
                      </a:r>
                    </a:p>
                  </a:txBody>
                  <a:tcPr/>
                </a:tc>
                <a:tc>
                  <a:txBody>
                    <a:bodyPr/>
                    <a:lstStyle/>
                    <a:p>
                      <a:r>
                        <a:rPr lang="en-US" b="0" dirty="0"/>
                        <a:t>$6,066.03</a:t>
                      </a:r>
                    </a:p>
                  </a:txBody>
                  <a:tcPr/>
                </a:tc>
                <a:tc>
                  <a:txBody>
                    <a:bodyPr/>
                    <a:lstStyle/>
                    <a:p>
                      <a:r>
                        <a:rPr lang="en-US" dirty="0"/>
                        <a:t>$1,213.21</a:t>
                      </a:r>
                    </a:p>
                  </a:txBody>
                  <a:tcPr/>
                </a:tc>
                <a:extLst>
                  <a:ext uri="{0D108BD9-81ED-4DB2-BD59-A6C34878D82A}">
                    <a16:rowId xmlns:a16="http://schemas.microsoft.com/office/drawing/2014/main" val="199650048"/>
                  </a:ext>
                </a:extLst>
              </a:tr>
              <a:tr h="370840">
                <a:tc>
                  <a:txBody>
                    <a:bodyPr/>
                    <a:lstStyle/>
                    <a:p>
                      <a:r>
                        <a:rPr lang="en-US" dirty="0"/>
                        <a:t>7-8 accredited, 9-12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$7,696.03</a:t>
                      </a:r>
                    </a:p>
                  </a:txBody>
                  <a:tcPr/>
                </a:tc>
                <a:tc>
                  <a:txBody>
                    <a:bodyPr/>
                    <a:lstStyle/>
                    <a:p>
                      <a:r>
                        <a:rPr lang="en-US" dirty="0"/>
                        <a:t>$1,539.21</a:t>
                      </a:r>
                    </a:p>
                  </a:txBody>
                  <a:tcPr/>
                </a:tc>
                <a:extLst>
                  <a:ext uri="{0D108BD9-81ED-4DB2-BD59-A6C34878D82A}">
                    <a16:rowId xmlns:a16="http://schemas.microsoft.com/office/drawing/2014/main" val="33044432"/>
                  </a:ext>
                </a:extLst>
              </a:tr>
            </a:tbl>
          </a:graphicData>
        </a:graphic>
      </p:graphicFrame>
    </p:spTree>
    <p:extLst>
      <p:ext uri="{BB962C8B-B14F-4D97-AF65-F5344CB8AC3E}">
        <p14:creationId xmlns:p14="http://schemas.microsoft.com/office/powerpoint/2010/main" val="1535014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latin typeface="Arial" panose="020B0604020202020204" pitchFamily="34" charset="0"/>
                <a:cs typeface="Arial" panose="020B0604020202020204" pitchFamily="34" charset="0"/>
              </a:rPr>
              <a:t>State paid tuition (now foster and group home tuition)</a:t>
            </a:r>
          </a:p>
        </p:txBody>
      </p:sp>
      <p:sp>
        <p:nvSpPr>
          <p:cNvPr id="3" name="Content Placeholder 2"/>
          <p:cNvSpPr>
            <a:spLocks noGrp="1"/>
          </p:cNvSpPr>
          <p:nvPr>
            <p:ph idx="1"/>
          </p:nvPr>
        </p:nvSpPr>
        <p:spPr>
          <a:xfrm>
            <a:off x="1235964" y="2563004"/>
            <a:ext cx="9720071" cy="4023360"/>
          </a:xfrm>
        </p:spPr>
        <p:txBody>
          <a:bodyPr>
            <a:normAutofit/>
          </a:bodyPr>
          <a:lstStyle/>
          <a:p>
            <a:pPr>
              <a:buFont typeface="Wingdings" panose="05000000000000000000" pitchFamily="2" charset="2"/>
              <a:buChar char="§"/>
            </a:pPr>
            <a:r>
              <a:rPr lang="en-US"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hlinkClick r:id="rId2"/>
              </a:rPr>
              <a:t>20-5-321, MCA</a:t>
            </a:r>
            <a:endParaRPr lang="en-US" sz="28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(1)(c-d) Out of District Placement by State Agency or Foster/Group Home Placement:</a:t>
            </a:r>
          </a:p>
          <a:p>
            <a:pPr marL="0" indent="0">
              <a:buNone/>
            </a:pPr>
            <a:endParaRPr lang="en-US" sz="1100" dirty="0">
              <a:latin typeface="Arial" panose="020B0604020202020204" pitchFamily="34" charset="0"/>
              <a:cs typeface="Arial" panose="020B0604020202020204" pitchFamily="34" charset="0"/>
            </a:endParaRPr>
          </a:p>
          <a:p>
            <a:r>
              <a:rPr lang="en-US" sz="1800" dirty="0"/>
              <a:t>(d) the child is under the protective care of a state agency or has been adjudicated to be a youth in need of intervention or a delinquent youth, as defined in </a:t>
            </a:r>
            <a:r>
              <a:rPr lang="en-US" sz="1800" b="1" dirty="0">
                <a:hlinkClick r:id="rId3"/>
              </a:rPr>
              <a:t>41-5-103</a:t>
            </a:r>
            <a:r>
              <a:rPr lang="en-US" sz="1800" dirty="0"/>
              <a:t>; or</a:t>
            </a:r>
          </a:p>
          <a:p>
            <a:r>
              <a:rPr lang="en-US" sz="1800" dirty="0"/>
              <a:t>(e) the child is required to attend school outside of the district of residence as the result of a placement in foster care or a group home licensed by the state.</a:t>
            </a:r>
          </a:p>
        </p:txBody>
      </p:sp>
      <p:pic>
        <p:nvPicPr>
          <p:cNvPr id="5" name="Picture 8" descr="See the source image">
            <a:extLst>
              <a:ext uri="{FF2B5EF4-FFF2-40B4-BE49-F238E27FC236}">
                <a16:creationId xmlns:a16="http://schemas.microsoft.com/office/drawing/2014/main" id="{E1AC1829-61E7-445B-A14A-6D0D2AB32F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6775" y="540251"/>
            <a:ext cx="827715" cy="80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01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latin typeface="Arial" panose="020B0604020202020204" pitchFamily="34" charset="0"/>
                <a:cs typeface="Arial" panose="020B0604020202020204" pitchFamily="34" charset="0"/>
              </a:rPr>
              <a:t>State paid tuition (now foster and group home tuition)</a:t>
            </a:r>
          </a:p>
        </p:txBody>
      </p:sp>
      <p:sp>
        <p:nvSpPr>
          <p:cNvPr id="3" name="Content Placeholder 2"/>
          <p:cNvSpPr>
            <a:spLocks noGrp="1"/>
          </p:cNvSpPr>
          <p:nvPr>
            <p:ph idx="1"/>
          </p:nvPr>
        </p:nvSpPr>
        <p:spPr>
          <a:xfrm>
            <a:off x="1235964" y="2563004"/>
            <a:ext cx="9720071" cy="4023360"/>
          </a:xfrm>
        </p:spPr>
        <p:txBody>
          <a:bodyPr>
            <a:normAutofit/>
          </a:bodyPr>
          <a:lstStyle/>
          <a:p>
            <a:pPr>
              <a:buFont typeface="Wingdings" panose="05000000000000000000" pitchFamily="2" charset="2"/>
              <a:buChar char="§"/>
            </a:pPr>
            <a:r>
              <a:rPr lang="en-US" sz="2800"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OLD</a:t>
            </a:r>
          </a:p>
          <a:p>
            <a:pPr>
              <a:buFont typeface="Wingdings" panose="05000000000000000000" pitchFamily="2" charset="2"/>
              <a:buChar char="ü"/>
            </a:pPr>
            <a:r>
              <a:rPr lang="en-US" sz="2800" dirty="0">
                <a:latin typeface="Arial" panose="020B0604020202020204" pitchFamily="34" charset="0"/>
                <a:cs typeface="Arial" panose="020B0604020202020204" pitchFamily="34" charset="0"/>
              </a:rPr>
              <a:t> Regular Education rate paid by the state.</a:t>
            </a:r>
          </a:p>
          <a:p>
            <a:pPr>
              <a:buFont typeface="Wingdings" panose="05000000000000000000" pitchFamily="2" charset="2"/>
              <a:buChar char="ü"/>
            </a:pPr>
            <a:r>
              <a:rPr lang="en-US" sz="2800" dirty="0">
                <a:latin typeface="Arial" panose="020B0604020202020204" pitchFamily="34" charset="0"/>
                <a:cs typeface="Arial" panose="020B0604020202020204" pitchFamily="34" charset="0"/>
              </a:rPr>
              <a:t> Special Education student eligible for an additional payment under Option A, B or C.</a:t>
            </a:r>
          </a:p>
          <a:p>
            <a:pPr>
              <a:buFont typeface="Wingdings" panose="05000000000000000000" pitchFamily="2" charset="2"/>
              <a:buChar char="ü"/>
            </a:pPr>
            <a:r>
              <a:rPr lang="en-US" sz="2800" dirty="0">
                <a:latin typeface="Arial" panose="020B0604020202020204" pitchFamily="34" charset="0"/>
                <a:cs typeface="Arial" panose="020B0604020202020204" pitchFamily="34" charset="0"/>
              </a:rPr>
              <a:t> Regular Education students eligible for an additional payment for Programs Exceeding Average Cost.</a:t>
            </a:r>
            <a:endParaRPr lang="en-US" sz="1800" dirty="0"/>
          </a:p>
        </p:txBody>
      </p:sp>
    </p:spTree>
    <p:extLst>
      <p:ext uri="{BB962C8B-B14F-4D97-AF65-F5344CB8AC3E}">
        <p14:creationId xmlns:p14="http://schemas.microsoft.com/office/powerpoint/2010/main" val="2635052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latin typeface="Arial" panose="020B0604020202020204" pitchFamily="34" charset="0"/>
                <a:cs typeface="Arial" panose="020B0604020202020204" pitchFamily="34" charset="0"/>
              </a:rPr>
              <a:t>State paid tuition (now foster and group home tuition)</a:t>
            </a:r>
          </a:p>
        </p:txBody>
      </p:sp>
      <p:sp>
        <p:nvSpPr>
          <p:cNvPr id="3" name="Content Placeholder 2"/>
          <p:cNvSpPr>
            <a:spLocks noGrp="1"/>
          </p:cNvSpPr>
          <p:nvPr>
            <p:ph idx="1"/>
          </p:nvPr>
        </p:nvSpPr>
        <p:spPr>
          <a:xfrm>
            <a:off x="1235964" y="2563004"/>
            <a:ext cx="9720071" cy="4023360"/>
          </a:xfrm>
        </p:spPr>
        <p:txBody>
          <a:bodyPr>
            <a:normAutofit/>
          </a:bodyPr>
          <a:lstStyle/>
          <a:p>
            <a:pPr>
              <a:buFont typeface="Wingdings" panose="05000000000000000000" pitchFamily="2" charset="2"/>
              <a:buChar char="§"/>
            </a:pPr>
            <a:r>
              <a:rPr lang="en-US" sz="2800"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NEW</a:t>
            </a:r>
          </a:p>
          <a:p>
            <a:pPr>
              <a:buFont typeface="Wingdings" panose="05000000000000000000" pitchFamily="2" charset="2"/>
              <a:buChar char="ü"/>
            </a:pPr>
            <a:r>
              <a:rPr lang="en-US" sz="2800" dirty="0">
                <a:latin typeface="Arial" panose="020B0604020202020204" pitchFamily="34" charset="0"/>
                <a:cs typeface="Arial" panose="020B0604020202020204" pitchFamily="34" charset="0"/>
              </a:rPr>
              <a:t> Regular Education rate paid by the resident district (40% of the Tuition Per-ANB Amount).</a:t>
            </a:r>
          </a:p>
          <a:p>
            <a:pPr>
              <a:buFont typeface="Wingdings" panose="05000000000000000000" pitchFamily="2" charset="2"/>
              <a:buChar char="ü"/>
            </a:pPr>
            <a:r>
              <a:rPr lang="en-US" sz="2800" dirty="0">
                <a:latin typeface="Arial" panose="020B0604020202020204" pitchFamily="34" charset="0"/>
                <a:cs typeface="Arial" panose="020B0604020202020204" pitchFamily="34" charset="0"/>
              </a:rPr>
              <a:t> Special Education student eligible for an additional payment under Option A, B or C paid by the state.</a:t>
            </a:r>
          </a:p>
          <a:p>
            <a:pPr>
              <a:buFont typeface="Wingdings" panose="05000000000000000000" pitchFamily="2" charset="2"/>
              <a:buChar char="ü"/>
            </a:pPr>
            <a:r>
              <a:rPr lang="en-US" sz="2800" dirty="0">
                <a:latin typeface="Arial" panose="020B0604020202020204" pitchFamily="34" charset="0"/>
                <a:cs typeface="Arial" panose="020B0604020202020204" pitchFamily="34" charset="0"/>
              </a:rPr>
              <a:t> Regular Education students eligible for an additional payment for Programs Exceeding Average Cost paid by the state.</a:t>
            </a:r>
            <a:endParaRPr lang="en-US" sz="1800" dirty="0"/>
          </a:p>
        </p:txBody>
      </p:sp>
      <p:pic>
        <p:nvPicPr>
          <p:cNvPr id="4" name="Picture 8" descr="See the source image">
            <a:extLst>
              <a:ext uri="{FF2B5EF4-FFF2-40B4-BE49-F238E27FC236}">
                <a16:creationId xmlns:a16="http://schemas.microsoft.com/office/drawing/2014/main" id="{7986FE57-421E-4ABF-9755-15FC48BEE2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249" y="2361669"/>
            <a:ext cx="827715" cy="80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663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latin typeface="Arial" panose="020B0604020202020204" pitchFamily="34" charset="0"/>
                <a:cs typeface="Arial" panose="020B0604020202020204" pitchFamily="34" charset="0"/>
              </a:rPr>
              <a:t>State paid tuition (now foster and group home tuition)</a:t>
            </a:r>
          </a:p>
        </p:txBody>
      </p:sp>
      <p:sp>
        <p:nvSpPr>
          <p:cNvPr id="3" name="Content Placeholder 2"/>
          <p:cNvSpPr>
            <a:spLocks noGrp="1"/>
          </p:cNvSpPr>
          <p:nvPr>
            <p:ph idx="1"/>
          </p:nvPr>
        </p:nvSpPr>
        <p:spPr>
          <a:xfrm>
            <a:off x="1235964" y="2563004"/>
            <a:ext cx="9720071" cy="4023360"/>
          </a:xfrm>
        </p:spPr>
        <p:txBody>
          <a:bodyPr>
            <a:normAutofit/>
          </a:bodyPr>
          <a:lstStyle/>
          <a:p>
            <a:pPr>
              <a:buFont typeface="Wingdings" panose="05000000000000000000" pitchFamily="2" charset="2"/>
              <a:buChar char="§"/>
            </a:pPr>
            <a:r>
              <a:rPr lang="en-US" sz="2800"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Process</a:t>
            </a:r>
          </a:p>
          <a:p>
            <a:pPr>
              <a:buFont typeface="Wingdings" panose="05000000000000000000" pitchFamily="2" charset="2"/>
              <a:buChar char="ü"/>
            </a:pPr>
            <a:r>
              <a:rPr lang="en-US" sz="2800" dirty="0">
                <a:latin typeface="Arial" panose="020B0604020202020204" pitchFamily="34" charset="0"/>
                <a:cs typeface="Arial" panose="020B0604020202020204" pitchFamily="34" charset="0"/>
              </a:rPr>
              <a:t> Complete an FP14/FP14A upon enrollment.</a:t>
            </a:r>
          </a:p>
          <a:p>
            <a:pPr>
              <a:buFont typeface="Wingdings" panose="05000000000000000000" pitchFamily="2" charset="2"/>
              <a:buChar char="ü"/>
            </a:pPr>
            <a:r>
              <a:rPr lang="en-US" sz="2800" dirty="0">
                <a:latin typeface="Arial" panose="020B0604020202020204" pitchFamily="34" charset="0"/>
                <a:cs typeface="Arial" panose="020B0604020202020204" pitchFamily="34" charset="0"/>
              </a:rPr>
              <a:t> Enter the FP14/FP14A into MAEFAIRS (not later than June 30).</a:t>
            </a:r>
          </a:p>
          <a:p>
            <a:pPr>
              <a:buFont typeface="Wingdings" panose="05000000000000000000" pitchFamily="2" charset="2"/>
              <a:buChar char="ü"/>
            </a:pPr>
            <a:r>
              <a:rPr lang="en-US" sz="2800" dirty="0">
                <a:latin typeface="Arial" panose="020B0604020202020204" pitchFamily="34" charset="0"/>
                <a:cs typeface="Arial" panose="020B0604020202020204" pitchFamily="34" charset="0"/>
              </a:rPr>
              <a:t> Enter Days Enrolled at the conclusion of the school year and submit the claim to the OPI.</a:t>
            </a:r>
          </a:p>
          <a:p>
            <a:pPr>
              <a:buFont typeface="Wingdings" panose="05000000000000000000" pitchFamily="2" charset="2"/>
              <a:buChar char="ü"/>
            </a:pPr>
            <a:r>
              <a:rPr lang="en-US" sz="2800" dirty="0">
                <a:latin typeface="Arial" panose="020B0604020202020204" pitchFamily="34" charset="0"/>
                <a:cs typeface="Arial" panose="020B0604020202020204" pitchFamily="34" charset="0"/>
              </a:rPr>
              <a:t> Send a bill to the Resident District by August 15</a:t>
            </a:r>
            <a:r>
              <a:rPr lang="en-US" sz="2800" baseline="30000" dirty="0">
                <a:latin typeface="Arial" panose="020B0604020202020204" pitchFamily="34" charset="0"/>
                <a:cs typeface="Arial" panose="020B0604020202020204" pitchFamily="34" charset="0"/>
              </a:rPr>
              <a:t>th</a:t>
            </a:r>
            <a:r>
              <a:rPr lang="en-US" sz="2800" dirty="0">
                <a:latin typeface="Arial" panose="020B0604020202020204" pitchFamily="34" charset="0"/>
                <a:cs typeface="Arial" panose="020B0604020202020204" pitchFamily="34" charset="0"/>
              </a:rPr>
              <a:t>.</a:t>
            </a:r>
            <a:endParaRPr lang="en-US" sz="1800" dirty="0"/>
          </a:p>
        </p:txBody>
      </p:sp>
      <p:pic>
        <p:nvPicPr>
          <p:cNvPr id="4" name="Picture 8" descr="See the source image">
            <a:extLst>
              <a:ext uri="{FF2B5EF4-FFF2-40B4-BE49-F238E27FC236}">
                <a16:creationId xmlns:a16="http://schemas.microsoft.com/office/drawing/2014/main" id="{6B39A66C-3103-442D-800C-F3A90C59D8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001" y="2158235"/>
            <a:ext cx="827715" cy="80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589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latin typeface="Arial" panose="020B0604020202020204" pitchFamily="34" charset="0"/>
                <a:cs typeface="Arial" panose="020B0604020202020204" pitchFamily="34" charset="0"/>
              </a:rPr>
              <a:t>State paid tuition (now foster and group home tuition)</a:t>
            </a:r>
          </a:p>
        </p:txBody>
      </p:sp>
      <p:sp>
        <p:nvSpPr>
          <p:cNvPr id="3" name="Content Placeholder 2"/>
          <p:cNvSpPr>
            <a:spLocks noGrp="1"/>
          </p:cNvSpPr>
          <p:nvPr>
            <p:ph idx="1"/>
          </p:nvPr>
        </p:nvSpPr>
        <p:spPr>
          <a:xfrm>
            <a:off x="1235964" y="2563004"/>
            <a:ext cx="9720071" cy="4023360"/>
          </a:xfrm>
        </p:spPr>
        <p:txBody>
          <a:bodyPr>
            <a:normAutofit/>
          </a:bodyPr>
          <a:lstStyle/>
          <a:p>
            <a:pPr>
              <a:buFont typeface="Wingdings" panose="05000000000000000000" pitchFamily="2" charset="2"/>
              <a:buChar char="§"/>
            </a:pPr>
            <a:r>
              <a:rPr lang="en-US" sz="2800"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Process</a:t>
            </a:r>
          </a:p>
          <a:p>
            <a:pPr>
              <a:buFont typeface="Wingdings" panose="05000000000000000000" pitchFamily="2" charset="2"/>
              <a:buChar char="ü"/>
            </a:pPr>
            <a:r>
              <a:rPr lang="en-US" sz="2800" dirty="0">
                <a:latin typeface="Arial" panose="020B0604020202020204" pitchFamily="34" charset="0"/>
                <a:cs typeface="Arial" panose="020B0604020202020204" pitchFamily="34" charset="0"/>
              </a:rPr>
              <a:t> Complete an FP14/FP14A upon enrollment.</a:t>
            </a:r>
          </a:p>
          <a:p>
            <a:pPr>
              <a:buFont typeface="Wingdings" panose="05000000000000000000" pitchFamily="2" charset="2"/>
              <a:buChar char="ü"/>
            </a:pPr>
            <a:r>
              <a:rPr lang="en-US" sz="2800" dirty="0">
                <a:latin typeface="Arial" panose="020B0604020202020204" pitchFamily="34" charset="0"/>
                <a:cs typeface="Arial" panose="020B0604020202020204" pitchFamily="34" charset="0"/>
              </a:rPr>
              <a:t> Enter the FP14/FP14A into MAEFAIRS</a:t>
            </a:r>
          </a:p>
          <a:p>
            <a:pPr>
              <a:buFont typeface="Wingdings" panose="05000000000000000000" pitchFamily="2" charset="2"/>
              <a:buChar char="ü"/>
            </a:pPr>
            <a:r>
              <a:rPr lang="en-US" sz="2800" dirty="0">
                <a:latin typeface="Arial" panose="020B0604020202020204" pitchFamily="34" charset="0"/>
                <a:cs typeface="Arial" panose="020B0604020202020204" pitchFamily="34" charset="0"/>
              </a:rPr>
              <a:t> Enter Days Enrolled at the conclusion of the school year.</a:t>
            </a:r>
            <a:endParaRPr lang="en-US" sz="1800" dirty="0"/>
          </a:p>
        </p:txBody>
      </p:sp>
      <p:pic>
        <p:nvPicPr>
          <p:cNvPr id="4" name="Picture 8" descr="See the source image">
            <a:extLst>
              <a:ext uri="{FF2B5EF4-FFF2-40B4-BE49-F238E27FC236}">
                <a16:creationId xmlns:a16="http://schemas.microsoft.com/office/drawing/2014/main" id="{25339B36-D501-4C13-BCBA-10A991829C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709" y="2158235"/>
            <a:ext cx="827715" cy="80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526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6"/>
            <a:ext cx="9720072" cy="824134"/>
          </a:xfrm>
        </p:spPr>
        <p:txBody>
          <a:bodyPr>
            <a:normAutofit/>
          </a:bodyPr>
          <a:lstStyle/>
          <a:p>
            <a:r>
              <a:rPr lang="en-US" sz="4400" dirty="0">
                <a:latin typeface="Arial" panose="020B0604020202020204" pitchFamily="34" charset="0"/>
                <a:cs typeface="Arial" panose="020B0604020202020204" pitchFamily="34" charset="0"/>
              </a:rPr>
              <a:t>Entering claims in MAEFAIRS</a:t>
            </a:r>
          </a:p>
        </p:txBody>
      </p:sp>
      <p:sp>
        <p:nvSpPr>
          <p:cNvPr id="10" name="TextBox 9">
            <a:extLst>
              <a:ext uri="{FF2B5EF4-FFF2-40B4-BE49-F238E27FC236}">
                <a16:creationId xmlns:a16="http://schemas.microsoft.com/office/drawing/2014/main" id="{17BDABDC-E2BA-4EC1-960B-D67BAFAE907E}"/>
              </a:ext>
            </a:extLst>
          </p:cNvPr>
          <p:cNvSpPr txBox="1"/>
          <p:nvPr/>
        </p:nvSpPr>
        <p:spPr>
          <a:xfrm>
            <a:off x="1384183" y="1409350"/>
            <a:ext cx="9185945" cy="369332"/>
          </a:xfrm>
          <a:prstGeom prst="rect">
            <a:avLst/>
          </a:prstGeom>
          <a:noFill/>
        </p:spPr>
        <p:txBody>
          <a:bodyPr wrap="square" rtlCol="0">
            <a:spAutoFit/>
          </a:bodyPr>
          <a:lstStyle/>
          <a:p>
            <a:r>
              <a:rPr lang="en-US" dirty="0"/>
              <a:t>Data Entry&gt;</a:t>
            </a:r>
            <a:r>
              <a:rPr lang="en-US" b="1" dirty="0"/>
              <a:t>Foster and Group Home Tuition</a:t>
            </a:r>
          </a:p>
        </p:txBody>
      </p:sp>
      <p:pic>
        <p:nvPicPr>
          <p:cNvPr id="11" name="Picture 10">
            <a:extLst>
              <a:ext uri="{FF2B5EF4-FFF2-40B4-BE49-F238E27FC236}">
                <a16:creationId xmlns:a16="http://schemas.microsoft.com/office/drawing/2014/main" id="{5792C1BC-5B2C-43C8-A93C-C9F7CCE347EE}"/>
              </a:ext>
            </a:extLst>
          </p:cNvPr>
          <p:cNvPicPr>
            <a:picLocks noChangeAspect="1"/>
          </p:cNvPicPr>
          <p:nvPr/>
        </p:nvPicPr>
        <p:blipFill>
          <a:blip r:embed="rId2"/>
          <a:stretch>
            <a:fillRect/>
          </a:stretch>
        </p:blipFill>
        <p:spPr>
          <a:xfrm>
            <a:off x="1973420" y="1867226"/>
            <a:ext cx="7422250" cy="4755133"/>
          </a:xfrm>
          <a:prstGeom prst="rect">
            <a:avLst/>
          </a:prstGeom>
        </p:spPr>
      </p:pic>
      <p:pic>
        <p:nvPicPr>
          <p:cNvPr id="12" name="Picture 8" descr="See the source image">
            <a:extLst>
              <a:ext uri="{FF2B5EF4-FFF2-40B4-BE49-F238E27FC236}">
                <a16:creationId xmlns:a16="http://schemas.microsoft.com/office/drawing/2014/main" id="{8FB2E579-09CC-4E8E-93E6-C724826076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117" y="1850448"/>
            <a:ext cx="769262" cy="75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6318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5"/>
            <a:ext cx="9720072" cy="1688201"/>
          </a:xfrm>
        </p:spPr>
        <p:txBody>
          <a:bodyPr>
            <a:normAutofit fontScale="90000"/>
          </a:bodyPr>
          <a:lstStyle/>
          <a:p>
            <a:r>
              <a:rPr lang="en-US" sz="4800" dirty="0">
                <a:latin typeface="Arial" panose="020B0604020202020204" pitchFamily="34" charset="0"/>
                <a:cs typeface="Arial" panose="020B0604020202020204" pitchFamily="34" charset="0"/>
              </a:rPr>
              <a:t>New tuition collection for</a:t>
            </a:r>
            <a:br>
              <a:rPr lang="en-US" sz="4800" dirty="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Residential treatment centers</a:t>
            </a:r>
          </a:p>
        </p:txBody>
      </p:sp>
      <p:sp>
        <p:nvSpPr>
          <p:cNvPr id="3" name="Content Placeholder 2"/>
          <p:cNvSpPr>
            <a:spLocks noGrp="1"/>
          </p:cNvSpPr>
          <p:nvPr>
            <p:ph idx="1"/>
          </p:nvPr>
        </p:nvSpPr>
        <p:spPr>
          <a:xfrm>
            <a:off x="1235964" y="2563004"/>
            <a:ext cx="9720071" cy="4023360"/>
          </a:xfrm>
        </p:spPr>
        <p:txBody>
          <a:bodyPr>
            <a:normAutofit fontScale="85000" lnSpcReduction="20000"/>
          </a:bodyPr>
          <a:lstStyle/>
          <a:p>
            <a:pPr>
              <a:buFont typeface="Wingdings" panose="05000000000000000000" pitchFamily="2" charset="2"/>
              <a:buChar char="§"/>
            </a:pPr>
            <a:r>
              <a:rPr lang="en-US" sz="2800"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HB 206 (2021)</a:t>
            </a:r>
          </a:p>
          <a:p>
            <a:pPr>
              <a:buFont typeface="Wingdings" panose="05000000000000000000" pitchFamily="2" charset="2"/>
              <a:buChar char="Ø"/>
            </a:pPr>
            <a:r>
              <a:rPr lang="en-US" sz="3600" b="1"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OLD:  State had contract with each facility to pay a daily rate for each eligible child.</a:t>
            </a:r>
          </a:p>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 NEW:</a:t>
            </a:r>
          </a:p>
          <a:p>
            <a:pPr lvl="1">
              <a:buFont typeface="Wingdings" panose="05000000000000000000" pitchFamily="2" charset="2"/>
              <a:buChar char="ü"/>
            </a:pPr>
            <a:r>
              <a:rPr lang="en-US" sz="3200" dirty="0">
                <a:latin typeface="Arial" panose="020B0604020202020204" pitchFamily="34" charset="0"/>
                <a:cs typeface="Arial" panose="020B0604020202020204" pitchFamily="34" charset="0"/>
              </a:rPr>
              <a:t> State will contract for a portion of the daily rate, based on cost of providing an appropriate educational opportunity (not to exceed 100% of the Tuition Per-ANB Amount divided by 180); and</a:t>
            </a:r>
          </a:p>
          <a:p>
            <a:pPr lvl="1">
              <a:buFont typeface="Wingdings" panose="05000000000000000000" pitchFamily="2" charset="2"/>
              <a:buChar char="ü"/>
            </a:pPr>
            <a:r>
              <a:rPr lang="en-US" sz="3200" dirty="0">
                <a:latin typeface="Arial" panose="020B0604020202020204" pitchFamily="34" charset="0"/>
                <a:cs typeface="Arial" panose="020B0604020202020204" pitchFamily="34" charset="0"/>
              </a:rPr>
              <a:t>District of Residence will pay a portion of the daily rate (40% of the Tuition Per-ANB amount divided by 180).</a:t>
            </a:r>
            <a:endParaRPr lang="en-US" sz="1400" dirty="0"/>
          </a:p>
        </p:txBody>
      </p:sp>
      <p:pic>
        <p:nvPicPr>
          <p:cNvPr id="4" name="Picture 8" descr="See the source image">
            <a:extLst>
              <a:ext uri="{FF2B5EF4-FFF2-40B4-BE49-F238E27FC236}">
                <a16:creationId xmlns:a16="http://schemas.microsoft.com/office/drawing/2014/main" id="{25339B36-D501-4C13-BCBA-10A991829C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085" y="329435"/>
            <a:ext cx="827715" cy="80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5975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5"/>
            <a:ext cx="9720072" cy="1688201"/>
          </a:xfrm>
        </p:spPr>
        <p:txBody>
          <a:bodyPr>
            <a:normAutofit/>
          </a:bodyPr>
          <a:lstStyle/>
          <a:p>
            <a:r>
              <a:rPr lang="en-US" sz="4800" dirty="0">
                <a:latin typeface="Arial" panose="020B0604020202020204" pitchFamily="34" charset="0"/>
                <a:cs typeface="Arial" panose="020B0604020202020204" pitchFamily="34" charset="0"/>
              </a:rPr>
              <a:t>Tuition payments</a:t>
            </a:r>
          </a:p>
        </p:txBody>
      </p:sp>
      <p:sp>
        <p:nvSpPr>
          <p:cNvPr id="3" name="Content Placeholder 2"/>
          <p:cNvSpPr>
            <a:spLocks noGrp="1"/>
          </p:cNvSpPr>
          <p:nvPr>
            <p:ph idx="1"/>
          </p:nvPr>
        </p:nvSpPr>
        <p:spPr>
          <a:xfrm>
            <a:off x="1193800" y="2084832"/>
            <a:ext cx="9720071" cy="4023360"/>
          </a:xfrm>
        </p:spPr>
        <p:txBody>
          <a:bodyPr>
            <a:normAutofit lnSpcReduction="10000"/>
          </a:bodyPr>
          <a:lstStyle/>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 Parents pay tuition in accordance with district policy.</a:t>
            </a:r>
          </a:p>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 Districts pay tuition in the year following attendance (1</a:t>
            </a:r>
            <a:r>
              <a:rPr lang="en-US" sz="3600" baseline="30000" dirty="0">
                <a:latin typeface="Arial" panose="020B0604020202020204" pitchFamily="34" charset="0"/>
                <a:cs typeface="Arial" panose="020B0604020202020204" pitchFamily="34" charset="0"/>
              </a:rPr>
              <a:t>st</a:t>
            </a:r>
            <a:r>
              <a:rPr lang="en-US" sz="3600" dirty="0">
                <a:latin typeface="Arial" panose="020B0604020202020204" pitchFamily="34" charset="0"/>
                <a:cs typeface="Arial" panose="020B0604020202020204" pitchFamily="34" charset="0"/>
              </a:rPr>
              <a:t> half by Dec 31</a:t>
            </a:r>
            <a:r>
              <a:rPr lang="en-US" sz="3600" baseline="30000" dirty="0">
                <a:latin typeface="Arial" panose="020B0604020202020204" pitchFamily="34" charset="0"/>
                <a:cs typeface="Arial" panose="020B0604020202020204" pitchFamily="34" charset="0"/>
              </a:rPr>
              <a:t>st</a:t>
            </a:r>
            <a:r>
              <a:rPr lang="en-US" sz="3600" dirty="0">
                <a:latin typeface="Arial" panose="020B0604020202020204" pitchFamily="34" charset="0"/>
                <a:cs typeface="Arial" panose="020B0604020202020204" pitchFamily="34" charset="0"/>
              </a:rPr>
              <a:t>, second half by June 15</a:t>
            </a:r>
            <a:r>
              <a:rPr lang="en-US" sz="3600" baseline="30000" dirty="0">
                <a:latin typeface="Arial" panose="020B0604020202020204" pitchFamily="34" charset="0"/>
                <a:cs typeface="Arial" panose="020B0604020202020204" pitchFamily="34" charset="0"/>
              </a:rPr>
              <a:t>th</a:t>
            </a:r>
            <a:r>
              <a:rPr lang="en-US" sz="3600" dirty="0">
                <a:latin typeface="Arial" panose="020B0604020202020204" pitchFamily="34" charset="0"/>
                <a:cs typeface="Arial" panose="020B0604020202020204" pitchFamily="34" charset="0"/>
              </a:rPr>
              <a:t>).</a:t>
            </a:r>
          </a:p>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 The state pays tuition following the submission of claims (as early as August following the year of enrollment).</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7737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5"/>
            <a:ext cx="9720072" cy="1688201"/>
          </a:xfrm>
        </p:spPr>
        <p:txBody>
          <a:bodyPr>
            <a:normAutofit/>
          </a:bodyPr>
          <a:lstStyle/>
          <a:p>
            <a:r>
              <a:rPr lang="en-US" sz="4800" dirty="0">
                <a:latin typeface="Arial" panose="020B0604020202020204" pitchFamily="34" charset="0"/>
                <a:cs typeface="Arial" panose="020B0604020202020204" pitchFamily="34" charset="0"/>
              </a:rPr>
              <a:t>Tuition payments</a:t>
            </a:r>
          </a:p>
        </p:txBody>
      </p:sp>
      <p:sp>
        <p:nvSpPr>
          <p:cNvPr id="3" name="Content Placeholder 2"/>
          <p:cNvSpPr>
            <a:spLocks noGrp="1"/>
          </p:cNvSpPr>
          <p:nvPr>
            <p:ph idx="1"/>
          </p:nvPr>
        </p:nvSpPr>
        <p:spPr>
          <a:xfrm>
            <a:off x="1193800" y="2084832"/>
            <a:ext cx="9720071" cy="4023360"/>
          </a:xfrm>
        </p:spPr>
        <p:txBody>
          <a:bodyPr>
            <a:normAutofit/>
          </a:bodyPr>
          <a:lstStyle/>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 Tuition claims may be paid with a permissive levy from the Tuition fund; or</a:t>
            </a:r>
          </a:p>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 The General Fund; or</a:t>
            </a:r>
          </a:p>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 Any other legally available fund in the district at the discretion of the trustees.</a:t>
            </a:r>
            <a:endParaRPr lang="en-US" sz="1400" dirty="0">
              <a:latin typeface="Arial" panose="020B0604020202020204" pitchFamily="34" charset="0"/>
              <a:cs typeface="Arial" panose="020B0604020202020204" pitchFamily="34" charset="0"/>
            </a:endParaRPr>
          </a:p>
        </p:txBody>
      </p:sp>
      <p:pic>
        <p:nvPicPr>
          <p:cNvPr id="4" name="Picture 8" descr="See the source image">
            <a:extLst>
              <a:ext uri="{FF2B5EF4-FFF2-40B4-BE49-F238E27FC236}">
                <a16:creationId xmlns:a16="http://schemas.microsoft.com/office/drawing/2014/main" id="{04943ECD-CB97-46EC-9572-E6EF39BCD2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1010" y="930255"/>
            <a:ext cx="827715" cy="80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644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The basics of tuition</a:t>
            </a:r>
          </a:p>
        </p:txBody>
      </p:sp>
      <p:sp>
        <p:nvSpPr>
          <p:cNvPr id="3" name="Content Placeholder 2"/>
          <p:cNvSpPr>
            <a:spLocks noGrp="1"/>
          </p:cNvSpPr>
          <p:nvPr>
            <p:ph idx="1"/>
          </p:nvPr>
        </p:nvSpPr>
        <p:spPr>
          <a:xfrm>
            <a:off x="1235964" y="2084832"/>
            <a:ext cx="9720071" cy="4023360"/>
          </a:xfrm>
        </p:spPr>
        <p:txBody>
          <a:bodyPr>
            <a:normAutofit lnSpcReduction="10000"/>
          </a:bodyPr>
          <a:lstStyle/>
          <a:p>
            <a:pPr>
              <a:buFont typeface="Wingdings" panose="05000000000000000000" pitchFamily="2" charset="2"/>
              <a:buChar char="§"/>
            </a:pPr>
            <a:r>
              <a:rPr lang="en-US" sz="3600" dirty="0">
                <a:latin typeface="Arial" panose="020B0604020202020204" pitchFamily="34" charset="0"/>
                <a:cs typeface="Arial" panose="020B0604020202020204" pitchFamily="34" charset="0"/>
              </a:rPr>
              <a:t> Tuition applies to </a:t>
            </a:r>
            <a:r>
              <a:rPr lang="en-US" sz="3600" b="1" dirty="0">
                <a:latin typeface="Arial" panose="020B0604020202020204" pitchFamily="34" charset="0"/>
                <a:cs typeface="Arial" panose="020B0604020202020204" pitchFamily="34" charset="0"/>
              </a:rPr>
              <a:t>every</a:t>
            </a:r>
            <a:r>
              <a:rPr lang="en-US" sz="3600" dirty="0">
                <a:latin typeface="Arial" panose="020B0604020202020204" pitchFamily="34" charset="0"/>
                <a:cs typeface="Arial" panose="020B0604020202020204" pitchFamily="34" charset="0"/>
              </a:rPr>
              <a:t> student who is not a resident of the school district, </a:t>
            </a:r>
            <a:r>
              <a:rPr lang="en-US" sz="3600" b="1" i="1" dirty="0">
                <a:latin typeface="Arial" panose="020B0604020202020204" pitchFamily="34" charset="0"/>
                <a:cs typeface="Arial" panose="020B0604020202020204" pitchFamily="34" charset="0"/>
              </a:rPr>
              <a:t>except;</a:t>
            </a:r>
          </a:p>
          <a:p>
            <a:pPr>
              <a:buFont typeface="Wingdings" panose="05000000000000000000" pitchFamily="2" charset="2"/>
              <a:buChar char="§"/>
            </a:pPr>
            <a:endParaRPr lang="en-US" sz="3600" b="1" i="1" dirty="0">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rPr>
              <a:t>Homeless students:  </a:t>
            </a:r>
            <a:r>
              <a:rPr lang="en-US" sz="3600" dirty="0">
                <a:latin typeface="Arial" panose="020B0604020202020204" pitchFamily="34" charset="0"/>
                <a:cs typeface="Arial" panose="020B0604020202020204" pitchFamily="34" charset="0"/>
                <a:hlinkClick r:id="rId2"/>
              </a:rPr>
              <a:t>20-5-101(4), MCA</a:t>
            </a:r>
            <a:endParaRPr lang="en-US" sz="3600" dirty="0">
              <a:latin typeface="Arial" panose="020B0604020202020204" pitchFamily="34" charset="0"/>
              <a:cs typeface="Arial" panose="020B0604020202020204" pitchFamily="34" charset="0"/>
            </a:endParaRPr>
          </a:p>
          <a:p>
            <a:pPr marL="0" indent="0">
              <a:buNone/>
            </a:pPr>
            <a:r>
              <a:rPr lang="en-US" dirty="0"/>
              <a:t>(4) The trustees shall assign and admit a child who is homeless, as defined in the Stewart B. McKinney Homeless Assistance Act (Public Law 100-77), to a school in the district regardless of residence. </a:t>
            </a:r>
            <a:r>
              <a:rPr lang="en-US" b="1" i="1" dirty="0"/>
              <a:t>The trustees may not require an out-of-district attendance agreement or tuition for a homeless child</a:t>
            </a:r>
            <a:r>
              <a:rPr lang="en-US" dirty="0"/>
              <a:t>.</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73372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5"/>
            <a:ext cx="9720072" cy="1688201"/>
          </a:xfrm>
        </p:spPr>
        <p:txBody>
          <a:bodyPr>
            <a:normAutofit/>
          </a:bodyPr>
          <a:lstStyle/>
          <a:p>
            <a:r>
              <a:rPr lang="en-US" sz="4800" dirty="0">
                <a:latin typeface="Arial" panose="020B0604020202020204" pitchFamily="34" charset="0"/>
                <a:cs typeface="Arial" panose="020B0604020202020204" pitchFamily="34" charset="0"/>
              </a:rPr>
              <a:t>Tuition payments</a:t>
            </a:r>
          </a:p>
        </p:txBody>
      </p:sp>
      <p:sp>
        <p:nvSpPr>
          <p:cNvPr id="3" name="Content Placeholder 2"/>
          <p:cNvSpPr>
            <a:spLocks noGrp="1"/>
          </p:cNvSpPr>
          <p:nvPr>
            <p:ph idx="1"/>
          </p:nvPr>
        </p:nvSpPr>
        <p:spPr>
          <a:xfrm>
            <a:off x="1193800" y="1913859"/>
            <a:ext cx="9720071" cy="4625163"/>
          </a:xfrm>
        </p:spPr>
        <p:txBody>
          <a:bodyPr>
            <a:normAutofit fontScale="77500" lnSpcReduction="20000"/>
          </a:bodyPr>
          <a:lstStyle/>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 May only use the Tuition Fund if the district complies with the notice requirements in </a:t>
            </a:r>
            <a:r>
              <a:rPr lang="en-US" sz="3600" dirty="0">
                <a:latin typeface="Arial" panose="020B0604020202020204" pitchFamily="34" charset="0"/>
                <a:cs typeface="Arial" panose="020B0604020202020204" pitchFamily="34" charset="0"/>
                <a:hlinkClick r:id="rId2"/>
              </a:rPr>
              <a:t>20-9-116, MCA</a:t>
            </a:r>
            <a:r>
              <a:rPr lang="en-US" sz="3600" dirty="0">
                <a:latin typeface="Arial" panose="020B0604020202020204" pitchFamily="34" charset="0"/>
                <a:cs typeface="Arial" panose="020B0604020202020204" pitchFamily="34" charset="0"/>
              </a:rPr>
              <a:t>.</a:t>
            </a:r>
          </a:p>
          <a:p>
            <a:pPr marL="0" indent="0">
              <a:buNone/>
            </a:pPr>
            <a:endParaRPr lang="en-US" sz="1400" dirty="0">
              <a:latin typeface="Arial" panose="020B0604020202020204" pitchFamily="34" charset="0"/>
              <a:cs typeface="Arial" panose="020B0604020202020204" pitchFamily="34" charset="0"/>
            </a:endParaRPr>
          </a:p>
          <a:p>
            <a:r>
              <a:rPr lang="en-US" sz="2600" dirty="0"/>
              <a:t>(1) The trustees of a school district shall adopt a resolution no later than March 31 of each fiscal year and provide notice pursuant to subsection (2) whenever the trustees intend to impose an increase in a </a:t>
            </a:r>
            <a:r>
              <a:rPr lang="en-US" sz="2600" dirty="0" err="1"/>
              <a:t>nonvoted</a:t>
            </a:r>
            <a:r>
              <a:rPr lang="en-US" sz="2600" dirty="0"/>
              <a:t> levy in the ensuing school fiscal year for the purposes of funding any of the funds listed below:</a:t>
            </a:r>
          </a:p>
          <a:p>
            <a:r>
              <a:rPr lang="en-US" sz="2600" u="sng" dirty="0"/>
              <a:t>(a) the tuition fund under </a:t>
            </a:r>
            <a:r>
              <a:rPr lang="en-US" sz="2600" b="1" u="sng" dirty="0">
                <a:hlinkClick r:id="rId3"/>
              </a:rPr>
              <a:t>20-5-324</a:t>
            </a:r>
            <a:r>
              <a:rPr lang="en-US" sz="2600" u="sng" dirty="0"/>
              <a:t>;</a:t>
            </a:r>
          </a:p>
          <a:p>
            <a:r>
              <a:rPr lang="en-US" sz="2600" dirty="0"/>
              <a:t>(b) the adult education fund under </a:t>
            </a:r>
            <a:r>
              <a:rPr lang="en-US" sz="2600" b="1" dirty="0">
                <a:hlinkClick r:id="rId4"/>
              </a:rPr>
              <a:t>20-7-705</a:t>
            </a:r>
            <a:r>
              <a:rPr lang="en-US" sz="2600" dirty="0"/>
              <a:t>;</a:t>
            </a:r>
          </a:p>
          <a:p>
            <a:r>
              <a:rPr lang="en-US" sz="2600" dirty="0"/>
              <a:t>(c) the building reserve fund under </a:t>
            </a:r>
            <a:r>
              <a:rPr lang="en-US" sz="2600" b="1" dirty="0">
                <a:hlinkClick r:id="rId5"/>
              </a:rPr>
              <a:t>20-9-502</a:t>
            </a:r>
            <a:r>
              <a:rPr lang="en-US" sz="2600" dirty="0"/>
              <a:t> and </a:t>
            </a:r>
            <a:r>
              <a:rPr lang="en-US" sz="2600" b="1" dirty="0">
                <a:hlinkClick r:id="rId6"/>
              </a:rPr>
              <a:t>20-9-503</a:t>
            </a:r>
            <a:r>
              <a:rPr lang="en-US" sz="2600" dirty="0"/>
              <a:t>;</a:t>
            </a:r>
          </a:p>
          <a:p>
            <a:r>
              <a:rPr lang="en-US" sz="2600" dirty="0"/>
              <a:t>(d) the transportation fund under </a:t>
            </a:r>
            <a:r>
              <a:rPr lang="en-US" sz="2600" b="1" dirty="0">
                <a:hlinkClick r:id="rId7"/>
              </a:rPr>
              <a:t>20-10-143</a:t>
            </a:r>
            <a:r>
              <a:rPr lang="en-US" sz="2600" dirty="0"/>
              <a:t> and </a:t>
            </a:r>
            <a:r>
              <a:rPr lang="en-US" sz="2600" b="1" dirty="0">
                <a:hlinkClick r:id="rId8"/>
              </a:rPr>
              <a:t>20-10-144</a:t>
            </a:r>
            <a:r>
              <a:rPr lang="en-US" sz="2600" dirty="0"/>
              <a:t>;</a:t>
            </a:r>
          </a:p>
          <a:p>
            <a:r>
              <a:rPr lang="en-US" sz="2600" dirty="0"/>
              <a:t>(e) the bus depreciation reserve fund under </a:t>
            </a:r>
            <a:r>
              <a:rPr lang="en-US" sz="2600" b="1" dirty="0">
                <a:hlinkClick r:id="rId9"/>
              </a:rPr>
              <a:t>20-10-147</a:t>
            </a:r>
            <a:r>
              <a:rPr lang="en-US" sz="2600" dirty="0"/>
              <a:t>; and</a:t>
            </a:r>
          </a:p>
          <a:p>
            <a:r>
              <a:rPr lang="en-US" sz="2600" dirty="0"/>
              <a:t>(f) the flexibility fund established in </a:t>
            </a:r>
            <a:r>
              <a:rPr lang="en-US" sz="2600" b="1" dirty="0">
                <a:hlinkClick r:id="rId10"/>
              </a:rPr>
              <a:t>20-9-543</a:t>
            </a:r>
            <a:r>
              <a:rPr lang="en-US" sz="2600" dirty="0"/>
              <a:t> for the purposes in </a:t>
            </a:r>
            <a:r>
              <a:rPr lang="en-US" sz="2600" b="1" dirty="0">
                <a:hlinkClick r:id="rId11"/>
              </a:rPr>
              <a:t>20-7-1602</a:t>
            </a:r>
            <a:r>
              <a:rPr lang="en-US" sz="2600" dirty="0"/>
              <a:t>.</a:t>
            </a:r>
          </a:p>
          <a:p>
            <a:pPr marL="0" indent="0">
              <a:buNone/>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8924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5"/>
            <a:ext cx="9720072" cy="1688201"/>
          </a:xfrm>
        </p:spPr>
        <p:txBody>
          <a:bodyPr>
            <a:normAutofit/>
          </a:bodyPr>
          <a:lstStyle/>
          <a:p>
            <a:r>
              <a:rPr lang="en-US" sz="4800" dirty="0">
                <a:latin typeface="Arial" panose="020B0604020202020204" pitchFamily="34" charset="0"/>
                <a:cs typeface="Arial" panose="020B0604020202020204" pitchFamily="34" charset="0"/>
              </a:rPr>
              <a:t>Tuition accounting</a:t>
            </a:r>
          </a:p>
        </p:txBody>
      </p:sp>
      <p:sp>
        <p:nvSpPr>
          <p:cNvPr id="3" name="Content Placeholder 2"/>
          <p:cNvSpPr>
            <a:spLocks noGrp="1"/>
          </p:cNvSpPr>
          <p:nvPr>
            <p:ph idx="1"/>
          </p:nvPr>
        </p:nvSpPr>
        <p:spPr>
          <a:xfrm>
            <a:off x="1193800" y="2084832"/>
            <a:ext cx="9720071" cy="2134743"/>
          </a:xfrm>
        </p:spPr>
        <p:txBody>
          <a:bodyPr>
            <a:normAutofit/>
          </a:bodyPr>
          <a:lstStyle/>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 With limited exception, tuition receipts should be credited to the General Fund and transportation receipts to the Transportation Fund.</a:t>
            </a:r>
            <a:endParaRPr lang="en-US" sz="1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AC82820-B4E4-4849-A81F-A45E833DD2C6}"/>
              </a:ext>
            </a:extLst>
          </p:cNvPr>
          <p:cNvSpPr txBox="1"/>
          <p:nvPr/>
        </p:nvSpPr>
        <p:spPr>
          <a:xfrm>
            <a:off x="1193800" y="4584585"/>
            <a:ext cx="4902200" cy="1323439"/>
          </a:xfrm>
          <a:prstGeom prst="rect">
            <a:avLst/>
          </a:prstGeom>
          <a:noFill/>
        </p:spPr>
        <p:txBody>
          <a:bodyPr wrap="square" rtlCol="0">
            <a:spAutoFit/>
          </a:bodyPr>
          <a:lstStyle/>
          <a:p>
            <a:r>
              <a:rPr lang="en-US" sz="2000" u="sng" dirty="0"/>
              <a:t>General Fund Deposits: </a:t>
            </a:r>
          </a:p>
          <a:p>
            <a:r>
              <a:rPr lang="en-US" sz="2000" dirty="0"/>
              <a:t>From parent/guardian – X01-1310-XXX </a:t>
            </a:r>
          </a:p>
          <a:p>
            <a:r>
              <a:rPr lang="en-US" sz="2000" dirty="0"/>
              <a:t>From the OPI – X01-3117-XXX </a:t>
            </a:r>
          </a:p>
          <a:p>
            <a:r>
              <a:rPr lang="en-US" sz="2000" dirty="0"/>
              <a:t>From another district – X01-1320-XXX</a:t>
            </a:r>
          </a:p>
        </p:txBody>
      </p:sp>
      <p:sp>
        <p:nvSpPr>
          <p:cNvPr id="6" name="TextBox 5">
            <a:extLst>
              <a:ext uri="{FF2B5EF4-FFF2-40B4-BE49-F238E27FC236}">
                <a16:creationId xmlns:a16="http://schemas.microsoft.com/office/drawing/2014/main" id="{1F3B74B2-C28D-40C9-A12C-8296E93E039A}"/>
              </a:ext>
            </a:extLst>
          </p:cNvPr>
          <p:cNvSpPr txBox="1"/>
          <p:nvPr/>
        </p:nvSpPr>
        <p:spPr>
          <a:xfrm>
            <a:off x="6011671" y="4584585"/>
            <a:ext cx="4902200" cy="1015663"/>
          </a:xfrm>
          <a:prstGeom prst="rect">
            <a:avLst/>
          </a:prstGeom>
          <a:noFill/>
        </p:spPr>
        <p:txBody>
          <a:bodyPr wrap="square" rtlCol="0">
            <a:spAutoFit/>
          </a:bodyPr>
          <a:lstStyle/>
          <a:p>
            <a:r>
              <a:rPr lang="en-US" sz="2000" u="sng" dirty="0"/>
              <a:t>Transportation Fund Deposits: </a:t>
            </a:r>
          </a:p>
          <a:p>
            <a:r>
              <a:rPr lang="en-US" sz="2000" dirty="0"/>
              <a:t>Regular education – X10-1410-XXX Special Education – X10-1420-XXX</a:t>
            </a:r>
          </a:p>
        </p:txBody>
      </p:sp>
    </p:spTree>
    <p:extLst>
      <p:ext uri="{BB962C8B-B14F-4D97-AF65-F5344CB8AC3E}">
        <p14:creationId xmlns:p14="http://schemas.microsoft.com/office/powerpoint/2010/main" val="20580787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5"/>
            <a:ext cx="9720072" cy="1688201"/>
          </a:xfrm>
        </p:spPr>
        <p:txBody>
          <a:bodyPr>
            <a:normAutofit/>
          </a:bodyPr>
          <a:lstStyle/>
          <a:p>
            <a:r>
              <a:rPr lang="en-US" sz="4800" dirty="0">
                <a:latin typeface="Arial" panose="020B0604020202020204" pitchFamily="34" charset="0"/>
                <a:cs typeface="Arial" panose="020B0604020202020204" pitchFamily="34" charset="0"/>
              </a:rPr>
              <a:t>Tuition accounting</a:t>
            </a:r>
          </a:p>
        </p:txBody>
      </p:sp>
      <p:sp>
        <p:nvSpPr>
          <p:cNvPr id="3" name="Content Placeholder 2"/>
          <p:cNvSpPr>
            <a:spLocks noGrp="1"/>
          </p:cNvSpPr>
          <p:nvPr>
            <p:ph idx="1"/>
          </p:nvPr>
        </p:nvSpPr>
        <p:spPr>
          <a:xfrm>
            <a:off x="1193800" y="2084832"/>
            <a:ext cx="9720071" cy="3706368"/>
          </a:xfrm>
        </p:spPr>
        <p:txBody>
          <a:bodyPr>
            <a:normAutofit fontScale="92500"/>
          </a:bodyPr>
          <a:lstStyle/>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 Exceptions:</a:t>
            </a:r>
          </a:p>
          <a:p>
            <a:pPr lvl="1">
              <a:buFont typeface="Wingdings" panose="05000000000000000000" pitchFamily="2" charset="2"/>
              <a:buChar char="ü"/>
            </a:pPr>
            <a:r>
              <a:rPr lang="en-US" sz="3200" dirty="0">
                <a:latin typeface="Arial" panose="020B0604020202020204" pitchFamily="34" charset="0"/>
                <a:cs typeface="Arial" panose="020B0604020202020204" pitchFamily="34" charset="0"/>
              </a:rPr>
              <a:t> Tuition receipts for students without disabilities under the care of the state or in foster/group homes that exceed tuition receipts for the prior year;</a:t>
            </a:r>
          </a:p>
          <a:p>
            <a:pPr lvl="1">
              <a:buFont typeface="Wingdings" panose="05000000000000000000" pitchFamily="2" charset="2"/>
              <a:buChar char="ü"/>
            </a:pPr>
            <a:r>
              <a:rPr lang="en-US" sz="3200" dirty="0">
                <a:latin typeface="Arial" panose="020B0604020202020204" pitchFamily="34" charset="0"/>
                <a:cs typeface="Arial" panose="020B0604020202020204" pitchFamily="34" charset="0"/>
              </a:rPr>
              <a:t> Tuition receipts for students with disabilities that exceed tuition receipts for students without disabilities;</a:t>
            </a:r>
          </a:p>
          <a:p>
            <a:pPr lvl="1">
              <a:buFont typeface="Wingdings" panose="05000000000000000000" pitchFamily="2" charset="2"/>
              <a:buChar char="ü"/>
            </a:pPr>
            <a:r>
              <a:rPr lang="en-US" sz="3200" dirty="0">
                <a:latin typeface="Arial" panose="020B0604020202020204" pitchFamily="34" charset="0"/>
                <a:cs typeface="Arial" panose="020B0604020202020204" pitchFamily="34" charset="0"/>
              </a:rPr>
              <a:t> Any other tuition receipts that exceed tuition receipts for the prior year.</a:t>
            </a:r>
          </a:p>
        </p:txBody>
      </p:sp>
    </p:spTree>
    <p:extLst>
      <p:ext uri="{BB962C8B-B14F-4D97-AF65-F5344CB8AC3E}">
        <p14:creationId xmlns:p14="http://schemas.microsoft.com/office/powerpoint/2010/main" val="34063009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5"/>
            <a:ext cx="9720072" cy="1688201"/>
          </a:xfrm>
        </p:spPr>
        <p:txBody>
          <a:bodyPr>
            <a:normAutofit/>
          </a:bodyPr>
          <a:lstStyle/>
          <a:p>
            <a:r>
              <a:rPr lang="en-US" sz="4800" dirty="0">
                <a:latin typeface="Arial" panose="020B0604020202020204" pitchFamily="34" charset="0"/>
                <a:cs typeface="Arial" panose="020B0604020202020204" pitchFamily="34" charset="0"/>
              </a:rPr>
              <a:t>Tuition accounting</a:t>
            </a:r>
          </a:p>
        </p:txBody>
      </p:sp>
      <p:sp>
        <p:nvSpPr>
          <p:cNvPr id="3" name="Content Placeholder 2"/>
          <p:cNvSpPr>
            <a:spLocks noGrp="1"/>
          </p:cNvSpPr>
          <p:nvPr>
            <p:ph idx="1"/>
          </p:nvPr>
        </p:nvSpPr>
        <p:spPr>
          <a:xfrm>
            <a:off x="1193800" y="2084832"/>
            <a:ext cx="9720071" cy="3706368"/>
          </a:xfrm>
        </p:spPr>
        <p:txBody>
          <a:bodyPr>
            <a:normAutofit/>
          </a:bodyPr>
          <a:lstStyle/>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 Exceptions:</a:t>
            </a:r>
          </a:p>
          <a:p>
            <a:pPr lvl="1">
              <a:buFont typeface="Wingdings" panose="05000000000000000000" pitchFamily="2" charset="2"/>
              <a:buChar char="ü"/>
            </a:pPr>
            <a:r>
              <a:rPr lang="en-US" sz="3200" dirty="0">
                <a:latin typeface="Arial" panose="020B0604020202020204" pitchFamily="34" charset="0"/>
                <a:cs typeface="Arial" panose="020B0604020202020204" pitchFamily="34" charset="0"/>
              </a:rPr>
              <a:t> If the tuition receipts meeting the expectations may be deposited into the Miscellaneous Programs Fund; </a:t>
            </a:r>
          </a:p>
          <a:p>
            <a:pPr lvl="1">
              <a:buFont typeface="Wingdings" panose="05000000000000000000" pitchFamily="2" charset="2"/>
              <a:buChar char="ü"/>
            </a:pPr>
            <a:r>
              <a:rPr lang="en-US" sz="3200" dirty="0">
                <a:latin typeface="Arial" panose="020B0604020202020204" pitchFamily="34" charset="0"/>
                <a:cs typeface="Arial" panose="020B0604020202020204" pitchFamily="34" charset="0"/>
              </a:rPr>
              <a:t> A unique project reporter is required.</a:t>
            </a:r>
          </a:p>
          <a:p>
            <a:pPr lvl="1">
              <a:buFont typeface="Wingdings" panose="05000000000000000000" pitchFamily="2" charset="2"/>
              <a:buChar char="ü"/>
            </a:pPr>
            <a:endParaRPr lang="en-US" sz="3200" dirty="0">
              <a:latin typeface="Arial" panose="020B0604020202020204" pitchFamily="34" charset="0"/>
              <a:cs typeface="Arial" panose="020B0604020202020204" pitchFamily="34" charset="0"/>
            </a:endParaRPr>
          </a:p>
          <a:p>
            <a:pPr marL="128016" lvl="1" indent="0" algn="ctr">
              <a:buNone/>
            </a:pPr>
            <a:r>
              <a:rPr lang="en-US" sz="3200" dirty="0">
                <a:latin typeface="Arial" panose="020B0604020202020204" pitchFamily="34" charset="0"/>
                <a:cs typeface="Arial" panose="020B0604020202020204" pitchFamily="34" charset="0"/>
              </a:rPr>
              <a:t>X15-1320-XXX</a:t>
            </a:r>
          </a:p>
        </p:txBody>
      </p:sp>
    </p:spTree>
    <p:extLst>
      <p:ext uri="{BB962C8B-B14F-4D97-AF65-F5344CB8AC3E}">
        <p14:creationId xmlns:p14="http://schemas.microsoft.com/office/powerpoint/2010/main" val="4009153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5"/>
            <a:ext cx="9720072" cy="1688201"/>
          </a:xfrm>
        </p:spPr>
        <p:txBody>
          <a:bodyPr>
            <a:normAutofit/>
          </a:bodyPr>
          <a:lstStyle/>
          <a:p>
            <a:r>
              <a:rPr lang="en-US" sz="4800" dirty="0">
                <a:latin typeface="Arial" panose="020B0604020202020204" pitchFamily="34" charset="0"/>
                <a:cs typeface="Arial" panose="020B0604020202020204" pitchFamily="34" charset="0"/>
              </a:rPr>
              <a:t>Tuition accounting</a:t>
            </a:r>
          </a:p>
        </p:txBody>
      </p:sp>
      <p:sp>
        <p:nvSpPr>
          <p:cNvPr id="3" name="Content Placeholder 2"/>
          <p:cNvSpPr>
            <a:spLocks noGrp="1"/>
          </p:cNvSpPr>
          <p:nvPr>
            <p:ph idx="1"/>
          </p:nvPr>
        </p:nvSpPr>
        <p:spPr>
          <a:xfrm>
            <a:off x="990600" y="2084832"/>
            <a:ext cx="10315575" cy="3706368"/>
          </a:xfrm>
        </p:spPr>
        <p:txBody>
          <a:bodyPr>
            <a:normAutofit fontScale="92500" lnSpcReduction="20000"/>
          </a:bodyPr>
          <a:lstStyle/>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 Expenditure Codes:</a:t>
            </a:r>
          </a:p>
          <a:p>
            <a:pPr marL="128016" lvl="1" indent="0">
              <a:buNone/>
            </a:pPr>
            <a:r>
              <a:rPr lang="en-US" sz="3000" u="sng" dirty="0"/>
              <a:t>Tuition Fund Payments: </a:t>
            </a:r>
          </a:p>
          <a:p>
            <a:pPr lvl="1">
              <a:buFont typeface="Wingdings" panose="05000000000000000000" pitchFamily="2" charset="2"/>
              <a:buChar char="ü"/>
            </a:pPr>
            <a:r>
              <a:rPr lang="en-US" sz="3000" dirty="0"/>
              <a:t> In-state, regular education – X13-XXX-1XXX-561 </a:t>
            </a:r>
          </a:p>
          <a:p>
            <a:pPr lvl="1">
              <a:buFont typeface="Wingdings" panose="05000000000000000000" pitchFamily="2" charset="2"/>
              <a:buChar char="ü"/>
            </a:pPr>
            <a:r>
              <a:rPr lang="en-US" sz="3000" dirty="0"/>
              <a:t> In-state, special education – X13-280-1XXX-561 </a:t>
            </a:r>
          </a:p>
          <a:p>
            <a:pPr lvl="1">
              <a:buFont typeface="Wingdings" panose="05000000000000000000" pitchFamily="2" charset="2"/>
              <a:buChar char="ü"/>
            </a:pPr>
            <a:r>
              <a:rPr lang="en-US" sz="3000" dirty="0"/>
              <a:t> In-state, day treatment/private program* - X13-280-1XXX-320 </a:t>
            </a:r>
          </a:p>
          <a:p>
            <a:pPr lvl="1">
              <a:buFont typeface="Wingdings" panose="05000000000000000000" pitchFamily="2" charset="2"/>
              <a:buChar char="ü"/>
            </a:pPr>
            <a:r>
              <a:rPr lang="en-US" sz="3000" dirty="0"/>
              <a:t> Out-of-state, regular education – X13-XXX-1XXX-562 </a:t>
            </a:r>
          </a:p>
          <a:p>
            <a:pPr lvl="1">
              <a:buFont typeface="Wingdings" panose="05000000000000000000" pitchFamily="2" charset="2"/>
              <a:buChar char="ü"/>
            </a:pPr>
            <a:r>
              <a:rPr lang="en-US" sz="3000" dirty="0"/>
              <a:t> Out-of-state, special education – X13-280-1XXX-562 </a:t>
            </a:r>
          </a:p>
          <a:p>
            <a:pPr lvl="1">
              <a:buFont typeface="Wingdings" panose="05000000000000000000" pitchFamily="2" charset="2"/>
              <a:buChar char="ü"/>
            </a:pPr>
            <a:r>
              <a:rPr lang="en-US" sz="3000" dirty="0"/>
              <a:t> Detention center payments – X13-1XX-1XXX-563</a:t>
            </a:r>
          </a:p>
          <a:p>
            <a:pPr lvl="1">
              <a:buFont typeface="Wingdings" panose="05000000000000000000" pitchFamily="2" charset="2"/>
              <a:buChar char="ü"/>
            </a:pPr>
            <a:r>
              <a:rPr lang="en-US" sz="3000" dirty="0">
                <a:latin typeface="Arial" panose="020B0604020202020204" pitchFamily="34" charset="0"/>
                <a:cs typeface="Arial" panose="020B0604020202020204" pitchFamily="34" charset="0"/>
              </a:rPr>
              <a:t> In-state treatment facilities – X13-XXX-1XXX-564  </a:t>
            </a:r>
          </a:p>
        </p:txBody>
      </p:sp>
      <p:pic>
        <p:nvPicPr>
          <p:cNvPr id="4" name="Picture 8" descr="See the source image">
            <a:extLst>
              <a:ext uri="{FF2B5EF4-FFF2-40B4-BE49-F238E27FC236}">
                <a16:creationId xmlns:a16="http://schemas.microsoft.com/office/drawing/2014/main" id="{6521C3C8-488B-46B8-A393-3903F6BE70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17668" y="4987019"/>
            <a:ext cx="576937" cy="564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224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5"/>
            <a:ext cx="9720072" cy="1688201"/>
          </a:xfrm>
        </p:spPr>
        <p:txBody>
          <a:bodyPr>
            <a:normAutofit/>
          </a:bodyPr>
          <a:lstStyle/>
          <a:p>
            <a:r>
              <a:rPr lang="en-US" sz="4800" dirty="0">
                <a:latin typeface="Arial" panose="020B0604020202020204" pitchFamily="34" charset="0"/>
                <a:cs typeface="Arial" panose="020B0604020202020204" pitchFamily="34" charset="0"/>
              </a:rPr>
              <a:t>Tuition accounting</a:t>
            </a:r>
          </a:p>
        </p:txBody>
      </p:sp>
      <p:sp>
        <p:nvSpPr>
          <p:cNvPr id="3" name="Content Placeholder 2"/>
          <p:cNvSpPr>
            <a:spLocks noGrp="1"/>
          </p:cNvSpPr>
          <p:nvPr>
            <p:ph idx="1"/>
          </p:nvPr>
        </p:nvSpPr>
        <p:spPr>
          <a:xfrm>
            <a:off x="990600" y="2084832"/>
            <a:ext cx="10315575" cy="3706368"/>
          </a:xfrm>
        </p:spPr>
        <p:txBody>
          <a:bodyPr>
            <a:normAutofit/>
          </a:bodyPr>
          <a:lstStyle/>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 Expenditure Codes:</a:t>
            </a:r>
          </a:p>
          <a:p>
            <a:pPr marL="128016" lvl="1" indent="0">
              <a:buNone/>
            </a:pPr>
            <a:r>
              <a:rPr lang="en-US" sz="3000" u="sng" dirty="0"/>
              <a:t>Transportation Fund Payments: </a:t>
            </a:r>
          </a:p>
          <a:p>
            <a:pPr lvl="1">
              <a:buFont typeface="Wingdings" panose="05000000000000000000" pitchFamily="2" charset="2"/>
              <a:buChar char="ü"/>
            </a:pPr>
            <a:r>
              <a:rPr lang="en-US" sz="3200" dirty="0"/>
              <a:t> In-state, regular education – X10-XXX-27XX-51X </a:t>
            </a:r>
          </a:p>
          <a:p>
            <a:pPr lvl="1">
              <a:buFont typeface="Wingdings" panose="05000000000000000000" pitchFamily="2" charset="2"/>
              <a:buChar char="ü"/>
            </a:pPr>
            <a:r>
              <a:rPr lang="en-US" sz="3200" dirty="0"/>
              <a:t> In-state, special education – X10-280-27XX-51X </a:t>
            </a:r>
          </a:p>
          <a:p>
            <a:pPr lvl="1">
              <a:buFont typeface="Wingdings" panose="05000000000000000000" pitchFamily="2" charset="2"/>
              <a:buChar char="ü"/>
            </a:pPr>
            <a:r>
              <a:rPr lang="en-US" sz="3200" dirty="0"/>
              <a:t> Out-of-state, regular education – X10-XXX-27XX-512</a:t>
            </a:r>
          </a:p>
          <a:p>
            <a:pPr lvl="1">
              <a:buFont typeface="Wingdings" panose="05000000000000000000" pitchFamily="2" charset="2"/>
              <a:buChar char="ü"/>
            </a:pPr>
            <a:r>
              <a:rPr lang="en-US" sz="3200" dirty="0"/>
              <a:t> Out-of-state, special education – X10-280-27XX-512</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16214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6"/>
            <a:ext cx="9720072" cy="824134"/>
          </a:xfrm>
        </p:spPr>
        <p:txBody>
          <a:bodyPr>
            <a:normAutofit/>
          </a:bodyPr>
          <a:lstStyle/>
          <a:p>
            <a:r>
              <a:rPr lang="en-US" sz="4400" dirty="0">
                <a:latin typeface="Arial" panose="020B0604020202020204" pitchFamily="34" charset="0"/>
                <a:cs typeface="Arial" panose="020B0604020202020204" pitchFamily="34" charset="0"/>
              </a:rPr>
              <a:t>Tuition reports</a:t>
            </a:r>
          </a:p>
        </p:txBody>
      </p:sp>
      <p:sp>
        <p:nvSpPr>
          <p:cNvPr id="10" name="TextBox 9">
            <a:extLst>
              <a:ext uri="{FF2B5EF4-FFF2-40B4-BE49-F238E27FC236}">
                <a16:creationId xmlns:a16="http://schemas.microsoft.com/office/drawing/2014/main" id="{17BDABDC-E2BA-4EC1-960B-D67BAFAE907E}"/>
              </a:ext>
            </a:extLst>
          </p:cNvPr>
          <p:cNvSpPr txBox="1"/>
          <p:nvPr/>
        </p:nvSpPr>
        <p:spPr>
          <a:xfrm>
            <a:off x="1384183" y="1409350"/>
            <a:ext cx="9185945" cy="369332"/>
          </a:xfrm>
          <a:prstGeom prst="rect">
            <a:avLst/>
          </a:prstGeom>
          <a:noFill/>
        </p:spPr>
        <p:txBody>
          <a:bodyPr wrap="square" rtlCol="0">
            <a:spAutoFit/>
          </a:bodyPr>
          <a:lstStyle/>
          <a:p>
            <a:r>
              <a:rPr lang="en-US" dirty="0"/>
              <a:t>Reports&gt;</a:t>
            </a:r>
            <a:r>
              <a:rPr lang="en-US" b="1" dirty="0"/>
              <a:t>Tuition</a:t>
            </a:r>
          </a:p>
        </p:txBody>
      </p:sp>
      <p:pic>
        <p:nvPicPr>
          <p:cNvPr id="12" name="Picture 8" descr="See the source image">
            <a:extLst>
              <a:ext uri="{FF2B5EF4-FFF2-40B4-BE49-F238E27FC236}">
                <a16:creationId xmlns:a16="http://schemas.microsoft.com/office/drawing/2014/main" id="{8FB2E579-09CC-4E8E-93E6-C72482607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117" y="1850448"/>
            <a:ext cx="769262" cy="7523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A2D6A8C-2638-47C4-A18A-4282303272BD}"/>
              </a:ext>
            </a:extLst>
          </p:cNvPr>
          <p:cNvPicPr>
            <a:picLocks noChangeAspect="1"/>
          </p:cNvPicPr>
          <p:nvPr/>
        </p:nvPicPr>
        <p:blipFill>
          <a:blip r:embed="rId3"/>
          <a:stretch>
            <a:fillRect/>
          </a:stretch>
        </p:blipFill>
        <p:spPr>
          <a:xfrm>
            <a:off x="2489436" y="2075819"/>
            <a:ext cx="7728472" cy="3372831"/>
          </a:xfrm>
          <a:prstGeom prst="rect">
            <a:avLst/>
          </a:prstGeom>
        </p:spPr>
      </p:pic>
    </p:spTree>
    <p:extLst>
      <p:ext uri="{BB962C8B-B14F-4D97-AF65-F5344CB8AC3E}">
        <p14:creationId xmlns:p14="http://schemas.microsoft.com/office/powerpoint/2010/main" val="33225526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5"/>
            <a:ext cx="9720072" cy="1688201"/>
          </a:xfrm>
        </p:spPr>
        <p:txBody>
          <a:bodyPr>
            <a:normAutofit/>
          </a:bodyPr>
          <a:lstStyle/>
          <a:p>
            <a:r>
              <a:rPr lang="en-US" sz="4800" dirty="0">
                <a:latin typeface="Arial" panose="020B0604020202020204" pitchFamily="34" charset="0"/>
                <a:cs typeface="Arial" panose="020B0604020202020204" pitchFamily="34" charset="0"/>
              </a:rPr>
              <a:t>Tuition Reports</a:t>
            </a:r>
          </a:p>
        </p:txBody>
      </p:sp>
      <p:sp>
        <p:nvSpPr>
          <p:cNvPr id="3" name="Content Placeholder 2"/>
          <p:cNvSpPr>
            <a:spLocks noGrp="1"/>
          </p:cNvSpPr>
          <p:nvPr>
            <p:ph idx="1"/>
          </p:nvPr>
        </p:nvSpPr>
        <p:spPr>
          <a:xfrm>
            <a:off x="1193800" y="2084832"/>
            <a:ext cx="9720071" cy="4023360"/>
          </a:xfrm>
        </p:spPr>
        <p:txBody>
          <a:bodyPr>
            <a:normAutofit/>
          </a:bodyPr>
          <a:lstStyle/>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 Foster and Group Home Tuition Entered – Shows all the claims entered and the annualized tuition amount(s).</a:t>
            </a:r>
          </a:p>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 Foster and Group Home Tuition Approved – Shows the actual payment amount for each claim entered based on Days Enrolled.</a:t>
            </a:r>
          </a:p>
          <a:p>
            <a:pPr marL="0" indent="0" algn="ctr">
              <a:buNone/>
            </a:pPr>
            <a:r>
              <a:rPr lang="en-US" sz="32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These reports are available to the district entering the data</a:t>
            </a:r>
            <a:endParaRPr lang="en-US" sz="1200" i="1" dirty="0">
              <a:latin typeface="Arial" panose="020B0604020202020204" pitchFamily="34" charset="0"/>
              <a:cs typeface="Arial" panose="020B0604020202020204" pitchFamily="34" charset="0"/>
            </a:endParaRPr>
          </a:p>
        </p:txBody>
      </p:sp>
      <p:pic>
        <p:nvPicPr>
          <p:cNvPr id="5" name="Picture 8" descr="See the source image">
            <a:extLst>
              <a:ext uri="{FF2B5EF4-FFF2-40B4-BE49-F238E27FC236}">
                <a16:creationId xmlns:a16="http://schemas.microsoft.com/office/drawing/2014/main" id="{AA37B0DD-3799-4B63-BA9A-267EB664E3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4173" y="812809"/>
            <a:ext cx="827715" cy="80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035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5"/>
            <a:ext cx="9720072" cy="1688201"/>
          </a:xfrm>
        </p:spPr>
        <p:txBody>
          <a:bodyPr>
            <a:normAutofit/>
          </a:bodyPr>
          <a:lstStyle/>
          <a:p>
            <a:r>
              <a:rPr lang="en-US" sz="4800" dirty="0">
                <a:latin typeface="Arial" panose="020B0604020202020204" pitchFamily="34" charset="0"/>
                <a:cs typeface="Arial" panose="020B0604020202020204" pitchFamily="34" charset="0"/>
              </a:rPr>
              <a:t>Tuition VIEWS</a:t>
            </a:r>
          </a:p>
        </p:txBody>
      </p:sp>
      <p:sp>
        <p:nvSpPr>
          <p:cNvPr id="3" name="Content Placeholder 2"/>
          <p:cNvSpPr>
            <a:spLocks noGrp="1"/>
          </p:cNvSpPr>
          <p:nvPr>
            <p:ph idx="1"/>
          </p:nvPr>
        </p:nvSpPr>
        <p:spPr>
          <a:xfrm>
            <a:off x="1193800" y="2084832"/>
            <a:ext cx="9720071" cy="4023360"/>
          </a:xfrm>
        </p:spPr>
        <p:txBody>
          <a:bodyPr>
            <a:normAutofit/>
          </a:bodyPr>
          <a:lstStyle/>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 Foster and Group Home Resident District</a:t>
            </a:r>
          </a:p>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 State Facilities Resident District</a:t>
            </a:r>
          </a:p>
          <a:p>
            <a:pPr>
              <a:buFont typeface="Wingdings" panose="05000000000000000000" pitchFamily="2" charset="2"/>
              <a:buChar char="Ø"/>
            </a:pPr>
            <a:endParaRPr lang="en-US" sz="3600" dirty="0">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rPr>
              <a:t>Shows every claim assigned to the LE as District of Residence.</a:t>
            </a:r>
          </a:p>
        </p:txBody>
      </p:sp>
      <p:pic>
        <p:nvPicPr>
          <p:cNvPr id="4" name="Picture 8" descr="See the source image">
            <a:extLst>
              <a:ext uri="{FF2B5EF4-FFF2-40B4-BE49-F238E27FC236}">
                <a16:creationId xmlns:a16="http://schemas.microsoft.com/office/drawing/2014/main" id="{AE85BF17-2A07-4DE5-B9B5-0946937BE3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7828" y="829587"/>
            <a:ext cx="827715" cy="80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4068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5"/>
            <a:ext cx="9720072" cy="1688201"/>
          </a:xfrm>
        </p:spPr>
        <p:txBody>
          <a:bodyPr>
            <a:normAutofit/>
          </a:bodyPr>
          <a:lstStyle/>
          <a:p>
            <a:r>
              <a:rPr lang="en-US" sz="4800" dirty="0">
                <a:latin typeface="Arial" panose="020B0604020202020204" pitchFamily="34" charset="0"/>
                <a:cs typeface="Arial" panose="020B0604020202020204" pitchFamily="34" charset="0"/>
              </a:rPr>
              <a:t>Tuition information</a:t>
            </a:r>
          </a:p>
        </p:txBody>
      </p:sp>
      <p:sp>
        <p:nvSpPr>
          <p:cNvPr id="3" name="Content Placeholder 2"/>
          <p:cNvSpPr>
            <a:spLocks noGrp="1"/>
          </p:cNvSpPr>
          <p:nvPr>
            <p:ph idx="1"/>
          </p:nvPr>
        </p:nvSpPr>
        <p:spPr>
          <a:xfrm>
            <a:off x="1193800" y="1740883"/>
            <a:ext cx="9720071" cy="935205"/>
          </a:xfrm>
        </p:spPr>
        <p:txBody>
          <a:bodyPr>
            <a:normAutofit/>
          </a:bodyPr>
          <a:lstStyle/>
          <a:p>
            <a:pPr marL="0" indent="0">
              <a:buNone/>
            </a:pPr>
            <a:r>
              <a:rPr lang="en-US" sz="2400" dirty="0">
                <a:latin typeface="Arial" panose="020B0604020202020204" pitchFamily="34" charset="0"/>
                <a:cs typeface="Arial" panose="020B0604020202020204" pitchFamily="34" charset="0"/>
                <a:hlinkClick r:id="rId2"/>
              </a:rPr>
              <a:t>https://opi.mt.gov/Leadership/Finance-Grants/Tuition-and-Attendance</a:t>
            </a: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OPI webpage&gt;Leadership&gt;School Finance&gt;Tuition &amp; Attendance</a:t>
            </a:r>
          </a:p>
        </p:txBody>
      </p:sp>
      <p:pic>
        <p:nvPicPr>
          <p:cNvPr id="4" name="Picture 3">
            <a:extLst>
              <a:ext uri="{FF2B5EF4-FFF2-40B4-BE49-F238E27FC236}">
                <a16:creationId xmlns:a16="http://schemas.microsoft.com/office/drawing/2014/main" id="{581F183B-01FB-4E7C-818A-76CB861112AE}"/>
              </a:ext>
            </a:extLst>
          </p:cNvPr>
          <p:cNvPicPr>
            <a:picLocks noChangeAspect="1"/>
          </p:cNvPicPr>
          <p:nvPr/>
        </p:nvPicPr>
        <p:blipFill>
          <a:blip r:embed="rId3"/>
          <a:stretch>
            <a:fillRect/>
          </a:stretch>
        </p:blipFill>
        <p:spPr>
          <a:xfrm>
            <a:off x="1499945" y="2772729"/>
            <a:ext cx="8375467" cy="3770684"/>
          </a:xfrm>
          <a:prstGeom prst="rect">
            <a:avLst/>
          </a:prstGeom>
        </p:spPr>
      </p:pic>
    </p:spTree>
    <p:extLst>
      <p:ext uri="{BB962C8B-B14F-4D97-AF65-F5344CB8AC3E}">
        <p14:creationId xmlns:p14="http://schemas.microsoft.com/office/powerpoint/2010/main" val="2647400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The basics of tuition</a:t>
            </a:r>
          </a:p>
        </p:txBody>
      </p:sp>
      <p:sp>
        <p:nvSpPr>
          <p:cNvPr id="3" name="Content Placeholder 2"/>
          <p:cNvSpPr>
            <a:spLocks noGrp="1"/>
          </p:cNvSpPr>
          <p:nvPr>
            <p:ph idx="1"/>
          </p:nvPr>
        </p:nvSpPr>
        <p:spPr>
          <a:xfrm>
            <a:off x="1235964" y="2084832"/>
            <a:ext cx="9720071" cy="4023360"/>
          </a:xfrm>
        </p:spPr>
        <p:txBody>
          <a:bodyPr>
            <a:normAutofit lnSpcReduction="10000"/>
          </a:bodyPr>
          <a:lstStyle/>
          <a:p>
            <a:pPr>
              <a:buFont typeface="Wingdings" panose="05000000000000000000" pitchFamily="2" charset="2"/>
              <a:buChar char="§"/>
            </a:pPr>
            <a:r>
              <a:rPr lang="en-US" sz="3600" dirty="0">
                <a:latin typeface="Arial" panose="020B0604020202020204" pitchFamily="34" charset="0"/>
                <a:cs typeface="Arial" panose="020B0604020202020204" pitchFamily="34" charset="0"/>
              </a:rPr>
              <a:t> A student is not eligible to be included in the district’s ANB calculation unless:</a:t>
            </a:r>
            <a:endParaRPr lang="en-US" sz="3600" b="1" i="1" dirty="0">
              <a:latin typeface="Arial" panose="020B0604020202020204" pitchFamily="34" charset="0"/>
              <a:cs typeface="Arial" panose="020B0604020202020204" pitchFamily="34" charset="0"/>
            </a:endParaRPr>
          </a:p>
          <a:p>
            <a:pPr>
              <a:buFont typeface="Wingdings" panose="05000000000000000000" pitchFamily="2" charset="2"/>
              <a:buChar char="§"/>
            </a:pPr>
            <a:endParaRPr lang="en-US" sz="3600" b="1" i="1" dirty="0">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hlinkClick r:id="rId2"/>
              </a:rPr>
              <a:t>20-9-311(11)(a), MCA</a:t>
            </a:r>
            <a:endParaRPr lang="en-US" sz="3600" dirty="0">
              <a:latin typeface="Arial" panose="020B0604020202020204" pitchFamily="34" charset="0"/>
              <a:cs typeface="Arial" panose="020B0604020202020204" pitchFamily="34" charset="0"/>
            </a:endParaRPr>
          </a:p>
          <a:p>
            <a:r>
              <a:rPr lang="en-US" dirty="0"/>
              <a:t>(11) A district </a:t>
            </a:r>
            <a:r>
              <a:rPr lang="en-US" b="1" i="1" dirty="0"/>
              <a:t>may include only, for ANB purposes</a:t>
            </a:r>
            <a:r>
              <a:rPr lang="en-US" dirty="0"/>
              <a:t>, an enrolled pupil who is otherwise eligible under this title and who is:</a:t>
            </a:r>
          </a:p>
          <a:p>
            <a:r>
              <a:rPr lang="en-US" dirty="0"/>
              <a:t>(a) a resident of the district </a:t>
            </a:r>
            <a:r>
              <a:rPr lang="en-US" b="1" i="1" dirty="0"/>
              <a:t>or a nonresident student admitted by trustees under a student attendance agreement</a:t>
            </a:r>
            <a:r>
              <a:rPr lang="en-US" dirty="0"/>
              <a:t> and who is attending a school of the district;</a:t>
            </a:r>
          </a:p>
        </p:txBody>
      </p:sp>
    </p:spTree>
    <p:extLst>
      <p:ext uri="{BB962C8B-B14F-4D97-AF65-F5344CB8AC3E}">
        <p14:creationId xmlns:p14="http://schemas.microsoft.com/office/powerpoint/2010/main" val="16016988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5"/>
            <a:ext cx="9720072" cy="1688201"/>
          </a:xfrm>
        </p:spPr>
        <p:txBody>
          <a:bodyPr>
            <a:normAutofit/>
          </a:bodyPr>
          <a:lstStyle/>
          <a:p>
            <a:r>
              <a:rPr lang="en-US" sz="4800" dirty="0">
                <a:latin typeface="Arial" panose="020B0604020202020204" pitchFamily="34" charset="0"/>
                <a:cs typeface="Arial" panose="020B0604020202020204" pitchFamily="34" charset="0"/>
              </a:rPr>
              <a:t>New law information</a:t>
            </a:r>
          </a:p>
        </p:txBody>
      </p:sp>
      <p:sp>
        <p:nvSpPr>
          <p:cNvPr id="3" name="Content Placeholder 2"/>
          <p:cNvSpPr>
            <a:spLocks noGrp="1"/>
          </p:cNvSpPr>
          <p:nvPr>
            <p:ph idx="1"/>
          </p:nvPr>
        </p:nvSpPr>
        <p:spPr>
          <a:xfrm>
            <a:off x="1193801" y="1974800"/>
            <a:ext cx="9720071" cy="4160187"/>
          </a:xfrm>
        </p:spPr>
        <p:txBody>
          <a:bodyPr>
            <a:normAutofit/>
          </a:bodyPr>
          <a:lstStyle/>
          <a:p>
            <a:pPr marL="0" indent="0">
              <a:buNone/>
            </a:pPr>
            <a:r>
              <a:rPr lang="en-US" sz="3200" dirty="0">
                <a:latin typeface="Arial" panose="020B0604020202020204" pitchFamily="34" charset="0"/>
                <a:cs typeface="Arial" panose="020B0604020202020204" pitchFamily="34" charset="0"/>
                <a:hlinkClick r:id="rId2"/>
              </a:rPr>
              <a:t>HB 206</a:t>
            </a:r>
            <a:r>
              <a:rPr lang="en-US" sz="3200" dirty="0">
                <a:latin typeface="Arial" panose="020B0604020202020204" pitchFamily="34" charset="0"/>
                <a:cs typeface="Arial" panose="020B0604020202020204" pitchFamily="34" charset="0"/>
              </a:rPr>
              <a:t>:  Changes to the calculation of tuition (tuition per-ANB amount), changes to the responsibility for tuition, changes to tuition for residential treatment facilities.</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hlinkClick r:id="rId3"/>
              </a:rPr>
              <a:t>HB 454</a:t>
            </a:r>
            <a:r>
              <a:rPr lang="en-US" sz="3200" dirty="0">
                <a:latin typeface="Arial" panose="020B0604020202020204" pitchFamily="34" charset="0"/>
                <a:cs typeface="Arial" panose="020B0604020202020204" pitchFamily="34" charset="0"/>
              </a:rPr>
              <a:t>:  Changes to mandatory tuition type, change to “entity” responsible for tuition.</a:t>
            </a:r>
          </a:p>
        </p:txBody>
      </p:sp>
    </p:spTree>
    <p:extLst>
      <p:ext uri="{BB962C8B-B14F-4D97-AF65-F5344CB8AC3E}">
        <p14:creationId xmlns:p14="http://schemas.microsoft.com/office/powerpoint/2010/main" val="842950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0268" y="2288180"/>
            <a:ext cx="4448416" cy="1688201"/>
          </a:xfrm>
        </p:spPr>
        <p:txBody>
          <a:bodyPr>
            <a:normAutofit/>
          </a:bodyPr>
          <a:lstStyle/>
          <a:p>
            <a:r>
              <a:rPr lang="en-US" sz="4800" dirty="0">
                <a:latin typeface="Arial" panose="020B0604020202020204" pitchFamily="34" charset="0"/>
                <a:cs typeface="Arial" panose="020B0604020202020204" pitchFamily="34" charset="0"/>
              </a:rPr>
              <a:t>Questions?</a:t>
            </a:r>
          </a:p>
        </p:txBody>
      </p:sp>
      <p:pic>
        <p:nvPicPr>
          <p:cNvPr id="6146" name="Picture 2" descr="See the source image">
            <a:extLst>
              <a:ext uri="{FF2B5EF4-FFF2-40B4-BE49-F238E27FC236}">
                <a16:creationId xmlns:a16="http://schemas.microsoft.com/office/drawing/2014/main" id="{DF8ED35B-AF5A-4CED-935E-58C5503A2C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844787">
            <a:off x="1156982" y="343948"/>
            <a:ext cx="2277611" cy="227761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See the source image">
            <a:extLst>
              <a:ext uri="{FF2B5EF4-FFF2-40B4-BE49-F238E27FC236}">
                <a16:creationId xmlns:a16="http://schemas.microsoft.com/office/drawing/2014/main" id="{F775A5E3-4CF4-4A85-A899-E15A822AEA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69149">
            <a:off x="9185829" y="855677"/>
            <a:ext cx="2009469" cy="236989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See the source image">
            <a:extLst>
              <a:ext uri="{FF2B5EF4-FFF2-40B4-BE49-F238E27FC236}">
                <a16:creationId xmlns:a16="http://schemas.microsoft.com/office/drawing/2014/main" id="{FBA08B70-9D0B-4347-BDA0-DC6C459EEE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8539" y="123148"/>
            <a:ext cx="1036999" cy="2420224"/>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See the source image">
            <a:extLst>
              <a:ext uri="{FF2B5EF4-FFF2-40B4-BE49-F238E27FC236}">
                <a16:creationId xmlns:a16="http://schemas.microsoft.com/office/drawing/2014/main" id="{B33D9BB3-4098-4C03-B822-F6D5189352D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13902">
            <a:off x="2075901" y="3742898"/>
            <a:ext cx="1343369" cy="2277611"/>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See the source image">
            <a:extLst>
              <a:ext uri="{FF2B5EF4-FFF2-40B4-BE49-F238E27FC236}">
                <a16:creationId xmlns:a16="http://schemas.microsoft.com/office/drawing/2014/main" id="{90451093-1CBD-44B0-8C74-C95EA66D48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729725">
            <a:off x="9007089" y="3796430"/>
            <a:ext cx="1315609" cy="1951486"/>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See the source image">
            <a:extLst>
              <a:ext uri="{FF2B5EF4-FFF2-40B4-BE49-F238E27FC236}">
                <a16:creationId xmlns:a16="http://schemas.microsoft.com/office/drawing/2014/main" id="{4D3D4FC0-C8A0-43A8-82CD-316F6B2938D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24221" y="3976381"/>
            <a:ext cx="2135753" cy="2135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3366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5"/>
            <a:ext cx="9720072" cy="1688201"/>
          </a:xfrm>
        </p:spPr>
        <p:txBody>
          <a:bodyPr>
            <a:normAutofit/>
          </a:bodyPr>
          <a:lstStyle/>
          <a:p>
            <a:r>
              <a:rPr lang="en-US" sz="4800" dirty="0">
                <a:latin typeface="Arial" panose="020B0604020202020204" pitchFamily="34" charset="0"/>
                <a:cs typeface="Arial" panose="020B0604020202020204" pitchFamily="34" charset="0"/>
              </a:rPr>
              <a:t>Contact information</a:t>
            </a:r>
          </a:p>
        </p:txBody>
      </p:sp>
      <p:sp>
        <p:nvSpPr>
          <p:cNvPr id="3" name="Content Placeholder 2"/>
          <p:cNvSpPr>
            <a:spLocks noGrp="1"/>
          </p:cNvSpPr>
          <p:nvPr>
            <p:ph idx="1"/>
          </p:nvPr>
        </p:nvSpPr>
        <p:spPr>
          <a:xfrm>
            <a:off x="841462" y="2834640"/>
            <a:ext cx="9720071" cy="4023360"/>
          </a:xfrm>
        </p:spPr>
        <p:txBody>
          <a:bodyPr>
            <a:normAutofit/>
          </a:bodyPr>
          <a:lstStyle/>
          <a:p>
            <a:pPr marL="0" indent="0" algn="ctr">
              <a:buNone/>
            </a:pPr>
            <a:r>
              <a:rPr lang="en-US" sz="3600" dirty="0">
                <a:latin typeface="Arial" panose="020B0604020202020204" pitchFamily="34" charset="0"/>
                <a:cs typeface="Arial" panose="020B0604020202020204" pitchFamily="34" charset="0"/>
              </a:rPr>
              <a:t>Nicole Thuotte – School Finance Specialist</a:t>
            </a:r>
          </a:p>
          <a:p>
            <a:pPr marL="0" indent="0" algn="ctr">
              <a:buNone/>
            </a:pPr>
            <a:r>
              <a:rPr lang="en-US" sz="3600" dirty="0">
                <a:latin typeface="Arial" panose="020B0604020202020204" pitchFamily="34" charset="0"/>
                <a:cs typeface="Arial" panose="020B0604020202020204" pitchFamily="34" charset="0"/>
              </a:rPr>
              <a:t>(406) 444-4524</a:t>
            </a:r>
          </a:p>
          <a:p>
            <a:pPr marL="0" indent="0" algn="ctr">
              <a:buNone/>
            </a:pPr>
            <a:r>
              <a:rPr lang="en-US" sz="3600" dirty="0">
                <a:latin typeface="Arial" panose="020B0604020202020204" pitchFamily="34" charset="0"/>
                <a:cs typeface="Arial" panose="020B0604020202020204" pitchFamily="34" charset="0"/>
              </a:rPr>
              <a:t>(406) 202-1759 (cell phone)</a:t>
            </a:r>
          </a:p>
          <a:p>
            <a:pPr marL="0" indent="0" algn="ctr">
              <a:buNone/>
            </a:pPr>
            <a:r>
              <a:rPr lang="en-US" sz="3600" dirty="0">
                <a:latin typeface="Arial" panose="020B0604020202020204" pitchFamily="34" charset="0"/>
                <a:cs typeface="Arial" panose="020B0604020202020204" pitchFamily="34" charset="0"/>
                <a:hlinkClick r:id="rId2"/>
              </a:rPr>
              <a:t>nthuotte@mt.gov</a:t>
            </a: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2348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The basics of tuition</a:t>
            </a:r>
          </a:p>
        </p:txBody>
      </p:sp>
      <p:sp>
        <p:nvSpPr>
          <p:cNvPr id="3" name="Content Placeholder 2"/>
          <p:cNvSpPr>
            <a:spLocks noGrp="1"/>
          </p:cNvSpPr>
          <p:nvPr>
            <p:ph idx="1"/>
          </p:nvPr>
        </p:nvSpPr>
        <p:spPr>
          <a:xfrm>
            <a:off x="1235964" y="2084832"/>
            <a:ext cx="9720071" cy="4023360"/>
          </a:xfrm>
        </p:spPr>
        <p:txBody>
          <a:bodyPr>
            <a:normAutofit/>
          </a:bodyPr>
          <a:lstStyle/>
          <a:p>
            <a:pPr>
              <a:buFont typeface="Wingdings" panose="05000000000000000000" pitchFamily="2" charset="2"/>
              <a:buChar char="§"/>
            </a:pPr>
            <a:r>
              <a:rPr lang="en-US" sz="3600" dirty="0">
                <a:latin typeface="Arial" panose="020B0604020202020204" pitchFamily="34" charset="0"/>
                <a:cs typeface="Arial" panose="020B0604020202020204" pitchFamily="34" charset="0"/>
              </a:rPr>
              <a:t> Tuition scenarios determine whether an agreement is discretionary or mandatory and who is responsible for tuition</a:t>
            </a:r>
            <a:r>
              <a:rPr lang="en-US" sz="3600" i="1" dirty="0">
                <a:latin typeface="Arial" panose="020B0604020202020204" pitchFamily="34" charset="0"/>
                <a:cs typeface="Arial" panose="020B0604020202020204" pitchFamily="34" charset="0"/>
              </a:rPr>
              <a:t>.</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rPr>
              <a:t>Discretionary:  </a:t>
            </a:r>
            <a:r>
              <a:rPr lang="en-US" sz="3600" dirty="0">
                <a:latin typeface="Arial" panose="020B0604020202020204" pitchFamily="34" charset="0"/>
                <a:cs typeface="Arial" panose="020B0604020202020204" pitchFamily="34" charset="0"/>
                <a:hlinkClick r:id="rId2"/>
              </a:rPr>
              <a:t>20-5-320, MCA</a:t>
            </a:r>
            <a:endParaRPr lang="en-US" sz="3600" dirty="0">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rPr>
              <a:t>Mandatory:  </a:t>
            </a:r>
            <a:r>
              <a:rPr lang="en-US" sz="3600" dirty="0">
                <a:latin typeface="Arial" panose="020B0604020202020204" pitchFamily="34" charset="0"/>
                <a:cs typeface="Arial" panose="020B0604020202020204" pitchFamily="34" charset="0"/>
                <a:hlinkClick r:id="rId3"/>
              </a:rPr>
              <a:t>20-5-321, MCA</a:t>
            </a:r>
            <a:endParaRPr lang="en-US" sz="3600" dirty="0">
              <a:latin typeface="Arial" panose="020B0604020202020204" pitchFamily="34" charset="0"/>
              <a:cs typeface="Arial" panose="020B0604020202020204" pitchFamily="34" charset="0"/>
            </a:endParaRPr>
          </a:p>
          <a:p>
            <a:pPr marL="0" indent="0">
              <a:buNone/>
            </a:pPr>
            <a:endParaRPr lang="en-US" sz="36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8299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Discretionary tuition</a:t>
            </a:r>
          </a:p>
        </p:txBody>
      </p:sp>
      <p:sp>
        <p:nvSpPr>
          <p:cNvPr id="3" name="Content Placeholder 2"/>
          <p:cNvSpPr>
            <a:spLocks noGrp="1"/>
          </p:cNvSpPr>
          <p:nvPr>
            <p:ph idx="1"/>
          </p:nvPr>
        </p:nvSpPr>
        <p:spPr>
          <a:xfrm>
            <a:off x="1235964" y="2084832"/>
            <a:ext cx="9720071" cy="4023360"/>
          </a:xfrm>
        </p:spPr>
        <p:txBody>
          <a:bodyPr>
            <a:normAutofit/>
          </a:bodyPr>
          <a:lstStyle/>
          <a:p>
            <a:pPr>
              <a:buFont typeface="Wingdings" panose="05000000000000000000" pitchFamily="2" charset="2"/>
              <a:buChar char="§"/>
            </a:pPr>
            <a:r>
              <a:rPr lang="en-US" sz="36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hlinkClick r:id="rId2"/>
              </a:rPr>
              <a:t>20-5-320, MCA</a:t>
            </a:r>
            <a:endParaRPr lang="en-US" sz="3600" dirty="0">
              <a:latin typeface="Arial" panose="020B0604020202020204" pitchFamily="34" charset="0"/>
              <a:cs typeface="Arial" panose="020B0604020202020204" pitchFamily="34" charset="0"/>
            </a:endParaRPr>
          </a:p>
          <a:p>
            <a:pPr>
              <a:buFont typeface="Wingdings" panose="05000000000000000000" pitchFamily="2" charset="2"/>
              <a:buChar char="§"/>
            </a:pPr>
            <a:endParaRPr lang="en-US" sz="3600" i="1" dirty="0">
              <a:latin typeface="Arial" panose="020B0604020202020204" pitchFamily="34" charset="0"/>
              <a:cs typeface="Arial" panose="020B0604020202020204" pitchFamily="34" charset="0"/>
            </a:endParaRPr>
          </a:p>
          <a:p>
            <a:pPr marL="0" indent="0">
              <a:buNone/>
            </a:pPr>
            <a:r>
              <a:rPr lang="en-US" dirty="0"/>
              <a:t>(1) A child may be enrolled in and attend a school in a Montana school district that is outside of the child's district of residence or a public school in a district of another state or province that is adjacent to the county of the child's residence, subject to discretionary approval by the trustees of the resident district and the district of choice. If the trustees grant discretionary approval of the child's attendance in a school of the district, the parent or guardian may be charged tuition and may be charged for transportation.</a:t>
            </a:r>
            <a:endParaRPr lang="en-US" sz="3600" i="1"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36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9845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Mandatory Tuition</a:t>
            </a:r>
          </a:p>
        </p:txBody>
      </p:sp>
      <p:sp>
        <p:nvSpPr>
          <p:cNvPr id="3" name="Content Placeholder 2"/>
          <p:cNvSpPr>
            <a:spLocks noGrp="1"/>
          </p:cNvSpPr>
          <p:nvPr>
            <p:ph idx="1"/>
          </p:nvPr>
        </p:nvSpPr>
        <p:spPr>
          <a:xfrm>
            <a:off x="1235964" y="2084832"/>
            <a:ext cx="9720071" cy="4023360"/>
          </a:xfrm>
        </p:spPr>
        <p:txBody>
          <a:bodyPr>
            <a:normAutofit/>
          </a:bodyPr>
          <a:lstStyle/>
          <a:p>
            <a:pPr>
              <a:buFont typeface="Wingdings" panose="05000000000000000000" pitchFamily="2" charset="2"/>
              <a:buChar char="§"/>
            </a:pPr>
            <a:r>
              <a:rPr lang="en-US" sz="36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hlinkClick r:id="rId2"/>
              </a:rPr>
              <a:t>20-5-321, MCA</a:t>
            </a:r>
            <a:endParaRPr lang="en-US" sz="3600" dirty="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(1)(a)  Closer to District of Choice:</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dirty="0"/>
              <a:t>(a) the child resides closer to the school that the child wishes to attend and </a:t>
            </a:r>
            <a:r>
              <a:rPr lang="en-US" b="1" i="1" dirty="0"/>
              <a:t>more than 3 miles</a:t>
            </a:r>
            <a:r>
              <a:rPr lang="en-US" dirty="0"/>
              <a:t> from the school the child would attend in the resident district and the </a:t>
            </a:r>
            <a:r>
              <a:rPr lang="en-US" b="1" i="1" dirty="0"/>
              <a:t>resident district does not provide transportation</a:t>
            </a:r>
            <a:r>
              <a:rPr lang="en-US" dirty="0"/>
              <a:t>;</a:t>
            </a:r>
            <a:endParaRPr lang="en-US" sz="3200"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3600" b="1" i="1" dirty="0">
              <a:latin typeface="Arial" panose="020B0604020202020204" pitchFamily="34" charset="0"/>
              <a:cs typeface="Arial" panose="020B0604020202020204" pitchFamily="34" charset="0"/>
            </a:endParaRPr>
          </a:p>
        </p:txBody>
      </p:sp>
      <p:pic>
        <p:nvPicPr>
          <p:cNvPr id="1026" name="Picture 2" descr="See the source image">
            <a:extLst>
              <a:ext uri="{FF2B5EF4-FFF2-40B4-BE49-F238E27FC236}">
                <a16:creationId xmlns:a16="http://schemas.microsoft.com/office/drawing/2014/main" id="{5353B4C8-68AB-4014-9EAF-60F03C0EBE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4475" y="4886325"/>
            <a:ext cx="1253406" cy="18430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ee the source image">
            <a:extLst>
              <a:ext uri="{FF2B5EF4-FFF2-40B4-BE49-F238E27FC236}">
                <a16:creationId xmlns:a16="http://schemas.microsoft.com/office/drawing/2014/main" id="{A80088D6-E4BB-46EA-9C06-242FE65D15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2482" y="1363343"/>
            <a:ext cx="1253406" cy="18430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a:extLst>
              <a:ext uri="{FF2B5EF4-FFF2-40B4-BE49-F238E27FC236}">
                <a16:creationId xmlns:a16="http://schemas.microsoft.com/office/drawing/2014/main" id="{A8CB39CE-E6BD-4C56-9332-65A510D16C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8164" y="4925414"/>
            <a:ext cx="1839912" cy="18039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27370DC-C8AF-4793-BEBA-3F0411A87CEB}"/>
              </a:ext>
            </a:extLst>
          </p:cNvPr>
          <p:cNvSpPr/>
          <p:nvPr/>
        </p:nvSpPr>
        <p:spPr>
          <a:xfrm>
            <a:off x="8651049" y="934914"/>
            <a:ext cx="2536272" cy="400110"/>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District of Residence</a:t>
            </a:r>
          </a:p>
        </p:txBody>
      </p:sp>
      <p:sp>
        <p:nvSpPr>
          <p:cNvPr id="10" name="Rectangle 9">
            <a:extLst>
              <a:ext uri="{FF2B5EF4-FFF2-40B4-BE49-F238E27FC236}">
                <a16:creationId xmlns:a16="http://schemas.microsoft.com/office/drawing/2014/main" id="{E77A4AD6-119B-4C86-9738-0D267F4E3DD6}"/>
              </a:ext>
            </a:extLst>
          </p:cNvPr>
          <p:cNvSpPr/>
          <p:nvPr/>
        </p:nvSpPr>
        <p:spPr>
          <a:xfrm>
            <a:off x="2697157" y="4894458"/>
            <a:ext cx="2122697" cy="400110"/>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District of Choice</a:t>
            </a:r>
          </a:p>
        </p:txBody>
      </p:sp>
    </p:spTree>
    <p:extLst>
      <p:ext uri="{BB962C8B-B14F-4D97-AF65-F5344CB8AC3E}">
        <p14:creationId xmlns:p14="http://schemas.microsoft.com/office/powerpoint/2010/main" val="4207733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Mandatory Tuition</a:t>
            </a:r>
          </a:p>
        </p:txBody>
      </p:sp>
      <p:sp>
        <p:nvSpPr>
          <p:cNvPr id="3" name="Content Placeholder 2"/>
          <p:cNvSpPr>
            <a:spLocks noGrp="1"/>
          </p:cNvSpPr>
          <p:nvPr>
            <p:ph idx="1"/>
          </p:nvPr>
        </p:nvSpPr>
        <p:spPr>
          <a:xfrm>
            <a:off x="1235964" y="2084832"/>
            <a:ext cx="9720071" cy="4023360"/>
          </a:xfrm>
        </p:spPr>
        <p:txBody>
          <a:bodyPr>
            <a:normAutofit/>
          </a:bodyPr>
          <a:lstStyle/>
          <a:p>
            <a:pPr>
              <a:buFont typeface="Wingdings" panose="05000000000000000000" pitchFamily="2" charset="2"/>
              <a:buChar char="§"/>
            </a:pPr>
            <a:r>
              <a:rPr lang="en-US" sz="36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hlinkClick r:id="rId2"/>
              </a:rPr>
              <a:t>20-5-321, MCA</a:t>
            </a:r>
            <a:endParaRPr lang="en-US" sz="3600" dirty="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(1)(b)  Geographic Conditions:</a:t>
            </a:r>
          </a:p>
          <a:p>
            <a:pPr marL="0" indent="0">
              <a:buNone/>
            </a:pPr>
            <a:endParaRPr lang="en-US" sz="1400" dirty="0">
              <a:latin typeface="Arial" panose="020B0604020202020204" pitchFamily="34" charset="0"/>
              <a:cs typeface="Arial" panose="020B0604020202020204" pitchFamily="34" charset="0"/>
            </a:endParaRPr>
          </a:p>
          <a:p>
            <a:r>
              <a:rPr lang="en-US" dirty="0"/>
              <a:t>(b) (</a:t>
            </a:r>
            <a:r>
              <a:rPr lang="en-US" dirty="0" err="1"/>
              <a:t>i</a:t>
            </a:r>
            <a:r>
              <a:rPr lang="en-US" dirty="0"/>
              <a:t>) the child resides in a location where, because of geographic conditions between the child's home and the school that the child would attend within the district of residence, it is impractical to attend school in the district of residence, </a:t>
            </a:r>
            <a:r>
              <a:rPr lang="en-US" b="1" i="1" dirty="0"/>
              <a:t>as determined by the county transportation committee</a:t>
            </a:r>
            <a:r>
              <a:rPr lang="en-US" dirty="0"/>
              <a:t> based on the following criteria:</a:t>
            </a:r>
          </a:p>
          <a:p>
            <a:pPr marL="0" indent="0">
              <a:buNone/>
            </a:pPr>
            <a:endParaRPr lang="en-US" sz="36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988477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OPI Template">
      <a:dk1>
        <a:srgbClr val="2E2B21"/>
      </a:dk1>
      <a:lt1>
        <a:srgbClr val="FFFFFF"/>
      </a:lt1>
      <a:dk2>
        <a:srgbClr val="605B4F"/>
      </a:dk2>
      <a:lt2>
        <a:srgbClr val="FFFFFF"/>
      </a:lt2>
      <a:accent1>
        <a:srgbClr val="FBB040"/>
      </a:accent1>
      <a:accent2>
        <a:srgbClr val="8F1D4D"/>
      </a:accent2>
      <a:accent3>
        <a:srgbClr val="073763"/>
      </a:accent3>
      <a:accent4>
        <a:srgbClr val="8CA221"/>
      </a:accent4>
      <a:accent5>
        <a:srgbClr val="8F1D4D"/>
      </a:accent5>
      <a:accent6>
        <a:srgbClr val="FBB040"/>
      </a:accent6>
      <a:hlink>
        <a:srgbClr val="8CA221"/>
      </a:hlink>
      <a:folHlink>
        <a:srgbClr val="8CA2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Presentation5" id="{68E00E3D-A77C-1741-BC9E-8A73079B037E}" vid="{8C512E34-964D-B84D-9C0B-BE53207C5D0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lternateThumbnailUrl xmlns="http://schemas.microsoft.com/sharepoint/v3">
      <Url xsi:nil="true"/>
      <Description xsi:nil="true"/>
    </AlternateThumbnailUrl>
    <Description xmlns="http://schemas.microsoft.com/sharepoint/v3" xsi:nil="true"/>
    <ImageCreate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icture" ma:contentTypeID="0x01010200E036147281672746ABE25831E7D7E6B1" ma:contentTypeVersion="0" ma:contentTypeDescription="Upload an image or a photograph." ma:contentTypeScope="" ma:versionID="51deca0fb153f947b9711417cd940bf9">
  <xsd:schema xmlns:xsd="http://www.w3.org/2001/XMLSchema" xmlns:xs="http://www.w3.org/2001/XMLSchema" xmlns:p="http://schemas.microsoft.com/office/2006/metadata/properties" xmlns:ns1="http://schemas.microsoft.com/sharepoint/v3" xmlns:ns2="http://schemas.microsoft.com/sharepoint/v3/fields" targetNamespace="http://schemas.microsoft.com/office/2006/metadata/properties" ma:root="true" ma:fieldsID="1c211168f7f9dc9c01bde21ac8dc318f" ns1:_="" ns2:_="">
    <xsd:import namespace="http://schemas.microsoft.com/sharepoint/v3"/>
    <xsd:import namespace="http://schemas.microsoft.com/sharepoint/v3/fields"/>
    <xsd:element name="properties">
      <xsd:complexType>
        <xsd:sequence>
          <xsd:element name="documentManagement">
            <xsd:complexType>
              <xsd:all>
                <xsd:element ref="ns2:ImageWidth" minOccurs="0"/>
                <xsd:element ref="ns2:ImageHeight" minOccurs="0"/>
                <xsd:element ref="ns1:ImageCreateDate" minOccurs="0"/>
                <xsd:element ref="ns1:Description" minOccurs="0"/>
                <xsd:element ref="ns1:ThumbnailExists" minOccurs="0"/>
                <xsd:element ref="ns1:PreviewExists" minOccurs="0"/>
                <xsd:element ref="ns1:AlternateThumbnail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CreateDate" ma:index="13" nillable="true" ma:displayName="Date Picture Taken" ma:description="" ma:format="DateTime" ma:hidden="true" ma:internalName="ImageCreateDate">
      <xsd:simpleType>
        <xsd:restriction base="dms:DateTime"/>
      </xsd:simpleType>
    </xsd:element>
    <xsd:element name="Description" ma:index="14" nillable="true" ma:displayName="Description" ma:description="Used as alternative text for the picture." ma:hidden="true" ma:internalName="Description">
      <xsd:simpleType>
        <xsd:restriction base="dms:Note">
          <xsd:maxLength value="255"/>
        </xsd:restriction>
      </xsd:simpleType>
    </xsd:element>
    <xsd:element name="ThumbnailExists" ma:index="23" nillable="true" ma:displayName="Thumbnail Exists" ma:default="FALSE" ma:hidden="true" ma:internalName="ThumbnailExists" ma:readOnly="true">
      <xsd:simpleType>
        <xsd:restriction base="dms:Boolean"/>
      </xsd:simpleType>
    </xsd:element>
    <xsd:element name="PreviewExists" ma:index="24" nillable="true" ma:displayName="Preview Exists" ma:default="FALSE" ma:hidden="true" ma:internalName="PreviewExists" ma:readOnly="true">
      <xsd:simpleType>
        <xsd:restriction base="dms:Boolean"/>
      </xsd:simpleType>
    </xsd:element>
    <xsd:element name="AlternateThumbnailUrl" ma:index="25" nillable="true" ma:displayName="Preview Image URL" ma:description=""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ImageWidth" ma:index="11" nillable="true" ma:displayName="Picture Width" ma:internalName="ImageWidth" ma:readOnly="true">
      <xsd:simpleType>
        <xsd:restriction base="dms:Unknown"/>
      </xsd:simpleType>
    </xsd:element>
    <xsd:element name="ImageHeight" ma:index="12" nillable="true" ma:displayName="Picture Height" ma:internalName="ImageHeight"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8"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F29E68-59EA-4748-B564-D718F3AFEF7A}">
  <ds:schemaRefs>
    <ds:schemaRef ds:uri="http://schemas.microsoft.com/office/2006/documentManagement/typ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sharepoint/v3/field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781A8FF-3C5B-423D-8A88-3274CE7FF2D7}">
  <ds:schemaRefs>
    <ds:schemaRef ds:uri="http://schemas.microsoft.com/sharepoint/v3/contenttype/forms"/>
  </ds:schemaRefs>
</ds:datastoreItem>
</file>

<file path=customXml/itemProps3.xml><?xml version="1.0" encoding="utf-8"?>
<ds:datastoreItem xmlns:ds="http://schemas.openxmlformats.org/officeDocument/2006/customXml" ds:itemID="{B8D4A748-D19E-4B26-88AA-60300E0298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1856</TotalTime>
  <Words>3159</Words>
  <Application>Microsoft Office PowerPoint</Application>
  <PresentationFormat>Widescreen</PresentationFormat>
  <Paragraphs>298</Paragraphs>
  <Slides>52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Courier New</vt:lpstr>
      <vt:lpstr>Tw Cen MT</vt:lpstr>
      <vt:lpstr>Wingdings</vt:lpstr>
      <vt:lpstr>Wingdings 3</vt:lpstr>
      <vt:lpstr>Integral</vt:lpstr>
      <vt:lpstr>TUITION</vt:lpstr>
      <vt:lpstr>PowerPoint Presentation</vt:lpstr>
      <vt:lpstr>PowerPoint Presentation</vt:lpstr>
      <vt:lpstr>The basics of tuition</vt:lpstr>
      <vt:lpstr>The basics of tuition</vt:lpstr>
      <vt:lpstr>The basics of tuition</vt:lpstr>
      <vt:lpstr>Discretionary tuition</vt:lpstr>
      <vt:lpstr>Mandatory Tuition</vt:lpstr>
      <vt:lpstr>Mandatory Tuition</vt:lpstr>
      <vt:lpstr>Mandatory Tuition</vt:lpstr>
      <vt:lpstr>Mandatory Tuition</vt:lpstr>
      <vt:lpstr>Mandatory Tuition</vt:lpstr>
      <vt:lpstr>Mandatory Tuition</vt:lpstr>
      <vt:lpstr>Who pays tuition?</vt:lpstr>
      <vt:lpstr>Who pays tuition?</vt:lpstr>
      <vt:lpstr>Who pays tuition?</vt:lpstr>
      <vt:lpstr>DO I have to Accept everyone?</vt:lpstr>
      <vt:lpstr>Tuition forms</vt:lpstr>
      <vt:lpstr>Tuition forms</vt:lpstr>
      <vt:lpstr>Tuition forms</vt:lpstr>
      <vt:lpstr>Tuition forms</vt:lpstr>
      <vt:lpstr>Tuition forms</vt:lpstr>
      <vt:lpstr>Tuition forms</vt:lpstr>
      <vt:lpstr>Tuition forms</vt:lpstr>
      <vt:lpstr>Tuition forms</vt:lpstr>
      <vt:lpstr>Tuition forms</vt:lpstr>
      <vt:lpstr>Tuition forms</vt:lpstr>
      <vt:lpstr>Tuition Rates</vt:lpstr>
      <vt:lpstr>Tuition Rates</vt:lpstr>
      <vt:lpstr>Tuition Rates</vt:lpstr>
      <vt:lpstr>State paid tuition (now foster and group home tuition)</vt:lpstr>
      <vt:lpstr>State paid tuition (now foster and group home tuition)</vt:lpstr>
      <vt:lpstr>State paid tuition (now foster and group home tuition)</vt:lpstr>
      <vt:lpstr>State paid tuition (now foster and group home tuition)</vt:lpstr>
      <vt:lpstr>State paid tuition (now foster and group home tuition)</vt:lpstr>
      <vt:lpstr>Entering claims in MAEFAIRS</vt:lpstr>
      <vt:lpstr>New tuition collection for Residential treatment centers</vt:lpstr>
      <vt:lpstr>Tuition payments</vt:lpstr>
      <vt:lpstr>Tuition payments</vt:lpstr>
      <vt:lpstr>Tuition payments</vt:lpstr>
      <vt:lpstr>Tuition accounting</vt:lpstr>
      <vt:lpstr>Tuition accounting</vt:lpstr>
      <vt:lpstr>Tuition accounting</vt:lpstr>
      <vt:lpstr>Tuition accounting</vt:lpstr>
      <vt:lpstr>Tuition accounting</vt:lpstr>
      <vt:lpstr>Tuition reports</vt:lpstr>
      <vt:lpstr>Tuition Reports</vt:lpstr>
      <vt:lpstr>Tuition VIEWS</vt:lpstr>
      <vt:lpstr>Tuition information</vt:lpstr>
      <vt:lpstr>New law information</vt:lpstr>
      <vt:lpstr>Questions?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Microsoft Office User</dc:creator>
  <cp:lastModifiedBy>Thuotte, Nicole</cp:lastModifiedBy>
  <cp:revision>79</cp:revision>
  <dcterms:created xsi:type="dcterms:W3CDTF">2017-02-01T23:57:10Z</dcterms:created>
  <dcterms:modified xsi:type="dcterms:W3CDTF">2021-06-14T13:01:42Z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0x01010200E036147281672746ABE25831E7D7E6B1</vt:lpwstr>
  </property>
</Properties>
</file>