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257" r:id="rId3"/>
    <p:sldId id="258" r:id="rId4"/>
    <p:sldId id="259" r:id="rId5"/>
    <p:sldId id="260" r:id="rId6"/>
    <p:sldId id="262" r:id="rId7"/>
    <p:sldId id="263" r:id="rId8"/>
    <p:sldId id="264" r:id="rId9"/>
    <p:sldId id="265" r:id="rId10"/>
    <p:sldId id="266" r:id="rId11"/>
    <p:sldId id="275" r:id="rId12"/>
    <p:sldId id="267" r:id="rId13"/>
    <p:sldId id="268" r:id="rId14"/>
    <p:sldId id="278" r:id="rId15"/>
    <p:sldId id="279" r:id="rId16"/>
    <p:sldId id="269" r:id="rId17"/>
    <p:sldId id="270" r:id="rId18"/>
    <p:sldId id="284" r:id="rId19"/>
    <p:sldId id="280" r:id="rId20"/>
    <p:sldId id="281" r:id="rId21"/>
    <p:sldId id="282" r:id="rId22"/>
    <p:sldId id="283" r:id="rId23"/>
    <p:sldId id="272" r:id="rId24"/>
    <p:sldId id="287" r:id="rId25"/>
    <p:sldId id="288" r:id="rId26"/>
    <p:sldId id="289" r:id="rId27"/>
    <p:sldId id="291" r:id="rId28"/>
    <p:sldId id="292" r:id="rId29"/>
    <p:sldId id="293" r:id="rId30"/>
    <p:sldId id="294" r:id="rId31"/>
    <p:sldId id="295" r:id="rId32"/>
    <p:sldId id="297" r:id="rId33"/>
    <p:sldId id="299" r:id="rId34"/>
    <p:sldId id="300" r:id="rId35"/>
    <p:sldId id="301" r:id="rId36"/>
    <p:sldId id="302" r:id="rId37"/>
    <p:sldId id="304" r:id="rId38"/>
    <p:sldId id="305" r:id="rId39"/>
    <p:sldId id="306" r:id="rId40"/>
    <p:sldId id="307" r:id="rId41"/>
    <p:sldId id="308" r:id="rId42"/>
    <p:sldId id="309" r:id="rId43"/>
    <p:sldId id="310" r:id="rId44"/>
    <p:sldId id="317" r:id="rId45"/>
    <p:sldId id="318" r:id="rId46"/>
    <p:sldId id="319" r:id="rId47"/>
    <p:sldId id="320" r:id="rId48"/>
    <p:sldId id="321" r:id="rId49"/>
    <p:sldId id="322" r:id="rId50"/>
    <p:sldId id="324" r:id="rId51"/>
    <p:sldId id="285" r:id="rId52"/>
    <p:sldId id="32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317C15-C936-4EF0-8D9A-BB8097F06CEF}" type="datetimeFigureOut">
              <a:rPr lang="en-US" smtClean="0"/>
              <a:pPr/>
              <a:t>6/8/2021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749458-ED31-4E78-93DC-9CA3B9B0397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305A4-9370-40E1-9856-B3BCB33B420E}" type="datetimeFigureOut">
              <a:rPr lang="en-US" smtClean="0"/>
              <a:pPr/>
              <a:t>6/8/2021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2327F-F3A7-4960-B74F-FF4C61EB629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D678FD2-B6FF-4E2E-90A9-CD6D11861BA0}" type="datetime1">
              <a:rPr lang="en-US" smtClean="0"/>
              <a:t>6/8/2021</a:t>
            </a:fld>
            <a:endParaRPr lang="en-US" dirty="0"/>
          </a:p>
        </p:txBody>
      </p:sp>
      <p:sp>
        <p:nvSpPr>
          <p:cNvPr id="17" name="Footer Placeholder 16"/>
          <p:cNvSpPr>
            <a:spLocks noGrp="1"/>
          </p:cNvSpPr>
          <p:nvPr>
            <p:ph type="ftr" sz="quarter" idx="11"/>
          </p:nvPr>
        </p:nvSpPr>
        <p:spPr/>
        <p:txBody>
          <a:bodyPr/>
          <a:lstStyle/>
          <a:p>
            <a:r>
              <a:rPr lang="en-US" dirty="0" smtClean="0"/>
              <a:t>Montana Schools Property and Liability Insurance Plan</a:t>
            </a:r>
            <a:endParaRPr lang="en-US" dirty="0"/>
          </a:p>
        </p:txBody>
      </p:sp>
      <p:sp>
        <p:nvSpPr>
          <p:cNvPr id="29" name="Slide Number Placeholder 28"/>
          <p:cNvSpPr>
            <a:spLocks noGrp="1"/>
          </p:cNvSpPr>
          <p:nvPr>
            <p:ph type="sldNum" sz="quarter" idx="12"/>
          </p:nvPr>
        </p:nvSpPr>
        <p:spPr/>
        <p:txBody>
          <a:bodyPr/>
          <a:lstStyle/>
          <a:p>
            <a:fld id="{F482CDAC-CBA9-40DE-B796-A5F13323ABE8}"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6CBD7B-DFA2-45C9-961A-06455DF42D67}"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231A56-3E14-429C-AD30-4B1BF4F89EF1}"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5613"/>
            <a:ext cx="8229600" cy="1311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6BF984DC-E926-4839-B81C-0D0656BBCED3}" type="datetime1">
              <a:rPr lang="en-US" smtClean="0"/>
              <a:t>6/8/2021</a:t>
            </a:fld>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smtClean="0"/>
              <a:t>Montana Schools Property and Liability Insurance Plan</a:t>
            </a: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5D9FE7EA-AED8-4050-98D6-56649D1AE52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5613"/>
            <a:ext cx="8229600" cy="1311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036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fld id="{979DCA43-26F2-45F3-9003-54A8D64ADF5D}" type="datetime1">
              <a:rPr lang="en-US" smtClean="0"/>
              <a:t>6/8/2021</a:t>
            </a:fld>
            <a:endParaRPr lang="en-US" dirty="0"/>
          </a:p>
        </p:txBody>
      </p:sp>
      <p:sp>
        <p:nvSpPr>
          <p:cNvPr id="7" name="Rectangle 6"/>
          <p:cNvSpPr>
            <a:spLocks noGrp="1" noChangeArrowheads="1"/>
          </p:cNvSpPr>
          <p:nvPr>
            <p:ph type="ftr" sz="quarter" idx="11"/>
          </p:nvPr>
        </p:nvSpPr>
        <p:spPr>
          <a:ln/>
        </p:spPr>
        <p:txBody>
          <a:bodyPr/>
          <a:lstStyle>
            <a:lvl1pPr>
              <a:defRPr/>
            </a:lvl1pPr>
          </a:lstStyle>
          <a:p>
            <a:pPr>
              <a:defRPr/>
            </a:pPr>
            <a:r>
              <a:rPr lang="en-US" dirty="0" smtClean="0"/>
              <a:t>Montana Schools Property and Liability Insurance Plan</a:t>
            </a:r>
            <a:endParaRPr lang="en-US" dirty="0"/>
          </a:p>
        </p:txBody>
      </p:sp>
      <p:sp>
        <p:nvSpPr>
          <p:cNvPr id="8" name="Rectangle 7"/>
          <p:cNvSpPr>
            <a:spLocks noGrp="1" noChangeArrowheads="1"/>
          </p:cNvSpPr>
          <p:nvPr>
            <p:ph type="sldNum" sz="quarter" idx="12"/>
          </p:nvPr>
        </p:nvSpPr>
        <p:spPr>
          <a:ln/>
        </p:spPr>
        <p:txBody>
          <a:bodyPr/>
          <a:lstStyle>
            <a:lvl1pPr>
              <a:defRPr/>
            </a:lvl1pPr>
          </a:lstStyle>
          <a:p>
            <a:pPr>
              <a:defRPr/>
            </a:pPr>
            <a:fld id="{183EF8FF-F3A4-4127-82D1-F7FE84E8AF2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550420-583A-4569-A8D1-AFA485667FF4}"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D7C2FF-C15A-425E-A9D7-AED34C5B2F2E}"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F482CDAC-CBA9-40DE-B796-A5F13323ABE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6AAC57-18A1-41CD-B620-784FB7D7796F}" type="datetime1">
              <a:rPr lang="en-US" smtClean="0"/>
              <a:t>6/8/2021</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014774-AD21-4EFD-BAB6-46F33E993AE2}" type="datetime1">
              <a:rPr lang="en-US" smtClean="0"/>
              <a:t>6/8/2021</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
        <p:nvSpPr>
          <p:cNvPr id="9" name="Slide Number Placeholder 8"/>
          <p:cNvSpPr>
            <a:spLocks noGrp="1"/>
          </p:cNvSpPr>
          <p:nvPr>
            <p:ph type="sldNum" sz="quarter" idx="12"/>
          </p:nvPr>
        </p:nvSpPr>
        <p:spPr/>
        <p:txBody>
          <a:bodyPr/>
          <a:lstStyle/>
          <a:p>
            <a:fld id="{F482CDAC-CBA9-40DE-B796-A5F13323ABE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B65545-8727-44A8-A3FF-CAE013DDF1AB}" type="datetime1">
              <a:rPr lang="en-US" smtClean="0"/>
              <a:t>6/8/2021</a:t>
            </a:fld>
            <a:endParaRPr lang="en-US" dirty="0"/>
          </a:p>
        </p:txBody>
      </p:sp>
      <p:sp>
        <p:nvSpPr>
          <p:cNvPr id="4" name="Footer Placeholder 3"/>
          <p:cNvSpPr>
            <a:spLocks noGrp="1"/>
          </p:cNvSpPr>
          <p:nvPr>
            <p:ph type="ftr" sz="quarter" idx="11"/>
          </p:nvPr>
        </p:nvSpPr>
        <p:spPr/>
        <p:txBody>
          <a:bodyPr/>
          <a:lstStyle/>
          <a:p>
            <a:r>
              <a:rPr lang="en-US" dirty="0" smtClean="0"/>
              <a:t>Montana Schools Property and Liability Insurance Plan</a:t>
            </a:r>
            <a:endParaRPr lang="en-US" dirty="0"/>
          </a:p>
        </p:txBody>
      </p:sp>
      <p:sp>
        <p:nvSpPr>
          <p:cNvPr id="5" name="Slide Number Placeholder 4"/>
          <p:cNvSpPr>
            <a:spLocks noGrp="1"/>
          </p:cNvSpPr>
          <p:nvPr>
            <p:ph type="sldNum" sz="quarter" idx="12"/>
          </p:nvPr>
        </p:nvSpPr>
        <p:spPr/>
        <p:txBody>
          <a:bodyPr/>
          <a:lstStyle/>
          <a:p>
            <a:fld id="{F482CDAC-CBA9-40DE-B796-A5F13323ABE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20524-DAE2-4EC2-AEF6-018EBDBF17D5}" type="datetime1">
              <a:rPr lang="en-US" smtClean="0"/>
              <a:t>6/8/2021</a:t>
            </a:fld>
            <a:endParaRPr lang="en-US" dirty="0"/>
          </a:p>
        </p:txBody>
      </p:sp>
      <p:sp>
        <p:nvSpPr>
          <p:cNvPr id="3" name="Footer Placeholder 2"/>
          <p:cNvSpPr>
            <a:spLocks noGrp="1"/>
          </p:cNvSpPr>
          <p:nvPr>
            <p:ph type="ftr" sz="quarter" idx="11"/>
          </p:nvPr>
        </p:nvSpPr>
        <p:spPr/>
        <p:txBody>
          <a:bodyPr/>
          <a:lstStyle/>
          <a:p>
            <a:r>
              <a:rPr lang="en-US" dirty="0" smtClean="0"/>
              <a:t>Montana Schools Property and Liability Insurance Plan</a:t>
            </a:r>
            <a:endParaRPr lang="en-US" dirty="0"/>
          </a:p>
        </p:txBody>
      </p:sp>
      <p:sp>
        <p:nvSpPr>
          <p:cNvPr id="4" name="Slide Number Placeholder 3"/>
          <p:cNvSpPr>
            <a:spLocks noGrp="1"/>
          </p:cNvSpPr>
          <p:nvPr>
            <p:ph type="sldNum" sz="quarter" idx="12"/>
          </p:nvPr>
        </p:nvSpPr>
        <p:spPr/>
        <p:txBody>
          <a:bodyPr/>
          <a:lstStyle/>
          <a:p>
            <a:fld id="{F482CDAC-CBA9-40DE-B796-A5F13323ABE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B1A6FD-57ED-41A4-B5B6-7F2EC256F3E2}" type="datetime1">
              <a:rPr lang="en-US" smtClean="0"/>
              <a:t>6/8/2021</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9404A-3238-45EF-8FFD-8EE10E47BB9B}" type="datetime1">
              <a:rPr lang="en-US" smtClean="0"/>
              <a:t>6/8/2021</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3B4C8AF-5FD2-485E-9A27-034F23F447CD}" type="datetime1">
              <a:rPr lang="en-US" smtClean="0"/>
              <a:t>6/8/2021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dirty="0" smtClean="0"/>
              <a:t>Montana Schools Property and Liability Insurance Plan</a:t>
            </a: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482CDAC-CBA9-40DE-B796-A5F13323ABE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229600" cy="1828800"/>
          </a:xfrm>
        </p:spPr>
        <p:txBody>
          <a:bodyPr/>
          <a:lstStyle/>
          <a:p>
            <a:r>
              <a:rPr lang="en-US" dirty="0" smtClean="0"/>
              <a:t>Playground safety</a:t>
            </a:r>
            <a:endParaRPr lang="en-US" dirty="0"/>
          </a:p>
        </p:txBody>
      </p:sp>
      <p:sp>
        <p:nvSpPr>
          <p:cNvPr id="3" name="Subtitle 2"/>
          <p:cNvSpPr>
            <a:spLocks noGrp="1"/>
          </p:cNvSpPr>
          <p:nvPr>
            <p:ph type="subTitle" idx="1"/>
          </p:nvPr>
        </p:nvSpPr>
        <p:spPr>
          <a:xfrm>
            <a:off x="1295400" y="2286000"/>
            <a:ext cx="6400800" cy="1752600"/>
          </a:xfrm>
        </p:spPr>
        <p:txBody>
          <a:bodyPr>
            <a:normAutofit fontScale="92500" lnSpcReduction="10000"/>
          </a:bodyPr>
          <a:lstStyle/>
          <a:p>
            <a:r>
              <a:rPr lang="en-US" dirty="0" smtClean="0"/>
              <a:t>Presented by:</a:t>
            </a:r>
          </a:p>
          <a:p>
            <a:r>
              <a:rPr lang="en-US" dirty="0" smtClean="0"/>
              <a:t>Brodie Loushin</a:t>
            </a:r>
          </a:p>
          <a:p>
            <a:r>
              <a:rPr lang="en-US" dirty="0" smtClean="0"/>
              <a:t>Commercial Insurance Risk Control Specialist</a:t>
            </a:r>
          </a:p>
        </p:txBody>
      </p:sp>
      <p:sp>
        <p:nvSpPr>
          <p:cNvPr id="6" name="Date Placeholder 5"/>
          <p:cNvSpPr>
            <a:spLocks noGrp="1"/>
          </p:cNvSpPr>
          <p:nvPr>
            <p:ph type="dt" sz="half" idx="10"/>
          </p:nvPr>
        </p:nvSpPr>
        <p:spPr/>
        <p:txBody>
          <a:bodyPr/>
          <a:lstStyle/>
          <a:p>
            <a:fld id="{E7C9E2C1-98AB-45BF-961D-1B50F33DFD93}" type="datetime1">
              <a:rPr lang="en-US" smtClean="0"/>
              <a:t>6/8/2021</a:t>
            </a:fld>
            <a:endParaRPr lang="en-US" dirty="0"/>
          </a:p>
        </p:txBody>
      </p:sp>
      <p:sp>
        <p:nvSpPr>
          <p:cNvPr id="9" name="Slide Number Placeholder 8"/>
          <p:cNvSpPr>
            <a:spLocks noGrp="1"/>
          </p:cNvSpPr>
          <p:nvPr>
            <p:ph type="sldNum" sz="quarter" idx="12"/>
          </p:nvPr>
        </p:nvSpPr>
        <p:spPr/>
        <p:txBody>
          <a:bodyPr/>
          <a:lstStyle/>
          <a:p>
            <a:fld id="{F482CDAC-CBA9-40DE-B796-A5F13323ABE8}" type="slidenum">
              <a:rPr lang="en-US" smtClean="0"/>
              <a:pPr/>
              <a:t>1</a:t>
            </a:fld>
            <a:endParaRPr lang="en-US" dirty="0"/>
          </a:p>
        </p:txBody>
      </p:sp>
      <p:sp>
        <p:nvSpPr>
          <p:cNvPr id="4" name="Footer Placeholder 3"/>
          <p:cNvSpPr>
            <a:spLocks noGrp="1"/>
          </p:cNvSpPr>
          <p:nvPr>
            <p:ph type="ftr" sz="quarter" idx="11"/>
          </p:nvPr>
        </p:nvSpPr>
        <p:spPr/>
        <p:txBody>
          <a:bodyPr/>
          <a:lstStyle/>
          <a:p>
            <a:r>
              <a:rPr lang="en-US" dirty="0" smtClean="0"/>
              <a:t>Montana Schools Property and Liability Insurance Plan</a:t>
            </a:r>
            <a:endParaRPr lang="en-US" dirty="0"/>
          </a:p>
        </p:txBody>
      </p:sp>
      <p:sp>
        <p:nvSpPr>
          <p:cNvPr id="5" name="AutoShape 4" descr="Image result for montana schools property and liability insurance plan"/>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038600"/>
            <a:ext cx="2286000" cy="17335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S-Survey</a:t>
            </a:r>
            <a:endParaRPr lang="en-US" dirty="0"/>
          </a:p>
        </p:txBody>
      </p:sp>
      <p:sp>
        <p:nvSpPr>
          <p:cNvPr id="3" name="Content Placeholder 2"/>
          <p:cNvSpPr>
            <a:spLocks noGrp="1"/>
          </p:cNvSpPr>
          <p:nvPr>
            <p:ph idx="1"/>
          </p:nvPr>
        </p:nvSpPr>
        <p:spPr/>
        <p:txBody>
          <a:bodyPr/>
          <a:lstStyle/>
          <a:p>
            <a:r>
              <a:rPr lang="en-US" dirty="0" smtClean="0"/>
              <a:t>Make sure there are no tripping hazards like:</a:t>
            </a:r>
          </a:p>
          <a:p>
            <a:pPr lvl="1"/>
            <a:r>
              <a:rPr lang="en-US" dirty="0" smtClean="0"/>
              <a:t>Tree stumps</a:t>
            </a:r>
          </a:p>
          <a:p>
            <a:pPr lvl="1"/>
            <a:r>
              <a:rPr lang="en-US" dirty="0" smtClean="0"/>
              <a:t>Exposed concrete</a:t>
            </a:r>
          </a:p>
          <a:p>
            <a:pPr lvl="1"/>
            <a:r>
              <a:rPr lang="en-US" dirty="0" smtClean="0"/>
              <a:t>Missing rubber tiles</a:t>
            </a:r>
          </a:p>
          <a:p>
            <a:pPr lvl="1"/>
            <a:r>
              <a:rPr lang="en-US" dirty="0" smtClean="0"/>
              <a:t>Pot holes</a:t>
            </a:r>
          </a:p>
          <a:p>
            <a:endParaRPr lang="en-US" dirty="0" smtClean="0"/>
          </a:p>
          <a:p>
            <a:pPr>
              <a:buNone/>
            </a:pPr>
            <a:endParaRPr lang="en-US" dirty="0"/>
          </a:p>
        </p:txBody>
      </p:sp>
      <p:sp>
        <p:nvSpPr>
          <p:cNvPr id="4" name="Date Placeholder 3"/>
          <p:cNvSpPr>
            <a:spLocks noGrp="1"/>
          </p:cNvSpPr>
          <p:nvPr>
            <p:ph type="dt" sz="half" idx="10"/>
          </p:nvPr>
        </p:nvSpPr>
        <p:spPr/>
        <p:txBody>
          <a:bodyPr/>
          <a:lstStyle/>
          <a:p>
            <a:fld id="{55DB6195-387E-45C1-9A23-9BAEC0522D26}"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10</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S-Survey</a:t>
            </a:r>
            <a:endParaRPr lang="en-US" dirty="0"/>
          </a:p>
        </p:txBody>
      </p:sp>
      <p:sp>
        <p:nvSpPr>
          <p:cNvPr id="4" name="Date Placeholder 3"/>
          <p:cNvSpPr>
            <a:spLocks noGrp="1"/>
          </p:cNvSpPr>
          <p:nvPr>
            <p:ph type="dt" sz="half" idx="10"/>
          </p:nvPr>
        </p:nvSpPr>
        <p:spPr/>
        <p:txBody>
          <a:bodyPr/>
          <a:lstStyle/>
          <a:p>
            <a:fld id="{663A957D-C968-4EFA-A9BD-F7C3E1A032E6}"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11</a:t>
            </a:fld>
            <a:endParaRPr lang="en-US" dirty="0"/>
          </a:p>
        </p:txBody>
      </p:sp>
      <p:pic>
        <p:nvPicPr>
          <p:cNvPr id="7" name="Content Placeholder 6"/>
          <p:cNvPicPr>
            <a:picLocks noGrp="1"/>
          </p:cNvPicPr>
          <p:nvPr>
            <p:ph idx="1"/>
          </p:nvPr>
        </p:nvPicPr>
        <p:blipFill>
          <a:blip r:embed="rId2" cstate="print"/>
          <a:srcRect/>
          <a:stretch>
            <a:fillRect/>
          </a:stretch>
        </p:blipFill>
        <p:spPr bwMode="auto">
          <a:xfrm>
            <a:off x="1066800" y="1143000"/>
            <a:ext cx="2057400" cy="2896026"/>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3124200" y="3276600"/>
            <a:ext cx="2743200" cy="2528047"/>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5867400" y="1066800"/>
            <a:ext cx="2301875" cy="3054985"/>
          </a:xfrm>
          <a:prstGeom prst="rect">
            <a:avLst/>
          </a:prstGeom>
          <a:noFill/>
          <a:ln w="9525">
            <a:noFill/>
            <a:miter lim="800000"/>
            <a:headEnd/>
            <a:tailEnd/>
          </a:ln>
        </p:spPr>
      </p:pic>
      <p:sp>
        <p:nvSpPr>
          <p:cNvPr id="11" name="TextBox 10"/>
          <p:cNvSpPr txBox="1"/>
          <p:nvPr/>
        </p:nvSpPr>
        <p:spPr>
          <a:xfrm>
            <a:off x="3048000" y="3048000"/>
            <a:ext cx="3048000" cy="230832"/>
          </a:xfrm>
          <a:prstGeom prst="rect">
            <a:avLst/>
          </a:prstGeom>
          <a:noFill/>
        </p:spPr>
        <p:txBody>
          <a:bodyPr wrap="square" rtlCol="0">
            <a:spAutoFit/>
          </a:bodyPr>
          <a:lstStyle/>
          <a:p>
            <a:r>
              <a:rPr lang="en-US" sz="900" b="1" dirty="0" smtClean="0"/>
              <a:t>Some common tripping hazards found in playgrounds</a:t>
            </a:r>
            <a:endParaRPr lang="en-US" sz="9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Age Appropriate Equipment  and Design</a:t>
            </a:r>
            <a:endParaRPr lang="en-US" dirty="0"/>
          </a:p>
        </p:txBody>
      </p:sp>
      <p:sp>
        <p:nvSpPr>
          <p:cNvPr id="3" name="Content Placeholder 2"/>
          <p:cNvSpPr>
            <a:spLocks noGrp="1"/>
          </p:cNvSpPr>
          <p:nvPr>
            <p:ph idx="1"/>
          </p:nvPr>
        </p:nvSpPr>
        <p:spPr/>
        <p:txBody>
          <a:bodyPr/>
          <a:lstStyle/>
          <a:p>
            <a:r>
              <a:rPr lang="en-US" dirty="0" smtClean="0"/>
              <a:t>Children develop different skills at different ages.</a:t>
            </a:r>
          </a:p>
          <a:p>
            <a:r>
              <a:rPr lang="en-US" dirty="0" smtClean="0"/>
              <a:t>Equipment designed for children 5-12 is too big for children ages 2-5.</a:t>
            </a:r>
          </a:p>
          <a:p>
            <a:r>
              <a:rPr lang="en-US" dirty="0" smtClean="0"/>
              <a:t>Platforms elevated more than 20 inches above the ground need guardrails or protective barriers for ages 2-5year olds and those higher than 3-inches need barriers for 5-12 years olds.</a:t>
            </a:r>
            <a:endParaRPr lang="en-US" dirty="0"/>
          </a:p>
        </p:txBody>
      </p:sp>
      <p:sp>
        <p:nvSpPr>
          <p:cNvPr id="4" name="Date Placeholder 3"/>
          <p:cNvSpPr>
            <a:spLocks noGrp="1"/>
          </p:cNvSpPr>
          <p:nvPr>
            <p:ph type="dt" sz="half" idx="10"/>
          </p:nvPr>
        </p:nvSpPr>
        <p:spPr/>
        <p:txBody>
          <a:bodyPr/>
          <a:lstStyle/>
          <a:p>
            <a:fld id="{89A9543B-9552-4EC8-B67E-D188BA5B2513}"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12</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Fall to Safe Surfaces</a:t>
            </a:r>
            <a:endParaRPr lang="en-US" dirty="0"/>
          </a:p>
        </p:txBody>
      </p:sp>
      <p:sp>
        <p:nvSpPr>
          <p:cNvPr id="3" name="Content Placeholder 2"/>
          <p:cNvSpPr>
            <a:spLocks noGrp="1"/>
          </p:cNvSpPr>
          <p:nvPr>
            <p:ph idx="1"/>
          </p:nvPr>
        </p:nvSpPr>
        <p:spPr/>
        <p:txBody>
          <a:bodyPr/>
          <a:lstStyle/>
          <a:p>
            <a:r>
              <a:rPr lang="en-US" dirty="0" smtClean="0"/>
              <a:t>Surfacing must be provided under all equipment, and there must be at least a 6 foot fall zone around all equipment.</a:t>
            </a:r>
          </a:p>
          <a:p>
            <a:r>
              <a:rPr lang="en-US" dirty="0" smtClean="0"/>
              <a:t>For swings the length of the fall zone should be twice the height of the beam from which the swing hangs</a:t>
            </a:r>
            <a:endParaRPr lang="en-US" dirty="0"/>
          </a:p>
        </p:txBody>
      </p:sp>
      <p:sp>
        <p:nvSpPr>
          <p:cNvPr id="4" name="Date Placeholder 3"/>
          <p:cNvSpPr>
            <a:spLocks noGrp="1"/>
          </p:cNvSpPr>
          <p:nvPr>
            <p:ph type="dt" sz="half" idx="10"/>
          </p:nvPr>
        </p:nvSpPr>
        <p:spPr/>
        <p:txBody>
          <a:bodyPr/>
          <a:lstStyle/>
          <a:p>
            <a:fld id="{2BD7C95E-1388-4014-BC10-D57FFB7AA30D}"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13</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73589484-E0AD-4566-832E-06CAC861B27C}"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14</a:t>
            </a:fld>
            <a:endParaRPr lang="en-US" dirty="0"/>
          </a:p>
        </p:txBody>
      </p:sp>
      <p:pic>
        <p:nvPicPr>
          <p:cNvPr id="7" name="Picture 9"/>
          <p:cNvPicPr>
            <a:picLocks noChangeAspect="1" noChangeArrowheads="1"/>
          </p:cNvPicPr>
          <p:nvPr/>
        </p:nvPicPr>
        <p:blipFill>
          <a:blip r:embed="rId2" cstate="print"/>
          <a:srcRect/>
          <a:stretch>
            <a:fillRect/>
          </a:stretch>
        </p:blipFill>
        <p:spPr>
          <a:xfrm>
            <a:off x="0" y="152400"/>
            <a:ext cx="8694295" cy="5181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26EC1E22-7550-4DA4-9D0C-1BFDEE475235}"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15</a:t>
            </a:fld>
            <a:endParaRPr lang="en-US" dirty="0"/>
          </a:p>
        </p:txBody>
      </p:sp>
      <p:pic>
        <p:nvPicPr>
          <p:cNvPr id="7" name="Content Placeholder 6"/>
          <p:cNvPicPr>
            <a:picLocks noGrp="1"/>
          </p:cNvPicPr>
          <p:nvPr>
            <p:ph idx="1"/>
          </p:nvPr>
        </p:nvPicPr>
        <p:blipFill>
          <a:blip r:embed="rId2" cstate="print"/>
          <a:srcRect/>
          <a:stretch>
            <a:fillRect/>
          </a:stretch>
        </p:blipFill>
        <p:spPr bwMode="auto">
          <a:xfrm>
            <a:off x="990600" y="381000"/>
            <a:ext cx="2285714" cy="3048426"/>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5486400" y="609600"/>
            <a:ext cx="2133600" cy="2820296"/>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3276600" y="3352800"/>
            <a:ext cx="2046418" cy="2743200"/>
          </a:xfrm>
          <a:prstGeom prst="rect">
            <a:avLst/>
          </a:prstGeom>
          <a:noFill/>
          <a:ln w="9525">
            <a:noFill/>
            <a:miter lim="800000"/>
            <a:headEnd/>
            <a:tailEnd/>
          </a:ln>
        </p:spPr>
      </p:pic>
      <p:sp>
        <p:nvSpPr>
          <p:cNvPr id="10" name="TextBox 9"/>
          <p:cNvSpPr txBox="1"/>
          <p:nvPr/>
        </p:nvSpPr>
        <p:spPr>
          <a:xfrm>
            <a:off x="3429000" y="2057400"/>
            <a:ext cx="2034531" cy="461665"/>
          </a:xfrm>
          <a:prstGeom prst="rect">
            <a:avLst/>
          </a:prstGeom>
          <a:noFill/>
        </p:spPr>
        <p:txBody>
          <a:bodyPr wrap="none" rtlCol="0">
            <a:spAutoFit/>
          </a:bodyPr>
          <a:lstStyle/>
          <a:p>
            <a:r>
              <a:rPr lang="en-US" sz="1200" dirty="0" smtClean="0"/>
              <a:t>Fill material needed under </a:t>
            </a:r>
          </a:p>
          <a:p>
            <a:r>
              <a:rPr lang="en-US" sz="1200" dirty="0" smtClean="0"/>
              <a:t>playground equipment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Equipment Maintenance </a:t>
            </a:r>
            <a:endParaRPr lang="en-US" dirty="0"/>
          </a:p>
        </p:txBody>
      </p:sp>
      <p:sp>
        <p:nvSpPr>
          <p:cNvPr id="3" name="Content Placeholder 2"/>
          <p:cNvSpPr>
            <a:spLocks noGrp="1"/>
          </p:cNvSpPr>
          <p:nvPr>
            <p:ph idx="1"/>
          </p:nvPr>
        </p:nvSpPr>
        <p:spPr/>
        <p:txBody>
          <a:bodyPr/>
          <a:lstStyle/>
          <a:p>
            <a:r>
              <a:rPr lang="en-US" dirty="0" smtClean="0"/>
              <a:t>Check to make sure that equipment is:</a:t>
            </a:r>
          </a:p>
          <a:p>
            <a:pPr lvl="1"/>
            <a:r>
              <a:rPr lang="en-US" dirty="0" smtClean="0"/>
              <a:t>Anchored safety into the ground</a:t>
            </a:r>
          </a:p>
          <a:p>
            <a:pPr lvl="1"/>
            <a:r>
              <a:rPr lang="en-US" dirty="0" smtClean="0"/>
              <a:t>Well maintained</a:t>
            </a:r>
          </a:p>
          <a:p>
            <a:pPr lvl="1"/>
            <a:r>
              <a:rPr lang="en-US" dirty="0" smtClean="0"/>
              <a:t>Free of broken parts</a:t>
            </a:r>
          </a:p>
          <a:p>
            <a:pPr lvl="1"/>
            <a:r>
              <a:rPr lang="en-US" dirty="0" smtClean="0"/>
              <a:t>Has no noticeable gaps less than 3 ½ inches or more than 9 inches</a:t>
            </a:r>
          </a:p>
          <a:p>
            <a:pPr lvl="1">
              <a:buNone/>
            </a:pPr>
            <a:endParaRPr lang="en-US" dirty="0" smtClean="0"/>
          </a:p>
        </p:txBody>
      </p:sp>
      <p:sp>
        <p:nvSpPr>
          <p:cNvPr id="4" name="Date Placeholder 3"/>
          <p:cNvSpPr>
            <a:spLocks noGrp="1"/>
          </p:cNvSpPr>
          <p:nvPr>
            <p:ph type="dt" sz="half" idx="10"/>
          </p:nvPr>
        </p:nvSpPr>
        <p:spPr/>
        <p:txBody>
          <a:bodyPr/>
          <a:lstStyle/>
          <a:p>
            <a:fld id="{0CA649B8-7386-4D63-8FD5-A7C908B99DFC}"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16</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Equipment Maintenance</a:t>
            </a:r>
            <a:endParaRPr lang="en-US" dirty="0"/>
          </a:p>
        </p:txBody>
      </p:sp>
      <p:sp>
        <p:nvSpPr>
          <p:cNvPr id="3" name="Content Placeholder 2"/>
          <p:cNvSpPr>
            <a:spLocks noGrp="1"/>
          </p:cNvSpPr>
          <p:nvPr>
            <p:ph idx="1"/>
          </p:nvPr>
        </p:nvSpPr>
        <p:spPr/>
        <p:txBody>
          <a:bodyPr>
            <a:normAutofit/>
          </a:bodyPr>
          <a:lstStyle/>
          <a:p>
            <a:r>
              <a:rPr lang="en-US" dirty="0" smtClean="0"/>
              <a:t>Check to make sure that the equipment is free of:</a:t>
            </a:r>
          </a:p>
          <a:p>
            <a:pPr lvl="2"/>
            <a:r>
              <a:rPr lang="en-US" dirty="0" smtClean="0"/>
              <a:t>Dangerous hardware like protruding bolts and improperly closed s-hooks </a:t>
            </a:r>
          </a:p>
          <a:p>
            <a:pPr lvl="2"/>
            <a:r>
              <a:rPr lang="en-US" dirty="0" smtClean="0"/>
              <a:t>Sharp points or edges </a:t>
            </a:r>
          </a:p>
          <a:p>
            <a:pPr lvl="2"/>
            <a:r>
              <a:rPr lang="en-US" dirty="0" smtClean="0"/>
              <a:t>Splinters</a:t>
            </a:r>
          </a:p>
          <a:p>
            <a:pPr lvl="2"/>
            <a:r>
              <a:rPr lang="en-US" dirty="0" smtClean="0"/>
              <a:t>Cracks or holes</a:t>
            </a:r>
          </a:p>
          <a:p>
            <a:pPr lvl="2">
              <a:buNone/>
            </a:pPr>
            <a:r>
              <a:rPr lang="en-US" dirty="0" smtClean="0"/>
              <a:t>	</a:t>
            </a:r>
            <a:r>
              <a:rPr lang="en-US" i="1" u="sng" dirty="0" smtClean="0"/>
              <a:t>(Make sure your child’s clothes are tucked in; items that may get caught in the equipment can be strangulation risk (hoodies, scarves, loose hanging strings, jewelry, hooks, cords, and helmets) </a:t>
            </a:r>
          </a:p>
          <a:p>
            <a:pPr lvl="2"/>
            <a:endParaRPr lang="en-US" dirty="0" smtClean="0"/>
          </a:p>
          <a:p>
            <a:pPr lvl="2">
              <a:buNone/>
            </a:pPr>
            <a:endParaRPr lang="en-US" dirty="0" smtClean="0"/>
          </a:p>
        </p:txBody>
      </p:sp>
      <p:sp>
        <p:nvSpPr>
          <p:cNvPr id="4" name="Date Placeholder 3"/>
          <p:cNvSpPr>
            <a:spLocks noGrp="1"/>
          </p:cNvSpPr>
          <p:nvPr>
            <p:ph type="dt" sz="half" idx="10"/>
          </p:nvPr>
        </p:nvSpPr>
        <p:spPr/>
        <p:txBody>
          <a:bodyPr/>
          <a:lstStyle/>
          <a:p>
            <a:fld id="{5F2A2A86-EAE3-4DC7-940B-2919CBE1F710}"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17</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Equipment Maintenance </a:t>
            </a:r>
            <a:endParaRPr lang="en-US" dirty="0"/>
          </a:p>
        </p:txBody>
      </p:sp>
      <p:sp>
        <p:nvSpPr>
          <p:cNvPr id="3" name="Content Placeholder 2"/>
          <p:cNvSpPr>
            <a:spLocks noGrp="1"/>
          </p:cNvSpPr>
          <p:nvPr>
            <p:ph idx="1"/>
          </p:nvPr>
        </p:nvSpPr>
        <p:spPr/>
        <p:txBody>
          <a:bodyPr>
            <a:normAutofit/>
          </a:bodyPr>
          <a:lstStyle/>
          <a:p>
            <a:r>
              <a:rPr lang="en-US" sz="2000" dirty="0" smtClean="0"/>
              <a:t>Swings that are old and cracked can be very dangerous and are in need of replacement</a:t>
            </a:r>
          </a:p>
          <a:p>
            <a:r>
              <a:rPr lang="en-US" sz="2000" dirty="0" smtClean="0"/>
              <a:t>There should also be only a maximum of two swing per bay</a:t>
            </a:r>
            <a:endParaRPr lang="en-US" sz="2000" dirty="0"/>
          </a:p>
        </p:txBody>
      </p:sp>
      <p:sp>
        <p:nvSpPr>
          <p:cNvPr id="4" name="Date Placeholder 3"/>
          <p:cNvSpPr>
            <a:spLocks noGrp="1"/>
          </p:cNvSpPr>
          <p:nvPr>
            <p:ph type="dt" sz="half" idx="10"/>
          </p:nvPr>
        </p:nvSpPr>
        <p:spPr/>
        <p:txBody>
          <a:bodyPr/>
          <a:lstStyle/>
          <a:p>
            <a:fld id="{88CD3AA4-6131-4DC2-A409-751E96C2F214}"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18</a:t>
            </a:fld>
            <a:endParaRPr lang="en-US" dirty="0"/>
          </a:p>
        </p:txBody>
      </p:sp>
      <p:pic>
        <p:nvPicPr>
          <p:cNvPr id="7" name="Picture 6"/>
          <p:cNvPicPr/>
          <p:nvPr/>
        </p:nvPicPr>
        <p:blipFill>
          <a:blip r:embed="rId2" cstate="print"/>
          <a:srcRect/>
          <a:stretch>
            <a:fillRect/>
          </a:stretch>
        </p:blipFill>
        <p:spPr bwMode="auto">
          <a:xfrm>
            <a:off x="1905000" y="2971800"/>
            <a:ext cx="2003388" cy="2667896"/>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3962400" y="2971800"/>
            <a:ext cx="2057400" cy="26795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Equipment Maintenance</a:t>
            </a:r>
            <a:endParaRPr lang="en-US" dirty="0"/>
          </a:p>
        </p:txBody>
      </p:sp>
      <p:sp>
        <p:nvSpPr>
          <p:cNvPr id="4" name="Date Placeholder 3"/>
          <p:cNvSpPr>
            <a:spLocks noGrp="1"/>
          </p:cNvSpPr>
          <p:nvPr>
            <p:ph type="dt" sz="half" idx="10"/>
          </p:nvPr>
        </p:nvSpPr>
        <p:spPr/>
        <p:txBody>
          <a:bodyPr/>
          <a:lstStyle/>
          <a:p>
            <a:fld id="{5487B0F7-EFE0-45DC-BEC3-7E859976BAD1}"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19</a:t>
            </a:fld>
            <a:endParaRPr lang="en-US" dirty="0"/>
          </a:p>
        </p:txBody>
      </p:sp>
      <p:pic>
        <p:nvPicPr>
          <p:cNvPr id="7" name="Content Placeholder 6"/>
          <p:cNvPicPr>
            <a:picLocks noGrp="1"/>
          </p:cNvPicPr>
          <p:nvPr>
            <p:ph idx="1"/>
          </p:nvPr>
        </p:nvPicPr>
        <p:blipFill>
          <a:blip r:embed="rId2" cstate="print"/>
          <a:srcRect/>
          <a:stretch>
            <a:fillRect/>
          </a:stretch>
        </p:blipFill>
        <p:spPr bwMode="auto">
          <a:xfrm>
            <a:off x="2514600" y="1295400"/>
            <a:ext cx="1981200" cy="259080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5334000" y="1066800"/>
            <a:ext cx="1905000" cy="274320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5410200" y="3962400"/>
            <a:ext cx="1981200" cy="2582731"/>
          </a:xfrm>
          <a:prstGeom prst="rect">
            <a:avLst/>
          </a:prstGeom>
          <a:noFill/>
          <a:ln w="9525">
            <a:noFill/>
            <a:miter lim="800000"/>
            <a:headEnd/>
            <a:tailEnd/>
          </a:ln>
        </p:spPr>
      </p:pic>
      <p:sp>
        <p:nvSpPr>
          <p:cNvPr id="14" name="TextBox 13"/>
          <p:cNvSpPr txBox="1"/>
          <p:nvPr/>
        </p:nvSpPr>
        <p:spPr>
          <a:xfrm>
            <a:off x="2133600" y="3733800"/>
            <a:ext cx="3200400" cy="2646878"/>
          </a:xfrm>
          <a:prstGeom prst="rect">
            <a:avLst/>
          </a:prstGeom>
          <a:noFill/>
        </p:spPr>
        <p:txBody>
          <a:bodyPr wrap="square" rtlCol="0">
            <a:spAutoFit/>
          </a:bodyPr>
          <a:lstStyle/>
          <a:p>
            <a:r>
              <a:rPr lang="en-US" dirty="0"/>
              <a:t> </a:t>
            </a:r>
          </a:p>
          <a:p>
            <a:r>
              <a:rPr lang="en-US" sz="1600" dirty="0"/>
              <a:t>Projections on playground equipment should not able to entangle children’s clothing nor should they be large enough to impale. Bolts should not expose more than two threads beyond the end of the nut.</a:t>
            </a:r>
          </a:p>
          <a:p>
            <a:r>
              <a:rPr lang="en-US" dirty="0"/>
              <a: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Common playground injury statistics</a:t>
            </a:r>
          </a:p>
          <a:p>
            <a:r>
              <a:rPr lang="en-US" dirty="0" smtClean="0"/>
              <a:t>Common playground hazards and types of injuries</a:t>
            </a:r>
          </a:p>
          <a:p>
            <a:r>
              <a:rPr lang="en-US" dirty="0" smtClean="0"/>
              <a:t>Parts of the playground and how they should be maintained</a:t>
            </a:r>
          </a:p>
          <a:p>
            <a:r>
              <a:rPr lang="en-US" dirty="0" smtClean="0"/>
              <a:t>General considerations </a:t>
            </a:r>
          </a:p>
        </p:txBody>
      </p:sp>
      <p:sp>
        <p:nvSpPr>
          <p:cNvPr id="4" name="Date Placeholder 3"/>
          <p:cNvSpPr>
            <a:spLocks noGrp="1"/>
          </p:cNvSpPr>
          <p:nvPr>
            <p:ph type="dt" sz="half" idx="10"/>
          </p:nvPr>
        </p:nvSpPr>
        <p:spPr/>
        <p:txBody>
          <a:bodyPr/>
          <a:lstStyle/>
          <a:p>
            <a:fld id="{974F56E8-CB87-4246-B34E-2F25AE14A294}"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2</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Equipment Maintenance</a:t>
            </a:r>
            <a:endParaRPr lang="en-US" dirty="0"/>
          </a:p>
        </p:txBody>
      </p:sp>
      <p:sp>
        <p:nvSpPr>
          <p:cNvPr id="4" name="Date Placeholder 3"/>
          <p:cNvSpPr>
            <a:spLocks noGrp="1"/>
          </p:cNvSpPr>
          <p:nvPr>
            <p:ph type="dt" sz="half" idx="10"/>
          </p:nvPr>
        </p:nvSpPr>
        <p:spPr/>
        <p:txBody>
          <a:bodyPr/>
          <a:lstStyle/>
          <a:p>
            <a:fld id="{1024C362-4A4A-4E04-8630-4FCB16E57106}"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20</a:t>
            </a:fld>
            <a:endParaRPr lang="en-US" dirty="0"/>
          </a:p>
        </p:txBody>
      </p:sp>
      <p:pic>
        <p:nvPicPr>
          <p:cNvPr id="7" name="Content Placeholder 6"/>
          <p:cNvPicPr>
            <a:picLocks noGrp="1"/>
          </p:cNvPicPr>
          <p:nvPr>
            <p:ph idx="1"/>
          </p:nvPr>
        </p:nvPicPr>
        <p:blipFill>
          <a:blip r:embed="rId2" cstate="print"/>
          <a:srcRect/>
          <a:stretch>
            <a:fillRect/>
          </a:stretch>
        </p:blipFill>
        <p:spPr bwMode="auto">
          <a:xfrm>
            <a:off x="762000" y="1143000"/>
            <a:ext cx="2209800" cy="289560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2971800" y="1143000"/>
            <a:ext cx="3048000" cy="289560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5943600" y="1143000"/>
            <a:ext cx="2133600" cy="2908150"/>
          </a:xfrm>
          <a:prstGeom prst="rect">
            <a:avLst/>
          </a:prstGeom>
          <a:noFill/>
          <a:ln w="9525">
            <a:noFill/>
            <a:miter lim="800000"/>
            <a:headEnd/>
            <a:tailEnd/>
          </a:ln>
        </p:spPr>
      </p:pic>
      <p:sp>
        <p:nvSpPr>
          <p:cNvPr id="10" name="TextBox 9"/>
          <p:cNvSpPr txBox="1"/>
          <p:nvPr/>
        </p:nvSpPr>
        <p:spPr>
          <a:xfrm>
            <a:off x="457200" y="4191000"/>
            <a:ext cx="8763938" cy="1477328"/>
          </a:xfrm>
          <a:prstGeom prst="rect">
            <a:avLst/>
          </a:prstGeom>
          <a:noFill/>
        </p:spPr>
        <p:txBody>
          <a:bodyPr wrap="none" rtlCol="0">
            <a:spAutoFit/>
          </a:bodyPr>
          <a:lstStyle/>
          <a:p>
            <a:r>
              <a:rPr lang="en-US" dirty="0" smtClean="0"/>
              <a:t>Make sure that that all damaged or weathered wood on a playground equipment </a:t>
            </a:r>
          </a:p>
          <a:p>
            <a:r>
              <a:rPr lang="en-US" dirty="0" smtClean="0"/>
              <a:t>is replaced. Wood that is damaged can cause children to be injured by splinters. </a:t>
            </a:r>
            <a:endParaRPr lang="en-US" dirty="0"/>
          </a:p>
          <a:p>
            <a:r>
              <a:rPr lang="en-US" dirty="0" smtClean="0"/>
              <a:t>Rotted wood need to be replaced immediately because it becomes very brittle and</a:t>
            </a:r>
          </a:p>
          <a:p>
            <a:r>
              <a:rPr lang="en-US" dirty="0" smtClean="0"/>
              <a:t>can break easily.</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Equipment Maintenance</a:t>
            </a:r>
            <a:endParaRPr lang="en-US" dirty="0"/>
          </a:p>
        </p:txBody>
      </p:sp>
      <p:sp>
        <p:nvSpPr>
          <p:cNvPr id="4" name="Date Placeholder 3"/>
          <p:cNvSpPr>
            <a:spLocks noGrp="1"/>
          </p:cNvSpPr>
          <p:nvPr>
            <p:ph type="dt" sz="half" idx="10"/>
          </p:nvPr>
        </p:nvSpPr>
        <p:spPr/>
        <p:txBody>
          <a:bodyPr/>
          <a:lstStyle/>
          <a:p>
            <a:fld id="{75CFD2E6-C419-4D49-86E8-83078B3C7B2E}"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21</a:t>
            </a:fld>
            <a:endParaRPr lang="en-US" dirty="0"/>
          </a:p>
        </p:txBody>
      </p:sp>
      <p:pic>
        <p:nvPicPr>
          <p:cNvPr id="7" name="Content Placeholder 6"/>
          <p:cNvPicPr>
            <a:picLocks noGrp="1"/>
          </p:cNvPicPr>
          <p:nvPr>
            <p:ph idx="1"/>
          </p:nvPr>
        </p:nvPicPr>
        <p:blipFill>
          <a:blip r:embed="rId2" cstate="print"/>
          <a:srcRect/>
          <a:stretch>
            <a:fillRect/>
          </a:stretch>
        </p:blipFill>
        <p:spPr bwMode="auto">
          <a:xfrm>
            <a:off x="914400" y="1295400"/>
            <a:ext cx="3060000" cy="251460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3962400" y="1295400"/>
            <a:ext cx="2895600" cy="2514600"/>
          </a:xfrm>
          <a:prstGeom prst="rect">
            <a:avLst/>
          </a:prstGeom>
          <a:noFill/>
          <a:ln w="9525">
            <a:noFill/>
            <a:miter lim="800000"/>
            <a:headEnd/>
            <a:tailEnd/>
          </a:ln>
        </p:spPr>
      </p:pic>
      <p:sp>
        <p:nvSpPr>
          <p:cNvPr id="9" name="TextBox 8"/>
          <p:cNvSpPr txBox="1"/>
          <p:nvPr/>
        </p:nvSpPr>
        <p:spPr>
          <a:xfrm>
            <a:off x="914400" y="3810000"/>
            <a:ext cx="6019800" cy="2031325"/>
          </a:xfrm>
          <a:prstGeom prst="rect">
            <a:avLst/>
          </a:prstGeom>
          <a:noFill/>
        </p:spPr>
        <p:txBody>
          <a:bodyPr wrap="square" rtlCol="0">
            <a:spAutoFit/>
          </a:bodyPr>
          <a:lstStyle/>
          <a:p>
            <a:r>
              <a:rPr lang="en-US" dirty="0" smtClean="0"/>
              <a:t>All </a:t>
            </a:r>
            <a:r>
              <a:rPr lang="en-US" dirty="0"/>
              <a:t>hooks, such as C-hooks and S-hooks, should be closed. A hook is considered closed if there is not a gap or space greater than .04 inches, about the thickness of a dime</a:t>
            </a:r>
            <a:r>
              <a:rPr lang="en-US" dirty="0" smtClean="0"/>
              <a:t>. Also make sure that the hooks are not rusting and wearing down. Some hooks may be closed, but still may need to be replaced because of wear and tear.</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Equipment Maintenance</a:t>
            </a:r>
            <a:endParaRPr lang="en-US" dirty="0"/>
          </a:p>
        </p:txBody>
      </p:sp>
      <p:sp>
        <p:nvSpPr>
          <p:cNvPr id="3" name="Content Placeholder 2"/>
          <p:cNvSpPr>
            <a:spLocks noGrp="1"/>
          </p:cNvSpPr>
          <p:nvPr>
            <p:ph idx="1"/>
          </p:nvPr>
        </p:nvSpPr>
        <p:spPr/>
        <p:txBody>
          <a:bodyPr/>
          <a:lstStyle/>
          <a:p>
            <a:r>
              <a:rPr lang="en-US" sz="2400" dirty="0" smtClean="0"/>
              <a:t>According to the Consumer Product Safety Commission fiber ropes are not recommended as a means of suspending swings since they may degrade over time.</a:t>
            </a:r>
          </a:p>
          <a:p>
            <a:endParaRPr lang="en-US" dirty="0"/>
          </a:p>
        </p:txBody>
      </p:sp>
      <p:sp>
        <p:nvSpPr>
          <p:cNvPr id="4" name="Date Placeholder 3"/>
          <p:cNvSpPr>
            <a:spLocks noGrp="1"/>
          </p:cNvSpPr>
          <p:nvPr>
            <p:ph type="dt" sz="half" idx="10"/>
          </p:nvPr>
        </p:nvSpPr>
        <p:spPr/>
        <p:txBody>
          <a:bodyPr/>
          <a:lstStyle/>
          <a:p>
            <a:fld id="{D4208743-3904-4F28-8E35-3712FA4AE67C}"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22</a:t>
            </a:fld>
            <a:endParaRPr lang="en-US" dirty="0"/>
          </a:p>
        </p:txBody>
      </p:sp>
      <p:pic>
        <p:nvPicPr>
          <p:cNvPr id="8" name="Picture 7"/>
          <p:cNvPicPr/>
          <p:nvPr/>
        </p:nvPicPr>
        <p:blipFill>
          <a:blip r:embed="rId2" cstate="print"/>
          <a:srcRect/>
          <a:stretch>
            <a:fillRect/>
          </a:stretch>
        </p:blipFill>
        <p:spPr bwMode="auto">
          <a:xfrm>
            <a:off x="2209800" y="3048000"/>
            <a:ext cx="2133600" cy="2892014"/>
          </a:xfrm>
          <a:prstGeom prst="rect">
            <a:avLst/>
          </a:prstGeom>
          <a:noFill/>
          <a:ln w="9525">
            <a:noFill/>
            <a:miter lim="800000"/>
            <a:headEnd/>
            <a:tailEnd/>
          </a:ln>
        </p:spPr>
      </p:pic>
      <p:pic>
        <p:nvPicPr>
          <p:cNvPr id="9" name="Picture 8"/>
          <p:cNvPicPr/>
          <p:nvPr/>
        </p:nvPicPr>
        <p:blipFill>
          <a:blip r:embed="rId3" cstate="print"/>
          <a:srcRect/>
          <a:stretch>
            <a:fillRect/>
          </a:stretch>
        </p:blipFill>
        <p:spPr bwMode="auto">
          <a:xfrm>
            <a:off x="4267200" y="3124200"/>
            <a:ext cx="2286000" cy="285077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0"/>
            <a:ext cx="7696200" cy="838200"/>
          </a:xfrm>
        </p:spPr>
        <p:txBody>
          <a:bodyPr>
            <a:normAutofit fontScale="90000"/>
          </a:bodyPr>
          <a:lstStyle/>
          <a:p>
            <a:pPr marL="838200" indent="-838200"/>
            <a:r>
              <a:rPr lang="en-US" sz="2800" dirty="0" smtClean="0"/>
              <a:t/>
            </a:r>
            <a:br>
              <a:rPr lang="en-US" sz="2800" dirty="0" smtClean="0"/>
            </a:br>
            <a:r>
              <a:rPr lang="en-US" sz="2800" dirty="0" smtClean="0"/>
              <a:t> General Playground Considerations</a:t>
            </a:r>
            <a:br>
              <a:rPr lang="en-US" sz="2800" dirty="0" smtClean="0"/>
            </a:br>
            <a:endParaRPr lang="en-US" sz="2800" dirty="0" smtClean="0"/>
          </a:p>
        </p:txBody>
      </p:sp>
      <p:sp>
        <p:nvSpPr>
          <p:cNvPr id="7172" name="Rectangle 3"/>
          <p:cNvSpPr>
            <a:spLocks noGrp="1" noChangeArrowheads="1"/>
          </p:cNvSpPr>
          <p:nvPr>
            <p:ph type="body" idx="4294967295"/>
          </p:nvPr>
        </p:nvSpPr>
        <p:spPr>
          <a:xfrm flipV="1">
            <a:off x="0" y="838200"/>
            <a:ext cx="76200" cy="76200"/>
          </a:xfrm>
        </p:spPr>
        <p:txBody>
          <a:bodyPr>
            <a:normAutofit fontScale="25000" lnSpcReduction="20000"/>
          </a:bodyPr>
          <a:lstStyle/>
          <a:p>
            <a:pPr marL="660400" indent="-660400">
              <a:lnSpc>
                <a:spcPct val="80000"/>
              </a:lnSpc>
            </a:pPr>
            <a:endParaRPr lang="en-US" sz="500" dirty="0" smtClean="0">
              <a:latin typeface="Arial Rounded MT Bold" pitchFamily="34" charset="0"/>
            </a:endParaRPr>
          </a:p>
        </p:txBody>
      </p:sp>
      <p:pic>
        <p:nvPicPr>
          <p:cNvPr id="7173" name="Picture 9"/>
          <p:cNvPicPr>
            <a:picLocks noGrp="1" noChangeAspect="1" noChangeArrowheads="1"/>
          </p:cNvPicPr>
          <p:nvPr>
            <p:ph sz="half" idx="2"/>
          </p:nvPr>
        </p:nvPicPr>
        <p:blipFill>
          <a:blip r:embed="rId2" cstate="print"/>
          <a:srcRect/>
          <a:stretch>
            <a:fillRect/>
          </a:stretch>
        </p:blipFill>
        <p:spPr>
          <a:xfrm>
            <a:off x="1371600" y="609600"/>
            <a:ext cx="6101230" cy="5709407"/>
          </a:xfrm>
          <a:noFill/>
        </p:spPr>
      </p:pic>
      <p:sp>
        <p:nvSpPr>
          <p:cNvPr id="7" name="Date Placeholder 6"/>
          <p:cNvSpPr>
            <a:spLocks noGrp="1"/>
          </p:cNvSpPr>
          <p:nvPr>
            <p:ph type="dt" sz="half" idx="10"/>
          </p:nvPr>
        </p:nvSpPr>
        <p:spPr/>
        <p:txBody>
          <a:bodyPr/>
          <a:lstStyle/>
          <a:p>
            <a:fld id="{0FC66CA5-50FE-443E-9065-E2DE04518579}" type="datetime1">
              <a:rPr lang="en-US" smtClean="0"/>
              <a:t>6/8/2021</a:t>
            </a:fld>
            <a:endParaRPr lang="en-US" dirty="0"/>
          </a:p>
        </p:txBody>
      </p:sp>
      <p:sp>
        <p:nvSpPr>
          <p:cNvPr id="8" name="Slide Number Placeholder 7"/>
          <p:cNvSpPr>
            <a:spLocks noGrp="1"/>
          </p:cNvSpPr>
          <p:nvPr>
            <p:ph type="sldNum" sz="quarter" idx="12"/>
          </p:nvPr>
        </p:nvSpPr>
        <p:spPr/>
        <p:txBody>
          <a:bodyPr/>
          <a:lstStyle/>
          <a:p>
            <a:fld id="{F482CDAC-CBA9-40DE-B796-A5F13323ABE8}" type="slidenum">
              <a:rPr lang="en-US" smtClean="0"/>
              <a:pPr/>
              <a:t>23</a:t>
            </a:fld>
            <a:endParaRPr lang="en-US" dirty="0"/>
          </a:p>
        </p:txBody>
      </p:sp>
      <p:sp>
        <p:nvSpPr>
          <p:cNvPr id="9" name="Footer Placeholder 8"/>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304800"/>
            <a:ext cx="7696200" cy="1004888"/>
          </a:xfrm>
          <a:noFill/>
        </p:spPr>
        <p:txBody>
          <a:bodyPr lIns="92075" tIns="46038" rIns="92075" bIns="46038" anchor="b"/>
          <a:lstStyle/>
          <a:p>
            <a:pPr eaLnBrk="1" hangingPunct="1"/>
            <a:r>
              <a:rPr lang="en-US" dirty="0" smtClean="0"/>
              <a:t>First Aid</a:t>
            </a:r>
          </a:p>
        </p:txBody>
      </p:sp>
      <p:pic>
        <p:nvPicPr>
          <p:cNvPr id="3075" name="Picture 6" descr="First Aid station"/>
          <p:cNvPicPr>
            <a:picLocks noChangeAspect="1" noChangeArrowheads="1"/>
          </p:cNvPicPr>
          <p:nvPr/>
        </p:nvPicPr>
        <p:blipFill>
          <a:blip r:embed="rId3" cstate="print"/>
          <a:srcRect/>
          <a:stretch>
            <a:fillRect/>
          </a:stretch>
        </p:blipFill>
        <p:spPr bwMode="auto">
          <a:xfrm>
            <a:off x="2438400" y="1676400"/>
            <a:ext cx="4572000" cy="4311650"/>
          </a:xfrm>
          <a:prstGeom prst="rect">
            <a:avLst/>
          </a:prstGeom>
          <a:noFill/>
          <a:ln w="9525">
            <a:solidFill>
              <a:schemeClr val="tx1"/>
            </a:solidFill>
            <a:miter lim="800000"/>
            <a:headEnd/>
            <a:tailEnd/>
          </a:ln>
        </p:spPr>
      </p:pic>
      <p:sp>
        <p:nvSpPr>
          <p:cNvPr id="4" name="Date Placeholder 3"/>
          <p:cNvSpPr>
            <a:spLocks noGrp="1"/>
          </p:cNvSpPr>
          <p:nvPr>
            <p:ph type="dt" sz="half" idx="10"/>
          </p:nvPr>
        </p:nvSpPr>
        <p:spPr/>
        <p:txBody>
          <a:bodyPr/>
          <a:lstStyle/>
          <a:p>
            <a:fld id="{4F8EE70E-7481-4ECB-BCFB-F646E51DB39E}" type="datetime1">
              <a:rPr lang="en-US" smtClean="0"/>
              <a:t>6/8/2021</a:t>
            </a:fld>
            <a:endParaRPr lang="en-US" dirty="0"/>
          </a:p>
        </p:txBody>
      </p:sp>
      <p:sp>
        <p:nvSpPr>
          <p:cNvPr id="5" name="Slide Number Placeholder 4"/>
          <p:cNvSpPr>
            <a:spLocks noGrp="1"/>
          </p:cNvSpPr>
          <p:nvPr>
            <p:ph type="sldNum" sz="quarter" idx="12"/>
          </p:nvPr>
        </p:nvSpPr>
        <p:spPr/>
        <p:txBody>
          <a:bodyPr/>
          <a:lstStyle/>
          <a:p>
            <a:fld id="{F482CDAC-CBA9-40DE-B796-A5F13323ABE8}" type="slidenum">
              <a:rPr lang="en-US" smtClean="0"/>
              <a:pPr/>
              <a:t>24</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5613"/>
            <a:ext cx="8229600" cy="701675"/>
          </a:xfrm>
        </p:spPr>
        <p:txBody>
          <a:bodyPr>
            <a:normAutofit fontScale="90000"/>
          </a:bodyPr>
          <a:lstStyle/>
          <a:p>
            <a:pPr eaLnBrk="1" hangingPunct="1"/>
            <a:r>
              <a:rPr lang="en-US" dirty="0" smtClean="0"/>
              <a:t>First aid intervention</a:t>
            </a:r>
          </a:p>
        </p:txBody>
      </p:sp>
      <p:sp>
        <p:nvSpPr>
          <p:cNvPr id="12291" name="Rectangle 3"/>
          <p:cNvSpPr>
            <a:spLocks noGrp="1" noChangeArrowheads="1"/>
          </p:cNvSpPr>
          <p:nvPr>
            <p:ph type="body" sz="half" idx="1"/>
          </p:nvPr>
        </p:nvSpPr>
        <p:spPr/>
        <p:txBody>
          <a:bodyPr/>
          <a:lstStyle/>
          <a:p>
            <a:pPr eaLnBrk="1" hangingPunct="1">
              <a:lnSpc>
                <a:spcPct val="90000"/>
              </a:lnSpc>
            </a:pPr>
            <a:r>
              <a:rPr lang="en-US" sz="2600" dirty="0" smtClean="0"/>
              <a:t>Bandaging</a:t>
            </a:r>
          </a:p>
          <a:p>
            <a:pPr eaLnBrk="1" hangingPunct="1">
              <a:lnSpc>
                <a:spcPct val="90000"/>
              </a:lnSpc>
            </a:pPr>
            <a:endParaRPr lang="en-US" sz="2600" dirty="0" smtClean="0"/>
          </a:p>
          <a:p>
            <a:pPr eaLnBrk="1" hangingPunct="1">
              <a:lnSpc>
                <a:spcPct val="90000"/>
              </a:lnSpc>
            </a:pPr>
            <a:r>
              <a:rPr lang="en-US" sz="2600" dirty="0" smtClean="0"/>
              <a:t>Splinting</a:t>
            </a:r>
          </a:p>
          <a:p>
            <a:pPr marL="742950" lvl="1" indent="-285750" eaLnBrk="1" hangingPunct="1">
              <a:lnSpc>
                <a:spcPct val="90000"/>
              </a:lnSpc>
            </a:pPr>
            <a:r>
              <a:rPr lang="en-US" sz="2400" dirty="0" smtClean="0"/>
              <a:t>Only if help will be delayed use a splint to keep the area mobilized</a:t>
            </a:r>
          </a:p>
          <a:p>
            <a:pPr eaLnBrk="1" hangingPunct="1">
              <a:lnSpc>
                <a:spcPct val="90000"/>
              </a:lnSpc>
              <a:buFontTx/>
              <a:buNone/>
            </a:pPr>
            <a:endParaRPr lang="en-US" sz="2600" dirty="0" smtClean="0"/>
          </a:p>
          <a:p>
            <a:pPr eaLnBrk="1" hangingPunct="1">
              <a:lnSpc>
                <a:spcPct val="90000"/>
              </a:lnSpc>
            </a:pPr>
            <a:r>
              <a:rPr lang="en-US" sz="2600" dirty="0" smtClean="0"/>
              <a:t>Moving and </a:t>
            </a:r>
            <a:br>
              <a:rPr lang="en-US" sz="2600" dirty="0" smtClean="0"/>
            </a:br>
            <a:r>
              <a:rPr lang="en-US" sz="2600" dirty="0" smtClean="0"/>
              <a:t>rescuing victims</a:t>
            </a:r>
          </a:p>
        </p:txBody>
      </p:sp>
      <p:pic>
        <p:nvPicPr>
          <p:cNvPr id="12292" name="Picture 6" descr="bandaging arm"/>
          <p:cNvPicPr>
            <a:picLocks noGrp="1" noChangeAspect="1" noChangeArrowheads="1"/>
          </p:cNvPicPr>
          <p:nvPr>
            <p:ph sz="half" idx="2"/>
          </p:nvPr>
        </p:nvPicPr>
        <p:blipFill>
          <a:blip r:embed="rId2" cstate="print"/>
          <a:srcRect/>
          <a:stretch>
            <a:fillRect/>
          </a:stretch>
        </p:blipFill>
        <p:spPr>
          <a:xfrm>
            <a:off x="4419600" y="2438400"/>
            <a:ext cx="4038600" cy="2663825"/>
          </a:xfrm>
          <a:noFill/>
          <a:ln>
            <a:solidFill>
              <a:schemeClr val="tx1"/>
            </a:solidFill>
          </a:ln>
        </p:spPr>
      </p:pic>
      <p:sp>
        <p:nvSpPr>
          <p:cNvPr id="12293" name="Text Box 4"/>
          <p:cNvSpPr txBox="1">
            <a:spLocks noChangeArrowheads="1"/>
          </p:cNvSpPr>
          <p:nvPr/>
        </p:nvSpPr>
        <p:spPr bwMode="auto">
          <a:xfrm>
            <a:off x="8456613" y="6477000"/>
            <a:ext cx="685800" cy="3667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800" b="0" dirty="0">
                <a:solidFill>
                  <a:schemeClr val="bg1"/>
                </a:solidFill>
                <a:latin typeface="Arial" charset="0"/>
              </a:rPr>
              <a:t>4a</a:t>
            </a:r>
            <a:endParaRPr lang="en-US" sz="3200" b="0" dirty="0">
              <a:solidFill>
                <a:schemeClr val="bg1"/>
              </a:solidFill>
              <a:latin typeface="Arial" charset="0"/>
            </a:endParaRPr>
          </a:p>
        </p:txBody>
      </p:sp>
      <p:sp>
        <p:nvSpPr>
          <p:cNvPr id="6" name="Date Placeholder 5"/>
          <p:cNvSpPr>
            <a:spLocks noGrp="1"/>
          </p:cNvSpPr>
          <p:nvPr>
            <p:ph type="dt" sz="half" idx="10"/>
          </p:nvPr>
        </p:nvSpPr>
        <p:spPr/>
        <p:txBody>
          <a:bodyPr/>
          <a:lstStyle/>
          <a:p>
            <a:pPr>
              <a:defRPr/>
            </a:pPr>
            <a:fld id="{DDBDB53B-21DB-4CAD-AC7E-00B44F02EAFB}" type="datetime1">
              <a:rPr lang="en-US" smtClean="0"/>
              <a:t>6/8/2021</a:t>
            </a:fld>
            <a:endParaRPr lang="en-US" dirty="0"/>
          </a:p>
        </p:txBody>
      </p:sp>
      <p:sp>
        <p:nvSpPr>
          <p:cNvPr id="7" name="Slide Number Placeholder 6"/>
          <p:cNvSpPr>
            <a:spLocks noGrp="1"/>
          </p:cNvSpPr>
          <p:nvPr>
            <p:ph type="sldNum" sz="quarter" idx="12"/>
          </p:nvPr>
        </p:nvSpPr>
        <p:spPr/>
        <p:txBody>
          <a:bodyPr/>
          <a:lstStyle/>
          <a:p>
            <a:pPr>
              <a:defRPr/>
            </a:pPr>
            <a:fld id="{5D9FE7EA-AED8-4050-98D6-56649D1AE522}" type="slidenum">
              <a:rPr lang="en-US" smtClean="0"/>
              <a:pPr>
                <a:defRPr/>
              </a:pPr>
              <a:t>25</a:t>
            </a:fld>
            <a:endParaRPr lang="en-US" dirty="0"/>
          </a:p>
        </p:txBody>
      </p:sp>
      <p:sp>
        <p:nvSpPr>
          <p:cNvPr id="8" name="Footer Placeholder 7"/>
          <p:cNvSpPr>
            <a:spLocks noGrp="1"/>
          </p:cNvSpPr>
          <p:nvPr>
            <p:ph type="ftr" sz="quarter" idx="11"/>
          </p:nvPr>
        </p:nvSpPr>
        <p:spPr/>
        <p:txBody>
          <a:bodyPr/>
          <a:lstStyle/>
          <a:p>
            <a:pPr>
              <a:defRPr/>
            </a:pPr>
            <a:r>
              <a:rPr lang="en-US" dirty="0" smtClean="0"/>
              <a:t>Montana Schools Property and Liability Insurance Plan</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5613"/>
            <a:ext cx="8229600" cy="701675"/>
          </a:xfrm>
        </p:spPr>
        <p:txBody>
          <a:bodyPr>
            <a:normAutofit fontScale="90000"/>
          </a:bodyPr>
          <a:lstStyle/>
          <a:p>
            <a:pPr eaLnBrk="1" hangingPunct="1"/>
            <a:r>
              <a:rPr lang="en-US" dirty="0" smtClean="0"/>
              <a:t>Universal precautions</a:t>
            </a:r>
          </a:p>
        </p:txBody>
      </p:sp>
      <p:sp>
        <p:nvSpPr>
          <p:cNvPr id="13315" name="Rectangle 3"/>
          <p:cNvSpPr>
            <a:spLocks noGrp="1" noChangeArrowheads="1"/>
          </p:cNvSpPr>
          <p:nvPr>
            <p:ph type="body" sz="half" idx="1"/>
          </p:nvPr>
        </p:nvSpPr>
        <p:spPr>
          <a:xfrm>
            <a:off x="457200" y="1676400"/>
            <a:ext cx="3962400" cy="4302125"/>
          </a:xfrm>
        </p:spPr>
        <p:txBody>
          <a:bodyPr>
            <a:normAutofit/>
          </a:bodyPr>
          <a:lstStyle/>
          <a:p>
            <a:pPr eaLnBrk="1" hangingPunct="1"/>
            <a:r>
              <a:rPr lang="en-US" dirty="0" smtClean="0"/>
              <a:t>Definition of universal precautions</a:t>
            </a:r>
          </a:p>
          <a:p>
            <a:pPr eaLnBrk="1" hangingPunct="1"/>
            <a:r>
              <a:rPr lang="en-US" dirty="0" smtClean="0"/>
              <a:t>Value of universal precautions</a:t>
            </a:r>
          </a:p>
          <a:p>
            <a:r>
              <a:rPr lang="en-US" dirty="0" smtClean="0"/>
              <a:t>OSHA standard for occupational exposure to blood borne pathogens</a:t>
            </a:r>
          </a:p>
          <a:p>
            <a:pPr eaLnBrk="1" hangingPunct="1"/>
            <a:endParaRPr lang="en-US" dirty="0" smtClean="0"/>
          </a:p>
        </p:txBody>
      </p:sp>
      <p:pic>
        <p:nvPicPr>
          <p:cNvPr id="13316" name="Picture 5"/>
          <p:cNvPicPr>
            <a:picLocks noGrp="1" noChangeAspect="1" noChangeArrowheads="1"/>
          </p:cNvPicPr>
          <p:nvPr>
            <p:ph sz="half" idx="2"/>
          </p:nvPr>
        </p:nvPicPr>
        <p:blipFill>
          <a:blip r:embed="rId2" cstate="print"/>
          <a:srcRect/>
          <a:stretch>
            <a:fillRect/>
          </a:stretch>
        </p:blipFill>
        <p:spPr>
          <a:xfrm>
            <a:off x="4267200" y="2209800"/>
            <a:ext cx="4038600" cy="2663825"/>
          </a:xfrm>
          <a:noFill/>
          <a:ln w="12700">
            <a:solidFill>
              <a:schemeClr val="tx1"/>
            </a:solidFill>
            <a:headEnd type="none" w="sm" len="sm"/>
            <a:tailEnd type="none" w="sm" len="sm"/>
          </a:ln>
        </p:spPr>
      </p:pic>
      <p:sp>
        <p:nvSpPr>
          <p:cNvPr id="13317" name="Text Box 4"/>
          <p:cNvSpPr txBox="1">
            <a:spLocks noChangeArrowheads="1"/>
          </p:cNvSpPr>
          <p:nvPr/>
        </p:nvSpPr>
        <p:spPr bwMode="auto">
          <a:xfrm>
            <a:off x="8456613" y="6477000"/>
            <a:ext cx="685800" cy="3667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800" b="0" dirty="0">
                <a:solidFill>
                  <a:schemeClr val="bg1"/>
                </a:solidFill>
                <a:latin typeface="Arial" charset="0"/>
              </a:rPr>
              <a:t>5a</a:t>
            </a:r>
            <a:endParaRPr lang="en-US" sz="3200" b="0" dirty="0">
              <a:solidFill>
                <a:schemeClr val="bg1"/>
              </a:solidFill>
              <a:latin typeface="Arial" charset="0"/>
            </a:endParaRPr>
          </a:p>
        </p:txBody>
      </p:sp>
      <p:sp>
        <p:nvSpPr>
          <p:cNvPr id="6" name="Date Placeholder 5"/>
          <p:cNvSpPr>
            <a:spLocks noGrp="1"/>
          </p:cNvSpPr>
          <p:nvPr>
            <p:ph type="dt" sz="half" idx="10"/>
          </p:nvPr>
        </p:nvSpPr>
        <p:spPr/>
        <p:txBody>
          <a:bodyPr/>
          <a:lstStyle/>
          <a:p>
            <a:pPr>
              <a:defRPr/>
            </a:pPr>
            <a:fld id="{3CAF2947-F644-49D5-9B07-BECBE8F6BA95}" type="datetime1">
              <a:rPr lang="en-US" smtClean="0"/>
              <a:t>6/8/2021</a:t>
            </a:fld>
            <a:endParaRPr lang="en-US" dirty="0"/>
          </a:p>
        </p:txBody>
      </p:sp>
      <p:sp>
        <p:nvSpPr>
          <p:cNvPr id="7" name="Slide Number Placeholder 6"/>
          <p:cNvSpPr>
            <a:spLocks noGrp="1"/>
          </p:cNvSpPr>
          <p:nvPr>
            <p:ph type="sldNum" sz="quarter" idx="12"/>
          </p:nvPr>
        </p:nvSpPr>
        <p:spPr/>
        <p:txBody>
          <a:bodyPr/>
          <a:lstStyle/>
          <a:p>
            <a:pPr>
              <a:defRPr/>
            </a:pPr>
            <a:fld id="{5D9FE7EA-AED8-4050-98D6-56649D1AE522}" type="slidenum">
              <a:rPr lang="en-US" smtClean="0"/>
              <a:pPr>
                <a:defRPr/>
              </a:pPr>
              <a:t>26</a:t>
            </a:fld>
            <a:endParaRPr lang="en-US" dirty="0"/>
          </a:p>
        </p:txBody>
      </p:sp>
      <p:sp>
        <p:nvSpPr>
          <p:cNvPr id="8" name="Footer Placeholder 7"/>
          <p:cNvSpPr>
            <a:spLocks noGrp="1"/>
          </p:cNvSpPr>
          <p:nvPr>
            <p:ph type="ftr" sz="quarter" idx="11"/>
          </p:nvPr>
        </p:nvSpPr>
        <p:spPr/>
        <p:txBody>
          <a:bodyPr/>
          <a:lstStyle/>
          <a:p>
            <a:pPr>
              <a:defRPr/>
            </a:pPr>
            <a:r>
              <a:rPr lang="en-US" dirty="0" smtClean="0"/>
              <a:t>Montana Schools Property and Liability Insurance Plan</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455613"/>
            <a:ext cx="8229600" cy="701675"/>
          </a:xfrm>
        </p:spPr>
        <p:txBody>
          <a:bodyPr>
            <a:normAutofit fontScale="90000"/>
          </a:bodyPr>
          <a:lstStyle/>
          <a:p>
            <a:pPr eaLnBrk="1" hangingPunct="1"/>
            <a:r>
              <a:rPr lang="en-US" dirty="0" smtClean="0"/>
              <a:t>Universal precautions</a:t>
            </a:r>
          </a:p>
        </p:txBody>
      </p:sp>
      <p:sp>
        <p:nvSpPr>
          <p:cNvPr id="15363" name="Rectangle 1027"/>
          <p:cNvSpPr>
            <a:spLocks noGrp="1" noChangeArrowheads="1"/>
          </p:cNvSpPr>
          <p:nvPr>
            <p:ph type="body" sz="half" idx="1"/>
          </p:nvPr>
        </p:nvSpPr>
        <p:spPr>
          <a:xfrm>
            <a:off x="457200" y="1676400"/>
            <a:ext cx="4800600" cy="4302125"/>
          </a:xfrm>
        </p:spPr>
        <p:txBody>
          <a:bodyPr/>
          <a:lstStyle/>
          <a:p>
            <a:pPr eaLnBrk="1" hangingPunct="1"/>
            <a:r>
              <a:rPr lang="en-US" dirty="0" smtClean="0"/>
              <a:t>Personal protective equipment</a:t>
            </a:r>
          </a:p>
          <a:p>
            <a:pPr eaLnBrk="1" hangingPunct="1"/>
            <a:endParaRPr lang="en-US" dirty="0" smtClean="0"/>
          </a:p>
          <a:p>
            <a:pPr eaLnBrk="1" hangingPunct="1"/>
            <a:r>
              <a:rPr lang="en-US" dirty="0" smtClean="0"/>
              <a:t>Tagging and disposing of sharp items</a:t>
            </a:r>
          </a:p>
        </p:txBody>
      </p:sp>
      <p:pic>
        <p:nvPicPr>
          <p:cNvPr id="15364" name="Picture 1030"/>
          <p:cNvPicPr>
            <a:picLocks noGrp="1" noChangeAspect="1" noChangeArrowheads="1"/>
          </p:cNvPicPr>
          <p:nvPr>
            <p:ph sz="half" idx="2"/>
          </p:nvPr>
        </p:nvPicPr>
        <p:blipFill>
          <a:blip r:embed="rId2" cstate="print"/>
          <a:srcRect/>
          <a:stretch>
            <a:fillRect/>
          </a:stretch>
        </p:blipFill>
        <p:spPr>
          <a:xfrm>
            <a:off x="2133600" y="4343400"/>
            <a:ext cx="3429000" cy="2255838"/>
          </a:xfrm>
          <a:noFill/>
          <a:ln w="12700">
            <a:solidFill>
              <a:schemeClr val="tx1"/>
            </a:solidFill>
            <a:headEnd type="none" w="sm" len="sm"/>
            <a:tailEnd type="none" w="sm" len="sm"/>
          </a:ln>
        </p:spPr>
      </p:pic>
      <p:sp>
        <p:nvSpPr>
          <p:cNvPr id="15365" name="Text Box 1028"/>
          <p:cNvSpPr txBox="1">
            <a:spLocks noChangeArrowheads="1"/>
          </p:cNvSpPr>
          <p:nvPr/>
        </p:nvSpPr>
        <p:spPr bwMode="auto">
          <a:xfrm>
            <a:off x="8456613" y="6477000"/>
            <a:ext cx="685800" cy="3667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800" b="0" dirty="0">
                <a:solidFill>
                  <a:schemeClr val="bg1"/>
                </a:solidFill>
                <a:latin typeface="Arial" charset="0"/>
              </a:rPr>
              <a:t>5c</a:t>
            </a:r>
            <a:endParaRPr lang="en-US" sz="3200" b="0" dirty="0">
              <a:solidFill>
                <a:schemeClr val="bg1"/>
              </a:solidFill>
              <a:latin typeface="Arial" charset="0"/>
            </a:endParaRPr>
          </a:p>
        </p:txBody>
      </p:sp>
      <p:sp>
        <p:nvSpPr>
          <p:cNvPr id="6" name="Date Placeholder 5"/>
          <p:cNvSpPr>
            <a:spLocks noGrp="1"/>
          </p:cNvSpPr>
          <p:nvPr>
            <p:ph type="dt" sz="half" idx="10"/>
          </p:nvPr>
        </p:nvSpPr>
        <p:spPr/>
        <p:txBody>
          <a:bodyPr/>
          <a:lstStyle/>
          <a:p>
            <a:pPr>
              <a:defRPr/>
            </a:pPr>
            <a:fld id="{22AECB7C-A0E9-4148-817F-E11032C47B2A}" type="datetime1">
              <a:rPr lang="en-US" smtClean="0"/>
              <a:t>6/8/2021</a:t>
            </a:fld>
            <a:endParaRPr lang="en-US" dirty="0"/>
          </a:p>
        </p:txBody>
      </p:sp>
      <p:sp>
        <p:nvSpPr>
          <p:cNvPr id="7" name="Slide Number Placeholder 6"/>
          <p:cNvSpPr>
            <a:spLocks noGrp="1"/>
          </p:cNvSpPr>
          <p:nvPr>
            <p:ph type="sldNum" sz="quarter" idx="12"/>
          </p:nvPr>
        </p:nvSpPr>
        <p:spPr/>
        <p:txBody>
          <a:bodyPr/>
          <a:lstStyle/>
          <a:p>
            <a:pPr>
              <a:defRPr/>
            </a:pPr>
            <a:fld id="{5D9FE7EA-AED8-4050-98D6-56649D1AE522}" type="slidenum">
              <a:rPr lang="en-US" smtClean="0"/>
              <a:pPr>
                <a:defRPr/>
              </a:pPr>
              <a:t>27</a:t>
            </a:fld>
            <a:endParaRPr lang="en-US" dirty="0"/>
          </a:p>
        </p:txBody>
      </p:sp>
      <p:sp>
        <p:nvSpPr>
          <p:cNvPr id="8" name="Footer Placeholder 7"/>
          <p:cNvSpPr>
            <a:spLocks noGrp="1"/>
          </p:cNvSpPr>
          <p:nvPr>
            <p:ph type="ftr" sz="quarter" idx="11"/>
          </p:nvPr>
        </p:nvSpPr>
        <p:spPr/>
        <p:txBody>
          <a:bodyPr/>
          <a:lstStyle/>
          <a:p>
            <a:pPr>
              <a:defRPr/>
            </a:pPr>
            <a:r>
              <a:rPr lang="en-US" dirty="0" smtClean="0"/>
              <a:t>Montana Schools Property and Liability Insurance Plan</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5613"/>
            <a:ext cx="8229600" cy="701675"/>
          </a:xfrm>
        </p:spPr>
        <p:txBody>
          <a:bodyPr>
            <a:normAutofit fontScale="90000"/>
          </a:bodyPr>
          <a:lstStyle/>
          <a:p>
            <a:pPr eaLnBrk="1" hangingPunct="1"/>
            <a:r>
              <a:rPr lang="en-US" dirty="0" smtClean="0"/>
              <a:t>First aid supplies</a:t>
            </a:r>
          </a:p>
        </p:txBody>
      </p:sp>
      <p:sp>
        <p:nvSpPr>
          <p:cNvPr id="16387" name="Rectangle 3"/>
          <p:cNvSpPr>
            <a:spLocks noGrp="1" noChangeArrowheads="1"/>
          </p:cNvSpPr>
          <p:nvPr>
            <p:ph type="body" sz="half" idx="1"/>
          </p:nvPr>
        </p:nvSpPr>
        <p:spPr>
          <a:xfrm>
            <a:off x="609600" y="1447800"/>
            <a:ext cx="4419600" cy="4302125"/>
          </a:xfrm>
        </p:spPr>
        <p:txBody>
          <a:bodyPr/>
          <a:lstStyle/>
          <a:p>
            <a:pPr eaLnBrk="1" hangingPunct="1"/>
            <a:r>
              <a:rPr lang="en-US" dirty="0" smtClean="0"/>
              <a:t>Type of supplies</a:t>
            </a:r>
          </a:p>
          <a:p>
            <a:pPr eaLnBrk="1" hangingPunct="1"/>
            <a:r>
              <a:rPr lang="en-US" dirty="0" smtClean="0"/>
              <a:t>Amount of supplies</a:t>
            </a:r>
          </a:p>
          <a:p>
            <a:pPr eaLnBrk="1" hangingPunct="1"/>
            <a:r>
              <a:rPr lang="en-US" dirty="0" smtClean="0"/>
              <a:t>Maintenance of supplies</a:t>
            </a:r>
          </a:p>
          <a:p>
            <a:pPr eaLnBrk="1" hangingPunct="1"/>
            <a:r>
              <a:rPr lang="en-US" dirty="0" smtClean="0"/>
              <a:t>Storage of supplies</a:t>
            </a:r>
          </a:p>
        </p:txBody>
      </p:sp>
      <p:pic>
        <p:nvPicPr>
          <p:cNvPr id="16388" name="Picture 6"/>
          <p:cNvPicPr>
            <a:picLocks noGrp="1" noChangeAspect="1" noChangeArrowheads="1"/>
          </p:cNvPicPr>
          <p:nvPr>
            <p:ph sz="half" idx="2"/>
          </p:nvPr>
        </p:nvPicPr>
        <p:blipFill>
          <a:blip r:embed="rId2" cstate="print"/>
          <a:srcRect/>
          <a:stretch>
            <a:fillRect/>
          </a:stretch>
        </p:blipFill>
        <p:spPr>
          <a:xfrm>
            <a:off x="5029200" y="2438400"/>
            <a:ext cx="3581400" cy="2112963"/>
          </a:xfrm>
          <a:noFill/>
          <a:ln w="12700">
            <a:solidFill>
              <a:schemeClr val="tx1"/>
            </a:solidFill>
            <a:headEnd type="none" w="sm" len="sm"/>
            <a:tailEnd type="none" w="sm" len="sm"/>
          </a:ln>
        </p:spPr>
      </p:pic>
      <p:sp>
        <p:nvSpPr>
          <p:cNvPr id="16389" name="Text Box 4"/>
          <p:cNvSpPr txBox="1">
            <a:spLocks noChangeArrowheads="1"/>
          </p:cNvSpPr>
          <p:nvPr/>
        </p:nvSpPr>
        <p:spPr bwMode="auto">
          <a:xfrm>
            <a:off x="8456613" y="6477000"/>
            <a:ext cx="685800" cy="3667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800" b="0" dirty="0">
                <a:solidFill>
                  <a:schemeClr val="bg1"/>
                </a:solidFill>
                <a:latin typeface="Arial" charset="0"/>
              </a:rPr>
              <a:t>6a</a:t>
            </a:r>
            <a:endParaRPr lang="en-US" sz="3200" b="0" dirty="0">
              <a:solidFill>
                <a:schemeClr val="bg1"/>
              </a:solidFill>
              <a:latin typeface="Arial" charset="0"/>
            </a:endParaRPr>
          </a:p>
        </p:txBody>
      </p:sp>
      <p:sp>
        <p:nvSpPr>
          <p:cNvPr id="6" name="Date Placeholder 5"/>
          <p:cNvSpPr>
            <a:spLocks noGrp="1"/>
          </p:cNvSpPr>
          <p:nvPr>
            <p:ph type="dt" sz="half" idx="10"/>
          </p:nvPr>
        </p:nvSpPr>
        <p:spPr/>
        <p:txBody>
          <a:bodyPr/>
          <a:lstStyle/>
          <a:p>
            <a:pPr>
              <a:defRPr/>
            </a:pPr>
            <a:fld id="{21A1B5AC-AC5D-4FA4-8D46-173055199715}" type="datetime1">
              <a:rPr lang="en-US" smtClean="0"/>
              <a:t>6/8/2021</a:t>
            </a:fld>
            <a:endParaRPr lang="en-US" dirty="0"/>
          </a:p>
        </p:txBody>
      </p:sp>
      <p:sp>
        <p:nvSpPr>
          <p:cNvPr id="7" name="Slide Number Placeholder 6"/>
          <p:cNvSpPr>
            <a:spLocks noGrp="1"/>
          </p:cNvSpPr>
          <p:nvPr>
            <p:ph type="sldNum" sz="quarter" idx="12"/>
          </p:nvPr>
        </p:nvSpPr>
        <p:spPr/>
        <p:txBody>
          <a:bodyPr/>
          <a:lstStyle/>
          <a:p>
            <a:pPr>
              <a:defRPr/>
            </a:pPr>
            <a:fld id="{5D9FE7EA-AED8-4050-98D6-56649D1AE522}" type="slidenum">
              <a:rPr lang="en-US" smtClean="0"/>
              <a:pPr>
                <a:defRPr/>
              </a:pPr>
              <a:t>28</a:t>
            </a:fld>
            <a:endParaRPr lang="en-US" dirty="0"/>
          </a:p>
        </p:txBody>
      </p:sp>
      <p:sp>
        <p:nvSpPr>
          <p:cNvPr id="8" name="Footer Placeholder 7"/>
          <p:cNvSpPr>
            <a:spLocks noGrp="1"/>
          </p:cNvSpPr>
          <p:nvPr>
            <p:ph type="ftr" sz="quarter" idx="11"/>
          </p:nvPr>
        </p:nvSpPr>
        <p:spPr/>
        <p:txBody>
          <a:bodyPr/>
          <a:lstStyle/>
          <a:p>
            <a:pPr>
              <a:defRPr/>
            </a:pPr>
            <a:r>
              <a:rPr lang="en-US" dirty="0" smtClean="0"/>
              <a:t>Montana Schools Property and Liability Insurance Plan</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dirty="0" smtClean="0"/>
              <a:t>Program elements: type of injury</a:t>
            </a:r>
          </a:p>
        </p:txBody>
      </p:sp>
      <p:sp>
        <p:nvSpPr>
          <p:cNvPr id="17411" name="Rectangle 3"/>
          <p:cNvSpPr>
            <a:spLocks noGrp="1" noChangeArrowheads="1"/>
          </p:cNvSpPr>
          <p:nvPr>
            <p:ph type="body" sz="half" idx="1"/>
          </p:nvPr>
        </p:nvSpPr>
        <p:spPr>
          <a:xfrm>
            <a:off x="457200" y="1828800"/>
            <a:ext cx="5791200" cy="4302125"/>
          </a:xfrm>
        </p:spPr>
        <p:txBody>
          <a:bodyPr/>
          <a:lstStyle/>
          <a:p>
            <a:pPr eaLnBrk="1" hangingPunct="1"/>
            <a:r>
              <a:rPr lang="en-US" dirty="0" smtClean="0"/>
              <a:t>Shock</a:t>
            </a:r>
          </a:p>
          <a:p>
            <a:pPr lvl="1" eaLnBrk="1" hangingPunct="1"/>
            <a:r>
              <a:rPr lang="en-US" sz="3000" dirty="0" smtClean="0"/>
              <a:t>Shock due to injury</a:t>
            </a:r>
          </a:p>
          <a:p>
            <a:pPr lvl="1" eaLnBrk="1" hangingPunct="1"/>
            <a:r>
              <a:rPr lang="en-US" sz="3000" dirty="0" smtClean="0"/>
              <a:t>Shock due to allergic reactions</a:t>
            </a:r>
          </a:p>
          <a:p>
            <a:pPr lvl="1" eaLnBrk="1" hangingPunct="1"/>
            <a:r>
              <a:rPr lang="en-US" sz="3000" dirty="0" smtClean="0"/>
              <a:t>Treating fainting victims</a:t>
            </a:r>
          </a:p>
        </p:txBody>
      </p:sp>
      <p:pic>
        <p:nvPicPr>
          <p:cNvPr id="17412" name="Picture 5"/>
          <p:cNvPicPr>
            <a:picLocks noGrp="1" noChangeAspect="1" noChangeArrowheads="1"/>
          </p:cNvPicPr>
          <p:nvPr>
            <p:ph sz="half" idx="2"/>
          </p:nvPr>
        </p:nvPicPr>
        <p:blipFill>
          <a:blip r:embed="rId2" cstate="print"/>
          <a:srcRect/>
          <a:stretch>
            <a:fillRect/>
          </a:stretch>
        </p:blipFill>
        <p:spPr>
          <a:xfrm>
            <a:off x="6324600" y="2209800"/>
            <a:ext cx="2257425" cy="3408363"/>
          </a:xfrm>
          <a:noFill/>
          <a:ln w="12700">
            <a:solidFill>
              <a:schemeClr val="tx1"/>
            </a:solidFill>
            <a:headEnd type="none" w="sm" len="sm"/>
            <a:tailEnd type="none" w="sm" len="sm"/>
          </a:ln>
        </p:spPr>
      </p:pic>
      <p:sp>
        <p:nvSpPr>
          <p:cNvPr id="17413" name="Text Box 4"/>
          <p:cNvSpPr txBox="1">
            <a:spLocks noChangeArrowheads="1"/>
          </p:cNvSpPr>
          <p:nvPr/>
        </p:nvSpPr>
        <p:spPr bwMode="auto">
          <a:xfrm>
            <a:off x="8456613" y="6477000"/>
            <a:ext cx="685800" cy="3667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800" b="0" dirty="0">
                <a:solidFill>
                  <a:schemeClr val="bg1"/>
                </a:solidFill>
                <a:latin typeface="Arial" charset="0"/>
              </a:rPr>
              <a:t>7a</a:t>
            </a:r>
            <a:endParaRPr lang="en-US" sz="3200" b="0" dirty="0">
              <a:solidFill>
                <a:schemeClr val="bg1"/>
              </a:solidFill>
              <a:latin typeface="Arial" charset="0"/>
            </a:endParaRPr>
          </a:p>
        </p:txBody>
      </p:sp>
      <p:sp>
        <p:nvSpPr>
          <p:cNvPr id="6" name="Date Placeholder 5"/>
          <p:cNvSpPr>
            <a:spLocks noGrp="1"/>
          </p:cNvSpPr>
          <p:nvPr>
            <p:ph type="dt" sz="half" idx="10"/>
          </p:nvPr>
        </p:nvSpPr>
        <p:spPr/>
        <p:txBody>
          <a:bodyPr/>
          <a:lstStyle/>
          <a:p>
            <a:pPr>
              <a:defRPr/>
            </a:pPr>
            <a:fld id="{61A3B2B1-C3B2-4BEC-8A76-00C2F3B69305}" type="datetime1">
              <a:rPr lang="en-US" smtClean="0"/>
              <a:t>6/8/2021</a:t>
            </a:fld>
            <a:endParaRPr lang="en-US" dirty="0"/>
          </a:p>
        </p:txBody>
      </p:sp>
      <p:sp>
        <p:nvSpPr>
          <p:cNvPr id="7" name="Slide Number Placeholder 6"/>
          <p:cNvSpPr>
            <a:spLocks noGrp="1"/>
          </p:cNvSpPr>
          <p:nvPr>
            <p:ph type="sldNum" sz="quarter" idx="12"/>
          </p:nvPr>
        </p:nvSpPr>
        <p:spPr/>
        <p:txBody>
          <a:bodyPr/>
          <a:lstStyle/>
          <a:p>
            <a:pPr>
              <a:defRPr/>
            </a:pPr>
            <a:fld id="{5D9FE7EA-AED8-4050-98D6-56649D1AE522}" type="slidenum">
              <a:rPr lang="en-US" smtClean="0"/>
              <a:pPr>
                <a:defRPr/>
              </a:pPr>
              <a:t>29</a:t>
            </a:fld>
            <a:endParaRPr lang="en-US" dirty="0"/>
          </a:p>
        </p:txBody>
      </p:sp>
      <p:sp>
        <p:nvSpPr>
          <p:cNvPr id="8" name="Footer Placeholder 7"/>
          <p:cNvSpPr>
            <a:spLocks noGrp="1"/>
          </p:cNvSpPr>
          <p:nvPr>
            <p:ph type="ftr" sz="quarter" idx="11"/>
          </p:nvPr>
        </p:nvSpPr>
        <p:spPr/>
        <p:txBody>
          <a:bodyPr/>
          <a:lstStyle/>
          <a:p>
            <a:pPr>
              <a:defRPr/>
            </a:pPr>
            <a:r>
              <a:rPr lang="en-US" dirty="0" smtClean="0"/>
              <a:t>Montana Schools Property and Liability Insurance Plan</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Playground Injury Statistics</a:t>
            </a:r>
            <a:endParaRPr lang="en-US" dirty="0"/>
          </a:p>
        </p:txBody>
      </p:sp>
      <p:sp>
        <p:nvSpPr>
          <p:cNvPr id="3" name="Content Placeholder 2"/>
          <p:cNvSpPr>
            <a:spLocks noGrp="1"/>
          </p:cNvSpPr>
          <p:nvPr>
            <p:ph idx="1"/>
          </p:nvPr>
        </p:nvSpPr>
        <p:spPr/>
        <p:txBody>
          <a:bodyPr/>
          <a:lstStyle/>
          <a:p>
            <a:r>
              <a:rPr lang="en-US" dirty="0" smtClean="0"/>
              <a:t>Each year, Emergency Departments treat about 200,000 children 15 years old and younger for playground related injuries.</a:t>
            </a:r>
          </a:p>
          <a:p>
            <a:r>
              <a:rPr lang="en-US" dirty="0" smtClean="0"/>
              <a:t>The American Academy of Orthopedic Surgeons estimates 527,000 children are treated in hospitals, emergency departments, doctors offices, and ambulatory surgery centers.</a:t>
            </a:r>
          </a:p>
          <a:p>
            <a:r>
              <a:rPr lang="en-US" dirty="0" smtClean="0"/>
              <a:t>45 percent of the playground injuries that take place are severe: fractures, concussions and dislocations.</a:t>
            </a:r>
          </a:p>
          <a:p>
            <a:pPr>
              <a:buNone/>
            </a:pPr>
            <a:endParaRPr lang="en-US" dirty="0"/>
          </a:p>
        </p:txBody>
      </p:sp>
      <p:sp>
        <p:nvSpPr>
          <p:cNvPr id="4" name="Date Placeholder 3"/>
          <p:cNvSpPr>
            <a:spLocks noGrp="1"/>
          </p:cNvSpPr>
          <p:nvPr>
            <p:ph type="dt" sz="half" idx="10"/>
          </p:nvPr>
        </p:nvSpPr>
        <p:spPr/>
        <p:txBody>
          <a:bodyPr/>
          <a:lstStyle/>
          <a:p>
            <a:fld id="{A697EF84-7066-4343-BD14-2E1F9A3ADFA1}"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3</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Signs and Symptoms of Shock</a:t>
            </a:r>
          </a:p>
        </p:txBody>
      </p:sp>
      <p:sp>
        <p:nvSpPr>
          <p:cNvPr id="18435" name="Rectangle 3"/>
          <p:cNvSpPr>
            <a:spLocks noGrp="1" noChangeArrowheads="1"/>
          </p:cNvSpPr>
          <p:nvPr>
            <p:ph type="body" idx="1"/>
          </p:nvPr>
        </p:nvSpPr>
        <p:spPr/>
        <p:txBody>
          <a:bodyPr/>
          <a:lstStyle/>
          <a:p>
            <a:pPr eaLnBrk="1" hangingPunct="1"/>
            <a:r>
              <a:rPr lang="en-US" sz="2600" dirty="0" smtClean="0"/>
              <a:t>Anxiety, confusion, agitation, or restlessness</a:t>
            </a:r>
          </a:p>
          <a:p>
            <a:pPr eaLnBrk="1" hangingPunct="1"/>
            <a:r>
              <a:rPr lang="en-US" sz="2600" dirty="0" smtClean="0"/>
              <a:t>Dizziness, light-headiness</a:t>
            </a:r>
          </a:p>
          <a:p>
            <a:pPr eaLnBrk="1" hangingPunct="1"/>
            <a:r>
              <a:rPr lang="en-US" sz="2600" dirty="0" smtClean="0"/>
              <a:t>Cool, clammy, or sweating skin that is pale, bluish, or ashen in color</a:t>
            </a:r>
          </a:p>
          <a:p>
            <a:pPr eaLnBrk="1" hangingPunct="1"/>
            <a:r>
              <a:rPr lang="en-US" sz="2600" dirty="0" smtClean="0"/>
              <a:t>Rapid, shallow breathing</a:t>
            </a:r>
          </a:p>
          <a:p>
            <a:pPr eaLnBrk="1" hangingPunct="1"/>
            <a:r>
              <a:rPr lang="en-US" sz="2600" dirty="0" smtClean="0"/>
              <a:t>Thirst</a:t>
            </a:r>
          </a:p>
          <a:p>
            <a:pPr eaLnBrk="1" hangingPunct="1"/>
            <a:r>
              <a:rPr lang="en-US" sz="2600" dirty="0" smtClean="0"/>
              <a:t>Nausea, vomiting</a:t>
            </a:r>
          </a:p>
          <a:p>
            <a:pPr eaLnBrk="1" hangingPunct="1"/>
            <a:r>
              <a:rPr lang="en-US" sz="2600" dirty="0" smtClean="0"/>
              <a:t>Changing responsiveness</a:t>
            </a:r>
          </a:p>
        </p:txBody>
      </p:sp>
      <p:sp>
        <p:nvSpPr>
          <p:cNvPr id="18436" name="Text Box 4"/>
          <p:cNvSpPr txBox="1">
            <a:spLocks noChangeArrowheads="1"/>
          </p:cNvSpPr>
          <p:nvPr/>
        </p:nvSpPr>
        <p:spPr bwMode="auto">
          <a:xfrm>
            <a:off x="381000" y="5562600"/>
            <a:ext cx="8039100" cy="336550"/>
          </a:xfrm>
          <a:prstGeom prst="rect">
            <a:avLst/>
          </a:prstGeom>
          <a:noFill/>
          <a:ln w="9525" algn="ctr">
            <a:noFill/>
            <a:miter lim="800000"/>
            <a:headEnd type="none" w="sm" len="sm"/>
            <a:tailEnd type="none" w="sm" len="sm"/>
          </a:ln>
        </p:spPr>
        <p:txBody>
          <a:bodyPr anchor="b">
            <a:spAutoFit/>
          </a:bodyPr>
          <a:lstStyle/>
          <a:p>
            <a:r>
              <a:rPr lang="en-US" sz="1600" u="sng" dirty="0">
                <a:solidFill>
                  <a:srgbClr val="FF3300"/>
                </a:solidFill>
              </a:rPr>
              <a:t>If someone is going into shock get medical help as soon as possible</a:t>
            </a:r>
            <a:r>
              <a:rPr lang="en-US" sz="1600" dirty="0"/>
              <a:t> </a:t>
            </a:r>
          </a:p>
        </p:txBody>
      </p:sp>
      <p:sp>
        <p:nvSpPr>
          <p:cNvPr id="5" name="Date Placeholder 4"/>
          <p:cNvSpPr>
            <a:spLocks noGrp="1"/>
          </p:cNvSpPr>
          <p:nvPr>
            <p:ph type="dt" sz="half" idx="10"/>
          </p:nvPr>
        </p:nvSpPr>
        <p:spPr/>
        <p:txBody>
          <a:bodyPr/>
          <a:lstStyle/>
          <a:p>
            <a:fld id="{CFE7F252-EDE8-4143-A67D-BA6D05263BA3}" type="datetime1">
              <a:rPr lang="en-US" smtClean="0"/>
              <a:t>6/8/2021</a:t>
            </a:fld>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30</a:t>
            </a:fld>
            <a:endParaRPr lang="en-US" dirty="0"/>
          </a:p>
        </p:txBody>
      </p:sp>
      <p:sp>
        <p:nvSpPr>
          <p:cNvPr id="7" name="Footer Placeholder 6"/>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First Aid for Shock</a:t>
            </a:r>
          </a:p>
        </p:txBody>
      </p:sp>
      <p:sp>
        <p:nvSpPr>
          <p:cNvPr id="19459" name="Rectangle 3"/>
          <p:cNvSpPr>
            <a:spLocks noGrp="1" noChangeArrowheads="1"/>
          </p:cNvSpPr>
          <p:nvPr>
            <p:ph type="body" idx="1"/>
          </p:nvPr>
        </p:nvSpPr>
        <p:spPr/>
        <p:txBody>
          <a:bodyPr/>
          <a:lstStyle/>
          <a:p>
            <a:pPr eaLnBrk="1" hangingPunct="1">
              <a:lnSpc>
                <a:spcPct val="90000"/>
              </a:lnSpc>
            </a:pPr>
            <a:r>
              <a:rPr lang="en-US" sz="2100" dirty="0" smtClean="0"/>
              <a:t>Check for normal breathing and for injuries.</a:t>
            </a:r>
          </a:p>
          <a:p>
            <a:pPr eaLnBrk="1" hangingPunct="1">
              <a:lnSpc>
                <a:spcPct val="90000"/>
              </a:lnSpc>
            </a:pPr>
            <a:r>
              <a:rPr lang="en-US" sz="2100" dirty="0" smtClean="0"/>
              <a:t>Call 911</a:t>
            </a:r>
          </a:p>
          <a:p>
            <a:pPr eaLnBrk="1" hangingPunct="1">
              <a:lnSpc>
                <a:spcPct val="90000"/>
              </a:lnSpc>
            </a:pPr>
            <a:r>
              <a:rPr lang="en-US" sz="2100" dirty="0" smtClean="0"/>
              <a:t>Have victim lie on back and raise legs 8-12 inches if possible (spinal injury). Loosen tight clothing.</a:t>
            </a:r>
          </a:p>
          <a:p>
            <a:pPr eaLnBrk="1" hangingPunct="1">
              <a:lnSpc>
                <a:spcPct val="90000"/>
              </a:lnSpc>
            </a:pPr>
            <a:r>
              <a:rPr lang="en-US" sz="2100" dirty="0" smtClean="0"/>
              <a:t>Prepare for possible vomiting turn the victim’s head to the side</a:t>
            </a:r>
          </a:p>
          <a:p>
            <a:pPr eaLnBrk="1" hangingPunct="1">
              <a:lnSpc>
                <a:spcPct val="90000"/>
              </a:lnSpc>
            </a:pPr>
            <a:r>
              <a:rPr lang="en-US" sz="2100" dirty="0" smtClean="0"/>
              <a:t>Try to maintain victim body temperature- Cover with a blanket</a:t>
            </a:r>
          </a:p>
          <a:p>
            <a:pPr eaLnBrk="1" hangingPunct="1">
              <a:lnSpc>
                <a:spcPct val="90000"/>
              </a:lnSpc>
            </a:pPr>
            <a:r>
              <a:rPr lang="en-US" sz="2100" dirty="0" smtClean="0"/>
              <a:t>Do not let a shock victim eat or drink anything</a:t>
            </a:r>
          </a:p>
          <a:p>
            <a:pPr eaLnBrk="1" hangingPunct="1">
              <a:lnSpc>
                <a:spcPct val="90000"/>
              </a:lnSpc>
            </a:pPr>
            <a:r>
              <a:rPr lang="en-US" sz="2100" dirty="0" smtClean="0"/>
              <a:t>Stay with the victim and offer reassurance and comfort</a:t>
            </a:r>
          </a:p>
          <a:p>
            <a:pPr eaLnBrk="1" hangingPunct="1">
              <a:lnSpc>
                <a:spcPct val="90000"/>
              </a:lnSpc>
            </a:pPr>
            <a:r>
              <a:rPr lang="en-US" sz="2100" dirty="0" smtClean="0"/>
              <a:t>Put an unresponsive victim ( if no suspected spinal injury) in the recovery position.</a:t>
            </a:r>
          </a:p>
        </p:txBody>
      </p:sp>
      <p:sp>
        <p:nvSpPr>
          <p:cNvPr id="4" name="Date Placeholder 3"/>
          <p:cNvSpPr>
            <a:spLocks noGrp="1"/>
          </p:cNvSpPr>
          <p:nvPr>
            <p:ph type="dt" sz="half" idx="10"/>
          </p:nvPr>
        </p:nvSpPr>
        <p:spPr/>
        <p:txBody>
          <a:bodyPr/>
          <a:lstStyle/>
          <a:p>
            <a:fld id="{89F795E8-FD95-4072-B636-53D44E3FA12F}" type="datetime1">
              <a:rPr lang="en-US" smtClean="0"/>
              <a:t>6/8/2021</a:t>
            </a:fld>
            <a:endParaRPr lang="en-US" dirty="0"/>
          </a:p>
        </p:txBody>
      </p:sp>
      <p:sp>
        <p:nvSpPr>
          <p:cNvPr id="5" name="Slide Number Placeholder 4"/>
          <p:cNvSpPr>
            <a:spLocks noGrp="1"/>
          </p:cNvSpPr>
          <p:nvPr>
            <p:ph type="sldNum" sz="quarter" idx="12"/>
          </p:nvPr>
        </p:nvSpPr>
        <p:spPr/>
        <p:txBody>
          <a:bodyPr/>
          <a:lstStyle/>
          <a:p>
            <a:fld id="{F482CDAC-CBA9-40DE-B796-A5F13323ABE8}" type="slidenum">
              <a:rPr lang="en-US" smtClean="0"/>
              <a:pPr/>
              <a:t>31</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dirty="0" smtClean="0"/>
              <a:t>Program elements: type of injury</a:t>
            </a:r>
          </a:p>
        </p:txBody>
      </p:sp>
      <p:sp>
        <p:nvSpPr>
          <p:cNvPr id="21507" name="Rectangle 3"/>
          <p:cNvSpPr>
            <a:spLocks noGrp="1" noChangeArrowheads="1"/>
          </p:cNvSpPr>
          <p:nvPr>
            <p:ph type="body" sz="half" idx="1"/>
          </p:nvPr>
        </p:nvSpPr>
        <p:spPr/>
        <p:txBody>
          <a:bodyPr/>
          <a:lstStyle/>
          <a:p>
            <a:pPr eaLnBrk="1" hangingPunct="1"/>
            <a:r>
              <a:rPr lang="en-US" dirty="0" smtClean="0"/>
              <a:t>Controlling bleeding</a:t>
            </a:r>
          </a:p>
          <a:p>
            <a:pPr lvl="1" eaLnBrk="1" hangingPunct="1"/>
            <a:r>
              <a:rPr lang="en-US" dirty="0" smtClean="0"/>
              <a:t>Direct pressure</a:t>
            </a:r>
          </a:p>
          <a:p>
            <a:pPr lvl="1" eaLnBrk="1" hangingPunct="1"/>
            <a:r>
              <a:rPr lang="en-US" dirty="0" smtClean="0"/>
              <a:t>Pressure points</a:t>
            </a:r>
          </a:p>
          <a:p>
            <a:pPr lvl="1" eaLnBrk="1" hangingPunct="1"/>
            <a:r>
              <a:rPr lang="en-US" dirty="0" smtClean="0"/>
              <a:t>Elevation</a:t>
            </a:r>
          </a:p>
          <a:p>
            <a:pPr lvl="1" eaLnBrk="1" hangingPunct="1"/>
            <a:r>
              <a:rPr lang="en-US" dirty="0" smtClean="0"/>
              <a:t>Pressure bandaging</a:t>
            </a:r>
          </a:p>
        </p:txBody>
      </p:sp>
      <p:pic>
        <p:nvPicPr>
          <p:cNvPr id="21508" name="Picture 5" descr="apply pressure - medline"/>
          <p:cNvPicPr>
            <a:picLocks noGrp="1" noChangeAspect="1" noChangeArrowheads="1"/>
          </p:cNvPicPr>
          <p:nvPr>
            <p:ph sz="half" idx="2"/>
          </p:nvPr>
        </p:nvPicPr>
        <p:blipFill>
          <a:blip r:embed="rId2" cstate="print"/>
          <a:srcRect/>
          <a:stretch>
            <a:fillRect/>
          </a:stretch>
        </p:blipFill>
        <p:spPr>
          <a:xfrm>
            <a:off x="4648200" y="2133600"/>
            <a:ext cx="4016375" cy="2457450"/>
          </a:xfrm>
          <a:noFill/>
          <a:ln>
            <a:solidFill>
              <a:schemeClr val="tx1"/>
            </a:solidFill>
          </a:ln>
        </p:spPr>
      </p:pic>
      <p:sp>
        <p:nvSpPr>
          <p:cNvPr id="21509" name="Text Box 4"/>
          <p:cNvSpPr txBox="1">
            <a:spLocks noChangeArrowheads="1"/>
          </p:cNvSpPr>
          <p:nvPr/>
        </p:nvSpPr>
        <p:spPr bwMode="auto">
          <a:xfrm>
            <a:off x="8456613" y="6477000"/>
            <a:ext cx="685800" cy="3667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800" b="0" dirty="0">
                <a:solidFill>
                  <a:schemeClr val="bg1"/>
                </a:solidFill>
                <a:latin typeface="Arial" charset="0"/>
              </a:rPr>
              <a:t>7c</a:t>
            </a:r>
            <a:endParaRPr lang="en-US" sz="3200" b="0" dirty="0">
              <a:solidFill>
                <a:schemeClr val="bg1"/>
              </a:solidFill>
              <a:latin typeface="Arial" charset="0"/>
            </a:endParaRPr>
          </a:p>
        </p:txBody>
      </p:sp>
      <p:sp>
        <p:nvSpPr>
          <p:cNvPr id="6" name="Date Placeholder 5"/>
          <p:cNvSpPr>
            <a:spLocks noGrp="1"/>
          </p:cNvSpPr>
          <p:nvPr>
            <p:ph type="dt" sz="half" idx="10"/>
          </p:nvPr>
        </p:nvSpPr>
        <p:spPr/>
        <p:txBody>
          <a:bodyPr/>
          <a:lstStyle/>
          <a:p>
            <a:pPr>
              <a:defRPr/>
            </a:pPr>
            <a:fld id="{135832A3-7A58-4DE8-971F-2EE755F32339}" type="datetime1">
              <a:rPr lang="en-US" smtClean="0"/>
              <a:t>6/8/2021</a:t>
            </a:fld>
            <a:endParaRPr lang="en-US" dirty="0"/>
          </a:p>
        </p:txBody>
      </p:sp>
      <p:sp>
        <p:nvSpPr>
          <p:cNvPr id="7" name="Slide Number Placeholder 6"/>
          <p:cNvSpPr>
            <a:spLocks noGrp="1"/>
          </p:cNvSpPr>
          <p:nvPr>
            <p:ph type="sldNum" sz="quarter" idx="12"/>
          </p:nvPr>
        </p:nvSpPr>
        <p:spPr/>
        <p:txBody>
          <a:bodyPr/>
          <a:lstStyle/>
          <a:p>
            <a:pPr>
              <a:defRPr/>
            </a:pPr>
            <a:fld id="{5D9FE7EA-AED8-4050-98D6-56649D1AE522}" type="slidenum">
              <a:rPr lang="en-US" smtClean="0"/>
              <a:pPr>
                <a:defRPr/>
              </a:pPr>
              <a:t>32</a:t>
            </a:fld>
            <a:endParaRPr lang="en-US" dirty="0"/>
          </a:p>
        </p:txBody>
      </p:sp>
      <p:sp>
        <p:nvSpPr>
          <p:cNvPr id="8" name="Footer Placeholder 7"/>
          <p:cNvSpPr>
            <a:spLocks noGrp="1"/>
          </p:cNvSpPr>
          <p:nvPr>
            <p:ph type="ftr" sz="quarter" idx="11"/>
          </p:nvPr>
        </p:nvSpPr>
        <p:spPr/>
        <p:txBody>
          <a:bodyPr/>
          <a:lstStyle/>
          <a:p>
            <a:pPr>
              <a:defRPr/>
            </a:pPr>
            <a:r>
              <a:rPr lang="en-US" dirty="0" smtClean="0"/>
              <a:t>Montana Schools Property and Liability Insurance Plan</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Cold Emergencies</a:t>
            </a:r>
          </a:p>
        </p:txBody>
      </p:sp>
      <p:sp>
        <p:nvSpPr>
          <p:cNvPr id="23555" name="Rectangle 3"/>
          <p:cNvSpPr>
            <a:spLocks noGrp="1" noChangeArrowheads="1"/>
          </p:cNvSpPr>
          <p:nvPr>
            <p:ph type="body" idx="1"/>
          </p:nvPr>
        </p:nvSpPr>
        <p:spPr/>
        <p:txBody>
          <a:bodyPr/>
          <a:lstStyle/>
          <a:p>
            <a:pPr eaLnBrk="1" hangingPunct="1">
              <a:lnSpc>
                <a:spcPct val="80000"/>
              </a:lnSpc>
            </a:pPr>
            <a:r>
              <a:rPr lang="en-US" sz="1700" dirty="0" smtClean="0"/>
              <a:t>Hypothermia</a:t>
            </a:r>
          </a:p>
          <a:p>
            <a:pPr eaLnBrk="1" hangingPunct="1">
              <a:lnSpc>
                <a:spcPct val="80000"/>
              </a:lnSpc>
            </a:pPr>
            <a:r>
              <a:rPr lang="en-US" sz="1700" dirty="0" smtClean="0"/>
              <a:t>Make sure students are dressed properly for weather conditions</a:t>
            </a:r>
          </a:p>
          <a:p>
            <a:pPr lvl="1" eaLnBrk="1" hangingPunct="1">
              <a:lnSpc>
                <a:spcPct val="80000"/>
              </a:lnSpc>
            </a:pPr>
            <a:r>
              <a:rPr lang="en-US" sz="1500" dirty="0" smtClean="0"/>
              <a:t>Signs and symptoms- uncontrollable shivering, irrational behavior, clumsy movements, pale skin, slow breathing</a:t>
            </a:r>
          </a:p>
          <a:p>
            <a:pPr lvl="1" eaLnBrk="1" hangingPunct="1">
              <a:lnSpc>
                <a:spcPct val="80000"/>
              </a:lnSpc>
            </a:pPr>
            <a:r>
              <a:rPr lang="en-US" sz="1500" dirty="0" smtClean="0"/>
              <a:t>First Aid</a:t>
            </a:r>
          </a:p>
          <a:p>
            <a:pPr lvl="2" eaLnBrk="1" hangingPunct="1">
              <a:lnSpc>
                <a:spcPct val="80000"/>
              </a:lnSpc>
            </a:pPr>
            <a:r>
              <a:rPr lang="en-US" sz="1300" dirty="0" smtClean="0"/>
              <a:t>Call 911</a:t>
            </a:r>
          </a:p>
          <a:p>
            <a:pPr lvl="2" eaLnBrk="1" hangingPunct="1">
              <a:lnSpc>
                <a:spcPct val="80000"/>
              </a:lnSpc>
            </a:pPr>
            <a:r>
              <a:rPr lang="en-US" sz="1300" dirty="0" smtClean="0"/>
              <a:t>Get out of the cold, remove wet clothing</a:t>
            </a:r>
          </a:p>
          <a:p>
            <a:pPr lvl="2" eaLnBrk="1" hangingPunct="1">
              <a:lnSpc>
                <a:spcPct val="80000"/>
              </a:lnSpc>
            </a:pPr>
            <a:r>
              <a:rPr lang="en-US" sz="1300" dirty="0" smtClean="0"/>
              <a:t>Warm victim with blanks or clothing</a:t>
            </a:r>
          </a:p>
          <a:p>
            <a:pPr lvl="2" eaLnBrk="1" hangingPunct="1">
              <a:lnSpc>
                <a:spcPct val="80000"/>
              </a:lnSpc>
            </a:pPr>
            <a:r>
              <a:rPr lang="en-US" sz="1300" dirty="0" smtClean="0"/>
              <a:t>Don’t warm person too fast or it can cause heart problems i.e.- putting into a hot bath or using direct heat</a:t>
            </a:r>
          </a:p>
          <a:p>
            <a:pPr lvl="2" eaLnBrk="1" hangingPunct="1">
              <a:lnSpc>
                <a:spcPct val="80000"/>
              </a:lnSpc>
            </a:pPr>
            <a:r>
              <a:rPr lang="en-US" sz="1300" dirty="0" smtClean="0"/>
              <a:t>Do not rub the skin of victim-Handle with care</a:t>
            </a:r>
          </a:p>
          <a:p>
            <a:pPr lvl="2" eaLnBrk="1" hangingPunct="1">
              <a:lnSpc>
                <a:spcPct val="80000"/>
              </a:lnSpc>
            </a:pPr>
            <a:r>
              <a:rPr lang="en-US" sz="1300" dirty="0" smtClean="0"/>
              <a:t>Give hot drinks to victim- No caffeine or alcohol</a:t>
            </a:r>
          </a:p>
          <a:p>
            <a:pPr eaLnBrk="1" hangingPunct="1">
              <a:lnSpc>
                <a:spcPct val="80000"/>
              </a:lnSpc>
            </a:pPr>
            <a:r>
              <a:rPr lang="en-US" sz="1700" dirty="0" smtClean="0"/>
              <a:t>Frost Bite</a:t>
            </a:r>
          </a:p>
          <a:p>
            <a:pPr lvl="1" eaLnBrk="1" hangingPunct="1">
              <a:lnSpc>
                <a:spcPct val="80000"/>
              </a:lnSpc>
            </a:pPr>
            <a:r>
              <a:rPr lang="en-US" sz="1500" dirty="0" smtClean="0"/>
              <a:t>First Aid</a:t>
            </a:r>
          </a:p>
          <a:p>
            <a:pPr lvl="2" eaLnBrk="1" hangingPunct="1">
              <a:lnSpc>
                <a:spcPct val="80000"/>
              </a:lnSpc>
            </a:pPr>
            <a:r>
              <a:rPr lang="en-US" sz="1300" dirty="0" smtClean="0"/>
              <a:t>Move the victim out of the cold</a:t>
            </a:r>
          </a:p>
          <a:p>
            <a:pPr lvl="2" eaLnBrk="1" hangingPunct="1">
              <a:lnSpc>
                <a:spcPct val="80000"/>
              </a:lnSpc>
            </a:pPr>
            <a:r>
              <a:rPr lang="en-US" sz="1300" dirty="0" smtClean="0"/>
              <a:t>Remove constricting items</a:t>
            </a:r>
          </a:p>
          <a:p>
            <a:pPr lvl="2" eaLnBrk="1" hangingPunct="1">
              <a:lnSpc>
                <a:spcPct val="80000"/>
              </a:lnSpc>
            </a:pPr>
            <a:r>
              <a:rPr lang="en-US" sz="1300" dirty="0" smtClean="0"/>
              <a:t>Protect between fingers with dry gauze and fluffy cloth</a:t>
            </a:r>
          </a:p>
          <a:p>
            <a:pPr lvl="2" eaLnBrk="1" hangingPunct="1">
              <a:lnSpc>
                <a:spcPct val="80000"/>
              </a:lnSpc>
            </a:pPr>
            <a:r>
              <a:rPr lang="en-US" sz="1300" dirty="0" smtClean="0"/>
              <a:t>Seek medical as soon as possible</a:t>
            </a:r>
          </a:p>
          <a:p>
            <a:pPr lvl="2" eaLnBrk="1" hangingPunct="1">
              <a:lnSpc>
                <a:spcPct val="80000"/>
              </a:lnSpc>
            </a:pPr>
            <a:r>
              <a:rPr lang="en-US" sz="1300" dirty="0" smtClean="0"/>
              <a:t>Warm with lukewarm water only if help is delayed</a:t>
            </a:r>
          </a:p>
          <a:p>
            <a:pPr lvl="2" eaLnBrk="1" hangingPunct="1">
              <a:lnSpc>
                <a:spcPct val="80000"/>
              </a:lnSpc>
            </a:pPr>
            <a:r>
              <a:rPr lang="en-US" sz="1300" dirty="0" smtClean="0"/>
              <a:t>Protect and elevate the area</a:t>
            </a:r>
          </a:p>
        </p:txBody>
      </p:sp>
      <p:sp>
        <p:nvSpPr>
          <p:cNvPr id="4" name="Date Placeholder 3"/>
          <p:cNvSpPr>
            <a:spLocks noGrp="1"/>
          </p:cNvSpPr>
          <p:nvPr>
            <p:ph type="dt" sz="half" idx="10"/>
          </p:nvPr>
        </p:nvSpPr>
        <p:spPr/>
        <p:txBody>
          <a:bodyPr/>
          <a:lstStyle/>
          <a:p>
            <a:fld id="{DED689C9-EACC-481B-AFF8-12A133CFFEBB}" type="datetime1">
              <a:rPr lang="en-US" smtClean="0"/>
              <a:t>6/8/2021</a:t>
            </a:fld>
            <a:endParaRPr lang="en-US" dirty="0"/>
          </a:p>
        </p:txBody>
      </p:sp>
      <p:sp>
        <p:nvSpPr>
          <p:cNvPr id="5" name="Slide Number Placeholder 4"/>
          <p:cNvSpPr>
            <a:spLocks noGrp="1"/>
          </p:cNvSpPr>
          <p:nvPr>
            <p:ph type="sldNum" sz="quarter" idx="12"/>
          </p:nvPr>
        </p:nvSpPr>
        <p:spPr/>
        <p:txBody>
          <a:bodyPr/>
          <a:lstStyle/>
          <a:p>
            <a:fld id="{F482CDAC-CBA9-40DE-B796-A5F13323ABE8}" type="slidenum">
              <a:rPr lang="en-US" smtClean="0"/>
              <a:pPr/>
              <a:t>33</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5613"/>
            <a:ext cx="8229600" cy="1190625"/>
          </a:xfrm>
        </p:spPr>
        <p:txBody>
          <a:bodyPr>
            <a:normAutofit fontScale="90000"/>
          </a:bodyPr>
          <a:lstStyle/>
          <a:p>
            <a:pPr eaLnBrk="1" hangingPunct="1"/>
            <a:r>
              <a:rPr lang="en-US" dirty="0" smtClean="0"/>
              <a:t>Warm Emergencies</a:t>
            </a:r>
            <a:br>
              <a:rPr lang="en-US" dirty="0" smtClean="0"/>
            </a:br>
            <a:endParaRPr lang="en-US" dirty="0" smtClean="0"/>
          </a:p>
        </p:txBody>
      </p:sp>
      <p:sp>
        <p:nvSpPr>
          <p:cNvPr id="24579" name="Rectangle 3"/>
          <p:cNvSpPr>
            <a:spLocks noGrp="1" noChangeArrowheads="1"/>
          </p:cNvSpPr>
          <p:nvPr>
            <p:ph type="body" idx="1"/>
          </p:nvPr>
        </p:nvSpPr>
        <p:spPr/>
        <p:txBody>
          <a:bodyPr/>
          <a:lstStyle/>
          <a:p>
            <a:pPr eaLnBrk="1" hangingPunct="1">
              <a:lnSpc>
                <a:spcPct val="80000"/>
              </a:lnSpc>
            </a:pPr>
            <a:r>
              <a:rPr lang="en-US" sz="1400" b="1" dirty="0" smtClean="0"/>
              <a:t>Heat Exhaustion</a:t>
            </a:r>
          </a:p>
          <a:p>
            <a:pPr lvl="1" eaLnBrk="1" hangingPunct="1">
              <a:lnSpc>
                <a:spcPct val="80000"/>
              </a:lnSpc>
            </a:pPr>
            <a:r>
              <a:rPr lang="en-US" sz="1400" dirty="0" smtClean="0"/>
              <a:t>Signs and symptoms- </a:t>
            </a:r>
          </a:p>
          <a:p>
            <a:pPr lvl="2" eaLnBrk="1" hangingPunct="1">
              <a:lnSpc>
                <a:spcPct val="80000"/>
              </a:lnSpc>
            </a:pPr>
            <a:r>
              <a:rPr lang="en-US" sz="1400" dirty="0" smtClean="0"/>
              <a:t>Heavy sweating, thirst, fatigue, heat cramps</a:t>
            </a:r>
          </a:p>
          <a:p>
            <a:pPr lvl="2" eaLnBrk="1" hangingPunct="1">
              <a:lnSpc>
                <a:spcPct val="80000"/>
              </a:lnSpc>
            </a:pPr>
            <a:r>
              <a:rPr lang="en-US" sz="1400" dirty="0" smtClean="0"/>
              <a:t>Later headache, dizziness, nausea, or vomiting-May develop into heatstroke</a:t>
            </a:r>
          </a:p>
          <a:p>
            <a:pPr lvl="1" eaLnBrk="1" hangingPunct="1">
              <a:lnSpc>
                <a:spcPct val="80000"/>
              </a:lnSpc>
            </a:pPr>
            <a:r>
              <a:rPr lang="en-US" sz="1400" dirty="0" smtClean="0"/>
              <a:t>First Aid</a:t>
            </a:r>
          </a:p>
          <a:p>
            <a:pPr lvl="2" eaLnBrk="1" hangingPunct="1">
              <a:lnSpc>
                <a:spcPct val="80000"/>
              </a:lnSpc>
            </a:pPr>
            <a:r>
              <a:rPr lang="en-US" sz="1400" dirty="0" smtClean="0"/>
              <a:t>Move victim out of heat and rest in a cool place, loosen restrictive clothing</a:t>
            </a:r>
          </a:p>
          <a:p>
            <a:pPr lvl="2" eaLnBrk="1" hangingPunct="1">
              <a:lnSpc>
                <a:spcPct val="80000"/>
              </a:lnSpc>
            </a:pPr>
            <a:r>
              <a:rPr lang="en-US" sz="1400" dirty="0" smtClean="0"/>
              <a:t>Give water</a:t>
            </a:r>
          </a:p>
          <a:p>
            <a:pPr lvl="2" eaLnBrk="1" hangingPunct="1">
              <a:lnSpc>
                <a:spcPct val="80000"/>
              </a:lnSpc>
            </a:pPr>
            <a:r>
              <a:rPr lang="en-US" sz="1400" dirty="0" smtClean="0"/>
              <a:t>Raise legs 8-12 inches</a:t>
            </a:r>
          </a:p>
          <a:p>
            <a:pPr lvl="2" eaLnBrk="1" hangingPunct="1">
              <a:lnSpc>
                <a:spcPct val="80000"/>
              </a:lnSpc>
            </a:pPr>
            <a:r>
              <a:rPr lang="en-US" sz="1400" dirty="0" smtClean="0"/>
              <a:t>Cool victim with water</a:t>
            </a:r>
          </a:p>
          <a:p>
            <a:pPr eaLnBrk="1" hangingPunct="1">
              <a:lnSpc>
                <a:spcPct val="80000"/>
              </a:lnSpc>
            </a:pPr>
            <a:r>
              <a:rPr lang="en-US" sz="1400" b="1" dirty="0" smtClean="0"/>
              <a:t>Heat Stroke</a:t>
            </a:r>
          </a:p>
          <a:p>
            <a:pPr lvl="1" eaLnBrk="1" hangingPunct="1">
              <a:lnSpc>
                <a:spcPct val="80000"/>
              </a:lnSpc>
            </a:pPr>
            <a:r>
              <a:rPr lang="en-US" sz="1400" dirty="0" smtClean="0"/>
              <a:t>Signs and symptoms-fast breathing, sweating may have stopped, fast breathing, headache, confusion, convulsions or unresponsiveness</a:t>
            </a:r>
          </a:p>
          <a:p>
            <a:pPr lvl="1" eaLnBrk="1" hangingPunct="1">
              <a:lnSpc>
                <a:spcPct val="80000"/>
              </a:lnSpc>
            </a:pPr>
            <a:r>
              <a:rPr lang="en-US" sz="1400" dirty="0" smtClean="0"/>
              <a:t>First Aid</a:t>
            </a:r>
          </a:p>
          <a:p>
            <a:pPr lvl="2" eaLnBrk="1" hangingPunct="1">
              <a:lnSpc>
                <a:spcPct val="80000"/>
              </a:lnSpc>
            </a:pPr>
            <a:r>
              <a:rPr lang="en-US" sz="1200" dirty="0" smtClean="0"/>
              <a:t>Call 911</a:t>
            </a:r>
          </a:p>
          <a:p>
            <a:pPr lvl="2" eaLnBrk="1" hangingPunct="1">
              <a:lnSpc>
                <a:spcPct val="80000"/>
              </a:lnSpc>
            </a:pPr>
            <a:r>
              <a:rPr lang="en-US" sz="1200" dirty="0" smtClean="0"/>
              <a:t>Move victim to cool place</a:t>
            </a:r>
          </a:p>
          <a:p>
            <a:pPr lvl="2" eaLnBrk="1" hangingPunct="1">
              <a:lnSpc>
                <a:spcPct val="80000"/>
              </a:lnSpc>
            </a:pPr>
            <a:r>
              <a:rPr lang="en-US" sz="1200" dirty="0" smtClean="0"/>
              <a:t>Cool victim as quickly possible</a:t>
            </a:r>
          </a:p>
          <a:p>
            <a:pPr lvl="2" eaLnBrk="1" hangingPunct="1">
              <a:lnSpc>
                <a:spcPct val="80000"/>
              </a:lnSpc>
            </a:pPr>
            <a:r>
              <a:rPr lang="en-US" sz="1200" dirty="0" smtClean="0"/>
              <a:t>Do not give victim drinks with alcohol or caffeine- If mental status is diminished do not give fluids</a:t>
            </a:r>
          </a:p>
          <a:p>
            <a:pPr lvl="2" eaLnBrk="1" hangingPunct="1">
              <a:lnSpc>
                <a:spcPct val="80000"/>
              </a:lnSpc>
            </a:pPr>
            <a:r>
              <a:rPr lang="en-US" sz="1200" dirty="0" smtClean="0"/>
              <a:t>Monitor breathing and give CPR if necessary</a:t>
            </a:r>
          </a:p>
        </p:txBody>
      </p:sp>
      <p:sp>
        <p:nvSpPr>
          <p:cNvPr id="4" name="Date Placeholder 3"/>
          <p:cNvSpPr>
            <a:spLocks noGrp="1"/>
          </p:cNvSpPr>
          <p:nvPr>
            <p:ph type="dt" sz="half" idx="10"/>
          </p:nvPr>
        </p:nvSpPr>
        <p:spPr/>
        <p:txBody>
          <a:bodyPr/>
          <a:lstStyle/>
          <a:p>
            <a:fld id="{FF69EC69-BFCC-498B-9364-7DCF424549E7}" type="datetime1">
              <a:rPr lang="en-US" smtClean="0"/>
              <a:t>6/8/2021</a:t>
            </a:fld>
            <a:endParaRPr lang="en-US" dirty="0"/>
          </a:p>
        </p:txBody>
      </p:sp>
      <p:sp>
        <p:nvSpPr>
          <p:cNvPr id="5" name="Slide Number Placeholder 4"/>
          <p:cNvSpPr>
            <a:spLocks noGrp="1"/>
          </p:cNvSpPr>
          <p:nvPr>
            <p:ph type="sldNum" sz="quarter" idx="12"/>
          </p:nvPr>
        </p:nvSpPr>
        <p:spPr/>
        <p:txBody>
          <a:bodyPr/>
          <a:lstStyle/>
          <a:p>
            <a:fld id="{F482CDAC-CBA9-40DE-B796-A5F13323ABE8}" type="slidenum">
              <a:rPr lang="en-US" smtClean="0"/>
              <a:pPr/>
              <a:t>34</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dirty="0" smtClean="0"/>
              <a:t>Program elements: type of injury</a:t>
            </a:r>
          </a:p>
        </p:txBody>
      </p:sp>
      <p:sp>
        <p:nvSpPr>
          <p:cNvPr id="25603" name="Rectangle 3"/>
          <p:cNvSpPr>
            <a:spLocks noGrp="1" noChangeArrowheads="1"/>
          </p:cNvSpPr>
          <p:nvPr>
            <p:ph type="body" sz="half" idx="1"/>
          </p:nvPr>
        </p:nvSpPr>
        <p:spPr>
          <a:xfrm>
            <a:off x="457200" y="1676400"/>
            <a:ext cx="7086600" cy="4302125"/>
          </a:xfrm>
        </p:spPr>
        <p:txBody>
          <a:bodyPr/>
          <a:lstStyle/>
          <a:p>
            <a:pPr eaLnBrk="1" hangingPunct="1"/>
            <a:r>
              <a:rPr lang="en-US" dirty="0" smtClean="0"/>
              <a:t>Poisoning</a:t>
            </a:r>
          </a:p>
          <a:p>
            <a:pPr lvl="1" eaLnBrk="1" hangingPunct="1"/>
            <a:r>
              <a:rPr lang="en-US" dirty="0" smtClean="0"/>
              <a:t>Alkali</a:t>
            </a:r>
          </a:p>
          <a:p>
            <a:pPr lvl="1" eaLnBrk="1" hangingPunct="1"/>
            <a:r>
              <a:rPr lang="en-US" dirty="0" smtClean="0"/>
              <a:t>Acid</a:t>
            </a:r>
          </a:p>
          <a:p>
            <a:pPr lvl="1" eaLnBrk="1" hangingPunct="1"/>
            <a:r>
              <a:rPr lang="en-US" dirty="0" smtClean="0"/>
              <a:t>Systemic</a:t>
            </a:r>
          </a:p>
          <a:p>
            <a:pPr lvl="1" eaLnBrk="1" hangingPunct="1"/>
            <a:r>
              <a:rPr lang="en-US" dirty="0" smtClean="0"/>
              <a:t>Topical</a:t>
            </a:r>
          </a:p>
          <a:p>
            <a:pPr lvl="1" eaLnBrk="1" hangingPunct="1"/>
            <a:r>
              <a:rPr lang="en-US" dirty="0" smtClean="0"/>
              <a:t>Drug abuse</a:t>
            </a:r>
          </a:p>
          <a:p>
            <a:pPr lvl="1" eaLnBrk="1" hangingPunct="1"/>
            <a:r>
              <a:rPr lang="en-US" dirty="0" smtClean="0"/>
              <a:t>Poison control center</a:t>
            </a:r>
          </a:p>
          <a:p>
            <a:pPr lvl="1" eaLnBrk="1" hangingPunct="1"/>
            <a:r>
              <a:rPr lang="en-US" dirty="0" smtClean="0"/>
              <a:t>Chemical emergency information (MSDSs)</a:t>
            </a:r>
          </a:p>
        </p:txBody>
      </p:sp>
      <p:pic>
        <p:nvPicPr>
          <p:cNvPr id="25604" name="Picture 5" descr="18082"/>
          <p:cNvPicPr>
            <a:picLocks noGrp="1" noChangeAspect="1" noChangeArrowheads="1"/>
          </p:cNvPicPr>
          <p:nvPr>
            <p:ph sz="half" idx="2"/>
          </p:nvPr>
        </p:nvPicPr>
        <p:blipFill>
          <a:blip r:embed="rId2" cstate="print"/>
          <a:srcRect/>
          <a:stretch>
            <a:fillRect/>
          </a:stretch>
        </p:blipFill>
        <p:spPr>
          <a:xfrm>
            <a:off x="4648200" y="2057400"/>
            <a:ext cx="3276600" cy="2160588"/>
          </a:xfrm>
          <a:noFill/>
          <a:ln>
            <a:solidFill>
              <a:schemeClr val="tx1"/>
            </a:solidFill>
          </a:ln>
        </p:spPr>
      </p:pic>
      <p:sp>
        <p:nvSpPr>
          <p:cNvPr id="25605" name="Text Box 4"/>
          <p:cNvSpPr txBox="1">
            <a:spLocks noChangeArrowheads="1"/>
          </p:cNvSpPr>
          <p:nvPr/>
        </p:nvSpPr>
        <p:spPr bwMode="auto">
          <a:xfrm>
            <a:off x="8456613" y="6477000"/>
            <a:ext cx="685800" cy="3667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800" b="0" dirty="0">
                <a:solidFill>
                  <a:schemeClr val="bg1"/>
                </a:solidFill>
                <a:latin typeface="Arial" charset="0"/>
              </a:rPr>
              <a:t>7e</a:t>
            </a:r>
            <a:endParaRPr lang="en-US" sz="3200" b="0" dirty="0">
              <a:solidFill>
                <a:schemeClr val="bg1"/>
              </a:solidFill>
              <a:latin typeface="Arial" charset="0"/>
            </a:endParaRPr>
          </a:p>
        </p:txBody>
      </p:sp>
      <p:sp>
        <p:nvSpPr>
          <p:cNvPr id="6" name="Date Placeholder 5"/>
          <p:cNvSpPr>
            <a:spLocks noGrp="1"/>
          </p:cNvSpPr>
          <p:nvPr>
            <p:ph type="dt" sz="half" idx="10"/>
          </p:nvPr>
        </p:nvSpPr>
        <p:spPr/>
        <p:txBody>
          <a:bodyPr/>
          <a:lstStyle/>
          <a:p>
            <a:pPr>
              <a:defRPr/>
            </a:pPr>
            <a:fld id="{04B2CFD9-01C9-4282-86AE-80DEE80AB368}" type="datetime1">
              <a:rPr lang="en-US" smtClean="0"/>
              <a:t>6/8/2021</a:t>
            </a:fld>
            <a:endParaRPr lang="en-US" dirty="0"/>
          </a:p>
        </p:txBody>
      </p:sp>
      <p:sp>
        <p:nvSpPr>
          <p:cNvPr id="7" name="Slide Number Placeholder 6"/>
          <p:cNvSpPr>
            <a:spLocks noGrp="1"/>
          </p:cNvSpPr>
          <p:nvPr>
            <p:ph type="sldNum" sz="quarter" idx="12"/>
          </p:nvPr>
        </p:nvSpPr>
        <p:spPr/>
        <p:txBody>
          <a:bodyPr/>
          <a:lstStyle/>
          <a:p>
            <a:pPr>
              <a:defRPr/>
            </a:pPr>
            <a:fld id="{5D9FE7EA-AED8-4050-98D6-56649D1AE522}" type="slidenum">
              <a:rPr lang="en-US" smtClean="0"/>
              <a:pPr>
                <a:defRPr/>
              </a:pPr>
              <a:t>35</a:t>
            </a:fld>
            <a:endParaRPr lang="en-US" dirty="0"/>
          </a:p>
        </p:txBody>
      </p:sp>
      <p:sp>
        <p:nvSpPr>
          <p:cNvPr id="8" name="Footer Placeholder 7"/>
          <p:cNvSpPr>
            <a:spLocks noGrp="1"/>
          </p:cNvSpPr>
          <p:nvPr>
            <p:ph type="ftr" sz="quarter" idx="11"/>
          </p:nvPr>
        </p:nvSpPr>
        <p:spPr/>
        <p:txBody>
          <a:bodyPr/>
          <a:lstStyle/>
          <a:p>
            <a:pPr>
              <a:defRPr/>
            </a:pPr>
            <a:r>
              <a:rPr lang="en-US" dirty="0" smtClean="0"/>
              <a:t>Montana Schools Property and Liability Insurance Plan</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dirty="0" smtClean="0"/>
              <a:t>Program elements: type of injury</a:t>
            </a:r>
          </a:p>
        </p:txBody>
      </p:sp>
      <p:sp>
        <p:nvSpPr>
          <p:cNvPr id="26627" name="Rectangle 3"/>
          <p:cNvSpPr>
            <a:spLocks noGrp="1" noChangeArrowheads="1"/>
          </p:cNvSpPr>
          <p:nvPr>
            <p:ph type="body" sz="half" idx="1"/>
          </p:nvPr>
        </p:nvSpPr>
        <p:spPr/>
        <p:txBody>
          <a:bodyPr>
            <a:normAutofit lnSpcReduction="10000"/>
          </a:bodyPr>
          <a:lstStyle/>
          <a:p>
            <a:pPr eaLnBrk="1" hangingPunct="1">
              <a:lnSpc>
                <a:spcPct val="80000"/>
              </a:lnSpc>
            </a:pPr>
            <a:r>
              <a:rPr lang="en-US" sz="1400" dirty="0" smtClean="0"/>
              <a:t>Burns</a:t>
            </a:r>
          </a:p>
          <a:p>
            <a:pPr lvl="1" eaLnBrk="1" hangingPunct="1">
              <a:lnSpc>
                <a:spcPct val="80000"/>
              </a:lnSpc>
            </a:pPr>
            <a:r>
              <a:rPr lang="en-US" sz="1400" dirty="0" smtClean="0"/>
              <a:t>First degree</a:t>
            </a:r>
          </a:p>
          <a:p>
            <a:pPr lvl="1" eaLnBrk="1" hangingPunct="1">
              <a:lnSpc>
                <a:spcPct val="80000"/>
              </a:lnSpc>
            </a:pPr>
            <a:r>
              <a:rPr lang="en-US" sz="1400" dirty="0" smtClean="0"/>
              <a:t>Second degree</a:t>
            </a:r>
          </a:p>
          <a:p>
            <a:pPr marL="1085850" lvl="2" indent="-228600" eaLnBrk="1" hangingPunct="1">
              <a:lnSpc>
                <a:spcPct val="80000"/>
              </a:lnSpc>
            </a:pPr>
            <a:r>
              <a:rPr lang="en-US" sz="1400" dirty="0" smtClean="0"/>
              <a:t>Skin is swollen and red </a:t>
            </a:r>
          </a:p>
          <a:p>
            <a:pPr marL="1085850" lvl="2" indent="-228600" eaLnBrk="1" hangingPunct="1">
              <a:lnSpc>
                <a:spcPct val="80000"/>
              </a:lnSpc>
            </a:pPr>
            <a:r>
              <a:rPr lang="en-US" sz="1400" dirty="0" smtClean="0"/>
              <a:t>Blisters with clear fluid</a:t>
            </a:r>
          </a:p>
          <a:p>
            <a:pPr marL="1085850" lvl="2" indent="-228600" eaLnBrk="1" hangingPunct="1">
              <a:lnSpc>
                <a:spcPct val="80000"/>
              </a:lnSpc>
            </a:pPr>
            <a:r>
              <a:rPr lang="en-US" sz="1400" dirty="0" smtClean="0"/>
              <a:t>Pain</a:t>
            </a:r>
          </a:p>
          <a:p>
            <a:pPr lvl="1" eaLnBrk="1" hangingPunct="1">
              <a:lnSpc>
                <a:spcPct val="80000"/>
              </a:lnSpc>
            </a:pPr>
            <a:r>
              <a:rPr lang="en-US" sz="1400" dirty="0" smtClean="0"/>
              <a:t>Third degree</a:t>
            </a:r>
          </a:p>
          <a:p>
            <a:pPr marL="1085850" lvl="2" indent="-228600" eaLnBrk="1" hangingPunct="1">
              <a:lnSpc>
                <a:spcPct val="80000"/>
              </a:lnSpc>
            </a:pPr>
            <a:r>
              <a:rPr lang="en-US" sz="1400" dirty="0" smtClean="0"/>
              <a:t>Skin damage, charred skin, white or leathery skin</a:t>
            </a:r>
          </a:p>
          <a:p>
            <a:pPr marL="1085850" lvl="2" indent="-228600" eaLnBrk="1" hangingPunct="1">
              <a:lnSpc>
                <a:spcPct val="80000"/>
              </a:lnSpc>
            </a:pPr>
            <a:r>
              <a:rPr lang="en-US" sz="1400" dirty="0" smtClean="0"/>
              <a:t>Damages nerve endings- not as painful</a:t>
            </a:r>
          </a:p>
          <a:p>
            <a:pPr marL="1085850" lvl="2" indent="-228600" eaLnBrk="1" hangingPunct="1">
              <a:lnSpc>
                <a:spcPct val="80000"/>
              </a:lnSpc>
              <a:buFontTx/>
              <a:buNone/>
            </a:pPr>
            <a:r>
              <a:rPr lang="en-US" sz="1400" dirty="0" smtClean="0"/>
              <a:t>(Make sure that kids are careful of metal slides on hot days which can cause 2</a:t>
            </a:r>
            <a:r>
              <a:rPr lang="en-US" sz="1400" baseline="30000" dirty="0" smtClean="0"/>
              <a:t>nd</a:t>
            </a:r>
            <a:r>
              <a:rPr lang="en-US" sz="1400" dirty="0" smtClean="0"/>
              <a:t> and 3</a:t>
            </a:r>
            <a:r>
              <a:rPr lang="en-US" sz="1400" baseline="30000" dirty="0" smtClean="0"/>
              <a:t>rd</a:t>
            </a:r>
            <a:r>
              <a:rPr lang="en-US" sz="1400" dirty="0" smtClean="0"/>
              <a:t> degree burns on the skin</a:t>
            </a:r>
          </a:p>
          <a:p>
            <a:pPr eaLnBrk="1" hangingPunct="1">
              <a:lnSpc>
                <a:spcPct val="80000"/>
              </a:lnSpc>
            </a:pPr>
            <a:r>
              <a:rPr lang="en-US" sz="1400" dirty="0" smtClean="0"/>
              <a:t>First Aid for Burns</a:t>
            </a:r>
          </a:p>
          <a:p>
            <a:pPr lvl="1" eaLnBrk="1" hangingPunct="1">
              <a:lnSpc>
                <a:spcPct val="80000"/>
              </a:lnSpc>
            </a:pPr>
            <a:r>
              <a:rPr lang="en-US" sz="1400" dirty="0" smtClean="0"/>
              <a:t>Stop the heat source</a:t>
            </a:r>
          </a:p>
          <a:p>
            <a:pPr lvl="1" eaLnBrk="1" hangingPunct="1">
              <a:lnSpc>
                <a:spcPct val="80000"/>
              </a:lnSpc>
            </a:pPr>
            <a:r>
              <a:rPr lang="en-US" sz="1400" dirty="0" smtClean="0"/>
              <a:t>Cool the area, but no more than 20% of the area</a:t>
            </a:r>
          </a:p>
          <a:p>
            <a:pPr lvl="1" eaLnBrk="1" hangingPunct="1">
              <a:lnSpc>
                <a:spcPct val="80000"/>
              </a:lnSpc>
            </a:pPr>
            <a:r>
              <a:rPr lang="en-US" sz="1400" dirty="0" smtClean="0"/>
              <a:t>Call 911</a:t>
            </a:r>
          </a:p>
          <a:p>
            <a:pPr lvl="1" eaLnBrk="1" hangingPunct="1">
              <a:lnSpc>
                <a:spcPct val="80000"/>
              </a:lnSpc>
            </a:pPr>
            <a:r>
              <a:rPr lang="en-US" sz="1400" dirty="0" smtClean="0"/>
              <a:t>Treat for shock</a:t>
            </a:r>
          </a:p>
          <a:p>
            <a:pPr lvl="1" eaLnBrk="1" hangingPunct="1">
              <a:lnSpc>
                <a:spcPct val="80000"/>
              </a:lnSpc>
            </a:pPr>
            <a:r>
              <a:rPr lang="en-US" sz="1400" dirty="0" smtClean="0"/>
              <a:t>Carefully cover with a no-stick dressing</a:t>
            </a:r>
          </a:p>
        </p:txBody>
      </p:sp>
      <p:pic>
        <p:nvPicPr>
          <p:cNvPr id="26628" name="Picture 6" descr="ice"/>
          <p:cNvPicPr>
            <a:picLocks noGrp="1" noChangeAspect="1" noChangeArrowheads="1"/>
          </p:cNvPicPr>
          <p:nvPr>
            <p:ph sz="quarter" idx="2"/>
          </p:nvPr>
        </p:nvPicPr>
        <p:blipFill>
          <a:blip r:embed="rId2" cstate="print"/>
          <a:srcRect/>
          <a:stretch>
            <a:fillRect/>
          </a:stretch>
        </p:blipFill>
        <p:spPr>
          <a:xfrm>
            <a:off x="4724400" y="4267200"/>
            <a:ext cx="3097213" cy="2074863"/>
          </a:xfrm>
          <a:noFill/>
          <a:ln>
            <a:solidFill>
              <a:schemeClr val="tx1"/>
            </a:solidFill>
          </a:ln>
        </p:spPr>
      </p:pic>
      <p:pic>
        <p:nvPicPr>
          <p:cNvPr id="26629" name="Picture 8" descr="first degree burns"/>
          <p:cNvPicPr>
            <a:picLocks noGrp="1" noChangeAspect="1" noChangeArrowheads="1"/>
          </p:cNvPicPr>
          <p:nvPr>
            <p:ph sz="quarter" idx="3"/>
          </p:nvPr>
        </p:nvPicPr>
        <p:blipFill>
          <a:blip r:embed="rId3" cstate="print"/>
          <a:srcRect/>
          <a:stretch>
            <a:fillRect/>
          </a:stretch>
        </p:blipFill>
        <p:spPr>
          <a:xfrm>
            <a:off x="4953000" y="1524000"/>
            <a:ext cx="1716088" cy="2362200"/>
          </a:xfrm>
          <a:noFill/>
          <a:ln>
            <a:solidFill>
              <a:schemeClr val="tx1"/>
            </a:solidFill>
          </a:ln>
        </p:spPr>
      </p:pic>
      <p:sp>
        <p:nvSpPr>
          <p:cNvPr id="26630" name="Text Box 4"/>
          <p:cNvSpPr txBox="1">
            <a:spLocks noChangeArrowheads="1"/>
          </p:cNvSpPr>
          <p:nvPr/>
        </p:nvSpPr>
        <p:spPr bwMode="auto">
          <a:xfrm>
            <a:off x="8456613" y="6477000"/>
            <a:ext cx="685800" cy="3667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800" b="0" dirty="0">
                <a:solidFill>
                  <a:schemeClr val="bg1"/>
                </a:solidFill>
                <a:latin typeface="Arial" charset="0"/>
              </a:rPr>
              <a:t>7f</a:t>
            </a:r>
            <a:endParaRPr lang="en-US" sz="3200" b="0" dirty="0">
              <a:solidFill>
                <a:schemeClr val="bg1"/>
              </a:solidFill>
              <a:latin typeface="Arial" charset="0"/>
            </a:endParaRPr>
          </a:p>
        </p:txBody>
      </p:sp>
      <p:sp>
        <p:nvSpPr>
          <p:cNvPr id="105482" name="Line 10"/>
          <p:cNvSpPr>
            <a:spLocks noChangeShapeType="1"/>
          </p:cNvSpPr>
          <p:nvPr/>
        </p:nvSpPr>
        <p:spPr bwMode="auto">
          <a:xfrm>
            <a:off x="3505200" y="2209800"/>
            <a:ext cx="1371600" cy="0"/>
          </a:xfrm>
          <a:prstGeom prst="line">
            <a:avLst/>
          </a:prstGeom>
          <a:noFill/>
          <a:ln w="76200">
            <a:solidFill>
              <a:srgbClr val="FF3300"/>
            </a:solidFill>
            <a:round/>
            <a:headEnd type="none" w="sm" len="sm"/>
            <a:tailEnd type="triangle" w="sm" len="sm"/>
          </a:ln>
          <a:effectLst/>
        </p:spPr>
        <p:txBody>
          <a:bodyPr anchor="b"/>
          <a:lstStyle/>
          <a:p>
            <a:pPr>
              <a:defRPr/>
            </a:pPr>
            <a:endParaRPr lang="en-US"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pPr>
              <a:defRPr/>
            </a:pPr>
            <a:fld id="{083D165D-06D1-4B41-8B34-D195DFC1168E}" type="datetime1">
              <a:rPr lang="en-US" smtClean="0"/>
              <a:t>6/8/2021</a:t>
            </a:fld>
            <a:endParaRPr lang="en-US" dirty="0"/>
          </a:p>
        </p:txBody>
      </p:sp>
      <p:sp>
        <p:nvSpPr>
          <p:cNvPr id="9" name="Slide Number Placeholder 8"/>
          <p:cNvSpPr>
            <a:spLocks noGrp="1"/>
          </p:cNvSpPr>
          <p:nvPr>
            <p:ph type="sldNum" sz="quarter" idx="12"/>
          </p:nvPr>
        </p:nvSpPr>
        <p:spPr/>
        <p:txBody>
          <a:bodyPr/>
          <a:lstStyle/>
          <a:p>
            <a:pPr>
              <a:defRPr/>
            </a:pPr>
            <a:fld id="{183EF8FF-F3A4-4127-82D1-F7FE84E8AF2B}" type="slidenum">
              <a:rPr lang="en-US" smtClean="0"/>
              <a:pPr>
                <a:defRPr/>
              </a:pPr>
              <a:t>36</a:t>
            </a:fld>
            <a:endParaRPr lang="en-US" dirty="0"/>
          </a:p>
        </p:txBody>
      </p:sp>
      <p:sp>
        <p:nvSpPr>
          <p:cNvPr id="10" name="Footer Placeholder 9"/>
          <p:cNvSpPr>
            <a:spLocks noGrp="1"/>
          </p:cNvSpPr>
          <p:nvPr>
            <p:ph type="ftr" sz="quarter" idx="11"/>
          </p:nvPr>
        </p:nvSpPr>
        <p:spPr/>
        <p:txBody>
          <a:bodyPr/>
          <a:lstStyle/>
          <a:p>
            <a:pPr>
              <a:defRPr/>
            </a:pPr>
            <a:r>
              <a:rPr lang="en-US" dirty="0" smtClean="0"/>
              <a:t>Montana Schools Property and Liability Insurance Plan</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dirty="0" smtClean="0"/>
              <a:t>Program elements: type of injury</a:t>
            </a:r>
          </a:p>
        </p:txBody>
      </p:sp>
      <p:sp>
        <p:nvSpPr>
          <p:cNvPr id="28675" name="Rectangle 3"/>
          <p:cNvSpPr>
            <a:spLocks noGrp="1" noChangeArrowheads="1"/>
          </p:cNvSpPr>
          <p:nvPr>
            <p:ph type="body" sz="half" idx="1"/>
          </p:nvPr>
        </p:nvSpPr>
        <p:spPr>
          <a:xfrm>
            <a:off x="609600" y="1752600"/>
            <a:ext cx="5562600" cy="4302125"/>
          </a:xfrm>
        </p:spPr>
        <p:txBody>
          <a:bodyPr/>
          <a:lstStyle/>
          <a:p>
            <a:pPr eaLnBrk="1" hangingPunct="1"/>
            <a:r>
              <a:rPr lang="en-US" dirty="0" smtClean="0"/>
              <a:t>Bites and stings</a:t>
            </a:r>
          </a:p>
          <a:p>
            <a:pPr lvl="1" eaLnBrk="1" hangingPunct="1"/>
            <a:r>
              <a:rPr lang="en-US" sz="3000" dirty="0" smtClean="0"/>
              <a:t>Human and animal</a:t>
            </a:r>
          </a:p>
          <a:p>
            <a:pPr lvl="1" eaLnBrk="1" hangingPunct="1"/>
            <a:r>
              <a:rPr lang="en-US" sz="3000" dirty="0" smtClean="0"/>
              <a:t>Insects</a:t>
            </a:r>
          </a:p>
          <a:p>
            <a:pPr lvl="1" eaLnBrk="1" hangingPunct="1"/>
            <a:r>
              <a:rPr lang="en-US" sz="3000" dirty="0" smtClean="0"/>
              <a:t>Call 911 for any poisonous bites or stings</a:t>
            </a:r>
          </a:p>
        </p:txBody>
      </p:sp>
      <p:sp>
        <p:nvSpPr>
          <p:cNvPr id="28676" name="Text Box 4"/>
          <p:cNvSpPr txBox="1">
            <a:spLocks noChangeArrowheads="1"/>
          </p:cNvSpPr>
          <p:nvPr/>
        </p:nvSpPr>
        <p:spPr bwMode="auto">
          <a:xfrm>
            <a:off x="8456613" y="6477000"/>
            <a:ext cx="685800" cy="3667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800" b="0" dirty="0">
                <a:solidFill>
                  <a:schemeClr val="bg1"/>
                </a:solidFill>
                <a:latin typeface="Arial" charset="0"/>
              </a:rPr>
              <a:t>7h</a:t>
            </a:r>
            <a:endParaRPr lang="en-US" sz="3200" b="0" dirty="0">
              <a:solidFill>
                <a:schemeClr val="bg1"/>
              </a:solidFill>
              <a:latin typeface="Arial" charset="0"/>
            </a:endParaRPr>
          </a:p>
        </p:txBody>
      </p:sp>
      <p:sp>
        <p:nvSpPr>
          <p:cNvPr id="5" name="Date Placeholder 4"/>
          <p:cNvSpPr>
            <a:spLocks noGrp="1"/>
          </p:cNvSpPr>
          <p:nvPr>
            <p:ph type="dt" sz="half" idx="10"/>
          </p:nvPr>
        </p:nvSpPr>
        <p:spPr/>
        <p:txBody>
          <a:bodyPr/>
          <a:lstStyle/>
          <a:p>
            <a:pPr>
              <a:defRPr/>
            </a:pPr>
            <a:fld id="{4388E6C9-6E45-4E99-A05A-A2856C07A472}" type="datetime1">
              <a:rPr lang="en-US" smtClean="0"/>
              <a:t>6/8/2021</a:t>
            </a:fld>
            <a:endParaRPr lang="en-US" dirty="0"/>
          </a:p>
        </p:txBody>
      </p:sp>
      <p:sp>
        <p:nvSpPr>
          <p:cNvPr id="6" name="Slide Number Placeholder 5"/>
          <p:cNvSpPr>
            <a:spLocks noGrp="1"/>
          </p:cNvSpPr>
          <p:nvPr>
            <p:ph type="sldNum" sz="quarter" idx="12"/>
          </p:nvPr>
        </p:nvSpPr>
        <p:spPr/>
        <p:txBody>
          <a:bodyPr/>
          <a:lstStyle/>
          <a:p>
            <a:pPr>
              <a:defRPr/>
            </a:pPr>
            <a:fld id="{5D9FE7EA-AED8-4050-98D6-56649D1AE522}" type="slidenum">
              <a:rPr lang="en-US" smtClean="0"/>
              <a:pPr>
                <a:defRPr/>
              </a:pPr>
              <a:t>37</a:t>
            </a:fld>
            <a:endParaRPr lang="en-US" dirty="0"/>
          </a:p>
        </p:txBody>
      </p:sp>
      <p:sp>
        <p:nvSpPr>
          <p:cNvPr id="7" name="Footer Placeholder 6"/>
          <p:cNvSpPr>
            <a:spLocks noGrp="1"/>
          </p:cNvSpPr>
          <p:nvPr>
            <p:ph type="ftr" sz="quarter" idx="11"/>
          </p:nvPr>
        </p:nvSpPr>
        <p:spPr/>
        <p:txBody>
          <a:bodyPr/>
          <a:lstStyle/>
          <a:p>
            <a:pPr>
              <a:defRPr/>
            </a:pPr>
            <a:r>
              <a:rPr lang="en-US" dirty="0" smtClean="0"/>
              <a:t>Montana Schools Property and Liability Insurance Plan</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dirty="0" smtClean="0"/>
              <a:t>Program elements: type of injury</a:t>
            </a:r>
          </a:p>
        </p:txBody>
      </p:sp>
      <p:sp>
        <p:nvSpPr>
          <p:cNvPr id="29699" name="Rectangle 3"/>
          <p:cNvSpPr>
            <a:spLocks noGrp="1" noChangeArrowheads="1"/>
          </p:cNvSpPr>
          <p:nvPr>
            <p:ph type="body" sz="half" idx="1"/>
          </p:nvPr>
        </p:nvSpPr>
        <p:spPr>
          <a:xfrm>
            <a:off x="457200" y="1676400"/>
            <a:ext cx="5638800" cy="4302125"/>
          </a:xfrm>
        </p:spPr>
        <p:txBody>
          <a:bodyPr/>
          <a:lstStyle/>
          <a:p>
            <a:pPr eaLnBrk="1" hangingPunct="1"/>
            <a:r>
              <a:rPr lang="en-US" dirty="0" smtClean="0"/>
              <a:t>Medical emergencies</a:t>
            </a:r>
          </a:p>
          <a:p>
            <a:pPr lvl="1" eaLnBrk="1" hangingPunct="1"/>
            <a:r>
              <a:rPr lang="en-US" sz="3000" dirty="0" smtClean="0"/>
              <a:t>Heart attacks</a:t>
            </a:r>
          </a:p>
          <a:p>
            <a:pPr lvl="1" eaLnBrk="1" hangingPunct="1"/>
            <a:r>
              <a:rPr lang="en-US" sz="3000" dirty="0" smtClean="0"/>
              <a:t>Asthma attacks</a:t>
            </a:r>
          </a:p>
          <a:p>
            <a:pPr lvl="1" eaLnBrk="1" hangingPunct="1"/>
            <a:r>
              <a:rPr lang="en-US" sz="3000" dirty="0" smtClean="0"/>
              <a:t>Diabetic emergencies</a:t>
            </a:r>
          </a:p>
          <a:p>
            <a:pPr lvl="1" eaLnBrk="1" hangingPunct="1"/>
            <a:r>
              <a:rPr lang="en-US" sz="3000" dirty="0" smtClean="0"/>
              <a:t>Seizures</a:t>
            </a:r>
          </a:p>
          <a:p>
            <a:pPr lvl="1" eaLnBrk="1" hangingPunct="1"/>
            <a:r>
              <a:rPr lang="en-US" sz="3000" dirty="0" smtClean="0"/>
              <a:t>Stroke</a:t>
            </a:r>
          </a:p>
        </p:txBody>
      </p:sp>
      <p:pic>
        <p:nvPicPr>
          <p:cNvPr id="29700" name="Picture 5" descr="EMT heart attack_N02082"/>
          <p:cNvPicPr>
            <a:picLocks noGrp="1" noChangeAspect="1" noChangeArrowheads="1"/>
          </p:cNvPicPr>
          <p:nvPr>
            <p:ph sz="half" idx="2"/>
          </p:nvPr>
        </p:nvPicPr>
        <p:blipFill>
          <a:blip r:embed="rId2" cstate="print"/>
          <a:srcRect/>
          <a:stretch>
            <a:fillRect/>
          </a:stretch>
        </p:blipFill>
        <p:spPr>
          <a:xfrm>
            <a:off x="5791200" y="1922463"/>
            <a:ext cx="2876550" cy="3810000"/>
          </a:xfrm>
          <a:noFill/>
          <a:ln>
            <a:solidFill>
              <a:schemeClr val="tx1"/>
            </a:solidFill>
          </a:ln>
        </p:spPr>
      </p:pic>
      <p:sp>
        <p:nvSpPr>
          <p:cNvPr id="29701" name="Text Box 4"/>
          <p:cNvSpPr txBox="1">
            <a:spLocks noChangeArrowheads="1"/>
          </p:cNvSpPr>
          <p:nvPr/>
        </p:nvSpPr>
        <p:spPr bwMode="auto">
          <a:xfrm>
            <a:off x="8456613" y="6477000"/>
            <a:ext cx="685800" cy="3667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800" b="0" dirty="0">
                <a:solidFill>
                  <a:schemeClr val="bg1"/>
                </a:solidFill>
                <a:latin typeface="Arial" charset="0"/>
              </a:rPr>
              <a:t>7i</a:t>
            </a:r>
            <a:endParaRPr lang="en-US" sz="3200" b="0" dirty="0">
              <a:solidFill>
                <a:schemeClr val="bg1"/>
              </a:solidFill>
              <a:latin typeface="Arial" charset="0"/>
            </a:endParaRPr>
          </a:p>
        </p:txBody>
      </p:sp>
      <p:sp>
        <p:nvSpPr>
          <p:cNvPr id="6" name="Date Placeholder 5"/>
          <p:cNvSpPr>
            <a:spLocks noGrp="1"/>
          </p:cNvSpPr>
          <p:nvPr>
            <p:ph type="dt" sz="half" idx="10"/>
          </p:nvPr>
        </p:nvSpPr>
        <p:spPr/>
        <p:txBody>
          <a:bodyPr/>
          <a:lstStyle/>
          <a:p>
            <a:pPr>
              <a:defRPr/>
            </a:pPr>
            <a:fld id="{EC7F887E-1D76-4A43-B5E8-B2AF59BE9FD5}" type="datetime1">
              <a:rPr lang="en-US" smtClean="0"/>
              <a:t>6/8/2021</a:t>
            </a:fld>
            <a:endParaRPr lang="en-US" dirty="0"/>
          </a:p>
        </p:txBody>
      </p:sp>
      <p:sp>
        <p:nvSpPr>
          <p:cNvPr id="7" name="Slide Number Placeholder 6"/>
          <p:cNvSpPr>
            <a:spLocks noGrp="1"/>
          </p:cNvSpPr>
          <p:nvPr>
            <p:ph type="sldNum" sz="quarter" idx="12"/>
          </p:nvPr>
        </p:nvSpPr>
        <p:spPr/>
        <p:txBody>
          <a:bodyPr/>
          <a:lstStyle/>
          <a:p>
            <a:pPr>
              <a:defRPr/>
            </a:pPr>
            <a:fld id="{5D9FE7EA-AED8-4050-98D6-56649D1AE522}" type="slidenum">
              <a:rPr lang="en-US" smtClean="0"/>
              <a:pPr>
                <a:defRPr/>
              </a:pPr>
              <a:t>38</a:t>
            </a:fld>
            <a:endParaRPr lang="en-US" dirty="0"/>
          </a:p>
        </p:txBody>
      </p:sp>
      <p:sp>
        <p:nvSpPr>
          <p:cNvPr id="8" name="Footer Placeholder 7"/>
          <p:cNvSpPr>
            <a:spLocks noGrp="1"/>
          </p:cNvSpPr>
          <p:nvPr>
            <p:ph type="ftr" sz="quarter" idx="11"/>
          </p:nvPr>
        </p:nvSpPr>
        <p:spPr/>
        <p:txBody>
          <a:bodyPr/>
          <a:lstStyle/>
          <a:p>
            <a:pPr>
              <a:defRPr/>
            </a:pPr>
            <a:r>
              <a:rPr lang="en-US" dirty="0" smtClean="0"/>
              <a:t>Montana Schools Property and Liability Insurance Plan</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Heart Attack</a:t>
            </a:r>
          </a:p>
        </p:txBody>
      </p:sp>
      <p:sp>
        <p:nvSpPr>
          <p:cNvPr id="30723" name="Rectangle 3"/>
          <p:cNvSpPr>
            <a:spLocks noGrp="1" noChangeArrowheads="1"/>
          </p:cNvSpPr>
          <p:nvPr>
            <p:ph type="body" idx="1"/>
          </p:nvPr>
        </p:nvSpPr>
        <p:spPr/>
        <p:txBody>
          <a:bodyPr/>
          <a:lstStyle/>
          <a:p>
            <a:pPr eaLnBrk="1" hangingPunct="1">
              <a:lnSpc>
                <a:spcPct val="80000"/>
              </a:lnSpc>
            </a:pPr>
            <a:r>
              <a:rPr lang="en-US" sz="1900" dirty="0" smtClean="0"/>
              <a:t>Signs and symptoms</a:t>
            </a:r>
          </a:p>
          <a:p>
            <a:pPr lvl="1" eaLnBrk="1" hangingPunct="1">
              <a:lnSpc>
                <a:spcPct val="80000"/>
              </a:lnSpc>
            </a:pPr>
            <a:r>
              <a:rPr lang="en-US" sz="1700" dirty="0" smtClean="0"/>
              <a:t>Persistent Chest Pain that last longer than 3 to 5 minutes and or goes away and comes back</a:t>
            </a:r>
          </a:p>
          <a:p>
            <a:pPr lvl="1" eaLnBrk="1" hangingPunct="1">
              <a:lnSpc>
                <a:spcPct val="80000"/>
              </a:lnSpc>
            </a:pPr>
            <a:r>
              <a:rPr lang="en-US" sz="1700" dirty="0" smtClean="0"/>
              <a:t>Chest Pain spreading to the shoulders, neck, jaw, stomach or arms</a:t>
            </a:r>
          </a:p>
          <a:p>
            <a:pPr lvl="1" eaLnBrk="1" hangingPunct="1">
              <a:lnSpc>
                <a:spcPct val="80000"/>
              </a:lnSpc>
            </a:pPr>
            <a:r>
              <a:rPr lang="en-US" sz="1700" dirty="0" smtClean="0"/>
              <a:t>Shortness of breathe, dizziness, nausea or vomiting and fainting, pale skin, sweating, and denial of signs and symptoms</a:t>
            </a:r>
          </a:p>
          <a:p>
            <a:pPr eaLnBrk="1" hangingPunct="1">
              <a:lnSpc>
                <a:spcPct val="80000"/>
              </a:lnSpc>
            </a:pPr>
            <a:r>
              <a:rPr lang="en-US" sz="1900" dirty="0" smtClean="0"/>
              <a:t>First Aid</a:t>
            </a:r>
          </a:p>
          <a:p>
            <a:pPr lvl="1" eaLnBrk="1" hangingPunct="1">
              <a:lnSpc>
                <a:spcPct val="80000"/>
              </a:lnSpc>
            </a:pPr>
            <a:r>
              <a:rPr lang="en-US" sz="1700" dirty="0" smtClean="0"/>
              <a:t>Call 911</a:t>
            </a:r>
          </a:p>
          <a:p>
            <a:pPr lvl="1" eaLnBrk="1" hangingPunct="1">
              <a:lnSpc>
                <a:spcPct val="80000"/>
              </a:lnSpc>
            </a:pPr>
            <a:r>
              <a:rPr lang="en-US" sz="1700" dirty="0" smtClean="0"/>
              <a:t>Rest victim in comfortable position. Loosen constricting clothing.</a:t>
            </a:r>
          </a:p>
          <a:p>
            <a:pPr lvl="1" eaLnBrk="1" hangingPunct="1">
              <a:lnSpc>
                <a:spcPct val="80000"/>
              </a:lnSpc>
            </a:pPr>
            <a:r>
              <a:rPr lang="en-US" sz="1700" dirty="0" smtClean="0"/>
              <a:t>Ask the victim if he or she is taking heart medication, and help obtain the medication for the victim</a:t>
            </a:r>
          </a:p>
          <a:p>
            <a:pPr lvl="1" eaLnBrk="1" hangingPunct="1">
              <a:lnSpc>
                <a:spcPct val="80000"/>
              </a:lnSpc>
            </a:pPr>
            <a:r>
              <a:rPr lang="en-US" sz="1700" dirty="0" smtClean="0"/>
              <a:t>If at home, allow the victim to take or chew one aspirin unless he or she is allergic</a:t>
            </a:r>
          </a:p>
          <a:p>
            <a:pPr lvl="1" eaLnBrk="1" hangingPunct="1">
              <a:lnSpc>
                <a:spcPct val="80000"/>
              </a:lnSpc>
            </a:pPr>
            <a:r>
              <a:rPr lang="en-US" sz="1700" dirty="0" smtClean="0"/>
              <a:t>Be assuring to the victim to keep them calm- Do not let victim eat or drink anything</a:t>
            </a:r>
          </a:p>
        </p:txBody>
      </p:sp>
      <p:sp>
        <p:nvSpPr>
          <p:cNvPr id="4" name="Date Placeholder 3"/>
          <p:cNvSpPr>
            <a:spLocks noGrp="1"/>
          </p:cNvSpPr>
          <p:nvPr>
            <p:ph type="dt" sz="half" idx="10"/>
          </p:nvPr>
        </p:nvSpPr>
        <p:spPr/>
        <p:txBody>
          <a:bodyPr/>
          <a:lstStyle/>
          <a:p>
            <a:fld id="{E9F44041-1E10-4125-994E-1046D7E2E78B}" type="datetime1">
              <a:rPr lang="en-US" smtClean="0"/>
              <a:t>6/8/2021</a:t>
            </a:fld>
            <a:endParaRPr lang="en-US" dirty="0"/>
          </a:p>
        </p:txBody>
      </p:sp>
      <p:sp>
        <p:nvSpPr>
          <p:cNvPr id="5" name="Slide Number Placeholder 4"/>
          <p:cNvSpPr>
            <a:spLocks noGrp="1"/>
          </p:cNvSpPr>
          <p:nvPr>
            <p:ph type="sldNum" sz="quarter" idx="12"/>
          </p:nvPr>
        </p:nvSpPr>
        <p:spPr/>
        <p:txBody>
          <a:bodyPr/>
          <a:lstStyle/>
          <a:p>
            <a:fld id="{F482CDAC-CBA9-40DE-B796-A5F13323ABE8}" type="slidenum">
              <a:rPr lang="en-US" smtClean="0"/>
              <a:pPr/>
              <a:t>39</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Playground Injury Statistics</a:t>
            </a:r>
            <a:endParaRPr lang="en-US" dirty="0"/>
          </a:p>
        </p:txBody>
      </p:sp>
      <p:sp>
        <p:nvSpPr>
          <p:cNvPr id="3" name="Content Placeholder 2"/>
          <p:cNvSpPr>
            <a:spLocks noGrp="1"/>
          </p:cNvSpPr>
          <p:nvPr>
            <p:ph idx="1"/>
          </p:nvPr>
        </p:nvSpPr>
        <p:spPr/>
        <p:txBody>
          <a:bodyPr/>
          <a:lstStyle/>
          <a:p>
            <a:r>
              <a:rPr lang="en-US" dirty="0" smtClean="0"/>
              <a:t>75 percent of non-fatal injuries take place on public playgrounds like those in schools and parks.</a:t>
            </a:r>
          </a:p>
          <a:p>
            <a:r>
              <a:rPr lang="en-US" dirty="0" smtClean="0"/>
              <a:t>70 percent of the deaths that take place on playgrounds happen on home playgrounds</a:t>
            </a:r>
            <a:endParaRPr lang="en-US" dirty="0"/>
          </a:p>
        </p:txBody>
      </p:sp>
      <p:sp>
        <p:nvSpPr>
          <p:cNvPr id="4" name="Date Placeholder 3"/>
          <p:cNvSpPr>
            <a:spLocks noGrp="1"/>
          </p:cNvSpPr>
          <p:nvPr>
            <p:ph type="dt" sz="half" idx="10"/>
          </p:nvPr>
        </p:nvSpPr>
        <p:spPr/>
        <p:txBody>
          <a:bodyPr/>
          <a:lstStyle/>
          <a:p>
            <a:fld id="{9E9FAAD3-AE3D-4AB2-B4B3-82DECE77B4F1}"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4</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Asthma Attacks</a:t>
            </a:r>
          </a:p>
        </p:txBody>
      </p:sp>
      <p:sp>
        <p:nvSpPr>
          <p:cNvPr id="31747" name="Rectangle 3"/>
          <p:cNvSpPr>
            <a:spLocks noGrp="1" noChangeArrowheads="1"/>
          </p:cNvSpPr>
          <p:nvPr>
            <p:ph type="body" idx="1"/>
          </p:nvPr>
        </p:nvSpPr>
        <p:spPr/>
        <p:txBody>
          <a:bodyPr/>
          <a:lstStyle/>
          <a:p>
            <a:pPr eaLnBrk="1" hangingPunct="1">
              <a:lnSpc>
                <a:spcPct val="80000"/>
              </a:lnSpc>
            </a:pPr>
            <a:r>
              <a:rPr lang="en-US" sz="2600" dirty="0" smtClean="0"/>
              <a:t>Signs and symptoms</a:t>
            </a:r>
          </a:p>
          <a:p>
            <a:pPr lvl="1" eaLnBrk="1" hangingPunct="1">
              <a:lnSpc>
                <a:spcPct val="80000"/>
              </a:lnSpc>
            </a:pPr>
            <a:r>
              <a:rPr lang="en-US" sz="2200" dirty="0" smtClean="0"/>
              <a:t>Wheezing and difficulty breathing and speaking</a:t>
            </a:r>
          </a:p>
          <a:p>
            <a:pPr lvl="1" eaLnBrk="1" hangingPunct="1">
              <a:lnSpc>
                <a:spcPct val="80000"/>
              </a:lnSpc>
            </a:pPr>
            <a:r>
              <a:rPr lang="en-US" sz="2200" dirty="0" smtClean="0"/>
              <a:t>Dry, persistent cough</a:t>
            </a:r>
          </a:p>
          <a:p>
            <a:pPr lvl="1" eaLnBrk="1" hangingPunct="1">
              <a:lnSpc>
                <a:spcPct val="80000"/>
              </a:lnSpc>
            </a:pPr>
            <a:r>
              <a:rPr lang="en-US" sz="2200" dirty="0" smtClean="0"/>
              <a:t>Fear, anxiety</a:t>
            </a:r>
          </a:p>
          <a:p>
            <a:pPr lvl="1" eaLnBrk="1" hangingPunct="1">
              <a:lnSpc>
                <a:spcPct val="80000"/>
              </a:lnSpc>
            </a:pPr>
            <a:r>
              <a:rPr lang="en-US" sz="2200" dirty="0" smtClean="0"/>
              <a:t>Gray-blue skin</a:t>
            </a:r>
          </a:p>
          <a:p>
            <a:pPr lvl="1" eaLnBrk="1" hangingPunct="1">
              <a:lnSpc>
                <a:spcPct val="80000"/>
              </a:lnSpc>
            </a:pPr>
            <a:r>
              <a:rPr lang="en-US" sz="2200" dirty="0" smtClean="0"/>
              <a:t>Changing levels of responsiveness</a:t>
            </a:r>
          </a:p>
          <a:p>
            <a:pPr eaLnBrk="1" hangingPunct="1">
              <a:lnSpc>
                <a:spcPct val="80000"/>
              </a:lnSpc>
            </a:pPr>
            <a:r>
              <a:rPr lang="en-US" sz="2600" dirty="0" smtClean="0"/>
              <a:t>First Aid</a:t>
            </a:r>
          </a:p>
          <a:p>
            <a:pPr lvl="1" eaLnBrk="1" hangingPunct="1">
              <a:lnSpc>
                <a:spcPct val="80000"/>
              </a:lnSpc>
            </a:pPr>
            <a:r>
              <a:rPr lang="en-US" sz="2200" dirty="0" smtClean="0"/>
              <a:t>Call 911 if the victim is not known to have asthma or if the person condition get worse</a:t>
            </a:r>
          </a:p>
          <a:p>
            <a:pPr lvl="1" eaLnBrk="1" hangingPunct="1">
              <a:lnSpc>
                <a:spcPct val="80000"/>
              </a:lnSpc>
            </a:pPr>
            <a:r>
              <a:rPr lang="en-US" sz="2200" dirty="0" smtClean="0"/>
              <a:t>Help the victim use his or her medication </a:t>
            </a:r>
          </a:p>
          <a:p>
            <a:pPr lvl="1" eaLnBrk="1" hangingPunct="1">
              <a:lnSpc>
                <a:spcPct val="80000"/>
              </a:lnSpc>
            </a:pPr>
            <a:r>
              <a:rPr lang="en-US" sz="2200" dirty="0" smtClean="0"/>
              <a:t>Help the victim rest and sit in a position for easiest breathing.</a:t>
            </a:r>
          </a:p>
        </p:txBody>
      </p:sp>
      <p:sp>
        <p:nvSpPr>
          <p:cNvPr id="4" name="Date Placeholder 3"/>
          <p:cNvSpPr>
            <a:spLocks noGrp="1"/>
          </p:cNvSpPr>
          <p:nvPr>
            <p:ph type="dt" sz="half" idx="10"/>
          </p:nvPr>
        </p:nvSpPr>
        <p:spPr/>
        <p:txBody>
          <a:bodyPr/>
          <a:lstStyle/>
          <a:p>
            <a:fld id="{E49981B8-D1CD-4F6C-95D1-B4C65C349379}" type="datetime1">
              <a:rPr lang="en-US" smtClean="0"/>
              <a:t>6/8/2021</a:t>
            </a:fld>
            <a:endParaRPr lang="en-US" dirty="0"/>
          </a:p>
        </p:txBody>
      </p:sp>
      <p:sp>
        <p:nvSpPr>
          <p:cNvPr id="5" name="Slide Number Placeholder 4"/>
          <p:cNvSpPr>
            <a:spLocks noGrp="1"/>
          </p:cNvSpPr>
          <p:nvPr>
            <p:ph type="sldNum" sz="quarter" idx="12"/>
          </p:nvPr>
        </p:nvSpPr>
        <p:spPr/>
        <p:txBody>
          <a:bodyPr/>
          <a:lstStyle/>
          <a:p>
            <a:fld id="{F482CDAC-CBA9-40DE-B796-A5F13323ABE8}" type="slidenum">
              <a:rPr lang="en-US" smtClean="0"/>
              <a:pPr/>
              <a:t>40</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Diabetic Hypoglycemia</a:t>
            </a:r>
          </a:p>
        </p:txBody>
      </p:sp>
      <p:sp>
        <p:nvSpPr>
          <p:cNvPr id="32771" name="Rectangle 3"/>
          <p:cNvSpPr>
            <a:spLocks noGrp="1" noChangeArrowheads="1"/>
          </p:cNvSpPr>
          <p:nvPr>
            <p:ph type="body" idx="1"/>
          </p:nvPr>
        </p:nvSpPr>
        <p:spPr/>
        <p:txBody>
          <a:bodyPr/>
          <a:lstStyle/>
          <a:p>
            <a:pPr eaLnBrk="1" hangingPunct="1">
              <a:lnSpc>
                <a:spcPct val="90000"/>
              </a:lnSpc>
            </a:pPr>
            <a:r>
              <a:rPr lang="en-US" dirty="0" smtClean="0"/>
              <a:t>Hypoglycemia</a:t>
            </a:r>
          </a:p>
          <a:p>
            <a:pPr lvl="1" eaLnBrk="1" hangingPunct="1">
              <a:lnSpc>
                <a:spcPct val="90000"/>
              </a:lnSpc>
            </a:pPr>
            <a:r>
              <a:rPr lang="en-US" dirty="0" smtClean="0"/>
              <a:t>Not enough sugar</a:t>
            </a:r>
          </a:p>
          <a:p>
            <a:pPr lvl="1" eaLnBrk="1" hangingPunct="1">
              <a:lnSpc>
                <a:spcPct val="90000"/>
              </a:lnSpc>
            </a:pPr>
            <a:r>
              <a:rPr lang="en-US" dirty="0" smtClean="0"/>
              <a:t>Sudden dizziness, shakiness, mood change , headache, confusion, pale skin, sweating and hunger</a:t>
            </a:r>
          </a:p>
          <a:p>
            <a:pPr eaLnBrk="1" hangingPunct="1">
              <a:lnSpc>
                <a:spcPct val="90000"/>
              </a:lnSpc>
            </a:pPr>
            <a:r>
              <a:rPr lang="en-US" dirty="0" smtClean="0"/>
              <a:t>Hyperglycemia</a:t>
            </a:r>
          </a:p>
          <a:p>
            <a:pPr lvl="1" eaLnBrk="1" hangingPunct="1">
              <a:lnSpc>
                <a:spcPct val="90000"/>
              </a:lnSpc>
            </a:pPr>
            <a:r>
              <a:rPr lang="en-US" dirty="0" smtClean="0"/>
              <a:t>Too much insulin</a:t>
            </a:r>
          </a:p>
          <a:p>
            <a:pPr lvl="2" eaLnBrk="1" hangingPunct="1">
              <a:lnSpc>
                <a:spcPct val="90000"/>
              </a:lnSpc>
            </a:pPr>
            <a:r>
              <a:rPr lang="en-US" dirty="0" smtClean="0"/>
              <a:t>Frequent urination, drowsiness, dry mouth, thirst, shortness of breath, rapid breathing, nausea/ vomiting, fruity smelling breath</a:t>
            </a:r>
          </a:p>
        </p:txBody>
      </p:sp>
      <p:sp>
        <p:nvSpPr>
          <p:cNvPr id="4" name="Date Placeholder 3"/>
          <p:cNvSpPr>
            <a:spLocks noGrp="1"/>
          </p:cNvSpPr>
          <p:nvPr>
            <p:ph type="dt" sz="half" idx="10"/>
          </p:nvPr>
        </p:nvSpPr>
        <p:spPr/>
        <p:txBody>
          <a:bodyPr/>
          <a:lstStyle/>
          <a:p>
            <a:fld id="{30EE78CA-1A27-4AB8-9E20-8752C8DE2D76}" type="datetime1">
              <a:rPr lang="en-US" smtClean="0"/>
              <a:t>6/8/2021</a:t>
            </a:fld>
            <a:endParaRPr lang="en-US" dirty="0"/>
          </a:p>
        </p:txBody>
      </p:sp>
      <p:sp>
        <p:nvSpPr>
          <p:cNvPr id="5" name="Slide Number Placeholder 4"/>
          <p:cNvSpPr>
            <a:spLocks noGrp="1"/>
          </p:cNvSpPr>
          <p:nvPr>
            <p:ph type="sldNum" sz="quarter" idx="12"/>
          </p:nvPr>
        </p:nvSpPr>
        <p:spPr/>
        <p:txBody>
          <a:bodyPr/>
          <a:lstStyle/>
          <a:p>
            <a:fld id="{F482CDAC-CBA9-40DE-B796-A5F13323ABE8}" type="slidenum">
              <a:rPr lang="en-US" smtClean="0"/>
              <a:pPr/>
              <a:t>41</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Diabetic Hypoglycemia</a:t>
            </a:r>
          </a:p>
        </p:txBody>
      </p:sp>
      <p:sp>
        <p:nvSpPr>
          <p:cNvPr id="33795" name="Rectangle 3"/>
          <p:cNvSpPr>
            <a:spLocks noGrp="1" noChangeArrowheads="1"/>
          </p:cNvSpPr>
          <p:nvPr>
            <p:ph type="body" idx="1"/>
          </p:nvPr>
        </p:nvSpPr>
        <p:spPr/>
        <p:txBody>
          <a:bodyPr/>
          <a:lstStyle/>
          <a:p>
            <a:pPr eaLnBrk="1" hangingPunct="1">
              <a:lnSpc>
                <a:spcPct val="90000"/>
              </a:lnSpc>
              <a:buFontTx/>
              <a:buNone/>
            </a:pPr>
            <a:endParaRPr lang="en-US" sz="2600" dirty="0" smtClean="0"/>
          </a:p>
          <a:p>
            <a:pPr eaLnBrk="1" hangingPunct="1">
              <a:lnSpc>
                <a:spcPct val="90000"/>
              </a:lnSpc>
            </a:pPr>
            <a:r>
              <a:rPr lang="en-US" sz="2600" dirty="0" smtClean="0"/>
              <a:t>Give sugar to a victim experiencing either low or high blood sugar</a:t>
            </a:r>
          </a:p>
          <a:p>
            <a:pPr eaLnBrk="1" hangingPunct="1">
              <a:lnSpc>
                <a:spcPct val="90000"/>
              </a:lnSpc>
            </a:pPr>
            <a:r>
              <a:rPr lang="en-US" sz="2600" dirty="0" smtClean="0"/>
              <a:t>Call 911 if the victim becomes unresponsive or continues to have significant signs and symptoms</a:t>
            </a:r>
          </a:p>
          <a:p>
            <a:pPr eaLnBrk="1" hangingPunct="1">
              <a:lnSpc>
                <a:spcPct val="90000"/>
              </a:lnSpc>
            </a:pPr>
            <a:r>
              <a:rPr lang="en-US" sz="2600" dirty="0" smtClean="0"/>
              <a:t>Remember to ask:</a:t>
            </a:r>
          </a:p>
          <a:p>
            <a:pPr lvl="1" eaLnBrk="1" hangingPunct="1">
              <a:lnSpc>
                <a:spcPct val="90000"/>
              </a:lnSpc>
            </a:pPr>
            <a:r>
              <a:rPr lang="en-US" sz="2200" dirty="0" smtClean="0"/>
              <a:t>Ask the person if they are diabetic</a:t>
            </a:r>
          </a:p>
          <a:p>
            <a:pPr lvl="1" eaLnBrk="1" hangingPunct="1">
              <a:lnSpc>
                <a:spcPct val="90000"/>
              </a:lnSpc>
            </a:pPr>
            <a:r>
              <a:rPr lang="en-US" sz="2200" dirty="0" smtClean="0"/>
              <a:t>Look for a medical alert bracelet</a:t>
            </a:r>
          </a:p>
          <a:p>
            <a:pPr lvl="1" eaLnBrk="1" hangingPunct="1">
              <a:lnSpc>
                <a:spcPct val="90000"/>
              </a:lnSpc>
            </a:pPr>
            <a:r>
              <a:rPr lang="en-US" sz="2200" dirty="0" smtClean="0"/>
              <a:t>Look for sugar to give the victim</a:t>
            </a:r>
          </a:p>
        </p:txBody>
      </p:sp>
      <p:sp>
        <p:nvSpPr>
          <p:cNvPr id="4" name="Date Placeholder 3"/>
          <p:cNvSpPr>
            <a:spLocks noGrp="1"/>
          </p:cNvSpPr>
          <p:nvPr>
            <p:ph type="dt" sz="half" idx="10"/>
          </p:nvPr>
        </p:nvSpPr>
        <p:spPr/>
        <p:txBody>
          <a:bodyPr/>
          <a:lstStyle/>
          <a:p>
            <a:fld id="{C9AD2A05-E562-4358-9AA5-6F64842D8E08}" type="datetime1">
              <a:rPr lang="en-US" smtClean="0"/>
              <a:t>6/8/2021</a:t>
            </a:fld>
            <a:endParaRPr lang="en-US" dirty="0"/>
          </a:p>
        </p:txBody>
      </p:sp>
      <p:sp>
        <p:nvSpPr>
          <p:cNvPr id="5" name="Slide Number Placeholder 4"/>
          <p:cNvSpPr>
            <a:spLocks noGrp="1"/>
          </p:cNvSpPr>
          <p:nvPr>
            <p:ph type="sldNum" sz="quarter" idx="12"/>
          </p:nvPr>
        </p:nvSpPr>
        <p:spPr/>
        <p:txBody>
          <a:bodyPr/>
          <a:lstStyle/>
          <a:p>
            <a:fld id="{F482CDAC-CBA9-40DE-B796-A5F13323ABE8}" type="slidenum">
              <a:rPr lang="en-US" smtClean="0"/>
              <a:pPr/>
              <a:t>42</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Seizures</a:t>
            </a:r>
          </a:p>
        </p:txBody>
      </p:sp>
      <p:sp>
        <p:nvSpPr>
          <p:cNvPr id="34819" name="Rectangle 3"/>
          <p:cNvSpPr>
            <a:spLocks noGrp="1" noChangeArrowheads="1"/>
          </p:cNvSpPr>
          <p:nvPr>
            <p:ph type="body" idx="1"/>
          </p:nvPr>
        </p:nvSpPr>
        <p:spPr/>
        <p:txBody>
          <a:bodyPr/>
          <a:lstStyle/>
          <a:p>
            <a:pPr eaLnBrk="1" hangingPunct="1">
              <a:lnSpc>
                <a:spcPct val="90000"/>
              </a:lnSpc>
            </a:pPr>
            <a:r>
              <a:rPr lang="en-US" sz="2600" dirty="0" smtClean="0"/>
              <a:t>Protect a person having seizure by:</a:t>
            </a:r>
          </a:p>
          <a:p>
            <a:pPr lvl="1" eaLnBrk="1" hangingPunct="1">
              <a:lnSpc>
                <a:spcPct val="90000"/>
              </a:lnSpc>
            </a:pPr>
            <a:r>
              <a:rPr lang="en-US" sz="2200" dirty="0" smtClean="0"/>
              <a:t>Removing near by objects that could injure the victim</a:t>
            </a:r>
          </a:p>
          <a:p>
            <a:pPr lvl="1" eaLnBrk="1" hangingPunct="1">
              <a:lnSpc>
                <a:spcPct val="90000"/>
              </a:lnSpc>
            </a:pPr>
            <a:r>
              <a:rPr lang="en-US" sz="2200" dirty="0" smtClean="0"/>
              <a:t>Placing a thin cushion under the victim’s  head to protect it</a:t>
            </a:r>
          </a:p>
          <a:p>
            <a:pPr lvl="1" eaLnBrk="1" hangingPunct="1">
              <a:lnSpc>
                <a:spcPct val="90000"/>
              </a:lnSpc>
            </a:pPr>
            <a:r>
              <a:rPr lang="en-US" sz="2200" dirty="0" smtClean="0"/>
              <a:t>Roll victim on side so that body fluids can drain out of the mouth if needed</a:t>
            </a:r>
          </a:p>
          <a:p>
            <a:pPr eaLnBrk="1" hangingPunct="1">
              <a:lnSpc>
                <a:spcPct val="90000"/>
              </a:lnSpc>
            </a:pPr>
            <a:r>
              <a:rPr lang="en-US" sz="2600" dirty="0" smtClean="0"/>
              <a:t>After Seizure</a:t>
            </a:r>
          </a:p>
          <a:p>
            <a:pPr lvl="1" eaLnBrk="1" hangingPunct="1">
              <a:lnSpc>
                <a:spcPct val="90000"/>
              </a:lnSpc>
            </a:pPr>
            <a:r>
              <a:rPr lang="en-US" sz="2200" dirty="0" smtClean="0"/>
              <a:t>Check to see if victim was injured</a:t>
            </a:r>
          </a:p>
          <a:p>
            <a:pPr lvl="1" eaLnBrk="1" hangingPunct="1">
              <a:lnSpc>
                <a:spcPct val="90000"/>
              </a:lnSpc>
            </a:pPr>
            <a:r>
              <a:rPr lang="en-US" sz="2200" dirty="0" smtClean="0"/>
              <a:t>Be reassuring and comforting</a:t>
            </a:r>
          </a:p>
          <a:p>
            <a:pPr lvl="1" eaLnBrk="1" hangingPunct="1">
              <a:lnSpc>
                <a:spcPct val="90000"/>
              </a:lnSpc>
            </a:pPr>
            <a:r>
              <a:rPr lang="en-US" sz="2200" dirty="0" smtClean="0"/>
              <a:t>Stay until help arrives</a:t>
            </a:r>
          </a:p>
        </p:txBody>
      </p:sp>
      <p:sp>
        <p:nvSpPr>
          <p:cNvPr id="4" name="Date Placeholder 3"/>
          <p:cNvSpPr>
            <a:spLocks noGrp="1"/>
          </p:cNvSpPr>
          <p:nvPr>
            <p:ph type="dt" sz="half" idx="10"/>
          </p:nvPr>
        </p:nvSpPr>
        <p:spPr/>
        <p:txBody>
          <a:bodyPr/>
          <a:lstStyle/>
          <a:p>
            <a:fld id="{5E6E83CC-DC7F-4286-900E-8F7430F00859}" type="datetime1">
              <a:rPr lang="en-US" smtClean="0"/>
              <a:t>6/8/2021</a:t>
            </a:fld>
            <a:endParaRPr lang="en-US" dirty="0"/>
          </a:p>
        </p:txBody>
      </p:sp>
      <p:sp>
        <p:nvSpPr>
          <p:cNvPr id="5" name="Slide Number Placeholder 4"/>
          <p:cNvSpPr>
            <a:spLocks noGrp="1"/>
          </p:cNvSpPr>
          <p:nvPr>
            <p:ph type="sldNum" sz="quarter" idx="12"/>
          </p:nvPr>
        </p:nvSpPr>
        <p:spPr/>
        <p:txBody>
          <a:bodyPr/>
          <a:lstStyle/>
          <a:p>
            <a:fld id="{F482CDAC-CBA9-40DE-B796-A5F13323ABE8}" type="slidenum">
              <a:rPr lang="en-US" smtClean="0"/>
              <a:pPr/>
              <a:t>43</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Slips Trips and Falls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General Tips</a:t>
            </a:r>
          </a:p>
          <a:p>
            <a:r>
              <a:rPr lang="en-US" dirty="0" smtClean="0"/>
              <a:t>Maintain adequate lighting in parking areas, on sidewalks, and in stairways. This can make it easier for pedestrians to see any possible impediments.</a:t>
            </a:r>
          </a:p>
          <a:p>
            <a:r>
              <a:rPr lang="en-US" dirty="0" smtClean="0"/>
              <a:t>Gutters should not drain water from the roof onto walkways or into parking areas. Water and puddles can easily lead to slips, and if the temperature is below freezing, ice will form.</a:t>
            </a:r>
          </a:p>
          <a:p>
            <a:r>
              <a:rPr lang="en-US" dirty="0" smtClean="0"/>
              <a:t>Reported spills should be cleaned up quickly.</a:t>
            </a:r>
          </a:p>
          <a:p>
            <a:r>
              <a:rPr lang="en-US" dirty="0" smtClean="0"/>
              <a:t>Repair or replace torn carpets, rugs, loose or missing floor tiles, or any other flooring materials. </a:t>
            </a:r>
          </a:p>
          <a:p>
            <a:r>
              <a:rPr lang="en-US" dirty="0" smtClean="0"/>
              <a:t>Consider a removal plan for snow and ice on sidewalks, stairs, parking areas, and around dumpsters.</a:t>
            </a:r>
          </a:p>
          <a:p>
            <a:r>
              <a:rPr lang="en-US" dirty="0" smtClean="0"/>
              <a:t>Always repair potholes or uneven surfaces in driveways and parking lots. ( Make sure that students are also wearing proper shoes for weather conditions-proper tread)</a:t>
            </a:r>
          </a:p>
          <a:p>
            <a:pPr>
              <a:buNone/>
            </a:pPr>
            <a:endParaRPr lang="en-US" dirty="0"/>
          </a:p>
        </p:txBody>
      </p:sp>
      <p:sp>
        <p:nvSpPr>
          <p:cNvPr id="4" name="Date Placeholder 3"/>
          <p:cNvSpPr>
            <a:spLocks noGrp="1"/>
          </p:cNvSpPr>
          <p:nvPr>
            <p:ph type="dt" sz="half" idx="10"/>
          </p:nvPr>
        </p:nvSpPr>
        <p:spPr/>
        <p:txBody>
          <a:bodyPr/>
          <a:lstStyle/>
          <a:p>
            <a:fld id="{314DF44E-6FF6-43BB-BB40-58AA038EEDDF}"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Slips Trips and Falls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u="sng" dirty="0" smtClean="0"/>
              <a:t>Stairways, Steps, And Ramps</a:t>
            </a:r>
          </a:p>
          <a:p>
            <a:r>
              <a:rPr lang="en-US" dirty="0" smtClean="0"/>
              <a:t>Install handrails on stairways and ramps in accordance with local building code requirements.</a:t>
            </a:r>
          </a:p>
          <a:p>
            <a:r>
              <a:rPr lang="en-US" dirty="0" smtClean="0"/>
              <a:t>Handrails should be stable and securely fastened.</a:t>
            </a:r>
          </a:p>
          <a:p>
            <a:r>
              <a:rPr lang="en-US" dirty="0" smtClean="0"/>
              <a:t>Consider using nonslip surfaces, like carpet on stairs.</a:t>
            </a:r>
          </a:p>
          <a:p>
            <a:pPr>
              <a:buNone/>
            </a:pPr>
            <a:r>
              <a:rPr lang="en-US" u="sng" dirty="0" smtClean="0"/>
              <a:t>Walkways And Lawn Areas</a:t>
            </a:r>
          </a:p>
          <a:p>
            <a:r>
              <a:rPr lang="en-US" dirty="0" smtClean="0"/>
              <a:t>Repair uneven surfaces, large cracks, or bumps in the sidewalk.</a:t>
            </a:r>
          </a:p>
          <a:p>
            <a:r>
              <a:rPr lang="en-US" dirty="0" smtClean="0"/>
              <a:t>Remove obstructions from walkways, such as ladders and other maintenance equipment.</a:t>
            </a:r>
          </a:p>
          <a:p>
            <a:r>
              <a:rPr lang="en-US" dirty="0" smtClean="0"/>
              <a:t>If there is a lawn sprinkler system, remember to turn it off and drain the system when the temperature nears freezing. If you don’t, the pipes could freeze, leading to leaks and an unplanned ice rink.</a:t>
            </a:r>
          </a:p>
          <a:p>
            <a:endParaRPr lang="en-US" dirty="0"/>
          </a:p>
        </p:txBody>
      </p:sp>
      <p:sp>
        <p:nvSpPr>
          <p:cNvPr id="4" name="Date Placeholder 3"/>
          <p:cNvSpPr>
            <a:spLocks noGrp="1"/>
          </p:cNvSpPr>
          <p:nvPr>
            <p:ph type="dt" sz="half" idx="10"/>
          </p:nvPr>
        </p:nvSpPr>
        <p:spPr/>
        <p:txBody>
          <a:bodyPr/>
          <a:lstStyle/>
          <a:p>
            <a:fld id="{A50F3529-7237-4193-8F76-0F8F279AC068}"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Phones</a:t>
            </a:r>
            <a:endParaRPr lang="en-US" dirty="0"/>
          </a:p>
        </p:txBody>
      </p:sp>
      <p:sp>
        <p:nvSpPr>
          <p:cNvPr id="3" name="Content Placeholder 2"/>
          <p:cNvSpPr>
            <a:spLocks noGrp="1"/>
          </p:cNvSpPr>
          <p:nvPr>
            <p:ph idx="1"/>
          </p:nvPr>
        </p:nvSpPr>
        <p:spPr/>
        <p:txBody>
          <a:bodyPr/>
          <a:lstStyle/>
          <a:p>
            <a:r>
              <a:rPr lang="en-US" dirty="0" smtClean="0"/>
              <a:t>Do not use cell phones while watching kids on the playground. This creates a distraction which could be very serious if an emergency situation should occur.</a:t>
            </a:r>
            <a:endParaRPr lang="en-US" dirty="0"/>
          </a:p>
        </p:txBody>
      </p:sp>
      <p:sp>
        <p:nvSpPr>
          <p:cNvPr id="4" name="Date Placeholder 3"/>
          <p:cNvSpPr>
            <a:spLocks noGrp="1"/>
          </p:cNvSpPr>
          <p:nvPr>
            <p:ph type="dt" sz="half" idx="10"/>
          </p:nvPr>
        </p:nvSpPr>
        <p:spPr/>
        <p:txBody>
          <a:bodyPr/>
          <a:lstStyle/>
          <a:p>
            <a:fld id="{350569EB-DF2D-401B-9A76-C57E1FB9CC20}"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and Bullying</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sz="3800" u="sng" dirty="0" smtClean="0"/>
              <a:t>Tips for Teachers and Staff to Address Bullying</a:t>
            </a:r>
          </a:p>
          <a:p>
            <a:r>
              <a:rPr lang="en-US" dirty="0" smtClean="0"/>
              <a:t>Providing safe classroom environments is an important part of the mission to reduce bullying. Students need to see and recognize that teachers and staff are in control and that they care about their students. </a:t>
            </a:r>
          </a:p>
          <a:p>
            <a:r>
              <a:rPr lang="en-US" b="1" dirty="0" smtClean="0"/>
              <a:t>Creating a Safe Classroom Environment </a:t>
            </a:r>
          </a:p>
          <a:p>
            <a:pPr lvl="0"/>
            <a:r>
              <a:rPr lang="en-US" dirty="0" smtClean="0"/>
              <a:t>Develop, post, and discuss rules and sanctions related to bullying. </a:t>
            </a:r>
          </a:p>
          <a:p>
            <a:pPr lvl="0"/>
            <a:r>
              <a:rPr lang="en-US" dirty="0" smtClean="0"/>
              <a:t>Treat students and each other with warmth and respect. Demonstrate positive interest and involvement in your students. </a:t>
            </a:r>
          </a:p>
          <a:p>
            <a:pPr lvl="0"/>
            <a:r>
              <a:rPr lang="en-US" dirty="0" smtClean="0"/>
              <a:t>Establish yourself as a clear and visible authority with responsibility for making the school experience safe and positive. </a:t>
            </a:r>
          </a:p>
          <a:p>
            <a:pPr lvl="0"/>
            <a:r>
              <a:rPr lang="en-US" dirty="0" smtClean="0"/>
              <a:t>Reward students for positive, inclusive behavior. </a:t>
            </a:r>
          </a:p>
          <a:p>
            <a:pPr lvl="0"/>
            <a:r>
              <a:rPr lang="en-US" dirty="0" smtClean="0"/>
              <a:t>Take immediate action when bullying is observed and consistently use nonphysical, non-hostile negative consequences when rules are broken. </a:t>
            </a:r>
          </a:p>
          <a:p>
            <a:pPr lvl="0"/>
            <a:r>
              <a:rPr lang="en-US" dirty="0" smtClean="0"/>
              <a:t>Listen to parents and students who report bullying in your classroom. Quickly and effectively resolve the issue to avoid perpetuation of bullying behaviors. </a:t>
            </a:r>
          </a:p>
          <a:p>
            <a:pPr lvl="0"/>
            <a:r>
              <a:rPr lang="en-US" dirty="0" smtClean="0"/>
              <a:t>Notify parents of all involved students when a bullying incident occurs, and resolve the problem expeditiously, according to discipline plans at school. </a:t>
            </a:r>
          </a:p>
          <a:p>
            <a:pPr lvl="0"/>
            <a:r>
              <a:rPr lang="en-US" dirty="0" smtClean="0"/>
              <a:t>Refer students affected by bullying to school counseling or mental health staff, if needed. </a:t>
            </a:r>
          </a:p>
          <a:p>
            <a:pPr lvl="0"/>
            <a:r>
              <a:rPr lang="en-US" dirty="0" smtClean="0"/>
              <a:t>Protect students who are bullied with a safety plan. </a:t>
            </a:r>
          </a:p>
          <a:p>
            <a:pPr lvl="0"/>
            <a:r>
              <a:rPr lang="en-US" dirty="0" smtClean="0"/>
              <a:t>Hold class meetings during which students can talk about bullying and peer relations. </a:t>
            </a:r>
          </a:p>
          <a:p>
            <a:pPr lvl="0"/>
            <a:r>
              <a:rPr lang="en-US" dirty="0" smtClean="0"/>
              <a:t>Provide information to parents about bullying behaviors and encourage their involvement and support in addressing bullying issues. </a:t>
            </a:r>
          </a:p>
          <a:p>
            <a:endParaRPr lang="en-US" dirty="0"/>
          </a:p>
        </p:txBody>
      </p:sp>
      <p:sp>
        <p:nvSpPr>
          <p:cNvPr id="4" name="Date Placeholder 3"/>
          <p:cNvSpPr>
            <a:spLocks noGrp="1"/>
          </p:cNvSpPr>
          <p:nvPr>
            <p:ph type="dt" sz="half" idx="10"/>
          </p:nvPr>
        </p:nvSpPr>
        <p:spPr/>
        <p:txBody>
          <a:bodyPr/>
          <a:lstStyle/>
          <a:p>
            <a:fld id="{516B7B69-6888-49D7-BAB9-7CB3CF30CF7E}"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and Bullying</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Advocate for Bullying Prevention Efforts in Your School</a:t>
            </a:r>
            <a:endParaRPr lang="en-US" dirty="0" smtClean="0"/>
          </a:p>
          <a:p>
            <a:r>
              <a:rPr lang="en-US" dirty="0" smtClean="0"/>
              <a:t>There are several steps you can take as a teacher or staff member to create lasting change when it comes to preventing bullying. In addition to working to create a safe classroom and being watchful of bullying behavior, you can advocate for a comprehensive program that takes a systems-change approach to preventing bullying in schools. </a:t>
            </a:r>
          </a:p>
          <a:p>
            <a:r>
              <a:rPr lang="en-US" dirty="0" smtClean="0"/>
              <a:t>If you have the commitment and desire to see positive change happen, these tips will help you advocate for prevention efforts to address bullying in schools: </a:t>
            </a:r>
          </a:p>
          <a:p>
            <a:pPr lvl="0"/>
            <a:r>
              <a:rPr lang="en-US" dirty="0" smtClean="0"/>
              <a:t>Help demonstrate that bullying behavior in your school is a problem by documenting bullying incidents that you observe or that are reported to you.  </a:t>
            </a:r>
          </a:p>
          <a:p>
            <a:pPr lvl="0"/>
            <a:r>
              <a:rPr lang="en-US" dirty="0" smtClean="0"/>
              <a:t>Garner the support of parents whose children are experiencing problems with bullying or who are simply concerned that bullying is occurring.  </a:t>
            </a:r>
          </a:p>
          <a:p>
            <a:pPr lvl="0"/>
            <a:r>
              <a:rPr lang="en-US" dirty="0" smtClean="0"/>
              <a:t>Schedule meetings with school administrators who might be open to the idea of implementing a prevention program to address bullying in schools. </a:t>
            </a:r>
          </a:p>
          <a:p>
            <a:pPr>
              <a:buNone/>
            </a:pPr>
            <a:endParaRPr lang="en-US" dirty="0"/>
          </a:p>
        </p:txBody>
      </p:sp>
      <p:sp>
        <p:nvSpPr>
          <p:cNvPr id="4" name="Date Placeholder 3"/>
          <p:cNvSpPr>
            <a:spLocks noGrp="1"/>
          </p:cNvSpPr>
          <p:nvPr>
            <p:ph type="dt" sz="half" idx="10"/>
          </p:nvPr>
        </p:nvSpPr>
        <p:spPr/>
        <p:txBody>
          <a:bodyPr/>
          <a:lstStyle/>
          <a:p>
            <a:fld id="{A9B09FF6-983A-43CF-B110-3B60A5A7A66F}"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Playground Safety Tips</a:t>
            </a:r>
            <a:endParaRPr lang="en-US" dirty="0"/>
          </a:p>
        </p:txBody>
      </p:sp>
      <p:sp>
        <p:nvSpPr>
          <p:cNvPr id="3" name="Content Placeholder 2"/>
          <p:cNvSpPr>
            <a:spLocks noGrp="1"/>
          </p:cNvSpPr>
          <p:nvPr>
            <p:ph idx="1"/>
          </p:nvPr>
        </p:nvSpPr>
        <p:spPr/>
        <p:txBody>
          <a:bodyPr/>
          <a:lstStyle/>
          <a:p>
            <a:r>
              <a:rPr lang="en-US" dirty="0" smtClean="0"/>
              <a:t>Play responsibly; no pushing or roughhousing. </a:t>
            </a:r>
          </a:p>
          <a:p>
            <a:pPr lvl="1"/>
            <a:r>
              <a:rPr lang="en-US" dirty="0" smtClean="0"/>
              <a:t>Take turns; one person at a time on a swing, slide, monkey bars. </a:t>
            </a:r>
          </a:p>
          <a:p>
            <a:pPr lvl="1"/>
            <a:r>
              <a:rPr lang="en-US" dirty="0" smtClean="0"/>
              <a:t>Remind children to sit down while swinging, slow down before getting off, and not walk close to someone swinging. </a:t>
            </a:r>
          </a:p>
          <a:p>
            <a:pPr lvl="1"/>
            <a:r>
              <a:rPr lang="en-US" dirty="0" smtClean="0"/>
              <a:t>Climbing up the front of a slide is not acceptable. </a:t>
            </a:r>
          </a:p>
          <a:p>
            <a:pPr lvl="1"/>
            <a:r>
              <a:rPr lang="en-US" dirty="0" smtClean="0"/>
              <a:t>Look before you jump or slide; make sure no one is below you. </a:t>
            </a:r>
          </a:p>
          <a:p>
            <a:endParaRPr lang="en-US" dirty="0"/>
          </a:p>
        </p:txBody>
      </p:sp>
      <p:sp>
        <p:nvSpPr>
          <p:cNvPr id="4" name="Date Placeholder 3"/>
          <p:cNvSpPr>
            <a:spLocks noGrp="1"/>
          </p:cNvSpPr>
          <p:nvPr>
            <p:ph type="dt" sz="half" idx="10"/>
          </p:nvPr>
        </p:nvSpPr>
        <p:spPr/>
        <p:txBody>
          <a:bodyPr/>
          <a:lstStyle/>
          <a:p>
            <a:fld id="{FE54C75D-AB64-429C-93D9-952214546FCB}"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Playground Injury Problem</a:t>
            </a:r>
            <a:endParaRPr lang="en-US" dirty="0"/>
          </a:p>
        </p:txBody>
      </p:sp>
      <p:sp>
        <p:nvSpPr>
          <p:cNvPr id="3" name="Content Placeholder 2"/>
          <p:cNvSpPr>
            <a:spLocks noGrp="1"/>
          </p:cNvSpPr>
          <p:nvPr>
            <p:ph idx="1"/>
          </p:nvPr>
        </p:nvSpPr>
        <p:spPr/>
        <p:txBody>
          <a:bodyPr/>
          <a:lstStyle/>
          <a:p>
            <a:r>
              <a:rPr lang="en-US" dirty="0" smtClean="0"/>
              <a:t>Falls to the surface cause 70 percent of the injuries on playgrounds.</a:t>
            </a:r>
          </a:p>
          <a:p>
            <a:r>
              <a:rPr lang="en-US" dirty="0" smtClean="0"/>
              <a:t>Entanglement of clothing, strings and ropes are the number one cause of death on playgrounds</a:t>
            </a:r>
          </a:p>
          <a:p>
            <a:r>
              <a:rPr lang="en-US" dirty="0" smtClean="0"/>
              <a:t>Other dangers include:</a:t>
            </a:r>
          </a:p>
          <a:p>
            <a:pPr lvl="1"/>
            <a:r>
              <a:rPr lang="en-US" dirty="0" smtClean="0"/>
              <a:t>Head entrapment in equipment openings</a:t>
            </a:r>
          </a:p>
          <a:p>
            <a:pPr lvl="1"/>
            <a:r>
              <a:rPr lang="en-US" dirty="0" smtClean="0"/>
              <a:t>Impact  of moving swings</a:t>
            </a:r>
          </a:p>
          <a:p>
            <a:pPr lvl="1"/>
            <a:r>
              <a:rPr lang="en-US" dirty="0" smtClean="0"/>
              <a:t>Tripping on loose equipment</a:t>
            </a:r>
          </a:p>
        </p:txBody>
      </p:sp>
      <p:sp>
        <p:nvSpPr>
          <p:cNvPr id="4" name="Date Placeholder 3"/>
          <p:cNvSpPr>
            <a:spLocks noGrp="1"/>
          </p:cNvSpPr>
          <p:nvPr>
            <p:ph type="dt" sz="half" idx="10"/>
          </p:nvPr>
        </p:nvSpPr>
        <p:spPr/>
        <p:txBody>
          <a:bodyPr/>
          <a:lstStyle/>
          <a:p>
            <a:fld id="{ACF60BDA-EFED-4C5D-B9CE-ECFAF57659A4}"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5</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lstStyle/>
          <a:p>
            <a:r>
              <a:rPr lang="en-US" b="1" u="sng" dirty="0" smtClean="0"/>
              <a:t>Natural Play </a:t>
            </a:r>
            <a:r>
              <a:rPr lang="en-US" dirty="0" smtClean="0"/>
              <a:t>areas may not meet current playground guidelines depending on materials used</a:t>
            </a:r>
          </a:p>
          <a:p>
            <a:r>
              <a:rPr lang="en-US" dirty="0" smtClean="0"/>
              <a:t>Parent and Teachers Association (PTA)</a:t>
            </a:r>
          </a:p>
          <a:p>
            <a:pPr lvl="1"/>
            <a:r>
              <a:rPr lang="en-US" dirty="0" smtClean="0"/>
              <a:t>At times will install equipment that does not meet current playground regulations</a:t>
            </a:r>
          </a:p>
          <a:p>
            <a:pPr lvl="2"/>
            <a:r>
              <a:rPr lang="en-US" dirty="0" smtClean="0"/>
              <a:t>Build own equipment</a:t>
            </a:r>
          </a:p>
          <a:p>
            <a:r>
              <a:rPr lang="en-US" dirty="0" smtClean="0"/>
              <a:t>Please check </a:t>
            </a:r>
            <a:r>
              <a:rPr lang="en-US" smtClean="0"/>
              <a:t>with </a:t>
            </a:r>
            <a:r>
              <a:rPr lang="en-US" smtClean="0"/>
              <a:t>MSPLIP </a:t>
            </a:r>
            <a:r>
              <a:rPr lang="en-US" smtClean="0"/>
              <a:t>Program </a:t>
            </a:r>
            <a:r>
              <a:rPr lang="en-US" dirty="0" smtClean="0"/>
              <a:t>before installing new equipment!</a:t>
            </a:r>
            <a:endParaRPr lang="en-US" dirty="0"/>
          </a:p>
        </p:txBody>
      </p:sp>
      <p:sp>
        <p:nvSpPr>
          <p:cNvPr id="4" name="Date Placeholder 3"/>
          <p:cNvSpPr>
            <a:spLocks noGrp="1"/>
          </p:cNvSpPr>
          <p:nvPr>
            <p:ph type="dt" sz="half" idx="10"/>
          </p:nvPr>
        </p:nvSpPr>
        <p:spPr/>
        <p:txBody>
          <a:bodyPr/>
          <a:lstStyle/>
          <a:p>
            <a:fld id="{BA74ABC6-1566-4771-B011-162636BA08B3}" type="datetime1">
              <a:rPr lang="en-US" smtClean="0"/>
              <a:t>6/8/2021</a:t>
            </a:fld>
            <a:endParaRPr lang="en-US" dirty="0"/>
          </a:p>
        </p:txBody>
      </p:sp>
      <p:sp>
        <p:nvSpPr>
          <p:cNvPr id="5" name="Footer Placeholder 4"/>
          <p:cNvSpPr>
            <a:spLocks noGrp="1"/>
          </p:cNvSpPr>
          <p:nvPr>
            <p:ph type="ftr" sz="quarter" idx="11"/>
          </p:nvPr>
        </p:nvSpPr>
        <p:spPr/>
        <p:txBody>
          <a:bodyPr/>
          <a:lstStyle/>
          <a:p>
            <a:r>
              <a:rPr lang="en-US" dirty="0" smtClean="0"/>
              <a:t>Montana Schools Property and Liability Insurance Plan</a:t>
            </a:r>
            <a:endParaRPr lang="en-US" dirty="0"/>
          </a:p>
        </p:txBody>
      </p:sp>
      <p:sp>
        <p:nvSpPr>
          <p:cNvPr id="6" name="Slide Number Placeholder 5"/>
          <p:cNvSpPr>
            <a:spLocks noGrp="1"/>
          </p:cNvSpPr>
          <p:nvPr>
            <p:ph type="sldNum" sz="quarter" idx="12"/>
          </p:nvPr>
        </p:nvSpPr>
        <p:spPr/>
        <p:txBody>
          <a:bodyPr/>
          <a:lstStyle/>
          <a:p>
            <a:fld id="{F482CDAC-CBA9-40DE-B796-A5F13323ABE8}"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48C2CE-88FF-471D-9440-DB7ECADA3B5E}" type="datetime1">
              <a:rPr lang="en-US" smtClean="0"/>
              <a:t>6/8/2021</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51</a:t>
            </a:fld>
            <a:endParaRPr lang="en-US" dirty="0"/>
          </a:p>
        </p:txBody>
      </p:sp>
      <p:sp>
        <p:nvSpPr>
          <p:cNvPr id="10" name="Rectangle 9"/>
          <p:cNvSpPr/>
          <p:nvPr/>
        </p:nvSpPr>
        <p:spPr>
          <a:xfrm>
            <a:off x="1266146" y="1066800"/>
            <a:ext cx="6907661" cy="3139321"/>
          </a:xfrm>
          <a:prstGeom prst="rect">
            <a:avLst/>
          </a:prstGeom>
          <a:noFill/>
        </p:spPr>
        <p:txBody>
          <a:bodyPr wrap="none" lIns="91440" tIns="45720" rIns="91440" bIns="45720">
            <a:spAutoFit/>
          </a:bodyPr>
          <a:lstStyle/>
          <a:p>
            <a:pPr algn="ctr"/>
            <a:r>
              <a:rPr lang="en-US"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Thanks!</a:t>
            </a:r>
          </a:p>
          <a:p>
            <a:pPr algn="ctr"/>
            <a:endParaRPr 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Any Questions?</a:t>
            </a:r>
            <a:endParaRPr lang="en-US"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8" name="Content Placeholder 7"/>
          <p:cNvSpPr>
            <a:spLocks noGrp="1"/>
          </p:cNvSpPr>
          <p:nvPr>
            <p:ph idx="1"/>
          </p:nvPr>
        </p:nvSpPr>
        <p:spPr/>
        <p:txBody>
          <a:bodyPr/>
          <a:lstStyle/>
          <a:p>
            <a:r>
              <a:rPr lang="en-US" dirty="0" smtClean="0"/>
              <a:t>Consumer Product  Safety Commission Guidelines for Playgrounds </a:t>
            </a:r>
          </a:p>
          <a:p>
            <a:r>
              <a:rPr lang="en-US" dirty="0" smtClean="0"/>
              <a:t>National Safety Council- First Aid/CPR</a:t>
            </a:r>
            <a:endParaRPr lang="en-US" dirty="0"/>
          </a:p>
        </p:txBody>
      </p:sp>
      <p:sp>
        <p:nvSpPr>
          <p:cNvPr id="5" name="Date Placeholder 4"/>
          <p:cNvSpPr>
            <a:spLocks noGrp="1"/>
          </p:cNvSpPr>
          <p:nvPr>
            <p:ph type="dt" sz="half" idx="10"/>
          </p:nvPr>
        </p:nvSpPr>
        <p:spPr/>
        <p:txBody>
          <a:bodyPr/>
          <a:lstStyle/>
          <a:p>
            <a:fld id="{393D6C2C-6596-42F4-B889-642542976A37}" type="datetime1">
              <a:rPr lang="en-US" smtClean="0"/>
              <a:t>6/8/2021</a:t>
            </a:fld>
            <a:endParaRPr lang="en-US" dirty="0"/>
          </a:p>
        </p:txBody>
      </p:sp>
      <p:sp>
        <p:nvSpPr>
          <p:cNvPr id="6" name="Footer Placeholder 5"/>
          <p:cNvSpPr>
            <a:spLocks noGrp="1"/>
          </p:cNvSpPr>
          <p:nvPr>
            <p:ph type="ftr" sz="quarter" idx="11"/>
          </p:nvPr>
        </p:nvSpPr>
        <p:spPr/>
        <p:txBody>
          <a:bodyPr/>
          <a:lstStyle/>
          <a:p>
            <a:r>
              <a:rPr lang="en-US" dirty="0" smtClean="0"/>
              <a:t>Montana Schools Property and Liability Insurance Plan</a:t>
            </a:r>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52</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000" b="1" u="sng" dirty="0" smtClean="0"/>
              <a:t>Playground Injuries Are Preventable</a:t>
            </a:r>
            <a:endParaRPr lang="en-US" sz="4000" b="1" u="sng" dirty="0"/>
          </a:p>
        </p:txBody>
      </p:sp>
      <p:sp>
        <p:nvSpPr>
          <p:cNvPr id="4" name="Date Placeholder 3"/>
          <p:cNvSpPr>
            <a:spLocks noGrp="1"/>
          </p:cNvSpPr>
          <p:nvPr>
            <p:ph type="dt" sz="half" idx="10"/>
          </p:nvPr>
        </p:nvSpPr>
        <p:spPr/>
        <p:txBody>
          <a:bodyPr/>
          <a:lstStyle/>
          <a:p>
            <a:fld id="{76AA77AB-80BC-48FE-AC9E-BE41BEC2EF9C}"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6</a:t>
            </a:fld>
            <a:endParaRPr lang="en-US" dirty="0"/>
          </a:p>
        </p:txBody>
      </p:sp>
      <p:sp>
        <p:nvSpPr>
          <p:cNvPr id="2" name="Footer Placeholder 1"/>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the SAFE Model</a:t>
            </a:r>
            <a:endParaRPr lang="en-US" dirty="0"/>
          </a:p>
        </p:txBody>
      </p:sp>
      <p:sp>
        <p:nvSpPr>
          <p:cNvPr id="3" name="Content Placeholder 2"/>
          <p:cNvSpPr>
            <a:spLocks noGrp="1"/>
          </p:cNvSpPr>
          <p:nvPr>
            <p:ph idx="1"/>
          </p:nvPr>
        </p:nvSpPr>
        <p:spPr/>
        <p:txBody>
          <a:bodyPr/>
          <a:lstStyle/>
          <a:p>
            <a:r>
              <a:rPr lang="en-US" dirty="0" smtClean="0"/>
              <a:t>Supervision and Survey</a:t>
            </a:r>
          </a:p>
          <a:p>
            <a:r>
              <a:rPr lang="en-US" dirty="0" smtClean="0"/>
              <a:t>Age appropriate and design </a:t>
            </a:r>
          </a:p>
          <a:p>
            <a:r>
              <a:rPr lang="en-US" dirty="0" smtClean="0"/>
              <a:t>Fall Surface Cushioning </a:t>
            </a:r>
          </a:p>
          <a:p>
            <a:r>
              <a:rPr lang="en-US" dirty="0" smtClean="0"/>
              <a:t>Equipment Maintenance</a:t>
            </a:r>
          </a:p>
        </p:txBody>
      </p:sp>
      <p:sp>
        <p:nvSpPr>
          <p:cNvPr id="4" name="Date Placeholder 3"/>
          <p:cNvSpPr>
            <a:spLocks noGrp="1"/>
          </p:cNvSpPr>
          <p:nvPr>
            <p:ph type="dt" sz="half" idx="10"/>
          </p:nvPr>
        </p:nvSpPr>
        <p:spPr/>
        <p:txBody>
          <a:bodyPr/>
          <a:lstStyle/>
          <a:p>
            <a:fld id="{1F59DD5E-5C58-414A-AAFF-CC1F0525BE0C}"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7</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S-Supervision</a:t>
            </a:r>
            <a:endParaRPr lang="en-US" dirty="0"/>
          </a:p>
        </p:txBody>
      </p:sp>
      <p:sp>
        <p:nvSpPr>
          <p:cNvPr id="3" name="Content Placeholder 2"/>
          <p:cNvSpPr>
            <a:spLocks noGrp="1"/>
          </p:cNvSpPr>
          <p:nvPr>
            <p:ph idx="1"/>
          </p:nvPr>
        </p:nvSpPr>
        <p:spPr/>
        <p:txBody>
          <a:bodyPr/>
          <a:lstStyle/>
          <a:p>
            <a:r>
              <a:rPr lang="en-US" dirty="0" smtClean="0"/>
              <a:t>To properly supervise children they need to be seen</a:t>
            </a:r>
          </a:p>
          <a:p>
            <a:r>
              <a:rPr lang="en-US" dirty="0" smtClean="0"/>
              <a:t>They need to be visible in crawl spaces</a:t>
            </a:r>
          </a:p>
          <a:p>
            <a:r>
              <a:rPr lang="en-US" dirty="0" smtClean="0"/>
              <a:t>Playground rules should be posted</a:t>
            </a:r>
          </a:p>
          <a:p>
            <a:pPr>
              <a:buNone/>
            </a:pPr>
            <a:endParaRPr lang="en-US" dirty="0" smtClean="0"/>
          </a:p>
        </p:txBody>
      </p:sp>
      <p:sp>
        <p:nvSpPr>
          <p:cNvPr id="4" name="Date Placeholder 3"/>
          <p:cNvSpPr>
            <a:spLocks noGrp="1"/>
          </p:cNvSpPr>
          <p:nvPr>
            <p:ph type="dt" sz="half" idx="10"/>
          </p:nvPr>
        </p:nvSpPr>
        <p:spPr/>
        <p:txBody>
          <a:bodyPr/>
          <a:lstStyle/>
          <a:p>
            <a:fld id="{A72B547F-5709-4D44-8D21-D9D32987A6FC}"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8</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Survey</a:t>
            </a:r>
            <a:endParaRPr lang="en-US" dirty="0"/>
          </a:p>
        </p:txBody>
      </p:sp>
      <p:sp>
        <p:nvSpPr>
          <p:cNvPr id="3" name="Content Placeholder 2"/>
          <p:cNvSpPr>
            <a:spLocks noGrp="1"/>
          </p:cNvSpPr>
          <p:nvPr>
            <p:ph idx="1"/>
          </p:nvPr>
        </p:nvSpPr>
        <p:spPr/>
        <p:txBody>
          <a:bodyPr/>
          <a:lstStyle/>
          <a:p>
            <a:r>
              <a:rPr lang="en-US" dirty="0" smtClean="0"/>
              <a:t>Before children are allowed to play in playgrounds:</a:t>
            </a:r>
          </a:p>
          <a:p>
            <a:r>
              <a:rPr lang="en-US" dirty="0" smtClean="0"/>
              <a:t>Look for safety hazards</a:t>
            </a:r>
          </a:p>
          <a:p>
            <a:pPr lvl="1"/>
            <a:r>
              <a:rPr lang="en-US" dirty="0" smtClean="0"/>
              <a:t>Look for broken glass, litter, pieces of metal and other sharp objects</a:t>
            </a:r>
          </a:p>
          <a:p>
            <a:pPr lvl="1"/>
            <a:r>
              <a:rPr lang="en-US" dirty="0" smtClean="0"/>
              <a:t>In summer, check metal equipment to make sure it is not hot</a:t>
            </a:r>
          </a:p>
        </p:txBody>
      </p:sp>
      <p:sp>
        <p:nvSpPr>
          <p:cNvPr id="4" name="Date Placeholder 3"/>
          <p:cNvSpPr>
            <a:spLocks noGrp="1"/>
          </p:cNvSpPr>
          <p:nvPr>
            <p:ph type="dt" sz="half" idx="10"/>
          </p:nvPr>
        </p:nvSpPr>
        <p:spPr/>
        <p:txBody>
          <a:bodyPr/>
          <a:lstStyle/>
          <a:p>
            <a:fld id="{BA52FEB7-CA86-4338-9DD6-F4D6553E5ADE}" type="datetime1">
              <a:rPr lang="en-US" smtClean="0"/>
              <a:t>6/8/2021</a:t>
            </a:fld>
            <a:endParaRPr lang="en-US" dirty="0"/>
          </a:p>
        </p:txBody>
      </p:sp>
      <p:sp>
        <p:nvSpPr>
          <p:cNvPr id="7" name="Slide Number Placeholder 6"/>
          <p:cNvSpPr>
            <a:spLocks noGrp="1"/>
          </p:cNvSpPr>
          <p:nvPr>
            <p:ph type="sldNum" sz="quarter" idx="12"/>
          </p:nvPr>
        </p:nvSpPr>
        <p:spPr/>
        <p:txBody>
          <a:bodyPr/>
          <a:lstStyle/>
          <a:p>
            <a:fld id="{F482CDAC-CBA9-40DE-B796-A5F13323ABE8}" type="slidenum">
              <a:rPr lang="en-US" smtClean="0"/>
              <a:pPr/>
              <a:t>9</a:t>
            </a:fld>
            <a:endParaRPr lang="en-US" dirty="0"/>
          </a:p>
        </p:txBody>
      </p:sp>
      <p:sp>
        <p:nvSpPr>
          <p:cNvPr id="8" name="Footer Placeholder 7"/>
          <p:cNvSpPr>
            <a:spLocks noGrp="1"/>
          </p:cNvSpPr>
          <p:nvPr>
            <p:ph type="ftr" sz="quarter" idx="11"/>
          </p:nvPr>
        </p:nvSpPr>
        <p:spPr/>
        <p:txBody>
          <a:bodyPr/>
          <a:lstStyle/>
          <a:p>
            <a:r>
              <a:rPr lang="en-US" dirty="0" smtClean="0"/>
              <a:t>Montana Schools Property and Liability Insurance Plan</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383</TotalTime>
  <Words>3095</Words>
  <Application>Microsoft Office PowerPoint</Application>
  <PresentationFormat>On-screen Show (4:3)</PresentationFormat>
  <Paragraphs>481</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Rounded MT Bold</vt:lpstr>
      <vt:lpstr>Book Antiqua</vt:lpstr>
      <vt:lpstr>Calibri</vt:lpstr>
      <vt:lpstr>Lucida Sans</vt:lpstr>
      <vt:lpstr>Wingdings</vt:lpstr>
      <vt:lpstr>Wingdings 2</vt:lpstr>
      <vt:lpstr>Wingdings 3</vt:lpstr>
      <vt:lpstr>Apex</vt:lpstr>
      <vt:lpstr>Playground safety</vt:lpstr>
      <vt:lpstr>Agenda</vt:lpstr>
      <vt:lpstr>Playground Injury Statistics</vt:lpstr>
      <vt:lpstr>Playground Injury Statistics</vt:lpstr>
      <vt:lpstr>The Playground Injury Problem</vt:lpstr>
      <vt:lpstr>PowerPoint Presentation</vt:lpstr>
      <vt:lpstr>Follow the SAFE Model</vt:lpstr>
      <vt:lpstr>S-Supervision</vt:lpstr>
      <vt:lpstr>S- Survey</vt:lpstr>
      <vt:lpstr>S-Survey</vt:lpstr>
      <vt:lpstr>S-Survey</vt:lpstr>
      <vt:lpstr>A= Age Appropriate Equipment  and Design</vt:lpstr>
      <vt:lpstr>F= Fall to Safe Surfaces</vt:lpstr>
      <vt:lpstr>PowerPoint Presentation</vt:lpstr>
      <vt:lpstr>PowerPoint Presentation</vt:lpstr>
      <vt:lpstr>E= Equipment Maintenance </vt:lpstr>
      <vt:lpstr>E= Equipment Maintenance</vt:lpstr>
      <vt:lpstr>E= Equipment Maintenance </vt:lpstr>
      <vt:lpstr>E= Equipment Maintenance</vt:lpstr>
      <vt:lpstr>E= Equipment Maintenance</vt:lpstr>
      <vt:lpstr>E= Equipment Maintenance</vt:lpstr>
      <vt:lpstr>E= Equipment Maintenance</vt:lpstr>
      <vt:lpstr>  General Playground Considerations </vt:lpstr>
      <vt:lpstr>First Aid</vt:lpstr>
      <vt:lpstr>First aid intervention</vt:lpstr>
      <vt:lpstr>Universal precautions</vt:lpstr>
      <vt:lpstr>Universal precautions</vt:lpstr>
      <vt:lpstr>First aid supplies</vt:lpstr>
      <vt:lpstr>Program elements: type of injury</vt:lpstr>
      <vt:lpstr>Signs and Symptoms of Shock</vt:lpstr>
      <vt:lpstr>First Aid for Shock</vt:lpstr>
      <vt:lpstr>Program elements: type of injury</vt:lpstr>
      <vt:lpstr>Cold Emergencies</vt:lpstr>
      <vt:lpstr>Warm Emergencies </vt:lpstr>
      <vt:lpstr>Program elements: type of injury</vt:lpstr>
      <vt:lpstr>Program elements: type of injury</vt:lpstr>
      <vt:lpstr>Program elements: type of injury</vt:lpstr>
      <vt:lpstr>Program elements: type of injury</vt:lpstr>
      <vt:lpstr>Heart Attack</vt:lpstr>
      <vt:lpstr>Asthma Attacks</vt:lpstr>
      <vt:lpstr>Diabetic Hypoglycemia</vt:lpstr>
      <vt:lpstr>Diabetic Hypoglycemia</vt:lpstr>
      <vt:lpstr>Seizures</vt:lpstr>
      <vt:lpstr>Slips Trips and Falls</vt:lpstr>
      <vt:lpstr>Slips Trips and Falls</vt:lpstr>
      <vt:lpstr>Cell Phones</vt:lpstr>
      <vt:lpstr>Schools and Bullying</vt:lpstr>
      <vt:lpstr>Schools and Bullying</vt:lpstr>
      <vt:lpstr>Other Playground Safety Tips</vt:lpstr>
      <vt:lpstr>Other Considerations</vt:lpstr>
      <vt:lpstr>PowerPoint Presentation</vt:lpstr>
      <vt:lpstr>References </vt:lpstr>
    </vt:vector>
  </TitlesOfParts>
  <Company>Western States Insurance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Playground safety</dc:title>
  <dc:creator>Authorized User</dc:creator>
  <cp:lastModifiedBy>Loushin, Brodie (MMA)</cp:lastModifiedBy>
  <cp:revision>46</cp:revision>
  <dcterms:created xsi:type="dcterms:W3CDTF">2012-06-12T17:28:16Z</dcterms:created>
  <dcterms:modified xsi:type="dcterms:W3CDTF">2021-06-08T22:32:07Z</dcterms:modified>
</cp:coreProperties>
</file>