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59" r:id="rId6"/>
    <p:sldId id="260" r:id="rId7"/>
    <p:sldId id="261" r:id="rId8"/>
    <p:sldId id="283" r:id="rId9"/>
    <p:sldId id="262" r:id="rId10"/>
    <p:sldId id="263" r:id="rId11"/>
    <p:sldId id="264" r:id="rId12"/>
    <p:sldId id="265" r:id="rId13"/>
    <p:sldId id="266" r:id="rId14"/>
    <p:sldId id="267" r:id="rId15"/>
    <p:sldId id="268" r:id="rId16"/>
    <p:sldId id="270" r:id="rId17"/>
    <p:sldId id="271" r:id="rId18"/>
    <p:sldId id="272" r:id="rId19"/>
    <p:sldId id="273" r:id="rId20"/>
    <p:sldId id="274" r:id="rId21"/>
    <p:sldId id="275" r:id="rId22"/>
    <p:sldId id="276" r:id="rId23"/>
    <p:sldId id="277" r:id="rId24"/>
    <p:sldId id="279" r:id="rId25"/>
    <p:sldId id="280" r:id="rId26"/>
    <p:sldId id="281" r:id="rId27"/>
  </p:sldIdLst>
  <p:sldSz cx="9144000" cy="6858000" type="screen4x3"/>
  <p:notesSz cx="6950075" cy="92360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94635" autoAdjust="0"/>
  </p:normalViewPr>
  <p:slideViewPr>
    <p:cSldViewPr>
      <p:cViewPr varScale="1">
        <p:scale>
          <a:sx n="108" d="100"/>
          <a:sy n="108" d="100"/>
        </p:scale>
        <p:origin x="151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68F7BD-6B4C-4705-AF72-215F01460FA4}" type="slidenum">
              <a:rPr lang="en-US" altLang="en-US"/>
              <a:pPr>
                <a:defRPr/>
              </a:pPr>
              <a:t>‹#›</a:t>
            </a:fld>
            <a:endParaRPr lang="en-US" altLang="en-US" dirty="0"/>
          </a:p>
        </p:txBody>
      </p:sp>
    </p:spTree>
    <p:extLst>
      <p:ext uri="{BB962C8B-B14F-4D97-AF65-F5344CB8AC3E}">
        <p14:creationId xmlns:p14="http://schemas.microsoft.com/office/powerpoint/2010/main" val="4072786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3D9251-1C80-4F1A-986B-8A4D2343E262}" type="slidenum">
              <a:rPr lang="en-US" altLang="en-US"/>
              <a:pPr>
                <a:defRPr/>
              </a:pPr>
              <a:t>‹#›</a:t>
            </a:fld>
            <a:endParaRPr lang="en-US" altLang="en-US" dirty="0"/>
          </a:p>
        </p:txBody>
      </p:sp>
    </p:spTree>
    <p:extLst>
      <p:ext uri="{BB962C8B-B14F-4D97-AF65-F5344CB8AC3E}">
        <p14:creationId xmlns:p14="http://schemas.microsoft.com/office/powerpoint/2010/main" val="3033738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BE253B-4454-4EDC-867A-EC9B7C1D45B9}" type="slidenum">
              <a:rPr lang="en-US" altLang="en-US"/>
              <a:pPr>
                <a:defRPr/>
              </a:pPr>
              <a:t>‹#›</a:t>
            </a:fld>
            <a:endParaRPr lang="en-US" altLang="en-US" dirty="0"/>
          </a:p>
        </p:txBody>
      </p:sp>
    </p:spTree>
    <p:extLst>
      <p:ext uri="{BB962C8B-B14F-4D97-AF65-F5344CB8AC3E}">
        <p14:creationId xmlns:p14="http://schemas.microsoft.com/office/powerpoint/2010/main" val="41417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303260E-FA42-41E3-B3E9-26C9EE555289}" type="slidenum">
              <a:rPr lang="en-US" altLang="en-US"/>
              <a:pPr>
                <a:defRPr/>
              </a:pPr>
              <a:t>‹#›</a:t>
            </a:fld>
            <a:endParaRPr lang="en-US" altLang="en-US" dirty="0"/>
          </a:p>
        </p:txBody>
      </p:sp>
    </p:spTree>
    <p:extLst>
      <p:ext uri="{BB962C8B-B14F-4D97-AF65-F5344CB8AC3E}">
        <p14:creationId xmlns:p14="http://schemas.microsoft.com/office/powerpoint/2010/main" val="403657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2A46D2-7BAA-483C-8E7B-AA3D8060863D}" type="slidenum">
              <a:rPr lang="en-US" altLang="en-US"/>
              <a:pPr>
                <a:defRPr/>
              </a:pPr>
              <a:t>‹#›</a:t>
            </a:fld>
            <a:endParaRPr lang="en-US" altLang="en-US" dirty="0"/>
          </a:p>
        </p:txBody>
      </p:sp>
    </p:spTree>
    <p:extLst>
      <p:ext uri="{BB962C8B-B14F-4D97-AF65-F5344CB8AC3E}">
        <p14:creationId xmlns:p14="http://schemas.microsoft.com/office/powerpoint/2010/main" val="2410553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429C65-43EB-43DA-AF4A-D333418C96C8}" type="slidenum">
              <a:rPr lang="en-US" altLang="en-US"/>
              <a:pPr>
                <a:defRPr/>
              </a:pPr>
              <a:t>‹#›</a:t>
            </a:fld>
            <a:endParaRPr lang="en-US" altLang="en-US" dirty="0"/>
          </a:p>
        </p:txBody>
      </p:sp>
    </p:spTree>
    <p:extLst>
      <p:ext uri="{BB962C8B-B14F-4D97-AF65-F5344CB8AC3E}">
        <p14:creationId xmlns:p14="http://schemas.microsoft.com/office/powerpoint/2010/main" val="250656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5FA100-0950-4EE7-9B20-7AADD05050ED}" type="slidenum">
              <a:rPr lang="en-US" altLang="en-US"/>
              <a:pPr>
                <a:defRPr/>
              </a:pPr>
              <a:t>‹#›</a:t>
            </a:fld>
            <a:endParaRPr lang="en-US" altLang="en-US" dirty="0"/>
          </a:p>
        </p:txBody>
      </p:sp>
    </p:spTree>
    <p:extLst>
      <p:ext uri="{BB962C8B-B14F-4D97-AF65-F5344CB8AC3E}">
        <p14:creationId xmlns:p14="http://schemas.microsoft.com/office/powerpoint/2010/main" val="358994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4FA2741-2051-403D-8B70-0E2C163D2583}" type="slidenum">
              <a:rPr lang="en-US" altLang="en-US"/>
              <a:pPr>
                <a:defRPr/>
              </a:pPr>
              <a:t>‹#›</a:t>
            </a:fld>
            <a:endParaRPr lang="en-US" altLang="en-US" dirty="0"/>
          </a:p>
        </p:txBody>
      </p:sp>
    </p:spTree>
    <p:extLst>
      <p:ext uri="{BB962C8B-B14F-4D97-AF65-F5344CB8AC3E}">
        <p14:creationId xmlns:p14="http://schemas.microsoft.com/office/powerpoint/2010/main" val="4160054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2A0356A-8CCA-4063-8E90-6CD823AAC404}" type="slidenum">
              <a:rPr lang="en-US" altLang="en-US"/>
              <a:pPr>
                <a:defRPr/>
              </a:pPr>
              <a:t>‹#›</a:t>
            </a:fld>
            <a:endParaRPr lang="en-US" altLang="en-US" dirty="0"/>
          </a:p>
        </p:txBody>
      </p:sp>
    </p:spTree>
    <p:extLst>
      <p:ext uri="{BB962C8B-B14F-4D97-AF65-F5344CB8AC3E}">
        <p14:creationId xmlns:p14="http://schemas.microsoft.com/office/powerpoint/2010/main" val="12934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F4FAEC-4676-4DF8-B1DE-BE2794157359}" type="slidenum">
              <a:rPr lang="en-US" altLang="en-US"/>
              <a:pPr>
                <a:defRPr/>
              </a:pPr>
              <a:t>‹#›</a:t>
            </a:fld>
            <a:endParaRPr lang="en-US" altLang="en-US" dirty="0"/>
          </a:p>
        </p:txBody>
      </p:sp>
    </p:spTree>
    <p:extLst>
      <p:ext uri="{BB962C8B-B14F-4D97-AF65-F5344CB8AC3E}">
        <p14:creationId xmlns:p14="http://schemas.microsoft.com/office/powerpoint/2010/main" val="266828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C5A883-6322-4998-BA71-CF2A7FA46305}" type="slidenum">
              <a:rPr lang="en-US" altLang="en-US"/>
              <a:pPr>
                <a:defRPr/>
              </a:pPr>
              <a:t>‹#›</a:t>
            </a:fld>
            <a:endParaRPr lang="en-US" altLang="en-US" dirty="0"/>
          </a:p>
        </p:txBody>
      </p:sp>
    </p:spTree>
    <p:extLst>
      <p:ext uri="{BB962C8B-B14F-4D97-AF65-F5344CB8AC3E}">
        <p14:creationId xmlns:p14="http://schemas.microsoft.com/office/powerpoint/2010/main" val="2447653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F021E53-EC7E-41E8-9E1B-45741CD44C81}"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1.jpe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mailto:jknudsen@malta.k12.mt.us" TargetMode="External"/><Relationship Id="rId7" Type="http://schemas.openxmlformats.org/officeDocument/2006/relationships/hyperlink" Target="mailto:kvammel@lockwoodschool.org" TargetMode="External"/><Relationship Id="rId2" Type="http://schemas.openxmlformats.org/officeDocument/2006/relationships/hyperlink" Target="mailto:brigettec@Geraldine.k12.mt.us" TargetMode="External"/><Relationship Id="rId1" Type="http://schemas.openxmlformats.org/officeDocument/2006/relationships/slideLayout" Target="../slideLayouts/slideLayout2.xml"/><Relationship Id="rId6" Type="http://schemas.openxmlformats.org/officeDocument/2006/relationships/hyperlink" Target="mailto:jwilliams@richey.k12.mt.us" TargetMode="External"/><Relationship Id="rId5" Type="http://schemas.openxmlformats.org/officeDocument/2006/relationships/hyperlink" Target="mailto:cruff@bonner.k12.mt.us" TargetMode="External"/><Relationship Id="rId4" Type="http://schemas.openxmlformats.org/officeDocument/2006/relationships/hyperlink" Target="mailto:gmartello@ennisschools.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lockwoodschool.org/admin/jobs/applications/substitutes/Veteran's%20Empolyment%20Preference%20Form.pdf" TargetMode="External"/><Relationship Id="rId13" Type="http://schemas.openxmlformats.org/officeDocument/2006/relationships/hyperlink" Target="https://www.irs.gov/pub/irs-pdf/fw9.pdf" TargetMode="External"/><Relationship Id="rId3" Type="http://schemas.openxmlformats.org/officeDocument/2006/relationships/hyperlink" Target="file:///C:\Users\MarieR\Downloads\FD-258.pdf" TargetMode="External"/><Relationship Id="rId7" Type="http://schemas.openxmlformats.org/officeDocument/2006/relationships/hyperlink" Target="http://www.msulocalgov.org/offering/Montana%20New%20Hire%20Form.pdf" TargetMode="External"/><Relationship Id="rId12" Type="http://schemas.openxmlformats.org/officeDocument/2006/relationships/hyperlink" Target="https://www.masbo.com/files/PUBLICATIONS/F9%20Electronic%20Delivery.docx" TargetMode="External"/><Relationship Id="rId2" Type="http://schemas.openxmlformats.org/officeDocument/2006/relationships/hyperlink" Target="http://docs.atr.com/forms/EEO-1_Self_Identification_Form.pdf" TargetMode="External"/><Relationship Id="rId1" Type="http://schemas.openxmlformats.org/officeDocument/2006/relationships/slideLayout" Target="../slideLayouts/slideLayout2.xml"/><Relationship Id="rId6" Type="http://schemas.openxmlformats.org/officeDocument/2006/relationships/hyperlink" Target="https://trs.mt.gov/TrsInfo/Forms" TargetMode="External"/><Relationship Id="rId11" Type="http://schemas.openxmlformats.org/officeDocument/2006/relationships/hyperlink" Target="https://www.irs.gov/pub/irs-pdf/f941sb.pdf" TargetMode="External"/><Relationship Id="rId5" Type="http://schemas.openxmlformats.org/officeDocument/2006/relationships/hyperlink" Target="http://mpera.mt.gov/" TargetMode="External"/><Relationship Id="rId10" Type="http://schemas.openxmlformats.org/officeDocument/2006/relationships/hyperlink" Target="https://www.irs.gov/pub/irs-pdf/f941.pdf" TargetMode="External"/><Relationship Id="rId4" Type="http://schemas.openxmlformats.org/officeDocument/2006/relationships/hyperlink" Target="file:///C:\Users\MarieR\Downloads\i-9-paper-version%20(1).pdf" TargetMode="External"/><Relationship Id="rId9" Type="http://schemas.openxmlformats.org/officeDocument/2006/relationships/hyperlink" Target="https://www.irs.gov/pub/irs-pdf/fw4.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irs.gov/retirement-plans/409a-nonqualified-deferred-compensation-plans" TargetMode="External"/><Relationship Id="rId2" Type="http://schemas.openxmlformats.org/officeDocument/2006/relationships/hyperlink" Target="http://erd.dli.mt.gov/labor-standards/wage-and-hour-payment-act/state-minimum-wag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masbo.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819400"/>
            <a:ext cx="7772400" cy="995363"/>
          </a:xfrm>
        </p:spPr>
        <p:txBody>
          <a:bodyPr/>
          <a:lstStyle/>
          <a:p>
            <a:pPr eaLnBrk="1" hangingPunct="1"/>
            <a:r>
              <a:rPr lang="en-US" altLang="en-US" dirty="0"/>
              <a:t>June 14, 2021</a:t>
            </a:r>
            <a:br>
              <a:rPr lang="en-US" altLang="en-US" dirty="0"/>
            </a:br>
            <a:r>
              <a:rPr lang="en-US" altLang="en-US" dirty="0"/>
              <a:t>MASBO PAYROLL MANUAL OVERVIEW</a:t>
            </a:r>
          </a:p>
        </p:txBody>
      </p:sp>
      <p:sp>
        <p:nvSpPr>
          <p:cNvPr id="2051" name="Rectangle 3"/>
          <p:cNvSpPr>
            <a:spLocks noGrp="1" noChangeArrowheads="1"/>
          </p:cNvSpPr>
          <p:nvPr>
            <p:ph type="subTitle" idx="1"/>
          </p:nvPr>
        </p:nvSpPr>
        <p:spPr>
          <a:xfrm>
            <a:off x="1371600" y="4876800"/>
            <a:ext cx="6400800" cy="1143000"/>
          </a:xfrm>
        </p:spPr>
        <p:txBody>
          <a:bodyPr/>
          <a:lstStyle/>
          <a:p>
            <a:pPr eaLnBrk="1" hangingPunct="1"/>
            <a:r>
              <a:rPr lang="en-US" altLang="en-US" dirty="0"/>
              <a:t>(Help sorting it all out, keeping it all straight!)</a:t>
            </a:r>
          </a:p>
        </p:txBody>
      </p:sp>
      <p:pic>
        <p:nvPicPr>
          <p:cNvPr id="2052" name="Picture 5" descr="1  CURRENT 2014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77838"/>
            <a:ext cx="3048000"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Types of Employees (pg.10)</a:t>
            </a:r>
          </a:p>
        </p:txBody>
      </p:sp>
      <p:sp>
        <p:nvSpPr>
          <p:cNvPr id="10243" name="Rectangle 3"/>
          <p:cNvSpPr>
            <a:spLocks noGrp="1" noChangeArrowheads="1"/>
          </p:cNvSpPr>
          <p:nvPr>
            <p:ph idx="1"/>
          </p:nvPr>
        </p:nvSpPr>
        <p:spPr>
          <a:xfrm>
            <a:off x="457200" y="1603375"/>
            <a:ext cx="8229600" cy="4525963"/>
          </a:xfrm>
        </p:spPr>
        <p:txBody>
          <a:bodyPr/>
          <a:lstStyle/>
          <a:p>
            <a:pPr eaLnBrk="1" hangingPunct="1"/>
            <a:r>
              <a:rPr lang="en-US" altLang="en-US" sz="1600" b="1"/>
              <a:t>Administrative</a:t>
            </a:r>
          </a:p>
          <a:p>
            <a:pPr eaLnBrk="1" hangingPunct="1"/>
            <a:r>
              <a:rPr lang="en-US" altLang="en-US" sz="1600" b="1"/>
              <a:t>Certified</a:t>
            </a:r>
          </a:p>
          <a:p>
            <a:pPr eaLnBrk="1" hangingPunct="1"/>
            <a:r>
              <a:rPr lang="en-US" altLang="en-US" sz="1600" b="1"/>
              <a:t>Classified</a:t>
            </a:r>
          </a:p>
          <a:p>
            <a:pPr eaLnBrk="1" hangingPunct="1"/>
            <a:r>
              <a:rPr lang="en-US" altLang="en-US" sz="1600" b="1"/>
              <a:t>Substitute Teachers</a:t>
            </a:r>
          </a:p>
          <a:p>
            <a:pPr eaLnBrk="1" hangingPunct="1"/>
            <a:r>
              <a:rPr lang="en-US" altLang="en-US" sz="1600" b="1"/>
              <a:t>Substitute Classified, Temporary, and Students</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52663"/>
            <a:ext cx="1587500"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4648200"/>
            <a:ext cx="16605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088" y="3132138"/>
            <a:ext cx="2195512"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5213" y="5105400"/>
            <a:ext cx="1535112"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 descr="The Fragile X Files: The Doors on the &lt;strong&gt;Bus&lt;/strong&gt;...."/>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472238" y="4319588"/>
            <a:ext cx="19605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descr="teachersflow - Functional Classroom Language"/>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45075" y="3924300"/>
            <a:ext cx="1316038"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2000"/>
              <a:t>School Districts have unique classifications of employees which each have idiosyncrasies specific to the group.</a:t>
            </a:r>
          </a:p>
        </p:txBody>
      </p:sp>
      <p:sp>
        <p:nvSpPr>
          <p:cNvPr id="11267" name="Rectangle 3"/>
          <p:cNvSpPr>
            <a:spLocks noGrp="1" noChangeArrowheads="1"/>
          </p:cNvSpPr>
          <p:nvPr>
            <p:ph idx="1"/>
          </p:nvPr>
        </p:nvSpPr>
        <p:spPr>
          <a:xfrm>
            <a:off x="457200" y="1600200"/>
            <a:ext cx="8229600" cy="4876800"/>
          </a:xfrm>
        </p:spPr>
        <p:txBody>
          <a:bodyPr/>
          <a:lstStyle/>
          <a:p>
            <a:pPr eaLnBrk="1" hangingPunct="1"/>
            <a:r>
              <a:rPr lang="en-US" altLang="en-US" sz="1800" b="1" dirty="0"/>
              <a:t>Administrative</a:t>
            </a:r>
            <a:r>
              <a:rPr lang="en-US" altLang="en-US" sz="1800" dirty="0"/>
              <a:t> – Superintendents, Principals, and Business Managers/Clerks</a:t>
            </a:r>
          </a:p>
          <a:p>
            <a:pPr eaLnBrk="1" hangingPunct="1"/>
            <a:endParaRPr lang="en-US" altLang="en-US" sz="1800" dirty="0"/>
          </a:p>
          <a:p>
            <a:pPr eaLnBrk="1" hangingPunct="1"/>
            <a:r>
              <a:rPr lang="en-US" altLang="en-US" sz="1800" b="1" dirty="0"/>
              <a:t>Certified</a:t>
            </a:r>
            <a:r>
              <a:rPr lang="en-US" altLang="en-US" sz="1800" dirty="0"/>
              <a:t> – Teachers, counselors, school nurses, librarians, specialists (psychologists, speech therapists, physical &amp; occupational therapists)</a:t>
            </a:r>
          </a:p>
          <a:p>
            <a:pPr eaLnBrk="1" hangingPunct="1"/>
            <a:endParaRPr lang="en-US" altLang="en-US" sz="1800" dirty="0"/>
          </a:p>
          <a:p>
            <a:pPr eaLnBrk="1" hangingPunct="1"/>
            <a:r>
              <a:rPr lang="en-US" altLang="en-US" sz="1800" b="1" dirty="0"/>
              <a:t>Classified</a:t>
            </a:r>
            <a:r>
              <a:rPr lang="en-US" altLang="en-US" sz="1800" dirty="0"/>
              <a:t> – Administrative assistants, secretaries, custodians, bus drivers, paraprofessionals, food service personnel, crossing guards</a:t>
            </a:r>
          </a:p>
          <a:p>
            <a:pPr eaLnBrk="1" hangingPunct="1"/>
            <a:endParaRPr lang="en-US" altLang="en-US" sz="1800" dirty="0"/>
          </a:p>
          <a:p>
            <a:pPr eaLnBrk="1" hangingPunct="1"/>
            <a:r>
              <a:rPr lang="en-US" altLang="en-US" sz="1800" b="1" dirty="0"/>
              <a:t>Substitute Teachers – </a:t>
            </a:r>
            <a:r>
              <a:rPr lang="en-US" altLang="en-US" sz="1800" dirty="0"/>
              <a:t>May or may not be certified.  </a:t>
            </a:r>
            <a:endParaRPr lang="en-US" altLang="en-US" sz="1800" b="1" dirty="0"/>
          </a:p>
          <a:p>
            <a:pPr eaLnBrk="1" hangingPunct="1"/>
            <a:endParaRPr lang="en-US" altLang="en-US" sz="1800" b="1" dirty="0"/>
          </a:p>
          <a:p>
            <a:pPr eaLnBrk="1" hangingPunct="1"/>
            <a:r>
              <a:rPr lang="en-US" altLang="en-US" sz="1800" b="1" dirty="0"/>
              <a:t>Substitute Classified, Temporary, Foreign and Students</a:t>
            </a:r>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417638"/>
            <a:ext cx="92551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9588" y="2667000"/>
            <a:ext cx="709612"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0238" y="3862388"/>
            <a:ext cx="83502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6" descr="The Fragile X Files: The Doors on the &lt;strong&gt;Bus&lt;/strong&gt;...."/>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9088" y="3805238"/>
            <a:ext cx="8477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descr="teachersflow - Functional Classroom Languag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19058" y="4166849"/>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 descr="Kostenlose Vektorgrafik: Junge, Mädchen, Hand In Hand - Kostenloses Bild auf Pixabay - 16016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5273336"/>
            <a:ext cx="1346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a:t>Payroll Setup (pgs.. 12-14)</a:t>
            </a:r>
          </a:p>
        </p:txBody>
      </p:sp>
      <p:sp>
        <p:nvSpPr>
          <p:cNvPr id="11267" name="Rectangle 3"/>
          <p:cNvSpPr>
            <a:spLocks noGrp="1" noChangeArrowheads="1"/>
          </p:cNvSpPr>
          <p:nvPr>
            <p:ph idx="1"/>
          </p:nvPr>
        </p:nvSpPr>
        <p:spPr>
          <a:xfrm>
            <a:off x="457200" y="1371600"/>
            <a:ext cx="8229600" cy="5105400"/>
          </a:xfrm>
        </p:spPr>
        <p:txBody>
          <a:bodyPr/>
          <a:lstStyle/>
          <a:p>
            <a:pPr eaLnBrk="1" hangingPunct="1">
              <a:lnSpc>
                <a:spcPct val="150000"/>
              </a:lnSpc>
              <a:defRPr/>
            </a:pPr>
            <a:r>
              <a:rPr lang="en-US" altLang="en-US" sz="1800" b="1" dirty="0"/>
              <a:t>Initiate New Employees</a:t>
            </a:r>
          </a:p>
          <a:p>
            <a:pPr eaLnBrk="1" hangingPunct="1">
              <a:lnSpc>
                <a:spcPct val="150000"/>
              </a:lnSpc>
              <a:buFontTx/>
              <a:buNone/>
              <a:defRPr/>
            </a:pPr>
            <a:r>
              <a:rPr lang="en-US" altLang="en-US" sz="1600" dirty="0"/>
              <a:t>	Input information from employee packets, contracts or work agreement, including W-4 information, position, salary or hourly wage, deductions/benefits, and leave plans as defined.  Establish the payroll funding source (fund and line item) for each position.  An individual employee </a:t>
            </a:r>
            <a:r>
              <a:rPr lang="en-US" altLang="en-US" sz="1600" b="1" dirty="0"/>
              <a:t>may</a:t>
            </a:r>
            <a:r>
              <a:rPr lang="en-US" altLang="en-US" sz="1600" dirty="0"/>
              <a:t> hold more than one position, or have multiple sources of funding for one position.</a:t>
            </a:r>
          </a:p>
          <a:p>
            <a:pPr eaLnBrk="1" hangingPunct="1">
              <a:lnSpc>
                <a:spcPct val="150000"/>
              </a:lnSpc>
              <a:buFontTx/>
              <a:buNone/>
              <a:defRPr/>
            </a:pPr>
            <a:endParaRPr lang="en-US" altLang="en-US" sz="1800" b="1" dirty="0"/>
          </a:p>
          <a:p>
            <a:pPr eaLnBrk="1" hangingPunct="1">
              <a:lnSpc>
                <a:spcPct val="150000"/>
              </a:lnSpc>
              <a:defRPr/>
            </a:pPr>
            <a:r>
              <a:rPr lang="en-US" altLang="en-US" sz="1800" b="1" dirty="0"/>
              <a:t>Update Existing Employees</a:t>
            </a:r>
          </a:p>
          <a:p>
            <a:pPr eaLnBrk="1" hangingPunct="1">
              <a:lnSpc>
                <a:spcPct val="150000"/>
              </a:lnSpc>
              <a:buFontTx/>
              <a:buNone/>
              <a:defRPr/>
            </a:pPr>
            <a:r>
              <a:rPr lang="en-US" altLang="en-US" sz="1400" b="1" dirty="0"/>
              <a:t>	</a:t>
            </a:r>
            <a:r>
              <a:rPr lang="en-US" altLang="en-US" sz="1400" dirty="0"/>
              <a:t>Update existing employee information each contract year.</a:t>
            </a:r>
          </a:p>
          <a:p>
            <a:pPr eaLnBrk="1" hangingPunct="1">
              <a:lnSpc>
                <a:spcPct val="150000"/>
              </a:lnSpc>
              <a:buFontTx/>
              <a:buNone/>
              <a:defRPr/>
            </a:pPr>
            <a:endParaRPr lang="en-US" altLang="en-US" sz="1400" b="1" dirty="0"/>
          </a:p>
          <a:p>
            <a:pPr eaLnBrk="1" hangingPunct="1">
              <a:lnSpc>
                <a:spcPct val="150000"/>
              </a:lnSpc>
              <a:defRPr/>
            </a:pPr>
            <a:r>
              <a:rPr lang="en-US" altLang="en-US" sz="1800" b="1" dirty="0"/>
              <a:t>Assignment of leave plans, benefits, and deductions</a:t>
            </a:r>
          </a:p>
          <a:p>
            <a:pPr marL="0" indent="0" eaLnBrk="1" hangingPunct="1">
              <a:lnSpc>
                <a:spcPct val="150000"/>
              </a:lnSpc>
              <a:buFontTx/>
              <a:buNone/>
              <a:defRPr/>
            </a:pPr>
            <a:r>
              <a:rPr lang="en-US" altLang="en-US" sz="1400" dirty="0"/>
              <a:t>       Different types of employees are covered by leave plans specific to their employment agency.  </a:t>
            </a:r>
          </a:p>
          <a:p>
            <a:pPr marL="0" indent="0" eaLnBrk="1" hangingPunct="1">
              <a:lnSpc>
                <a:spcPct val="150000"/>
              </a:lnSpc>
              <a:buFontTx/>
              <a:buNone/>
              <a:defRPr/>
            </a:pPr>
            <a:endParaRPr lang="en-US" altLang="en-US" sz="1800" b="1" dirty="0"/>
          </a:p>
          <a:p>
            <a:pPr marL="0" indent="0" eaLnBrk="1" hangingPunct="1">
              <a:lnSpc>
                <a:spcPct val="150000"/>
              </a:lnSpc>
              <a:buFontTx/>
              <a:buNone/>
              <a:defRPr/>
            </a:pPr>
            <a:r>
              <a:rPr lang="en-US" altLang="en-US" sz="1800" b="1" dirty="0"/>
              <a:t>	</a:t>
            </a:r>
          </a:p>
          <a:p>
            <a:pPr marL="0" indent="0" eaLnBrk="1" hangingPunct="1">
              <a:lnSpc>
                <a:spcPct val="150000"/>
              </a:lnSpc>
              <a:buFontTx/>
              <a:buNone/>
              <a:defRPr/>
            </a:pPr>
            <a:endParaRPr lang="en-US" altLang="en-US" sz="1800" b="1" dirty="0"/>
          </a:p>
          <a:p>
            <a:pPr eaLnBrk="1" hangingPunct="1">
              <a:lnSpc>
                <a:spcPct val="150000"/>
              </a:lnSpc>
              <a:buFontTx/>
              <a:buNone/>
              <a:defRPr/>
            </a:pPr>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Payroll Processing (pgs.. 15-24)</a:t>
            </a:r>
          </a:p>
        </p:txBody>
      </p:sp>
      <p:sp>
        <p:nvSpPr>
          <p:cNvPr id="13315" name="Rectangle 3"/>
          <p:cNvSpPr>
            <a:spLocks noGrp="1" noChangeArrowheads="1"/>
          </p:cNvSpPr>
          <p:nvPr>
            <p:ph idx="1"/>
          </p:nvPr>
        </p:nvSpPr>
        <p:spPr>
          <a:xfrm>
            <a:off x="457200" y="1600200"/>
            <a:ext cx="8229600" cy="4800600"/>
          </a:xfrm>
        </p:spPr>
        <p:txBody>
          <a:bodyPr/>
          <a:lstStyle/>
          <a:p>
            <a:pPr eaLnBrk="1" hangingPunct="1">
              <a:lnSpc>
                <a:spcPct val="90000"/>
              </a:lnSpc>
            </a:pPr>
            <a:r>
              <a:rPr lang="en-US" altLang="en-US" sz="1600"/>
              <a:t>Establish a tickler or reminder system for changes, additions, deletions pertinent to that pay period:</a:t>
            </a:r>
          </a:p>
          <a:p>
            <a:pPr lvl="1" eaLnBrk="1" hangingPunct="1">
              <a:lnSpc>
                <a:spcPct val="90000"/>
              </a:lnSpc>
            </a:pPr>
            <a:r>
              <a:rPr lang="en-US" altLang="en-US" sz="1600"/>
              <a:t>A pocket folder or file folder for all payroll information</a:t>
            </a:r>
          </a:p>
          <a:p>
            <a:pPr lvl="1" eaLnBrk="1" hangingPunct="1">
              <a:lnSpc>
                <a:spcPct val="90000"/>
              </a:lnSpc>
            </a:pPr>
            <a:r>
              <a:rPr lang="en-US" altLang="en-US" sz="1600"/>
              <a:t>OR a file for each month or pay period</a:t>
            </a:r>
          </a:p>
          <a:p>
            <a:pPr lvl="1" eaLnBrk="1" hangingPunct="1">
              <a:lnSpc>
                <a:spcPct val="90000"/>
              </a:lnSpc>
            </a:pPr>
            <a:endParaRPr lang="en-US" altLang="en-US" sz="1600"/>
          </a:p>
          <a:p>
            <a:pPr lvl="1" eaLnBrk="1" hangingPunct="1">
              <a:lnSpc>
                <a:spcPct val="90000"/>
              </a:lnSpc>
              <a:buFontTx/>
              <a:buNone/>
            </a:pPr>
            <a:r>
              <a:rPr lang="en-US" altLang="en-US" sz="1600"/>
              <a:t>Create a checklist of your procedures</a:t>
            </a:r>
          </a:p>
          <a:p>
            <a:pPr lvl="1" eaLnBrk="1" hangingPunct="1">
              <a:lnSpc>
                <a:spcPct val="90000"/>
              </a:lnSpc>
              <a:buFontTx/>
              <a:buNone/>
            </a:pPr>
            <a:r>
              <a:rPr lang="en-US" altLang="en-US" sz="1600"/>
              <a:t> - Delineating these items will help avoid omission of important steps</a:t>
            </a:r>
          </a:p>
          <a:p>
            <a:pPr lvl="1" eaLnBrk="1" hangingPunct="1">
              <a:lnSpc>
                <a:spcPct val="90000"/>
              </a:lnSpc>
              <a:buFontTx/>
              <a:buNone/>
            </a:pPr>
            <a:r>
              <a:rPr lang="en-US" altLang="en-US" sz="1600"/>
              <a:t> - Your software vendor should provide step-by-step procedures.</a:t>
            </a:r>
          </a:p>
          <a:p>
            <a:pPr lvl="1" eaLnBrk="1" hangingPunct="1">
              <a:lnSpc>
                <a:spcPct val="90000"/>
              </a:lnSpc>
              <a:buFontTx/>
              <a:buNone/>
            </a:pPr>
            <a:endParaRPr lang="en-US" altLang="en-US" sz="1600"/>
          </a:p>
          <a:p>
            <a:pPr lvl="1" eaLnBrk="1" hangingPunct="1">
              <a:lnSpc>
                <a:spcPct val="90000"/>
              </a:lnSpc>
              <a:buFontTx/>
              <a:buNone/>
            </a:pPr>
            <a:endParaRPr lang="en-US" altLang="en-US" sz="1600"/>
          </a:p>
          <a:p>
            <a:pPr lvl="1" eaLnBrk="1" hangingPunct="1">
              <a:lnSpc>
                <a:spcPct val="90000"/>
              </a:lnSpc>
              <a:buFontTx/>
              <a:buNone/>
            </a:pPr>
            <a:endParaRPr lang="en-US" altLang="en-US" sz="1600"/>
          </a:p>
          <a:p>
            <a:pPr lvl="1" eaLnBrk="1" hangingPunct="1">
              <a:lnSpc>
                <a:spcPct val="90000"/>
              </a:lnSpc>
              <a:buFontTx/>
              <a:buNone/>
            </a:pPr>
            <a:endParaRPr lang="en-US" altLang="en-US" sz="1600"/>
          </a:p>
          <a:p>
            <a:pPr lvl="1" eaLnBrk="1" hangingPunct="1">
              <a:lnSpc>
                <a:spcPct val="90000"/>
              </a:lnSpc>
              <a:buFontTx/>
              <a:buNone/>
            </a:pPr>
            <a:endParaRPr lang="en-US" altLang="en-US" sz="1600"/>
          </a:p>
          <a:p>
            <a:pPr lvl="1" eaLnBrk="1" hangingPunct="1">
              <a:lnSpc>
                <a:spcPct val="90000"/>
              </a:lnSpc>
              <a:buFontTx/>
              <a:buNone/>
            </a:pPr>
            <a:endParaRPr lang="en-US" altLang="en-US" sz="1600"/>
          </a:p>
          <a:p>
            <a:pPr lvl="1" eaLnBrk="1" hangingPunct="1">
              <a:lnSpc>
                <a:spcPct val="90000"/>
              </a:lnSpc>
              <a:buFontTx/>
              <a:buNone/>
            </a:pPr>
            <a:r>
              <a:rPr lang="en-US" altLang="en-US" sz="1600"/>
              <a:t>You may develop spreadsheets (or some other method) for balancing deduction and benefit information.  Your software may have capability of exporting reports to Excel which can be very helpful with this process.</a:t>
            </a:r>
          </a:p>
        </p:txBody>
      </p:sp>
      <p:pic>
        <p:nvPicPr>
          <p:cNvPr id="133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3657600"/>
            <a:ext cx="18129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a:t>Payroll Processing – </a:t>
            </a:r>
            <a:br>
              <a:rPr lang="en-US" altLang="en-US"/>
            </a:br>
            <a:r>
              <a:rPr lang="en-US" altLang="en-US"/>
              <a:t>(pgs. 15-24 cont.)</a:t>
            </a:r>
          </a:p>
        </p:txBody>
      </p:sp>
      <p:sp>
        <p:nvSpPr>
          <p:cNvPr id="14339" name="Rectangle 3"/>
          <p:cNvSpPr>
            <a:spLocks noGrp="1" noChangeArrowheads="1"/>
          </p:cNvSpPr>
          <p:nvPr>
            <p:ph idx="1"/>
          </p:nvPr>
        </p:nvSpPr>
        <p:spPr>
          <a:xfrm>
            <a:off x="457200" y="1905000"/>
            <a:ext cx="8229600" cy="4221163"/>
          </a:xfrm>
        </p:spPr>
        <p:txBody>
          <a:bodyPr/>
          <a:lstStyle/>
          <a:p>
            <a:pPr eaLnBrk="1" hangingPunct="1"/>
            <a:r>
              <a:rPr lang="en-US" altLang="en-US" sz="2400"/>
              <a:t>Per Payroll Procedure</a:t>
            </a:r>
          </a:p>
          <a:p>
            <a:pPr eaLnBrk="1" hangingPunct="1">
              <a:buFontTx/>
              <a:buNone/>
            </a:pPr>
            <a:endParaRPr lang="en-US" altLang="en-US" sz="2400"/>
          </a:p>
          <a:p>
            <a:pPr eaLnBrk="1" hangingPunct="1">
              <a:buFontTx/>
              <a:buNone/>
            </a:pPr>
            <a:r>
              <a:rPr lang="en-US" altLang="en-US" sz="1800"/>
              <a:t>Specific procedures for each payroll are described in detail in this section.</a:t>
            </a:r>
          </a:p>
          <a:p>
            <a:pPr eaLnBrk="1" hangingPunct="1">
              <a:buFontTx/>
              <a:buNone/>
            </a:pPr>
            <a:r>
              <a:rPr lang="en-US" altLang="en-US" sz="1800"/>
              <a:t>	*Routine procedural guidance</a:t>
            </a:r>
          </a:p>
          <a:p>
            <a:pPr eaLnBrk="1" hangingPunct="1">
              <a:buFontTx/>
              <a:buNone/>
            </a:pPr>
            <a:r>
              <a:rPr lang="en-US" altLang="en-US" sz="1800"/>
              <a:t>	*Help for unusual payroll situations</a:t>
            </a:r>
          </a:p>
          <a:p>
            <a:pPr eaLnBrk="1" hangingPunct="1">
              <a:buFontTx/>
              <a:buNone/>
            </a:pPr>
            <a:r>
              <a:rPr lang="en-US" altLang="en-US" sz="1800"/>
              <a:t>	*Suggestions for </a:t>
            </a:r>
            <a:r>
              <a:rPr lang="en-US" altLang="en-US" sz="1800" i="1"/>
              <a:t>balancing</a:t>
            </a:r>
            <a:r>
              <a:rPr lang="en-US" altLang="en-US" sz="1800"/>
              <a:t> and finalizing payrolls</a:t>
            </a:r>
          </a:p>
        </p:txBody>
      </p:sp>
      <p:pic>
        <p:nvPicPr>
          <p:cNvPr id="1434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4267200"/>
            <a:ext cx="228600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a:t>Payroll Processing (cont.)</a:t>
            </a:r>
          </a:p>
        </p:txBody>
      </p:sp>
      <p:sp>
        <p:nvSpPr>
          <p:cNvPr id="15363" name="Rectangle 3"/>
          <p:cNvSpPr>
            <a:spLocks noGrp="1" noChangeArrowheads="1"/>
          </p:cNvSpPr>
          <p:nvPr>
            <p:ph idx="1"/>
          </p:nvPr>
        </p:nvSpPr>
        <p:spPr/>
        <p:txBody>
          <a:bodyPr/>
          <a:lstStyle/>
          <a:p>
            <a:pPr eaLnBrk="1" hangingPunct="1"/>
            <a:r>
              <a:rPr lang="en-US" altLang="en-US" sz="2000"/>
              <a:t>After Each Payroll (pg. 19)</a:t>
            </a:r>
          </a:p>
          <a:p>
            <a:pPr eaLnBrk="1" hangingPunct="1">
              <a:buFontTx/>
              <a:buNone/>
            </a:pPr>
            <a:endParaRPr lang="en-US" altLang="en-US" sz="2000"/>
          </a:p>
          <a:p>
            <a:pPr eaLnBrk="1" hangingPunct="1">
              <a:buFontTx/>
              <a:buNone/>
            </a:pPr>
            <a:r>
              <a:rPr lang="en-US" altLang="en-US" sz="1800"/>
              <a:t>After-payroll payments consist of employee deductions withheld from wages and/or employer contributions for benefits which may be transmitted by check or electronically, i.e.:  **Federal taxes  **State taxes  **MPERA</a:t>
            </a:r>
          </a:p>
          <a:p>
            <a:pPr eaLnBrk="1" hangingPunct="1">
              <a:buFontTx/>
              <a:buNone/>
            </a:pPr>
            <a:r>
              <a:rPr lang="en-US" altLang="en-US" sz="1800"/>
              <a:t>	**TRS  **Flex plans  **403(b), 457’s  **Garnishments  **Credit Union</a:t>
            </a:r>
          </a:p>
          <a:p>
            <a:pPr eaLnBrk="1" hangingPunct="1">
              <a:buFontTx/>
              <a:buNone/>
            </a:pPr>
            <a:r>
              <a:rPr lang="en-US" altLang="en-US" sz="1800"/>
              <a:t>	**Union dues	</a:t>
            </a:r>
          </a:p>
          <a:p>
            <a:pPr eaLnBrk="1" hangingPunct="1">
              <a:buFontTx/>
              <a:buNone/>
            </a:pPr>
            <a:endParaRPr lang="en-US" altLang="en-US" sz="1800"/>
          </a:p>
          <a:p>
            <a:pPr eaLnBrk="1" hangingPunct="1">
              <a:buFontTx/>
              <a:buNone/>
            </a:pPr>
            <a:r>
              <a:rPr lang="en-US" altLang="en-US" sz="1800"/>
              <a:t>Don’t forget the deadlines involved with some of these for example, Fed taxes, retirement, etc.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a:t>Payroll Processing (cont.)</a:t>
            </a:r>
          </a:p>
        </p:txBody>
      </p:sp>
      <p:sp>
        <p:nvSpPr>
          <p:cNvPr id="16387" name="Rectangle 3"/>
          <p:cNvSpPr>
            <a:spLocks noGrp="1" noChangeArrowheads="1"/>
          </p:cNvSpPr>
          <p:nvPr>
            <p:ph idx="1"/>
          </p:nvPr>
        </p:nvSpPr>
        <p:spPr/>
        <p:txBody>
          <a:bodyPr/>
          <a:lstStyle/>
          <a:p>
            <a:pPr eaLnBrk="1" hangingPunct="1"/>
            <a:r>
              <a:rPr lang="en-US" altLang="en-US" sz="2000"/>
              <a:t>Quarterly Procedures (pg. 21)</a:t>
            </a:r>
          </a:p>
          <a:p>
            <a:pPr eaLnBrk="1" hangingPunct="1"/>
            <a:endParaRPr lang="en-US" altLang="en-US" sz="2000"/>
          </a:p>
          <a:p>
            <a:pPr eaLnBrk="1" hangingPunct="1">
              <a:buFontTx/>
              <a:buNone/>
            </a:pPr>
            <a:r>
              <a:rPr lang="en-US" altLang="en-US" sz="2000"/>
              <a:t>	-	941 Federal</a:t>
            </a:r>
          </a:p>
          <a:p>
            <a:pPr eaLnBrk="1" hangingPunct="1">
              <a:buFontTx/>
              <a:buNone/>
            </a:pPr>
            <a:r>
              <a:rPr lang="en-US" altLang="en-US" sz="2000"/>
              <a:t>	-	Unemployment</a:t>
            </a:r>
          </a:p>
          <a:p>
            <a:pPr eaLnBrk="1" hangingPunct="1">
              <a:buFontTx/>
              <a:buNone/>
            </a:pPr>
            <a:r>
              <a:rPr lang="en-US" altLang="en-US" sz="2000"/>
              <a:t>	-	Worker’s Comp</a:t>
            </a:r>
          </a:p>
        </p:txBody>
      </p:sp>
      <p:pic>
        <p:nvPicPr>
          <p:cNvPr id="16388" name="Picture 3" descr="Divide et impera - --Neagu Gabriel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81363"/>
            <a:ext cx="300990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a:t>Payroll Processing (cont.)</a:t>
            </a:r>
          </a:p>
        </p:txBody>
      </p:sp>
      <p:sp>
        <p:nvSpPr>
          <p:cNvPr id="17411" name="Rectangle 3"/>
          <p:cNvSpPr>
            <a:spLocks noGrp="1" noChangeArrowheads="1"/>
          </p:cNvSpPr>
          <p:nvPr>
            <p:ph idx="1"/>
          </p:nvPr>
        </p:nvSpPr>
        <p:spPr/>
        <p:txBody>
          <a:bodyPr/>
          <a:lstStyle/>
          <a:p>
            <a:pPr eaLnBrk="1" hangingPunct="1"/>
            <a:r>
              <a:rPr lang="en-US" altLang="en-US" sz="2000"/>
              <a:t>Annual Procedures (pg. 22)</a:t>
            </a:r>
          </a:p>
          <a:p>
            <a:pPr eaLnBrk="1" hangingPunct="1"/>
            <a:endParaRPr lang="en-US" altLang="en-US" sz="2000"/>
          </a:p>
          <a:p>
            <a:pPr eaLnBrk="1" hangingPunct="1">
              <a:buFontTx/>
              <a:buNone/>
            </a:pPr>
            <a:r>
              <a:rPr lang="en-US" altLang="en-US" sz="2000"/>
              <a:t>	-	W-2’s</a:t>
            </a:r>
          </a:p>
          <a:p>
            <a:pPr eaLnBrk="1" hangingPunct="1">
              <a:buFontTx/>
              <a:buNone/>
            </a:pPr>
            <a:r>
              <a:rPr lang="en-US" altLang="en-US" sz="2000"/>
              <a:t>	-	Transmittal Forms</a:t>
            </a:r>
          </a:p>
          <a:p>
            <a:pPr eaLnBrk="1" hangingPunct="1">
              <a:buFontTx/>
              <a:buNone/>
            </a:pPr>
            <a:r>
              <a:rPr lang="en-US" altLang="en-US" sz="2000"/>
              <a:t>		W-3</a:t>
            </a:r>
          </a:p>
          <a:p>
            <a:pPr eaLnBrk="1" hangingPunct="1">
              <a:buFontTx/>
              <a:buNone/>
            </a:pPr>
            <a:r>
              <a:rPr lang="en-US" altLang="en-US" sz="2000"/>
              <a:t>		MW-3</a:t>
            </a:r>
          </a:p>
          <a:p>
            <a:pPr eaLnBrk="1" hangingPunct="1">
              <a:buFontTx/>
              <a:buNone/>
            </a:pPr>
            <a:r>
              <a:rPr lang="en-US" altLang="en-US" sz="2000"/>
              <a:t>	-	1099 Form</a:t>
            </a:r>
          </a:p>
        </p:txBody>
      </p:sp>
      <p:pic>
        <p:nvPicPr>
          <p:cNvPr id="17412" name="Picture 3" descr="Divide et impera - --Neagu Gabriel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281363"/>
            <a:ext cx="300990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a:t>Payroll Processing (cont.)</a:t>
            </a:r>
          </a:p>
        </p:txBody>
      </p:sp>
      <p:sp>
        <p:nvSpPr>
          <p:cNvPr id="18435" name="Rectangle 3"/>
          <p:cNvSpPr>
            <a:spLocks noGrp="1" noChangeArrowheads="1"/>
          </p:cNvSpPr>
          <p:nvPr>
            <p:ph idx="1"/>
          </p:nvPr>
        </p:nvSpPr>
        <p:spPr/>
        <p:txBody>
          <a:bodyPr/>
          <a:lstStyle/>
          <a:p>
            <a:pPr eaLnBrk="1" hangingPunct="1"/>
            <a:r>
              <a:rPr lang="en-US" altLang="en-US" sz="2000"/>
              <a:t>Final Pay Procedures (pg. 23)</a:t>
            </a:r>
          </a:p>
          <a:p>
            <a:pPr eaLnBrk="1" hangingPunct="1"/>
            <a:endParaRPr lang="en-US" altLang="en-US" sz="2000"/>
          </a:p>
          <a:p>
            <a:pPr eaLnBrk="1" hangingPunct="1">
              <a:buFontTx/>
              <a:buNone/>
            </a:pPr>
            <a:r>
              <a:rPr lang="en-US" altLang="en-US" sz="2000"/>
              <a:t>		Termination Pay</a:t>
            </a:r>
          </a:p>
          <a:p>
            <a:pPr eaLnBrk="1" hangingPunct="1">
              <a:buFontTx/>
              <a:buNone/>
            </a:pPr>
            <a:r>
              <a:rPr lang="en-US" altLang="en-US" sz="2000"/>
              <a:t>		Firing</a:t>
            </a:r>
          </a:p>
          <a:p>
            <a:pPr eaLnBrk="1" hangingPunct="1">
              <a:buFontTx/>
              <a:buNone/>
            </a:pPr>
            <a:r>
              <a:rPr lang="en-US" altLang="en-US" sz="2000"/>
              <a:t>		Payments to Deceased</a:t>
            </a:r>
          </a:p>
          <a:p>
            <a:pPr eaLnBrk="1" hangingPunct="1">
              <a:buFontTx/>
              <a:buNone/>
            </a:pPr>
            <a:r>
              <a:rPr lang="en-US" altLang="en-US" sz="2000"/>
              <a:t>		COBRA</a:t>
            </a:r>
          </a:p>
          <a:p>
            <a:pPr eaLnBrk="1" hangingPunct="1">
              <a:buFontTx/>
              <a:buNone/>
            </a:pPr>
            <a:r>
              <a:rPr lang="en-US" altLang="en-US" sz="2000"/>
              <a:t>		Retirement</a:t>
            </a:r>
          </a:p>
        </p:txBody>
      </p:sp>
      <p:pic>
        <p:nvPicPr>
          <p:cNvPr id="18436" name="Picture 1" descr="Učitel a sociální sítě ~ PEPOUŠův nápadník"/>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2819400"/>
            <a:ext cx="33385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Payroll Processing (cont.)</a:t>
            </a:r>
          </a:p>
        </p:txBody>
      </p:sp>
      <p:sp>
        <p:nvSpPr>
          <p:cNvPr id="19459" name="Rectangle 3"/>
          <p:cNvSpPr>
            <a:spLocks noGrp="1" noChangeArrowheads="1"/>
          </p:cNvSpPr>
          <p:nvPr>
            <p:ph idx="1"/>
          </p:nvPr>
        </p:nvSpPr>
        <p:spPr/>
        <p:txBody>
          <a:bodyPr/>
          <a:lstStyle/>
          <a:p>
            <a:pPr eaLnBrk="1" hangingPunct="1"/>
            <a:r>
              <a:rPr lang="en-US" altLang="en-US" sz="2000"/>
              <a:t>Types of Leave (pgs.. 25-26)</a:t>
            </a:r>
          </a:p>
          <a:p>
            <a:pPr eaLnBrk="1" hangingPunct="1"/>
            <a:endParaRPr lang="en-US" altLang="en-US" sz="2000"/>
          </a:p>
          <a:p>
            <a:pPr eaLnBrk="1" hangingPunct="1">
              <a:buFontTx/>
              <a:buNone/>
            </a:pPr>
            <a:r>
              <a:rPr lang="en-US" altLang="en-US" sz="2000"/>
              <a:t>		Bereavement</a:t>
            </a:r>
          </a:p>
          <a:p>
            <a:pPr eaLnBrk="1" hangingPunct="1">
              <a:buFontTx/>
              <a:buNone/>
            </a:pPr>
            <a:r>
              <a:rPr lang="en-US" altLang="en-US" sz="2000"/>
              <a:t>		Discretionary (Personal, PTO i.e. Paid Time Off)</a:t>
            </a:r>
          </a:p>
          <a:p>
            <a:pPr eaLnBrk="1" hangingPunct="1">
              <a:buFontTx/>
              <a:buNone/>
            </a:pPr>
            <a:r>
              <a:rPr lang="en-US" altLang="en-US" sz="2000"/>
              <a:t>		Extended leave of Absence</a:t>
            </a:r>
          </a:p>
          <a:p>
            <a:pPr eaLnBrk="1" hangingPunct="1">
              <a:buFontTx/>
              <a:buNone/>
            </a:pPr>
            <a:r>
              <a:rPr lang="en-US" altLang="en-US" sz="2000"/>
              <a:t>		FMLA (Family Medical Leave)</a:t>
            </a:r>
          </a:p>
          <a:p>
            <a:pPr eaLnBrk="1" hangingPunct="1">
              <a:buFontTx/>
              <a:buNone/>
            </a:pPr>
            <a:r>
              <a:rPr lang="en-US" altLang="en-US" sz="2000"/>
              <a:t>		Jury Duty</a:t>
            </a:r>
          </a:p>
          <a:p>
            <a:pPr eaLnBrk="1" hangingPunct="1">
              <a:buFontTx/>
              <a:buNone/>
            </a:pPr>
            <a:r>
              <a:rPr lang="en-US" altLang="en-US" sz="2000"/>
              <a:t>		Leave Without pay</a:t>
            </a:r>
          </a:p>
          <a:p>
            <a:pPr eaLnBrk="1" hangingPunct="1">
              <a:buFontTx/>
              <a:buNone/>
            </a:pPr>
            <a:r>
              <a:rPr lang="en-US" altLang="en-US" sz="2000"/>
              <a:t>		Maternity/Paternity</a:t>
            </a:r>
          </a:p>
          <a:p>
            <a:pPr eaLnBrk="1" hangingPunct="1">
              <a:buFontTx/>
              <a:buNone/>
            </a:pPr>
            <a:r>
              <a:rPr lang="en-US" altLang="en-US" sz="2000"/>
              <a:t>		Military</a:t>
            </a:r>
          </a:p>
          <a:p>
            <a:pPr eaLnBrk="1" hangingPunct="1">
              <a:buFontTx/>
              <a:buNone/>
            </a:pPr>
            <a:r>
              <a:rPr lang="en-US" altLang="en-US" sz="2000"/>
              <a:t>		Sick</a:t>
            </a:r>
          </a:p>
          <a:p>
            <a:pPr eaLnBrk="1" hangingPunct="1">
              <a:buFontTx/>
              <a:buNone/>
            </a:pPr>
            <a:r>
              <a:rPr lang="en-US" altLang="en-US" sz="2000"/>
              <a:t>		Vacation</a:t>
            </a:r>
          </a:p>
        </p:txBody>
      </p:sp>
      <p:pic>
        <p:nvPicPr>
          <p:cNvPr id="19460" name="Picture 4" descr="Učitel a sociální sítě ~ PEPOUŠův nápadník"/>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1563" y="3505200"/>
            <a:ext cx="264795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WHO ARE WE??</a:t>
            </a:r>
          </a:p>
        </p:txBody>
      </p:sp>
      <p:sp>
        <p:nvSpPr>
          <p:cNvPr id="3075" name="Rectangle 3"/>
          <p:cNvSpPr>
            <a:spLocks noGrp="1" noChangeArrowheads="1"/>
          </p:cNvSpPr>
          <p:nvPr>
            <p:ph idx="1"/>
          </p:nvPr>
        </p:nvSpPr>
        <p:spPr>
          <a:xfrm>
            <a:off x="457200" y="1600200"/>
            <a:ext cx="8229600" cy="5029200"/>
          </a:xfrm>
        </p:spPr>
        <p:txBody>
          <a:bodyPr/>
          <a:lstStyle/>
          <a:p>
            <a:pPr eaLnBrk="1" hangingPunct="1">
              <a:spcBef>
                <a:spcPts val="0"/>
              </a:spcBef>
              <a:spcAft>
                <a:spcPts val="0"/>
              </a:spcAft>
              <a:buFont typeface="Wingdings" panose="05000000000000000000" pitchFamily="2" charset="2"/>
              <a:buChar char="§"/>
              <a:defRPr/>
            </a:pPr>
            <a:r>
              <a:rPr lang="en-US" altLang="en-US" sz="1400" dirty="0"/>
              <a:t>Brigette Clark - Geraldine K-12 Schools - 406-737-4371 - </a:t>
            </a:r>
            <a:r>
              <a:rPr lang="en-US" altLang="en-US" sz="1400" dirty="0">
                <a:hlinkClick r:id="rId2"/>
              </a:rPr>
              <a:t>brigettec@Geraldine.k12.mt.us</a:t>
            </a:r>
            <a:r>
              <a:rPr lang="en-US" altLang="en-US" sz="1400" dirty="0"/>
              <a:t>	</a:t>
            </a:r>
          </a:p>
          <a:p>
            <a:pPr marL="0" indent="0" eaLnBrk="1" hangingPunct="1">
              <a:spcBef>
                <a:spcPts val="0"/>
              </a:spcBef>
              <a:spcAft>
                <a:spcPts val="0"/>
              </a:spcAft>
              <a:buFontTx/>
              <a:buNone/>
              <a:defRPr/>
            </a:pPr>
            <a:endParaRPr lang="en-US" altLang="en-US" sz="1400" dirty="0"/>
          </a:p>
          <a:p>
            <a:pPr eaLnBrk="1" hangingPunct="1">
              <a:spcBef>
                <a:spcPts val="0"/>
              </a:spcBef>
              <a:spcAft>
                <a:spcPts val="0"/>
              </a:spcAft>
              <a:buFont typeface="Wingdings" panose="05000000000000000000" pitchFamily="2" charset="2"/>
              <a:buChar char="§"/>
              <a:defRPr/>
            </a:pPr>
            <a:r>
              <a:rPr lang="en-US" altLang="en-US" sz="1400" dirty="0"/>
              <a:t>Jane Knudsen - Malta Schools - 406-654-1871 - </a:t>
            </a:r>
            <a:r>
              <a:rPr lang="en-US" altLang="en-US" sz="1400" dirty="0">
                <a:hlinkClick r:id="rId3"/>
              </a:rPr>
              <a:t>jknudsen@malta.k12.mt.us</a:t>
            </a:r>
            <a:endParaRPr lang="en-US" altLang="en-US" sz="1400" dirty="0"/>
          </a:p>
          <a:p>
            <a:pPr eaLnBrk="1" hangingPunct="1">
              <a:spcBef>
                <a:spcPts val="0"/>
              </a:spcBef>
              <a:spcAft>
                <a:spcPts val="0"/>
              </a:spcAft>
              <a:buFont typeface="Wingdings" panose="05000000000000000000" pitchFamily="2" charset="2"/>
              <a:buChar char="§"/>
              <a:defRPr/>
            </a:pPr>
            <a:endParaRPr lang="en-US" altLang="en-US" sz="1400" dirty="0"/>
          </a:p>
          <a:p>
            <a:pPr>
              <a:spcBef>
                <a:spcPts val="0"/>
              </a:spcBef>
              <a:spcAft>
                <a:spcPts val="0"/>
              </a:spcAft>
              <a:buFont typeface="Wingdings" panose="05000000000000000000" pitchFamily="2" charset="2"/>
              <a:buChar char="§"/>
              <a:defRPr/>
            </a:pPr>
            <a:r>
              <a:rPr lang="en-US" sz="1400" dirty="0">
                <a:ea typeface="Times New Roman" panose="02020603050405020304" pitchFamily="18" charset="0"/>
              </a:rPr>
              <a:t>Ginger Martello - Ennis School District - 406-682-4258 - </a:t>
            </a:r>
            <a:r>
              <a:rPr lang="en-US" sz="1400" u="sng" dirty="0">
                <a:solidFill>
                  <a:srgbClr val="0000FF"/>
                </a:solidFill>
                <a:ea typeface="Times New Roman" panose="02020603050405020304" pitchFamily="18" charset="0"/>
                <a:hlinkClick r:id="rId4"/>
              </a:rPr>
              <a:t>gmartello@ennisschools.org</a:t>
            </a:r>
            <a:r>
              <a:rPr lang="en-US" sz="1400" dirty="0">
                <a:ea typeface="Times New Roman" panose="02020603050405020304" pitchFamily="18" charset="0"/>
              </a:rPr>
              <a:t>	</a:t>
            </a:r>
          </a:p>
          <a:p>
            <a:pPr marL="0" indent="0">
              <a:spcBef>
                <a:spcPts val="0"/>
              </a:spcBef>
              <a:spcAft>
                <a:spcPts val="0"/>
              </a:spcAft>
              <a:buFontTx/>
              <a:buNone/>
              <a:tabLst>
                <a:tab pos="2019300" algn="l"/>
              </a:tabLst>
              <a:defRPr/>
            </a:pPr>
            <a:r>
              <a:rPr lang="en-US" sz="1400" dirty="0">
                <a:ea typeface="Times New Roman" panose="02020603050405020304" pitchFamily="18" charset="0"/>
              </a:rPr>
              <a:t> </a:t>
            </a:r>
          </a:p>
          <a:p>
            <a:pPr>
              <a:spcBef>
                <a:spcPts val="0"/>
              </a:spcBef>
              <a:spcAft>
                <a:spcPts val="0"/>
              </a:spcAft>
              <a:buFont typeface="Wingdings" panose="05000000000000000000" pitchFamily="2" charset="2"/>
              <a:buChar char="§"/>
              <a:tabLst>
                <a:tab pos="2019300" algn="l"/>
              </a:tabLst>
              <a:defRPr/>
            </a:pPr>
            <a:r>
              <a:rPr lang="en-US" sz="1400" dirty="0">
                <a:ea typeface="Times New Roman" panose="02020603050405020304" pitchFamily="18" charset="0"/>
              </a:rPr>
              <a:t>Carrie Ruff - Bonner School - 406-258-6151 - </a:t>
            </a:r>
            <a:r>
              <a:rPr lang="en-US" sz="1400" u="sng" dirty="0">
                <a:solidFill>
                  <a:srgbClr val="0000FF"/>
                </a:solidFill>
                <a:ea typeface="Times New Roman" panose="02020603050405020304" pitchFamily="18" charset="0"/>
                <a:hlinkClick r:id="rId5"/>
              </a:rPr>
              <a:t>cruff@bonner.k12.mt.us</a:t>
            </a:r>
            <a:endParaRPr lang="en-US" sz="1400" dirty="0">
              <a:ea typeface="Times New Roman" panose="02020603050405020304" pitchFamily="18" charset="0"/>
            </a:endParaRPr>
          </a:p>
          <a:p>
            <a:pPr>
              <a:spcBef>
                <a:spcPts val="0"/>
              </a:spcBef>
              <a:spcAft>
                <a:spcPts val="0"/>
              </a:spcAft>
              <a:buFont typeface="Wingdings" panose="05000000000000000000" pitchFamily="2" charset="2"/>
              <a:buChar char="§"/>
              <a:tabLst>
                <a:tab pos="2019300" algn="l"/>
              </a:tabLst>
              <a:defRPr/>
            </a:pPr>
            <a:endParaRPr lang="en-US" sz="1400" dirty="0">
              <a:ea typeface="Times New Roman" panose="02020603050405020304" pitchFamily="18" charset="0"/>
            </a:endParaRPr>
          </a:p>
          <a:p>
            <a:pPr>
              <a:spcBef>
                <a:spcPts val="0"/>
              </a:spcBef>
              <a:spcAft>
                <a:spcPts val="0"/>
              </a:spcAft>
              <a:buFont typeface="Wingdings" panose="05000000000000000000" pitchFamily="2" charset="2"/>
              <a:buChar char="§"/>
              <a:tabLst>
                <a:tab pos="2019300" algn="l"/>
              </a:tabLst>
              <a:defRPr/>
            </a:pPr>
            <a:r>
              <a:rPr lang="en-US" sz="1400" dirty="0">
                <a:ea typeface="Times New Roman" panose="02020603050405020304" pitchFamily="18" charset="0"/>
              </a:rPr>
              <a:t>Jodi Williams - Richey School - 406-773-5523 - </a:t>
            </a:r>
            <a:r>
              <a:rPr lang="en-US" sz="1400" u="sng" dirty="0">
                <a:solidFill>
                  <a:srgbClr val="0000FF"/>
                </a:solidFill>
                <a:ea typeface="Times New Roman" panose="02020603050405020304" pitchFamily="18" charset="0"/>
                <a:hlinkClick r:id="rId6"/>
              </a:rPr>
              <a:t>jwilliams@richey.k12.mt.us</a:t>
            </a:r>
            <a:endParaRPr lang="en-US" sz="1400" dirty="0">
              <a:ea typeface="Times New Roman" panose="02020603050405020304" pitchFamily="18" charset="0"/>
            </a:endParaRPr>
          </a:p>
          <a:p>
            <a:pPr marL="0" indent="0">
              <a:spcBef>
                <a:spcPts val="0"/>
              </a:spcBef>
              <a:spcAft>
                <a:spcPts val="0"/>
              </a:spcAft>
              <a:buFontTx/>
              <a:buNone/>
              <a:tabLst>
                <a:tab pos="2019300" algn="l"/>
              </a:tabLst>
              <a:defRPr/>
            </a:pPr>
            <a:r>
              <a:rPr lang="en-US" sz="1400" dirty="0">
                <a:ea typeface="Times New Roman" panose="02020603050405020304" pitchFamily="18" charset="0"/>
              </a:rPr>
              <a:t> </a:t>
            </a:r>
          </a:p>
          <a:p>
            <a:pPr>
              <a:spcBef>
                <a:spcPts val="0"/>
              </a:spcBef>
              <a:spcAft>
                <a:spcPts val="0"/>
              </a:spcAft>
              <a:buFont typeface="Wingdings" panose="05000000000000000000" pitchFamily="2" charset="2"/>
              <a:buChar char="§"/>
              <a:tabLst>
                <a:tab pos="2019300" algn="l"/>
              </a:tabLst>
              <a:defRPr/>
            </a:pPr>
            <a:r>
              <a:rPr lang="en-US" sz="1400" dirty="0">
                <a:ea typeface="Times New Roman" panose="02020603050405020304" pitchFamily="18" charset="0"/>
              </a:rPr>
              <a:t>Laurie </a:t>
            </a:r>
            <a:r>
              <a:rPr lang="en-US" sz="1400" dirty="0" err="1">
                <a:ea typeface="Times New Roman" panose="02020603050405020304" pitchFamily="18" charset="0"/>
              </a:rPr>
              <a:t>Kvamme</a:t>
            </a:r>
            <a:r>
              <a:rPr lang="en-US" sz="1400" dirty="0">
                <a:ea typeface="Times New Roman" panose="02020603050405020304" pitchFamily="18" charset="0"/>
              </a:rPr>
              <a:t> - Lockwood Schools - 406-252-6022 x4 – </a:t>
            </a:r>
            <a:r>
              <a:rPr lang="en-US" sz="1400" dirty="0">
                <a:ea typeface="Times New Roman" panose="02020603050405020304" pitchFamily="18" charset="0"/>
                <a:hlinkClick r:id="rId7"/>
              </a:rPr>
              <a:t>kvammel@lockwoodschool.org</a:t>
            </a:r>
            <a:r>
              <a:rPr lang="en-US" sz="1400" dirty="0">
                <a:ea typeface="Times New Roman" panose="02020603050405020304" pitchFamily="18" charset="0"/>
              </a:rPr>
              <a:t>	 </a:t>
            </a:r>
          </a:p>
          <a:p>
            <a:pPr marL="0" indent="0" eaLnBrk="1" hangingPunct="1">
              <a:buFontTx/>
              <a:buNone/>
              <a:defRPr/>
            </a:pPr>
            <a:endParaRPr lang="en-US" altLang="en-US" sz="1200" dirty="0"/>
          </a:p>
          <a:p>
            <a:pPr eaLnBrk="1" hangingPunct="1">
              <a:buFontTx/>
              <a:buNone/>
              <a:defRPr/>
            </a:pPr>
            <a:endParaRPr lang="en-US" altLang="en-US" sz="1200" dirty="0"/>
          </a:p>
          <a:p>
            <a:pPr eaLnBrk="1" hangingPunct="1">
              <a:buFontTx/>
              <a:buNone/>
              <a:defRPr/>
            </a:pPr>
            <a:r>
              <a:rPr lang="en-US" altLang="en-US" sz="1200" dirty="0"/>
              <a:t>	</a:t>
            </a:r>
          </a:p>
          <a:p>
            <a:pPr eaLnBrk="1" hangingPunct="1">
              <a:buFontTx/>
              <a:buNone/>
              <a:defRPr/>
            </a:pPr>
            <a:endParaRPr lang="en-US" altLang="en-US" sz="1600" dirty="0"/>
          </a:p>
          <a:p>
            <a:pPr eaLnBrk="1" hangingPunct="1">
              <a:buFontTx/>
              <a:buNone/>
              <a:defRPr/>
            </a:pPr>
            <a:endParaRPr lang="en-US" altLang="en-US" sz="1600" dirty="0"/>
          </a:p>
          <a:p>
            <a:pPr eaLnBrk="1" hangingPunct="1">
              <a:buFontTx/>
              <a:buNone/>
              <a:defRPr/>
            </a:pPr>
            <a:endParaRPr lang="en-US" altLang="en-US" sz="1600" dirty="0"/>
          </a:p>
        </p:txBody>
      </p:sp>
      <p:pic>
        <p:nvPicPr>
          <p:cNvPr id="3076"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4775" y="4697413"/>
            <a:ext cx="3200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4700588"/>
            <a:ext cx="3352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z="4000"/>
              <a:t>Records Maintenance and Retention (Pg. 27)</a:t>
            </a:r>
          </a:p>
        </p:txBody>
      </p:sp>
      <p:sp>
        <p:nvSpPr>
          <p:cNvPr id="20483" name="Rectangle 3"/>
          <p:cNvSpPr>
            <a:spLocks noGrp="1" noChangeArrowheads="1"/>
          </p:cNvSpPr>
          <p:nvPr>
            <p:ph idx="1"/>
          </p:nvPr>
        </p:nvSpPr>
        <p:spPr/>
        <p:txBody>
          <a:bodyPr/>
          <a:lstStyle/>
          <a:p>
            <a:pPr eaLnBrk="1" hangingPunct="1"/>
            <a:r>
              <a:rPr lang="en-US" altLang="en-US" sz="1800"/>
              <a:t>This is a suggested organizational model.</a:t>
            </a:r>
          </a:p>
          <a:p>
            <a:pPr eaLnBrk="1" hangingPunct="1"/>
            <a:r>
              <a:rPr lang="en-US" altLang="en-US" sz="1800"/>
              <a:t>Files should be kept locked with limited access.</a:t>
            </a:r>
          </a:p>
          <a:p>
            <a:pPr eaLnBrk="1" hangingPunct="1"/>
            <a:r>
              <a:rPr lang="en-US" altLang="en-US" sz="1800"/>
              <a:t>Districts should develop procedures for file access.</a:t>
            </a:r>
          </a:p>
          <a:p>
            <a:pPr eaLnBrk="1" hangingPunct="1"/>
            <a:r>
              <a:rPr lang="en-US" altLang="en-US" sz="1800"/>
              <a:t>Files can be maintained in a number of ways:</a:t>
            </a:r>
          </a:p>
          <a:p>
            <a:pPr lvl="1" eaLnBrk="1" hangingPunct="1"/>
            <a:r>
              <a:rPr lang="en-US" altLang="en-US" sz="1600"/>
              <a:t>By type</a:t>
            </a:r>
          </a:p>
          <a:p>
            <a:pPr lvl="1" eaLnBrk="1" hangingPunct="1"/>
            <a:r>
              <a:rPr lang="en-US" altLang="en-US" sz="1600"/>
              <a:t>By payroll date</a:t>
            </a:r>
          </a:p>
          <a:p>
            <a:pPr lvl="1" eaLnBrk="1" hangingPunct="1"/>
            <a:r>
              <a:rPr lang="en-US" altLang="en-US" sz="1600"/>
              <a:t>By employee</a:t>
            </a:r>
          </a:p>
        </p:txBody>
      </p:sp>
      <p:pic>
        <p:nvPicPr>
          <p:cNvPr id="20484" name="Picture 1" descr="meprice - Process and Maintain Workplace Informatio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352800"/>
            <a:ext cx="222885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Audit Preparation (pg. 28)</a:t>
            </a:r>
          </a:p>
        </p:txBody>
      </p:sp>
      <p:sp>
        <p:nvSpPr>
          <p:cNvPr id="21507" name="Rectangle 3"/>
          <p:cNvSpPr>
            <a:spLocks noGrp="1" noChangeArrowheads="1"/>
          </p:cNvSpPr>
          <p:nvPr>
            <p:ph idx="1"/>
          </p:nvPr>
        </p:nvSpPr>
        <p:spPr/>
        <p:txBody>
          <a:bodyPr/>
          <a:lstStyle/>
          <a:p>
            <a:pPr eaLnBrk="1" hangingPunct="1"/>
            <a:r>
              <a:rPr lang="en-US" altLang="en-US" sz="2000"/>
              <a:t>Guidelines and suggestions for organizing payroll records for audit.</a:t>
            </a:r>
          </a:p>
          <a:p>
            <a:pPr eaLnBrk="1" hangingPunct="1"/>
            <a:endParaRPr lang="en-US" altLang="en-US" sz="2000"/>
          </a:p>
          <a:p>
            <a:pPr eaLnBrk="1" hangingPunct="1">
              <a:buFontTx/>
              <a:buNone/>
            </a:pPr>
            <a:r>
              <a:rPr lang="en-US" altLang="en-US" sz="2000"/>
              <a:t>		  </a:t>
            </a:r>
          </a:p>
        </p:txBody>
      </p:sp>
      <p:pic>
        <p:nvPicPr>
          <p:cNvPr id="21508" name="Picture 1" descr="Internal &lt;strong&gt;Audit&lt;/strong&gt; Process of an Ongoing Construction Project | Quality Assurance and Qualit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2514600"/>
            <a:ext cx="50800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Supplementary Information</a:t>
            </a:r>
          </a:p>
        </p:txBody>
      </p:sp>
      <p:sp>
        <p:nvSpPr>
          <p:cNvPr id="22531" name="Rectangle 3"/>
          <p:cNvSpPr>
            <a:spLocks noGrp="1" noChangeArrowheads="1"/>
          </p:cNvSpPr>
          <p:nvPr>
            <p:ph idx="1"/>
          </p:nvPr>
        </p:nvSpPr>
        <p:spPr/>
        <p:txBody>
          <a:bodyPr/>
          <a:lstStyle/>
          <a:p>
            <a:pPr eaLnBrk="1" hangingPunct="1"/>
            <a:r>
              <a:rPr lang="en-US" altLang="en-US"/>
              <a:t>Resources and References (pg. 29)</a:t>
            </a:r>
          </a:p>
          <a:p>
            <a:pPr eaLnBrk="1" hangingPunct="1"/>
            <a:r>
              <a:rPr lang="en-US" altLang="en-US"/>
              <a:t>Websites (pg. 30-31) – linked – ctrl+click</a:t>
            </a:r>
          </a:p>
          <a:p>
            <a:pPr eaLnBrk="1" hangingPunct="1"/>
            <a:r>
              <a:rPr lang="en-US" altLang="en-US"/>
              <a:t>Glossary (pg. 32)</a:t>
            </a:r>
          </a:p>
          <a:p>
            <a:pPr eaLnBrk="1" hangingPunct="1"/>
            <a:r>
              <a:rPr lang="en-US" altLang="en-US"/>
              <a:t>Examples &amp; Forms (pg. 33)</a:t>
            </a:r>
          </a:p>
          <a:p>
            <a:pPr eaLnBrk="1" hangingPunct="1"/>
            <a:r>
              <a:rPr lang="en-US" altLang="en-US"/>
              <a:t>Index (at the end of the manual)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92162"/>
          </a:xfrm>
        </p:spPr>
        <p:txBody>
          <a:bodyPr/>
          <a:lstStyle/>
          <a:p>
            <a:pPr eaLnBrk="1" hangingPunct="1"/>
            <a:r>
              <a:rPr lang="en-US" altLang="en-US"/>
              <a:t>WEBSITES – (pgs.. 30-31)</a:t>
            </a:r>
          </a:p>
        </p:txBody>
      </p:sp>
      <p:sp>
        <p:nvSpPr>
          <p:cNvPr id="23555" name="Rectangle 3"/>
          <p:cNvSpPr>
            <a:spLocks noGrp="1" noChangeArrowheads="1"/>
          </p:cNvSpPr>
          <p:nvPr>
            <p:ph idx="1"/>
          </p:nvPr>
        </p:nvSpPr>
        <p:spPr>
          <a:xfrm>
            <a:off x="457200" y="1143000"/>
            <a:ext cx="8229600" cy="5334000"/>
          </a:xfrm>
          <a:extLst/>
        </p:spPr>
        <p:txBody>
          <a:bodyPr numCol="2"/>
          <a:lstStyle/>
          <a:p>
            <a:pPr marL="0" indent="0" eaLnBrk="1" hangingPunct="1">
              <a:lnSpc>
                <a:spcPct val="80000"/>
              </a:lnSpc>
              <a:buFontTx/>
              <a:buNone/>
              <a:defRPr/>
            </a:pPr>
            <a:r>
              <a:rPr lang="en-US" altLang="en-US" sz="1000" dirty="0"/>
              <a:t>Association of School Business Officials International (ASBO)</a:t>
            </a:r>
          </a:p>
          <a:p>
            <a:pPr marL="0" indent="0" eaLnBrk="1" hangingPunct="1">
              <a:lnSpc>
                <a:spcPct val="80000"/>
              </a:lnSpc>
              <a:buFontTx/>
              <a:buNone/>
              <a:defRPr/>
            </a:pPr>
            <a:r>
              <a:rPr lang="en-US" altLang="en-US" sz="1000" dirty="0"/>
              <a:t>http://asbointl.org/</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American Payroll Association</a:t>
            </a:r>
          </a:p>
          <a:p>
            <a:pPr marL="0" indent="0" eaLnBrk="1" hangingPunct="1">
              <a:lnSpc>
                <a:spcPct val="80000"/>
              </a:lnSpc>
              <a:buFontTx/>
              <a:buNone/>
              <a:defRPr/>
            </a:pPr>
            <a:r>
              <a:rPr lang="en-US" altLang="en-US" sz="1000" dirty="0"/>
              <a:t>http://www.americanpayroll.org/</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Federal/FICA Tax Electronic Fund Transfer</a:t>
            </a:r>
          </a:p>
          <a:p>
            <a:pPr marL="0" indent="0" eaLnBrk="1" hangingPunct="1">
              <a:lnSpc>
                <a:spcPct val="80000"/>
              </a:lnSpc>
              <a:buFontTx/>
              <a:buNone/>
              <a:defRPr/>
            </a:pPr>
            <a:r>
              <a:rPr lang="en-US" altLang="en-US" sz="1000" dirty="0"/>
              <a:t>http://www.eftps.gov/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Internal Revenue Service</a:t>
            </a:r>
          </a:p>
          <a:p>
            <a:pPr marL="0" indent="0" eaLnBrk="1" hangingPunct="1">
              <a:lnSpc>
                <a:spcPct val="80000"/>
              </a:lnSpc>
              <a:buFontTx/>
              <a:buNone/>
              <a:defRPr/>
            </a:pPr>
            <a:r>
              <a:rPr lang="en-US" altLang="en-US" sz="1000" dirty="0"/>
              <a:t>http://www.irs.gov/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Administrative Rules</a:t>
            </a:r>
          </a:p>
          <a:p>
            <a:pPr marL="0" indent="0" eaLnBrk="1" hangingPunct="1">
              <a:lnSpc>
                <a:spcPct val="80000"/>
              </a:lnSpc>
              <a:buFontTx/>
              <a:buNone/>
              <a:defRPr/>
            </a:pPr>
            <a:r>
              <a:rPr lang="en-US" altLang="en-US" sz="1000" dirty="0"/>
              <a:t>http://sos.mt.gov/arm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Association of School Business Officials (MASBO)</a:t>
            </a:r>
          </a:p>
          <a:p>
            <a:pPr marL="0" indent="0" eaLnBrk="1" hangingPunct="1">
              <a:lnSpc>
                <a:spcPct val="80000"/>
              </a:lnSpc>
              <a:buFontTx/>
              <a:buNone/>
              <a:defRPr/>
            </a:pPr>
            <a:r>
              <a:rPr lang="en-US" altLang="en-US" sz="1000" dirty="0"/>
              <a:t>https://masbo.com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Constitution and Laws</a:t>
            </a:r>
          </a:p>
          <a:p>
            <a:pPr marL="0" indent="0" eaLnBrk="1" hangingPunct="1">
              <a:lnSpc>
                <a:spcPct val="80000"/>
              </a:lnSpc>
              <a:buFontTx/>
              <a:buNone/>
              <a:defRPr/>
            </a:pPr>
            <a:r>
              <a:rPr lang="en-US" altLang="en-US" sz="1000" dirty="0"/>
              <a:t>http://leg.mt.gov/bills/mca/index.html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Health and Human Services - Child Support</a:t>
            </a:r>
          </a:p>
          <a:p>
            <a:pPr marL="0" indent="0" eaLnBrk="1" hangingPunct="1">
              <a:lnSpc>
                <a:spcPct val="80000"/>
              </a:lnSpc>
              <a:buFontTx/>
              <a:buNone/>
              <a:defRPr/>
            </a:pPr>
            <a:r>
              <a:rPr lang="en-US" altLang="en-US" sz="1000" dirty="0"/>
              <a:t>http://www.dphhs.mt.gov/ and http://dphhs.mt.gov/CSED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Labor &amp; Industry - Labor Standards and State Workers’ Compensation</a:t>
            </a:r>
          </a:p>
          <a:p>
            <a:pPr marL="0" indent="0" eaLnBrk="1" hangingPunct="1">
              <a:lnSpc>
                <a:spcPct val="80000"/>
              </a:lnSpc>
              <a:buFontTx/>
              <a:buNone/>
              <a:defRPr/>
            </a:pPr>
            <a:r>
              <a:rPr lang="en-US" altLang="en-US" sz="1000" dirty="0"/>
              <a:t>http://erd.dli.mt.gov/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Labor &amp; Industry - State Unemployment</a:t>
            </a:r>
          </a:p>
          <a:p>
            <a:pPr marL="0" indent="0" eaLnBrk="1" hangingPunct="1">
              <a:lnSpc>
                <a:spcPct val="80000"/>
              </a:lnSpc>
              <a:buFontTx/>
              <a:buNone/>
              <a:defRPr/>
            </a:pPr>
            <a:r>
              <a:rPr lang="en-US" altLang="en-US" sz="1000" dirty="0"/>
              <a:t>http://uid.dli.mt.gov/</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Labor &amp; Industry – Wage &amp; Hour</a:t>
            </a:r>
          </a:p>
          <a:p>
            <a:pPr marL="0" indent="0" eaLnBrk="1" hangingPunct="1">
              <a:lnSpc>
                <a:spcPct val="80000"/>
              </a:lnSpc>
              <a:buFontTx/>
              <a:buNone/>
              <a:defRPr/>
            </a:pPr>
            <a:r>
              <a:rPr lang="en-US" altLang="en-US" sz="1000" dirty="0"/>
              <a:t>www.mtwagehourbopa.com</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Department of Revenue</a:t>
            </a:r>
          </a:p>
          <a:p>
            <a:pPr marL="0" indent="0" eaLnBrk="1" hangingPunct="1">
              <a:lnSpc>
                <a:spcPct val="80000"/>
              </a:lnSpc>
              <a:buFontTx/>
              <a:buNone/>
              <a:defRPr/>
            </a:pPr>
            <a:r>
              <a:rPr lang="en-US" altLang="en-US" sz="1000" dirty="0"/>
              <a:t>http://revenue.mt.gov/ </a:t>
            </a:r>
          </a:p>
          <a:p>
            <a:pPr marL="0" indent="0" eaLnBrk="1" hangingPunct="1">
              <a:lnSpc>
                <a:spcPct val="80000"/>
              </a:lnSpc>
              <a:buFontTx/>
              <a:buNone/>
              <a:defRPr/>
            </a:pPr>
            <a:r>
              <a:rPr lang="en-US" altLang="en-US" sz="1000" dirty="0"/>
              <a:t>Montana Office of Public Instruction</a:t>
            </a:r>
          </a:p>
          <a:p>
            <a:pPr marL="0" indent="0" eaLnBrk="1" hangingPunct="1">
              <a:lnSpc>
                <a:spcPct val="80000"/>
              </a:lnSpc>
              <a:buFontTx/>
              <a:buNone/>
              <a:defRPr/>
            </a:pPr>
            <a:r>
              <a:rPr lang="en-US" altLang="en-US" sz="1000" dirty="0"/>
              <a:t>http://www.opi.mt.gov/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Public Employees Retirement System</a:t>
            </a:r>
          </a:p>
          <a:p>
            <a:pPr marL="0" indent="0" eaLnBrk="1" hangingPunct="1">
              <a:lnSpc>
                <a:spcPct val="80000"/>
              </a:lnSpc>
              <a:buFontTx/>
              <a:buNone/>
              <a:defRPr/>
            </a:pPr>
            <a:r>
              <a:rPr lang="en-US" altLang="en-US" sz="1000" dirty="0"/>
              <a:t>http://mpera.mt.gov/ </a:t>
            </a:r>
          </a:p>
          <a:p>
            <a:pPr marL="0" indent="0" eaLnBrk="1" hangingPunct="1">
              <a:lnSpc>
                <a:spcPct val="80000"/>
              </a:lnSpc>
              <a:buFontTx/>
              <a:buNone/>
              <a:defRPr/>
            </a:pPr>
            <a:r>
              <a:rPr lang="en-US" altLang="en-US" sz="1000" dirty="0"/>
              <a:t> </a:t>
            </a:r>
          </a:p>
          <a:p>
            <a:pPr marL="0" indent="0" eaLnBrk="1" hangingPunct="1">
              <a:lnSpc>
                <a:spcPct val="80000"/>
              </a:lnSpc>
              <a:buFontTx/>
              <a:buNone/>
              <a:defRPr/>
            </a:pPr>
            <a:r>
              <a:rPr lang="en-US" altLang="en-US" sz="1000" dirty="0"/>
              <a:t>Montana Secretary of State</a:t>
            </a:r>
          </a:p>
          <a:p>
            <a:pPr marL="0" indent="0" eaLnBrk="1" hangingPunct="1">
              <a:lnSpc>
                <a:spcPct val="80000"/>
              </a:lnSpc>
              <a:buFontTx/>
              <a:buNone/>
              <a:defRPr/>
            </a:pPr>
            <a:r>
              <a:rPr lang="en-US" altLang="en-US" sz="1000" dirty="0"/>
              <a:t>http://sos.mt.gov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Teacher’s Retirement</a:t>
            </a:r>
          </a:p>
          <a:p>
            <a:pPr marL="0" indent="0" eaLnBrk="1" hangingPunct="1">
              <a:lnSpc>
                <a:spcPct val="80000"/>
              </a:lnSpc>
              <a:buFontTx/>
              <a:buNone/>
              <a:defRPr/>
            </a:pPr>
            <a:r>
              <a:rPr lang="en-US" altLang="en-US" sz="1000" dirty="0"/>
              <a:t>http://www.trs.mt.gov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Voluntary Employees’ Beneficiary Association (VEBA)</a:t>
            </a:r>
          </a:p>
          <a:p>
            <a:pPr marL="0" indent="0" eaLnBrk="1" hangingPunct="1">
              <a:lnSpc>
                <a:spcPct val="80000"/>
              </a:lnSpc>
              <a:buFontTx/>
              <a:buNone/>
              <a:defRPr/>
            </a:pPr>
            <a:r>
              <a:rPr lang="en-US" altLang="en-US" sz="1000" dirty="0"/>
              <a:t>http://www.montanaveba.org/</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Montana Withholding Tax – Business Tax Express </a:t>
            </a:r>
          </a:p>
          <a:p>
            <a:pPr marL="0" indent="0" eaLnBrk="1" hangingPunct="1">
              <a:lnSpc>
                <a:spcPct val="80000"/>
              </a:lnSpc>
              <a:buFontTx/>
              <a:buNone/>
              <a:defRPr/>
            </a:pPr>
            <a:r>
              <a:rPr lang="en-US" altLang="en-US" sz="1000" dirty="0"/>
              <a:t>https://app.mt.gov/bustax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Social Security BSO for electronically submitting W-2 forms</a:t>
            </a:r>
          </a:p>
          <a:p>
            <a:pPr marL="0" indent="0" eaLnBrk="1" hangingPunct="1">
              <a:lnSpc>
                <a:spcPct val="80000"/>
              </a:lnSpc>
              <a:buFontTx/>
              <a:buNone/>
              <a:defRPr/>
            </a:pPr>
            <a:r>
              <a:rPr lang="en-US" altLang="en-US" sz="1000" dirty="0"/>
              <a:t>https://www.ssa.gov/employer/ </a:t>
            </a:r>
          </a:p>
          <a:p>
            <a:pPr marL="0" indent="0" eaLnBrk="1" hangingPunct="1">
              <a:lnSpc>
                <a:spcPct val="80000"/>
              </a:lnSpc>
              <a:buFontTx/>
              <a:buNone/>
              <a:defRPr/>
            </a:pPr>
            <a:endParaRPr lang="en-US" altLang="en-US" sz="1000" dirty="0"/>
          </a:p>
          <a:p>
            <a:pPr marL="0" indent="0" eaLnBrk="1" hangingPunct="1">
              <a:lnSpc>
                <a:spcPct val="80000"/>
              </a:lnSpc>
              <a:buFontTx/>
              <a:buNone/>
              <a:defRPr/>
            </a:pPr>
            <a:r>
              <a:rPr lang="en-US" altLang="en-US" sz="1000" dirty="0"/>
              <a:t>U.S. Department of Labor - Family and Medical Leave Act</a:t>
            </a:r>
          </a:p>
          <a:p>
            <a:pPr marL="0" indent="0" eaLnBrk="1" hangingPunct="1">
              <a:lnSpc>
                <a:spcPct val="80000"/>
              </a:lnSpc>
              <a:buFontTx/>
              <a:buNone/>
              <a:defRPr/>
            </a:pPr>
            <a:r>
              <a:rPr lang="en-US" altLang="en-US" sz="1000" dirty="0"/>
              <a:t>http://www.dol.gov/whd/fmla/ </a:t>
            </a:r>
          </a:p>
          <a:p>
            <a:pPr marL="0" indent="0" eaLnBrk="1" hangingPunct="1">
              <a:lnSpc>
                <a:spcPct val="80000"/>
              </a:lnSpc>
              <a:buFontTx/>
              <a:buNone/>
              <a:defRPr/>
            </a:pPr>
            <a:r>
              <a:rPr lang="en-US" altLang="en-US" sz="1000" dirty="0"/>
              <a:t> </a:t>
            </a:r>
          </a:p>
          <a:p>
            <a:pPr marL="0" indent="0" eaLnBrk="1" hangingPunct="1">
              <a:lnSpc>
                <a:spcPct val="80000"/>
              </a:lnSpc>
              <a:buFontTx/>
              <a:buNone/>
              <a:defRPr/>
            </a:pPr>
            <a:endParaRPr lang="en-US" altLang="en-US"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44562"/>
          </a:xfrm>
        </p:spPr>
        <p:txBody>
          <a:bodyPr/>
          <a:lstStyle/>
          <a:p>
            <a:pPr eaLnBrk="1" hangingPunct="1"/>
            <a:r>
              <a:rPr lang="en-US" altLang="en-US"/>
              <a:t>Examples &amp; Forms (pg. 32)</a:t>
            </a:r>
          </a:p>
        </p:txBody>
      </p:sp>
      <p:sp>
        <p:nvSpPr>
          <p:cNvPr id="24579" name="Rectangle 3"/>
          <p:cNvSpPr>
            <a:spLocks noGrp="1" noChangeArrowheads="1"/>
          </p:cNvSpPr>
          <p:nvPr>
            <p:ph idx="1"/>
          </p:nvPr>
        </p:nvSpPr>
        <p:spPr>
          <a:xfrm>
            <a:off x="457200" y="990600"/>
            <a:ext cx="8229600" cy="5638800"/>
          </a:xfrm>
        </p:spPr>
        <p:txBody>
          <a:bodyPr/>
          <a:lstStyle/>
          <a:p>
            <a:pPr marL="0" indent="0">
              <a:spcBef>
                <a:spcPts val="0"/>
              </a:spcBef>
              <a:spcAft>
                <a:spcPts val="0"/>
              </a:spcAft>
              <a:buFontTx/>
              <a:buNone/>
              <a:tabLst>
                <a:tab pos="5474970" algn="l"/>
              </a:tabLst>
              <a:defRPr/>
            </a:pPr>
            <a:r>
              <a:rPr lang="en-US" sz="1200" dirty="0">
                <a:latin typeface="Times New Roman" panose="02020603050405020304" pitchFamily="18" charset="0"/>
                <a:ea typeface="Times New Roman" panose="02020603050405020304" pitchFamily="18" charset="0"/>
              </a:rPr>
              <a:t> </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2"/>
              </a:rPr>
              <a:t>Affirmative Action (EEOC)</a:t>
            </a:r>
            <a:r>
              <a:rPr lang="en-US" sz="1600" dirty="0">
                <a:latin typeface="Times New Roman" panose="02020603050405020304" pitchFamily="18" charset="0"/>
                <a:ea typeface="Times New Roman" panose="02020603050405020304" pitchFamily="18" charset="0"/>
              </a:rPr>
              <a:t>	 pg. 6	</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3"/>
              </a:rPr>
              <a:t>Background Check/Fingerprint Process</a:t>
            </a:r>
            <a:r>
              <a:rPr lang="en-US" sz="1600" dirty="0">
                <a:latin typeface="Times New Roman" panose="02020603050405020304" pitchFamily="18" charset="0"/>
                <a:ea typeface="Times New Roman" panose="02020603050405020304" pitchFamily="18" charset="0"/>
              </a:rPr>
              <a:t>	 pg. 8</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4"/>
              </a:rPr>
              <a:t>I-9 (Employment Eligibility Verification)</a:t>
            </a:r>
            <a:r>
              <a:rPr lang="en-US" sz="1600" dirty="0">
                <a:latin typeface="Times New Roman" panose="02020603050405020304" pitchFamily="18" charset="0"/>
                <a:ea typeface="Times New Roman" panose="02020603050405020304" pitchFamily="18" charset="0"/>
              </a:rPr>
              <a:t>	pg. 7</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5"/>
              </a:rPr>
              <a:t>MPERS Membership Forms</a:t>
            </a:r>
            <a:r>
              <a:rPr lang="en-US" sz="1600" dirty="0">
                <a:latin typeface="Times New Roman" panose="02020603050405020304" pitchFamily="18" charset="0"/>
                <a:ea typeface="Times New Roman" panose="02020603050405020304" pitchFamily="18" charset="0"/>
              </a:rPr>
              <a:t>	pg. 8</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6"/>
              </a:rPr>
              <a:t>MTRS Membership Forms</a:t>
            </a:r>
            <a:r>
              <a:rPr lang="en-US" sz="1600" dirty="0">
                <a:latin typeface="Times New Roman" panose="02020603050405020304" pitchFamily="18" charset="0"/>
                <a:ea typeface="Times New Roman" panose="02020603050405020304" pitchFamily="18" charset="0"/>
              </a:rPr>
              <a:t>	pg. 8</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7"/>
              </a:rPr>
              <a:t>New Hire Reporting (Montana)</a:t>
            </a:r>
            <a:r>
              <a:rPr lang="en-US" sz="1600" dirty="0">
                <a:latin typeface="Times New Roman" panose="02020603050405020304" pitchFamily="18" charset="0"/>
                <a:ea typeface="Times New Roman" panose="02020603050405020304" pitchFamily="18" charset="0"/>
              </a:rPr>
              <a:t>	 pg. 8</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8"/>
              </a:rPr>
              <a:t>Veteran’s Employment Preference Form</a:t>
            </a:r>
            <a:r>
              <a:rPr lang="en-US" sz="1600" dirty="0">
                <a:latin typeface="Times New Roman" panose="02020603050405020304" pitchFamily="18" charset="0"/>
                <a:ea typeface="Times New Roman" panose="02020603050405020304" pitchFamily="18" charset="0"/>
              </a:rPr>
              <a:t>	 pg. 6</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9"/>
              </a:rPr>
              <a:t>W-4 (Employee’s Withholding Allowance Certificate)</a:t>
            </a:r>
            <a:r>
              <a:rPr lang="en-US" sz="1600" dirty="0">
                <a:latin typeface="Times New Roman" panose="02020603050405020304" pitchFamily="18" charset="0"/>
                <a:ea typeface="Times New Roman" panose="02020603050405020304" pitchFamily="18" charset="0"/>
              </a:rPr>
              <a:t>	 pg. 7</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10"/>
              </a:rPr>
              <a:t>941 Quarterly</a:t>
            </a:r>
            <a:r>
              <a:rPr lang="en-US" sz="1600" dirty="0">
                <a:latin typeface="Times New Roman" panose="02020603050405020304" pitchFamily="18" charset="0"/>
                <a:ea typeface="Times New Roman" panose="02020603050405020304" pitchFamily="18" charset="0"/>
              </a:rPr>
              <a:t> and </a:t>
            </a:r>
            <a:r>
              <a:rPr lang="en-US" sz="1600" u="sng" dirty="0">
                <a:solidFill>
                  <a:srgbClr val="0000FF"/>
                </a:solidFill>
                <a:latin typeface="Times New Roman" panose="02020603050405020304" pitchFamily="18" charset="0"/>
                <a:ea typeface="Times New Roman" panose="02020603050405020304" pitchFamily="18" charset="0"/>
                <a:hlinkClick r:id="rId11"/>
              </a:rPr>
              <a:t>Schedule B</a:t>
            </a:r>
            <a:r>
              <a:rPr lang="en-US" sz="1600" dirty="0">
                <a:latin typeface="Times New Roman" panose="02020603050405020304" pitchFamily="18" charset="0"/>
                <a:ea typeface="Times New Roman" panose="02020603050405020304" pitchFamily="18" charset="0"/>
              </a:rPr>
              <a:t>	pg. 20</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12"/>
              </a:rPr>
              <a:t>Electronic Delivery of employment &amp; Health Plan</a:t>
            </a:r>
            <a:r>
              <a:rPr lang="en-US" sz="1600" dirty="0">
                <a:latin typeface="Times New Roman" panose="02020603050405020304" pitchFamily="18" charset="0"/>
                <a:ea typeface="Times New Roman" panose="02020603050405020304" pitchFamily="18" charset="0"/>
              </a:rPr>
              <a:t>	pg. 9</a:t>
            </a:r>
          </a:p>
          <a:p>
            <a:pPr marL="0">
              <a:lnSpc>
                <a:spcPct val="200000"/>
              </a:lnSpc>
              <a:spcBef>
                <a:spcPts val="0"/>
              </a:spcBef>
              <a:spcAft>
                <a:spcPts val="0"/>
              </a:spcAft>
              <a:tabLst>
                <a:tab pos="5474970" algn="l"/>
              </a:tabLst>
              <a:defRPr/>
            </a:pPr>
            <a:r>
              <a:rPr lang="en-US" sz="1600" u="sng" dirty="0">
                <a:solidFill>
                  <a:srgbClr val="0000FF"/>
                </a:solidFill>
                <a:latin typeface="Times New Roman" panose="02020603050405020304" pitchFamily="18" charset="0"/>
                <a:ea typeface="Times New Roman" panose="02020603050405020304" pitchFamily="18" charset="0"/>
                <a:hlinkClick r:id="rId13"/>
              </a:rPr>
              <a:t>W-9</a:t>
            </a:r>
            <a:endParaRPr lang="en-US" sz="1600" dirty="0">
              <a:latin typeface="Times New Roman" panose="02020603050405020304" pitchFamily="18" charset="0"/>
              <a:ea typeface="Times New Roman" panose="02020603050405020304" pitchFamily="18" charset="0"/>
            </a:endParaRPr>
          </a:p>
          <a:p>
            <a:pPr eaLnBrk="1" hangingPunct="1">
              <a:lnSpc>
                <a:spcPct val="80000"/>
              </a:lnSpc>
              <a:defRPr/>
            </a:pPr>
            <a:endParaRPr lang="en-US" alt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8229600" cy="1066800"/>
          </a:xfrm>
        </p:spPr>
        <p:txBody>
          <a:bodyPr/>
          <a:lstStyle/>
          <a:p>
            <a:pPr eaLnBrk="1" hangingPunct="1"/>
            <a:r>
              <a:rPr lang="en-US" altLang="en-US"/>
              <a:t>REMINDERS/ADD’L Info</a:t>
            </a:r>
          </a:p>
        </p:txBody>
      </p:sp>
      <p:sp>
        <p:nvSpPr>
          <p:cNvPr id="25603" name="Rectangle 3"/>
          <p:cNvSpPr>
            <a:spLocks noGrp="1" noChangeArrowheads="1"/>
          </p:cNvSpPr>
          <p:nvPr>
            <p:ph idx="1"/>
          </p:nvPr>
        </p:nvSpPr>
        <p:spPr>
          <a:xfrm>
            <a:off x="457200" y="1219200"/>
            <a:ext cx="8229600" cy="5638800"/>
          </a:xfrm>
        </p:spPr>
        <p:txBody>
          <a:bodyPr/>
          <a:lstStyle/>
          <a:p>
            <a:pPr eaLnBrk="1" hangingPunct="1">
              <a:defRPr/>
            </a:pPr>
            <a:r>
              <a:rPr lang="en-US" altLang="en-US" sz="1800" dirty="0"/>
              <a:t>MONTANAS’ MINIMUM WAGE – Effective 1/1/2021 - $8.75*</a:t>
            </a:r>
          </a:p>
          <a:p>
            <a:pPr marL="0" indent="0" eaLnBrk="1" hangingPunct="1">
              <a:buFontTx/>
              <a:buNone/>
              <a:defRPr/>
            </a:pPr>
            <a:r>
              <a:rPr lang="en-US" altLang="en-US" sz="1800" dirty="0"/>
              <a:t>The minimum wage is subject to a cost-of-living adjustment based on the Consumer Price Index no later than September 30</a:t>
            </a:r>
            <a:r>
              <a:rPr lang="en-US" altLang="en-US" sz="1800" baseline="30000" dirty="0"/>
              <a:t>th</a:t>
            </a:r>
            <a:r>
              <a:rPr lang="en-US" altLang="en-US" sz="1800" dirty="0"/>
              <a:t> of each year.  Montana’s minimum wage is to be the greater of the federal or current state minimum wage.  See </a:t>
            </a:r>
            <a:r>
              <a:rPr lang="en-US" altLang="en-US" sz="1800" dirty="0">
                <a:hlinkClick r:id="rId2"/>
              </a:rPr>
              <a:t>http://erd.dli.mt.gov/labor-standards/wage-and-hour-payment-act/state-minimum-wage</a:t>
            </a:r>
            <a:r>
              <a:rPr lang="en-US" altLang="en-US" sz="1800" dirty="0"/>
              <a:t> </a:t>
            </a:r>
          </a:p>
          <a:p>
            <a:pPr marL="0" indent="0" eaLnBrk="1" hangingPunct="1">
              <a:buFontTx/>
              <a:buNone/>
              <a:defRPr/>
            </a:pPr>
            <a:endParaRPr lang="en-US" altLang="en-US" sz="1800" dirty="0"/>
          </a:p>
          <a:p>
            <a:pPr eaLnBrk="1" hangingPunct="1">
              <a:defRPr/>
            </a:pPr>
            <a:r>
              <a:rPr lang="en-US" altLang="en-US" sz="1800" dirty="0"/>
              <a:t>Deferred Compensation – Additional paperwork required when employees choose to receive payment of wages beyond the period in which the wages were earned (deferred payment). A written election of such deferral is required.  Your District may have policy and/or forms regarding this. </a:t>
            </a:r>
          </a:p>
          <a:p>
            <a:pPr marL="0" indent="0" eaLnBrk="1" hangingPunct="1">
              <a:buFontTx/>
              <a:buNone/>
              <a:defRPr/>
            </a:pPr>
            <a:r>
              <a:rPr lang="en-US" altLang="en-US" sz="1800" dirty="0"/>
              <a:t>     SEE   </a:t>
            </a:r>
            <a:r>
              <a:rPr lang="en-US" altLang="en-US" sz="1800" dirty="0">
                <a:hlinkClick r:id="rId3"/>
              </a:rPr>
              <a:t>https://www.irs.gov/retirement-plans/409a-nonqualified-deferred-compensation-plans</a:t>
            </a:r>
            <a:r>
              <a:rPr lang="en-US" altLang="en-US" sz="18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 </a:t>
            </a:r>
          </a:p>
        </p:txBody>
      </p:sp>
      <p:sp>
        <p:nvSpPr>
          <p:cNvPr id="26627" name="Rectangle 3"/>
          <p:cNvSpPr>
            <a:spLocks noGrp="1" noChangeArrowheads="1"/>
          </p:cNvSpPr>
          <p:nvPr>
            <p:ph idx="1"/>
          </p:nvPr>
        </p:nvSpPr>
        <p:spPr/>
        <p:txBody>
          <a:bodyPr/>
          <a:lstStyle/>
          <a:p>
            <a:pPr eaLnBrk="1" hangingPunct="1"/>
            <a:r>
              <a:rPr lang="en-US" altLang="en-US"/>
              <a:t>Good luck and don’t forget to call a fellow Clerk when you have a question.  REMEMBER…. We’ve all been there! </a:t>
            </a:r>
            <a:r>
              <a:rPr lang="en-US" altLang="en-US">
                <a:sym typeface="Wingdings" panose="05000000000000000000" pitchFamily="2" charset="2"/>
              </a:rPr>
              <a:t></a:t>
            </a:r>
            <a:endParaRPr lang="en-US" altLang="en-US"/>
          </a:p>
        </p:txBody>
      </p:sp>
      <p:pic>
        <p:nvPicPr>
          <p:cNvPr id="266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581400"/>
            <a:ext cx="3646488"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descr="&lt;strong&gt;Clipart&lt;/strong&gt; - &lt;strong&gt;Stick&lt;/strong&gt; &lt;strong&gt;Figure&lt;/strong&gt; Family"/>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3100388"/>
            <a:ext cx="7523163"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Grp="1" noChangeArrowheads="1"/>
          </p:cNvSpPr>
          <p:nvPr>
            <p:ph type="title"/>
          </p:nvPr>
        </p:nvSpPr>
        <p:spPr>
          <a:xfrm>
            <a:off x="381000" y="274638"/>
            <a:ext cx="8305800" cy="2849562"/>
          </a:xfrm>
        </p:spPr>
        <p:txBody>
          <a:bodyPr/>
          <a:lstStyle/>
          <a:p>
            <a:pPr algn="l" eaLnBrk="1" hangingPunct="1"/>
            <a:r>
              <a:rPr lang="en-US" altLang="en-US" sz="1400" b="1"/>
              <a:t>INTRODUCTION</a:t>
            </a:r>
            <a:br>
              <a:rPr lang="en-US" altLang="en-US" sz="1400"/>
            </a:br>
            <a:r>
              <a:rPr lang="en-US" altLang="en-US" sz="1400"/>
              <a:t>We believe the content of this manual is obtained from reliable sources and we will endeavor to ensure that the content is complete, accurate and timely.  Nonetheless, the content may contain errors or omissions.  We do not, nor do any of our content providers, warrant or guarantee total accuracy or completeness. Forms attached to this manual are intended as an example only.  There may be more current forms available, please check websites or call the appropriate agencies to see if a more current form is available.  </a:t>
            </a:r>
            <a:br>
              <a:rPr lang="en-US" altLang="en-US" sz="1400"/>
            </a:br>
            <a:br>
              <a:rPr lang="en-US" altLang="en-US" sz="1400"/>
            </a:br>
            <a:br>
              <a:rPr lang="en-US" altLang="en-US" sz="1400" b="1"/>
            </a:br>
            <a:r>
              <a:rPr lang="en-US" altLang="en-US" sz="1400" b="1"/>
              <a:t>PURPOSE</a:t>
            </a:r>
            <a:br>
              <a:rPr lang="en-US" altLang="en-US" sz="1400"/>
            </a:br>
            <a:r>
              <a:rPr lang="en-US" altLang="en-US" sz="1400"/>
              <a:t>This Payroll Manual is intended to assist school district clerks or payroll personnel in the payroll process.  It is a guide and is not meant to supersede federal or state law, board policy, union agreements, or employee contracts.</a:t>
            </a:r>
            <a:r>
              <a:rPr lang="en-US" altLang="en-US" sz="1000">
                <a:latin typeface="Comic Sans MS" panose="030F0702030302020204" pitchFamily="66"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t>NEW &amp; IMPROVED ONLINE PAYROLL MANUAL!</a:t>
            </a:r>
          </a:p>
        </p:txBody>
      </p:sp>
      <p:sp>
        <p:nvSpPr>
          <p:cNvPr id="5123" name="Content Placeholder 2"/>
          <p:cNvSpPr>
            <a:spLocks noGrp="1"/>
          </p:cNvSpPr>
          <p:nvPr>
            <p:ph idx="1"/>
          </p:nvPr>
        </p:nvSpPr>
        <p:spPr>
          <a:xfrm>
            <a:off x="457200" y="1417638"/>
            <a:ext cx="8229600" cy="5287962"/>
          </a:xfrm>
        </p:spPr>
        <p:txBody>
          <a:bodyPr/>
          <a:lstStyle/>
          <a:p>
            <a:pPr>
              <a:spcBef>
                <a:spcPts val="600"/>
              </a:spcBef>
              <a:defRPr/>
            </a:pPr>
            <a:r>
              <a:rPr lang="en-US" altLang="en-US" dirty="0">
                <a:hlinkClick r:id="rId2"/>
              </a:rPr>
              <a:t>www.masbo.com</a:t>
            </a:r>
            <a:r>
              <a:rPr lang="en-US" altLang="en-US" dirty="0"/>
              <a:t> – then Publications (on top bar) – MASBO Publications-Payroll Manual</a:t>
            </a:r>
          </a:p>
          <a:p>
            <a:pPr>
              <a:defRPr/>
            </a:pPr>
            <a:r>
              <a:rPr lang="en-US" altLang="en-US" dirty="0"/>
              <a:t>List of Payroll Forms under Publications (just click on form title)</a:t>
            </a:r>
          </a:p>
          <a:p>
            <a:pPr marL="0" indent="0">
              <a:buFontTx/>
              <a:buNone/>
              <a:defRPr/>
            </a:pPr>
            <a:r>
              <a:rPr lang="en-US" altLang="en-US" dirty="0"/>
              <a:t>PAYROLL MANUAL - </a:t>
            </a:r>
          </a:p>
          <a:p>
            <a:pPr>
              <a:defRPr/>
            </a:pPr>
            <a:r>
              <a:rPr lang="en-US" altLang="en-US" dirty="0"/>
              <a:t>Table of Contents……Linked to sections in the manual – </a:t>
            </a:r>
            <a:r>
              <a:rPr lang="en-US" altLang="en-US" dirty="0" err="1"/>
              <a:t>ctrl+click</a:t>
            </a:r>
            <a:r>
              <a:rPr lang="en-US" altLang="en-US" dirty="0"/>
              <a:t> to follow link</a:t>
            </a:r>
          </a:p>
          <a:p>
            <a:pPr>
              <a:defRPr/>
            </a:pPr>
            <a:r>
              <a:rPr lang="en-US" altLang="en-US" dirty="0"/>
              <a:t>Forms are linked! </a:t>
            </a:r>
            <a:r>
              <a:rPr lang="en-US" altLang="en-US" dirty="0" err="1"/>
              <a:t>ctrl+click</a:t>
            </a:r>
            <a:r>
              <a:rPr lang="en-US" altLang="en-US" dirty="0"/>
              <a:t> to go to form</a:t>
            </a:r>
          </a:p>
          <a:p>
            <a:pPr>
              <a:defRPr/>
            </a:pPr>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a:t>Calendar (pgs. 4-5)</a:t>
            </a:r>
          </a:p>
        </p:txBody>
      </p:sp>
      <p:sp>
        <p:nvSpPr>
          <p:cNvPr id="6147" name="Rectangle 3"/>
          <p:cNvSpPr>
            <a:spLocks noGrp="1" noChangeArrowheads="1"/>
          </p:cNvSpPr>
          <p:nvPr>
            <p:ph idx="1"/>
          </p:nvPr>
        </p:nvSpPr>
        <p:spPr/>
        <p:txBody>
          <a:bodyPr/>
          <a:lstStyle/>
          <a:p>
            <a:pPr eaLnBrk="1" hangingPunct="1"/>
            <a:r>
              <a:rPr lang="en-US" altLang="en-US" sz="2400"/>
              <a:t>This calendar is a guideline with universal deadlines per payroll, monthly, quarterly, and annual due dates.</a:t>
            </a:r>
          </a:p>
          <a:p>
            <a:pPr eaLnBrk="1" hangingPunct="1"/>
            <a:endParaRPr lang="en-US" altLang="en-US" sz="2400"/>
          </a:p>
          <a:p>
            <a:pPr eaLnBrk="1" hangingPunct="1"/>
            <a:r>
              <a:rPr lang="en-US" altLang="en-US" sz="2400"/>
              <a:t>Each district will have their own deadlines and due dates, based on payroll schedules, which need to be incorporated.</a:t>
            </a:r>
          </a:p>
        </p:txBody>
      </p:sp>
      <p:pic>
        <p:nvPicPr>
          <p:cNvPr id="614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219575"/>
            <a:ext cx="2667000"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Applicant Packet (pg. 6)</a:t>
            </a:r>
          </a:p>
        </p:txBody>
      </p:sp>
      <p:sp>
        <p:nvSpPr>
          <p:cNvPr id="7171" name="Rectangle 3"/>
          <p:cNvSpPr>
            <a:spLocks noGrp="1" noChangeArrowheads="1"/>
          </p:cNvSpPr>
          <p:nvPr>
            <p:ph idx="1"/>
          </p:nvPr>
        </p:nvSpPr>
        <p:spPr/>
        <p:txBody>
          <a:bodyPr/>
          <a:lstStyle/>
          <a:p>
            <a:pPr eaLnBrk="1" hangingPunct="1"/>
            <a:r>
              <a:rPr lang="en-US" altLang="en-US" sz="2000"/>
              <a:t>Your relationship with each employee begins with an applicant packet.</a:t>
            </a:r>
          </a:p>
          <a:p>
            <a:pPr eaLnBrk="1" hangingPunct="1"/>
            <a:r>
              <a:rPr lang="en-US" altLang="en-US" sz="2000"/>
              <a:t>This section details suggested components of a packet and references examples and forms:</a:t>
            </a:r>
          </a:p>
          <a:p>
            <a:pPr lvl="1" eaLnBrk="1" hangingPunct="1"/>
            <a:r>
              <a:rPr lang="en-US" altLang="en-US" sz="1600"/>
              <a:t>a letter of interest</a:t>
            </a:r>
          </a:p>
          <a:p>
            <a:pPr lvl="1" eaLnBrk="1" hangingPunct="1"/>
            <a:r>
              <a:rPr lang="en-US" altLang="en-US" sz="1600"/>
              <a:t>district application form</a:t>
            </a:r>
          </a:p>
          <a:p>
            <a:pPr lvl="1" eaLnBrk="1" hangingPunct="1"/>
            <a:r>
              <a:rPr lang="en-US" altLang="en-US" sz="1600"/>
              <a:t>resume</a:t>
            </a:r>
          </a:p>
          <a:p>
            <a:pPr lvl="1" eaLnBrk="1" hangingPunct="1"/>
            <a:r>
              <a:rPr lang="en-US" altLang="en-US" sz="1600"/>
              <a:t>transcripts</a:t>
            </a:r>
          </a:p>
          <a:p>
            <a:pPr lvl="1" eaLnBrk="1" hangingPunct="1"/>
            <a:r>
              <a:rPr lang="en-US" altLang="en-US" sz="1600"/>
              <a:t>placement file or letters of reference</a:t>
            </a:r>
          </a:p>
          <a:p>
            <a:pPr lvl="1" eaLnBrk="1" hangingPunct="1"/>
            <a:r>
              <a:rPr lang="en-US" altLang="en-US" sz="1600"/>
              <a:t>certifications</a:t>
            </a:r>
          </a:p>
          <a:p>
            <a:pPr lvl="1" eaLnBrk="1" hangingPunct="1"/>
            <a:r>
              <a:rPr lang="en-US" altLang="en-US" sz="1600"/>
              <a:t>veteran’s preference form</a:t>
            </a:r>
          </a:p>
          <a:p>
            <a:pPr lvl="1" eaLnBrk="1" hangingPunct="1"/>
            <a:r>
              <a:rPr lang="en-US" altLang="en-US" sz="1600"/>
              <a:t>EEOC or affirmative action form</a:t>
            </a:r>
          </a:p>
          <a:p>
            <a:pPr lvl="1" eaLnBrk="1" hangingPunct="1"/>
            <a:r>
              <a:rPr lang="en-US" altLang="en-US" sz="1600"/>
              <a:t>fingerprint background check paperwork</a:t>
            </a:r>
          </a:p>
          <a:p>
            <a:pPr lvl="1" eaLnBrk="1" hangingPunct="1"/>
            <a:r>
              <a:rPr lang="en-US" altLang="en-US" sz="1600"/>
              <a:t>job description </a:t>
            </a:r>
          </a:p>
          <a:p>
            <a:pPr lvl="1" eaLnBrk="1" hangingPunct="1"/>
            <a:r>
              <a:rPr lang="en-US" altLang="en-US" sz="1600"/>
              <a:t>Request of re-dissemination of background check information</a:t>
            </a:r>
          </a:p>
        </p:txBody>
      </p:sp>
      <p:pic>
        <p:nvPicPr>
          <p:cNvPr id="7172" name="Picture 4" descr="MC90044144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6576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a:t>Employment Packet (pg. 7)</a:t>
            </a:r>
          </a:p>
        </p:txBody>
      </p:sp>
      <p:sp>
        <p:nvSpPr>
          <p:cNvPr id="8195" name="Rectangle 3"/>
          <p:cNvSpPr>
            <a:spLocks noGrp="1" noChangeArrowheads="1"/>
          </p:cNvSpPr>
          <p:nvPr>
            <p:ph idx="1"/>
          </p:nvPr>
        </p:nvSpPr>
        <p:spPr/>
        <p:txBody>
          <a:bodyPr/>
          <a:lstStyle/>
          <a:p>
            <a:pPr eaLnBrk="1" hangingPunct="1"/>
            <a:r>
              <a:rPr lang="en-US" altLang="en-US" sz="2000" dirty="0"/>
              <a:t>You can meet individually with each new employee or with an orientation group to review forms and benefits.  When an individual is hired, an employment packet is provided.  This usually consists of required forms and other district information pertinent to the employee.  The packet may include:</a:t>
            </a:r>
          </a:p>
          <a:p>
            <a:pPr eaLnBrk="1" hangingPunct="1"/>
            <a:r>
              <a:rPr lang="en-US" altLang="en-US" sz="2000" dirty="0"/>
              <a:t>W-4 – Employee’s Withholding Allowance Certificate</a:t>
            </a:r>
          </a:p>
          <a:p>
            <a:pPr eaLnBrk="1" hangingPunct="1"/>
            <a:r>
              <a:rPr lang="en-US" altLang="en-US" sz="2000" dirty="0"/>
              <a:t>MW-4 – Montana Employee’s Withholding Allowance Certificate</a:t>
            </a:r>
          </a:p>
          <a:p>
            <a:pPr eaLnBrk="1" hangingPunct="1"/>
            <a:r>
              <a:rPr lang="en-US" altLang="en-US" sz="2000" dirty="0"/>
              <a:t>I-9 – Employment Eligibility Verification </a:t>
            </a:r>
          </a:p>
          <a:p>
            <a:pPr eaLnBrk="1" hangingPunct="1"/>
            <a:r>
              <a:rPr lang="en-US" altLang="en-US" sz="2000" dirty="0"/>
              <a:t>W-5 (Earned Income Credit)  **Only when IRS allowed.</a:t>
            </a:r>
          </a:p>
          <a:p>
            <a:pPr eaLnBrk="1" hangingPunct="1"/>
            <a:r>
              <a:rPr lang="en-US" altLang="en-US" sz="2000" dirty="0"/>
              <a:t>Montana New Hire Reporting form (may not need an individual form—software may generate a report) – Required by law.  </a:t>
            </a:r>
          </a:p>
          <a:p>
            <a:pPr eaLnBrk="1" hangingPunct="1"/>
            <a:r>
              <a:rPr lang="en-US" altLang="en-US" sz="2000" dirty="0"/>
              <a:t>Drug Free/Tobacco Free Workplace (may be in Employee Handbook)</a:t>
            </a:r>
          </a:p>
          <a:p>
            <a:pPr eaLnBrk="1" hangingPunct="1"/>
            <a:endParaRPr lang="en-US" alt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7034" t="19454" r="66359" b="3627"/>
          <a:stretch/>
        </p:blipFill>
        <p:spPr bwMode="auto">
          <a:xfrm>
            <a:off x="1995487" y="71755"/>
            <a:ext cx="5153025" cy="6710045"/>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1"/>
          </p:nvPr>
        </p:nvSpPr>
        <p:spPr>
          <a:xfrm>
            <a:off x="381000" y="1447801"/>
            <a:ext cx="1447800" cy="533400"/>
          </a:xfrm>
        </p:spPr>
        <p:txBody>
          <a:bodyPr/>
          <a:lstStyle/>
          <a:p>
            <a:pPr marL="0" indent="0">
              <a:buNone/>
            </a:pPr>
            <a:r>
              <a:rPr lang="en-US" dirty="0"/>
              <a:t>MW-4</a:t>
            </a:r>
          </a:p>
        </p:txBody>
      </p:sp>
    </p:spTree>
    <p:extLst>
      <p:ext uri="{BB962C8B-B14F-4D97-AF65-F5344CB8AC3E}">
        <p14:creationId xmlns:p14="http://schemas.microsoft.com/office/powerpoint/2010/main" val="346411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792162"/>
          </a:xfrm>
        </p:spPr>
        <p:txBody>
          <a:bodyPr/>
          <a:lstStyle/>
          <a:p>
            <a:pPr eaLnBrk="1" hangingPunct="1"/>
            <a:r>
              <a:rPr lang="en-US" altLang="en-US"/>
              <a:t>Employment Packet, cont.</a:t>
            </a:r>
          </a:p>
        </p:txBody>
      </p:sp>
      <p:sp>
        <p:nvSpPr>
          <p:cNvPr id="8195" name="Rectangle 3"/>
          <p:cNvSpPr>
            <a:spLocks noGrp="1" noChangeArrowheads="1"/>
          </p:cNvSpPr>
          <p:nvPr>
            <p:ph idx="1"/>
          </p:nvPr>
        </p:nvSpPr>
        <p:spPr>
          <a:xfrm>
            <a:off x="457200" y="1143000"/>
            <a:ext cx="8229600" cy="5410200"/>
          </a:xfrm>
        </p:spPr>
        <p:txBody>
          <a:bodyPr/>
          <a:lstStyle/>
          <a:p>
            <a:pPr eaLnBrk="1" hangingPunct="1">
              <a:lnSpc>
                <a:spcPct val="80000"/>
              </a:lnSpc>
              <a:defRPr/>
            </a:pPr>
            <a:r>
              <a:rPr lang="en-US" altLang="en-US" sz="1600" dirty="0"/>
              <a:t>Fingerprinting and Consent to Fingerprint Form – Your District should have policy regarding fingerprinting and criminal background investigation.  Your district’s consent to fingerprint form may also be in policy.  </a:t>
            </a:r>
          </a:p>
          <a:p>
            <a:pPr eaLnBrk="1" hangingPunct="1">
              <a:lnSpc>
                <a:spcPct val="80000"/>
              </a:lnSpc>
              <a:defRPr/>
            </a:pPr>
            <a:endParaRPr lang="en-US" altLang="en-US" sz="1600" dirty="0"/>
          </a:p>
          <a:p>
            <a:pPr eaLnBrk="1" hangingPunct="1">
              <a:lnSpc>
                <a:spcPct val="80000"/>
              </a:lnSpc>
              <a:defRPr/>
            </a:pPr>
            <a:r>
              <a:rPr lang="en-US" altLang="en-US" sz="1600" dirty="0"/>
              <a:t>Employee Handbook – Provide copy of current handbook. Recommended to have employees sign-off verifying receipt of handbook.  </a:t>
            </a:r>
          </a:p>
          <a:p>
            <a:pPr eaLnBrk="1" hangingPunct="1">
              <a:lnSpc>
                <a:spcPct val="80000"/>
              </a:lnSpc>
              <a:defRPr/>
            </a:pPr>
            <a:endParaRPr lang="en-US" altLang="en-US" sz="1600" dirty="0"/>
          </a:p>
          <a:p>
            <a:pPr eaLnBrk="1" hangingPunct="1">
              <a:lnSpc>
                <a:spcPct val="80000"/>
              </a:lnSpc>
              <a:defRPr/>
            </a:pPr>
            <a:r>
              <a:rPr lang="en-US" altLang="en-US" sz="1600" dirty="0"/>
              <a:t>MTRS or MPERS membership forms – Instructional Employees become members of TRS – Non-instructional employees become members of MPERA</a:t>
            </a:r>
          </a:p>
          <a:p>
            <a:pPr marL="0" indent="0" eaLnBrk="1" hangingPunct="1">
              <a:lnSpc>
                <a:spcPct val="80000"/>
              </a:lnSpc>
              <a:buFontTx/>
              <a:buNone/>
              <a:defRPr/>
            </a:pPr>
            <a:endParaRPr lang="en-US" altLang="en-US" sz="1600" dirty="0"/>
          </a:p>
          <a:p>
            <a:pPr eaLnBrk="1" hangingPunct="1">
              <a:lnSpc>
                <a:spcPct val="80000"/>
              </a:lnSpc>
              <a:defRPr/>
            </a:pPr>
            <a:r>
              <a:rPr lang="en-US" altLang="en-US" sz="1600" dirty="0"/>
              <a:t>Health Insurance forms and plan information</a:t>
            </a:r>
          </a:p>
          <a:p>
            <a:pPr eaLnBrk="1" hangingPunct="1">
              <a:lnSpc>
                <a:spcPct val="80000"/>
              </a:lnSpc>
              <a:defRPr/>
            </a:pPr>
            <a:r>
              <a:rPr lang="en-US" altLang="en-US" sz="1600" dirty="0"/>
              <a:t>FLEX forms and plan information</a:t>
            </a:r>
          </a:p>
          <a:p>
            <a:pPr eaLnBrk="1" hangingPunct="1">
              <a:lnSpc>
                <a:spcPct val="80000"/>
              </a:lnSpc>
              <a:defRPr/>
            </a:pPr>
            <a:r>
              <a:rPr lang="en-US" altLang="en-US" sz="1600" dirty="0"/>
              <a:t>Master Agreement</a:t>
            </a:r>
          </a:p>
          <a:p>
            <a:pPr eaLnBrk="1" hangingPunct="1">
              <a:lnSpc>
                <a:spcPct val="80000"/>
              </a:lnSpc>
              <a:defRPr/>
            </a:pPr>
            <a:r>
              <a:rPr lang="en-US" altLang="en-US" sz="1600" dirty="0"/>
              <a:t>Contract – This may not be available when the employee packet is provided.  </a:t>
            </a:r>
          </a:p>
          <a:p>
            <a:pPr eaLnBrk="1" hangingPunct="1">
              <a:lnSpc>
                <a:spcPct val="80000"/>
              </a:lnSpc>
              <a:defRPr/>
            </a:pPr>
            <a:r>
              <a:rPr lang="en-US" altLang="en-US" sz="1600" dirty="0"/>
              <a:t>Time sheet or Time clock information</a:t>
            </a:r>
          </a:p>
          <a:p>
            <a:pPr eaLnBrk="1" hangingPunct="1">
              <a:lnSpc>
                <a:spcPct val="80000"/>
              </a:lnSpc>
              <a:defRPr/>
            </a:pPr>
            <a:r>
              <a:rPr lang="en-US" altLang="en-US" sz="1600" dirty="0"/>
              <a:t>Direct deposit form</a:t>
            </a:r>
          </a:p>
          <a:p>
            <a:pPr eaLnBrk="1" hangingPunct="1">
              <a:lnSpc>
                <a:spcPct val="80000"/>
              </a:lnSpc>
              <a:defRPr/>
            </a:pPr>
            <a:r>
              <a:rPr lang="en-US" altLang="en-US" sz="1600" dirty="0"/>
              <a:t>Code of Ethics if applicable</a:t>
            </a:r>
          </a:p>
          <a:p>
            <a:pPr eaLnBrk="1" hangingPunct="1">
              <a:lnSpc>
                <a:spcPct val="80000"/>
              </a:lnSpc>
              <a:defRPr/>
            </a:pPr>
            <a:r>
              <a:rPr lang="en-US" altLang="en-US" sz="1600" dirty="0"/>
              <a:t>Job description</a:t>
            </a:r>
          </a:p>
          <a:p>
            <a:pPr eaLnBrk="1" hangingPunct="1">
              <a:lnSpc>
                <a:spcPct val="80000"/>
              </a:lnSpc>
              <a:defRPr/>
            </a:pPr>
            <a:r>
              <a:rPr lang="en-US" altLang="en-US" sz="1600" dirty="0"/>
              <a:t>Other deduction forms (403b, Credit Union, Union dues, etc.)</a:t>
            </a:r>
          </a:p>
          <a:p>
            <a:pPr eaLnBrk="1" hangingPunct="1">
              <a:lnSpc>
                <a:spcPct val="80000"/>
              </a:lnSpc>
              <a:defRPr/>
            </a:pPr>
            <a:endParaRPr lang="en-US" altLang="en-US" sz="1600" dirty="0"/>
          </a:p>
          <a:p>
            <a:pPr eaLnBrk="1" hangingPunct="1">
              <a:lnSpc>
                <a:spcPct val="80000"/>
              </a:lnSpc>
              <a:buFontTx/>
              <a:buNone/>
              <a:defRPr/>
            </a:pPr>
            <a:r>
              <a:rPr lang="en-US" altLang="en-US" sz="1600" dirty="0"/>
              <a:t>Specific information, forms, and examples are provided in the manual regarding each of </a:t>
            </a:r>
          </a:p>
          <a:p>
            <a:pPr eaLnBrk="1" hangingPunct="1">
              <a:lnSpc>
                <a:spcPct val="80000"/>
              </a:lnSpc>
              <a:buFontTx/>
              <a:buNone/>
              <a:defRPr/>
            </a:pPr>
            <a:r>
              <a:rPr lang="en-US" altLang="en-US" sz="1600" dirty="0"/>
              <a:t>these components.</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5859</TotalTime>
  <Words>2076</Words>
  <Application>Microsoft Office PowerPoint</Application>
  <PresentationFormat>On-screen Show (4:3)</PresentationFormat>
  <Paragraphs>262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Comic Sans MS</vt:lpstr>
      <vt:lpstr>Times New Roman</vt:lpstr>
      <vt:lpstr>Wingdings</vt:lpstr>
      <vt:lpstr>Default Design</vt:lpstr>
      <vt:lpstr>June 14, 2021 MASBO PAYROLL MANUAL OVERVIEW</vt:lpstr>
      <vt:lpstr>WHO ARE WE??</vt:lpstr>
      <vt:lpstr>INTRODUCTION We believe the content of this manual is obtained from reliable sources and we will endeavor to ensure that the content is complete, accurate and timely.  Nonetheless, the content may contain errors or omissions.  We do not, nor do any of our content providers, warrant or guarantee total accuracy or completeness. Forms attached to this manual are intended as an example only.  There may be more current forms available, please check websites or call the appropriate agencies to see if a more current form is available.     PURPOSE This Payroll Manual is intended to assist school district clerks or payroll personnel in the payroll process.  It is a guide and is not meant to supersede federal or state law, board policy, union agreements, or employee contracts. </vt:lpstr>
      <vt:lpstr>NEW &amp; IMPROVED ONLINE PAYROLL MANUAL!</vt:lpstr>
      <vt:lpstr>Calendar (pgs. 4-5)</vt:lpstr>
      <vt:lpstr>Applicant Packet (pg. 6)</vt:lpstr>
      <vt:lpstr>Employment Packet (pg. 7)</vt:lpstr>
      <vt:lpstr>PowerPoint Presentation</vt:lpstr>
      <vt:lpstr>Employment Packet, cont.</vt:lpstr>
      <vt:lpstr>Types of Employees (pg.10)</vt:lpstr>
      <vt:lpstr>School Districts have unique classifications of employees which each have idiosyncrasies specific to the group.</vt:lpstr>
      <vt:lpstr>Payroll Setup (pgs.. 12-14)</vt:lpstr>
      <vt:lpstr>Payroll Processing (pgs.. 15-24)</vt:lpstr>
      <vt:lpstr>Payroll Processing –  (pgs. 15-24 cont.)</vt:lpstr>
      <vt:lpstr>Payroll Processing (cont.)</vt:lpstr>
      <vt:lpstr>Payroll Processing (cont.)</vt:lpstr>
      <vt:lpstr>Payroll Processing (cont.)</vt:lpstr>
      <vt:lpstr>Payroll Processing (cont.)</vt:lpstr>
      <vt:lpstr>Payroll Processing (cont.)</vt:lpstr>
      <vt:lpstr>Records Maintenance and Retention (Pg. 27)</vt:lpstr>
      <vt:lpstr>Audit Preparation (pg. 28)</vt:lpstr>
      <vt:lpstr>Supplementary Information</vt:lpstr>
      <vt:lpstr>WEBSITES – (pgs.. 30-31)</vt:lpstr>
      <vt:lpstr>Examples &amp; Forms (pg. 32)</vt:lpstr>
      <vt:lpstr>REMINDERS/ADD’L Info</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 Young</dc:creator>
  <cp:lastModifiedBy>Jane Knudsen</cp:lastModifiedBy>
  <cp:revision>73</cp:revision>
  <cp:lastPrinted>2018-06-07T22:14:32Z</cp:lastPrinted>
  <dcterms:created xsi:type="dcterms:W3CDTF">1601-01-01T00:00:00Z</dcterms:created>
  <dcterms:modified xsi:type="dcterms:W3CDTF">2021-06-08T16:28:58Z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