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70"/>
  </p:notesMasterIdLst>
  <p:sldIdLst>
    <p:sldId id="256" r:id="rId5"/>
    <p:sldId id="442" r:id="rId6"/>
    <p:sldId id="418" r:id="rId7"/>
    <p:sldId id="420" r:id="rId8"/>
    <p:sldId id="421" r:id="rId9"/>
    <p:sldId id="422" r:id="rId10"/>
    <p:sldId id="394" r:id="rId11"/>
    <p:sldId id="425" r:id="rId12"/>
    <p:sldId id="430" r:id="rId13"/>
    <p:sldId id="409" r:id="rId14"/>
    <p:sldId id="400" r:id="rId15"/>
    <p:sldId id="424" r:id="rId16"/>
    <p:sldId id="431" r:id="rId17"/>
    <p:sldId id="405" r:id="rId18"/>
    <p:sldId id="432" r:id="rId19"/>
    <p:sldId id="404" r:id="rId20"/>
    <p:sldId id="428" r:id="rId21"/>
    <p:sldId id="417" r:id="rId22"/>
    <p:sldId id="412" r:id="rId23"/>
    <p:sldId id="433" r:id="rId24"/>
    <p:sldId id="391" r:id="rId25"/>
    <p:sldId id="387" r:id="rId26"/>
    <p:sldId id="395" r:id="rId27"/>
    <p:sldId id="411" r:id="rId28"/>
    <p:sldId id="396" r:id="rId29"/>
    <p:sldId id="378" r:id="rId30"/>
    <p:sldId id="452" r:id="rId31"/>
    <p:sldId id="423" r:id="rId32"/>
    <p:sldId id="258" r:id="rId33"/>
    <p:sldId id="260" r:id="rId34"/>
    <p:sldId id="389" r:id="rId35"/>
    <p:sldId id="445" r:id="rId36"/>
    <p:sldId id="429" r:id="rId37"/>
    <p:sldId id="446" r:id="rId38"/>
    <p:sldId id="447" r:id="rId39"/>
    <p:sldId id="410" r:id="rId40"/>
    <p:sldId id="448" r:id="rId41"/>
    <p:sldId id="451" r:id="rId42"/>
    <p:sldId id="449" r:id="rId43"/>
    <p:sldId id="298" r:id="rId44"/>
    <p:sldId id="300" r:id="rId45"/>
    <p:sldId id="304" r:id="rId46"/>
    <p:sldId id="450" r:id="rId47"/>
    <p:sldId id="306" r:id="rId48"/>
    <p:sldId id="314" r:id="rId49"/>
    <p:sldId id="415" r:id="rId50"/>
    <p:sldId id="441" r:id="rId51"/>
    <p:sldId id="435" r:id="rId52"/>
    <p:sldId id="436" r:id="rId53"/>
    <p:sldId id="437" r:id="rId54"/>
    <p:sldId id="438" r:id="rId55"/>
    <p:sldId id="439" r:id="rId56"/>
    <p:sldId id="434" r:id="rId57"/>
    <p:sldId id="440" r:id="rId58"/>
    <p:sldId id="416" r:id="rId59"/>
    <p:sldId id="457" r:id="rId60"/>
    <p:sldId id="453" r:id="rId61"/>
    <p:sldId id="454" r:id="rId62"/>
    <p:sldId id="455" r:id="rId63"/>
    <p:sldId id="456" r:id="rId64"/>
    <p:sldId id="458" r:id="rId65"/>
    <p:sldId id="459" r:id="rId66"/>
    <p:sldId id="460" r:id="rId67"/>
    <p:sldId id="386" r:id="rId68"/>
    <p:sldId id="382"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25D11F-9B78-4943-BDD1-2B5E8D8A7889}">
          <p14:sldIdLst>
            <p14:sldId id="256"/>
            <p14:sldId id="442"/>
            <p14:sldId id="418"/>
            <p14:sldId id="420"/>
            <p14:sldId id="421"/>
            <p14:sldId id="422"/>
            <p14:sldId id="394"/>
            <p14:sldId id="425"/>
            <p14:sldId id="430"/>
            <p14:sldId id="409"/>
            <p14:sldId id="400"/>
            <p14:sldId id="424"/>
            <p14:sldId id="431"/>
            <p14:sldId id="405"/>
            <p14:sldId id="432"/>
            <p14:sldId id="404"/>
            <p14:sldId id="428"/>
            <p14:sldId id="417"/>
            <p14:sldId id="412"/>
            <p14:sldId id="433"/>
            <p14:sldId id="391"/>
            <p14:sldId id="387"/>
            <p14:sldId id="395"/>
            <p14:sldId id="411"/>
            <p14:sldId id="396"/>
            <p14:sldId id="378"/>
            <p14:sldId id="452"/>
            <p14:sldId id="423"/>
            <p14:sldId id="258"/>
            <p14:sldId id="260"/>
            <p14:sldId id="389"/>
            <p14:sldId id="445"/>
            <p14:sldId id="429"/>
            <p14:sldId id="446"/>
            <p14:sldId id="447"/>
            <p14:sldId id="410"/>
            <p14:sldId id="448"/>
            <p14:sldId id="451"/>
            <p14:sldId id="449"/>
            <p14:sldId id="298"/>
            <p14:sldId id="300"/>
            <p14:sldId id="304"/>
            <p14:sldId id="450"/>
            <p14:sldId id="306"/>
            <p14:sldId id="314"/>
            <p14:sldId id="415"/>
            <p14:sldId id="441"/>
            <p14:sldId id="435"/>
            <p14:sldId id="436"/>
            <p14:sldId id="437"/>
            <p14:sldId id="438"/>
            <p14:sldId id="439"/>
            <p14:sldId id="434"/>
            <p14:sldId id="440"/>
            <p14:sldId id="416"/>
            <p14:sldId id="457"/>
            <p14:sldId id="453"/>
            <p14:sldId id="454"/>
            <p14:sldId id="455"/>
            <p14:sldId id="456"/>
            <p14:sldId id="458"/>
            <p14:sldId id="459"/>
            <p14:sldId id="460"/>
            <p14:sldId id="386"/>
            <p14:sldId id="38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ter, Renee" initials="RR" lastIdx="1" clrIdx="0">
    <p:extLst>
      <p:ext uri="{19B8F6BF-5375-455C-9EA6-DF929625EA0E}">
        <p15:presenceInfo xmlns:p15="http://schemas.microsoft.com/office/powerpoint/2012/main" userId="S::CPA404@mt.gov::592dbc3a-7f7e-4062-bb38-6eada05b7f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09T10:53:58.037"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F9E0D-2BC3-43C5-AEE9-FA3216B1A47A}"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87AB4-C80D-4C04-BDD1-A90F7B427C57}" type="slidenum">
              <a:rPr lang="en-US" smtClean="0"/>
              <a:t>‹#›</a:t>
            </a:fld>
            <a:endParaRPr lang="en-US"/>
          </a:p>
        </p:txBody>
      </p:sp>
    </p:spTree>
    <p:extLst>
      <p:ext uri="{BB962C8B-B14F-4D97-AF65-F5344CB8AC3E}">
        <p14:creationId xmlns:p14="http://schemas.microsoft.com/office/powerpoint/2010/main" val="1701507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E48191-2F8F-471A-B424-0389FA895362}" type="datetimeFigureOut">
              <a:rPr lang="en-US" smtClean="0"/>
              <a:pPr/>
              <a:t>6/15/2021</a:t>
            </a:fld>
            <a:endParaRPr lang="en-US" dirty="0"/>
          </a:p>
        </p:txBody>
      </p:sp>
      <p:sp>
        <p:nvSpPr>
          <p:cNvPr id="5" name="Footer Placeholder 4"/>
          <p:cNvSpPr>
            <a:spLocks noGrp="1"/>
          </p:cNvSpPr>
          <p:nvPr>
            <p:ph type="ftr" sz="quarter" idx="11"/>
          </p:nvPr>
        </p:nvSpPr>
        <p:spPr/>
        <p:txBody>
          <a:bodyPr/>
          <a:lstStyle/>
          <a:p>
            <a:r>
              <a:rPr lang="en-US"/>
              <a:t>MONTANA OFFICE OF PUBLIC INSTRUCTION</a:t>
            </a:r>
            <a:endParaRPr lang="en-US" dirty="0"/>
          </a:p>
        </p:txBody>
      </p:sp>
      <p:sp>
        <p:nvSpPr>
          <p:cNvPr id="6" name="Slide Number Placeholder 5"/>
          <p:cNvSpPr>
            <a:spLocks noGrp="1"/>
          </p:cNvSpPr>
          <p:nvPr>
            <p:ph type="sldNum" sz="quarter" idx="12"/>
          </p:nvPr>
        </p:nvSpPr>
        <p:spPr/>
        <p:txBody>
          <a:bodyPr/>
          <a:lstStyle/>
          <a:p>
            <a:fld id="{6DE29766-7A0B-426A-9404-A109ABC8A25B}" type="slidenum">
              <a:rPr lang="en-US" smtClean="0"/>
              <a:pPr/>
              <a:t>‹#›</a:t>
            </a:fld>
            <a:endParaRPr lang="en-US" dirty="0"/>
          </a:p>
        </p:txBody>
      </p:sp>
      <p:sp>
        <p:nvSpPr>
          <p:cNvPr id="18" name="Rectangle 17">
            <a:extLst>
              <a:ext uri="{FF2B5EF4-FFF2-40B4-BE49-F238E27FC236}">
                <a16:creationId xmlns:a16="http://schemas.microsoft.com/office/drawing/2014/main" id="{DCC97921-63CE-4F7C-8F9D-90EAB2F4A4F9}"/>
              </a:ext>
            </a:extLst>
          </p:cNvPr>
          <p:cNvSpPr/>
          <p:nvPr userDrawn="1"/>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E952A61F-0EDD-4065-9F48-AB7290DA63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22" name="Picture 21">
            <a:extLst>
              <a:ext uri="{FF2B5EF4-FFF2-40B4-BE49-F238E27FC236}">
                <a16:creationId xmlns:a16="http://schemas.microsoft.com/office/drawing/2014/main" id="{1EA479E7-29B0-48CD-BA8A-BBFF2D6288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2867802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E48191-2F8F-471A-B424-0389FA895362}" type="datetimeFigureOut">
              <a:rPr lang="en-US" smtClean="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551428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E48191-2F8F-471A-B424-0389FA895362}" type="datetimeFigureOut">
              <a:rPr lang="en-US" smtClean="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E29766-7A0B-426A-9404-A109ABC8A25B}"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21918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E48191-2F8F-471A-B424-0389FA895362}" type="datetimeFigureOut">
              <a:rPr lang="en-US" smtClean="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2849601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E48191-2F8F-471A-B424-0389FA895362}" type="datetimeFigureOut">
              <a:rPr lang="en-US" smtClean="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E29766-7A0B-426A-9404-A109ABC8A25B}"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62495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E48191-2F8F-471A-B424-0389FA895362}" type="datetimeFigureOut">
              <a:rPr lang="en-US" smtClean="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749939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E48191-2F8F-471A-B424-0389FA895362}" type="datetimeFigureOut">
              <a:rPr lang="en-US" smtClean="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E29766-7A0B-426A-9404-A109ABC8A25B}" type="slidenum">
              <a:rPr lang="en-US" smtClean="0"/>
              <a:pPr/>
              <a:t>‹#›</a:t>
            </a:fld>
            <a:endParaRPr lang="en-US" dirty="0"/>
          </a:p>
        </p:txBody>
      </p:sp>
      <p:pic>
        <p:nvPicPr>
          <p:cNvPr id="7" name="Picture 6">
            <a:extLst>
              <a:ext uri="{FF2B5EF4-FFF2-40B4-BE49-F238E27FC236}">
                <a16:creationId xmlns:a16="http://schemas.microsoft.com/office/drawing/2014/main" id="{957C26FF-AC54-4BFF-A2FE-E4F355EE10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518949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E48191-2F8F-471A-B424-0389FA895362}" type="datetimeFigureOut">
              <a:rPr lang="en-US" smtClean="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E29766-7A0B-426A-9404-A109ABC8A25B}" type="slidenum">
              <a:rPr lang="en-US" smtClean="0"/>
              <a:pPr/>
              <a:t>‹#›</a:t>
            </a:fld>
            <a:endParaRPr lang="en-US" dirty="0"/>
          </a:p>
        </p:txBody>
      </p:sp>
      <p:pic>
        <p:nvPicPr>
          <p:cNvPr id="7" name="Picture 6">
            <a:extLst>
              <a:ext uri="{FF2B5EF4-FFF2-40B4-BE49-F238E27FC236}">
                <a16:creationId xmlns:a16="http://schemas.microsoft.com/office/drawing/2014/main" id="{EAC9A07D-546F-434A-9EE4-512539369D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0" y="0"/>
            <a:ext cx="1069299" cy="1066182"/>
          </a:xfrm>
          <a:prstGeom prst="rect">
            <a:avLst/>
          </a:prstGeom>
        </p:spPr>
      </p:pic>
      <p:pic>
        <p:nvPicPr>
          <p:cNvPr id="8" name="Picture 7">
            <a:extLst>
              <a:ext uri="{FF2B5EF4-FFF2-40B4-BE49-F238E27FC236}">
                <a16:creationId xmlns:a16="http://schemas.microsoft.com/office/drawing/2014/main" id="{84D78817-8B29-41FC-9325-1D156E1A74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300" y="5716324"/>
            <a:ext cx="1727200" cy="330200"/>
          </a:xfrm>
          <a:prstGeom prst="rect">
            <a:avLst/>
          </a:prstGeom>
        </p:spPr>
      </p:pic>
    </p:spTree>
    <p:extLst>
      <p:ext uri="{BB962C8B-B14F-4D97-AF65-F5344CB8AC3E}">
        <p14:creationId xmlns:p14="http://schemas.microsoft.com/office/powerpoint/2010/main" val="1719926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E48191-2F8F-471A-B424-0389FA895362}" type="datetimeFigureOut">
              <a:rPr lang="en-US" smtClean="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E29766-7A0B-426A-9404-A109ABC8A25B}" type="slidenum">
              <a:rPr lang="en-US" smtClean="0"/>
              <a:pPr/>
              <a:t>‹#›</a:t>
            </a:fld>
            <a:endParaRPr lang="en-US" dirty="0"/>
          </a:p>
        </p:txBody>
      </p:sp>
      <p:pic>
        <p:nvPicPr>
          <p:cNvPr id="7" name="Picture 6">
            <a:extLst>
              <a:ext uri="{FF2B5EF4-FFF2-40B4-BE49-F238E27FC236}">
                <a16:creationId xmlns:a16="http://schemas.microsoft.com/office/drawing/2014/main" id="{D30249C6-9D2C-4C75-8558-ECBA8DEBC4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2035068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E48191-2F8F-471A-B424-0389FA895362}" type="datetimeFigureOut">
              <a:rPr lang="en-US" smtClean="0"/>
              <a:pPr/>
              <a:t>6/15/2021</a:t>
            </a:fld>
            <a:endParaRPr lang="en-US" dirty="0"/>
          </a:p>
        </p:txBody>
      </p:sp>
      <p:sp>
        <p:nvSpPr>
          <p:cNvPr id="5" name="Footer Placeholder 4"/>
          <p:cNvSpPr>
            <a:spLocks noGrp="1"/>
          </p:cNvSpPr>
          <p:nvPr>
            <p:ph type="ftr" sz="quarter" idx="11"/>
          </p:nvPr>
        </p:nvSpPr>
        <p:spPr/>
        <p:txBody>
          <a:bodyPr/>
          <a:lstStyle/>
          <a:p>
            <a:r>
              <a:rPr lang="en-US"/>
              <a:t>MONTANA OFFICE OF PUBLIC INSTRUCTION</a:t>
            </a:r>
            <a:endParaRPr lang="en-US" dirty="0"/>
          </a:p>
        </p:txBody>
      </p:sp>
      <p:sp>
        <p:nvSpPr>
          <p:cNvPr id="6" name="Slide Number Placeholder 5"/>
          <p:cNvSpPr>
            <a:spLocks noGrp="1"/>
          </p:cNvSpPr>
          <p:nvPr>
            <p:ph type="sldNum" sz="quarter" idx="12"/>
          </p:nvPr>
        </p:nvSpPr>
        <p:spPr/>
        <p:txBody>
          <a:bodyPr/>
          <a:lstStyle/>
          <a:p>
            <a:fld id="{6DE29766-7A0B-426A-9404-A109ABC8A25B}" type="slidenum">
              <a:rPr lang="en-US" smtClean="0"/>
              <a:pPr/>
              <a:t>‹#›</a:t>
            </a:fld>
            <a:endParaRPr lang="en-US" dirty="0"/>
          </a:p>
        </p:txBody>
      </p:sp>
      <p:pic>
        <p:nvPicPr>
          <p:cNvPr id="7" name="Picture 6">
            <a:extLst>
              <a:ext uri="{FF2B5EF4-FFF2-40B4-BE49-F238E27FC236}">
                <a16:creationId xmlns:a16="http://schemas.microsoft.com/office/drawing/2014/main" id="{14E67A3B-A34E-437B-85BE-CEA64C70D7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8" name="Picture 7">
            <a:extLst>
              <a:ext uri="{FF2B5EF4-FFF2-40B4-BE49-F238E27FC236}">
                <a16:creationId xmlns:a16="http://schemas.microsoft.com/office/drawing/2014/main" id="{CBD18366-192A-49DA-B9BC-9FA245145F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2002882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E48191-2F8F-471A-B424-0389FA895362}" type="datetimeFigureOut">
              <a:rPr lang="en-US" smtClean="0"/>
              <a:pPr/>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E29766-7A0B-426A-9404-A109ABC8A25B}" type="slidenum">
              <a:rPr lang="en-US" smtClean="0"/>
              <a:pPr/>
              <a:t>‹#›</a:t>
            </a:fld>
            <a:endParaRPr lang="en-US" dirty="0"/>
          </a:p>
        </p:txBody>
      </p:sp>
      <p:pic>
        <p:nvPicPr>
          <p:cNvPr id="8" name="Picture 7">
            <a:extLst>
              <a:ext uri="{FF2B5EF4-FFF2-40B4-BE49-F238E27FC236}">
                <a16:creationId xmlns:a16="http://schemas.microsoft.com/office/drawing/2014/main" id="{62F5D775-B8EE-4CE3-AC28-39AD63F432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1196613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E48191-2F8F-471A-B424-0389FA895362}" type="datetimeFigureOut">
              <a:rPr lang="en-US" smtClean="0"/>
              <a:pPr/>
              <a:t>6/15/2021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E29766-7A0B-426A-9404-A109ABC8A25B}" type="slidenum">
              <a:rPr lang="en-US" smtClean="0"/>
              <a:pPr/>
              <a:t>‹#›</a:t>
            </a:fld>
            <a:endParaRPr lang="en-US" dirty="0"/>
          </a:p>
        </p:txBody>
      </p:sp>
      <p:pic>
        <p:nvPicPr>
          <p:cNvPr id="10" name="Picture 9">
            <a:extLst>
              <a:ext uri="{FF2B5EF4-FFF2-40B4-BE49-F238E27FC236}">
                <a16:creationId xmlns:a16="http://schemas.microsoft.com/office/drawing/2014/main" id="{8C9A5F68-348B-44F5-96A6-DED0DFEB7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55416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E48191-2F8F-471A-B424-0389FA895362}" type="datetimeFigureOut">
              <a:rPr lang="en-US" smtClean="0"/>
              <a:pPr/>
              <a:t>6/15/2021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E29766-7A0B-426A-9404-A109ABC8A25B}" type="slidenum">
              <a:rPr lang="en-US" smtClean="0"/>
              <a:pPr/>
              <a:t>‹#›</a:t>
            </a:fld>
            <a:endParaRPr lang="en-US" dirty="0"/>
          </a:p>
        </p:txBody>
      </p:sp>
      <p:pic>
        <p:nvPicPr>
          <p:cNvPr id="6" name="Picture 5">
            <a:extLst>
              <a:ext uri="{FF2B5EF4-FFF2-40B4-BE49-F238E27FC236}">
                <a16:creationId xmlns:a16="http://schemas.microsoft.com/office/drawing/2014/main" id="{D945B987-13CC-43AD-A401-550FACCF8F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425739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48191-2F8F-471A-B424-0389FA895362}" type="datetimeFigureOut">
              <a:rPr lang="en-US" smtClean="0"/>
              <a:pPr/>
              <a:t>6/15/2021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E29766-7A0B-426A-9404-A109ABC8A25B}" type="slidenum">
              <a:rPr lang="en-US" smtClean="0"/>
              <a:pPr/>
              <a:t>‹#›</a:t>
            </a:fld>
            <a:endParaRPr lang="en-US" dirty="0"/>
          </a:p>
        </p:txBody>
      </p:sp>
      <p:pic>
        <p:nvPicPr>
          <p:cNvPr id="5" name="Picture 4">
            <a:extLst>
              <a:ext uri="{FF2B5EF4-FFF2-40B4-BE49-F238E27FC236}">
                <a16:creationId xmlns:a16="http://schemas.microsoft.com/office/drawing/2014/main" id="{7E908797-0910-48E3-AB4F-C84D5103A5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6" name="Picture 5">
            <a:extLst>
              <a:ext uri="{FF2B5EF4-FFF2-40B4-BE49-F238E27FC236}">
                <a16:creationId xmlns:a16="http://schemas.microsoft.com/office/drawing/2014/main" id="{8E07BE47-780D-4F9B-B022-71939BA669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1373438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E48191-2F8F-471A-B424-0389FA895362}" type="datetimeFigureOut">
              <a:rPr lang="en-US" smtClean="0"/>
              <a:pPr/>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E29766-7A0B-426A-9404-A109ABC8A25B}" type="slidenum">
              <a:rPr lang="en-US" smtClean="0"/>
              <a:pPr/>
              <a:t>‹#›</a:t>
            </a:fld>
            <a:endParaRPr lang="en-US" dirty="0"/>
          </a:p>
        </p:txBody>
      </p:sp>
      <p:pic>
        <p:nvPicPr>
          <p:cNvPr id="8" name="Picture 7">
            <a:extLst>
              <a:ext uri="{FF2B5EF4-FFF2-40B4-BE49-F238E27FC236}">
                <a16:creationId xmlns:a16="http://schemas.microsoft.com/office/drawing/2014/main" id="{1F975FB5-410E-4497-B89C-8582066257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1804102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E48191-2F8F-471A-B424-0389FA895362}" type="datetimeFigureOut">
              <a:rPr lang="en-US" smtClean="0"/>
              <a:pPr/>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E29766-7A0B-426A-9404-A109ABC8A25B}" type="slidenum">
              <a:rPr lang="en-US" smtClean="0"/>
              <a:pPr/>
              <a:t>‹#›</a:t>
            </a:fld>
            <a:endParaRPr lang="en-US" dirty="0"/>
          </a:p>
        </p:txBody>
      </p:sp>
      <p:pic>
        <p:nvPicPr>
          <p:cNvPr id="8" name="Picture 7">
            <a:extLst>
              <a:ext uri="{FF2B5EF4-FFF2-40B4-BE49-F238E27FC236}">
                <a16:creationId xmlns:a16="http://schemas.microsoft.com/office/drawing/2014/main" id="{80C21582-C4AF-488A-8DD7-FF7286D1CA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9" name="Picture 8">
            <a:extLst>
              <a:ext uri="{FF2B5EF4-FFF2-40B4-BE49-F238E27FC236}">
                <a16:creationId xmlns:a16="http://schemas.microsoft.com/office/drawing/2014/main" id="{02C2C906-5723-4997-B55F-230FA7BE9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1345028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E48191-2F8F-471A-B424-0389FA895362}" type="datetimeFigureOut">
              <a:rPr lang="en-US" smtClean="0"/>
              <a:pPr/>
              <a:t>6/15/2021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E29766-7A0B-426A-9404-A109ABC8A25B}" type="slidenum">
              <a:rPr lang="en-US" smtClean="0"/>
              <a:pPr/>
              <a:t>‹#›</a:t>
            </a:fld>
            <a:endParaRPr lang="en-US" dirty="0"/>
          </a:p>
        </p:txBody>
      </p:sp>
      <p:pic>
        <p:nvPicPr>
          <p:cNvPr id="18" name="Picture 17">
            <a:extLst>
              <a:ext uri="{FF2B5EF4-FFF2-40B4-BE49-F238E27FC236}">
                <a16:creationId xmlns:a16="http://schemas.microsoft.com/office/drawing/2014/main" id="{72AD6327-1100-4ABC-A824-82FF79CCF499}"/>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spTree>
    <p:extLst>
      <p:ext uri="{BB962C8B-B14F-4D97-AF65-F5344CB8AC3E}">
        <p14:creationId xmlns:p14="http://schemas.microsoft.com/office/powerpoint/2010/main" val="240974170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opi.mt.gov/Leadership/Finance-Grants/School-Financ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opi.mt.gov/Leadership/Finance-Grants/School-Finance/School-Finance-Accountin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mailto:CentralUpdates@mt.gov" TargetMode="External"/><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hyperlink" Target="http://opi.mt.gov/Leadership/Data-Reporting/OPI-Application-Access-Form"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mailto:ptaylor2@mt.gov" TargetMode="External"/><Relationship Id="rId3" Type="http://schemas.openxmlformats.org/officeDocument/2006/relationships/hyperlink" Target="mailto:Dan.Moody@mt.gov" TargetMode="External"/><Relationship Id="rId7" Type="http://schemas.openxmlformats.org/officeDocument/2006/relationships/hyperlink" Target="mailto:nthuotte@mt.gov" TargetMode="External"/><Relationship Id="rId12" Type="http://schemas.openxmlformats.org/officeDocument/2006/relationships/hyperlink" Target="mailto:Janey.Salomon@mt.gov" TargetMode="External"/><Relationship Id="rId2" Type="http://schemas.openxmlformats.org/officeDocument/2006/relationships/hyperlink" Target="mailto:dcasey@mt.gov" TargetMode="External"/><Relationship Id="rId1" Type="http://schemas.openxmlformats.org/officeDocument/2006/relationships/slideLayout" Target="../slideLayouts/slideLayout2.xml"/><Relationship Id="rId6" Type="http://schemas.openxmlformats.org/officeDocument/2006/relationships/hyperlink" Target="mailto:nmerala@mt.gov" TargetMode="External"/><Relationship Id="rId11" Type="http://schemas.openxmlformats.org/officeDocument/2006/relationships/hyperlink" Target="mailto:Jeffrey.Kirksey@mt.gov" TargetMode="External"/><Relationship Id="rId5" Type="http://schemas.openxmlformats.org/officeDocument/2006/relationships/hyperlink" Target="mailto:mari.haefka2@mt.gov" TargetMode="External"/><Relationship Id="rId10" Type="http://schemas.openxmlformats.org/officeDocument/2006/relationships/hyperlink" Target="mailto:Barbara.Quinn@mt.gov" TargetMode="External"/><Relationship Id="rId4" Type="http://schemas.openxmlformats.org/officeDocument/2006/relationships/hyperlink" Target="mailto:drosenthal@mt.gov" TargetMode="External"/><Relationship Id="rId9" Type="http://schemas.openxmlformats.org/officeDocument/2006/relationships/hyperlink" Target="mailto:renee.richter@mt.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Subtitle 2"/>
          <p:cNvSpPr>
            <a:spLocks noGrp="1"/>
          </p:cNvSpPr>
          <p:nvPr>
            <p:ph type="subTitle" idx="1"/>
          </p:nvPr>
        </p:nvSpPr>
        <p:spPr>
          <a:xfrm>
            <a:off x="1507067" y="4050833"/>
            <a:ext cx="7766936" cy="1096899"/>
          </a:xfrm>
        </p:spPr>
        <p:txBody>
          <a:bodyPr>
            <a:normAutofit/>
          </a:bodyPr>
          <a:lstStyle/>
          <a:p>
            <a:r>
              <a:rPr lang="en-US" dirty="0">
                <a:solidFill>
                  <a:schemeClr val="tx1"/>
                </a:solidFill>
                <a:latin typeface="Arial" panose="020B0604020202020204" pitchFamily="34" charset="0"/>
                <a:cs typeface="Arial" panose="020B0604020202020204" pitchFamily="34" charset="0"/>
              </a:rPr>
              <a:t>School Finance Division</a:t>
            </a:r>
          </a:p>
        </p:txBody>
      </p:sp>
      <p:sp>
        <p:nvSpPr>
          <p:cNvPr id="2" name="Title 1"/>
          <p:cNvSpPr>
            <a:spLocks noGrp="1"/>
          </p:cNvSpPr>
          <p:nvPr>
            <p:ph type="ctrTitle"/>
          </p:nvPr>
        </p:nvSpPr>
        <p:spPr>
          <a:xfrm>
            <a:off x="1507067" y="2404534"/>
            <a:ext cx="7766936" cy="1646302"/>
          </a:xfrm>
        </p:spPr>
        <p:txBody>
          <a:bodyPr>
            <a:normAutofit/>
          </a:bodyPr>
          <a:lstStyle/>
          <a:p>
            <a:pPr>
              <a:lnSpc>
                <a:spcPct val="90000"/>
              </a:lnSpc>
            </a:pPr>
            <a:r>
              <a:rPr lang="en-US" dirty="0">
                <a:latin typeface="Arial" panose="020B0604020202020204" pitchFamily="34" charset="0"/>
                <a:cs typeface="Arial" panose="020B0604020202020204" pitchFamily="34" charset="0"/>
              </a:rPr>
              <a:t>MAEFAIRS UPDATES 2021</a:t>
            </a:r>
          </a:p>
        </p:txBody>
      </p:sp>
      <p:sp>
        <p:nvSpPr>
          <p:cNvPr id="5" name="TextBox 4">
            <a:extLst>
              <a:ext uri="{FF2B5EF4-FFF2-40B4-BE49-F238E27FC236}">
                <a16:creationId xmlns:a16="http://schemas.microsoft.com/office/drawing/2014/main" id="{4F2D7B0C-BECB-471C-85F1-B325B07E2DA2}"/>
              </a:ext>
            </a:extLst>
          </p:cNvPr>
          <p:cNvSpPr txBox="1"/>
          <p:nvPr/>
        </p:nvSpPr>
        <p:spPr>
          <a:xfrm>
            <a:off x="342982" y="5292631"/>
            <a:ext cx="3590843" cy="923330"/>
          </a:xfrm>
          <a:prstGeom prst="rect">
            <a:avLst/>
          </a:prstGeom>
          <a:noFill/>
        </p:spPr>
        <p:txBody>
          <a:bodyPr wrap="square" rtlCol="0">
            <a:spAutoFit/>
          </a:bodyPr>
          <a:lstStyle/>
          <a:p>
            <a:r>
              <a:rPr lang="en-US" dirty="0"/>
              <a:t>Presented by Renee Richter</a:t>
            </a:r>
          </a:p>
          <a:p>
            <a:r>
              <a:rPr lang="en-US" dirty="0"/>
              <a:t>OPI Financial Specialist</a:t>
            </a:r>
          </a:p>
          <a:p>
            <a:r>
              <a:rPr lang="en-US" dirty="0"/>
              <a:t>June 15, 2021</a:t>
            </a:r>
          </a:p>
        </p:txBody>
      </p:sp>
    </p:spTree>
    <p:extLst>
      <p:ext uri="{BB962C8B-B14F-4D97-AF65-F5344CB8AC3E}">
        <p14:creationId xmlns:p14="http://schemas.microsoft.com/office/powerpoint/2010/main" val="34700485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E45FA-8F7E-4EA0-B6F3-727C797CC3DD}"/>
              </a:ext>
            </a:extLst>
          </p:cNvPr>
          <p:cNvSpPr txBox="1"/>
          <p:nvPr/>
        </p:nvSpPr>
        <p:spPr>
          <a:xfrm>
            <a:off x="654341" y="234891"/>
            <a:ext cx="9689285" cy="4678204"/>
          </a:xfrm>
          <a:prstGeom prst="rect">
            <a:avLst/>
          </a:prstGeom>
          <a:noFill/>
        </p:spPr>
        <p:txBody>
          <a:bodyPr wrap="square" rtlCol="0">
            <a:spAutoFit/>
          </a:bodyPr>
          <a:lstStyle/>
          <a:p>
            <a:endParaRPr lang="en-US" dirty="0"/>
          </a:p>
          <a:p>
            <a:r>
              <a:rPr lang="en-US" sz="2000" dirty="0"/>
              <a:t>The difference between the Pre and Post Session amounts are:</a:t>
            </a:r>
          </a:p>
          <a:p>
            <a:endParaRPr lang="en-US" sz="2000" dirty="0"/>
          </a:p>
          <a:p>
            <a:r>
              <a:rPr lang="en-US" sz="2000" dirty="0"/>
              <a:t>With the passage of HB46,the Special Education Instructional Block Grant Rate (IBG) increased from 152.96% to 156.45% and the Related Services Block Grant Rate (RSBG) increased from 50.98% to 52.15%. </a:t>
            </a:r>
          </a:p>
          <a:p>
            <a:endParaRPr lang="en-US" sz="2000" dirty="0"/>
          </a:p>
          <a:p>
            <a:r>
              <a:rPr lang="en-US" sz="2000" dirty="0"/>
              <a:t>These changes increased your special education allowable cost payment in FY2022.</a:t>
            </a:r>
          </a:p>
          <a:p>
            <a:endParaRPr lang="en-US" sz="2000" dirty="0"/>
          </a:p>
          <a:p>
            <a:r>
              <a:rPr lang="en-US" sz="2000" dirty="0"/>
              <a:t>In the case of statewide enrollment increases in FY2023, your allowable cost payment may decrease.</a:t>
            </a:r>
          </a:p>
          <a:p>
            <a:endParaRPr lang="en-US" sz="2000" dirty="0"/>
          </a:p>
          <a:p>
            <a:r>
              <a:rPr lang="en-US" sz="2000" dirty="0"/>
              <a:t>HB46 Revises special education funding laws, including the special education allowable cost payment in the definition of “BASE aid”; establishes a method of calculating the total special education allocation.</a:t>
            </a:r>
          </a:p>
        </p:txBody>
      </p:sp>
    </p:spTree>
    <p:extLst>
      <p:ext uri="{BB962C8B-B14F-4D97-AF65-F5344CB8AC3E}">
        <p14:creationId xmlns:p14="http://schemas.microsoft.com/office/powerpoint/2010/main" val="4108591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8F2893-87BB-4712-BACA-A4FDFADBC586}"/>
              </a:ext>
            </a:extLst>
          </p:cNvPr>
          <p:cNvSpPr txBox="1"/>
          <p:nvPr/>
        </p:nvSpPr>
        <p:spPr>
          <a:xfrm>
            <a:off x="1040234" y="3429000"/>
            <a:ext cx="10412857" cy="2862322"/>
          </a:xfrm>
          <a:prstGeom prst="rect">
            <a:avLst/>
          </a:prstGeom>
          <a:noFill/>
        </p:spPr>
        <p:txBody>
          <a:bodyPr wrap="square" rtlCol="0">
            <a:spAutoFit/>
          </a:bodyPr>
          <a:lstStyle/>
          <a:p>
            <a:r>
              <a:rPr lang="en-US" dirty="0"/>
              <a:t>School district general fund GTB is a property tax supplement to a district’s general fund for lower taxable wealth districts by equalizing the number of mills necessary to fund the school district base budget. </a:t>
            </a:r>
          </a:p>
          <a:p>
            <a:endParaRPr lang="en-US" dirty="0"/>
          </a:p>
          <a:p>
            <a:r>
              <a:rPr lang="en-US" dirty="0"/>
              <a:t>The result of inflating the multiplier (234% to 250% in FY2022) will result in qualifying additional districts to receive GTB and increase the amount of GTB to districts. </a:t>
            </a:r>
          </a:p>
          <a:p>
            <a:endParaRPr lang="en-US" dirty="0"/>
          </a:p>
          <a:p>
            <a:r>
              <a:rPr lang="en-US" dirty="0"/>
              <a:t>The Pre-session Statewide GTB ratio was 28.03 for Elem and 53.82 for High School. </a:t>
            </a:r>
          </a:p>
          <a:p>
            <a:endParaRPr lang="en-US" dirty="0"/>
          </a:p>
          <a:p>
            <a:r>
              <a:rPr lang="en-US" dirty="0"/>
              <a:t>The Post-session Statewide GTB ratio is now 30.21 for Elem and 58.00 for High School </a:t>
            </a:r>
          </a:p>
        </p:txBody>
      </p:sp>
      <p:pic>
        <p:nvPicPr>
          <p:cNvPr id="5" name="Picture 4">
            <a:extLst>
              <a:ext uri="{FF2B5EF4-FFF2-40B4-BE49-F238E27FC236}">
                <a16:creationId xmlns:a16="http://schemas.microsoft.com/office/drawing/2014/main" id="{60743331-5F33-4BBA-BE95-2083695BCB36}"/>
              </a:ext>
            </a:extLst>
          </p:cNvPr>
          <p:cNvPicPr>
            <a:picLocks noChangeAspect="1"/>
          </p:cNvPicPr>
          <p:nvPr/>
        </p:nvPicPr>
        <p:blipFill>
          <a:blip r:embed="rId2"/>
          <a:stretch>
            <a:fillRect/>
          </a:stretch>
        </p:blipFill>
        <p:spPr>
          <a:xfrm>
            <a:off x="3477671" y="206442"/>
            <a:ext cx="5236658" cy="3222558"/>
          </a:xfrm>
          <a:prstGeom prst="rect">
            <a:avLst/>
          </a:prstGeom>
        </p:spPr>
      </p:pic>
    </p:spTree>
    <p:extLst>
      <p:ext uri="{BB962C8B-B14F-4D97-AF65-F5344CB8AC3E}">
        <p14:creationId xmlns:p14="http://schemas.microsoft.com/office/powerpoint/2010/main" val="533911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C5C05F-7106-414F-B5A7-A0304C81E300}"/>
              </a:ext>
            </a:extLst>
          </p:cNvPr>
          <p:cNvPicPr>
            <a:picLocks noChangeAspect="1"/>
          </p:cNvPicPr>
          <p:nvPr/>
        </p:nvPicPr>
        <p:blipFill>
          <a:blip r:embed="rId2"/>
          <a:stretch>
            <a:fillRect/>
          </a:stretch>
        </p:blipFill>
        <p:spPr>
          <a:xfrm>
            <a:off x="300924" y="119715"/>
            <a:ext cx="10144125" cy="917157"/>
          </a:xfrm>
          <a:prstGeom prst="rect">
            <a:avLst/>
          </a:prstGeom>
        </p:spPr>
      </p:pic>
      <p:pic>
        <p:nvPicPr>
          <p:cNvPr id="3" name="Picture 2">
            <a:extLst>
              <a:ext uri="{FF2B5EF4-FFF2-40B4-BE49-F238E27FC236}">
                <a16:creationId xmlns:a16="http://schemas.microsoft.com/office/drawing/2014/main" id="{6A59EF96-6492-4AAE-8A4A-4BD9A5C7BD09}"/>
              </a:ext>
            </a:extLst>
          </p:cNvPr>
          <p:cNvPicPr>
            <a:picLocks noChangeAspect="1"/>
          </p:cNvPicPr>
          <p:nvPr/>
        </p:nvPicPr>
        <p:blipFill>
          <a:blip r:embed="rId3"/>
          <a:stretch>
            <a:fillRect/>
          </a:stretch>
        </p:blipFill>
        <p:spPr>
          <a:xfrm>
            <a:off x="1126326" y="1206622"/>
            <a:ext cx="6743390" cy="5108301"/>
          </a:xfrm>
          <a:prstGeom prst="rect">
            <a:avLst/>
          </a:prstGeom>
        </p:spPr>
      </p:pic>
      <p:pic>
        <p:nvPicPr>
          <p:cNvPr id="4" name="Picture 3">
            <a:extLst>
              <a:ext uri="{FF2B5EF4-FFF2-40B4-BE49-F238E27FC236}">
                <a16:creationId xmlns:a16="http://schemas.microsoft.com/office/drawing/2014/main" id="{D9746E7D-C9FF-4260-80A0-2412F364778C}"/>
              </a:ext>
            </a:extLst>
          </p:cNvPr>
          <p:cNvPicPr>
            <a:picLocks noChangeAspect="1"/>
          </p:cNvPicPr>
          <p:nvPr/>
        </p:nvPicPr>
        <p:blipFill>
          <a:blip r:embed="rId4"/>
          <a:stretch>
            <a:fillRect/>
          </a:stretch>
        </p:blipFill>
        <p:spPr>
          <a:xfrm>
            <a:off x="7869716" y="1206622"/>
            <a:ext cx="2390775" cy="539635"/>
          </a:xfrm>
          <a:prstGeom prst="rect">
            <a:avLst/>
          </a:prstGeom>
        </p:spPr>
      </p:pic>
    </p:spTree>
    <p:extLst>
      <p:ext uri="{BB962C8B-B14F-4D97-AF65-F5344CB8AC3E}">
        <p14:creationId xmlns:p14="http://schemas.microsoft.com/office/powerpoint/2010/main" val="1156858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06CAEE-358D-4930-8901-DB564AA463CE}"/>
              </a:ext>
            </a:extLst>
          </p:cNvPr>
          <p:cNvPicPr>
            <a:picLocks noChangeAspect="1"/>
          </p:cNvPicPr>
          <p:nvPr/>
        </p:nvPicPr>
        <p:blipFill>
          <a:blip r:embed="rId2"/>
          <a:stretch>
            <a:fillRect/>
          </a:stretch>
        </p:blipFill>
        <p:spPr>
          <a:xfrm>
            <a:off x="4160386" y="1345683"/>
            <a:ext cx="6678190" cy="4715363"/>
          </a:xfrm>
          <a:prstGeom prst="rect">
            <a:avLst/>
          </a:prstGeom>
        </p:spPr>
      </p:pic>
      <p:pic>
        <p:nvPicPr>
          <p:cNvPr id="3" name="Picture 2">
            <a:extLst>
              <a:ext uri="{FF2B5EF4-FFF2-40B4-BE49-F238E27FC236}">
                <a16:creationId xmlns:a16="http://schemas.microsoft.com/office/drawing/2014/main" id="{70BE742B-DA8A-42DF-BFC2-8BABF8CD799D}"/>
              </a:ext>
            </a:extLst>
          </p:cNvPr>
          <p:cNvPicPr>
            <a:picLocks noChangeAspect="1"/>
          </p:cNvPicPr>
          <p:nvPr/>
        </p:nvPicPr>
        <p:blipFill>
          <a:blip r:embed="rId3"/>
          <a:stretch>
            <a:fillRect/>
          </a:stretch>
        </p:blipFill>
        <p:spPr>
          <a:xfrm>
            <a:off x="3979332" y="0"/>
            <a:ext cx="2762250" cy="798653"/>
          </a:xfrm>
          <a:prstGeom prst="rect">
            <a:avLst/>
          </a:prstGeom>
        </p:spPr>
      </p:pic>
      <p:pic>
        <p:nvPicPr>
          <p:cNvPr id="4" name="Picture 3">
            <a:extLst>
              <a:ext uri="{FF2B5EF4-FFF2-40B4-BE49-F238E27FC236}">
                <a16:creationId xmlns:a16="http://schemas.microsoft.com/office/drawing/2014/main" id="{33232117-9DCE-4ABA-A3C2-8B0AE4639FD8}"/>
              </a:ext>
            </a:extLst>
          </p:cNvPr>
          <p:cNvPicPr>
            <a:picLocks noChangeAspect="1"/>
          </p:cNvPicPr>
          <p:nvPr/>
        </p:nvPicPr>
        <p:blipFill>
          <a:blip r:embed="rId4"/>
          <a:stretch>
            <a:fillRect/>
          </a:stretch>
        </p:blipFill>
        <p:spPr>
          <a:xfrm>
            <a:off x="1041929" y="798653"/>
            <a:ext cx="2657475" cy="1333500"/>
          </a:xfrm>
          <a:prstGeom prst="rect">
            <a:avLst/>
          </a:prstGeom>
        </p:spPr>
      </p:pic>
    </p:spTree>
    <p:extLst>
      <p:ext uri="{BB962C8B-B14F-4D97-AF65-F5344CB8AC3E}">
        <p14:creationId xmlns:p14="http://schemas.microsoft.com/office/powerpoint/2010/main" val="2281897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C8A71-DCD3-45C5-80D2-CE2B9F0D7769}"/>
              </a:ext>
            </a:extLst>
          </p:cNvPr>
          <p:cNvSpPr>
            <a:spLocks noGrp="1"/>
          </p:cNvSpPr>
          <p:nvPr>
            <p:ph type="title"/>
          </p:nvPr>
        </p:nvSpPr>
        <p:spPr>
          <a:xfrm>
            <a:off x="1278128" y="585216"/>
            <a:ext cx="9720072" cy="757023"/>
          </a:xfrm>
        </p:spPr>
        <p:txBody>
          <a:bodyPr>
            <a:normAutofit/>
          </a:bodyPr>
          <a:lstStyle/>
          <a:p>
            <a:r>
              <a:rPr lang="en-US" sz="2800"/>
              <a:t>MAEFAIRS  UPDATE BY FUND– GENERAL FUND (01)</a:t>
            </a:r>
            <a:endParaRPr lang="en-US" sz="2800" dirty="0"/>
          </a:p>
        </p:txBody>
      </p:sp>
      <p:sp>
        <p:nvSpPr>
          <p:cNvPr id="3" name="Content Placeholder 2">
            <a:extLst>
              <a:ext uri="{FF2B5EF4-FFF2-40B4-BE49-F238E27FC236}">
                <a16:creationId xmlns:a16="http://schemas.microsoft.com/office/drawing/2014/main" id="{391121E7-D5FE-4828-9197-BA24BFDAB02D}"/>
              </a:ext>
            </a:extLst>
          </p:cNvPr>
          <p:cNvSpPr>
            <a:spLocks noGrp="1"/>
          </p:cNvSpPr>
          <p:nvPr>
            <p:ph idx="1"/>
          </p:nvPr>
        </p:nvSpPr>
        <p:spPr>
          <a:xfrm>
            <a:off x="683491" y="1209964"/>
            <a:ext cx="9995694" cy="5099396"/>
          </a:xfrm>
        </p:spPr>
        <p:txBody>
          <a:bodyPr>
            <a:normAutofit/>
          </a:bodyPr>
          <a:lstStyle/>
          <a:p>
            <a:r>
              <a:rPr lang="en-US" sz="2400" dirty="0"/>
              <a:t>HB 2 General Appropriations Act –appropriates money to various state agencies for the biennium ending June 30, 2023.</a:t>
            </a:r>
          </a:p>
          <a:p>
            <a:endParaRPr lang="en-US" sz="2400" dirty="0"/>
          </a:p>
          <a:p>
            <a:r>
              <a:rPr lang="en-US" sz="2400" dirty="0"/>
              <a:t>HB 15 applied inflationary adjustments to school funding formula components. This provided a 1.5% increase for FY2022 and 2.57% increase for FY2023. </a:t>
            </a:r>
          </a:p>
          <a:p>
            <a:endParaRPr lang="en-US" sz="2400" dirty="0"/>
          </a:p>
          <a:p>
            <a:r>
              <a:rPr lang="en-US" sz="2400" dirty="0"/>
              <a:t>HB 32 eliminates the implementation of the ending fund balance limit of 300% of the General Fund maximum budget.</a:t>
            </a:r>
          </a:p>
          <a:p>
            <a:endParaRPr lang="en-US" dirty="0"/>
          </a:p>
        </p:txBody>
      </p:sp>
    </p:spTree>
    <p:extLst>
      <p:ext uri="{BB962C8B-B14F-4D97-AF65-F5344CB8AC3E}">
        <p14:creationId xmlns:p14="http://schemas.microsoft.com/office/powerpoint/2010/main" val="3923862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904713-FDBF-488B-A972-C00A9B1C5A27}"/>
              </a:ext>
            </a:extLst>
          </p:cNvPr>
          <p:cNvSpPr txBox="1"/>
          <p:nvPr/>
        </p:nvSpPr>
        <p:spPr>
          <a:xfrm>
            <a:off x="1368804" y="231588"/>
            <a:ext cx="9454392" cy="800219"/>
          </a:xfrm>
          <a:prstGeom prst="rect">
            <a:avLst/>
          </a:prstGeom>
          <a:noFill/>
        </p:spPr>
        <p:txBody>
          <a:bodyPr wrap="square">
            <a:spAutoFit/>
          </a:bodyPr>
          <a:lstStyle/>
          <a:p>
            <a:r>
              <a:rPr lang="en-US" sz="2800" dirty="0">
                <a:solidFill>
                  <a:schemeClr val="accent1"/>
                </a:solidFill>
              </a:rPr>
              <a:t>MAEFAIRS UPDATE BY FUND – GENERAL FUND (01)</a:t>
            </a:r>
          </a:p>
          <a:p>
            <a:endParaRPr lang="en-US" dirty="0"/>
          </a:p>
        </p:txBody>
      </p:sp>
      <p:sp>
        <p:nvSpPr>
          <p:cNvPr id="7" name="TextBox 6">
            <a:extLst>
              <a:ext uri="{FF2B5EF4-FFF2-40B4-BE49-F238E27FC236}">
                <a16:creationId xmlns:a16="http://schemas.microsoft.com/office/drawing/2014/main" id="{37F2CFF4-0AFB-4B7B-BE35-DEBD1419F3E7}"/>
              </a:ext>
            </a:extLst>
          </p:cNvPr>
          <p:cNvSpPr txBox="1"/>
          <p:nvPr/>
        </p:nvSpPr>
        <p:spPr>
          <a:xfrm>
            <a:off x="880844" y="1132515"/>
            <a:ext cx="8882281" cy="3108543"/>
          </a:xfrm>
          <a:prstGeom prst="rect">
            <a:avLst/>
          </a:prstGeom>
          <a:noFill/>
        </p:spPr>
        <p:txBody>
          <a:bodyPr wrap="square">
            <a:spAutoFit/>
          </a:bodyPr>
          <a:lstStyle/>
          <a:p>
            <a:r>
              <a:rPr lang="en-US" sz="2000" dirty="0"/>
              <a:t>HB 2 and HB 46 Revises special education funding laws, including the special education allowable cost payment in the definition of “BASE aid”; establishes a method of calculating the total special education allocation; applies the inflation factor.</a:t>
            </a:r>
          </a:p>
          <a:p>
            <a:endParaRPr lang="en-US" sz="2000" dirty="0"/>
          </a:p>
          <a:p>
            <a:r>
              <a:rPr lang="en-US" sz="2000" dirty="0"/>
              <a:t>HB 303 </a:t>
            </a:r>
            <a:r>
              <a:rPr lang="en-US" sz="2000" dirty="0">
                <a:latin typeface="Arial" panose="020B0604020202020204" pitchFamily="34" charset="0"/>
                <a:cs typeface="Arial" panose="020B0604020202020204" pitchFamily="34" charset="0"/>
              </a:rPr>
              <a:t>&amp;</a:t>
            </a:r>
            <a:r>
              <a:rPr lang="en-US" sz="2000" dirty="0"/>
              <a:t> HB 663 increased the GTB multiplier for FY2022. This increased the FY2022 multiplier to 250%.</a:t>
            </a:r>
          </a:p>
          <a:p>
            <a:endParaRPr lang="en-US" sz="2000" dirty="0"/>
          </a:p>
          <a:p>
            <a:endParaRPr lang="en-US" dirty="0"/>
          </a:p>
          <a:p>
            <a:endParaRPr lang="en-US" dirty="0"/>
          </a:p>
        </p:txBody>
      </p:sp>
    </p:spTree>
    <p:extLst>
      <p:ext uri="{BB962C8B-B14F-4D97-AF65-F5344CB8AC3E}">
        <p14:creationId xmlns:p14="http://schemas.microsoft.com/office/powerpoint/2010/main" val="7805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E5B60-97FC-462D-AA7E-CA03825F1F0F}"/>
              </a:ext>
            </a:extLst>
          </p:cNvPr>
          <p:cNvSpPr>
            <a:spLocks noGrp="1"/>
          </p:cNvSpPr>
          <p:nvPr>
            <p:ph type="title"/>
          </p:nvPr>
        </p:nvSpPr>
        <p:spPr>
          <a:xfrm>
            <a:off x="478172" y="585216"/>
            <a:ext cx="8816830" cy="463408"/>
          </a:xfrm>
        </p:spPr>
        <p:txBody>
          <a:bodyPr>
            <a:noAutofit/>
          </a:bodyPr>
          <a:lstStyle/>
          <a:p>
            <a:r>
              <a:rPr lang="en-US" sz="2800" dirty="0"/>
              <a:t>MAEFAIRS UPDATE BY FUND – TUITION FUND (13)</a:t>
            </a:r>
          </a:p>
        </p:txBody>
      </p:sp>
      <p:sp>
        <p:nvSpPr>
          <p:cNvPr id="3" name="Content Placeholder 2">
            <a:extLst>
              <a:ext uri="{FF2B5EF4-FFF2-40B4-BE49-F238E27FC236}">
                <a16:creationId xmlns:a16="http://schemas.microsoft.com/office/drawing/2014/main" id="{146F566D-23E4-4FC3-A89D-F2B93A817610}"/>
              </a:ext>
            </a:extLst>
          </p:cNvPr>
          <p:cNvSpPr>
            <a:spLocks noGrp="1"/>
          </p:cNvSpPr>
          <p:nvPr>
            <p:ph idx="1"/>
          </p:nvPr>
        </p:nvSpPr>
        <p:spPr>
          <a:xfrm>
            <a:off x="587230" y="1191237"/>
            <a:ext cx="8917497" cy="5081548"/>
          </a:xfrm>
        </p:spPr>
        <p:txBody>
          <a:bodyPr>
            <a:normAutofit/>
          </a:bodyPr>
          <a:lstStyle/>
          <a:p>
            <a:r>
              <a:rPr lang="en-US" sz="2000" dirty="0">
                <a:latin typeface="Calibri" panose="020F0502020204030204" pitchFamily="34" charset="0"/>
                <a:cs typeface="Calibri" panose="020F0502020204030204" pitchFamily="34" charset="0"/>
              </a:rPr>
              <a:t>HB206 establishes a tuition per-ANB amount that reflects updates to the school funding formula; requires the district of residence to contribute a portion of the tuition costs for pupils placed in group homes or foster care and for a portion of the educational costs of eligible children in in-state children’s psychiatric hospitals and in-state residential treatment facilities</a:t>
            </a:r>
            <a:endParaRPr lang="en-US" sz="2000" b="0" i="0" u="none" strike="noStrike" baseline="0" dirty="0">
              <a:solidFill>
                <a:srgbClr val="000000"/>
              </a:solidFill>
              <a:latin typeface="Calibri" panose="020F0502020204030204" pitchFamily="34" charset="0"/>
              <a:cs typeface="Calibri" panose="020F0502020204030204" pitchFamily="34" charset="0"/>
            </a:endParaRPr>
          </a:p>
          <a:p>
            <a:r>
              <a:rPr lang="en-US" sz="1800" dirty="0">
                <a:effectLst/>
                <a:latin typeface="Calibri" panose="020F0502020204030204" pitchFamily="34" charset="0"/>
                <a:ea typeface="Calibri" panose="020F0502020204030204" pitchFamily="34" charset="0"/>
              </a:rPr>
              <a:t>This is NOT for FY 21</a:t>
            </a:r>
            <a:r>
              <a:rPr lang="en-US" dirty="0">
                <a:latin typeface="Calibri" panose="020F0502020204030204" pitchFamily="34" charset="0"/>
                <a:ea typeface="Calibri" panose="020F0502020204030204" pitchFamily="34" charset="0"/>
              </a:rPr>
              <a:t>;</a:t>
            </a:r>
            <a:r>
              <a:rPr lang="en-US" sz="1800" dirty="0">
                <a:effectLst/>
                <a:latin typeface="Calibri" panose="020F0502020204030204" pitchFamily="34" charset="0"/>
                <a:ea typeface="Calibri" panose="020F0502020204030204" pitchFamily="34" charset="0"/>
              </a:rPr>
              <a:t> it will start in FY 22 (if the district pays the obligation from existing funds) for some districts and FY 23 for all districts (if they permissively levy the tuition fund to pay the obligation). </a:t>
            </a:r>
            <a:endParaRPr lang="en-US" dirty="0"/>
          </a:p>
          <a:p>
            <a:r>
              <a:rPr lang="en-US" sz="1600" dirty="0"/>
              <a:t>There will be a </a:t>
            </a:r>
            <a:r>
              <a:rPr lang="en-US" sz="1600"/>
              <a:t>new object </a:t>
            </a:r>
            <a:r>
              <a:rPr lang="en-US" sz="1600" dirty="0"/>
              <a:t>code 564 - Educational Fees to In-State Treatment Facilities. This information will need to be entered in Step 8 Detailed Expenditures on the TFS. </a:t>
            </a:r>
          </a:p>
          <a:p>
            <a:r>
              <a:rPr lang="en-US" sz="1600" dirty="0"/>
              <a:t>For more information see the Tuition and Attendance Guidance on the OPI website</a:t>
            </a:r>
          </a:p>
          <a:p>
            <a:r>
              <a:rPr lang="en-US" sz="1600" dirty="0"/>
              <a:t>Please attend Nicole’s Tuition Fund training this week for more detailed information</a:t>
            </a:r>
          </a:p>
        </p:txBody>
      </p:sp>
    </p:spTree>
    <p:extLst>
      <p:ext uri="{BB962C8B-B14F-4D97-AF65-F5344CB8AC3E}">
        <p14:creationId xmlns:p14="http://schemas.microsoft.com/office/powerpoint/2010/main" val="3050474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534E9A-9BED-4A8C-BD34-D8EAAFAC609F}"/>
              </a:ext>
            </a:extLst>
          </p:cNvPr>
          <p:cNvPicPr>
            <a:picLocks noChangeAspect="1"/>
          </p:cNvPicPr>
          <p:nvPr/>
        </p:nvPicPr>
        <p:blipFill>
          <a:blip r:embed="rId2"/>
          <a:stretch>
            <a:fillRect/>
          </a:stretch>
        </p:blipFill>
        <p:spPr>
          <a:xfrm>
            <a:off x="1204056" y="427395"/>
            <a:ext cx="9539186" cy="4077493"/>
          </a:xfrm>
          <a:prstGeom prst="rect">
            <a:avLst/>
          </a:prstGeom>
        </p:spPr>
      </p:pic>
      <p:pic>
        <p:nvPicPr>
          <p:cNvPr id="3" name="Picture 2">
            <a:extLst>
              <a:ext uri="{FF2B5EF4-FFF2-40B4-BE49-F238E27FC236}">
                <a16:creationId xmlns:a16="http://schemas.microsoft.com/office/drawing/2014/main" id="{9CA3D3D5-E7E9-4E14-9EED-D0A0D9F33BE7}"/>
              </a:ext>
            </a:extLst>
          </p:cNvPr>
          <p:cNvPicPr>
            <a:picLocks noChangeAspect="1"/>
          </p:cNvPicPr>
          <p:nvPr/>
        </p:nvPicPr>
        <p:blipFill>
          <a:blip r:embed="rId3"/>
          <a:stretch>
            <a:fillRect/>
          </a:stretch>
        </p:blipFill>
        <p:spPr>
          <a:xfrm>
            <a:off x="1204056" y="4631135"/>
            <a:ext cx="3630412" cy="1287741"/>
          </a:xfrm>
          <a:prstGeom prst="rect">
            <a:avLst/>
          </a:prstGeom>
        </p:spPr>
      </p:pic>
      <p:pic>
        <p:nvPicPr>
          <p:cNvPr id="4" name="Picture 3">
            <a:extLst>
              <a:ext uri="{FF2B5EF4-FFF2-40B4-BE49-F238E27FC236}">
                <a16:creationId xmlns:a16="http://schemas.microsoft.com/office/drawing/2014/main" id="{19E87AD8-D11F-482F-A61A-C0EF93132C23}"/>
              </a:ext>
            </a:extLst>
          </p:cNvPr>
          <p:cNvPicPr>
            <a:picLocks noChangeAspect="1"/>
          </p:cNvPicPr>
          <p:nvPr/>
        </p:nvPicPr>
        <p:blipFill>
          <a:blip r:embed="rId4"/>
          <a:stretch>
            <a:fillRect/>
          </a:stretch>
        </p:blipFill>
        <p:spPr>
          <a:xfrm>
            <a:off x="6282081" y="4949538"/>
            <a:ext cx="3524250" cy="885825"/>
          </a:xfrm>
          <a:prstGeom prst="rect">
            <a:avLst/>
          </a:prstGeom>
        </p:spPr>
      </p:pic>
    </p:spTree>
    <p:extLst>
      <p:ext uri="{BB962C8B-B14F-4D97-AF65-F5344CB8AC3E}">
        <p14:creationId xmlns:p14="http://schemas.microsoft.com/office/powerpoint/2010/main" val="2989968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E6C851-B2A5-4FC9-A7A8-3C25A137CF9E}"/>
              </a:ext>
            </a:extLst>
          </p:cNvPr>
          <p:cNvPicPr>
            <a:picLocks noChangeAspect="1"/>
          </p:cNvPicPr>
          <p:nvPr/>
        </p:nvPicPr>
        <p:blipFill>
          <a:blip r:embed="rId2"/>
          <a:stretch>
            <a:fillRect/>
          </a:stretch>
        </p:blipFill>
        <p:spPr>
          <a:xfrm>
            <a:off x="318453" y="402672"/>
            <a:ext cx="11555094" cy="5287061"/>
          </a:xfrm>
          <a:prstGeom prst="rect">
            <a:avLst/>
          </a:prstGeom>
        </p:spPr>
      </p:pic>
    </p:spTree>
    <p:extLst>
      <p:ext uri="{BB962C8B-B14F-4D97-AF65-F5344CB8AC3E}">
        <p14:creationId xmlns:p14="http://schemas.microsoft.com/office/powerpoint/2010/main" val="2453617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52393-C22E-40E4-BFFB-547C846197E7}"/>
              </a:ext>
            </a:extLst>
          </p:cNvPr>
          <p:cNvSpPr>
            <a:spLocks noGrp="1"/>
          </p:cNvSpPr>
          <p:nvPr>
            <p:ph type="title"/>
          </p:nvPr>
        </p:nvSpPr>
        <p:spPr>
          <a:xfrm>
            <a:off x="192948" y="343949"/>
            <a:ext cx="9496336" cy="612396"/>
          </a:xfrm>
        </p:spPr>
        <p:txBody>
          <a:bodyPr>
            <a:noAutofit/>
          </a:bodyPr>
          <a:lstStyle/>
          <a:p>
            <a:r>
              <a:rPr lang="en-US" sz="2400" dirty="0">
                <a:latin typeface="+mn-lt"/>
              </a:rPr>
              <a:t>MAEFAIRS UPDATE BY FUND – MISCELLANEOUS PROGRAMS FUND (15)</a:t>
            </a:r>
          </a:p>
        </p:txBody>
      </p:sp>
      <p:sp>
        <p:nvSpPr>
          <p:cNvPr id="3" name="Content Placeholder 2">
            <a:extLst>
              <a:ext uri="{FF2B5EF4-FFF2-40B4-BE49-F238E27FC236}">
                <a16:creationId xmlns:a16="http://schemas.microsoft.com/office/drawing/2014/main" id="{8224E5AB-9D84-4EE6-8371-A65AE9C5D5B8}"/>
              </a:ext>
            </a:extLst>
          </p:cNvPr>
          <p:cNvSpPr>
            <a:spLocks noGrp="1"/>
          </p:cNvSpPr>
          <p:nvPr>
            <p:ph idx="1"/>
          </p:nvPr>
        </p:nvSpPr>
        <p:spPr>
          <a:xfrm>
            <a:off x="553673" y="956345"/>
            <a:ext cx="9555061" cy="5033395"/>
          </a:xfrm>
        </p:spPr>
        <p:txBody>
          <a:bodyPr/>
          <a:lstStyle/>
          <a:p>
            <a:r>
              <a:rPr lang="en-US" dirty="0"/>
              <a:t>HB 630 and HB 632 appropriated federal funds for Covid-19 relief. These funds are deposited to the Miscellaneous Programs Fund 15. Within these appropriations are different “programs”. ESSER I, II and III program codes are loaded into Maefairs on the drop down in Fund 15. Make sure you are also using a unique project reporter code for each of these program codes within the same revenue.</a:t>
            </a:r>
          </a:p>
          <a:p>
            <a:endParaRPr lang="en-US" dirty="0"/>
          </a:p>
          <a:p>
            <a:r>
              <a:rPr lang="en-US" dirty="0"/>
              <a:t>The Chart of Accounts was updated last year, it had been quite a while since it had an “overhaul”. The OPI is hoping to maintain this document to keep up with new coding guidelines. </a:t>
            </a:r>
          </a:p>
          <a:p>
            <a:endParaRPr lang="en-US" dirty="0"/>
          </a:p>
          <a:p>
            <a:r>
              <a:rPr lang="en-US" dirty="0"/>
              <a:t>You will find all the new ESSER revenue and program codes in the updated Chart of Accounts.</a:t>
            </a:r>
          </a:p>
          <a:p>
            <a:endParaRPr lang="en-US" dirty="0"/>
          </a:p>
        </p:txBody>
      </p:sp>
    </p:spTree>
    <p:extLst>
      <p:ext uri="{BB962C8B-B14F-4D97-AF65-F5344CB8AC3E}">
        <p14:creationId xmlns:p14="http://schemas.microsoft.com/office/powerpoint/2010/main" val="795441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107A5-BCF8-4C92-AFA9-60D3748D4997}"/>
              </a:ext>
            </a:extLst>
          </p:cNvPr>
          <p:cNvSpPr txBox="1"/>
          <p:nvPr/>
        </p:nvSpPr>
        <p:spPr>
          <a:xfrm>
            <a:off x="1526796" y="568775"/>
            <a:ext cx="7621398" cy="517064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rebuchet MS" panose="020B0603020202020204"/>
                <a:ea typeface="+mn-ea"/>
                <a:cs typeface="+mn-cs"/>
              </a:rPr>
              <a:t>LET’S GET STARTED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Navigate to the webpage: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hlinkClick r:id="rId2"/>
              </a:rPr>
              <a:t>http://opi.mt.gov/Leadership/Finance-Grants/School-Finance</a:t>
            </a: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Trebuchet MS" panose="020B0603020202020204"/>
                <a:ea typeface="+mn-ea"/>
                <a:cs typeface="+mn-cs"/>
              </a:rPr>
              <a:t>(from the OPI site navigate to Leadership/School Finance)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TFS Instructions (Accounting tab) – step by step instructions to complete the TFS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Budget Instructions (Budget tab) – step by step instructions to complete the Budget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Preliminary Budget Data Sheets (Budget tab) – published in March (pre-session) and again in May (post-session).  Post-session should be used for Budget.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FY 2022 General Fund Budget Spreadsheet (Budget tab) – comprehensive budgeting spreadsheet</a:t>
            </a:r>
          </a:p>
        </p:txBody>
      </p:sp>
    </p:spTree>
    <p:extLst>
      <p:ext uri="{BB962C8B-B14F-4D97-AF65-F5344CB8AC3E}">
        <p14:creationId xmlns:p14="http://schemas.microsoft.com/office/powerpoint/2010/main" val="4003690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1AD6A8-1BF2-4A20-BE99-961A4F032709}"/>
              </a:ext>
            </a:extLst>
          </p:cNvPr>
          <p:cNvSpPr txBox="1"/>
          <p:nvPr/>
        </p:nvSpPr>
        <p:spPr>
          <a:xfrm>
            <a:off x="729844" y="1228436"/>
            <a:ext cx="9836556" cy="923330"/>
          </a:xfrm>
          <a:prstGeom prst="rect">
            <a:avLst/>
          </a:prstGeom>
          <a:noFill/>
        </p:spPr>
        <p:txBody>
          <a:bodyPr wrap="square">
            <a:spAutoFit/>
          </a:bodyPr>
          <a:lstStyle/>
          <a:p>
            <a:r>
              <a:rPr lang="en-US" dirty="0"/>
              <a:t>SB 24 allows Non-Operating districts to retain Oil and Gas Revenue</a:t>
            </a:r>
          </a:p>
          <a:p>
            <a:endParaRPr lang="en-US" dirty="0"/>
          </a:p>
          <a:p>
            <a:r>
              <a:rPr lang="en-US" dirty="0"/>
              <a:t> </a:t>
            </a:r>
          </a:p>
        </p:txBody>
      </p:sp>
      <p:sp>
        <p:nvSpPr>
          <p:cNvPr id="9" name="TextBox 8">
            <a:extLst>
              <a:ext uri="{FF2B5EF4-FFF2-40B4-BE49-F238E27FC236}">
                <a16:creationId xmlns:a16="http://schemas.microsoft.com/office/drawing/2014/main" id="{19E10A72-E327-456A-AC35-AD999E551201}"/>
              </a:ext>
            </a:extLst>
          </p:cNvPr>
          <p:cNvSpPr txBox="1"/>
          <p:nvPr/>
        </p:nvSpPr>
        <p:spPr>
          <a:xfrm>
            <a:off x="729844" y="498765"/>
            <a:ext cx="8996048" cy="830997"/>
          </a:xfrm>
          <a:prstGeom prst="rect">
            <a:avLst/>
          </a:prstGeom>
          <a:noFill/>
        </p:spPr>
        <p:txBody>
          <a:bodyPr wrap="square">
            <a:spAutoFit/>
          </a:bodyPr>
          <a:lstStyle/>
          <a:p>
            <a:r>
              <a:rPr lang="en-US" sz="2400" dirty="0">
                <a:solidFill>
                  <a:schemeClr val="accent1"/>
                </a:solidFill>
              </a:rPr>
              <a:t>MAEFAIRS UPDATE BY FUND – NON-OPERATING FUND (19)</a:t>
            </a:r>
            <a:br>
              <a:rPr lang="en-US" sz="2400" dirty="0"/>
            </a:br>
            <a:endParaRPr lang="en-US" sz="2400" dirty="0"/>
          </a:p>
        </p:txBody>
      </p:sp>
      <p:sp>
        <p:nvSpPr>
          <p:cNvPr id="11" name="TextBox 10">
            <a:extLst>
              <a:ext uri="{FF2B5EF4-FFF2-40B4-BE49-F238E27FC236}">
                <a16:creationId xmlns:a16="http://schemas.microsoft.com/office/drawing/2014/main" id="{BFABF0C2-82AF-4704-86F1-206798A5B119}"/>
              </a:ext>
            </a:extLst>
          </p:cNvPr>
          <p:cNvSpPr txBox="1"/>
          <p:nvPr/>
        </p:nvSpPr>
        <p:spPr>
          <a:xfrm>
            <a:off x="729843" y="1904301"/>
            <a:ext cx="7902429" cy="830997"/>
          </a:xfrm>
          <a:prstGeom prst="rect">
            <a:avLst/>
          </a:prstGeom>
          <a:noFill/>
        </p:spPr>
        <p:txBody>
          <a:bodyPr wrap="square">
            <a:spAutoFit/>
          </a:bodyPr>
          <a:lstStyle/>
          <a:p>
            <a:r>
              <a:rPr lang="en-US" sz="2400" dirty="0">
                <a:solidFill>
                  <a:schemeClr val="accent1"/>
                </a:solidFill>
              </a:rPr>
              <a:t>MAEFAIRS UPDATE BY FUND – TECHNOLOGY FUND (28)</a:t>
            </a:r>
            <a:br>
              <a:rPr lang="en-US" sz="2400" dirty="0">
                <a:solidFill>
                  <a:schemeClr val="accent1"/>
                </a:solidFill>
              </a:rPr>
            </a:br>
            <a:endParaRPr lang="en-US" sz="2400" dirty="0">
              <a:solidFill>
                <a:schemeClr val="accent1"/>
              </a:solidFill>
            </a:endParaRPr>
          </a:p>
        </p:txBody>
      </p:sp>
      <p:sp>
        <p:nvSpPr>
          <p:cNvPr id="13" name="TextBox 12">
            <a:extLst>
              <a:ext uri="{FF2B5EF4-FFF2-40B4-BE49-F238E27FC236}">
                <a16:creationId xmlns:a16="http://schemas.microsoft.com/office/drawing/2014/main" id="{C6A776DA-1918-4400-A0E8-5D707BEE3431}"/>
              </a:ext>
            </a:extLst>
          </p:cNvPr>
          <p:cNvSpPr txBox="1"/>
          <p:nvPr/>
        </p:nvSpPr>
        <p:spPr>
          <a:xfrm>
            <a:off x="729843" y="2969702"/>
            <a:ext cx="9278223" cy="2923877"/>
          </a:xfrm>
          <a:prstGeom prst="rect">
            <a:avLst/>
          </a:prstGeom>
          <a:noFill/>
        </p:spPr>
        <p:txBody>
          <a:bodyPr wrap="square">
            <a:spAutoFit/>
          </a:bodyPr>
          <a:lstStyle/>
          <a:p>
            <a:r>
              <a:rPr lang="en-US" sz="1800" dirty="0">
                <a:latin typeface="+mn-lt"/>
              </a:rPr>
              <a:t>HB 181 – temporarily redirects and statutorily appropriates technology funding. The TECH payment in FY2022 is $750,000. This is down from $1,000,000. </a:t>
            </a:r>
            <a:r>
              <a:rPr lang="en-US" dirty="0"/>
              <a:t>T</a:t>
            </a:r>
            <a:r>
              <a:rPr lang="en-US" sz="1800" dirty="0">
                <a:latin typeface="+mn-lt"/>
              </a:rPr>
              <a:t>he remaining $250,000 was directed to the e-rate broadband program.</a:t>
            </a:r>
            <a:br>
              <a:rPr lang="en-US" sz="1800" dirty="0">
                <a:latin typeface="+mn-lt"/>
              </a:rPr>
            </a:br>
            <a:br>
              <a:rPr lang="en-US" sz="1800" dirty="0">
                <a:latin typeface="+mn-lt"/>
              </a:rPr>
            </a:br>
            <a:r>
              <a:rPr lang="en-US" sz="1800" dirty="0">
                <a:cs typeface="Arial" panose="020B0604020202020204" pitchFamily="34" charset="0"/>
              </a:rPr>
              <a:t>This payment is a pre-fill on the preliminary budget data sheets, using revenue code 3281 (State technology aid). These funds are based on general fund BASE budgets.</a:t>
            </a:r>
          </a:p>
          <a:p>
            <a:r>
              <a:rPr lang="en-US" sz="1800" dirty="0">
                <a:cs typeface="Arial" panose="020B0604020202020204" pitchFamily="34" charset="0"/>
              </a:rPr>
              <a:t>Begins July 1, 2021.</a:t>
            </a:r>
            <a:br>
              <a:rPr lang="en-US" sz="1800" dirty="0">
                <a:cs typeface="Arial" panose="020B0604020202020204" pitchFamily="34" charset="0"/>
              </a:rPr>
            </a:br>
            <a:br>
              <a:rPr lang="en-US" sz="2000" dirty="0"/>
            </a:br>
            <a:br>
              <a:rPr lang="en-US" sz="2000" dirty="0"/>
            </a:br>
            <a:endParaRPr lang="en-US" dirty="0"/>
          </a:p>
        </p:txBody>
      </p:sp>
    </p:spTree>
    <p:extLst>
      <p:ext uri="{BB962C8B-B14F-4D97-AF65-F5344CB8AC3E}">
        <p14:creationId xmlns:p14="http://schemas.microsoft.com/office/powerpoint/2010/main" val="3196776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257C-DF7B-48F9-88B6-E1479A69C4CE}"/>
              </a:ext>
            </a:extLst>
          </p:cNvPr>
          <p:cNvSpPr>
            <a:spLocks noGrp="1"/>
          </p:cNvSpPr>
          <p:nvPr>
            <p:ph type="title"/>
          </p:nvPr>
        </p:nvSpPr>
        <p:spPr>
          <a:xfrm>
            <a:off x="665018" y="471055"/>
            <a:ext cx="10333182" cy="602833"/>
          </a:xfrm>
        </p:spPr>
        <p:txBody>
          <a:bodyPr>
            <a:normAutofit/>
          </a:bodyPr>
          <a:lstStyle/>
          <a:p>
            <a:r>
              <a:rPr lang="en-US" sz="2400" dirty="0"/>
              <a:t>MAEFAIRS UPDATES BY FUND – FLEXIBILITY FUND (29)</a:t>
            </a:r>
          </a:p>
        </p:txBody>
      </p:sp>
      <p:sp>
        <p:nvSpPr>
          <p:cNvPr id="3" name="Content Placeholder 2">
            <a:extLst>
              <a:ext uri="{FF2B5EF4-FFF2-40B4-BE49-F238E27FC236}">
                <a16:creationId xmlns:a16="http://schemas.microsoft.com/office/drawing/2014/main" id="{4D71EEC1-73DE-45FD-A8C2-8DFAA25260A7}"/>
              </a:ext>
            </a:extLst>
          </p:cNvPr>
          <p:cNvSpPr>
            <a:spLocks noGrp="1"/>
          </p:cNvSpPr>
          <p:nvPr>
            <p:ph idx="1"/>
          </p:nvPr>
        </p:nvSpPr>
        <p:spPr>
          <a:xfrm>
            <a:off x="981512" y="1283516"/>
            <a:ext cx="9001387" cy="5025844"/>
          </a:xfrm>
        </p:spPr>
        <p:txBody>
          <a:bodyPr>
            <a:normAutofit/>
          </a:bodyPr>
          <a:lstStyle/>
          <a:p>
            <a:r>
              <a:rPr lang="en-US" sz="2000" dirty="0"/>
              <a:t>SB 23 relates to the STATE special revenue school flexibility account. It eliminates the STATE special revenue school flexibility account. There has not been a distribution to schools from this account since 2003. This was a “clean up” bill.</a:t>
            </a:r>
          </a:p>
          <a:p>
            <a:endParaRPr lang="en-US" sz="2000" dirty="0"/>
          </a:p>
          <a:p>
            <a:r>
              <a:rPr lang="en-US" sz="2000" dirty="0"/>
              <a:t>This does not take away a SCHOOL district’s flexibility fund. </a:t>
            </a:r>
          </a:p>
          <a:p>
            <a:endParaRPr lang="en-US" sz="2000" dirty="0"/>
          </a:p>
          <a:p>
            <a:r>
              <a:rPr lang="en-US" sz="2000" dirty="0"/>
              <a:t>HB 32 Eliminates the implementation of ending fund balance limits by repealing 20-9-323, MCA. This currently only applies to a small number of LEAs.</a:t>
            </a:r>
          </a:p>
        </p:txBody>
      </p:sp>
    </p:spTree>
    <p:extLst>
      <p:ext uri="{BB962C8B-B14F-4D97-AF65-F5344CB8AC3E}">
        <p14:creationId xmlns:p14="http://schemas.microsoft.com/office/powerpoint/2010/main" val="1438802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2DB1-0490-47D2-BC89-EFC9D41592EC}"/>
              </a:ext>
            </a:extLst>
          </p:cNvPr>
          <p:cNvSpPr>
            <a:spLocks noGrp="1"/>
          </p:cNvSpPr>
          <p:nvPr>
            <p:ph type="title"/>
          </p:nvPr>
        </p:nvSpPr>
        <p:spPr>
          <a:xfrm>
            <a:off x="562061" y="159392"/>
            <a:ext cx="8646593" cy="1226063"/>
          </a:xfrm>
        </p:spPr>
        <p:txBody>
          <a:bodyPr>
            <a:normAutofit/>
          </a:bodyPr>
          <a:lstStyle/>
          <a:p>
            <a:r>
              <a:rPr lang="en-US" sz="2400" dirty="0"/>
              <a:t>ADULT EDUCATION FUND(17) </a:t>
            </a:r>
            <a:r>
              <a:rPr lang="en-US" sz="2400" dirty="0">
                <a:latin typeface="Arial" panose="020B0604020202020204" pitchFamily="34" charset="0"/>
                <a:cs typeface="Arial" panose="020B0604020202020204" pitchFamily="34" charset="0"/>
              </a:rPr>
              <a:t>&amp;</a:t>
            </a:r>
            <a:r>
              <a:rPr lang="en-US" sz="2400" dirty="0"/>
              <a:t> FLEXIBILITY FUND (29)</a:t>
            </a:r>
            <a:br>
              <a:rPr lang="en-US" sz="2400" dirty="0"/>
            </a:br>
            <a:br>
              <a:rPr lang="en-US" sz="2400" dirty="0"/>
            </a:br>
            <a:r>
              <a:rPr lang="en-US" sz="2000" dirty="0">
                <a:latin typeface="Arial" panose="020B0604020202020204" pitchFamily="34" charset="0"/>
                <a:cs typeface="Arial" panose="020B0604020202020204" pitchFamily="34" charset="0"/>
              </a:rPr>
              <a:t>Advanced Opportunities Grant</a:t>
            </a:r>
          </a:p>
        </p:txBody>
      </p:sp>
      <p:sp>
        <p:nvSpPr>
          <p:cNvPr id="3" name="Content Placeholder 2">
            <a:extLst>
              <a:ext uri="{FF2B5EF4-FFF2-40B4-BE49-F238E27FC236}">
                <a16:creationId xmlns:a16="http://schemas.microsoft.com/office/drawing/2014/main" id="{B8397350-5FC2-4241-8A8C-BBB32534F35D}"/>
              </a:ext>
            </a:extLst>
          </p:cNvPr>
          <p:cNvSpPr>
            <a:spLocks noGrp="1"/>
          </p:cNvSpPr>
          <p:nvPr>
            <p:ph idx="1"/>
          </p:nvPr>
        </p:nvSpPr>
        <p:spPr>
          <a:xfrm>
            <a:off x="562062" y="1510019"/>
            <a:ext cx="9613784" cy="4915948"/>
          </a:xfrm>
        </p:spPr>
        <p:txBody>
          <a:bodyPr>
            <a:normAutofit/>
          </a:bodyPr>
          <a:lstStyle/>
          <a:p>
            <a:r>
              <a:rPr lang="en-US" sz="1600" dirty="0">
                <a:effectLst/>
                <a:ea typeface="Times New Roman" panose="02020603050405020304" pitchFamily="18" charset="0"/>
                <a:cs typeface="Times New Roman" panose="02020603050405020304" pitchFamily="18" charset="0"/>
              </a:rPr>
              <a:t>Beginning in FY2021, applications received by the Board of Public Education (BPE) were reviewed, approved, and retained in the order in which they were received. Approvals would continue until the total amount of appropriated funds available for the fiscal year are exhausted. Qualifying applications received past this point would be held in the order received, until the ensuing fiscal year when the applications would be considered “first received” in the next fiscal year, when there is an appropriation.</a:t>
            </a:r>
          </a:p>
          <a:p>
            <a:r>
              <a:rPr lang="en-US" sz="1600" dirty="0">
                <a:ea typeface="Times New Roman" panose="02020603050405020304" pitchFamily="18" charset="0"/>
                <a:cs typeface="Times New Roman" panose="02020603050405020304" pitchFamily="18" charset="0"/>
              </a:rPr>
              <a:t>T</a:t>
            </a:r>
            <a:r>
              <a:rPr lang="en-US" sz="1600" dirty="0">
                <a:effectLst/>
                <a:ea typeface="Times New Roman" panose="02020603050405020304" pitchFamily="18" charset="0"/>
                <a:cs typeface="Times New Roman" panose="02020603050405020304" pitchFamily="18" charset="0"/>
              </a:rPr>
              <a:t>hese grant funds will be deposited into the </a:t>
            </a:r>
            <a:r>
              <a:rPr lang="en-US" sz="1600" u="sng" dirty="0">
                <a:effectLst/>
                <a:ea typeface="Times New Roman" panose="02020603050405020304" pitchFamily="18" charset="0"/>
                <a:cs typeface="Times New Roman" panose="02020603050405020304" pitchFamily="18" charset="0"/>
              </a:rPr>
              <a:t>Flexibility Fund (29) Revenue code 3770</a:t>
            </a:r>
            <a:r>
              <a:rPr lang="en-US" sz="1600" dirty="0">
                <a:effectLst/>
                <a:ea typeface="Times New Roman" panose="02020603050405020304" pitchFamily="18" charset="0"/>
                <a:cs typeface="Times New Roman" panose="02020603050405020304" pitchFamily="18" charset="0"/>
              </a:rPr>
              <a:t>. You may want to use a unique project reporter code to keep track of year-to-year funds.</a:t>
            </a:r>
            <a:endParaRPr lang="en-US" sz="1600" dirty="0">
              <a:effectLst/>
              <a:ea typeface="Calibri" panose="020F0502020204030204" pitchFamily="34" charset="0"/>
              <a:cs typeface="Times New Roman" panose="02020603050405020304" pitchFamily="18" charset="0"/>
            </a:endParaRPr>
          </a:p>
          <a:p>
            <a:r>
              <a:rPr lang="en-US" sz="1600" dirty="0">
                <a:effectLst/>
                <a:ea typeface="Times New Roman" panose="02020603050405020304" pitchFamily="18" charset="0"/>
                <a:cs typeface="Times New Roman" panose="02020603050405020304" pitchFamily="18" charset="0"/>
              </a:rPr>
              <a:t>A district qualified for funding under Section 4(3) of HB 387 may supplement state funding of advanced opportunity aid with matched expenditures from its adopted adult education budget, not to exceed 25% of the district’s advanced opportunity aid payment. These funds must be used in the same manner the advanced opportunity aid payment is expended. These </a:t>
            </a:r>
            <a:r>
              <a:rPr lang="en-US" sz="1600" u="sng" dirty="0">
                <a:effectLst/>
                <a:ea typeface="Times New Roman" panose="02020603050405020304" pitchFamily="18" charset="0"/>
                <a:cs typeface="Times New Roman" panose="02020603050405020304" pitchFamily="18" charset="0"/>
              </a:rPr>
              <a:t>expenditures</a:t>
            </a:r>
            <a:r>
              <a:rPr lang="en-US" sz="1600" dirty="0">
                <a:effectLst/>
                <a:ea typeface="Times New Roman" panose="02020603050405020304" pitchFamily="18" charset="0"/>
                <a:cs typeface="Times New Roman" panose="02020603050405020304" pitchFamily="18" charset="0"/>
              </a:rPr>
              <a:t> from the Adult Education fund will be coded to </a:t>
            </a:r>
            <a:r>
              <a:rPr lang="en-US" sz="1600" u="sng" dirty="0">
                <a:effectLst/>
                <a:ea typeface="Times New Roman" panose="02020603050405020304" pitchFamily="18" charset="0"/>
                <a:cs typeface="Times New Roman" panose="02020603050405020304" pitchFamily="18" charset="0"/>
              </a:rPr>
              <a:t>X17-XXXX-377-XXXX-XXX. </a:t>
            </a:r>
            <a:r>
              <a:rPr lang="en-US" sz="1600" dirty="0">
                <a:effectLst/>
                <a:ea typeface="Times New Roman" panose="02020603050405020304" pitchFamily="18" charset="0"/>
                <a:cs typeface="Times New Roman" panose="02020603050405020304" pitchFamily="18" charset="0"/>
              </a:rPr>
              <a:t>Again, you may want to use a unique PRC to keep track of each year’s expenditures</a:t>
            </a:r>
          </a:p>
          <a:p>
            <a:r>
              <a:rPr lang="en-US" sz="1600" dirty="0">
                <a:cs typeface="Times New Roman" panose="02020603050405020304" pitchFamily="18" charset="0"/>
              </a:rPr>
              <a:t>THIS IS NOT NEW LEGISLATION; IT WAS PASSED IN 2019</a:t>
            </a:r>
            <a:endParaRPr lang="en-US" sz="1600" dirty="0"/>
          </a:p>
        </p:txBody>
      </p:sp>
    </p:spTree>
    <p:extLst>
      <p:ext uri="{BB962C8B-B14F-4D97-AF65-F5344CB8AC3E}">
        <p14:creationId xmlns:p14="http://schemas.microsoft.com/office/powerpoint/2010/main" val="129757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249312-4157-46E1-BA74-E0A06BE5EB94}"/>
              </a:ext>
            </a:extLst>
          </p:cNvPr>
          <p:cNvSpPr txBox="1"/>
          <p:nvPr/>
        </p:nvSpPr>
        <p:spPr>
          <a:xfrm>
            <a:off x="947956" y="1258349"/>
            <a:ext cx="9773174" cy="4770537"/>
          </a:xfrm>
          <a:prstGeom prst="rect">
            <a:avLst/>
          </a:prstGeom>
          <a:noFill/>
        </p:spPr>
        <p:txBody>
          <a:bodyPr wrap="square" rtlCol="0">
            <a:spAutoFit/>
          </a:bodyPr>
          <a:lstStyle/>
          <a:p>
            <a:r>
              <a:rPr lang="en-US" sz="1600" dirty="0"/>
              <a:t>House Bill 89 - This applies to new applications and requests for funding increases received on or after January 1, 2022. (FY2023) </a:t>
            </a:r>
            <a:r>
              <a:rPr lang="en-US" sz="1600" b="1" dirty="0"/>
              <a:t>This will now have a lottery system </a:t>
            </a:r>
            <a:r>
              <a:rPr lang="en-US" sz="1600" dirty="0"/>
              <a:t>that shall assign every first-time application or request for expansion of a previously approved plan, a number that will be placed into a lottery system draw that will be done by a third party. The applications will be assigned a position in the order in which the numbers are drawn. The drawing will continue until all districts on the qualification list for the current year funding or deferred for consideration in a subsequent year. These funds will use </a:t>
            </a:r>
            <a:r>
              <a:rPr lang="en-US" sz="1600" u="sng" dirty="0"/>
              <a:t>Revenue code 3760 and Expenditure Program code 376.</a:t>
            </a:r>
          </a:p>
          <a:p>
            <a:endParaRPr lang="en-US" sz="1600" u="sng" dirty="0"/>
          </a:p>
          <a:p>
            <a:r>
              <a:rPr lang="en-US" sz="1600" b="1" dirty="0"/>
              <a:t>This has changed from a “first come” “by date received”.</a:t>
            </a:r>
          </a:p>
          <a:p>
            <a:endParaRPr lang="en-US" sz="1600" dirty="0"/>
          </a:p>
          <a:p>
            <a:r>
              <a:rPr lang="en-US" sz="1600" dirty="0"/>
              <a:t>A district may levy up to 100% of the state Transformation Learning Aid in Fund 29.</a:t>
            </a:r>
          </a:p>
          <a:p>
            <a:endParaRPr lang="en-US" sz="1600" dirty="0"/>
          </a:p>
          <a:p>
            <a:r>
              <a:rPr lang="en-US" sz="1600" dirty="0"/>
              <a:t>Transfers can come from any state or local revenue from any budgeted or non-budgeted fund, other than the debt service or retirement fund, to the district’s flexibility fund. </a:t>
            </a:r>
            <a:r>
              <a:rPr lang="en-US" sz="1600" u="sng" dirty="0"/>
              <a:t>Revenue code 5304 </a:t>
            </a:r>
            <a:r>
              <a:rPr lang="en-US" sz="1600" dirty="0"/>
              <a:t>has been created for the transfer code.</a:t>
            </a:r>
          </a:p>
          <a:p>
            <a:endParaRPr lang="en-US" sz="1600" dirty="0"/>
          </a:p>
          <a:p>
            <a:r>
              <a:rPr lang="en-US" sz="1600" dirty="0"/>
              <a:t>Remember: Any transfers that are not expended for the purposes of implementing the district's approved transformational learning plan within 2 full school fiscal years after the funds are transferred must be transferred back to the originating fund from which the revenue was transferred.</a:t>
            </a:r>
          </a:p>
        </p:txBody>
      </p:sp>
      <p:sp>
        <p:nvSpPr>
          <p:cNvPr id="6" name="Title 5">
            <a:extLst>
              <a:ext uri="{FF2B5EF4-FFF2-40B4-BE49-F238E27FC236}">
                <a16:creationId xmlns:a16="http://schemas.microsoft.com/office/drawing/2014/main" id="{20D63EA6-DA0B-40B9-ADA9-094D73D4C1A3}"/>
              </a:ext>
            </a:extLst>
          </p:cNvPr>
          <p:cNvSpPr>
            <a:spLocks noGrp="1"/>
          </p:cNvSpPr>
          <p:nvPr>
            <p:ph type="title"/>
          </p:nvPr>
        </p:nvSpPr>
        <p:spPr>
          <a:xfrm>
            <a:off x="562063" y="218114"/>
            <a:ext cx="10268124" cy="671119"/>
          </a:xfrm>
        </p:spPr>
        <p:txBody>
          <a:bodyPr>
            <a:normAutofit fontScale="90000"/>
          </a:bodyPr>
          <a:lstStyle/>
          <a:p>
            <a:r>
              <a:rPr lang="en-US" sz="2700" dirty="0"/>
              <a:t>FLEXIBILITY FUND (29)</a:t>
            </a:r>
            <a:br>
              <a:rPr lang="en-US" sz="2000" dirty="0"/>
            </a:br>
            <a:br>
              <a:rPr lang="en-US" sz="2000" dirty="0"/>
            </a:br>
            <a:r>
              <a:rPr lang="en-US" sz="2000" dirty="0"/>
              <a:t>Transformational Learning program </a:t>
            </a:r>
          </a:p>
        </p:txBody>
      </p:sp>
    </p:spTree>
    <p:extLst>
      <p:ext uri="{BB962C8B-B14F-4D97-AF65-F5344CB8AC3E}">
        <p14:creationId xmlns:p14="http://schemas.microsoft.com/office/powerpoint/2010/main" val="783120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CAF46DC-9D9D-4312-9132-5F596B56E281}"/>
              </a:ext>
            </a:extLst>
          </p:cNvPr>
          <p:cNvSpPr txBox="1"/>
          <p:nvPr/>
        </p:nvSpPr>
        <p:spPr>
          <a:xfrm>
            <a:off x="1015067" y="244546"/>
            <a:ext cx="9714451" cy="5753581"/>
          </a:xfrm>
          <a:prstGeom prst="rect">
            <a:avLst/>
          </a:prstGeom>
          <a:noFill/>
        </p:spPr>
        <p:txBody>
          <a:bodyPr wrap="square" rtlCol="0">
            <a:spAutoFit/>
          </a:bodyPr>
          <a:lstStyle/>
          <a:p>
            <a:r>
              <a:rPr lang="en-US" sz="2400" dirty="0">
                <a:solidFill>
                  <a:schemeClr val="accent1"/>
                </a:solidFill>
              </a:rPr>
              <a:t>BUILDING RESERVE FUND (61)</a:t>
            </a:r>
          </a:p>
          <a:p>
            <a:endParaRPr lang="en-US" sz="1600" dirty="0"/>
          </a:p>
          <a:p>
            <a:r>
              <a:rPr lang="en-US" sz="1400" dirty="0"/>
              <a:t>Subfund X61-611 – Safety Transfers subfund </a:t>
            </a:r>
          </a:p>
          <a:p>
            <a:r>
              <a:rPr lang="en-US" sz="1400" dirty="0"/>
              <a:t>	Transfers from other funds for school and student safety and security and/or voted levy for school and 	student 	safety and security. </a:t>
            </a:r>
          </a:p>
          <a:p>
            <a:endParaRPr lang="en-US" sz="1400" dirty="0"/>
          </a:p>
          <a:p>
            <a:r>
              <a:rPr lang="en-US" sz="1400" dirty="0"/>
              <a:t>	Safety transfers must be spent within two fiscal years after the funds are transferred. Any remaining money must 	be transferred back to the originating fund from which the revenue was transferred. Transfers from other funds 	require revenue code 5301. Safety and security expenditures require the use of program code 190. </a:t>
            </a:r>
          </a:p>
          <a:p>
            <a:endParaRPr lang="en-US" sz="1400" dirty="0"/>
          </a:p>
          <a:p>
            <a:r>
              <a:rPr lang="en-US" sz="1400" dirty="0"/>
              <a:t>	A unique PRC is recommended for each transfer and related expenditure from each transferring fund</a:t>
            </a:r>
          </a:p>
          <a:p>
            <a:endParaRPr lang="en-US" sz="1400" dirty="0"/>
          </a:p>
          <a:p>
            <a:r>
              <a:rPr lang="en-US" sz="1400" dirty="0"/>
              <a:t>Subfund X61-612- Voted Levy subfund </a:t>
            </a:r>
          </a:p>
          <a:p>
            <a:r>
              <a:rPr lang="en-US" sz="1400" dirty="0"/>
              <a:t>	Voter approved levy for the purpose stated on the ballot (future construction, equipping, </a:t>
            </a:r>
          </a:p>
          <a:p>
            <a:r>
              <a:rPr lang="en-US" sz="1400" dirty="0"/>
              <a:t>	enlarging of school buildings or for purchasing land needed for school purposes.</a:t>
            </a:r>
          </a:p>
          <a:p>
            <a:endParaRPr lang="en-US" sz="1400" dirty="0"/>
          </a:p>
          <a:p>
            <a:r>
              <a:rPr lang="en-US" sz="1400" dirty="0"/>
              <a:t>Subfund X61-613- Permissive Levy subfund </a:t>
            </a:r>
          </a:p>
          <a:p>
            <a:r>
              <a:rPr lang="en-US" sz="1400" dirty="0"/>
              <a:t>	Permissive levy for major maintenance projects or school and student safety and security</a:t>
            </a:r>
          </a:p>
          <a:p>
            <a:r>
              <a:rPr lang="en-US" sz="1400" dirty="0"/>
              <a:t>	</a:t>
            </a:r>
          </a:p>
          <a:p>
            <a:r>
              <a:rPr lang="en-US" sz="1400" dirty="0"/>
              <a:t>Subfund X61-614- Transition Levy subfund </a:t>
            </a:r>
          </a:p>
          <a:p>
            <a:r>
              <a:rPr lang="en-US" sz="1400" dirty="0"/>
              <a:t>	Voter approved levy for transformational costs must be spend on the purposes stated on the ballot (transitional 	costs of opening/closing schools, replacing school buildings or consolidating/annexing</a:t>
            </a:r>
          </a:p>
          <a:p>
            <a:endParaRPr lang="en-US" sz="1400" dirty="0"/>
          </a:p>
          <a:p>
            <a:r>
              <a:rPr lang="en-US" sz="1400" dirty="0"/>
              <a:t>A district should be verifying that the tax levies are being recorded in the proper subfunds. Make sure to split up the property taxes (protested, delinquent, and interest) by subfund</a:t>
            </a:r>
            <a:r>
              <a:rPr lang="en-US" sz="1600" dirty="0"/>
              <a:t>.</a:t>
            </a:r>
          </a:p>
        </p:txBody>
      </p:sp>
    </p:spTree>
    <p:extLst>
      <p:ext uri="{BB962C8B-B14F-4D97-AF65-F5344CB8AC3E}">
        <p14:creationId xmlns:p14="http://schemas.microsoft.com/office/powerpoint/2010/main" val="2250897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919C94-836F-4AF9-B24F-5A2DA39F8650}"/>
              </a:ext>
            </a:extLst>
          </p:cNvPr>
          <p:cNvSpPr txBox="1"/>
          <p:nvPr/>
        </p:nvSpPr>
        <p:spPr>
          <a:xfrm>
            <a:off x="562062" y="343949"/>
            <a:ext cx="9687724" cy="5447645"/>
          </a:xfrm>
          <a:prstGeom prst="rect">
            <a:avLst/>
          </a:prstGeom>
          <a:noFill/>
        </p:spPr>
        <p:txBody>
          <a:bodyPr wrap="square" rtlCol="0">
            <a:spAutoFit/>
          </a:bodyPr>
          <a:lstStyle/>
          <a:p>
            <a:r>
              <a:rPr lang="en-US" sz="2400" dirty="0">
                <a:solidFill>
                  <a:schemeClr val="accent1"/>
                </a:solidFill>
              </a:rPr>
              <a:t>Building Reserve Fund (61)</a:t>
            </a:r>
          </a:p>
          <a:p>
            <a:endParaRPr lang="en-US" dirty="0"/>
          </a:p>
          <a:p>
            <a:r>
              <a:rPr lang="en-US" dirty="0"/>
              <a:t>House Bill 192 (2021 Legislature)</a:t>
            </a:r>
          </a:p>
          <a:p>
            <a:endParaRPr lang="en-US" dirty="0"/>
          </a:p>
          <a:p>
            <a:r>
              <a:rPr lang="en-US" sz="1800" b="0" i="0" u="none" strike="noStrike" baseline="0" dirty="0">
                <a:solidFill>
                  <a:srgbClr val="000000"/>
                </a:solidFill>
                <a:latin typeface="Arial" panose="020B0604020202020204" pitchFamily="34" charset="0"/>
              </a:rPr>
              <a:t>(This act) applies to notice requirements, school budgets, property tax levies, and state major maintenance aid calculations related to school fiscal years beginning on or after July 1, 2022. </a:t>
            </a:r>
            <a:endParaRPr lang="en-US" dirty="0"/>
          </a:p>
          <a:p>
            <a:endParaRPr lang="en-US" dirty="0"/>
          </a:p>
          <a:p>
            <a:r>
              <a:rPr lang="en-US" sz="1800" dirty="0">
                <a:latin typeface="Arial" panose="020B0604020202020204" pitchFamily="34" charset="0"/>
                <a:cs typeface="Arial" panose="020B0604020202020204" pitchFamily="34" charset="0"/>
              </a:rPr>
              <a:t>HB 192</a:t>
            </a:r>
            <a:r>
              <a:rPr lang="en-US" sz="1800" b="0" i="1" u="none" strike="noStrike" baseline="0" dirty="0">
                <a:solidFill>
                  <a:srgbClr val="000000"/>
                </a:solidFill>
                <a:latin typeface="Arial" panose="020B0604020202020204" pitchFamily="34" charset="0"/>
                <a:cs typeface="Arial" panose="020B0604020202020204" pitchFamily="34" charset="0"/>
              </a:rPr>
              <a:t> </a:t>
            </a:r>
            <a:r>
              <a:rPr lang="en-US" sz="1800" b="0" u="none" strike="noStrike" baseline="0" dirty="0">
                <a:solidFill>
                  <a:srgbClr val="000000"/>
                </a:solidFill>
                <a:latin typeface="Arial" panose="020B0604020202020204" pitchFamily="34" charset="0"/>
                <a:cs typeface="Arial" panose="020B0604020202020204" pitchFamily="34" charset="0"/>
              </a:rPr>
              <a:t>increases the school major maintenance amount and the multiplier used to calculate state major maintenance aid (</a:t>
            </a:r>
            <a:r>
              <a:rPr lang="en-US" sz="1600" b="0" u="none" strike="noStrike" baseline="0" dirty="0">
                <a:solidFill>
                  <a:srgbClr val="000000"/>
                </a:solidFill>
                <a:latin typeface="Arial" panose="020B0604020202020204" pitchFamily="34" charset="0"/>
                <a:cs typeface="Arial" panose="020B0604020202020204" pitchFamily="34" charset="0"/>
              </a:rPr>
              <a:t>from 171% to 187%</a:t>
            </a:r>
            <a:r>
              <a:rPr lang="en-US" sz="1800" b="0" u="none" strike="noStrike" baseline="0" dirty="0">
                <a:solidFill>
                  <a:srgbClr val="000000"/>
                </a:solidFill>
                <a:latin typeface="Arial" panose="020B0604020202020204" pitchFamily="34" charset="0"/>
                <a:cs typeface="Arial" panose="020B0604020202020204" pitchFamily="34" charset="0"/>
              </a:rPr>
              <a:t>)</a:t>
            </a:r>
          </a:p>
          <a:p>
            <a:endParaRPr lang="en-US" dirty="0"/>
          </a:p>
          <a:p>
            <a:r>
              <a:rPr lang="en-US" dirty="0"/>
              <a:t>This bill references a certified school safety or emergency operations plan.</a:t>
            </a:r>
          </a:p>
          <a:p>
            <a:r>
              <a:rPr lang="en-US" sz="1800" dirty="0">
                <a:effectLst/>
                <a:latin typeface="Calibri" panose="020F0502020204030204" pitchFamily="34" charset="0"/>
                <a:ea typeface="Calibri" panose="020F0502020204030204" pitchFamily="34" charset="0"/>
              </a:rPr>
              <a:t>	It is a requirement that all districts have a plan. A district self-reports this in TEAMS, through 	Accreditation, a district must select a box certifying that they have an Emergency Operations 	Plan. A district reports “yes or no” in TEAMS. All accredited schools reported having this policy in 	place already.</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Current Montana law regarding emergency planning in schools is located here: 20-1-401, MCA.</a:t>
            </a:r>
          </a:p>
          <a:p>
            <a:endParaRPr lang="en-US" dirty="0"/>
          </a:p>
          <a:p>
            <a:r>
              <a:rPr lang="en-US" dirty="0"/>
              <a:t>More information will be coming in FY2023 for this bill.</a:t>
            </a:r>
          </a:p>
        </p:txBody>
      </p:sp>
    </p:spTree>
    <p:extLst>
      <p:ext uri="{BB962C8B-B14F-4D97-AF65-F5344CB8AC3E}">
        <p14:creationId xmlns:p14="http://schemas.microsoft.com/office/powerpoint/2010/main" val="3785769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172" y="234892"/>
            <a:ext cx="11325138" cy="503339"/>
          </a:xfrm>
        </p:spPr>
        <p:txBody>
          <a:bodyPr>
            <a:normAutofit/>
          </a:bodyPr>
          <a:lstStyle/>
          <a:p>
            <a:r>
              <a:rPr lang="en-US" sz="2400" dirty="0">
                <a:latin typeface="+mn-lt"/>
                <a:cs typeface="Arial" panose="020B0604020202020204" pitchFamily="34" charset="0"/>
              </a:rPr>
              <a:t>Building Reserve Fund (61) </a:t>
            </a:r>
            <a:r>
              <a:rPr lang="en-US" sz="2400" dirty="0">
                <a:latin typeface="Arial" panose="020B0604020202020204" pitchFamily="34" charset="0"/>
                <a:cs typeface="Arial" panose="020B0604020202020204" pitchFamily="34" charset="0"/>
              </a:rPr>
              <a:t>– subfund 613</a:t>
            </a:r>
          </a:p>
        </p:txBody>
      </p:sp>
      <p:sp>
        <p:nvSpPr>
          <p:cNvPr id="3" name="Content Placeholder 2"/>
          <p:cNvSpPr>
            <a:spLocks noGrp="1"/>
          </p:cNvSpPr>
          <p:nvPr>
            <p:ph idx="1"/>
          </p:nvPr>
        </p:nvSpPr>
        <p:spPr>
          <a:xfrm>
            <a:off x="478172" y="897622"/>
            <a:ext cx="9949345" cy="4613945"/>
          </a:xfrm>
        </p:spPr>
        <p:txBody>
          <a:bodyPr>
            <a:noAutofit/>
          </a:bodyPr>
          <a:lstStyle/>
          <a:p>
            <a:pPr>
              <a:buClr>
                <a:srgbClr val="C00000"/>
              </a:buClr>
              <a:buFont typeface="Wingdings" charset="2"/>
              <a:buChar char="§"/>
            </a:pPr>
            <a:r>
              <a:rPr lang="en-US" sz="1800" dirty="0">
                <a:latin typeface="Arial" panose="020B0604020202020204" pitchFamily="34" charset="0"/>
                <a:cs typeface="Arial" panose="020B0604020202020204" pitchFamily="34" charset="0"/>
              </a:rPr>
              <a:t>Revenue 3283: State Major Maintenance Aid (SMMA) </a:t>
            </a:r>
            <a:r>
              <a:rPr lang="en-US" sz="1800" dirty="0"/>
              <a:t>20-9-635, MCA</a:t>
            </a:r>
            <a:endParaRPr lang="en-US" sz="1800" dirty="0">
              <a:latin typeface="Arial" panose="020B0604020202020204" pitchFamily="34" charset="0"/>
              <a:cs typeface="Arial" panose="020B0604020202020204" pitchFamily="34" charset="0"/>
            </a:endParaRPr>
          </a:p>
          <a:p>
            <a:pPr>
              <a:buClr>
                <a:srgbClr val="C00000"/>
              </a:buClr>
              <a:buFont typeface="Wingdings" charset="2"/>
              <a:buChar char="§"/>
            </a:pPr>
            <a:r>
              <a:rPr lang="en-US" sz="1600" dirty="0">
                <a:latin typeface="Arial" panose="020B0604020202020204" pitchFamily="34" charset="0"/>
                <a:cs typeface="Arial" panose="020B0604020202020204" pitchFamily="34" charset="0"/>
              </a:rPr>
              <a:t>This is included in the Estimated Funding Sources section on the Pre-filled Verification Sheet</a:t>
            </a:r>
          </a:p>
          <a:p>
            <a:pPr marL="0" indent="0">
              <a:lnSpc>
                <a:spcPct val="110000"/>
              </a:lnSpc>
              <a:spcBef>
                <a:spcPts val="0"/>
              </a:spcBef>
              <a:buNone/>
            </a:pPr>
            <a:r>
              <a:rPr lang="en-US" sz="1800" dirty="0"/>
              <a:t>	$10 million in fiscal year 2022,</a:t>
            </a:r>
            <a:br>
              <a:rPr lang="en-US" sz="1800" dirty="0"/>
            </a:br>
            <a:r>
              <a:rPr lang="en-US" sz="1800" dirty="0"/>
              <a:t>	$10 million in fiscal year 2023, </a:t>
            </a:r>
          </a:p>
          <a:p>
            <a:pPr marL="0" indent="0">
              <a:lnSpc>
                <a:spcPct val="110000"/>
              </a:lnSpc>
              <a:spcBef>
                <a:spcPts val="0"/>
              </a:spcBef>
              <a:buNone/>
            </a:pPr>
            <a:r>
              <a:rPr lang="en-US" sz="1600" dirty="0"/>
              <a:t>	with each fiscal year's appropriation reduced by the amount of projected earnings from the school 	facilities fund pursuant to 17-5-703, MCA for that fiscal year.</a:t>
            </a:r>
          </a:p>
          <a:p>
            <a:pPr>
              <a:buClr>
                <a:srgbClr val="C00000"/>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The district may permissively levy up to $15,000 per district ($30,000 for a K-12 district) plus the product of $100 multiplied by the district’s budgeted ANB for the prior fiscal year.</a:t>
            </a:r>
          </a:p>
          <a:p>
            <a:pPr>
              <a:buClr>
                <a:srgbClr val="C00000"/>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The permissive levy may not exceed 10 mills (20 for a K-12 district).</a:t>
            </a:r>
          </a:p>
          <a:p>
            <a:pPr>
              <a:buClr>
                <a:srgbClr val="C00000"/>
              </a:buClr>
              <a:buFont typeface="Wingdings" panose="05000000000000000000" pitchFamily="2" charset="2"/>
              <a:buChar char="ü"/>
            </a:pPr>
            <a:r>
              <a:rPr lang="en-US" sz="1600" dirty="0">
                <a:latin typeface="Arial" panose="020B0604020202020204" pitchFamily="34" charset="0"/>
                <a:cs typeface="Arial" panose="020B0604020202020204" pitchFamily="34" charset="0"/>
              </a:rPr>
              <a:t>Non-levy revenues cannot be used in the permissive fund unless the district has levied the full 10.00 or 20.00 (K-12) mills.</a:t>
            </a:r>
          </a:p>
          <a:p>
            <a:pPr>
              <a:buClr>
                <a:srgbClr val="C00000"/>
              </a:buClr>
              <a:buFont typeface="Wingdings" panose="05000000000000000000" pitchFamily="2" charset="2"/>
              <a:buChar char="ü"/>
            </a:pPr>
            <a:r>
              <a:rPr lang="en-US" sz="1600" dirty="0">
                <a:latin typeface="Arial" panose="020B0604020202020204" pitchFamily="34" charset="0"/>
                <a:cs typeface="Arial" panose="020B0604020202020204" pitchFamily="34" charset="0"/>
              </a:rPr>
              <a:t>Beginning FY2023, the multiplier will be </a:t>
            </a:r>
            <a:r>
              <a:rPr lang="en-US" sz="1600" dirty="0">
                <a:solidFill>
                  <a:srgbClr val="FF0000"/>
                </a:solidFill>
                <a:latin typeface="Arial" panose="020B0604020202020204" pitchFamily="34" charset="0"/>
                <a:cs typeface="Arial" panose="020B0604020202020204" pitchFamily="34" charset="0"/>
              </a:rPr>
              <a:t>$110 </a:t>
            </a:r>
          </a:p>
          <a:p>
            <a:pPr marL="0" indent="0">
              <a:buClr>
                <a:srgbClr val="C00000"/>
              </a:buClr>
              <a:buNone/>
            </a:pPr>
            <a:endParaRPr lang="en-US" sz="1600" dirty="0">
              <a:latin typeface="Arial" panose="020B0604020202020204" pitchFamily="34" charset="0"/>
              <a:cs typeface="Arial" panose="020B0604020202020204" pitchFamily="34" charset="0"/>
            </a:endParaRPr>
          </a:p>
          <a:p>
            <a:pPr marL="0" indent="0">
              <a:buClr>
                <a:schemeClr val="bg1">
                  <a:lumMod val="50000"/>
                </a:schemeClr>
              </a:buClr>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727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8" name="Rectangle 1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7534E9A-9BED-4A8C-BD34-D8EAAFAC609F}"/>
              </a:ext>
            </a:extLst>
          </p:cNvPr>
          <p:cNvPicPr>
            <a:picLocks noChangeAspect="1"/>
          </p:cNvPicPr>
          <p:nvPr/>
        </p:nvPicPr>
        <p:blipFill>
          <a:blip r:embed="rId2"/>
          <a:stretch>
            <a:fillRect/>
          </a:stretch>
        </p:blipFill>
        <p:spPr>
          <a:xfrm>
            <a:off x="1126309" y="1302243"/>
            <a:ext cx="9941259" cy="4249887"/>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996621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F649C1-A791-4795-AE35-BC945D50F119}"/>
              </a:ext>
            </a:extLst>
          </p:cNvPr>
          <p:cNvPicPr>
            <a:picLocks noChangeAspect="1"/>
          </p:cNvPicPr>
          <p:nvPr/>
        </p:nvPicPr>
        <p:blipFill>
          <a:blip r:embed="rId2"/>
          <a:stretch>
            <a:fillRect/>
          </a:stretch>
        </p:blipFill>
        <p:spPr>
          <a:xfrm>
            <a:off x="236795" y="95692"/>
            <a:ext cx="10714740" cy="914401"/>
          </a:xfrm>
          <a:prstGeom prst="rect">
            <a:avLst/>
          </a:prstGeom>
        </p:spPr>
      </p:pic>
      <p:pic>
        <p:nvPicPr>
          <p:cNvPr id="3" name="Picture 2">
            <a:extLst>
              <a:ext uri="{FF2B5EF4-FFF2-40B4-BE49-F238E27FC236}">
                <a16:creationId xmlns:a16="http://schemas.microsoft.com/office/drawing/2014/main" id="{419CDD51-CDD0-4752-96D0-82DBB1EA0CB9}"/>
              </a:ext>
            </a:extLst>
          </p:cNvPr>
          <p:cNvPicPr>
            <a:picLocks noChangeAspect="1"/>
          </p:cNvPicPr>
          <p:nvPr/>
        </p:nvPicPr>
        <p:blipFill>
          <a:blip r:embed="rId3"/>
          <a:stretch>
            <a:fillRect/>
          </a:stretch>
        </p:blipFill>
        <p:spPr>
          <a:xfrm>
            <a:off x="1332246" y="1711672"/>
            <a:ext cx="9330161" cy="4324208"/>
          </a:xfrm>
          <a:prstGeom prst="rect">
            <a:avLst/>
          </a:prstGeom>
        </p:spPr>
      </p:pic>
      <p:pic>
        <p:nvPicPr>
          <p:cNvPr id="4" name="Picture 3">
            <a:extLst>
              <a:ext uri="{FF2B5EF4-FFF2-40B4-BE49-F238E27FC236}">
                <a16:creationId xmlns:a16="http://schemas.microsoft.com/office/drawing/2014/main" id="{BC3BF130-8C4C-4C98-B240-3D12DAAE09E4}"/>
              </a:ext>
            </a:extLst>
          </p:cNvPr>
          <p:cNvPicPr>
            <a:picLocks noChangeAspect="1"/>
          </p:cNvPicPr>
          <p:nvPr/>
        </p:nvPicPr>
        <p:blipFill>
          <a:blip r:embed="rId4"/>
          <a:stretch>
            <a:fillRect/>
          </a:stretch>
        </p:blipFill>
        <p:spPr>
          <a:xfrm>
            <a:off x="7928012" y="1067803"/>
            <a:ext cx="2524125" cy="400050"/>
          </a:xfrm>
          <a:prstGeom prst="rect">
            <a:avLst/>
          </a:prstGeom>
        </p:spPr>
      </p:pic>
    </p:spTree>
    <p:extLst>
      <p:ext uri="{BB962C8B-B14F-4D97-AF65-F5344CB8AC3E}">
        <p14:creationId xmlns:p14="http://schemas.microsoft.com/office/powerpoint/2010/main" val="54036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0B6A60-7FD5-4CE0-A757-B0FF7C38835E}"/>
              </a:ext>
            </a:extLst>
          </p:cNvPr>
          <p:cNvPicPr>
            <a:picLocks noChangeAspect="1"/>
          </p:cNvPicPr>
          <p:nvPr/>
        </p:nvPicPr>
        <p:blipFill>
          <a:blip r:embed="rId2"/>
          <a:stretch>
            <a:fillRect/>
          </a:stretch>
        </p:blipFill>
        <p:spPr>
          <a:xfrm>
            <a:off x="436228" y="2413469"/>
            <a:ext cx="9053474" cy="3152282"/>
          </a:xfrm>
          <a:prstGeom prst="rect">
            <a:avLst/>
          </a:prstGeom>
        </p:spPr>
      </p:pic>
      <p:sp>
        <p:nvSpPr>
          <p:cNvPr id="9" name="TextBox 8">
            <a:extLst>
              <a:ext uri="{FF2B5EF4-FFF2-40B4-BE49-F238E27FC236}">
                <a16:creationId xmlns:a16="http://schemas.microsoft.com/office/drawing/2014/main" id="{E03A8C56-D092-4573-A5CF-632686895E95}"/>
              </a:ext>
            </a:extLst>
          </p:cNvPr>
          <p:cNvSpPr txBox="1"/>
          <p:nvPr/>
        </p:nvSpPr>
        <p:spPr>
          <a:xfrm>
            <a:off x="436228" y="1166070"/>
            <a:ext cx="10041622" cy="923330"/>
          </a:xfrm>
          <a:prstGeom prst="rect">
            <a:avLst/>
          </a:prstGeom>
          <a:noFill/>
        </p:spPr>
        <p:txBody>
          <a:bodyPr wrap="square" rtlCol="0">
            <a:spAutoFit/>
          </a:bodyPr>
          <a:lstStyle/>
          <a:p>
            <a:r>
              <a:rPr lang="en-US" dirty="0"/>
              <a:t>OPI website – Leadership – School Finance – Budgets - General Fund Budgeting Spreadsheet FY2022_v5. Save a copy of this spreadsheet to your desktop. Enter your LE number and last year’s taxable value in the blue boxes. This will start populating areas of your budget</a:t>
            </a:r>
          </a:p>
        </p:txBody>
      </p:sp>
      <p:sp>
        <p:nvSpPr>
          <p:cNvPr id="7" name="TextBox 6">
            <a:extLst>
              <a:ext uri="{FF2B5EF4-FFF2-40B4-BE49-F238E27FC236}">
                <a16:creationId xmlns:a16="http://schemas.microsoft.com/office/drawing/2014/main" id="{B3CA1451-583E-4918-A892-083618DFFD96}"/>
              </a:ext>
            </a:extLst>
          </p:cNvPr>
          <p:cNvSpPr txBox="1"/>
          <p:nvPr/>
        </p:nvSpPr>
        <p:spPr>
          <a:xfrm>
            <a:off x="436228" y="293614"/>
            <a:ext cx="8602910" cy="461665"/>
          </a:xfrm>
          <a:prstGeom prst="rect">
            <a:avLst/>
          </a:prstGeom>
          <a:noFill/>
        </p:spPr>
        <p:txBody>
          <a:bodyPr wrap="square">
            <a:spAutoFit/>
          </a:bodyPr>
          <a:lstStyle/>
          <a:p>
            <a:r>
              <a:rPr lang="en-US" sz="2400" dirty="0">
                <a:solidFill>
                  <a:schemeClr val="accent1"/>
                </a:solidFill>
                <a:latin typeface="+mn-lt"/>
                <a:cs typeface="Arial" panose="020B0604020202020204" pitchFamily="34" charset="0"/>
              </a:rPr>
              <a:t>Building Reserve Fund (61) - subfund 613</a:t>
            </a:r>
            <a:endParaRPr lang="en-US" sz="2400" dirty="0">
              <a:solidFill>
                <a:schemeClr val="accent1"/>
              </a:solidFill>
            </a:endParaRPr>
          </a:p>
        </p:txBody>
      </p:sp>
    </p:spTree>
    <p:extLst>
      <p:ext uri="{BB962C8B-B14F-4D97-AF65-F5344CB8AC3E}">
        <p14:creationId xmlns:p14="http://schemas.microsoft.com/office/powerpoint/2010/main" val="1881173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C4B28C-55D6-4B06-89C2-72A939650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846" y="926307"/>
            <a:ext cx="10608684" cy="5005386"/>
          </a:xfrm>
          <a:prstGeom prst="rect">
            <a:avLst/>
          </a:prstGeom>
        </p:spPr>
      </p:pic>
      <p:sp>
        <p:nvSpPr>
          <p:cNvPr id="4" name="TextBox 3">
            <a:extLst>
              <a:ext uri="{FF2B5EF4-FFF2-40B4-BE49-F238E27FC236}">
                <a16:creationId xmlns:a16="http://schemas.microsoft.com/office/drawing/2014/main" id="{90AB874F-9916-4F57-80D7-2FFDBA3F2F01}"/>
              </a:ext>
            </a:extLst>
          </p:cNvPr>
          <p:cNvSpPr txBox="1"/>
          <p:nvPr/>
        </p:nvSpPr>
        <p:spPr>
          <a:xfrm>
            <a:off x="1031846" y="260057"/>
            <a:ext cx="3573710" cy="523220"/>
          </a:xfrm>
          <a:prstGeom prst="rect">
            <a:avLst/>
          </a:prstGeom>
          <a:noFill/>
        </p:spPr>
        <p:txBody>
          <a:bodyPr wrap="square" rtlCol="0">
            <a:spAutoFit/>
          </a:bodyPr>
          <a:lstStyle/>
          <a:p>
            <a:r>
              <a:rPr lang="en-US" sz="2800" dirty="0">
                <a:solidFill>
                  <a:schemeClr val="accent1"/>
                </a:solidFill>
              </a:rPr>
              <a:t>www.opi.mt.gov</a:t>
            </a:r>
          </a:p>
        </p:txBody>
      </p:sp>
    </p:spTree>
    <p:extLst>
      <p:ext uri="{BB962C8B-B14F-4D97-AF65-F5344CB8AC3E}">
        <p14:creationId xmlns:p14="http://schemas.microsoft.com/office/powerpoint/2010/main" val="2990675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23581C-4DDC-4A32-8C64-A6C5E824460A}"/>
              </a:ext>
            </a:extLst>
          </p:cNvPr>
          <p:cNvPicPr>
            <a:picLocks noChangeAspect="1"/>
          </p:cNvPicPr>
          <p:nvPr/>
        </p:nvPicPr>
        <p:blipFill>
          <a:blip r:embed="rId2"/>
          <a:stretch>
            <a:fillRect/>
          </a:stretch>
        </p:blipFill>
        <p:spPr>
          <a:xfrm>
            <a:off x="781575" y="1903223"/>
            <a:ext cx="9142602" cy="3674463"/>
          </a:xfrm>
          <a:prstGeom prst="rect">
            <a:avLst/>
          </a:prstGeom>
        </p:spPr>
      </p:pic>
      <p:sp>
        <p:nvSpPr>
          <p:cNvPr id="3" name="TextBox 2">
            <a:extLst>
              <a:ext uri="{FF2B5EF4-FFF2-40B4-BE49-F238E27FC236}">
                <a16:creationId xmlns:a16="http://schemas.microsoft.com/office/drawing/2014/main" id="{23DFF5B5-7787-41A0-B3B7-4615511DE6E9}"/>
              </a:ext>
            </a:extLst>
          </p:cNvPr>
          <p:cNvSpPr txBox="1"/>
          <p:nvPr/>
        </p:nvSpPr>
        <p:spPr>
          <a:xfrm>
            <a:off x="335560" y="922789"/>
            <a:ext cx="8489658" cy="923330"/>
          </a:xfrm>
          <a:prstGeom prst="rect">
            <a:avLst/>
          </a:prstGeom>
          <a:noFill/>
        </p:spPr>
        <p:txBody>
          <a:bodyPr wrap="square" rtlCol="0">
            <a:spAutoFit/>
          </a:bodyPr>
          <a:lstStyle/>
          <a:p>
            <a:r>
              <a:rPr lang="en-US" dirty="0"/>
              <a:t>The OPI has added a tab to this spreadsheet to make it easier for districts to know what their SMMA payment from the state will be and what they will need to permissive levy to fill their “SMMA Box”.</a:t>
            </a:r>
          </a:p>
        </p:txBody>
      </p:sp>
      <p:sp>
        <p:nvSpPr>
          <p:cNvPr id="5" name="TextBox 4">
            <a:extLst>
              <a:ext uri="{FF2B5EF4-FFF2-40B4-BE49-F238E27FC236}">
                <a16:creationId xmlns:a16="http://schemas.microsoft.com/office/drawing/2014/main" id="{4936D0F7-7A9D-4822-8F28-78522C46F22B}"/>
              </a:ext>
            </a:extLst>
          </p:cNvPr>
          <p:cNvSpPr txBox="1"/>
          <p:nvPr/>
        </p:nvSpPr>
        <p:spPr>
          <a:xfrm>
            <a:off x="268447" y="404020"/>
            <a:ext cx="8170878" cy="461665"/>
          </a:xfrm>
          <a:prstGeom prst="rect">
            <a:avLst/>
          </a:prstGeom>
          <a:noFill/>
        </p:spPr>
        <p:txBody>
          <a:bodyPr wrap="square">
            <a:spAutoFit/>
          </a:bodyPr>
          <a:lstStyle/>
          <a:p>
            <a:r>
              <a:rPr lang="en-US" sz="2400" dirty="0">
                <a:solidFill>
                  <a:schemeClr val="accent1"/>
                </a:solidFill>
                <a:latin typeface="+mn-lt"/>
                <a:cs typeface="Arial" panose="020B0604020202020204" pitchFamily="34" charset="0"/>
              </a:rPr>
              <a:t>Building Reserve Fund (61) - subfund 613</a:t>
            </a:r>
            <a:endParaRPr lang="en-US" sz="2400" dirty="0">
              <a:solidFill>
                <a:schemeClr val="accent1"/>
              </a:solidFill>
            </a:endParaRPr>
          </a:p>
        </p:txBody>
      </p:sp>
    </p:spTree>
    <p:extLst>
      <p:ext uri="{BB962C8B-B14F-4D97-AF65-F5344CB8AC3E}">
        <p14:creationId xmlns:p14="http://schemas.microsoft.com/office/powerpoint/2010/main" val="2886698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7C7692-BFBD-40B1-8A27-248CDDF5E04B}"/>
              </a:ext>
            </a:extLst>
          </p:cNvPr>
          <p:cNvPicPr>
            <a:picLocks noChangeAspect="1"/>
          </p:cNvPicPr>
          <p:nvPr/>
        </p:nvPicPr>
        <p:blipFill>
          <a:blip r:embed="rId2"/>
          <a:stretch>
            <a:fillRect/>
          </a:stretch>
        </p:blipFill>
        <p:spPr>
          <a:xfrm>
            <a:off x="419452" y="998290"/>
            <a:ext cx="9553970" cy="4630724"/>
          </a:xfrm>
          <a:prstGeom prst="rect">
            <a:avLst/>
          </a:prstGeom>
        </p:spPr>
      </p:pic>
      <p:sp>
        <p:nvSpPr>
          <p:cNvPr id="6" name="TextBox 5">
            <a:extLst>
              <a:ext uri="{FF2B5EF4-FFF2-40B4-BE49-F238E27FC236}">
                <a16:creationId xmlns:a16="http://schemas.microsoft.com/office/drawing/2014/main" id="{7903B112-534B-4484-B166-003B655C18C0}"/>
              </a:ext>
            </a:extLst>
          </p:cNvPr>
          <p:cNvSpPr txBox="1"/>
          <p:nvPr/>
        </p:nvSpPr>
        <p:spPr>
          <a:xfrm>
            <a:off x="343951" y="293615"/>
            <a:ext cx="8728742" cy="461665"/>
          </a:xfrm>
          <a:prstGeom prst="rect">
            <a:avLst/>
          </a:prstGeom>
          <a:noFill/>
        </p:spPr>
        <p:txBody>
          <a:bodyPr wrap="square">
            <a:spAutoFit/>
          </a:bodyPr>
          <a:lstStyle/>
          <a:p>
            <a:r>
              <a:rPr lang="en-US" sz="2400" dirty="0">
                <a:solidFill>
                  <a:schemeClr val="accent1"/>
                </a:solidFill>
                <a:latin typeface="+mn-lt"/>
                <a:cs typeface="Arial" panose="020B0604020202020204" pitchFamily="34" charset="0"/>
              </a:rPr>
              <a:t>Building Reserve Fund (61) – subfund 613</a:t>
            </a:r>
            <a:endParaRPr lang="en-US" sz="2400" dirty="0">
              <a:solidFill>
                <a:schemeClr val="accent1"/>
              </a:solidFill>
            </a:endParaRPr>
          </a:p>
        </p:txBody>
      </p:sp>
    </p:spTree>
    <p:extLst>
      <p:ext uri="{BB962C8B-B14F-4D97-AF65-F5344CB8AC3E}">
        <p14:creationId xmlns:p14="http://schemas.microsoft.com/office/powerpoint/2010/main" val="2005966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534E9A-9BED-4A8C-BD34-D8EAAFAC609F}"/>
              </a:ext>
            </a:extLst>
          </p:cNvPr>
          <p:cNvPicPr>
            <a:picLocks noChangeAspect="1"/>
          </p:cNvPicPr>
          <p:nvPr/>
        </p:nvPicPr>
        <p:blipFill>
          <a:blip r:embed="rId2"/>
          <a:stretch>
            <a:fillRect/>
          </a:stretch>
        </p:blipFill>
        <p:spPr>
          <a:xfrm>
            <a:off x="1204056" y="427395"/>
            <a:ext cx="9539186" cy="4077493"/>
          </a:xfrm>
          <a:prstGeom prst="rect">
            <a:avLst/>
          </a:prstGeom>
        </p:spPr>
      </p:pic>
      <p:pic>
        <p:nvPicPr>
          <p:cNvPr id="3" name="Picture 2">
            <a:extLst>
              <a:ext uri="{FF2B5EF4-FFF2-40B4-BE49-F238E27FC236}">
                <a16:creationId xmlns:a16="http://schemas.microsoft.com/office/drawing/2014/main" id="{9CA3D3D5-E7E9-4E14-9EED-D0A0D9F33BE7}"/>
              </a:ext>
            </a:extLst>
          </p:cNvPr>
          <p:cNvPicPr>
            <a:picLocks noChangeAspect="1"/>
          </p:cNvPicPr>
          <p:nvPr/>
        </p:nvPicPr>
        <p:blipFill>
          <a:blip r:embed="rId3"/>
          <a:stretch>
            <a:fillRect/>
          </a:stretch>
        </p:blipFill>
        <p:spPr>
          <a:xfrm>
            <a:off x="1204056" y="4631135"/>
            <a:ext cx="3630412" cy="1287741"/>
          </a:xfrm>
          <a:prstGeom prst="rect">
            <a:avLst/>
          </a:prstGeom>
        </p:spPr>
      </p:pic>
      <p:pic>
        <p:nvPicPr>
          <p:cNvPr id="4" name="Picture 3">
            <a:extLst>
              <a:ext uri="{FF2B5EF4-FFF2-40B4-BE49-F238E27FC236}">
                <a16:creationId xmlns:a16="http://schemas.microsoft.com/office/drawing/2014/main" id="{19E87AD8-D11F-482F-A61A-C0EF93132C23}"/>
              </a:ext>
            </a:extLst>
          </p:cNvPr>
          <p:cNvPicPr>
            <a:picLocks noChangeAspect="1"/>
          </p:cNvPicPr>
          <p:nvPr/>
        </p:nvPicPr>
        <p:blipFill>
          <a:blip r:embed="rId4"/>
          <a:stretch>
            <a:fillRect/>
          </a:stretch>
        </p:blipFill>
        <p:spPr>
          <a:xfrm>
            <a:off x="6282081" y="4949538"/>
            <a:ext cx="3524250" cy="885825"/>
          </a:xfrm>
          <a:prstGeom prst="rect">
            <a:avLst/>
          </a:prstGeom>
        </p:spPr>
      </p:pic>
    </p:spTree>
    <p:extLst>
      <p:ext uri="{BB962C8B-B14F-4D97-AF65-F5344CB8AC3E}">
        <p14:creationId xmlns:p14="http://schemas.microsoft.com/office/powerpoint/2010/main" val="1210936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60DFCB-03B1-49BC-8243-363B4BD88481}"/>
              </a:ext>
            </a:extLst>
          </p:cNvPr>
          <p:cNvPicPr>
            <a:picLocks noChangeAspect="1"/>
          </p:cNvPicPr>
          <p:nvPr/>
        </p:nvPicPr>
        <p:blipFill>
          <a:blip r:embed="rId2"/>
          <a:stretch>
            <a:fillRect/>
          </a:stretch>
        </p:blipFill>
        <p:spPr>
          <a:xfrm>
            <a:off x="104172" y="173620"/>
            <a:ext cx="11470512" cy="3528672"/>
          </a:xfrm>
          <a:prstGeom prst="rect">
            <a:avLst/>
          </a:prstGeom>
        </p:spPr>
      </p:pic>
      <p:pic>
        <p:nvPicPr>
          <p:cNvPr id="3" name="Picture 2">
            <a:extLst>
              <a:ext uri="{FF2B5EF4-FFF2-40B4-BE49-F238E27FC236}">
                <a16:creationId xmlns:a16="http://schemas.microsoft.com/office/drawing/2014/main" id="{D118B8E4-314E-4C8A-9E46-07CF30E07225}"/>
              </a:ext>
            </a:extLst>
          </p:cNvPr>
          <p:cNvPicPr>
            <a:picLocks noChangeAspect="1"/>
          </p:cNvPicPr>
          <p:nvPr/>
        </p:nvPicPr>
        <p:blipFill>
          <a:blip r:embed="rId3"/>
          <a:stretch>
            <a:fillRect/>
          </a:stretch>
        </p:blipFill>
        <p:spPr>
          <a:xfrm>
            <a:off x="1152796" y="3801747"/>
            <a:ext cx="10172342" cy="2006885"/>
          </a:xfrm>
          <a:prstGeom prst="rect">
            <a:avLst/>
          </a:prstGeom>
        </p:spPr>
      </p:pic>
    </p:spTree>
    <p:extLst>
      <p:ext uri="{BB962C8B-B14F-4D97-AF65-F5344CB8AC3E}">
        <p14:creationId xmlns:p14="http://schemas.microsoft.com/office/powerpoint/2010/main" val="826847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CE42E7-24E1-4D2C-BA2B-99A77FB9D7EF}"/>
              </a:ext>
            </a:extLst>
          </p:cNvPr>
          <p:cNvPicPr>
            <a:picLocks noChangeAspect="1"/>
          </p:cNvPicPr>
          <p:nvPr/>
        </p:nvPicPr>
        <p:blipFill>
          <a:blip r:embed="rId2"/>
          <a:stretch>
            <a:fillRect/>
          </a:stretch>
        </p:blipFill>
        <p:spPr>
          <a:xfrm>
            <a:off x="480291" y="365760"/>
            <a:ext cx="9140221" cy="5344160"/>
          </a:xfrm>
          <a:prstGeom prst="rect">
            <a:avLst/>
          </a:prstGeom>
        </p:spPr>
      </p:pic>
    </p:spTree>
    <p:extLst>
      <p:ext uri="{BB962C8B-B14F-4D97-AF65-F5344CB8AC3E}">
        <p14:creationId xmlns:p14="http://schemas.microsoft.com/office/powerpoint/2010/main" val="3834249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1A2361-0172-42C8-951E-8384972526DC}"/>
              </a:ext>
            </a:extLst>
          </p:cNvPr>
          <p:cNvPicPr>
            <a:picLocks noChangeAspect="1"/>
          </p:cNvPicPr>
          <p:nvPr/>
        </p:nvPicPr>
        <p:blipFill>
          <a:blip r:embed="rId2"/>
          <a:stretch>
            <a:fillRect/>
          </a:stretch>
        </p:blipFill>
        <p:spPr>
          <a:xfrm>
            <a:off x="396240" y="375920"/>
            <a:ext cx="8514996" cy="5262546"/>
          </a:xfrm>
          <a:prstGeom prst="rect">
            <a:avLst/>
          </a:prstGeom>
        </p:spPr>
      </p:pic>
    </p:spTree>
    <p:extLst>
      <p:ext uri="{BB962C8B-B14F-4D97-AF65-F5344CB8AC3E}">
        <p14:creationId xmlns:p14="http://schemas.microsoft.com/office/powerpoint/2010/main" val="123492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432" y="568438"/>
            <a:ext cx="11382568" cy="709756"/>
          </a:xfrm>
        </p:spPr>
        <p:txBody>
          <a:bodyPr>
            <a:normAutofit/>
          </a:bodyPr>
          <a:lstStyle/>
          <a:p>
            <a:r>
              <a:rPr lang="en-US" sz="2400" u="sng" dirty="0">
                <a:solidFill>
                  <a:srgbClr val="C00000"/>
                </a:solidFill>
                <a:latin typeface="Arial" panose="020B0604020202020204" pitchFamily="34" charset="0"/>
                <a:cs typeface="Arial" panose="020B0604020202020204" pitchFamily="34" charset="0"/>
              </a:rPr>
              <a:t>TRUSTEES FINANCIAL SUMMARY (TFS)</a:t>
            </a:r>
            <a:endParaRPr lang="en-US" sz="2400"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83903" y="1201479"/>
            <a:ext cx="10398666" cy="5088083"/>
          </a:xfrm>
        </p:spPr>
        <p:txBody>
          <a:bodyPr>
            <a:noAutofit/>
          </a:bodyPr>
          <a:lstStyle/>
          <a:p>
            <a:pPr>
              <a:buClr>
                <a:srgbClr val="C00000"/>
              </a:buClr>
              <a:buFont typeface="Wingdings" charset="2"/>
              <a:buChar char="§"/>
            </a:pPr>
            <a:r>
              <a:rPr lang="en-US" sz="2000"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Step 6:</a:t>
            </a:r>
            <a:r>
              <a:rPr lang="en-US" sz="2000" dirty="0">
                <a:latin typeface="Arial" panose="020B0604020202020204" pitchFamily="34" charset="0"/>
                <a:cs typeface="Arial" panose="020B0604020202020204" pitchFamily="34" charset="0"/>
              </a:rPr>
              <a:t> Revenues</a:t>
            </a:r>
          </a:p>
          <a:p>
            <a:pPr lvl="1">
              <a:buClr>
                <a:srgbClr val="C0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 May enter manually or upload</a:t>
            </a:r>
          </a:p>
          <a:p>
            <a:r>
              <a:rPr lang="en-US" sz="2000" dirty="0"/>
              <a:t>Districts can manually enter or use a data upload to enter revenue information.</a:t>
            </a:r>
          </a:p>
          <a:p>
            <a:r>
              <a:rPr lang="en-US" sz="2000" dirty="0"/>
              <a:t>Most accounting software can create the required upload file(s).</a:t>
            </a:r>
          </a:p>
          <a:p>
            <a:pPr marL="0" marR="0">
              <a:spcBef>
                <a:spcPts val="0"/>
              </a:spcBef>
              <a:spcAft>
                <a:spcPts val="600"/>
              </a:spcAft>
            </a:pPr>
            <a:endParaRPr lang="en-US" sz="2000" dirty="0">
              <a:effectLst/>
              <a:latin typeface="Calibri" panose="020F0502020204030204" pitchFamily="34" charset="0"/>
              <a:ea typeface="Calibri" panose="020F0502020204030204" pitchFamily="34" charset="0"/>
            </a:endParaRPr>
          </a:p>
          <a:p>
            <a:pPr marL="0" marR="0">
              <a:spcBef>
                <a:spcPts val="0"/>
              </a:spcBef>
              <a:spcAft>
                <a:spcPts val="600"/>
              </a:spcAft>
            </a:pPr>
            <a:r>
              <a:rPr lang="en-US" sz="2000" dirty="0">
                <a:effectLst/>
                <a:latin typeface="Calibri" panose="020F0502020204030204" pitchFamily="34" charset="0"/>
                <a:ea typeface="Calibri" panose="020F0502020204030204" pitchFamily="34" charset="0"/>
              </a:rPr>
              <a:t>Districts have two upload options:</a:t>
            </a:r>
          </a:p>
          <a:p>
            <a:pPr marL="342900" marR="0" lvl="0" indent="-342900">
              <a:spcBef>
                <a:spcPts val="0"/>
              </a:spcBef>
              <a:spcAft>
                <a:spcPts val="600"/>
              </a:spcAft>
              <a:buFont typeface="+mj-lt"/>
              <a:buAutoNum type="arabicPeriod"/>
            </a:pPr>
            <a:r>
              <a:rPr lang="en-US" sz="2000" dirty="0">
                <a:effectLst/>
                <a:latin typeface="Calibri" panose="020F0502020204030204" pitchFamily="34" charset="0"/>
                <a:ea typeface="Calibri" panose="020F0502020204030204" pitchFamily="34" charset="0"/>
              </a:rPr>
              <a:t>Upload by fund – one file per fund (select fund before uploading file).</a:t>
            </a:r>
          </a:p>
          <a:p>
            <a:pPr marL="342900" marR="0" lvl="0" indent="-342900">
              <a:spcBef>
                <a:spcPts val="0"/>
              </a:spcBef>
              <a:spcAft>
                <a:spcPts val="600"/>
              </a:spcAft>
              <a:buFont typeface="+mj-lt"/>
              <a:buAutoNum type="arabicPeriod"/>
            </a:pPr>
            <a:r>
              <a:rPr lang="en-US" sz="2000" dirty="0">
                <a:effectLst/>
                <a:latin typeface="Calibri" panose="020F0502020204030204" pitchFamily="34" charset="0"/>
                <a:ea typeface="Calibri" panose="020F0502020204030204" pitchFamily="34" charset="0"/>
              </a:rPr>
              <a:t>Upload all funds in one file (leave fund field blank).</a:t>
            </a:r>
          </a:p>
          <a:p>
            <a:pPr marL="228600" marR="0">
              <a:spcBef>
                <a:spcPts val="0"/>
              </a:spcBef>
              <a:spcAft>
                <a:spcPts val="600"/>
              </a:spcAft>
            </a:pPr>
            <a:r>
              <a:rPr lang="en-US" sz="2000" dirty="0">
                <a:effectLst/>
                <a:latin typeface="Calibri" panose="020F0502020204030204" pitchFamily="34" charset="0"/>
                <a:ea typeface="Calibri" panose="020F0502020204030204" pitchFamily="34" charset="0"/>
              </a:rPr>
              <a:t>If the district uploads a file for a specific fund, uploading all fund files (leaving fund field blank) will overwrite the first upload.  If the district uploads all funds, and then uploads a specific fund (selecting a fund before uploading the file), the selected fund will be over-written, but all other funds will not.</a:t>
            </a:r>
          </a:p>
          <a:p>
            <a:pPr marL="0" indent="0">
              <a:spcBef>
                <a:spcPts val="0"/>
              </a:spcBef>
              <a:spcAft>
                <a:spcPts val="0"/>
              </a:spcAft>
              <a:buClr>
                <a:schemeClr val="bg1">
                  <a:lumMod val="50000"/>
                </a:schemeClr>
              </a:buClr>
              <a:buNone/>
            </a:pPr>
            <a:r>
              <a:rPr lang="en-US" sz="2000" b="1" dirty="0">
                <a:latin typeface="Arial" panose="020B0604020202020204" pitchFamily="34" charset="0"/>
                <a:cs typeface="Arial" panose="020B0604020202020204" pitchFamily="34" charset="0"/>
              </a:rPr>
              <a:t>Note:</a:t>
            </a:r>
            <a:r>
              <a:rPr lang="en-US" sz="2000" dirty="0">
                <a:latin typeface="Arial" panose="020B0604020202020204" pitchFamily="34" charset="0"/>
                <a:cs typeface="Arial" panose="020B0604020202020204" pitchFamily="34" charset="0"/>
              </a:rPr>
              <a:t>  Only expenditures are entered by SC, not revenues</a:t>
            </a:r>
          </a:p>
          <a:p>
            <a:endParaRPr lang="en-US" sz="2000" dirty="0"/>
          </a:p>
          <a:p>
            <a:pPr lvl="1">
              <a:buClr>
                <a:srgbClr val="C00000"/>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8767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54490F-2B1F-4703-8C0E-C056577CC74D}"/>
              </a:ext>
            </a:extLst>
          </p:cNvPr>
          <p:cNvPicPr>
            <a:picLocks noChangeAspect="1"/>
          </p:cNvPicPr>
          <p:nvPr/>
        </p:nvPicPr>
        <p:blipFill>
          <a:blip r:embed="rId2"/>
          <a:stretch>
            <a:fillRect/>
          </a:stretch>
        </p:blipFill>
        <p:spPr>
          <a:xfrm>
            <a:off x="424298" y="375920"/>
            <a:ext cx="7795141" cy="5262880"/>
          </a:xfrm>
          <a:prstGeom prst="rect">
            <a:avLst/>
          </a:prstGeom>
        </p:spPr>
      </p:pic>
    </p:spTree>
    <p:extLst>
      <p:ext uri="{BB962C8B-B14F-4D97-AF65-F5344CB8AC3E}">
        <p14:creationId xmlns:p14="http://schemas.microsoft.com/office/powerpoint/2010/main" val="87226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99E8E0-BF5B-40AC-AAB6-B9041B1FE0B2}"/>
              </a:ext>
            </a:extLst>
          </p:cNvPr>
          <p:cNvPicPr>
            <a:picLocks noChangeAspect="1"/>
          </p:cNvPicPr>
          <p:nvPr/>
        </p:nvPicPr>
        <p:blipFill>
          <a:blip r:embed="rId2"/>
          <a:stretch>
            <a:fillRect/>
          </a:stretch>
        </p:blipFill>
        <p:spPr>
          <a:xfrm>
            <a:off x="2382114" y="1731893"/>
            <a:ext cx="5939908" cy="5126107"/>
          </a:xfrm>
          <a:prstGeom prst="rect">
            <a:avLst/>
          </a:prstGeom>
        </p:spPr>
      </p:pic>
      <p:pic>
        <p:nvPicPr>
          <p:cNvPr id="3" name="Picture 2">
            <a:extLst>
              <a:ext uri="{FF2B5EF4-FFF2-40B4-BE49-F238E27FC236}">
                <a16:creationId xmlns:a16="http://schemas.microsoft.com/office/drawing/2014/main" id="{DD714A96-FAD4-48C6-BD39-6AA3E1CB0E2C}"/>
              </a:ext>
            </a:extLst>
          </p:cNvPr>
          <p:cNvPicPr>
            <a:picLocks noChangeAspect="1"/>
          </p:cNvPicPr>
          <p:nvPr/>
        </p:nvPicPr>
        <p:blipFill>
          <a:blip r:embed="rId3"/>
          <a:stretch>
            <a:fillRect/>
          </a:stretch>
        </p:blipFill>
        <p:spPr>
          <a:xfrm>
            <a:off x="677419" y="892286"/>
            <a:ext cx="11001375" cy="752475"/>
          </a:xfrm>
          <a:prstGeom prst="rect">
            <a:avLst/>
          </a:prstGeom>
        </p:spPr>
      </p:pic>
      <p:pic>
        <p:nvPicPr>
          <p:cNvPr id="4" name="Picture 3">
            <a:extLst>
              <a:ext uri="{FF2B5EF4-FFF2-40B4-BE49-F238E27FC236}">
                <a16:creationId xmlns:a16="http://schemas.microsoft.com/office/drawing/2014/main" id="{369C755E-95C7-4BC3-9725-1B861B4FFA45}"/>
              </a:ext>
            </a:extLst>
          </p:cNvPr>
          <p:cNvPicPr>
            <a:picLocks noChangeAspect="1"/>
          </p:cNvPicPr>
          <p:nvPr/>
        </p:nvPicPr>
        <p:blipFill>
          <a:blip r:embed="rId4"/>
          <a:stretch>
            <a:fillRect/>
          </a:stretch>
        </p:blipFill>
        <p:spPr>
          <a:xfrm>
            <a:off x="3979332" y="0"/>
            <a:ext cx="2762250" cy="798653"/>
          </a:xfrm>
          <a:prstGeom prst="rect">
            <a:avLst/>
          </a:prstGeom>
        </p:spPr>
      </p:pic>
      <p:sp>
        <p:nvSpPr>
          <p:cNvPr id="5" name="TextBox 4">
            <a:extLst>
              <a:ext uri="{FF2B5EF4-FFF2-40B4-BE49-F238E27FC236}">
                <a16:creationId xmlns:a16="http://schemas.microsoft.com/office/drawing/2014/main" id="{C950D955-F8E6-4F25-9043-A4CF6FD09E52}"/>
              </a:ext>
            </a:extLst>
          </p:cNvPr>
          <p:cNvSpPr txBox="1"/>
          <p:nvPr/>
        </p:nvSpPr>
        <p:spPr>
          <a:xfrm>
            <a:off x="5641596" y="3003258"/>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3DC4C7CB-AB38-49E3-BA24-AFA07A621F03}"/>
              </a:ext>
            </a:extLst>
          </p:cNvPr>
          <p:cNvSpPr txBox="1"/>
          <p:nvPr/>
        </p:nvSpPr>
        <p:spPr>
          <a:xfrm>
            <a:off x="3676840" y="6149130"/>
            <a:ext cx="1180386" cy="209725"/>
          </a:xfrm>
          <a:prstGeom prst="rect">
            <a:avLst/>
          </a:prstGeom>
          <a:noFill/>
          <a:ln>
            <a:solidFill>
              <a:schemeClr val="accent1"/>
            </a:solidFill>
          </a:ln>
        </p:spPr>
        <p:txBody>
          <a:bodyPr wrap="square" rtlCol="0">
            <a:spAutoFit/>
          </a:bodyPr>
          <a:lstStyle/>
          <a:p>
            <a:endParaRPr lang="en-US" dirty="0"/>
          </a:p>
        </p:txBody>
      </p:sp>
    </p:spTree>
    <p:extLst>
      <p:ext uri="{BB962C8B-B14F-4D97-AF65-F5344CB8AC3E}">
        <p14:creationId xmlns:p14="http://schemas.microsoft.com/office/powerpoint/2010/main" val="2235709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55E8C7-CF73-4FC6-99F8-EF02E4C5359D}"/>
              </a:ext>
            </a:extLst>
          </p:cNvPr>
          <p:cNvPicPr>
            <a:picLocks noChangeAspect="1"/>
          </p:cNvPicPr>
          <p:nvPr/>
        </p:nvPicPr>
        <p:blipFill>
          <a:blip r:embed="rId2"/>
          <a:stretch>
            <a:fillRect/>
          </a:stretch>
        </p:blipFill>
        <p:spPr>
          <a:xfrm>
            <a:off x="552450" y="138112"/>
            <a:ext cx="6172200" cy="2409825"/>
          </a:xfrm>
          <a:prstGeom prst="rect">
            <a:avLst/>
          </a:prstGeom>
        </p:spPr>
      </p:pic>
      <p:pic>
        <p:nvPicPr>
          <p:cNvPr id="5" name="Picture 4">
            <a:extLst>
              <a:ext uri="{FF2B5EF4-FFF2-40B4-BE49-F238E27FC236}">
                <a16:creationId xmlns:a16="http://schemas.microsoft.com/office/drawing/2014/main" id="{4214794C-0856-45D8-9047-8FC87F8965E5}"/>
              </a:ext>
            </a:extLst>
          </p:cNvPr>
          <p:cNvPicPr>
            <a:picLocks noChangeAspect="1"/>
          </p:cNvPicPr>
          <p:nvPr/>
        </p:nvPicPr>
        <p:blipFill>
          <a:blip r:embed="rId3"/>
          <a:stretch>
            <a:fillRect/>
          </a:stretch>
        </p:blipFill>
        <p:spPr>
          <a:xfrm>
            <a:off x="1216025" y="2689861"/>
            <a:ext cx="7524750" cy="3667125"/>
          </a:xfrm>
          <a:prstGeom prst="rect">
            <a:avLst/>
          </a:prstGeom>
        </p:spPr>
      </p:pic>
    </p:spTree>
    <p:extLst>
      <p:ext uri="{BB962C8B-B14F-4D97-AF65-F5344CB8AC3E}">
        <p14:creationId xmlns:p14="http://schemas.microsoft.com/office/powerpoint/2010/main" val="1931341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517CA-62A3-4C55-A5B3-E2EA586C4859}"/>
              </a:ext>
            </a:extLst>
          </p:cNvPr>
          <p:cNvPicPr>
            <a:picLocks noChangeAspect="1"/>
          </p:cNvPicPr>
          <p:nvPr/>
        </p:nvPicPr>
        <p:blipFill>
          <a:blip r:embed="rId2"/>
          <a:stretch>
            <a:fillRect/>
          </a:stretch>
        </p:blipFill>
        <p:spPr>
          <a:xfrm>
            <a:off x="1099126" y="1018572"/>
            <a:ext cx="10531501" cy="4981115"/>
          </a:xfrm>
          <a:prstGeom prst="rect">
            <a:avLst/>
          </a:prstGeom>
        </p:spPr>
      </p:pic>
      <p:pic>
        <p:nvPicPr>
          <p:cNvPr id="3" name="Picture 2">
            <a:extLst>
              <a:ext uri="{FF2B5EF4-FFF2-40B4-BE49-F238E27FC236}">
                <a16:creationId xmlns:a16="http://schemas.microsoft.com/office/drawing/2014/main" id="{0FC4A6ED-ED40-4199-A3A3-3FA74BDE8A69}"/>
              </a:ext>
            </a:extLst>
          </p:cNvPr>
          <p:cNvPicPr>
            <a:picLocks noChangeAspect="1"/>
          </p:cNvPicPr>
          <p:nvPr/>
        </p:nvPicPr>
        <p:blipFill>
          <a:blip r:embed="rId3"/>
          <a:stretch>
            <a:fillRect/>
          </a:stretch>
        </p:blipFill>
        <p:spPr>
          <a:xfrm>
            <a:off x="4344484" y="219919"/>
            <a:ext cx="2762250" cy="798653"/>
          </a:xfrm>
          <a:prstGeom prst="rect">
            <a:avLst/>
          </a:prstGeom>
        </p:spPr>
      </p:pic>
    </p:spTree>
    <p:extLst>
      <p:ext uri="{BB962C8B-B14F-4D97-AF65-F5344CB8AC3E}">
        <p14:creationId xmlns:p14="http://schemas.microsoft.com/office/powerpoint/2010/main" val="1163128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432" y="265814"/>
            <a:ext cx="11382568" cy="542260"/>
          </a:xfrm>
        </p:spPr>
        <p:txBody>
          <a:bodyPr>
            <a:normAutofit/>
          </a:bodyPr>
          <a:lstStyle/>
          <a:p>
            <a:r>
              <a:rPr lang="en-US" sz="2400" u="sng" dirty="0">
                <a:solidFill>
                  <a:srgbClr val="C00000"/>
                </a:solidFill>
                <a:latin typeface="Arial" panose="020B0604020202020204" pitchFamily="34" charset="0"/>
                <a:cs typeface="Arial" panose="020B0604020202020204" pitchFamily="34" charset="0"/>
              </a:rPr>
              <a:t>TRUSTEES FINANCIAL SUMMARY (TFS)</a:t>
            </a:r>
            <a:endParaRPr lang="en-US" sz="2400"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46620" y="808074"/>
            <a:ext cx="11090246" cy="2983750"/>
          </a:xfrm>
        </p:spPr>
        <p:txBody>
          <a:bodyPr>
            <a:noAutofit/>
          </a:bodyPr>
          <a:lstStyle/>
          <a:p>
            <a:pPr>
              <a:buClr>
                <a:srgbClr val="C00000"/>
              </a:buClr>
              <a:buFont typeface="Wingdings" charset="2"/>
              <a:buChar char="§"/>
            </a:pPr>
            <a:r>
              <a:rPr lang="en-US" sz="2000"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Step 7: </a:t>
            </a:r>
            <a:r>
              <a:rPr lang="en-US" sz="2000" dirty="0">
                <a:latin typeface="Arial" panose="020B0604020202020204" pitchFamily="34" charset="0"/>
                <a:cs typeface="Arial" panose="020B0604020202020204" pitchFamily="34" charset="0"/>
              </a:rPr>
              <a:t>Expenditures</a:t>
            </a:r>
          </a:p>
          <a:p>
            <a:pPr>
              <a:buClr>
                <a:srgbClr val="C00000"/>
              </a:buClr>
              <a:buFont typeface="Wingdings" charset="2"/>
              <a:buChar char="§"/>
            </a:pPr>
            <a:r>
              <a:rPr lang="en-US" sz="2000" dirty="0">
                <a:latin typeface="Arial" panose="020B0604020202020204" pitchFamily="34" charset="0"/>
                <a:cs typeface="Arial" panose="020B0604020202020204" pitchFamily="34" charset="0"/>
              </a:rPr>
              <a:t>ESSA Per-Pupil Requirements</a:t>
            </a:r>
          </a:p>
          <a:p>
            <a:pPr lvl="1">
              <a:buClr>
                <a:srgbClr val="C0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 LE’s with multiple school codes, must report expenditures by school.</a:t>
            </a:r>
          </a:p>
          <a:p>
            <a:pPr lvl="1">
              <a:buClr>
                <a:srgbClr val="C0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Select LE and SC </a:t>
            </a:r>
          </a:p>
          <a:p>
            <a:pPr lvl="1">
              <a:buClr>
                <a:srgbClr val="C0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Must enter Program Code, Function Code, Object Code and Amount. </a:t>
            </a:r>
          </a:p>
          <a:p>
            <a:pPr lvl="1">
              <a:buClr>
                <a:srgbClr val="C0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 PRC is required for Fund 15.</a:t>
            </a:r>
          </a:p>
          <a:p>
            <a:pPr>
              <a:buClr>
                <a:srgbClr val="C00000"/>
              </a:buClr>
              <a:buFont typeface="Wingdings" charset="2"/>
              <a:buChar char="§"/>
            </a:pPr>
            <a:r>
              <a:rPr lang="en-US" sz="2000" dirty="0">
                <a:latin typeface="Arial" panose="020B0604020202020204" pitchFamily="34" charset="0"/>
                <a:cs typeface="Arial" panose="020B0604020202020204" pitchFamily="34" charset="0"/>
              </a:rPr>
              <a:t> If a school code (SC) is selected the user will only see expenditures for that selected school code.  If no school is selected the user will see expenditures for all schools (and district-wide). </a:t>
            </a:r>
          </a:p>
        </p:txBody>
      </p:sp>
      <p:pic>
        <p:nvPicPr>
          <p:cNvPr id="4" name="Picture 3">
            <a:extLst>
              <a:ext uri="{FF2B5EF4-FFF2-40B4-BE49-F238E27FC236}">
                <a16:creationId xmlns:a16="http://schemas.microsoft.com/office/drawing/2014/main" id="{AE5E2193-90B3-4E18-AF77-F607072F6137}"/>
              </a:ext>
            </a:extLst>
          </p:cNvPr>
          <p:cNvPicPr>
            <a:picLocks noChangeAspect="1"/>
          </p:cNvPicPr>
          <p:nvPr/>
        </p:nvPicPr>
        <p:blipFill>
          <a:blip r:embed="rId2"/>
          <a:stretch>
            <a:fillRect/>
          </a:stretch>
        </p:blipFill>
        <p:spPr>
          <a:xfrm>
            <a:off x="3765623" y="4249629"/>
            <a:ext cx="3180461" cy="2525325"/>
          </a:xfrm>
          <a:prstGeom prst="rect">
            <a:avLst/>
          </a:prstGeom>
        </p:spPr>
      </p:pic>
    </p:spTree>
    <p:extLst>
      <p:ext uri="{BB962C8B-B14F-4D97-AF65-F5344CB8AC3E}">
        <p14:creationId xmlns:p14="http://schemas.microsoft.com/office/powerpoint/2010/main" val="1507856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432" y="352339"/>
            <a:ext cx="10301592" cy="545284"/>
          </a:xfrm>
        </p:spPr>
        <p:txBody>
          <a:bodyPr>
            <a:normAutofit/>
          </a:bodyPr>
          <a:lstStyle/>
          <a:p>
            <a:r>
              <a:rPr lang="en-US" sz="2400" u="sng" dirty="0">
                <a:solidFill>
                  <a:srgbClr val="C00000"/>
                </a:solidFill>
                <a:latin typeface="Arial" panose="020B0604020202020204" pitchFamily="34" charset="0"/>
                <a:cs typeface="Arial" panose="020B0604020202020204" pitchFamily="34" charset="0"/>
              </a:rPr>
              <a:t>TRUSTEES FINANCIAL SUMMARY (TFS)</a:t>
            </a:r>
            <a:endParaRPr lang="en-US" sz="2400"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09432" y="897623"/>
            <a:ext cx="10775764" cy="4664279"/>
          </a:xfrm>
        </p:spPr>
        <p:txBody>
          <a:bodyPr>
            <a:noAutofit/>
          </a:bodyPr>
          <a:lstStyle/>
          <a:p>
            <a:pPr>
              <a:buClr>
                <a:srgbClr val="C00000"/>
              </a:buClr>
              <a:buFont typeface="Wingdings" charset="2"/>
              <a:buChar char="§"/>
            </a:pPr>
            <a:r>
              <a:rPr lang="en-US" sz="2000"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Step 7:</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Expenditures Upload</a:t>
            </a:r>
          </a:p>
          <a:p>
            <a:pPr lvl="1">
              <a:buClr>
                <a:srgbClr val="C0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 Templates available on the School Finance Webpage:</a:t>
            </a:r>
          </a:p>
          <a:p>
            <a:pPr marL="457200" lvl="1" indent="0">
              <a:buClr>
                <a:srgbClr val="C00000"/>
              </a:buClr>
              <a:buNone/>
            </a:pPr>
            <a:r>
              <a:rPr lang="en-US" dirty="0">
                <a:latin typeface="Arial" panose="020B0604020202020204" pitchFamily="34" charset="0"/>
                <a:cs typeface="Arial" panose="020B0604020202020204" pitchFamily="34" charset="0"/>
                <a:hlinkClick r:id="rId2"/>
              </a:rPr>
              <a:t>http://opi.mt.gov/Leadership/Finance-Grants/School-Finance/School-Finance-Accounting</a:t>
            </a:r>
            <a:endParaRPr lang="en-US" dirty="0">
              <a:latin typeface="Arial" panose="020B0604020202020204" pitchFamily="34" charset="0"/>
              <a:cs typeface="Arial" panose="020B0604020202020204" pitchFamily="34" charset="0"/>
            </a:endParaRPr>
          </a:p>
          <a:p>
            <a:pPr lvl="1">
              <a:buClr>
                <a:srgbClr val="C0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 Upload in *.csv format</a:t>
            </a:r>
          </a:p>
          <a:p>
            <a:pPr lvl="1">
              <a:buClr>
                <a:srgbClr val="C0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 Districts will now have two options:</a:t>
            </a:r>
          </a:p>
          <a:p>
            <a:pPr marL="870966" lvl="2" indent="-514350">
              <a:buClr>
                <a:srgbClr val="C00000"/>
              </a:buClr>
              <a:buFont typeface="+mj-lt"/>
              <a:buAutoNum type="arabicPeriod"/>
            </a:pPr>
            <a:r>
              <a:rPr lang="en-US" sz="2000" dirty="0">
                <a:latin typeface="Arial" panose="020B0604020202020204" pitchFamily="34" charset="0"/>
                <a:cs typeface="Arial" panose="020B0604020202020204" pitchFamily="34" charset="0"/>
              </a:rPr>
              <a:t>Upload by fund – one file per fund (select fund before uploading file)</a:t>
            </a:r>
          </a:p>
          <a:p>
            <a:pPr marL="870966" lvl="2" indent="-514350">
              <a:buClr>
                <a:srgbClr val="C00000"/>
              </a:buClr>
              <a:buFont typeface="+mj-lt"/>
              <a:buAutoNum type="arabicPeriod"/>
            </a:pPr>
            <a:r>
              <a:rPr lang="en-US" sz="2000" dirty="0">
                <a:latin typeface="Arial" panose="020B0604020202020204" pitchFamily="34" charset="0"/>
                <a:cs typeface="Arial" panose="020B0604020202020204" pitchFamily="34" charset="0"/>
              </a:rPr>
              <a:t>Upload all funds in one file (leave fund field blank)</a:t>
            </a:r>
          </a:p>
          <a:p>
            <a:pPr marL="870966" lvl="2" indent="-514350">
              <a:buClr>
                <a:srgbClr val="C00000"/>
              </a:buClr>
              <a:buFont typeface="+mj-lt"/>
              <a:buAutoNum type="arabicPeriod"/>
            </a:pPr>
            <a:endParaRPr lang="en-US" sz="2000" dirty="0">
              <a:latin typeface="Arial" panose="020B0604020202020204" pitchFamily="34" charset="0"/>
              <a:cs typeface="Arial" panose="020B0604020202020204" pitchFamily="34" charset="0"/>
            </a:endParaRPr>
          </a:p>
          <a:p>
            <a:pPr marL="356616" lvl="2" indent="0">
              <a:buNone/>
            </a:pPr>
            <a:r>
              <a:rPr lang="en-US" sz="2000" dirty="0">
                <a:latin typeface="Arial" panose="020B0604020202020204" pitchFamily="34" charset="0"/>
                <a:cs typeface="Arial" panose="020B0604020202020204" pitchFamily="34" charset="0"/>
              </a:rPr>
              <a:t>** If the district uploads a file by fund, uploading another file with fund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un-selected will overwrite the first upload.  If the district uploads all funds,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then re-uploads a selected fund, the other funds will not be over-written.</a:t>
            </a:r>
          </a:p>
          <a:p>
            <a:pPr marL="0" indent="0" algn="ctr">
              <a:buClr>
                <a:schemeClr val="bg1">
                  <a:lumMod val="50000"/>
                </a:schemeClr>
              </a:buClr>
              <a:buNone/>
            </a:pPr>
            <a:endParaRPr lang="en-US" sz="1800" dirty="0">
              <a:latin typeface="Arial" panose="020B0604020202020204" pitchFamily="34" charset="0"/>
              <a:cs typeface="Arial" panose="020B0604020202020204" pitchFamily="34" charset="0"/>
            </a:endParaRPr>
          </a:p>
          <a:p>
            <a:pPr marL="0" indent="0">
              <a:buClr>
                <a:schemeClr val="bg1">
                  <a:lumMod val="50000"/>
                </a:schemeClr>
              </a:buClr>
              <a:buNone/>
            </a:pPr>
            <a:endParaRPr lang="en-US" sz="2800" dirty="0">
              <a:latin typeface="Arial" panose="020B0604020202020204" pitchFamily="34" charset="0"/>
              <a:cs typeface="Arial" panose="020B0604020202020204" pitchFamily="34" charset="0"/>
            </a:endParaRPr>
          </a:p>
          <a:p>
            <a:pPr marL="0" indent="0">
              <a:buClr>
                <a:schemeClr val="bg1">
                  <a:lumMod val="50000"/>
                </a:schemeClr>
              </a:buClr>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913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440" y="585216"/>
            <a:ext cx="11410560" cy="522131"/>
          </a:xfrm>
        </p:spPr>
        <p:txBody>
          <a:bodyPr>
            <a:normAutofit/>
          </a:bodyPr>
          <a:lstStyle/>
          <a:p>
            <a:r>
              <a:rPr lang="en-US" sz="2400" u="sng" dirty="0">
                <a:solidFill>
                  <a:srgbClr val="C00000"/>
                </a:solidFill>
                <a:latin typeface="Arial" panose="020B0604020202020204" pitchFamily="34" charset="0"/>
                <a:cs typeface="Arial" panose="020B0604020202020204" pitchFamily="34" charset="0"/>
              </a:rPr>
              <a:t>TRUSTEES FINANCIAL SUMMARY (TFS)</a:t>
            </a:r>
            <a:endParaRPr lang="en-US" sz="2400"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02837" y="1191238"/>
            <a:ext cx="9885405" cy="4989268"/>
          </a:xfrm>
        </p:spPr>
        <p:txBody>
          <a:bodyPr>
            <a:noAutofit/>
          </a:bodyPr>
          <a:lstStyle/>
          <a:p>
            <a:pPr>
              <a:buClr>
                <a:srgbClr val="C00000"/>
              </a:buClr>
              <a:buFont typeface="Wingdings" charset="2"/>
              <a:buChar char="§"/>
            </a:pPr>
            <a:r>
              <a:rPr lang="en-US" sz="2000"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Step 9:</a:t>
            </a:r>
            <a:r>
              <a:rPr lang="en-US" sz="2000" dirty="0">
                <a:latin typeface="Arial" panose="020B0604020202020204" pitchFamily="34" charset="0"/>
                <a:cs typeface="Arial" panose="020B0604020202020204" pitchFamily="34" charset="0"/>
              </a:rPr>
              <a:t> LE Per Pupil Ex Reporting – Additional 12/15/82</a:t>
            </a:r>
          </a:p>
          <a:p>
            <a:pPr lvl="1">
              <a:buClr>
                <a:srgbClr val="C0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 Added for districts to record expenditures from the Food Service Fund, Miscellaneous Programs Fund (15) and the Interlocal Agreement Fund (82) made on behalf of another district or entity.  </a:t>
            </a:r>
          </a:p>
          <a:p>
            <a:pPr lvl="1">
              <a:buFont typeface="Wingdings" panose="05000000000000000000" pitchFamily="2" charset="2"/>
              <a:buChar char="Ø"/>
            </a:pPr>
            <a:r>
              <a:rPr lang="en-US" sz="2000" dirty="0">
                <a:latin typeface="Arial" panose="020B0604020202020204" pitchFamily="34" charset="0"/>
                <a:cs typeface="Arial" panose="020B0604020202020204" pitchFamily="34" charset="0"/>
              </a:rPr>
              <a:t>This applies to </a:t>
            </a:r>
            <a:r>
              <a:rPr lang="en-US" sz="2000" b="1" u="sng" dirty="0">
                <a:solidFill>
                  <a:srgbClr val="C00000"/>
                </a:solidFill>
                <a:latin typeface="Arial" panose="020B0604020202020204" pitchFamily="34" charset="0"/>
                <a:cs typeface="Arial" panose="020B0604020202020204" pitchFamily="34" charset="0"/>
              </a:rPr>
              <a:t>all</a:t>
            </a:r>
            <a:r>
              <a:rPr lang="en-US" sz="2000" dirty="0">
                <a:latin typeface="Arial" panose="020B0604020202020204" pitchFamily="34" charset="0"/>
                <a:cs typeface="Arial" panose="020B0604020202020204" pitchFamily="34" charset="0"/>
              </a:rPr>
              <a:t> districts who report expenditures in Fund 12, Fund 15 or Fund 82 that are reported for another district. For example, Title I funds are run entirely from EL district but include the HS district expenditures. </a:t>
            </a:r>
          </a:p>
          <a:p>
            <a:pPr lvl="1">
              <a:buClr>
                <a:srgbClr val="C0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 Amounts entered in this step will be subtracted from the district’s expenditures for the purposes of calculating the ESSA per pupil expenditure amount.</a:t>
            </a:r>
          </a:p>
          <a:p>
            <a:pPr lvl="1">
              <a:buClr>
                <a:srgbClr val="C0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 Data may be manually entered or uploaded.</a:t>
            </a:r>
          </a:p>
        </p:txBody>
      </p:sp>
      <p:pic>
        <p:nvPicPr>
          <p:cNvPr id="5" name="Picture 4">
            <a:extLst>
              <a:ext uri="{FF2B5EF4-FFF2-40B4-BE49-F238E27FC236}">
                <a16:creationId xmlns:a16="http://schemas.microsoft.com/office/drawing/2014/main" id="{D980668A-A59A-4782-AC46-75BB571F04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9460" y="4561872"/>
            <a:ext cx="1461476" cy="1479608"/>
          </a:xfrm>
          <a:prstGeom prst="rect">
            <a:avLst/>
          </a:prstGeom>
        </p:spPr>
      </p:pic>
    </p:spTree>
    <p:extLst>
      <p:ext uri="{BB962C8B-B14F-4D97-AF65-F5344CB8AC3E}">
        <p14:creationId xmlns:p14="http://schemas.microsoft.com/office/powerpoint/2010/main" val="2136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5"/>
                                        </p:tgtEl>
                                        <p:attrNameLst>
                                          <p:attrName>style.color</p:attrName>
                                        </p:attrNameLst>
                                      </p:cBhvr>
                                      <p:to>
                                        <a:schemeClr val="bg1"/>
                                      </p:to>
                                    </p:animClr>
                                    <p:animClr clrSpc="rgb" dir="cw">
                                      <p:cBhvr>
                                        <p:cTn id="7" dur="250" autoRev="1" fill="remove"/>
                                        <p:tgtEl>
                                          <p:spTgt spid="5"/>
                                        </p:tgtEl>
                                        <p:attrNameLst>
                                          <p:attrName>fillcolor</p:attrName>
                                        </p:attrNameLst>
                                      </p:cBhvr>
                                      <p:to>
                                        <a:schemeClr val="bg1"/>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F7695E-3F0F-4EA8-B03D-18176606FD28}"/>
              </a:ext>
            </a:extLst>
          </p:cNvPr>
          <p:cNvPicPr>
            <a:picLocks noChangeAspect="1"/>
          </p:cNvPicPr>
          <p:nvPr/>
        </p:nvPicPr>
        <p:blipFill>
          <a:blip r:embed="rId2"/>
          <a:stretch>
            <a:fillRect/>
          </a:stretch>
        </p:blipFill>
        <p:spPr>
          <a:xfrm>
            <a:off x="976158" y="282304"/>
            <a:ext cx="8813001" cy="5575572"/>
          </a:xfrm>
          <a:prstGeom prst="rect">
            <a:avLst/>
          </a:prstGeom>
        </p:spPr>
      </p:pic>
    </p:spTree>
    <p:extLst>
      <p:ext uri="{BB962C8B-B14F-4D97-AF65-F5344CB8AC3E}">
        <p14:creationId xmlns:p14="http://schemas.microsoft.com/office/powerpoint/2010/main" val="3720789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895" y="629174"/>
            <a:ext cx="8984723" cy="746620"/>
          </a:xfrm>
        </p:spPr>
        <p:txBody>
          <a:bodyPr>
            <a:normAutofit fontScale="90000"/>
          </a:bodyPr>
          <a:lstStyle/>
          <a:p>
            <a:r>
              <a:rPr lang="en-US" sz="2400" u="sng" dirty="0">
                <a:solidFill>
                  <a:srgbClr val="C00000"/>
                </a:solidFill>
                <a:latin typeface="Arial" panose="020B0604020202020204" pitchFamily="34" charset="0"/>
                <a:cs typeface="Arial" panose="020B0604020202020204" pitchFamily="34" charset="0"/>
              </a:rPr>
              <a:t>TRUSTEES FINANCIAL SUMMARY (TFS)</a:t>
            </a:r>
            <a:br>
              <a:rPr lang="en-US" sz="2400" u="sng" dirty="0">
                <a:solidFill>
                  <a:srgbClr val="C00000"/>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HB 192 allowed for the change to remove this collection requirement</a:t>
            </a:r>
          </a:p>
        </p:txBody>
      </p:sp>
      <p:sp>
        <p:nvSpPr>
          <p:cNvPr id="3" name="Content Placeholder 2"/>
          <p:cNvSpPr>
            <a:spLocks noGrp="1"/>
          </p:cNvSpPr>
          <p:nvPr>
            <p:ph idx="1"/>
          </p:nvPr>
        </p:nvSpPr>
        <p:spPr>
          <a:xfrm>
            <a:off x="940932" y="1493240"/>
            <a:ext cx="10023479" cy="4735586"/>
          </a:xfrm>
        </p:spPr>
        <p:txBody>
          <a:bodyPr>
            <a:noAutofit/>
          </a:bodyPr>
          <a:lstStyle/>
          <a:p>
            <a:pPr>
              <a:buClr>
                <a:srgbClr val="C00000"/>
              </a:buClr>
              <a:buFont typeface="Wingdings" charset="2"/>
              <a:buChar char="§"/>
            </a:pPr>
            <a:r>
              <a:rPr lang="en-US" sz="2000" dirty="0">
                <a:latin typeface="Arial" panose="020B0604020202020204" pitchFamily="34" charset="0"/>
                <a:cs typeface="Arial" panose="020B0604020202020204" pitchFamily="34" charset="0"/>
              </a:rPr>
              <a:t> </a:t>
            </a:r>
            <a:r>
              <a:rPr lang="en-US" sz="2000" b="1" u="sng" strike="sngStrike" dirty="0">
                <a:latin typeface="Arial" panose="020B0604020202020204" pitchFamily="34" charset="0"/>
                <a:cs typeface="Arial" panose="020B0604020202020204" pitchFamily="34" charset="0"/>
              </a:rPr>
              <a:t>Step 14:</a:t>
            </a:r>
            <a:r>
              <a:rPr lang="en-US" sz="2000" b="1" strike="sngStrike" dirty="0">
                <a:latin typeface="Arial" panose="020B0604020202020204" pitchFamily="34" charset="0"/>
                <a:cs typeface="Arial" panose="020B0604020202020204" pitchFamily="34" charset="0"/>
              </a:rPr>
              <a:t> </a:t>
            </a:r>
            <a:r>
              <a:rPr lang="en-US" sz="2000" strike="sngStrike" dirty="0">
                <a:latin typeface="Arial" panose="020B0604020202020204" pitchFamily="34" charset="0"/>
                <a:cs typeface="Arial" panose="020B0604020202020204" pitchFamily="34" charset="0"/>
              </a:rPr>
              <a:t>Certification of Facilities Condition Inventory Report</a:t>
            </a:r>
          </a:p>
          <a:p>
            <a:pPr lvl="1">
              <a:buClr>
                <a:srgbClr val="C00000"/>
              </a:buClr>
              <a:buFont typeface="Wingdings" panose="05000000000000000000" pitchFamily="2" charset="2"/>
              <a:buChar char="Ø"/>
            </a:pPr>
            <a:r>
              <a:rPr lang="en-US" sz="2000" strike="sngStrike" dirty="0">
                <a:latin typeface="Arial" panose="020B0604020202020204" pitchFamily="34" charset="0"/>
                <a:cs typeface="Arial" panose="020B0604020202020204" pitchFamily="34" charset="0"/>
              </a:rPr>
              <a:t> Districts must select one of the three options for updating the Facilities Condition Inventory report as required in 20-9-525, MCA.  </a:t>
            </a:r>
          </a:p>
          <a:p>
            <a:pPr lvl="1">
              <a:buClr>
                <a:srgbClr val="C00000"/>
              </a:buClr>
              <a:buFont typeface="Wingdings" panose="05000000000000000000" pitchFamily="2" charset="2"/>
              <a:buChar char="Ø"/>
            </a:pPr>
            <a:r>
              <a:rPr lang="en-US" sz="2000" strike="sngStrike" dirty="0">
                <a:latin typeface="Arial" panose="020B0604020202020204" pitchFamily="34" charset="0"/>
                <a:cs typeface="Arial" panose="020B0604020202020204" pitchFamily="34" charset="0"/>
              </a:rPr>
              <a:t> Even if a district did not permissively levy in FY 2019, one of the three options must be selected before the TFS may be submitted.</a:t>
            </a:r>
            <a:endParaRPr lang="en-US" sz="2000" i="1" strike="sngStrike"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84AFBA1-AB8F-4912-99BB-D79CDF3E551F}"/>
              </a:ext>
            </a:extLst>
          </p:cNvPr>
          <p:cNvPicPr>
            <a:picLocks noChangeAspect="1"/>
          </p:cNvPicPr>
          <p:nvPr/>
        </p:nvPicPr>
        <p:blipFill>
          <a:blip r:embed="rId2"/>
          <a:stretch>
            <a:fillRect/>
          </a:stretch>
        </p:blipFill>
        <p:spPr>
          <a:xfrm>
            <a:off x="1385463" y="3438960"/>
            <a:ext cx="8056028" cy="2617237"/>
          </a:xfrm>
          <a:prstGeom prst="rect">
            <a:avLst/>
          </a:prstGeom>
          <a:ln>
            <a:solidFill>
              <a:schemeClr val="tx1"/>
            </a:solidFill>
          </a:ln>
        </p:spPr>
      </p:pic>
      <p:sp>
        <p:nvSpPr>
          <p:cNvPr id="10" name="TextBox 9">
            <a:extLst>
              <a:ext uri="{FF2B5EF4-FFF2-40B4-BE49-F238E27FC236}">
                <a16:creationId xmlns:a16="http://schemas.microsoft.com/office/drawing/2014/main" id="{A87A6737-83FE-4E4E-AD54-F3F9386E9817}"/>
              </a:ext>
            </a:extLst>
          </p:cNvPr>
          <p:cNvSpPr txBox="1"/>
          <p:nvPr/>
        </p:nvSpPr>
        <p:spPr>
          <a:xfrm>
            <a:off x="6816435" y="3814618"/>
            <a:ext cx="3519055" cy="923330"/>
          </a:xfrm>
          <a:prstGeom prst="rect">
            <a:avLst/>
          </a:prstGeom>
          <a:noFill/>
        </p:spPr>
        <p:txBody>
          <a:bodyPr wrap="square" rtlCol="0">
            <a:spAutoFit/>
          </a:bodyPr>
          <a:lstStyle/>
          <a:p>
            <a:r>
              <a:rPr lang="en-US" sz="5400" dirty="0">
                <a:solidFill>
                  <a:srgbClr val="FF0000"/>
                </a:solidFill>
              </a:rPr>
              <a:t>DELETED!!</a:t>
            </a:r>
          </a:p>
        </p:txBody>
      </p:sp>
    </p:spTree>
    <p:extLst>
      <p:ext uri="{BB962C8B-B14F-4D97-AF65-F5344CB8AC3E}">
        <p14:creationId xmlns:p14="http://schemas.microsoft.com/office/powerpoint/2010/main" val="3223993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432" y="604538"/>
            <a:ext cx="11382568" cy="546938"/>
          </a:xfrm>
        </p:spPr>
        <p:txBody>
          <a:bodyPr>
            <a:normAutofit/>
          </a:bodyPr>
          <a:lstStyle/>
          <a:p>
            <a:r>
              <a:rPr lang="en-US" sz="2400" dirty="0">
                <a:solidFill>
                  <a:srgbClr val="C00000"/>
                </a:solidFill>
                <a:latin typeface="Arial" panose="020B0604020202020204" pitchFamily="34" charset="0"/>
                <a:cs typeface="Arial" panose="020B0604020202020204" pitchFamily="34" charset="0"/>
              </a:rPr>
              <a:t>TRUSTEES FINANCIAL SUMMARY (TFS)</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09433" y="1266738"/>
            <a:ext cx="10984462" cy="2986480"/>
          </a:xfrm>
        </p:spPr>
        <p:txBody>
          <a:bodyPr>
            <a:noAutofit/>
          </a:bodyPr>
          <a:lstStyle/>
          <a:p>
            <a:pPr>
              <a:buClr>
                <a:srgbClr val="C00000"/>
              </a:buClr>
              <a:buFont typeface="Wingdings" charset="2"/>
              <a:buChar char="§"/>
            </a:pPr>
            <a:r>
              <a:rPr lang="en-US" sz="2000"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Step 15:</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TFS Validation</a:t>
            </a:r>
          </a:p>
          <a:p>
            <a:pPr>
              <a:buClr>
                <a:srgbClr val="C0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 Select a validation and district. </a:t>
            </a:r>
          </a:p>
          <a:p>
            <a:pPr marL="813816" lvl="2" indent="-457200">
              <a:buClr>
                <a:srgbClr val="C00000"/>
              </a:buClr>
              <a:buFont typeface="+mj-lt"/>
              <a:buAutoNum type="arabicPeriod"/>
            </a:pPr>
            <a:r>
              <a:rPr lang="en-US" sz="2000" dirty="0">
                <a:latin typeface="Arial" panose="020B0604020202020204" pitchFamily="34" charset="0"/>
                <a:cs typeface="Arial" panose="020B0604020202020204" pitchFamily="34" charset="0"/>
              </a:rPr>
              <a:t>All:  Both Corrective and Red Warning/Warning below</a:t>
            </a:r>
          </a:p>
          <a:p>
            <a:pPr marL="813816" lvl="2" indent="-457200">
              <a:buClr>
                <a:srgbClr val="C00000"/>
              </a:buClr>
              <a:buFont typeface="+mj-lt"/>
              <a:buAutoNum type="arabicPeriod"/>
            </a:pPr>
            <a:r>
              <a:rPr lang="en-US" sz="2000" dirty="0">
                <a:latin typeface="Arial" panose="020B0604020202020204" pitchFamily="34" charset="0"/>
                <a:cs typeface="Arial" panose="020B0604020202020204" pitchFamily="34" charset="0"/>
              </a:rPr>
              <a:t>Corrective:  </a:t>
            </a:r>
            <a:r>
              <a:rPr lang="en-US" sz="2000" b="1" u="sng" dirty="0">
                <a:latin typeface="Arial" panose="020B0604020202020204" pitchFamily="34" charset="0"/>
                <a:cs typeface="Arial" panose="020B0604020202020204" pitchFamily="34" charset="0"/>
              </a:rPr>
              <a:t>Must</a:t>
            </a:r>
            <a:r>
              <a:rPr lang="en-US" sz="2000" dirty="0">
                <a:latin typeface="Arial" panose="020B0604020202020204" pitchFamily="34" charset="0"/>
                <a:cs typeface="Arial" panose="020B0604020202020204" pitchFamily="34" charset="0"/>
              </a:rPr>
              <a:t> be fixed before the district is allowed to submit</a:t>
            </a:r>
          </a:p>
          <a:p>
            <a:pPr marL="813816" lvl="2" indent="-457200">
              <a:buClr>
                <a:srgbClr val="C00000"/>
              </a:buClr>
              <a:buFont typeface="+mj-lt"/>
              <a:buAutoNum type="arabicPeriod"/>
            </a:pPr>
            <a:r>
              <a:rPr lang="en-US" sz="2000" dirty="0">
                <a:latin typeface="Arial" panose="020B0604020202020204" pitchFamily="34" charset="0"/>
                <a:cs typeface="Arial" panose="020B0604020202020204" pitchFamily="34" charset="0"/>
              </a:rPr>
              <a:t>Red Warning/Warning:  Alert the user to possible errors (may submit with warning errors)</a:t>
            </a:r>
          </a:p>
          <a:p>
            <a:pPr marL="960120" lvl="3" indent="-457200">
              <a:buClr>
                <a:srgbClr val="C00000"/>
              </a:buClr>
              <a:buFont typeface="Courier New" panose="02070309020205020404" pitchFamily="49" charset="0"/>
              <a:buChar char="o"/>
            </a:pPr>
            <a:r>
              <a:rPr lang="en-US" sz="2000" dirty="0">
                <a:latin typeface="Arial" panose="020B0604020202020204" pitchFamily="34" charset="0"/>
                <a:cs typeface="Arial" panose="020B0604020202020204" pitchFamily="34" charset="0"/>
              </a:rPr>
              <a:t>Users are responsible for understanding all warning validations – </a:t>
            </a:r>
            <a:r>
              <a:rPr lang="en-US" sz="2000" u="sng" dirty="0">
                <a:latin typeface="Arial" panose="020B0604020202020204" pitchFamily="34" charset="0"/>
                <a:cs typeface="Arial" panose="020B0604020202020204" pitchFamily="34" charset="0"/>
              </a:rPr>
              <a:t>call</a:t>
            </a:r>
            <a:r>
              <a:rPr lang="en-US" sz="2000" dirty="0">
                <a:latin typeface="Arial" panose="020B0604020202020204" pitchFamily="34" charset="0"/>
                <a:cs typeface="Arial" panose="020B0604020202020204" pitchFamily="34" charset="0"/>
              </a:rPr>
              <a:t> if you do not understand the warning validations</a:t>
            </a:r>
          </a:p>
          <a:p>
            <a:pPr marL="0" indent="0">
              <a:buNone/>
            </a:pPr>
            <a:endParaRPr 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1B83478-0EB2-42E2-B066-5C66C41B3D46}"/>
              </a:ext>
            </a:extLst>
          </p:cNvPr>
          <p:cNvPicPr>
            <a:picLocks noChangeAspect="1"/>
          </p:cNvPicPr>
          <p:nvPr/>
        </p:nvPicPr>
        <p:blipFill>
          <a:blip r:embed="rId2"/>
          <a:stretch>
            <a:fillRect/>
          </a:stretch>
        </p:blipFill>
        <p:spPr>
          <a:xfrm>
            <a:off x="3831778" y="4446165"/>
            <a:ext cx="4342857" cy="1744910"/>
          </a:xfrm>
          <a:prstGeom prst="rect">
            <a:avLst/>
          </a:prstGeom>
          <a:ln>
            <a:solidFill>
              <a:schemeClr val="tx1"/>
            </a:solidFill>
          </a:ln>
        </p:spPr>
      </p:pic>
    </p:spTree>
    <p:extLst>
      <p:ext uri="{BB962C8B-B14F-4D97-AF65-F5344CB8AC3E}">
        <p14:creationId xmlns:p14="http://schemas.microsoft.com/office/powerpoint/2010/main" val="2451311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EC9FCF-E022-4667-AE8A-5C8888D8A3D5}"/>
              </a:ext>
            </a:extLst>
          </p:cNvPr>
          <p:cNvSpPr txBox="1"/>
          <p:nvPr/>
        </p:nvSpPr>
        <p:spPr>
          <a:xfrm>
            <a:off x="782320" y="4287520"/>
            <a:ext cx="9692640" cy="646331"/>
          </a:xfrm>
          <a:prstGeom prst="rect">
            <a:avLst/>
          </a:prstGeom>
          <a:noFill/>
        </p:spPr>
        <p:txBody>
          <a:bodyPr wrap="square" rtlCol="0">
            <a:spAutoFit/>
          </a:bodyPr>
          <a:lstStyle/>
          <a:p>
            <a:r>
              <a:rPr lang="en-US" dirty="0"/>
              <a:t>ONLY SPECIAL EDUCATION COOPERATIVES SUBMIT THE TFS REPORT TO THE OPI AT THIS TIME, AS SPECIAL ED COOPERATIVES DO NOT SUBMIT BUDGETS.</a:t>
            </a:r>
          </a:p>
        </p:txBody>
      </p:sp>
      <p:sp>
        <p:nvSpPr>
          <p:cNvPr id="4" name="TextBox 3">
            <a:extLst>
              <a:ext uri="{FF2B5EF4-FFF2-40B4-BE49-F238E27FC236}">
                <a16:creationId xmlns:a16="http://schemas.microsoft.com/office/drawing/2014/main" id="{DA5F6786-329A-48BF-8D24-B80464B0161F}"/>
              </a:ext>
            </a:extLst>
          </p:cNvPr>
          <p:cNvSpPr txBox="1"/>
          <p:nvPr/>
        </p:nvSpPr>
        <p:spPr>
          <a:xfrm>
            <a:off x="861271" y="1098959"/>
            <a:ext cx="8953289" cy="3046988"/>
          </a:xfrm>
          <a:prstGeom prst="rect">
            <a:avLst/>
          </a:prstGeom>
          <a:noFill/>
        </p:spPr>
        <p:txBody>
          <a:bodyPr wrap="square">
            <a:spAutoFit/>
          </a:bodyPr>
          <a:lstStyle/>
          <a:p>
            <a:r>
              <a:rPr lang="en-US" sz="1800" b="1" u="sng" dirty="0">
                <a:latin typeface="Arial" panose="020B0604020202020204" pitchFamily="34" charset="0"/>
                <a:cs typeface="Arial" panose="020B0604020202020204" pitchFamily="34" charset="0"/>
              </a:rPr>
              <a:t>Step 15:</a:t>
            </a:r>
            <a:r>
              <a:rPr lang="en-US" sz="1800"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Submit </a:t>
            </a:r>
            <a:r>
              <a:rPr lang="en-US" sz="1800" dirty="0">
                <a:latin typeface="Arial" panose="020B0604020202020204" pitchFamily="34" charset="0"/>
                <a:cs typeface="Arial" panose="020B0604020202020204" pitchFamily="34" charset="0"/>
              </a:rPr>
              <a:t>TFS to the OPI</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2400" dirty="0">
                <a:effectLst/>
                <a:latin typeface="Calibri" panose="020F0502020204030204" pitchFamily="34" charset="0"/>
                <a:ea typeface="Calibri" panose="020F0502020204030204" pitchFamily="34" charset="0"/>
              </a:rPr>
              <a:t>MAEFAIRS requires districts with budget submissions to </a:t>
            </a:r>
            <a:r>
              <a:rPr lang="en-US" sz="2400" u="sng" dirty="0">
                <a:effectLst/>
                <a:latin typeface="Calibri" panose="020F0502020204030204" pitchFamily="34" charset="0"/>
                <a:ea typeface="Calibri" panose="020F0502020204030204" pitchFamily="34" charset="0"/>
              </a:rPr>
              <a:t>submit the TFS and budget report together. </a:t>
            </a:r>
            <a:r>
              <a:rPr lang="en-US" sz="2400" dirty="0">
                <a:effectLst/>
                <a:latin typeface="Calibri" panose="020F0502020204030204" pitchFamily="34" charset="0"/>
                <a:ea typeface="Calibri" panose="020F0502020204030204" pitchFamily="34" charset="0"/>
              </a:rPr>
              <a:t>A school district cannot sub</a:t>
            </a:r>
            <a:r>
              <a:rPr lang="en-US" sz="2400" dirty="0">
                <a:latin typeface="Calibri" panose="020F0502020204030204" pitchFamily="34" charset="0"/>
                <a:ea typeface="Calibri" panose="020F0502020204030204" pitchFamily="34" charset="0"/>
              </a:rPr>
              <a:t>mit the TFS at this time.</a:t>
            </a:r>
          </a:p>
          <a:p>
            <a:r>
              <a:rPr lang="en-US" sz="2400" dirty="0">
                <a:effectLst/>
                <a:latin typeface="Calibri" panose="020F0502020204030204" pitchFamily="34" charset="0"/>
                <a:ea typeface="Calibri" panose="020F0502020204030204" pitchFamily="34" charset="0"/>
              </a:rPr>
              <a:t>The submission will be after the Budget is completed and ready for submission.</a:t>
            </a:r>
          </a:p>
          <a:p>
            <a:endParaRPr lang="en-US" dirty="0"/>
          </a:p>
        </p:txBody>
      </p:sp>
      <p:sp>
        <p:nvSpPr>
          <p:cNvPr id="6" name="TextBox 5">
            <a:extLst>
              <a:ext uri="{FF2B5EF4-FFF2-40B4-BE49-F238E27FC236}">
                <a16:creationId xmlns:a16="http://schemas.microsoft.com/office/drawing/2014/main" id="{2D963CB9-4041-4997-8C45-1C7A7984B7D4}"/>
              </a:ext>
            </a:extLst>
          </p:cNvPr>
          <p:cNvSpPr txBox="1"/>
          <p:nvPr/>
        </p:nvSpPr>
        <p:spPr>
          <a:xfrm>
            <a:off x="931179" y="352338"/>
            <a:ext cx="6333688" cy="461665"/>
          </a:xfrm>
          <a:prstGeom prst="rect">
            <a:avLst/>
          </a:prstGeom>
          <a:noFill/>
        </p:spPr>
        <p:txBody>
          <a:bodyPr wrap="square">
            <a:spAutoFit/>
          </a:bodyPr>
          <a:lstStyle/>
          <a:p>
            <a:r>
              <a:rPr lang="en-US" sz="2400" dirty="0">
                <a:solidFill>
                  <a:srgbClr val="C00000"/>
                </a:solidFill>
                <a:latin typeface="Arial" panose="020B0604020202020204" pitchFamily="34" charset="0"/>
                <a:cs typeface="Arial" panose="020B0604020202020204" pitchFamily="34" charset="0"/>
              </a:rPr>
              <a:t>TRUSTEES’ FINANCIAL SUMMARY (TFS)</a:t>
            </a:r>
            <a:endParaRPr lang="en-US" sz="2400" dirty="0"/>
          </a:p>
        </p:txBody>
      </p:sp>
    </p:spTree>
    <p:extLst>
      <p:ext uri="{BB962C8B-B14F-4D97-AF65-F5344CB8AC3E}">
        <p14:creationId xmlns:p14="http://schemas.microsoft.com/office/powerpoint/2010/main" val="3453880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645DF3-695A-4CE4-AC4A-5DB37726D765}"/>
              </a:ext>
            </a:extLst>
          </p:cNvPr>
          <p:cNvSpPr txBox="1"/>
          <p:nvPr/>
        </p:nvSpPr>
        <p:spPr>
          <a:xfrm>
            <a:off x="1073791" y="713065"/>
            <a:ext cx="8070209" cy="4524315"/>
          </a:xfrm>
          <a:prstGeom prst="rect">
            <a:avLst/>
          </a:prstGeom>
          <a:noFill/>
        </p:spPr>
        <p:txBody>
          <a:bodyPr wrap="square" rtlCol="0">
            <a:spAutoFit/>
          </a:bodyPr>
          <a:lstStyle/>
          <a:p>
            <a:r>
              <a:rPr lang="en-US" dirty="0"/>
              <a:t>ADDITIONAL GUIDANCE DOCUMENT</a:t>
            </a:r>
          </a:p>
          <a:p>
            <a:endParaRPr lang="en-US" dirty="0"/>
          </a:p>
          <a:p>
            <a:r>
              <a:rPr lang="en-US" dirty="0"/>
              <a:t>The following document is currently being updated. Denise Williams is the author of this document and does a great job of keeping it updated for the schools. I have some hi lights and have updated some of the guidance on my own, this is not an “official MASBO document”.</a:t>
            </a:r>
          </a:p>
          <a:p>
            <a:endParaRPr lang="en-US" dirty="0"/>
          </a:p>
          <a:p>
            <a:r>
              <a:rPr lang="en-US" dirty="0"/>
              <a:t>I wanted to show it to you, as it is a “staple” on my desk for coding and allowable expenditures from the different school funds. I use this document at the OPI, and I also had it on my desk at CJI. </a:t>
            </a:r>
          </a:p>
          <a:p>
            <a:endParaRPr lang="en-US" dirty="0"/>
          </a:p>
          <a:p>
            <a:r>
              <a:rPr lang="en-US" dirty="0"/>
              <a:t>The updated guidance document will be posted on the MASBO website.</a:t>
            </a:r>
          </a:p>
          <a:p>
            <a:endParaRPr lang="en-US" dirty="0"/>
          </a:p>
          <a:p>
            <a:r>
              <a:rPr lang="en-US" dirty="0"/>
              <a:t>This is a copy of the Budgeted Funds guidance, there is also a Non-Budgeted Funds document located on the MASBO website. Give Denise a little while to get them updated and reposted, she is BUSY. </a:t>
            </a:r>
          </a:p>
        </p:txBody>
      </p:sp>
    </p:spTree>
    <p:extLst>
      <p:ext uri="{BB962C8B-B14F-4D97-AF65-F5344CB8AC3E}">
        <p14:creationId xmlns:p14="http://schemas.microsoft.com/office/powerpoint/2010/main" val="713899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6F489-A41F-42CC-B39B-6C613447A716}"/>
              </a:ext>
            </a:extLst>
          </p:cNvPr>
          <p:cNvPicPr>
            <a:picLocks noChangeAspect="1"/>
          </p:cNvPicPr>
          <p:nvPr/>
        </p:nvPicPr>
        <p:blipFill>
          <a:blip r:embed="rId2"/>
          <a:stretch>
            <a:fillRect/>
          </a:stretch>
        </p:blipFill>
        <p:spPr>
          <a:xfrm>
            <a:off x="1050402" y="180207"/>
            <a:ext cx="8814089" cy="6497585"/>
          </a:xfrm>
          <a:prstGeom prst="rect">
            <a:avLst/>
          </a:prstGeom>
        </p:spPr>
      </p:pic>
      <p:sp>
        <p:nvSpPr>
          <p:cNvPr id="3" name="TextBox 2">
            <a:extLst>
              <a:ext uri="{FF2B5EF4-FFF2-40B4-BE49-F238E27FC236}">
                <a16:creationId xmlns:a16="http://schemas.microsoft.com/office/drawing/2014/main" id="{FEBDB91C-7F98-465C-A15D-640C56E04CBA}"/>
              </a:ext>
            </a:extLst>
          </p:cNvPr>
          <p:cNvSpPr txBox="1"/>
          <p:nvPr/>
        </p:nvSpPr>
        <p:spPr>
          <a:xfrm>
            <a:off x="4568212" y="5145073"/>
            <a:ext cx="4630723" cy="1107996"/>
          </a:xfrm>
          <a:prstGeom prst="rect">
            <a:avLst/>
          </a:prstGeom>
          <a:noFill/>
        </p:spPr>
        <p:txBody>
          <a:bodyPr wrap="square" rtlCol="0">
            <a:spAutoFit/>
          </a:bodyPr>
          <a:lstStyle/>
          <a:p>
            <a:r>
              <a:rPr lang="en-US" sz="6600" dirty="0">
                <a:solidFill>
                  <a:schemeClr val="bg2">
                    <a:lumMod val="75000"/>
                  </a:schemeClr>
                </a:solidFill>
              </a:rPr>
              <a:t>DRAFT</a:t>
            </a:r>
          </a:p>
        </p:txBody>
      </p:sp>
    </p:spTree>
    <p:extLst>
      <p:ext uri="{BB962C8B-B14F-4D97-AF65-F5344CB8AC3E}">
        <p14:creationId xmlns:p14="http://schemas.microsoft.com/office/powerpoint/2010/main" val="3264611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4657B6-C3AB-4024-B333-E1E61D97677B}"/>
              </a:ext>
            </a:extLst>
          </p:cNvPr>
          <p:cNvPicPr>
            <a:picLocks noChangeAspect="1"/>
          </p:cNvPicPr>
          <p:nvPr/>
        </p:nvPicPr>
        <p:blipFill>
          <a:blip r:embed="rId2"/>
          <a:stretch>
            <a:fillRect/>
          </a:stretch>
        </p:blipFill>
        <p:spPr>
          <a:xfrm>
            <a:off x="1006763" y="192578"/>
            <a:ext cx="8063345" cy="6047509"/>
          </a:xfrm>
          <a:prstGeom prst="rect">
            <a:avLst/>
          </a:prstGeom>
        </p:spPr>
      </p:pic>
      <p:sp>
        <p:nvSpPr>
          <p:cNvPr id="4" name="TextBox 3">
            <a:extLst>
              <a:ext uri="{FF2B5EF4-FFF2-40B4-BE49-F238E27FC236}">
                <a16:creationId xmlns:a16="http://schemas.microsoft.com/office/drawing/2014/main" id="{06841B3A-6DAD-4DDC-BDA6-647699367EA5}"/>
              </a:ext>
            </a:extLst>
          </p:cNvPr>
          <p:cNvSpPr txBox="1"/>
          <p:nvPr/>
        </p:nvSpPr>
        <p:spPr>
          <a:xfrm>
            <a:off x="4529137" y="5038725"/>
            <a:ext cx="1938337" cy="646331"/>
          </a:xfrm>
          <a:prstGeom prst="rect">
            <a:avLst/>
          </a:prstGeom>
          <a:noFill/>
        </p:spPr>
        <p:txBody>
          <a:bodyPr wrap="square">
            <a:spAutoFit/>
          </a:bodyPr>
          <a:lstStyle/>
          <a:p>
            <a:r>
              <a:rPr lang="en-US" sz="3600" dirty="0">
                <a:solidFill>
                  <a:schemeClr val="bg2">
                    <a:lumMod val="75000"/>
                  </a:schemeClr>
                </a:solidFill>
              </a:rPr>
              <a:t>DRAFT</a:t>
            </a:r>
          </a:p>
        </p:txBody>
      </p:sp>
    </p:spTree>
    <p:extLst>
      <p:ext uri="{BB962C8B-B14F-4D97-AF65-F5344CB8AC3E}">
        <p14:creationId xmlns:p14="http://schemas.microsoft.com/office/powerpoint/2010/main" val="1144028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99E8E0-BF5B-40AC-AAB6-B9041B1FE0B2}"/>
              </a:ext>
            </a:extLst>
          </p:cNvPr>
          <p:cNvPicPr>
            <a:picLocks noChangeAspect="1"/>
          </p:cNvPicPr>
          <p:nvPr/>
        </p:nvPicPr>
        <p:blipFill>
          <a:blip r:embed="rId2"/>
          <a:stretch>
            <a:fillRect/>
          </a:stretch>
        </p:blipFill>
        <p:spPr>
          <a:xfrm>
            <a:off x="2382114" y="1731893"/>
            <a:ext cx="5939908" cy="5126107"/>
          </a:xfrm>
          <a:prstGeom prst="rect">
            <a:avLst/>
          </a:prstGeom>
        </p:spPr>
      </p:pic>
      <p:pic>
        <p:nvPicPr>
          <p:cNvPr id="3" name="Picture 2">
            <a:extLst>
              <a:ext uri="{FF2B5EF4-FFF2-40B4-BE49-F238E27FC236}">
                <a16:creationId xmlns:a16="http://schemas.microsoft.com/office/drawing/2014/main" id="{DD714A96-FAD4-48C6-BD39-6AA3E1CB0E2C}"/>
              </a:ext>
            </a:extLst>
          </p:cNvPr>
          <p:cNvPicPr>
            <a:picLocks noChangeAspect="1"/>
          </p:cNvPicPr>
          <p:nvPr/>
        </p:nvPicPr>
        <p:blipFill>
          <a:blip r:embed="rId3"/>
          <a:stretch>
            <a:fillRect/>
          </a:stretch>
        </p:blipFill>
        <p:spPr>
          <a:xfrm>
            <a:off x="677419" y="892286"/>
            <a:ext cx="11001375" cy="752475"/>
          </a:xfrm>
          <a:prstGeom prst="rect">
            <a:avLst/>
          </a:prstGeom>
        </p:spPr>
      </p:pic>
      <p:pic>
        <p:nvPicPr>
          <p:cNvPr id="4" name="Picture 3">
            <a:extLst>
              <a:ext uri="{FF2B5EF4-FFF2-40B4-BE49-F238E27FC236}">
                <a16:creationId xmlns:a16="http://schemas.microsoft.com/office/drawing/2014/main" id="{369C755E-95C7-4BC3-9725-1B861B4FFA45}"/>
              </a:ext>
            </a:extLst>
          </p:cNvPr>
          <p:cNvPicPr>
            <a:picLocks noChangeAspect="1"/>
          </p:cNvPicPr>
          <p:nvPr/>
        </p:nvPicPr>
        <p:blipFill>
          <a:blip r:embed="rId4"/>
          <a:stretch>
            <a:fillRect/>
          </a:stretch>
        </p:blipFill>
        <p:spPr>
          <a:xfrm>
            <a:off x="3979332" y="0"/>
            <a:ext cx="2762250" cy="798653"/>
          </a:xfrm>
          <a:prstGeom prst="rect">
            <a:avLst/>
          </a:prstGeom>
        </p:spPr>
      </p:pic>
      <p:sp>
        <p:nvSpPr>
          <p:cNvPr id="5" name="TextBox 4">
            <a:extLst>
              <a:ext uri="{FF2B5EF4-FFF2-40B4-BE49-F238E27FC236}">
                <a16:creationId xmlns:a16="http://schemas.microsoft.com/office/drawing/2014/main" id="{C950D955-F8E6-4F25-9043-A4CF6FD09E52}"/>
              </a:ext>
            </a:extLst>
          </p:cNvPr>
          <p:cNvSpPr txBox="1"/>
          <p:nvPr/>
        </p:nvSpPr>
        <p:spPr>
          <a:xfrm>
            <a:off x="5641596" y="3003258"/>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3DC4C7CB-AB38-49E3-BA24-AFA07A621F03}"/>
              </a:ext>
            </a:extLst>
          </p:cNvPr>
          <p:cNvSpPr txBox="1"/>
          <p:nvPr/>
        </p:nvSpPr>
        <p:spPr>
          <a:xfrm>
            <a:off x="3676840" y="6149130"/>
            <a:ext cx="1180386" cy="209725"/>
          </a:xfrm>
          <a:prstGeom prst="rect">
            <a:avLst/>
          </a:prstGeom>
          <a:noFill/>
          <a:ln>
            <a:solidFill>
              <a:schemeClr val="accent1"/>
            </a:solidFill>
          </a:ln>
        </p:spPr>
        <p:txBody>
          <a:bodyPr wrap="square" rtlCol="0">
            <a:spAutoFit/>
          </a:bodyPr>
          <a:lstStyle/>
          <a:p>
            <a:endParaRPr lang="en-US" dirty="0"/>
          </a:p>
        </p:txBody>
      </p:sp>
    </p:spTree>
    <p:extLst>
      <p:ext uri="{BB962C8B-B14F-4D97-AF65-F5344CB8AC3E}">
        <p14:creationId xmlns:p14="http://schemas.microsoft.com/office/powerpoint/2010/main" val="11572599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CEEA9F-7B63-4E4E-832A-78E445CF5FB3}"/>
              </a:ext>
            </a:extLst>
          </p:cNvPr>
          <p:cNvPicPr>
            <a:picLocks noChangeAspect="1"/>
          </p:cNvPicPr>
          <p:nvPr/>
        </p:nvPicPr>
        <p:blipFill>
          <a:blip r:embed="rId2"/>
          <a:stretch>
            <a:fillRect/>
          </a:stretch>
        </p:blipFill>
        <p:spPr>
          <a:xfrm>
            <a:off x="953944" y="101601"/>
            <a:ext cx="8450935" cy="6324744"/>
          </a:xfrm>
          <a:prstGeom prst="rect">
            <a:avLst/>
          </a:prstGeom>
        </p:spPr>
      </p:pic>
      <p:sp>
        <p:nvSpPr>
          <p:cNvPr id="4" name="TextBox 3">
            <a:extLst>
              <a:ext uri="{FF2B5EF4-FFF2-40B4-BE49-F238E27FC236}">
                <a16:creationId xmlns:a16="http://schemas.microsoft.com/office/drawing/2014/main" id="{63F2792E-C3A3-44DA-8E9A-13F0758842D1}"/>
              </a:ext>
            </a:extLst>
          </p:cNvPr>
          <p:cNvSpPr txBox="1"/>
          <p:nvPr/>
        </p:nvSpPr>
        <p:spPr>
          <a:xfrm>
            <a:off x="6677025" y="5305425"/>
            <a:ext cx="2438400" cy="830997"/>
          </a:xfrm>
          <a:prstGeom prst="rect">
            <a:avLst/>
          </a:prstGeom>
          <a:noFill/>
        </p:spPr>
        <p:txBody>
          <a:bodyPr wrap="square">
            <a:spAutoFit/>
          </a:bodyPr>
          <a:lstStyle/>
          <a:p>
            <a:r>
              <a:rPr lang="en-US" sz="4800" dirty="0">
                <a:solidFill>
                  <a:schemeClr val="bg2">
                    <a:lumMod val="75000"/>
                  </a:schemeClr>
                </a:solidFill>
              </a:rPr>
              <a:t>DRAFT</a:t>
            </a:r>
          </a:p>
        </p:txBody>
      </p:sp>
    </p:spTree>
    <p:extLst>
      <p:ext uri="{BB962C8B-B14F-4D97-AF65-F5344CB8AC3E}">
        <p14:creationId xmlns:p14="http://schemas.microsoft.com/office/powerpoint/2010/main" val="27030471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54C4BF-B5C9-4C0B-92FA-7F012574F32F}"/>
              </a:ext>
            </a:extLst>
          </p:cNvPr>
          <p:cNvPicPr>
            <a:picLocks noChangeAspect="1"/>
          </p:cNvPicPr>
          <p:nvPr/>
        </p:nvPicPr>
        <p:blipFill>
          <a:blip r:embed="rId2"/>
          <a:stretch>
            <a:fillRect/>
          </a:stretch>
        </p:blipFill>
        <p:spPr>
          <a:xfrm>
            <a:off x="1058718" y="157019"/>
            <a:ext cx="7874924" cy="5974080"/>
          </a:xfrm>
          <a:prstGeom prst="rect">
            <a:avLst/>
          </a:prstGeom>
        </p:spPr>
      </p:pic>
      <p:sp>
        <p:nvSpPr>
          <p:cNvPr id="4" name="TextBox 3">
            <a:extLst>
              <a:ext uri="{FF2B5EF4-FFF2-40B4-BE49-F238E27FC236}">
                <a16:creationId xmlns:a16="http://schemas.microsoft.com/office/drawing/2014/main" id="{BC4DC2B5-B6AF-4729-AADA-045256EF65EA}"/>
              </a:ext>
            </a:extLst>
          </p:cNvPr>
          <p:cNvSpPr txBox="1"/>
          <p:nvPr/>
        </p:nvSpPr>
        <p:spPr>
          <a:xfrm>
            <a:off x="4376738" y="3019426"/>
            <a:ext cx="1643062" cy="646331"/>
          </a:xfrm>
          <a:prstGeom prst="rect">
            <a:avLst/>
          </a:prstGeom>
          <a:noFill/>
        </p:spPr>
        <p:txBody>
          <a:bodyPr wrap="square">
            <a:spAutoFit/>
          </a:bodyPr>
          <a:lstStyle/>
          <a:p>
            <a:r>
              <a:rPr lang="en-US" sz="3600" dirty="0">
                <a:solidFill>
                  <a:schemeClr val="bg2">
                    <a:lumMod val="75000"/>
                  </a:schemeClr>
                </a:solidFill>
              </a:rPr>
              <a:t>DRAFT</a:t>
            </a:r>
          </a:p>
        </p:txBody>
      </p:sp>
    </p:spTree>
    <p:extLst>
      <p:ext uri="{BB962C8B-B14F-4D97-AF65-F5344CB8AC3E}">
        <p14:creationId xmlns:p14="http://schemas.microsoft.com/office/powerpoint/2010/main" val="26937861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369663-06A7-4139-993B-7C871974A4C3}"/>
              </a:ext>
            </a:extLst>
          </p:cNvPr>
          <p:cNvPicPr>
            <a:picLocks noChangeAspect="1"/>
          </p:cNvPicPr>
          <p:nvPr/>
        </p:nvPicPr>
        <p:blipFill>
          <a:blip r:embed="rId2"/>
          <a:stretch>
            <a:fillRect/>
          </a:stretch>
        </p:blipFill>
        <p:spPr>
          <a:xfrm>
            <a:off x="898092" y="245688"/>
            <a:ext cx="7875241" cy="5891847"/>
          </a:xfrm>
          <a:prstGeom prst="rect">
            <a:avLst/>
          </a:prstGeom>
        </p:spPr>
      </p:pic>
      <p:sp>
        <p:nvSpPr>
          <p:cNvPr id="4" name="TextBox 3">
            <a:extLst>
              <a:ext uri="{FF2B5EF4-FFF2-40B4-BE49-F238E27FC236}">
                <a16:creationId xmlns:a16="http://schemas.microsoft.com/office/drawing/2014/main" id="{564FBC70-EE93-44BC-AF64-D50F73F8574B}"/>
              </a:ext>
            </a:extLst>
          </p:cNvPr>
          <p:cNvSpPr txBox="1"/>
          <p:nvPr/>
        </p:nvSpPr>
        <p:spPr>
          <a:xfrm>
            <a:off x="4076701" y="4772026"/>
            <a:ext cx="2171700" cy="646331"/>
          </a:xfrm>
          <a:prstGeom prst="rect">
            <a:avLst/>
          </a:prstGeom>
          <a:noFill/>
        </p:spPr>
        <p:txBody>
          <a:bodyPr wrap="square">
            <a:spAutoFit/>
          </a:bodyPr>
          <a:lstStyle/>
          <a:p>
            <a:r>
              <a:rPr lang="en-US" sz="3600" dirty="0">
                <a:solidFill>
                  <a:schemeClr val="bg2">
                    <a:lumMod val="75000"/>
                  </a:schemeClr>
                </a:solidFill>
              </a:rPr>
              <a:t>DRAFT</a:t>
            </a:r>
          </a:p>
        </p:txBody>
      </p:sp>
    </p:spTree>
    <p:extLst>
      <p:ext uri="{BB962C8B-B14F-4D97-AF65-F5344CB8AC3E}">
        <p14:creationId xmlns:p14="http://schemas.microsoft.com/office/powerpoint/2010/main" val="11212135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EAB700-F0F8-4376-BEBD-EBA21CE313A4}"/>
              </a:ext>
            </a:extLst>
          </p:cNvPr>
          <p:cNvPicPr>
            <a:picLocks noChangeAspect="1"/>
          </p:cNvPicPr>
          <p:nvPr/>
        </p:nvPicPr>
        <p:blipFill>
          <a:blip r:embed="rId2"/>
          <a:stretch>
            <a:fillRect/>
          </a:stretch>
        </p:blipFill>
        <p:spPr>
          <a:xfrm>
            <a:off x="1023302" y="436880"/>
            <a:ext cx="8100377" cy="6006174"/>
          </a:xfrm>
          <a:prstGeom prst="rect">
            <a:avLst/>
          </a:prstGeom>
        </p:spPr>
      </p:pic>
      <p:sp>
        <p:nvSpPr>
          <p:cNvPr id="4" name="TextBox 3">
            <a:extLst>
              <a:ext uri="{FF2B5EF4-FFF2-40B4-BE49-F238E27FC236}">
                <a16:creationId xmlns:a16="http://schemas.microsoft.com/office/drawing/2014/main" id="{13ED765C-5667-405F-AA14-C9BA4158FB0D}"/>
              </a:ext>
            </a:extLst>
          </p:cNvPr>
          <p:cNvSpPr txBox="1"/>
          <p:nvPr/>
        </p:nvSpPr>
        <p:spPr>
          <a:xfrm>
            <a:off x="4452938" y="3295650"/>
            <a:ext cx="1804987" cy="646331"/>
          </a:xfrm>
          <a:prstGeom prst="rect">
            <a:avLst/>
          </a:prstGeom>
          <a:noFill/>
        </p:spPr>
        <p:txBody>
          <a:bodyPr wrap="square">
            <a:spAutoFit/>
          </a:bodyPr>
          <a:lstStyle/>
          <a:p>
            <a:r>
              <a:rPr lang="en-US" sz="3600" dirty="0">
                <a:solidFill>
                  <a:schemeClr val="bg2">
                    <a:lumMod val="75000"/>
                  </a:schemeClr>
                </a:solidFill>
              </a:rPr>
              <a:t>DRAFT</a:t>
            </a:r>
          </a:p>
        </p:txBody>
      </p:sp>
    </p:spTree>
    <p:extLst>
      <p:ext uri="{BB962C8B-B14F-4D97-AF65-F5344CB8AC3E}">
        <p14:creationId xmlns:p14="http://schemas.microsoft.com/office/powerpoint/2010/main" val="24609819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A1726E-EB01-4DE2-AC16-17692CDE6510}"/>
              </a:ext>
            </a:extLst>
          </p:cNvPr>
          <p:cNvPicPr>
            <a:picLocks noChangeAspect="1"/>
          </p:cNvPicPr>
          <p:nvPr/>
        </p:nvPicPr>
        <p:blipFill>
          <a:blip r:embed="rId2"/>
          <a:stretch>
            <a:fillRect/>
          </a:stretch>
        </p:blipFill>
        <p:spPr>
          <a:xfrm>
            <a:off x="1006764" y="144087"/>
            <a:ext cx="7786253" cy="5768183"/>
          </a:xfrm>
          <a:prstGeom prst="rect">
            <a:avLst/>
          </a:prstGeom>
        </p:spPr>
      </p:pic>
      <p:sp>
        <p:nvSpPr>
          <p:cNvPr id="4" name="TextBox 3">
            <a:extLst>
              <a:ext uri="{FF2B5EF4-FFF2-40B4-BE49-F238E27FC236}">
                <a16:creationId xmlns:a16="http://schemas.microsoft.com/office/drawing/2014/main" id="{1915AB13-84DB-4784-BCA7-8DDBA35C01DE}"/>
              </a:ext>
            </a:extLst>
          </p:cNvPr>
          <p:cNvSpPr txBox="1"/>
          <p:nvPr/>
        </p:nvSpPr>
        <p:spPr>
          <a:xfrm>
            <a:off x="4248149" y="3905249"/>
            <a:ext cx="3108995" cy="830997"/>
          </a:xfrm>
          <a:prstGeom prst="rect">
            <a:avLst/>
          </a:prstGeom>
          <a:noFill/>
        </p:spPr>
        <p:txBody>
          <a:bodyPr wrap="square">
            <a:spAutoFit/>
          </a:bodyPr>
          <a:lstStyle/>
          <a:p>
            <a:r>
              <a:rPr lang="en-US" sz="4800" dirty="0">
                <a:solidFill>
                  <a:schemeClr val="bg2">
                    <a:lumMod val="75000"/>
                  </a:schemeClr>
                </a:solidFill>
              </a:rPr>
              <a:t>DRAFT</a:t>
            </a:r>
          </a:p>
        </p:txBody>
      </p:sp>
    </p:spTree>
    <p:extLst>
      <p:ext uri="{BB962C8B-B14F-4D97-AF65-F5344CB8AC3E}">
        <p14:creationId xmlns:p14="http://schemas.microsoft.com/office/powerpoint/2010/main" val="36859967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57ABF2-9220-47DA-A407-FCAF420F388F}"/>
              </a:ext>
            </a:extLst>
          </p:cNvPr>
          <p:cNvPicPr>
            <a:picLocks noChangeAspect="1"/>
          </p:cNvPicPr>
          <p:nvPr/>
        </p:nvPicPr>
        <p:blipFill>
          <a:blip r:embed="rId2"/>
          <a:stretch>
            <a:fillRect/>
          </a:stretch>
        </p:blipFill>
        <p:spPr>
          <a:xfrm>
            <a:off x="1054100" y="274319"/>
            <a:ext cx="8129841" cy="5960745"/>
          </a:xfrm>
          <a:prstGeom prst="rect">
            <a:avLst/>
          </a:prstGeom>
        </p:spPr>
      </p:pic>
      <p:sp>
        <p:nvSpPr>
          <p:cNvPr id="4" name="TextBox 3">
            <a:extLst>
              <a:ext uri="{FF2B5EF4-FFF2-40B4-BE49-F238E27FC236}">
                <a16:creationId xmlns:a16="http://schemas.microsoft.com/office/drawing/2014/main" id="{6039F14F-4A11-49DA-88BF-17AD1AFA6F0F}"/>
              </a:ext>
            </a:extLst>
          </p:cNvPr>
          <p:cNvSpPr txBox="1"/>
          <p:nvPr/>
        </p:nvSpPr>
        <p:spPr>
          <a:xfrm>
            <a:off x="7005098" y="5000623"/>
            <a:ext cx="1900778" cy="646331"/>
          </a:xfrm>
          <a:prstGeom prst="rect">
            <a:avLst/>
          </a:prstGeom>
          <a:noFill/>
        </p:spPr>
        <p:txBody>
          <a:bodyPr wrap="square">
            <a:spAutoFit/>
          </a:bodyPr>
          <a:lstStyle/>
          <a:p>
            <a:r>
              <a:rPr lang="en-US" sz="3600" dirty="0">
                <a:solidFill>
                  <a:schemeClr val="bg2">
                    <a:lumMod val="75000"/>
                  </a:schemeClr>
                </a:solidFill>
              </a:rPr>
              <a:t>DRAFT</a:t>
            </a:r>
          </a:p>
        </p:txBody>
      </p:sp>
    </p:spTree>
    <p:extLst>
      <p:ext uri="{BB962C8B-B14F-4D97-AF65-F5344CB8AC3E}">
        <p14:creationId xmlns:p14="http://schemas.microsoft.com/office/powerpoint/2010/main" val="3033758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C800F6-B2B3-4471-92EA-02464FC539DB}"/>
              </a:ext>
            </a:extLst>
          </p:cNvPr>
          <p:cNvPicPr>
            <a:picLocks noChangeAspect="1"/>
          </p:cNvPicPr>
          <p:nvPr/>
        </p:nvPicPr>
        <p:blipFill>
          <a:blip r:embed="rId2"/>
          <a:stretch>
            <a:fillRect/>
          </a:stretch>
        </p:blipFill>
        <p:spPr>
          <a:xfrm>
            <a:off x="1302327" y="530167"/>
            <a:ext cx="9762836" cy="5491630"/>
          </a:xfrm>
          <a:prstGeom prst="rect">
            <a:avLst/>
          </a:prstGeom>
        </p:spPr>
      </p:pic>
    </p:spTree>
    <p:extLst>
      <p:ext uri="{BB962C8B-B14F-4D97-AF65-F5344CB8AC3E}">
        <p14:creationId xmlns:p14="http://schemas.microsoft.com/office/powerpoint/2010/main" val="5646781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2F96C9-6FAA-41C3-BFB7-D5076E1AD5A4}"/>
              </a:ext>
            </a:extLst>
          </p:cNvPr>
          <p:cNvPicPr>
            <a:picLocks noChangeAspect="1"/>
          </p:cNvPicPr>
          <p:nvPr/>
        </p:nvPicPr>
        <p:blipFill>
          <a:blip r:embed="rId2"/>
          <a:stretch>
            <a:fillRect/>
          </a:stretch>
        </p:blipFill>
        <p:spPr>
          <a:xfrm>
            <a:off x="1313061" y="498764"/>
            <a:ext cx="8699157" cy="5637830"/>
          </a:xfrm>
          <a:prstGeom prst="rect">
            <a:avLst/>
          </a:prstGeom>
        </p:spPr>
      </p:pic>
    </p:spTree>
    <p:extLst>
      <p:ext uri="{BB962C8B-B14F-4D97-AF65-F5344CB8AC3E}">
        <p14:creationId xmlns:p14="http://schemas.microsoft.com/office/powerpoint/2010/main" val="38099458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C0E8B2-00BE-4D72-8E69-1E35126E5634}"/>
              </a:ext>
            </a:extLst>
          </p:cNvPr>
          <p:cNvSpPr txBox="1"/>
          <p:nvPr/>
        </p:nvSpPr>
        <p:spPr>
          <a:xfrm>
            <a:off x="195406" y="488088"/>
            <a:ext cx="9382703" cy="1477328"/>
          </a:xfrm>
          <a:prstGeom prst="rect">
            <a:avLst/>
          </a:prstGeom>
          <a:noFill/>
        </p:spPr>
        <p:txBody>
          <a:bodyPr wrap="square">
            <a:spAutoFit/>
          </a:bodyPr>
          <a:lstStyle/>
          <a:p>
            <a:r>
              <a:rPr lang="en-US" sz="1800" b="0" i="0" u="none" strike="noStrike" baseline="0" dirty="0">
                <a:solidFill>
                  <a:srgbClr val="000000"/>
                </a:solidFill>
                <a:latin typeface="Calibri" panose="020F0502020204030204" pitchFamily="34" charset="0"/>
              </a:rPr>
              <a:t>To verify or make a change to existing data, from </a:t>
            </a:r>
            <a:r>
              <a:rPr lang="en-US" sz="1800" b="1" i="1" u="none" strike="noStrike" baseline="0" dirty="0">
                <a:solidFill>
                  <a:srgbClr val="000000"/>
                </a:solidFill>
                <a:latin typeface="Calibri" panose="020F0502020204030204" pitchFamily="34" charset="0"/>
              </a:rPr>
              <a:t>“Data Entry” </a:t>
            </a:r>
            <a:r>
              <a:rPr lang="en-US" sz="1800" b="0" i="0" u="none" strike="noStrike" baseline="0" dirty="0">
                <a:solidFill>
                  <a:srgbClr val="000000"/>
                </a:solidFill>
                <a:latin typeface="Calibri" panose="020F0502020204030204" pitchFamily="34" charset="0"/>
              </a:rPr>
              <a:t>option, select the applicable option: </a:t>
            </a:r>
            <a:r>
              <a:rPr lang="en-US" sz="1800" b="1" i="0" u="none" strike="noStrike" baseline="0" dirty="0">
                <a:solidFill>
                  <a:srgbClr val="000000"/>
                </a:solidFill>
                <a:latin typeface="Calibri" panose="020F0502020204030204" pitchFamily="34" charset="0"/>
              </a:rPr>
              <a:t>“System,” “School,” or “Testing Coordinator.” </a:t>
            </a:r>
            <a:r>
              <a:rPr lang="en-US" sz="1800" b="1" i="0" u="none" strike="noStrike" baseline="0" dirty="0">
                <a:solidFill>
                  <a:srgbClr val="FF0000"/>
                </a:solidFill>
                <a:latin typeface="Calibri" panose="020F0502020204030204" pitchFamily="34" charset="0"/>
              </a:rPr>
              <a:t>Please note: Most Schools will have to make changes to both Systems and Schools. Systems relates to Board Chair, Superintendent, and Clerk. School is for Principal data. </a:t>
            </a:r>
          </a:p>
          <a:p>
            <a:endParaRPr lang="en-US" sz="1800" b="0" i="0" u="none" strike="noStrike" baseline="0" dirty="0">
              <a:solidFill>
                <a:srgbClr val="000000"/>
              </a:solidFill>
              <a:latin typeface="Calibri" panose="020F0502020204030204" pitchFamily="34" charset="0"/>
            </a:endParaRPr>
          </a:p>
        </p:txBody>
      </p:sp>
      <p:pic>
        <p:nvPicPr>
          <p:cNvPr id="9" name="Picture 8">
            <a:extLst>
              <a:ext uri="{FF2B5EF4-FFF2-40B4-BE49-F238E27FC236}">
                <a16:creationId xmlns:a16="http://schemas.microsoft.com/office/drawing/2014/main" id="{D09E69E6-F5E8-4484-AB91-768BE4A093F6}"/>
              </a:ext>
            </a:extLst>
          </p:cNvPr>
          <p:cNvPicPr>
            <a:picLocks noChangeAspect="1"/>
          </p:cNvPicPr>
          <p:nvPr/>
        </p:nvPicPr>
        <p:blipFill>
          <a:blip r:embed="rId2"/>
          <a:stretch>
            <a:fillRect/>
          </a:stretch>
        </p:blipFill>
        <p:spPr>
          <a:xfrm>
            <a:off x="75334" y="2041236"/>
            <a:ext cx="9716354" cy="3646500"/>
          </a:xfrm>
          <a:prstGeom prst="rect">
            <a:avLst/>
          </a:prstGeom>
        </p:spPr>
      </p:pic>
    </p:spTree>
    <p:extLst>
      <p:ext uri="{BB962C8B-B14F-4D97-AF65-F5344CB8AC3E}">
        <p14:creationId xmlns:p14="http://schemas.microsoft.com/office/powerpoint/2010/main" val="21330783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D07EE9-2417-4778-A0C8-B7D092A6B154}"/>
              </a:ext>
            </a:extLst>
          </p:cNvPr>
          <p:cNvPicPr>
            <a:picLocks noChangeAspect="1"/>
          </p:cNvPicPr>
          <p:nvPr/>
        </p:nvPicPr>
        <p:blipFill>
          <a:blip r:embed="rId2"/>
          <a:stretch>
            <a:fillRect/>
          </a:stretch>
        </p:blipFill>
        <p:spPr>
          <a:xfrm>
            <a:off x="747712" y="509587"/>
            <a:ext cx="10696575" cy="5838825"/>
          </a:xfrm>
          <a:prstGeom prst="rect">
            <a:avLst/>
          </a:prstGeom>
        </p:spPr>
      </p:pic>
    </p:spTree>
    <p:extLst>
      <p:ext uri="{BB962C8B-B14F-4D97-AF65-F5344CB8AC3E}">
        <p14:creationId xmlns:p14="http://schemas.microsoft.com/office/powerpoint/2010/main" val="225242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5C6CDA-0CB7-400B-A616-DD9D7FCACF9B}"/>
              </a:ext>
            </a:extLst>
          </p:cNvPr>
          <p:cNvPicPr>
            <a:picLocks noChangeAspect="1"/>
          </p:cNvPicPr>
          <p:nvPr/>
        </p:nvPicPr>
        <p:blipFill>
          <a:blip r:embed="rId2"/>
          <a:stretch>
            <a:fillRect/>
          </a:stretch>
        </p:blipFill>
        <p:spPr>
          <a:xfrm>
            <a:off x="3934471" y="1974738"/>
            <a:ext cx="5226308" cy="4500489"/>
          </a:xfrm>
          <a:prstGeom prst="rect">
            <a:avLst/>
          </a:prstGeom>
        </p:spPr>
      </p:pic>
      <p:pic>
        <p:nvPicPr>
          <p:cNvPr id="3" name="Picture 2">
            <a:extLst>
              <a:ext uri="{FF2B5EF4-FFF2-40B4-BE49-F238E27FC236}">
                <a16:creationId xmlns:a16="http://schemas.microsoft.com/office/drawing/2014/main" id="{56F86446-B6E5-47FC-A6E2-C9438EFFDF31}"/>
              </a:ext>
            </a:extLst>
          </p:cNvPr>
          <p:cNvPicPr>
            <a:picLocks noChangeAspect="1"/>
          </p:cNvPicPr>
          <p:nvPr/>
        </p:nvPicPr>
        <p:blipFill>
          <a:blip r:embed="rId3"/>
          <a:stretch>
            <a:fillRect/>
          </a:stretch>
        </p:blipFill>
        <p:spPr>
          <a:xfrm>
            <a:off x="3850354" y="0"/>
            <a:ext cx="2761727" cy="798645"/>
          </a:xfrm>
          <a:prstGeom prst="rect">
            <a:avLst/>
          </a:prstGeom>
        </p:spPr>
      </p:pic>
      <p:pic>
        <p:nvPicPr>
          <p:cNvPr id="4" name="Picture 3">
            <a:extLst>
              <a:ext uri="{FF2B5EF4-FFF2-40B4-BE49-F238E27FC236}">
                <a16:creationId xmlns:a16="http://schemas.microsoft.com/office/drawing/2014/main" id="{04896269-51BE-40EC-96ED-E2D439E4A15A}"/>
              </a:ext>
            </a:extLst>
          </p:cNvPr>
          <p:cNvPicPr>
            <a:picLocks noChangeAspect="1"/>
          </p:cNvPicPr>
          <p:nvPr/>
        </p:nvPicPr>
        <p:blipFill>
          <a:blip r:embed="rId4"/>
          <a:stretch>
            <a:fillRect/>
          </a:stretch>
        </p:blipFill>
        <p:spPr>
          <a:xfrm>
            <a:off x="361729" y="716221"/>
            <a:ext cx="2686050" cy="762000"/>
          </a:xfrm>
          <a:prstGeom prst="rect">
            <a:avLst/>
          </a:prstGeom>
        </p:spPr>
      </p:pic>
      <p:pic>
        <p:nvPicPr>
          <p:cNvPr id="5" name="Picture 4">
            <a:extLst>
              <a:ext uri="{FF2B5EF4-FFF2-40B4-BE49-F238E27FC236}">
                <a16:creationId xmlns:a16="http://schemas.microsoft.com/office/drawing/2014/main" id="{5EE61744-653C-4BA2-B8B2-6A4B00B464CC}"/>
              </a:ext>
            </a:extLst>
          </p:cNvPr>
          <p:cNvPicPr>
            <a:picLocks noChangeAspect="1"/>
          </p:cNvPicPr>
          <p:nvPr/>
        </p:nvPicPr>
        <p:blipFill>
          <a:blip r:embed="rId5"/>
          <a:stretch>
            <a:fillRect/>
          </a:stretch>
        </p:blipFill>
        <p:spPr>
          <a:xfrm>
            <a:off x="652241" y="1478221"/>
            <a:ext cx="2105025" cy="482304"/>
          </a:xfrm>
          <a:prstGeom prst="rect">
            <a:avLst/>
          </a:prstGeom>
        </p:spPr>
      </p:pic>
    </p:spTree>
    <p:extLst>
      <p:ext uri="{BB962C8B-B14F-4D97-AF65-F5344CB8AC3E}">
        <p14:creationId xmlns:p14="http://schemas.microsoft.com/office/powerpoint/2010/main" val="30241824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151BA4-2498-43E5-81E5-56A084D24202}"/>
              </a:ext>
            </a:extLst>
          </p:cNvPr>
          <p:cNvPicPr>
            <a:picLocks noChangeAspect="1"/>
          </p:cNvPicPr>
          <p:nvPr/>
        </p:nvPicPr>
        <p:blipFill>
          <a:blip r:embed="rId2"/>
          <a:stretch>
            <a:fillRect/>
          </a:stretch>
        </p:blipFill>
        <p:spPr>
          <a:xfrm>
            <a:off x="979488" y="486581"/>
            <a:ext cx="8690985" cy="5217535"/>
          </a:xfrm>
          <a:prstGeom prst="rect">
            <a:avLst/>
          </a:prstGeom>
        </p:spPr>
      </p:pic>
    </p:spTree>
    <p:extLst>
      <p:ext uri="{BB962C8B-B14F-4D97-AF65-F5344CB8AC3E}">
        <p14:creationId xmlns:p14="http://schemas.microsoft.com/office/powerpoint/2010/main" val="12377633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CA72D8-70A7-476B-B590-A5AE0B7861E9}"/>
              </a:ext>
            </a:extLst>
          </p:cNvPr>
          <p:cNvPicPr>
            <a:picLocks noChangeAspect="1"/>
          </p:cNvPicPr>
          <p:nvPr/>
        </p:nvPicPr>
        <p:blipFill>
          <a:blip r:embed="rId2"/>
          <a:stretch>
            <a:fillRect/>
          </a:stretch>
        </p:blipFill>
        <p:spPr>
          <a:xfrm>
            <a:off x="414788" y="123230"/>
            <a:ext cx="7177249" cy="4359095"/>
          </a:xfrm>
          <a:prstGeom prst="rect">
            <a:avLst/>
          </a:prstGeom>
        </p:spPr>
      </p:pic>
      <p:sp>
        <p:nvSpPr>
          <p:cNvPr id="5" name="TextBox 4">
            <a:extLst>
              <a:ext uri="{FF2B5EF4-FFF2-40B4-BE49-F238E27FC236}">
                <a16:creationId xmlns:a16="http://schemas.microsoft.com/office/drawing/2014/main" id="{65E8CC24-04F4-4DB8-8784-578072524D3B}"/>
              </a:ext>
            </a:extLst>
          </p:cNvPr>
          <p:cNvSpPr txBox="1"/>
          <p:nvPr/>
        </p:nvSpPr>
        <p:spPr>
          <a:xfrm>
            <a:off x="1265380" y="4555222"/>
            <a:ext cx="6150487" cy="1600438"/>
          </a:xfrm>
          <a:prstGeom prst="rect">
            <a:avLst/>
          </a:prstGeom>
          <a:noFill/>
        </p:spPr>
        <p:txBody>
          <a:bodyPr wrap="square" rtlCol="0">
            <a:spAutoFit/>
          </a:bodyPr>
          <a:lstStyle/>
          <a:p>
            <a:r>
              <a:rPr lang="en-US" sz="1400" dirty="0"/>
              <a:t>Once the Save button has been selected, you will see </a:t>
            </a:r>
            <a:r>
              <a:rPr lang="en-US" sz="1400" i="1" dirty="0"/>
              <a:t>the new entry. </a:t>
            </a:r>
          </a:p>
          <a:p>
            <a:endParaRPr lang="en-US" sz="1400" dirty="0"/>
          </a:p>
          <a:p>
            <a:r>
              <a:rPr lang="en-US" sz="1400" dirty="0"/>
              <a:t>If you have questions or issues in the system, please contact the OPI at </a:t>
            </a:r>
            <a:r>
              <a:rPr lang="en-US" sz="1400" dirty="0">
                <a:hlinkClick r:id="rId3"/>
              </a:rPr>
              <a:t>CentralUpdates@mt.gov</a:t>
            </a:r>
            <a:endParaRPr lang="en-US" sz="1400" dirty="0"/>
          </a:p>
          <a:p>
            <a:endParaRPr lang="en-US" sz="1400" dirty="0"/>
          </a:p>
          <a:p>
            <a:r>
              <a:rPr lang="en-US" sz="1400" dirty="0"/>
              <a:t>Note: Contact Information is limited to Chair, Clerk/Business Manager, and Superintendent in the System and Principal in the School location.</a:t>
            </a:r>
          </a:p>
        </p:txBody>
      </p:sp>
    </p:spTree>
    <p:extLst>
      <p:ext uri="{BB962C8B-B14F-4D97-AF65-F5344CB8AC3E}">
        <p14:creationId xmlns:p14="http://schemas.microsoft.com/office/powerpoint/2010/main" val="39477441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B79C53-86AE-4249-927E-7099948CCD5A}"/>
              </a:ext>
            </a:extLst>
          </p:cNvPr>
          <p:cNvPicPr>
            <a:picLocks noChangeAspect="1"/>
          </p:cNvPicPr>
          <p:nvPr/>
        </p:nvPicPr>
        <p:blipFill>
          <a:blip r:embed="rId2"/>
          <a:stretch>
            <a:fillRect/>
          </a:stretch>
        </p:blipFill>
        <p:spPr>
          <a:xfrm>
            <a:off x="371475" y="814388"/>
            <a:ext cx="9991725" cy="4563608"/>
          </a:xfrm>
          <a:prstGeom prst="rect">
            <a:avLst/>
          </a:prstGeom>
        </p:spPr>
      </p:pic>
      <p:sp>
        <p:nvSpPr>
          <p:cNvPr id="4" name="TextBox 3">
            <a:extLst>
              <a:ext uri="{FF2B5EF4-FFF2-40B4-BE49-F238E27FC236}">
                <a16:creationId xmlns:a16="http://schemas.microsoft.com/office/drawing/2014/main" id="{8D148541-2EAE-4F75-8AB3-151FE74FE800}"/>
              </a:ext>
            </a:extLst>
          </p:cNvPr>
          <p:cNvSpPr txBox="1"/>
          <p:nvPr/>
        </p:nvSpPr>
        <p:spPr>
          <a:xfrm>
            <a:off x="371474" y="167781"/>
            <a:ext cx="9024195" cy="369332"/>
          </a:xfrm>
          <a:prstGeom prst="rect">
            <a:avLst/>
          </a:prstGeom>
          <a:noFill/>
        </p:spPr>
        <p:txBody>
          <a:bodyPr wrap="square" rtlCol="0">
            <a:spAutoFit/>
          </a:bodyPr>
          <a:lstStyle/>
          <a:p>
            <a:r>
              <a:rPr lang="en-US" dirty="0"/>
              <a:t>If you don’t have a Maefairs log in – you will go to the OPI website</a:t>
            </a:r>
          </a:p>
        </p:txBody>
      </p:sp>
    </p:spTree>
    <p:extLst>
      <p:ext uri="{BB962C8B-B14F-4D97-AF65-F5344CB8AC3E}">
        <p14:creationId xmlns:p14="http://schemas.microsoft.com/office/powerpoint/2010/main" val="38344089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624AA4-F9F6-4BF0-A9F1-2A54C7382A88}"/>
              </a:ext>
            </a:extLst>
          </p:cNvPr>
          <p:cNvPicPr>
            <a:picLocks noChangeAspect="1"/>
          </p:cNvPicPr>
          <p:nvPr/>
        </p:nvPicPr>
        <p:blipFill>
          <a:blip r:embed="rId2"/>
          <a:stretch>
            <a:fillRect/>
          </a:stretch>
        </p:blipFill>
        <p:spPr>
          <a:xfrm>
            <a:off x="323850" y="232839"/>
            <a:ext cx="11029950" cy="1362075"/>
          </a:xfrm>
          <a:prstGeom prst="rect">
            <a:avLst/>
          </a:prstGeom>
        </p:spPr>
      </p:pic>
      <p:pic>
        <p:nvPicPr>
          <p:cNvPr id="3" name="Picture 2">
            <a:extLst>
              <a:ext uri="{FF2B5EF4-FFF2-40B4-BE49-F238E27FC236}">
                <a16:creationId xmlns:a16="http://schemas.microsoft.com/office/drawing/2014/main" id="{7B7F5FB7-8D4C-49D8-B6A1-47513328608D}"/>
              </a:ext>
            </a:extLst>
          </p:cNvPr>
          <p:cNvPicPr>
            <a:picLocks noChangeAspect="1"/>
          </p:cNvPicPr>
          <p:nvPr/>
        </p:nvPicPr>
        <p:blipFill>
          <a:blip r:embed="rId3"/>
          <a:stretch>
            <a:fillRect/>
          </a:stretch>
        </p:blipFill>
        <p:spPr>
          <a:xfrm>
            <a:off x="544689" y="2091318"/>
            <a:ext cx="9731021" cy="3036608"/>
          </a:xfrm>
          <a:prstGeom prst="rect">
            <a:avLst/>
          </a:prstGeom>
        </p:spPr>
      </p:pic>
      <p:sp>
        <p:nvSpPr>
          <p:cNvPr id="5" name="TextBox 4">
            <a:extLst>
              <a:ext uri="{FF2B5EF4-FFF2-40B4-BE49-F238E27FC236}">
                <a16:creationId xmlns:a16="http://schemas.microsoft.com/office/drawing/2014/main" id="{8964E42D-070B-44C7-AB93-06789DFB28AA}"/>
              </a:ext>
            </a:extLst>
          </p:cNvPr>
          <p:cNvSpPr txBox="1"/>
          <p:nvPr/>
        </p:nvSpPr>
        <p:spPr>
          <a:xfrm>
            <a:off x="1280232" y="5301164"/>
            <a:ext cx="8610388" cy="369332"/>
          </a:xfrm>
          <a:prstGeom prst="rect">
            <a:avLst/>
          </a:prstGeom>
          <a:noFill/>
        </p:spPr>
        <p:txBody>
          <a:bodyPr wrap="square">
            <a:spAutoFit/>
          </a:bodyPr>
          <a:lstStyle/>
          <a:p>
            <a:r>
              <a:rPr lang="en-US" dirty="0">
                <a:hlinkClick r:id="rId4"/>
              </a:rPr>
              <a:t>http://opi.mt.gov/Leadership/Data-Reporting/OPI-Application-Access-Form</a:t>
            </a:r>
            <a:endParaRPr lang="en-US" dirty="0"/>
          </a:p>
        </p:txBody>
      </p:sp>
    </p:spTree>
    <p:extLst>
      <p:ext uri="{BB962C8B-B14F-4D97-AF65-F5344CB8AC3E}">
        <p14:creationId xmlns:p14="http://schemas.microsoft.com/office/powerpoint/2010/main" val="27910471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980" y="1442906"/>
            <a:ext cx="5903068" cy="3162650"/>
          </a:xfrm>
        </p:spPr>
        <p:txBody>
          <a:bodyPr>
            <a:normAutofit fontScale="90000"/>
          </a:bodyPr>
          <a:lstStyle/>
          <a:p>
            <a:pPr algn="ctr"/>
            <a:r>
              <a:rPr lang="en-US" sz="4800" dirty="0">
                <a:latin typeface="Arial" panose="020B0604020202020204" pitchFamily="34" charset="0"/>
                <a:cs typeface="Arial" panose="020B0604020202020204" pitchFamily="34" charset="0"/>
              </a:rPr>
              <a:t>Questions?</a:t>
            </a:r>
            <a:br>
              <a:rPr lang="en-US" sz="4800" dirty="0">
                <a:latin typeface="Arial" panose="020B0604020202020204" pitchFamily="34" charset="0"/>
                <a:cs typeface="Arial" panose="020B0604020202020204" pitchFamily="34" charset="0"/>
              </a:rPr>
            </a:br>
            <a:br>
              <a:rPr lang="en-US" sz="4800" dirty="0">
                <a:latin typeface="Arial" panose="020B0604020202020204" pitchFamily="34" charset="0"/>
                <a:cs typeface="Arial" panose="020B0604020202020204" pitchFamily="34" charset="0"/>
              </a:rPr>
            </a:br>
            <a:r>
              <a:rPr lang="en-US" sz="2000" dirty="0">
                <a:latin typeface="+mn-lt"/>
                <a:cs typeface="Arial" panose="020B0604020202020204" pitchFamily="34" charset="0"/>
              </a:rPr>
              <a:t>Always call if you are unsure!</a:t>
            </a:r>
            <a:br>
              <a:rPr lang="en-US" sz="4800" dirty="0">
                <a:latin typeface="Arial" panose="020B0604020202020204" pitchFamily="34" charset="0"/>
                <a:cs typeface="Arial" panose="020B0604020202020204" pitchFamily="34" charset="0"/>
              </a:rPr>
            </a:br>
            <a:br>
              <a:rPr lang="en-US" sz="4800" dirty="0">
                <a:latin typeface="Arial" panose="020B0604020202020204" pitchFamily="34" charset="0"/>
                <a:cs typeface="Arial" panose="020B0604020202020204" pitchFamily="34" charset="0"/>
              </a:rPr>
            </a:b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66393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64" y="335560"/>
            <a:ext cx="9720072" cy="1499616"/>
          </a:xfrm>
        </p:spPr>
        <p:txBody>
          <a:bodyPr>
            <a:normAutofit/>
          </a:bodyPr>
          <a:lstStyle/>
          <a:p>
            <a:r>
              <a:rPr lang="en-US" sz="4800" dirty="0">
                <a:latin typeface="Arial" panose="020B0604020202020204" pitchFamily="34" charset="0"/>
                <a:cs typeface="Arial" panose="020B0604020202020204" pitchFamily="34" charset="0"/>
              </a:rPr>
              <a:t>School finance staff</a:t>
            </a:r>
          </a:p>
        </p:txBody>
      </p:sp>
      <p:sp>
        <p:nvSpPr>
          <p:cNvPr id="3" name="Content Placeholder 2"/>
          <p:cNvSpPr>
            <a:spLocks noGrp="1"/>
          </p:cNvSpPr>
          <p:nvPr>
            <p:ph idx="1"/>
          </p:nvPr>
        </p:nvSpPr>
        <p:spPr>
          <a:xfrm>
            <a:off x="314036" y="1238249"/>
            <a:ext cx="10830214" cy="5067301"/>
          </a:xfrm>
        </p:spPr>
        <p:txBody>
          <a:bodyPr>
            <a:noAutofit/>
          </a:bodyPr>
          <a:lstStyle/>
          <a:p>
            <a:pPr>
              <a:lnSpc>
                <a:spcPct val="120000"/>
              </a:lnSpc>
              <a:spcBef>
                <a:spcPts val="0"/>
              </a:spcBef>
              <a:spcAft>
                <a:spcPts val="0"/>
              </a:spcAft>
            </a:pPr>
            <a:r>
              <a:rPr lang="en-US" sz="1400" b="1" u="sng" dirty="0"/>
              <a:t>Debbie Casey</a:t>
            </a:r>
            <a:r>
              <a:rPr lang="en-US" sz="1400" b="1" dirty="0"/>
              <a:t>, </a:t>
            </a:r>
            <a:r>
              <a:rPr lang="en-US" sz="1400" dirty="0"/>
              <a:t>Computer Support Specialist, </a:t>
            </a:r>
            <a:r>
              <a:rPr lang="en-US" sz="1400" dirty="0">
                <a:hlinkClick r:id="rId2"/>
              </a:rPr>
              <a:t>dcasey@mt.gov</a:t>
            </a:r>
            <a:r>
              <a:rPr lang="en-US" sz="1400" dirty="0"/>
              <a:t> or 444-3096 - *Assistance with access to MAEFAIRS, Pupil Transportation, County, access problems, general questions </a:t>
            </a:r>
          </a:p>
          <a:p>
            <a:pPr>
              <a:lnSpc>
                <a:spcPct val="120000"/>
              </a:lnSpc>
              <a:spcBef>
                <a:spcPts val="0"/>
              </a:spcBef>
              <a:spcAft>
                <a:spcPts val="0"/>
              </a:spcAft>
            </a:pPr>
            <a:r>
              <a:rPr lang="en-US" sz="1400" b="1" u="sng" dirty="0"/>
              <a:t>Dan Moody</a:t>
            </a:r>
            <a:r>
              <a:rPr lang="en-US" sz="1400" b="1" dirty="0"/>
              <a:t>, </a:t>
            </a:r>
            <a:r>
              <a:rPr lang="en-US" sz="1400" dirty="0"/>
              <a:t>Auditor, </a:t>
            </a:r>
            <a:r>
              <a:rPr lang="en-US" sz="1400" dirty="0">
                <a:hlinkClick r:id="rId3"/>
              </a:rPr>
              <a:t>Dan.Moody@mt.gov</a:t>
            </a:r>
            <a:r>
              <a:rPr lang="en-US" sz="1400" dirty="0"/>
              <a:t> or 444-0701 *Assistance with audit responses and assistance </a:t>
            </a:r>
          </a:p>
          <a:p>
            <a:pPr>
              <a:lnSpc>
                <a:spcPct val="120000"/>
              </a:lnSpc>
              <a:spcBef>
                <a:spcPts val="0"/>
              </a:spcBef>
              <a:spcAft>
                <a:spcPts val="0"/>
              </a:spcAft>
            </a:pPr>
            <a:r>
              <a:rPr lang="en-US" sz="1400" b="1" u="sng" dirty="0" err="1"/>
              <a:t>Donell</a:t>
            </a:r>
            <a:r>
              <a:rPr lang="en-US" sz="1400" b="1" u="sng" dirty="0"/>
              <a:t> Rosenthal</a:t>
            </a:r>
            <a:r>
              <a:rPr lang="en-US" sz="1400" b="1" dirty="0"/>
              <a:t>, </a:t>
            </a:r>
            <a:r>
              <a:rPr lang="en-US" sz="1400" dirty="0"/>
              <a:t>Director of Pupil Transportation, </a:t>
            </a:r>
            <a:r>
              <a:rPr lang="en-US" sz="1400" dirty="0">
                <a:hlinkClick r:id="rId4"/>
              </a:rPr>
              <a:t>drosenthal@mt.gov</a:t>
            </a:r>
            <a:r>
              <a:rPr lang="en-US" sz="1400" dirty="0"/>
              <a:t> or 444-3024 *Assistance with pupil transportation questions, questions or problems with transportation and bus depreciation funds </a:t>
            </a:r>
          </a:p>
          <a:p>
            <a:pPr>
              <a:lnSpc>
                <a:spcPct val="120000"/>
              </a:lnSpc>
              <a:spcBef>
                <a:spcPts val="0"/>
              </a:spcBef>
              <a:spcAft>
                <a:spcPts val="0"/>
              </a:spcAft>
            </a:pPr>
            <a:r>
              <a:rPr lang="en-US" sz="1400" b="1" u="sng" dirty="0"/>
              <a:t>Mari Haefka</a:t>
            </a:r>
            <a:r>
              <a:rPr lang="en-US" sz="1400" b="1" dirty="0"/>
              <a:t>,</a:t>
            </a:r>
            <a:r>
              <a:rPr lang="en-US" sz="1400" dirty="0"/>
              <a:t> Financial Specialist, </a:t>
            </a:r>
            <a:r>
              <a:rPr lang="en-US" sz="1400" dirty="0">
                <a:hlinkClick r:id="rId5"/>
              </a:rPr>
              <a:t>mari.haefka2@mt.gov</a:t>
            </a:r>
            <a:r>
              <a:rPr lang="en-US" sz="1400" dirty="0"/>
              <a:t>  or 444-9852 *Assistance with GTB, debt service, FP 6, FP 10a, questions or problems with debt service, building reserve, and retirement </a:t>
            </a:r>
          </a:p>
          <a:p>
            <a:pPr>
              <a:lnSpc>
                <a:spcPct val="120000"/>
              </a:lnSpc>
              <a:spcBef>
                <a:spcPts val="0"/>
              </a:spcBef>
              <a:spcAft>
                <a:spcPts val="0"/>
              </a:spcAft>
            </a:pPr>
            <a:r>
              <a:rPr lang="en-US" sz="1400" b="1" u="sng" dirty="0"/>
              <a:t>Nica Merala</a:t>
            </a:r>
            <a:r>
              <a:rPr lang="en-US" sz="1400" b="1" dirty="0"/>
              <a:t>, </a:t>
            </a:r>
            <a:r>
              <a:rPr lang="en-US" sz="1400" dirty="0"/>
              <a:t>Financial Specialist, </a:t>
            </a:r>
            <a:r>
              <a:rPr lang="en-US" sz="1400" dirty="0">
                <a:hlinkClick r:id="rId6"/>
              </a:rPr>
              <a:t>nmerala@mt.gov</a:t>
            </a:r>
            <a:r>
              <a:rPr lang="en-US" sz="1400" dirty="0"/>
              <a:t> or 444-4401 *Assistance with structure changes, budget amendments, enrollment, and FP 9, questions or problems with non-op, flex, or adult education funds </a:t>
            </a:r>
          </a:p>
          <a:p>
            <a:pPr>
              <a:lnSpc>
                <a:spcPct val="120000"/>
              </a:lnSpc>
              <a:spcBef>
                <a:spcPts val="0"/>
              </a:spcBef>
              <a:spcAft>
                <a:spcPts val="0"/>
              </a:spcAft>
            </a:pPr>
            <a:r>
              <a:rPr lang="en-US" sz="1400" b="1" u="sng" dirty="0"/>
              <a:t>Nicole Thuotte</a:t>
            </a:r>
            <a:r>
              <a:rPr lang="en-US" sz="1400" b="1" dirty="0"/>
              <a:t>,</a:t>
            </a:r>
            <a:r>
              <a:rPr lang="en-US" sz="1400" b="1" dirty="0">
                <a:solidFill>
                  <a:srgbClr val="C00000"/>
                </a:solidFill>
              </a:rPr>
              <a:t> </a:t>
            </a:r>
            <a:r>
              <a:rPr lang="en-US" sz="1400" dirty="0"/>
              <a:t>Financial Specialist, </a:t>
            </a:r>
            <a:r>
              <a:rPr lang="en-US" sz="1400" dirty="0">
                <a:hlinkClick r:id="rId7"/>
              </a:rPr>
              <a:t>nthuotte@mt.gov</a:t>
            </a:r>
            <a:r>
              <a:rPr lang="en-US" sz="1400" dirty="0"/>
              <a:t> or 444-4524 *Assistance with elections, Impact Aid, tuition agreements, questions or problems with technology or tuition fund </a:t>
            </a:r>
          </a:p>
          <a:p>
            <a:pPr>
              <a:lnSpc>
                <a:spcPct val="120000"/>
              </a:lnSpc>
              <a:spcBef>
                <a:spcPts val="0"/>
              </a:spcBef>
              <a:spcAft>
                <a:spcPts val="0"/>
              </a:spcAft>
            </a:pPr>
            <a:r>
              <a:rPr lang="en-US" sz="1400" b="1" u="sng" dirty="0"/>
              <a:t>Paul Taylor</a:t>
            </a:r>
            <a:r>
              <a:rPr lang="en-US" sz="1400" b="1" dirty="0"/>
              <a:t>, </a:t>
            </a:r>
            <a:r>
              <a:rPr lang="en-US" sz="1400" dirty="0"/>
              <a:t>Budget Analyst, </a:t>
            </a:r>
            <a:r>
              <a:rPr lang="en-US" sz="1400" dirty="0">
                <a:hlinkClick r:id="rId8"/>
              </a:rPr>
              <a:t>ptaylor2@mt.gov</a:t>
            </a:r>
            <a:r>
              <a:rPr lang="en-US" sz="1400" dirty="0"/>
              <a:t> or 444-1257 *Assistance with data requests, and general fund questions </a:t>
            </a:r>
          </a:p>
          <a:p>
            <a:pPr>
              <a:lnSpc>
                <a:spcPct val="120000"/>
              </a:lnSpc>
              <a:spcBef>
                <a:spcPts val="0"/>
              </a:spcBef>
              <a:spcAft>
                <a:spcPts val="0"/>
              </a:spcAft>
            </a:pPr>
            <a:r>
              <a:rPr lang="en-US" sz="1400" b="1" u="sng" dirty="0"/>
              <a:t>Renee Richter</a:t>
            </a:r>
            <a:r>
              <a:rPr lang="en-US" sz="1400" b="1" dirty="0"/>
              <a:t>, </a:t>
            </a:r>
            <a:r>
              <a:rPr lang="en-US" sz="1400" dirty="0"/>
              <a:t>Financial Specialist,  </a:t>
            </a:r>
            <a:r>
              <a:rPr lang="en-US" sz="1400" dirty="0">
                <a:hlinkClick r:id="rId9"/>
              </a:rPr>
              <a:t>renee.richter@mt.gov</a:t>
            </a:r>
            <a:r>
              <a:rPr lang="en-US" sz="1400" dirty="0"/>
              <a:t> or 444-1960 *Assistance with TFS and budget, questions or problems with general fund </a:t>
            </a:r>
          </a:p>
          <a:p>
            <a:pPr>
              <a:lnSpc>
                <a:spcPct val="120000"/>
              </a:lnSpc>
              <a:spcBef>
                <a:spcPts val="0"/>
              </a:spcBef>
              <a:spcAft>
                <a:spcPts val="0"/>
              </a:spcAft>
            </a:pPr>
            <a:r>
              <a:rPr lang="en-US" sz="1400" b="1" u="sng" dirty="0"/>
              <a:t>Barb Quinn</a:t>
            </a:r>
            <a:r>
              <a:rPr lang="en-US" sz="1400" b="1" dirty="0">
                <a:solidFill>
                  <a:srgbClr val="C00000"/>
                </a:solidFill>
              </a:rPr>
              <a:t>,</a:t>
            </a:r>
            <a:r>
              <a:rPr lang="en-US" sz="1400" b="1" dirty="0"/>
              <a:t> </a:t>
            </a:r>
            <a:r>
              <a:rPr lang="en-US" sz="1400" dirty="0"/>
              <a:t>Administrator, </a:t>
            </a:r>
            <a:r>
              <a:rPr lang="en-US" sz="1400" dirty="0">
                <a:hlinkClick r:id="rId10"/>
              </a:rPr>
              <a:t>Barbara.Quinn@mt.gov</a:t>
            </a:r>
            <a:r>
              <a:rPr lang="en-US" sz="1400" dirty="0"/>
              <a:t> or 444-3249 *Assistance with all topics </a:t>
            </a:r>
          </a:p>
          <a:p>
            <a:pPr>
              <a:lnSpc>
                <a:spcPct val="120000"/>
              </a:lnSpc>
              <a:spcBef>
                <a:spcPts val="0"/>
              </a:spcBef>
              <a:spcAft>
                <a:spcPts val="0"/>
              </a:spcAft>
            </a:pPr>
            <a:r>
              <a:rPr lang="en-US" sz="1400" b="1" u="sng" dirty="0"/>
              <a:t>Jeffrey Kirksey</a:t>
            </a:r>
            <a:r>
              <a:rPr lang="en-US" sz="1400" dirty="0"/>
              <a:t>, ESSER Program Manager, </a:t>
            </a:r>
            <a:r>
              <a:rPr lang="en-US" sz="1400" dirty="0">
                <a:hlinkClick r:id="rId11"/>
              </a:rPr>
              <a:t>Jeffrey.Kirksey@mt.gov</a:t>
            </a:r>
            <a:r>
              <a:rPr lang="en-US" sz="1400" dirty="0"/>
              <a:t> or 444-0783</a:t>
            </a:r>
          </a:p>
          <a:p>
            <a:pPr>
              <a:lnSpc>
                <a:spcPct val="120000"/>
              </a:lnSpc>
              <a:spcBef>
                <a:spcPts val="0"/>
              </a:spcBef>
              <a:spcAft>
                <a:spcPts val="0"/>
              </a:spcAft>
            </a:pPr>
            <a:r>
              <a:rPr lang="en-US" sz="1400" b="1" u="sng" dirty="0"/>
              <a:t>Janey Salomon</a:t>
            </a:r>
            <a:r>
              <a:rPr lang="en-US" sz="1400" dirty="0"/>
              <a:t>, EANS Program Manager, </a:t>
            </a:r>
            <a:r>
              <a:rPr lang="en-US" sz="1400" dirty="0">
                <a:hlinkClick r:id="rId12"/>
              </a:rPr>
              <a:t>Janey.Salomon@mt.gov</a:t>
            </a:r>
            <a:endParaRPr lang="en-US" sz="1400" dirty="0"/>
          </a:p>
          <a:p>
            <a:pPr>
              <a:lnSpc>
                <a:spcPct val="120000"/>
              </a:lnSpc>
              <a:spcBef>
                <a:spcPts val="0"/>
              </a:spcBef>
              <a:spcAft>
                <a:spcPts val="0"/>
              </a:spcAft>
            </a:pPr>
            <a:endParaRPr lang="en-US" sz="1400" dirty="0"/>
          </a:p>
          <a:p>
            <a:pPr>
              <a:lnSpc>
                <a:spcPct val="120000"/>
              </a:lnSpc>
              <a:spcBef>
                <a:spcPts val="0"/>
              </a:spcBef>
              <a:spcAft>
                <a:spcPts val="0"/>
              </a:spcAft>
            </a:pPr>
            <a:endParaRPr lang="en-US" sz="1400" dirty="0"/>
          </a:p>
        </p:txBody>
      </p:sp>
    </p:spTree>
    <p:extLst>
      <p:ext uri="{BB962C8B-B14F-4D97-AF65-F5344CB8AC3E}">
        <p14:creationId xmlns:p14="http://schemas.microsoft.com/office/powerpoint/2010/main" val="2776094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16254F-BC32-45AB-A68A-45952A33020F}"/>
              </a:ext>
            </a:extLst>
          </p:cNvPr>
          <p:cNvPicPr>
            <a:picLocks noChangeAspect="1"/>
          </p:cNvPicPr>
          <p:nvPr/>
        </p:nvPicPr>
        <p:blipFill>
          <a:blip r:embed="rId2"/>
          <a:stretch>
            <a:fillRect/>
          </a:stretch>
        </p:blipFill>
        <p:spPr>
          <a:xfrm>
            <a:off x="1152525" y="1195387"/>
            <a:ext cx="9886950" cy="4467225"/>
          </a:xfrm>
          <a:prstGeom prst="rect">
            <a:avLst/>
          </a:prstGeom>
        </p:spPr>
      </p:pic>
      <p:pic>
        <p:nvPicPr>
          <p:cNvPr id="4" name="Picture 3">
            <a:extLst>
              <a:ext uri="{FF2B5EF4-FFF2-40B4-BE49-F238E27FC236}">
                <a16:creationId xmlns:a16="http://schemas.microsoft.com/office/drawing/2014/main" id="{4919D7FC-D1B9-4AEF-AABB-B6E8B3ECD86B}"/>
              </a:ext>
            </a:extLst>
          </p:cNvPr>
          <p:cNvPicPr>
            <a:picLocks noChangeAspect="1"/>
          </p:cNvPicPr>
          <p:nvPr/>
        </p:nvPicPr>
        <p:blipFill>
          <a:blip r:embed="rId3"/>
          <a:stretch>
            <a:fillRect/>
          </a:stretch>
        </p:blipFill>
        <p:spPr>
          <a:xfrm>
            <a:off x="4819650" y="295276"/>
            <a:ext cx="2857500" cy="781050"/>
          </a:xfrm>
          <a:prstGeom prst="rect">
            <a:avLst/>
          </a:prstGeom>
        </p:spPr>
      </p:pic>
    </p:spTree>
    <p:extLst>
      <p:ext uri="{BB962C8B-B14F-4D97-AF65-F5344CB8AC3E}">
        <p14:creationId xmlns:p14="http://schemas.microsoft.com/office/powerpoint/2010/main" val="2583044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CA6B86-91DF-4F57-A793-EF6C66826189}"/>
              </a:ext>
            </a:extLst>
          </p:cNvPr>
          <p:cNvPicPr>
            <a:picLocks noChangeAspect="1"/>
          </p:cNvPicPr>
          <p:nvPr/>
        </p:nvPicPr>
        <p:blipFill>
          <a:blip r:embed="rId2"/>
          <a:stretch>
            <a:fillRect/>
          </a:stretch>
        </p:blipFill>
        <p:spPr>
          <a:xfrm>
            <a:off x="114300" y="252190"/>
            <a:ext cx="9772650" cy="1228725"/>
          </a:xfrm>
          <a:prstGeom prst="rect">
            <a:avLst/>
          </a:prstGeom>
        </p:spPr>
      </p:pic>
      <p:pic>
        <p:nvPicPr>
          <p:cNvPr id="3" name="Picture 2">
            <a:extLst>
              <a:ext uri="{FF2B5EF4-FFF2-40B4-BE49-F238E27FC236}">
                <a16:creationId xmlns:a16="http://schemas.microsoft.com/office/drawing/2014/main" id="{5DA55D7E-2AEB-4DAB-B1E7-D0575CD96952}"/>
              </a:ext>
            </a:extLst>
          </p:cNvPr>
          <p:cNvPicPr>
            <a:picLocks noChangeAspect="1"/>
          </p:cNvPicPr>
          <p:nvPr/>
        </p:nvPicPr>
        <p:blipFill>
          <a:blip r:embed="rId3"/>
          <a:stretch>
            <a:fillRect/>
          </a:stretch>
        </p:blipFill>
        <p:spPr>
          <a:xfrm>
            <a:off x="603572" y="1747776"/>
            <a:ext cx="6495977" cy="4858033"/>
          </a:xfrm>
          <a:prstGeom prst="rect">
            <a:avLst/>
          </a:prstGeom>
        </p:spPr>
      </p:pic>
      <p:pic>
        <p:nvPicPr>
          <p:cNvPr id="4" name="Picture 3">
            <a:extLst>
              <a:ext uri="{FF2B5EF4-FFF2-40B4-BE49-F238E27FC236}">
                <a16:creationId xmlns:a16="http://schemas.microsoft.com/office/drawing/2014/main" id="{FBF90432-8F41-4FED-ABB0-8D5656005E5C}"/>
              </a:ext>
            </a:extLst>
          </p:cNvPr>
          <p:cNvPicPr>
            <a:picLocks noChangeAspect="1"/>
          </p:cNvPicPr>
          <p:nvPr/>
        </p:nvPicPr>
        <p:blipFill>
          <a:blip r:embed="rId4"/>
          <a:stretch>
            <a:fillRect/>
          </a:stretch>
        </p:blipFill>
        <p:spPr>
          <a:xfrm>
            <a:off x="7557846" y="1796968"/>
            <a:ext cx="1914525" cy="266700"/>
          </a:xfrm>
          <a:prstGeom prst="rect">
            <a:avLst/>
          </a:prstGeom>
        </p:spPr>
      </p:pic>
    </p:spTree>
    <p:extLst>
      <p:ext uri="{BB962C8B-B14F-4D97-AF65-F5344CB8AC3E}">
        <p14:creationId xmlns:p14="http://schemas.microsoft.com/office/powerpoint/2010/main" val="1777556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19984A-432C-4147-B4B6-28E9AE116849}"/>
              </a:ext>
            </a:extLst>
          </p:cNvPr>
          <p:cNvPicPr>
            <a:picLocks noChangeAspect="1"/>
          </p:cNvPicPr>
          <p:nvPr/>
        </p:nvPicPr>
        <p:blipFill>
          <a:blip r:embed="rId2"/>
          <a:stretch>
            <a:fillRect/>
          </a:stretch>
        </p:blipFill>
        <p:spPr>
          <a:xfrm>
            <a:off x="716133" y="219978"/>
            <a:ext cx="10144125" cy="1090386"/>
          </a:xfrm>
          <a:prstGeom prst="rect">
            <a:avLst/>
          </a:prstGeom>
        </p:spPr>
      </p:pic>
      <p:pic>
        <p:nvPicPr>
          <p:cNvPr id="3" name="Picture 2">
            <a:extLst>
              <a:ext uri="{FF2B5EF4-FFF2-40B4-BE49-F238E27FC236}">
                <a16:creationId xmlns:a16="http://schemas.microsoft.com/office/drawing/2014/main" id="{BC08B2F1-AFBD-46E0-B8B0-D326F1185550}"/>
              </a:ext>
            </a:extLst>
          </p:cNvPr>
          <p:cNvPicPr>
            <a:picLocks noChangeAspect="1"/>
          </p:cNvPicPr>
          <p:nvPr/>
        </p:nvPicPr>
        <p:blipFill>
          <a:blip r:embed="rId3"/>
          <a:stretch>
            <a:fillRect/>
          </a:stretch>
        </p:blipFill>
        <p:spPr>
          <a:xfrm>
            <a:off x="4954830" y="1501629"/>
            <a:ext cx="5974566" cy="4549163"/>
          </a:xfrm>
          <a:prstGeom prst="rect">
            <a:avLst/>
          </a:prstGeom>
        </p:spPr>
      </p:pic>
      <p:pic>
        <p:nvPicPr>
          <p:cNvPr id="4" name="Picture 3">
            <a:extLst>
              <a:ext uri="{FF2B5EF4-FFF2-40B4-BE49-F238E27FC236}">
                <a16:creationId xmlns:a16="http://schemas.microsoft.com/office/drawing/2014/main" id="{6E7934CF-25C9-42E6-A42E-CE366B150527}"/>
              </a:ext>
            </a:extLst>
          </p:cNvPr>
          <p:cNvPicPr>
            <a:picLocks noChangeAspect="1"/>
          </p:cNvPicPr>
          <p:nvPr/>
        </p:nvPicPr>
        <p:blipFill>
          <a:blip r:embed="rId4"/>
          <a:stretch>
            <a:fillRect/>
          </a:stretch>
        </p:blipFill>
        <p:spPr>
          <a:xfrm>
            <a:off x="3015580" y="1409701"/>
            <a:ext cx="1200150" cy="990600"/>
          </a:xfrm>
          <a:prstGeom prst="rect">
            <a:avLst/>
          </a:prstGeom>
        </p:spPr>
      </p:pic>
    </p:spTree>
    <p:extLst>
      <p:ext uri="{BB962C8B-B14F-4D97-AF65-F5344CB8AC3E}">
        <p14:creationId xmlns:p14="http://schemas.microsoft.com/office/powerpoint/2010/main" val="289166006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Description xmlns="http://schemas.microsoft.com/sharepoint/v3" xsi:nil="true"/>
    <ImageCreate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icture" ma:contentTypeID="0x01010200E036147281672746ABE25831E7D7E6B1" ma:contentTypeVersion="0" ma:contentTypeDescription="Upload an image or a photograph." ma:contentTypeScope="" ma:versionID="51deca0fb153f947b9711417cd940bf9">
  <xsd:schema xmlns:xsd="http://www.w3.org/2001/XMLSchema" xmlns:xs="http://www.w3.org/2001/XMLSchema" xmlns:p="http://schemas.microsoft.com/office/2006/metadata/properties" xmlns:ns1="http://schemas.microsoft.com/sharepoint/v3" xmlns:ns2="http://schemas.microsoft.com/sharepoint/v3/fields" targetNamespace="http://schemas.microsoft.com/office/2006/metadata/properties" ma:root="true" ma:fieldsID="1c211168f7f9dc9c01bde21ac8dc318f" ns1:_="" ns2:_="">
    <xsd:import namespace="http://schemas.microsoft.com/sharepoint/v3"/>
    <xsd:import namespace="http://schemas.microsoft.com/sharepoint/v3/fields"/>
    <xsd:element name="properties">
      <xsd:complexType>
        <xsd:sequence>
          <xsd:element name="documentManagement">
            <xsd:complexType>
              <xsd:all>
                <xsd:element ref="ns2:ImageWidth" minOccurs="0"/>
                <xsd:element ref="ns2:ImageHeight" minOccurs="0"/>
                <xsd:element ref="ns1:ImageCreateDate" minOccurs="0"/>
                <xsd:element ref="ns1:Description" minOccurs="0"/>
                <xsd:element ref="ns1:ThumbnailExists" minOccurs="0"/>
                <xsd:element ref="ns1:PreviewExists" minOccurs="0"/>
                <xsd:element ref="ns1:AlternateThumbnail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CreateDate" ma:index="13" nillable="true" ma:displayName="Date Picture Taken" ma:descriptio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description=""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F29E68-59EA-4748-B564-D718F3AFEF7A}">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9781A8FF-3C5B-423D-8A88-3274CE7FF2D7}">
  <ds:schemaRefs>
    <ds:schemaRef ds:uri="http://schemas.microsoft.com/sharepoint/v3/contenttype/forms"/>
  </ds:schemaRefs>
</ds:datastoreItem>
</file>

<file path=customXml/itemProps3.xml><?xml version="1.0" encoding="utf-8"?>
<ds:datastoreItem xmlns:ds="http://schemas.openxmlformats.org/officeDocument/2006/customXml" ds:itemID="{B8D4A748-D19E-4B26-88AA-60300E0298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192</TotalTime>
  <Words>3574</Words>
  <Application>Microsoft Office PowerPoint</Application>
  <PresentationFormat>Widescreen</PresentationFormat>
  <Paragraphs>228</Paragraphs>
  <Slides>65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Calibri</vt:lpstr>
      <vt:lpstr>Courier New</vt:lpstr>
      <vt:lpstr>Trebuchet MS</vt:lpstr>
      <vt:lpstr>Wingdings</vt:lpstr>
      <vt:lpstr>Wingdings 3</vt:lpstr>
      <vt:lpstr>Facet</vt:lpstr>
      <vt:lpstr>MAEFAIRS UPDATES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MAEFAIRS  UPDATE BY FUND– GENERAL FUND (01)</vt:lpstr>
      <vt:lpstr>PowerPoint Presentation</vt:lpstr>
      <vt:lpstr>MAEFAIRS UPDATE BY FUND – TUITION FUND (13)</vt:lpstr>
      <vt:lpstr>PowerPoint Presentation</vt:lpstr>
      <vt:lpstr>PowerPoint Presentation</vt:lpstr>
      <vt:lpstr>MAEFAIRS UPDATE BY FUND – MISCELLANEOUS PROGRAMS FUND (15)</vt:lpstr>
      <vt:lpstr>PowerPoint Presentation</vt:lpstr>
      <vt:lpstr>MAEFAIRS UPDATES BY FUND – FLEXIBILITY FUND (29)</vt:lpstr>
      <vt:lpstr>ADULT EDUCATION FUND(17) &amp; FLEXIBILITY FUND (29)  Advanced Opportunities Grant</vt:lpstr>
      <vt:lpstr>FLEXIBILITY FUND (29)  Transformational Learning program </vt:lpstr>
      <vt:lpstr>PowerPoint Presentation</vt:lpstr>
      <vt:lpstr>PowerPoint Presentation</vt:lpstr>
      <vt:lpstr>Building Reserve Fund (61) – subfund 613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TRUSTEES FINANCIAL SUMMARY (TFS)</vt:lpstr>
      <vt:lpstr>PowerPoint Presentation</vt:lpstr>
      <vt:lpstr>PowerPoint Presentation</vt:lpstr>
      <vt:lpstr>PowerPoint Presentation</vt:lpstr>
      <vt:lpstr>TRUSTEES FINANCIAL SUMMARY (TFS)</vt:lpstr>
      <vt:lpstr>TRUSTEES FINANCIAL SUMMARY (TFS)</vt:lpstr>
      <vt:lpstr>TRUSTEES FINANCIAL SUMMARY (TFS)</vt:lpstr>
      <vt:lpstr>PowerPoint Presentation</vt:lpstr>
      <vt:lpstr>TRUSTEES FINANCIAL SUMMARY (TFS) HB 192 allowed for the change to remove this collection requirement</vt:lpstr>
      <vt:lpstr>TRUSTEES FINANCIAL SUMMARY (TFS)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Always call if you are unsure!  </vt:lpstr>
      <vt:lpstr>School finance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MAEFAIRS UPDATES 2021</dc:title>
  <dc:creator>Richter, Renee</dc:creator>
  <cp:lastModifiedBy>Richter, Renee</cp:lastModifiedBy>
  <cp:revision>13</cp:revision>
  <dcterms:created xsi:type="dcterms:W3CDTF">2021-06-10T17:43:07Z</dcterms:created>
  <dcterms:modified xsi:type="dcterms:W3CDTF">2021-06-16T00:02:14Z</dcterms:modified>
</cp:coreProperties>
</file>