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6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85" r:id="rId13"/>
    <p:sldId id="286" r:id="rId14"/>
    <p:sldId id="287" r:id="rId15"/>
    <p:sldId id="288" r:id="rId16"/>
    <p:sldId id="266" r:id="rId17"/>
    <p:sldId id="268" r:id="rId18"/>
    <p:sldId id="270" r:id="rId19"/>
    <p:sldId id="267" r:id="rId20"/>
    <p:sldId id="269" r:id="rId21"/>
    <p:sldId id="271" r:id="rId22"/>
    <p:sldId id="272" r:id="rId23"/>
    <p:sldId id="273" r:id="rId24"/>
    <p:sldId id="277" r:id="rId25"/>
    <p:sldId id="278" r:id="rId26"/>
    <p:sldId id="279" r:id="rId27"/>
    <p:sldId id="280" r:id="rId28"/>
    <p:sldId id="281" r:id="rId29"/>
    <p:sldId id="274" r:id="rId30"/>
    <p:sldId id="275" r:id="rId31"/>
    <p:sldId id="276" r:id="rId32"/>
    <p:sldId id="282" r:id="rId33"/>
    <p:sldId id="283" r:id="rId34"/>
    <p:sldId id="28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925D11F-9B78-4943-BDD1-2B5E8D8A7889}">
          <p14:sldIdLst>
            <p14:sldId id="256"/>
            <p14:sldId id="258"/>
            <p14:sldId id="260"/>
            <p14:sldId id="261"/>
            <p14:sldId id="262"/>
            <p14:sldId id="263"/>
            <p14:sldId id="264"/>
            <p14:sldId id="265"/>
            <p14:sldId id="285"/>
            <p14:sldId id="286"/>
            <p14:sldId id="287"/>
            <p14:sldId id="288"/>
            <p14:sldId id="266"/>
            <p14:sldId id="268"/>
            <p14:sldId id="270"/>
            <p14:sldId id="267"/>
            <p14:sldId id="269"/>
            <p14:sldId id="271"/>
            <p14:sldId id="272"/>
            <p14:sldId id="273"/>
            <p14:sldId id="277"/>
            <p14:sldId id="278"/>
            <p14:sldId id="279"/>
            <p14:sldId id="280"/>
            <p14:sldId id="281"/>
            <p14:sldId id="274"/>
            <p14:sldId id="275"/>
            <p14:sldId id="276"/>
            <p14:sldId id="282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5628" y="4960137"/>
            <a:ext cx="6633972" cy="1463040"/>
          </a:xfrm>
        </p:spPr>
        <p:txBody>
          <a:bodyPr anchor="ctr">
            <a:normAutofit/>
          </a:bodyPr>
          <a:lstStyle>
            <a:lvl1pPr algn="r"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8"/>
            <a:ext cx="3200400" cy="507012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59128" y="6470704"/>
            <a:ext cx="2154142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MONTANA OFFICE OF PUBLIC INSTRUCTION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8842"/>
            <a:ext cx="1069299" cy="10661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34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buClr>
                <a:schemeClr val="bg1">
                  <a:lumMod val="65000"/>
                </a:schemeClr>
              </a:buClr>
              <a:defRPr/>
            </a:lvl2pPr>
            <a:lvl3pPr>
              <a:buClr>
                <a:schemeClr val="bg1">
                  <a:lumMod val="65000"/>
                </a:schemeClr>
              </a:buClr>
              <a:defRPr/>
            </a:lvl3pPr>
            <a:lvl4pPr>
              <a:buClr>
                <a:schemeClr val="bg1">
                  <a:lumMod val="65000"/>
                </a:schemeClr>
              </a:buClr>
              <a:defRPr/>
            </a:lvl4pPr>
            <a:lvl5pPr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1151128" y="6470704"/>
            <a:ext cx="2154142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8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37334" y="6470704"/>
            <a:ext cx="973666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45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>
            <a:lvl2pPr>
              <a:buClr>
                <a:schemeClr val="bg1">
                  <a:lumMod val="50000"/>
                </a:schemeClr>
              </a:buClr>
              <a:defRPr/>
            </a:lvl2pPr>
            <a:lvl3pPr>
              <a:buClr>
                <a:schemeClr val="bg1">
                  <a:lumMod val="50000"/>
                </a:schemeClr>
              </a:buClr>
              <a:defRPr/>
            </a:lvl3pPr>
            <a:lvl4pPr>
              <a:buClr>
                <a:schemeClr val="bg1">
                  <a:lumMod val="50000"/>
                </a:schemeClr>
              </a:buClr>
              <a:defRPr/>
            </a:lvl4pPr>
            <a:lvl5pPr>
              <a:buClr>
                <a:schemeClr val="bg1">
                  <a:lumMod val="50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0" y="0"/>
            <a:ext cx="1069299" cy="10661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14300" y="5716324"/>
            <a:ext cx="1727200" cy="330200"/>
          </a:xfrm>
          <a:prstGeom prst="rect">
            <a:avLst/>
          </a:prstGeom>
        </p:spPr>
      </p:pic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-718152" y="2053595"/>
            <a:ext cx="2154142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-942181" y="2640065"/>
            <a:ext cx="3327082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 rot="5400000">
            <a:off x="-127914" y="3816773"/>
            <a:ext cx="973666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5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08" y="4960137"/>
            <a:ext cx="6789592" cy="1463040"/>
          </a:xfrm>
        </p:spPr>
        <p:txBody>
          <a:bodyPr anchor="ctr">
            <a:normAutofit/>
          </a:bodyPr>
          <a:lstStyle>
            <a:lvl1pPr algn="r">
              <a:defRPr sz="4000" spc="10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551315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40008" y="6470704"/>
            <a:ext cx="2154142" cy="274320"/>
          </a:xfrm>
        </p:spPr>
        <p:txBody>
          <a:bodyPr/>
          <a:lstStyle>
            <a:lvl1pPr algn="l"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MONTANA OFFICE OF PUBLIC INSTRUCTION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8842"/>
            <a:ext cx="1069299" cy="106618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8128" y="2286000"/>
            <a:ext cx="9720071" cy="4023360"/>
          </a:xfrm>
        </p:spPr>
        <p:txBody>
          <a:bodyPr/>
          <a:lstStyle>
            <a:lvl2pPr marL="265176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2pPr>
            <a:lvl3pPr marL="448056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3pPr>
            <a:lvl4pPr marL="594360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4pPr>
            <a:lvl5pPr marL="777240" indent="-137160">
              <a:buClr>
                <a:schemeClr val="bg1">
                  <a:lumMod val="50000"/>
                </a:schemeClr>
              </a:buClr>
              <a:buFont typeface="Courier New" charset="0"/>
              <a:buChar char="o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78128" y="6470704"/>
            <a:ext cx="2154142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312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>
            <a:lvl2pPr marL="265176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2pPr>
            <a:lvl3pPr marL="448056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3pPr>
            <a:lvl4pPr marL="594360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4pPr>
            <a:lvl5pPr marL="777240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>
            <a:lvl2pPr marL="265176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2pPr>
            <a:lvl3pPr marL="448056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3pPr>
            <a:lvl4pPr marL="594360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4pPr>
            <a:lvl5pPr marL="777240" indent="-137160">
              <a:buClr>
                <a:schemeClr val="bg1">
                  <a:lumMod val="50000"/>
                </a:schemeClr>
              </a:buClr>
              <a:buFont typeface="Arial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46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>
            <a:lvl2pPr marL="265176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2pPr>
            <a:lvl3pPr marL="448056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3pPr>
            <a:lvl4pPr marL="594360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4pPr>
            <a:lvl5pPr marL="777240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>
            <a:lvl2pPr marL="265176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2pPr>
            <a:lvl3pPr marL="448056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3pPr>
            <a:lvl4pPr marL="594360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4pPr>
            <a:lvl5pPr marL="777240" indent="-137160">
              <a:buClr>
                <a:schemeClr val="bg1">
                  <a:lumMod val="50000"/>
                </a:schemeClr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7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25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8842"/>
            <a:ext cx="1069299" cy="10661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91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buClr>
                <a:schemeClr val="bg1">
                  <a:lumMod val="50000"/>
                </a:schemeClr>
              </a:buClr>
              <a:defRPr sz="2000"/>
            </a:lvl2pPr>
            <a:lvl3pPr>
              <a:buClr>
                <a:schemeClr val="bg1">
                  <a:lumMod val="50000"/>
                </a:schemeClr>
              </a:buClr>
              <a:defRPr sz="1600"/>
            </a:lvl3pPr>
            <a:lvl4pPr>
              <a:buClr>
                <a:schemeClr val="bg1">
                  <a:lumMod val="50000"/>
                </a:schemeClr>
              </a:buClr>
              <a:defRPr sz="1600"/>
            </a:lvl4pPr>
            <a:lvl5pPr>
              <a:buClr>
                <a:schemeClr val="bg1">
                  <a:lumMod val="50000"/>
                </a:schemeClr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68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544" y="4960138"/>
            <a:ext cx="6567055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6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8842"/>
            <a:ext cx="1069299" cy="10661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800" y="6092977"/>
            <a:ext cx="1727200" cy="330200"/>
          </a:xfrm>
          <a:prstGeom prst="rect">
            <a:avLst/>
          </a:prstGeom>
        </p:spPr>
      </p:pic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>
          <a:xfrm>
            <a:off x="1151128" y="6470704"/>
            <a:ext cx="2154142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E48191-2F8F-471A-B424-0389FA89536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8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37334" y="6470704"/>
            <a:ext cx="973666" cy="274320"/>
          </a:xfrm>
        </p:spPr>
        <p:txBody>
          <a:bodyPr/>
          <a:lstStyle>
            <a:lvl1pPr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2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51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fld id="{37E48191-2F8F-471A-B424-0389FA89536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fld id="{6DE29766-7A0B-426A-9404-A109ABC8A25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8842"/>
            <a:ext cx="1069299" cy="1066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81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1" r:id="rId2"/>
    <p:sldLayoutId id="2147483722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bg1">
            <a:lumMod val="50000"/>
          </a:schemeClr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bg1">
            <a:lumMod val="50000"/>
          </a:schemeClr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bg1">
            <a:lumMod val="50000"/>
          </a:schemeClr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bg1">
            <a:lumMod val="50000"/>
          </a:schemeClr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Leadership/Finance-Grants/School-Finance/School-Finance-Accountin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gems.opi.mt.gov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Leadership/Academic-Success/Every-Student-Succeeds-Act-ESSA/Report-Card" TargetMode="Externa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renee.richter@mt.gov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nthuotte@mt.go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Portals/182/Page%20Files/School%20Finance/Accounting/ESSA%20Information/FY%202021/ESSA%20Guidance%20Document%20-%20Updated%20Mar%202021.pdf?ver=2021-03-17-102644-443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ESSA PER PUPIL EXPENDITURE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04061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Renee Richter and </a:t>
            </a:r>
          </a:p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Nicole Thuotte – School Finance Specialists 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A7CCBE47-956A-46A4-9226-3B5F4B3AC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712" y="0"/>
            <a:ext cx="6886575" cy="457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0048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Who has to report?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27975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LE 1345 – One K-8 school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School A</a:t>
            </a: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4" name="Picture 6" descr="See the source image">
            <a:extLst>
              <a:ext uri="{FF2B5EF4-FFF2-40B4-BE49-F238E27FC236}">
                <a16:creationId xmlns:a16="http://schemas.microsoft.com/office/drawing/2014/main" id="{3750EC37-98DE-411A-A026-F248B3820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914" y="304310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16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Who has to report?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27975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LE 1456 – K-12 District with 3 Schools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School A (K-6)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School B (7-8)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School C (9-12)</a:t>
            </a: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6" descr="See the source image">
            <a:extLst>
              <a:ext uri="{FF2B5EF4-FFF2-40B4-BE49-F238E27FC236}">
                <a16:creationId xmlns:a16="http://schemas.microsoft.com/office/drawing/2014/main" id="{1FEB4976-C24F-4683-B80E-98C206BD9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094" y="317732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12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Who has to report?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27975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LE 1567 – Separate HS LE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School A (9-12)</a:t>
            </a: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4" name="Picture 6" descr="See the source image">
            <a:extLst>
              <a:ext uri="{FF2B5EF4-FFF2-40B4-BE49-F238E27FC236}">
                <a16:creationId xmlns:a16="http://schemas.microsoft.com/office/drawing/2014/main" id="{3750EC37-98DE-411A-A026-F248B3820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09551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96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Additional inclusions – Fund 12/15/82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Prime districts – receiving funds on behalf of another district or entity</a:t>
            </a:r>
          </a:p>
          <a:p>
            <a:pPr lvl="3">
              <a:buClrTx/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Federal grants received by one level on behalf of school system or private school</a:t>
            </a:r>
          </a:p>
          <a:p>
            <a:pPr lvl="3">
              <a:buClrTx/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School food programs serving other districts, Head Start (or other preschool), or private schools</a:t>
            </a:r>
          </a:p>
          <a:p>
            <a:pPr lvl="3">
              <a:buClrTx/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Multi-district agreements </a:t>
            </a: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36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Additional inclusions – Fund 12/15/82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Allows the Prime to reduce per pupil expenditures;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Properly allocate expenditures to the district providing the service.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161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Additional inclusions – Fund 12/15/82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$100 High School Expenditure in Fund 12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EL:  $75			HS: $25   OR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EL School 1: $50, EL School 2: $25, HS: $25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(may also assign to a non-school entity)</a:t>
            </a:r>
          </a:p>
        </p:txBody>
      </p:sp>
    </p:spTree>
    <p:extLst>
      <p:ext uri="{BB962C8B-B14F-4D97-AF65-F5344CB8AC3E}">
        <p14:creationId xmlns:p14="http://schemas.microsoft.com/office/powerpoint/2010/main" val="1257937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Additional inclusions – cooperative 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Cooperatives report expenditures in the TFS for funds: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Retirement Fund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Miscellaneous Programs Fund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Interlocal Agreement Fund</a:t>
            </a:r>
          </a:p>
        </p:txBody>
      </p:sp>
    </p:spTree>
    <p:extLst>
      <p:ext uri="{BB962C8B-B14F-4D97-AF65-F5344CB8AC3E}">
        <p14:creationId xmlns:p14="http://schemas.microsoft.com/office/powerpoint/2010/main" val="288629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Additional inclusions – cooperative 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Cooperative expenditures are divided by total enrollment of participating districts</a:t>
            </a:r>
          </a:p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School 1: 50 students</a:t>
            </a:r>
          </a:p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School 2: 25 students</a:t>
            </a:r>
          </a:p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School 3: 25 students</a:t>
            </a:r>
          </a:p>
        </p:txBody>
      </p:sp>
    </p:spTree>
    <p:extLst>
      <p:ext uri="{BB962C8B-B14F-4D97-AF65-F5344CB8AC3E}">
        <p14:creationId xmlns:p14="http://schemas.microsoft.com/office/powerpoint/2010/main" val="154036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Additional inclusions – cooperative 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Cooperative expenditures are divided by total enrollment of participating districts</a:t>
            </a:r>
          </a:p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$1,000 expenditure</a:t>
            </a:r>
          </a:p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School 1: 50 students ($500)</a:t>
            </a:r>
          </a:p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School 2: 25 students ($250)</a:t>
            </a:r>
          </a:p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School 3: 25 students ($250)</a:t>
            </a:r>
          </a:p>
        </p:txBody>
      </p:sp>
    </p:spTree>
    <p:extLst>
      <p:ext uri="{BB962C8B-B14F-4D97-AF65-F5344CB8AC3E}">
        <p14:creationId xmlns:p14="http://schemas.microsoft.com/office/powerpoint/2010/main" val="3601623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Data entry in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maefairs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Two Options for Data Entry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File Upload  (for both expenditures and additional expenditures)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Direct Entry</a:t>
            </a:r>
          </a:p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Upload Templates:  </a:t>
            </a:r>
            <a:r>
              <a:rPr lang="en-US" sz="2800" dirty="0">
                <a:hlinkClick r:id="rId2"/>
              </a:rPr>
              <a:t>Accounting (mt.gov)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38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628" y="2084832"/>
            <a:ext cx="9720071" cy="4023360"/>
          </a:xfrm>
        </p:spPr>
        <p:txBody>
          <a:bodyPr>
            <a:noAutofit/>
          </a:bodyPr>
          <a:lstStyle/>
          <a:p>
            <a:pPr>
              <a:buClr>
                <a:schemeClr val="bg1">
                  <a:lumMod val="50000"/>
                </a:schemeClr>
              </a:buClr>
              <a:buFont typeface="Wingdings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What is ESSA Per Pupil Expenditure Reporting?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What is Included in the Per Pupil Expenditure Calculation?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How Are Expenditures Entered in MAEFAIRS?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What Are Common Mistakes?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Where is the Report Published?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Questions?</a:t>
            </a:r>
          </a:p>
        </p:txBody>
      </p:sp>
    </p:spTree>
    <p:extLst>
      <p:ext uri="{BB962C8B-B14F-4D97-AF65-F5344CB8AC3E}">
        <p14:creationId xmlns:p14="http://schemas.microsoft.com/office/powerpoint/2010/main" val="1881173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Data entry in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maefairs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Leave school code blank to see ALL expenditures (with and without school code)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Select school code to see expenditures for the school code</a:t>
            </a:r>
          </a:p>
        </p:txBody>
      </p:sp>
    </p:spTree>
    <p:extLst>
      <p:ext uri="{BB962C8B-B14F-4D97-AF65-F5344CB8AC3E}">
        <p14:creationId xmlns:p14="http://schemas.microsoft.com/office/powerpoint/2010/main" val="745155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Common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Entering Partial School Code Data</a:t>
            </a:r>
          </a:p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Enter 1xx, 1xxx, 1xx for SC 1(25 of $75,000)</a:t>
            </a:r>
          </a:p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Enter 1xx, 1xxx, 1xx for with no SC for $300,000 (for SC 2 and 3)</a:t>
            </a:r>
          </a:p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What happens?</a:t>
            </a:r>
          </a:p>
        </p:txBody>
      </p:sp>
    </p:spTree>
    <p:extLst>
      <p:ext uri="{BB962C8B-B14F-4D97-AF65-F5344CB8AC3E}">
        <p14:creationId xmlns:p14="http://schemas.microsoft.com/office/powerpoint/2010/main" val="17503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Common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SC 1 is allocated $75,000 by virtual of the entered school code.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The $300,000 with no school code is allocated by enrollment to ALL school codes.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Assume equal enrollment of 100 at all 3 schools.</a:t>
            </a:r>
          </a:p>
        </p:txBody>
      </p:sp>
    </p:spTree>
    <p:extLst>
      <p:ext uri="{BB962C8B-B14F-4D97-AF65-F5344CB8AC3E}">
        <p14:creationId xmlns:p14="http://schemas.microsoft.com/office/powerpoint/2010/main" val="625215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Common mistakes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AF999B1-E87C-44EA-87C4-AA355D2FB5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084545"/>
              </p:ext>
            </p:extLst>
          </p:nvPr>
        </p:nvGraphicFramePr>
        <p:xfrm>
          <a:off x="1277938" y="2286000"/>
          <a:ext cx="972026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065">
                  <a:extLst>
                    <a:ext uri="{9D8B030D-6E8A-4147-A177-3AD203B41FA5}">
                      <a16:colId xmlns:a16="http://schemas.microsoft.com/office/drawing/2014/main" val="4096577204"/>
                    </a:ext>
                  </a:extLst>
                </a:gridCol>
                <a:gridCol w="2430065">
                  <a:extLst>
                    <a:ext uri="{9D8B030D-6E8A-4147-A177-3AD203B41FA5}">
                      <a16:colId xmlns:a16="http://schemas.microsoft.com/office/drawing/2014/main" val="3625494497"/>
                    </a:ext>
                  </a:extLst>
                </a:gridCol>
                <a:gridCol w="2430065">
                  <a:extLst>
                    <a:ext uri="{9D8B030D-6E8A-4147-A177-3AD203B41FA5}">
                      <a16:colId xmlns:a16="http://schemas.microsoft.com/office/drawing/2014/main" val="1934549671"/>
                    </a:ext>
                  </a:extLst>
                </a:gridCol>
                <a:gridCol w="2430065">
                  <a:extLst>
                    <a:ext uri="{9D8B030D-6E8A-4147-A177-3AD203B41FA5}">
                      <a16:colId xmlns:a16="http://schemas.microsoft.com/office/drawing/2014/main" val="14951046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Allocated by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Allocated by Enrollment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646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$175,000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32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132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625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0138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Common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Not Entering 12/15/82 Additional Expenditures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Overstates expenditures for the Prime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Understates expenditures for the other district(s)</a:t>
            </a:r>
          </a:p>
          <a:p>
            <a:pPr marL="0" indent="0" algn="ctr">
              <a:buClrTx/>
              <a:buNone/>
            </a:pP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Skews per pupil expenditures for both entities</a:t>
            </a:r>
          </a:p>
        </p:txBody>
      </p:sp>
    </p:spTree>
    <p:extLst>
      <p:ext uri="{BB962C8B-B14F-4D97-AF65-F5344CB8AC3E}">
        <p14:creationId xmlns:p14="http://schemas.microsoft.com/office/powerpoint/2010/main" val="1449283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Common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Not Entering Expenditures by School Code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Even if you are in one building, there are differences in expenditures by grade level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Overstates expenditures for one level and understates for the others</a:t>
            </a:r>
          </a:p>
          <a:p>
            <a:pPr marL="0" indent="0">
              <a:buClrTx/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699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REPORTS in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maefairs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Reports/TFS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View ESSA PPE Ex Details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ESSA Per Pupil Expenditure Comparison Report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Expenditures by School Code</a:t>
            </a:r>
          </a:p>
        </p:txBody>
      </p:sp>
    </p:spTree>
    <p:extLst>
      <p:ext uri="{BB962C8B-B14F-4D97-AF65-F5344CB8AC3E}">
        <p14:creationId xmlns:p14="http://schemas.microsoft.com/office/powerpoint/2010/main" val="18548126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REPORTS in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maefairs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 fontScale="92500" lnSpcReduction="20000"/>
          </a:bodyPr>
          <a:lstStyle/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Views/ESSA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Enrollment SC Allocations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ESSA PPE State Level Calculation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ESSA PPE District Level Calculation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ESSA Fund 12 State/Local and Federal Expenditures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Per Pupil Expenditure View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Rollup ESSA Reporting LE Expenditures</a:t>
            </a:r>
          </a:p>
        </p:txBody>
      </p:sp>
    </p:spTree>
    <p:extLst>
      <p:ext uri="{BB962C8B-B14F-4D97-AF65-F5344CB8AC3E}">
        <p14:creationId xmlns:p14="http://schemas.microsoft.com/office/powerpoint/2010/main" val="2441052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REPORTS in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maefairs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Data Entry/TFS/Step 7: Expenditures/Fund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ESSA LE Per Pupil Exp Reporting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View Excel ESSA PPE Ex Comparison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Rpt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ESSA Expenditures from Other Districts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View Excel ESSA PPE Ex Details</a:t>
            </a:r>
          </a:p>
        </p:txBody>
      </p:sp>
    </p:spTree>
    <p:extLst>
      <p:ext uri="{BB962C8B-B14F-4D97-AF65-F5344CB8AC3E}">
        <p14:creationId xmlns:p14="http://schemas.microsoft.com/office/powerpoint/2010/main" val="13967724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128" y="585216"/>
            <a:ext cx="9885172" cy="149961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Essa report cards in Gems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 fontScale="92500" lnSpcReduction="10000"/>
          </a:bodyPr>
          <a:lstStyle/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GEMS – Growth and Enhancement of Montana Students: The State’s Data Warehouse</a:t>
            </a:r>
          </a:p>
          <a:p>
            <a:pPr marL="0" indent="0" algn="ctr">
              <a:buClrTx/>
              <a:buNone/>
            </a:pPr>
            <a:r>
              <a:rPr lang="en-US" sz="2800" dirty="0">
                <a:hlinkClick r:id="rId2"/>
              </a:rPr>
              <a:t>Home (mt.gov)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Navigate to School and District Data/ESSA: Report Cards and List of Targeted and Comprehensive Schools/View State, District and School Report Cards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View by State/District/School</a:t>
            </a:r>
          </a:p>
        </p:txBody>
      </p:sp>
    </p:spTree>
    <p:extLst>
      <p:ext uri="{BB962C8B-B14F-4D97-AF65-F5344CB8AC3E}">
        <p14:creationId xmlns:p14="http://schemas.microsoft.com/office/powerpoint/2010/main" val="80836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ESSA Per Pupil expenditure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5028" y="2084832"/>
            <a:ext cx="9720071" cy="40233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PART A – IMPROVING BASIC PROGRAMS OPERATED BY LOCAL EDUCATIONAL AGENCIES</a:t>
            </a:r>
          </a:p>
          <a:p>
            <a:pPr marL="0" indent="0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	Subpart 1 – Basic Program Requirements</a:t>
            </a:r>
          </a:p>
          <a:p>
            <a:pPr marL="0" indent="0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	SEC. 1111 (20 U.S.C. 6311) STATE PLANS</a:t>
            </a:r>
          </a:p>
          <a:p>
            <a:pPr marL="0" indent="0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		(h) REPORTS</a:t>
            </a:r>
          </a:p>
          <a:p>
            <a:pPr marL="0" indent="0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			(C) Minimum requirements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Each 				state report card required under this 				subsection shall include the following 			information: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6984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128" y="585216"/>
            <a:ext cx="9885172" cy="149961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Essa report cards on OPI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Leadership/Every Student Succeeds Act (ESSA)/ESSA Report Card</a:t>
            </a:r>
          </a:p>
          <a:p>
            <a:pPr marL="0" indent="0" algn="ctr">
              <a:buClrTx/>
              <a:buNone/>
            </a:pPr>
            <a:r>
              <a:rPr lang="en-US" sz="2800" dirty="0">
                <a:hlinkClick r:id="rId2"/>
              </a:rPr>
              <a:t>Report Card (mt.gov)</a:t>
            </a:r>
            <a:endParaRPr lang="en-US" sz="2800" dirty="0"/>
          </a:p>
          <a:p>
            <a:pPr marL="0" indent="0" algn="ctr">
              <a:buClrTx/>
              <a:buNone/>
            </a:pPr>
            <a:endParaRPr lang="en-US" sz="2800" dirty="0"/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View by State/District/School</a:t>
            </a:r>
          </a:p>
          <a:p>
            <a:pPr marL="0" indent="0" algn="ctr">
              <a:buClrTx/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0068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128" y="585216"/>
            <a:ext cx="9885172" cy="149961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E3ED1615-9233-4532-B690-DE177AE9162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29" y="2543553"/>
            <a:ext cx="3021046" cy="261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A37F2D-8E8A-4C98-8285-558C386236D4}"/>
              </a:ext>
            </a:extLst>
          </p:cNvPr>
          <p:cNvSpPr txBox="1"/>
          <p:nvPr/>
        </p:nvSpPr>
        <p:spPr>
          <a:xfrm>
            <a:off x="5153025" y="2343150"/>
            <a:ext cx="6219825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Contact:</a:t>
            </a:r>
          </a:p>
          <a:p>
            <a:endParaRPr lang="en-US" sz="2800" dirty="0"/>
          </a:p>
          <a:p>
            <a:r>
              <a:rPr lang="en-US" sz="2800" dirty="0"/>
              <a:t>Renee Richter – (406) 444-1960; </a:t>
            </a:r>
            <a:r>
              <a:rPr lang="en-US" sz="2800" dirty="0">
                <a:hlinkClick r:id="rId3"/>
              </a:rPr>
              <a:t>renee.richter@mt.gov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r>
              <a:rPr lang="en-US" sz="2800" dirty="0"/>
              <a:t>Nicole Thuotte – (406) 444-4524 or (406) 202-1759; </a:t>
            </a:r>
            <a:r>
              <a:rPr lang="en-US" sz="2800" dirty="0">
                <a:hlinkClick r:id="rId4"/>
              </a:rPr>
              <a:t>nthuotte@mt.gov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097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ESSA Per Pupil expenditure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5028" y="2084832"/>
            <a:ext cx="9720071" cy="40233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 A clear and concise description of the State’s accountability system…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Including…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(x) The per-pupil expenditures of Federal, State and local funds, including actual personnel expenditures and actual non-personnel expenditures of Federal, State and local funds, disaggregated by source of funds, for each local educational agency and each school in the State for the preceding fiscal year.</a:t>
            </a:r>
          </a:p>
        </p:txBody>
      </p:sp>
    </p:spTree>
    <p:extLst>
      <p:ext uri="{BB962C8B-B14F-4D97-AF65-F5344CB8AC3E}">
        <p14:creationId xmlns:p14="http://schemas.microsoft.com/office/powerpoint/2010/main" val="2297337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Report cards are required to be posted by the beginning of the next school year.  </a:t>
            </a: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The OPI publishes these report cards in February.</a:t>
            </a: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73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0" y="1828800"/>
            <a:ext cx="10706099" cy="42793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7A54F52-78AF-49E9-B3D2-EB60B0C27691}"/>
              </a:ext>
            </a:extLst>
          </p:cNvPr>
          <p:cNvCxnSpPr/>
          <p:nvPr/>
        </p:nvCxnSpPr>
        <p:spPr>
          <a:xfrm>
            <a:off x="1663700" y="3638807"/>
            <a:ext cx="96393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CB1973A-127A-4D6D-8776-D44CA68E8191}"/>
              </a:ext>
            </a:extLst>
          </p:cNvPr>
          <p:cNvCxnSpPr/>
          <p:nvPr/>
        </p:nvCxnSpPr>
        <p:spPr>
          <a:xfrm>
            <a:off x="1663700" y="2923288"/>
            <a:ext cx="0" cy="146050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1EA8B63-1EE2-4016-822E-6F801607081D}"/>
              </a:ext>
            </a:extLst>
          </p:cNvPr>
          <p:cNvCxnSpPr/>
          <p:nvPr/>
        </p:nvCxnSpPr>
        <p:spPr>
          <a:xfrm>
            <a:off x="5346700" y="2923288"/>
            <a:ext cx="0" cy="146050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1EBE6F4-DD10-43FC-9BD7-938027AD1EB1}"/>
              </a:ext>
            </a:extLst>
          </p:cNvPr>
          <p:cNvCxnSpPr>
            <a:cxnSpLocks/>
          </p:cNvCxnSpPr>
          <p:nvPr/>
        </p:nvCxnSpPr>
        <p:spPr>
          <a:xfrm flipV="1">
            <a:off x="7035800" y="3306774"/>
            <a:ext cx="0" cy="1354126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1736B2A-F9EF-42CC-B662-C604242CC474}"/>
              </a:ext>
            </a:extLst>
          </p:cNvPr>
          <p:cNvCxnSpPr/>
          <p:nvPr/>
        </p:nvCxnSpPr>
        <p:spPr>
          <a:xfrm>
            <a:off x="8610600" y="2492604"/>
            <a:ext cx="0" cy="1460500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E7EC7E6-C9DC-4BF6-BFC7-57F09E3DCB24}"/>
              </a:ext>
            </a:extLst>
          </p:cNvPr>
          <p:cNvSpPr txBox="1"/>
          <p:nvPr/>
        </p:nvSpPr>
        <p:spPr>
          <a:xfrm>
            <a:off x="1790702" y="3306773"/>
            <a:ext cx="33781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Financial Reporting Period</a:t>
            </a:r>
          </a:p>
          <a:p>
            <a:pPr algn="ctr"/>
            <a:r>
              <a:rPr lang="en-US" dirty="0"/>
              <a:t>(7/1 to 6/30)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9ABC09-6A61-4665-9A0A-39CD81ADADF0}"/>
              </a:ext>
            </a:extLst>
          </p:cNvPr>
          <p:cNvSpPr txBox="1"/>
          <p:nvPr/>
        </p:nvSpPr>
        <p:spPr>
          <a:xfrm>
            <a:off x="6337302" y="2539419"/>
            <a:ext cx="13969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TFS Due (Aug)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5A0A99-B509-4726-8E7F-4A7A1D5539C4}"/>
              </a:ext>
            </a:extLst>
          </p:cNvPr>
          <p:cNvSpPr txBox="1"/>
          <p:nvPr/>
        </p:nvSpPr>
        <p:spPr>
          <a:xfrm>
            <a:off x="7912102" y="4160230"/>
            <a:ext cx="139699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TFS Corrections Due (Dec)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FFB813-7E0F-4FBA-B943-345830FBD9B3}"/>
              </a:ext>
            </a:extLst>
          </p:cNvPr>
          <p:cNvSpPr txBox="1"/>
          <p:nvPr/>
        </p:nvSpPr>
        <p:spPr>
          <a:xfrm>
            <a:off x="9880602" y="2320163"/>
            <a:ext cx="157479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Report Card Published (Feb)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E5CD436-BF7E-4AD9-984F-3F57A345FBA1}"/>
              </a:ext>
            </a:extLst>
          </p:cNvPr>
          <p:cNvCxnSpPr>
            <a:cxnSpLocks/>
          </p:cNvCxnSpPr>
          <p:nvPr/>
        </p:nvCxnSpPr>
        <p:spPr>
          <a:xfrm flipV="1">
            <a:off x="10667999" y="3306774"/>
            <a:ext cx="0" cy="1354126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64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ESSA Per Pupil expenditure reporting</a:t>
            </a:r>
          </a:p>
        </p:txBody>
      </p:sp>
      <p:grpSp>
        <p:nvGrpSpPr>
          <p:cNvPr id="4" name="Group 3" descr="Visual display of the PPE calculation">
            <a:extLst>
              <a:ext uri="{FF2B5EF4-FFF2-40B4-BE49-F238E27FC236}">
                <a16:creationId xmlns:a16="http://schemas.microsoft.com/office/drawing/2014/main" id="{22EADFF8-803A-4A45-AA29-9B681C17FCEC}"/>
              </a:ext>
            </a:extLst>
          </p:cNvPr>
          <p:cNvGrpSpPr/>
          <p:nvPr/>
        </p:nvGrpSpPr>
        <p:grpSpPr>
          <a:xfrm>
            <a:off x="1587500" y="2425700"/>
            <a:ext cx="9956799" cy="3314700"/>
            <a:chOff x="0" y="0"/>
            <a:chExt cx="6115050" cy="2038350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0B18ACEF-75C4-4D54-BB96-579E01CFD256}"/>
                </a:ext>
              </a:extLst>
            </p:cNvPr>
            <p:cNvSpPr/>
            <p:nvPr/>
          </p:nvSpPr>
          <p:spPr>
            <a:xfrm>
              <a:off x="76200" y="0"/>
              <a:ext cx="2504711" cy="885825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404041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Total reported expenditures (included items) by State/local and Federal funds</a:t>
              </a:r>
              <a:endPara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65537B29-515F-4BC2-8661-91BD68A09893}"/>
                </a:ext>
              </a:extLst>
            </p:cNvPr>
            <p:cNvSpPr/>
            <p:nvPr/>
          </p:nvSpPr>
          <p:spPr>
            <a:xfrm>
              <a:off x="3695700" y="561975"/>
              <a:ext cx="2419350" cy="885825"/>
            </a:xfrm>
            <a:prstGeom prst="roundRect">
              <a:avLst/>
            </a:prstGeom>
            <a:solidFill>
              <a:srgbClr val="9CD49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404041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Total Per Pupil Expenditure (by LE, school, or statewide)</a:t>
              </a:r>
              <a:endPara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21A85F95-BE3E-4361-A5DC-27159137468F}"/>
                </a:ext>
              </a:extLst>
            </p:cNvPr>
            <p:cNvSpPr/>
            <p:nvPr/>
          </p:nvSpPr>
          <p:spPr>
            <a:xfrm>
              <a:off x="133350" y="1152525"/>
              <a:ext cx="2438400" cy="885825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chemeClr val="bg1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Number of students enrolled</a:t>
              </a:r>
              <a:endParaRPr lang="en-US" sz="2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chemeClr val="bg1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K – 12 in October</a:t>
              </a:r>
              <a:endParaRPr lang="en-US" sz="2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01E3BAC-C79E-4F46-A887-EC6ED96CDC6E}"/>
                </a:ext>
              </a:extLst>
            </p:cNvPr>
            <p:cNvCxnSpPr/>
            <p:nvPr/>
          </p:nvCxnSpPr>
          <p:spPr>
            <a:xfrm>
              <a:off x="0" y="1000125"/>
              <a:ext cx="2609850" cy="95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Equals 8">
              <a:extLst>
                <a:ext uri="{FF2B5EF4-FFF2-40B4-BE49-F238E27FC236}">
                  <a16:creationId xmlns:a16="http://schemas.microsoft.com/office/drawing/2014/main" id="{F1394FFC-1935-4A07-A05A-CE8E8AE18B1A}"/>
                </a:ext>
              </a:extLst>
            </p:cNvPr>
            <p:cNvSpPr/>
            <p:nvPr/>
          </p:nvSpPr>
          <p:spPr>
            <a:xfrm>
              <a:off x="2810407" y="602744"/>
              <a:ext cx="597834" cy="498552"/>
            </a:xfrm>
            <a:prstGeom prst="mathEqual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9157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What’s Included in the Essa per pupil expenditure calculation?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ESSA GUIDANCE DOCUMENT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539C3B1-02C9-42CE-AF4E-BB373BA0433E}"/>
              </a:ext>
            </a:extLst>
          </p:cNvPr>
          <p:cNvSpPr/>
          <p:nvPr/>
        </p:nvSpPr>
        <p:spPr>
          <a:xfrm>
            <a:off x="4683222" y="2501900"/>
            <a:ext cx="4078283" cy="1440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40404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Total reported expenditures (included items) by State/local and Federal funds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257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Who has to report?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329" y="2084832"/>
            <a:ext cx="9720071" cy="27975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LE 1234 – Two EL and a MS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School A (K-6)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School B (K-6)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School C (7-8)</a:t>
            </a: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See the source image">
            <a:extLst>
              <a:ext uri="{FF2B5EF4-FFF2-40B4-BE49-F238E27FC236}">
                <a16:creationId xmlns:a16="http://schemas.microsoft.com/office/drawing/2014/main" id="{40711308-7C00-422B-88F2-E9D743B76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164" y="317733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69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OPI Template">
      <a:dk1>
        <a:srgbClr val="2E2B21"/>
      </a:dk1>
      <a:lt1>
        <a:srgbClr val="FFFFFF"/>
      </a:lt1>
      <a:dk2>
        <a:srgbClr val="605B4F"/>
      </a:dk2>
      <a:lt2>
        <a:srgbClr val="FFFFFF"/>
      </a:lt2>
      <a:accent1>
        <a:srgbClr val="FBB040"/>
      </a:accent1>
      <a:accent2>
        <a:srgbClr val="8F1D4D"/>
      </a:accent2>
      <a:accent3>
        <a:srgbClr val="073763"/>
      </a:accent3>
      <a:accent4>
        <a:srgbClr val="8CA221"/>
      </a:accent4>
      <a:accent5>
        <a:srgbClr val="8F1D4D"/>
      </a:accent5>
      <a:accent6>
        <a:srgbClr val="FBB040"/>
      </a:accent6>
      <a:hlink>
        <a:srgbClr val="8CA221"/>
      </a:hlink>
      <a:folHlink>
        <a:srgbClr val="8CA22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68E00E3D-A77C-1741-BC9E-8A73079B037E}" vid="{8C512E34-964D-B84D-9C0B-BE53207C5D0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Description xmlns="http://schemas.microsoft.com/sharepoint/v3" xsi:nil="true"/>
    <ImageCreate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icture" ma:contentTypeID="0x01010200E036147281672746ABE25831E7D7E6B1" ma:contentTypeVersion="0" ma:contentTypeDescription="Upload an image or a photograph." ma:contentTypeScope="" ma:versionID="51deca0fb153f947b9711417cd940bf9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1c211168f7f9dc9c01bde21ac8dc318f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ImageWidth" minOccurs="0"/>
                <xsd:element ref="ns2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CreateDate" ma:index="13" nillable="true" ma:displayName="Date Picture Taken" ma:description="" ma:format="DateTime" ma:hidden="true" ma:internalName="ImageCreateDate">
      <xsd:simpleType>
        <xsd:restriction base="dms:DateTime"/>
      </xsd:simpleType>
    </xsd:element>
    <xsd:element name="Description" ma:index="14" nillable="true" ma:displayName="Description" ma:description="Used as alternative text for the picture.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Preview Exists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Preview Image URL" ma:description="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Picture Width" ma:internalName="ImageWidth" ma:readOnly="true">
      <xsd:simpleType>
        <xsd:restriction base="dms:Unknown"/>
      </xsd:simpleType>
    </xsd:element>
    <xsd:element name="ImageHeight" ma:index="12" nillable="true" ma:displayName="Picture Height" ma:internalName="ImageHeight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 ma:index="2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F29E68-59EA-4748-B564-D718F3AFEF7A}">
  <ds:schemaRefs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sharepoint/v3/field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8D4A748-D19E-4B26-88AA-60300E029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81A8FF-3C5B-423D-8A88-3274CE7FF2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</TotalTime>
  <Words>1135</Words>
  <Application>Microsoft Office PowerPoint</Application>
  <PresentationFormat>Widescreen</PresentationFormat>
  <Paragraphs>169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Courier New</vt:lpstr>
      <vt:lpstr>Tw Cen MT</vt:lpstr>
      <vt:lpstr>Wingdings</vt:lpstr>
      <vt:lpstr>Wingdings 3</vt:lpstr>
      <vt:lpstr>Integral</vt:lpstr>
      <vt:lpstr>ESSA PER PUPIL EXPENDITURE REPORTING</vt:lpstr>
      <vt:lpstr>Agenda</vt:lpstr>
      <vt:lpstr>ESSA Per Pupil expenditure reporting</vt:lpstr>
      <vt:lpstr>ESSA Per Pupil expenditure reporting</vt:lpstr>
      <vt:lpstr>timeline</vt:lpstr>
      <vt:lpstr>timeline</vt:lpstr>
      <vt:lpstr>ESSA Per Pupil expenditure reporting</vt:lpstr>
      <vt:lpstr>What’s Included in the Essa per pupil expenditure calculation?</vt:lpstr>
      <vt:lpstr>Who has to report?</vt:lpstr>
      <vt:lpstr>Who has to report?</vt:lpstr>
      <vt:lpstr>Who has to report?</vt:lpstr>
      <vt:lpstr>Who has to report?</vt:lpstr>
      <vt:lpstr>Additional inclusions – Fund 12/15/82</vt:lpstr>
      <vt:lpstr>Additional inclusions – Fund 12/15/82</vt:lpstr>
      <vt:lpstr>Additional inclusions – Fund 12/15/82</vt:lpstr>
      <vt:lpstr>Additional inclusions – cooperative expenditures</vt:lpstr>
      <vt:lpstr>Additional inclusions – cooperative expenditures</vt:lpstr>
      <vt:lpstr>Additional inclusions – cooperative expenditures</vt:lpstr>
      <vt:lpstr>Data entry in maefairs</vt:lpstr>
      <vt:lpstr>Data entry in maefairs</vt:lpstr>
      <vt:lpstr>Common mistakes</vt:lpstr>
      <vt:lpstr>Common mistakes</vt:lpstr>
      <vt:lpstr>Common mistakes</vt:lpstr>
      <vt:lpstr>Common mistakes</vt:lpstr>
      <vt:lpstr>Common mistakes</vt:lpstr>
      <vt:lpstr>REPORTS in maefairs</vt:lpstr>
      <vt:lpstr>REPORTS in maefairs</vt:lpstr>
      <vt:lpstr>REPORTS in maefairs</vt:lpstr>
      <vt:lpstr>Essa report cards in Gems</vt:lpstr>
      <vt:lpstr>Essa report cards on OPI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Microsoft Office User</dc:creator>
  <cp:lastModifiedBy>Thuotte, Nicole</cp:lastModifiedBy>
  <cp:revision>32</cp:revision>
  <dcterms:created xsi:type="dcterms:W3CDTF">2017-02-01T23:57:10Z</dcterms:created>
  <dcterms:modified xsi:type="dcterms:W3CDTF">2021-06-15T15:11:41Z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0x01010200E036147281672746ABE25831E7D7E6B1</vt:lpwstr>
  </property>
</Properties>
</file>