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58" r:id="rId3"/>
    <p:sldId id="257" r:id="rId4"/>
    <p:sldId id="262" r:id="rId5"/>
    <p:sldId id="264" r:id="rId6"/>
    <p:sldId id="265" r:id="rId7"/>
    <p:sldId id="453" r:id="rId8"/>
    <p:sldId id="263" r:id="rId9"/>
    <p:sldId id="449" r:id="rId10"/>
    <p:sldId id="450" r:id="rId11"/>
    <p:sldId id="451" r:id="rId12"/>
    <p:sldId id="452" r:id="rId13"/>
    <p:sldId id="454" r:id="rId14"/>
    <p:sldId id="259" r:id="rId15"/>
    <p:sldId id="266" r:id="rId16"/>
    <p:sldId id="268" r:id="rId17"/>
    <p:sldId id="455" r:id="rId18"/>
    <p:sldId id="269" r:id="rId19"/>
    <p:sldId id="261" r:id="rId20"/>
    <p:sldId id="434" r:id="rId21"/>
    <p:sldId id="435" r:id="rId22"/>
    <p:sldId id="444" r:id="rId23"/>
    <p:sldId id="437" r:id="rId24"/>
    <p:sldId id="310" r:id="rId25"/>
    <p:sldId id="288" r:id="rId26"/>
    <p:sldId id="438" r:id="rId27"/>
    <p:sldId id="318" r:id="rId28"/>
    <p:sldId id="439" r:id="rId29"/>
    <p:sldId id="320" r:id="rId30"/>
    <p:sldId id="324" r:id="rId31"/>
    <p:sldId id="445" r:id="rId32"/>
    <p:sldId id="447" r:id="rId33"/>
    <p:sldId id="448"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3" autoAdjust="0"/>
    <p:restoredTop sz="90976" autoAdjust="0"/>
  </p:normalViewPr>
  <p:slideViewPr>
    <p:cSldViewPr snapToGrid="0">
      <p:cViewPr>
        <p:scale>
          <a:sx n="68" d="100"/>
          <a:sy n="68" d="100"/>
        </p:scale>
        <p:origin x="77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B8AC8E-13FC-4D0B-86D4-3DEBBA38BA10}" type="datetimeFigureOut">
              <a:rPr lang="en-US" smtClean="0"/>
              <a:t>6/15/2021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98FCE1-8C64-4AFD-8A7B-7717883D51FB}" type="slidenum">
              <a:rPr lang="en-US" smtClean="0"/>
              <a:t>‹#›</a:t>
            </a:fld>
            <a:endParaRPr lang="en-US"/>
          </a:p>
        </p:txBody>
      </p:sp>
    </p:spTree>
    <p:extLst>
      <p:ext uri="{BB962C8B-B14F-4D97-AF65-F5344CB8AC3E}">
        <p14:creationId xmlns:p14="http://schemas.microsoft.com/office/powerpoint/2010/main" val="42764504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leg.mt.gov/bills/mca/title_0200/chapter_0050/part_0010/section_0020/0200-0050-0010-0020.html" TargetMode="External"/><Relationship Id="rId2" Type="http://schemas.openxmlformats.org/officeDocument/2006/relationships/slide" Target="../slides/slide6.xml"/><Relationship Id="rId1" Type="http://schemas.openxmlformats.org/officeDocument/2006/relationships/notesMaster" Target="../notesMasters/notesMaster1.xml"/><Relationship Id="rId6" Type="http://schemas.openxmlformats.org/officeDocument/2006/relationships/hyperlink" Target="https://leg.mt.gov/bills/mca/title_0200/chapter_0070/part_0010/section_0110/0200-0070-0010-0110.html" TargetMode="External"/><Relationship Id="rId5" Type="http://schemas.openxmlformats.org/officeDocument/2006/relationships/hyperlink" Target="https://leg.mt.gov/bills/mca/title_0200/chapter_0010/part_0030/section_0020/0200-0010-0030-0020.html" TargetMode="External"/><Relationship Id="rId4" Type="http://schemas.openxmlformats.org/officeDocument/2006/relationships/hyperlink" Target="https://leg.mt.gov/bills/mca/title_0200/chapter_0010/part_0030/section_0010/0200-0010-0030-0010.html"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20-7-411. Regular classes preferred -- obligation to establish special education program.</a:t>
            </a:r>
          </a:p>
          <a:p>
            <a:r>
              <a:rPr lang="en-US" sz="1200" b="0" i="0" kern="1200" dirty="0">
                <a:solidFill>
                  <a:schemeClr val="tx1"/>
                </a:solidFill>
                <a:effectLst/>
                <a:latin typeface="+mn-lt"/>
                <a:ea typeface="+mn-ea"/>
                <a:cs typeface="+mn-cs"/>
              </a:rPr>
              <a:t>4) (a) The board of trustees of a school district or a state-operated adult health care facility providing special education services to its residents may provide or establish and maintain a special education program for a child with a disability who is 2 years of age or under or who is 19 years of age or older and under 22 years of age.</a:t>
            </a:r>
          </a:p>
          <a:p>
            <a:endParaRPr lang="en-US" sz="1200" b="0" i="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School district is encouraged to collaborate with agencies and programs that serve adults with developmental disabilities in meeting the goals of a student’s transition plan.</a:t>
            </a:r>
          </a:p>
          <a:p>
            <a:endParaRPr lang="en-US" dirty="0"/>
          </a:p>
        </p:txBody>
      </p:sp>
      <p:sp>
        <p:nvSpPr>
          <p:cNvPr id="4" name="Slide Number Placeholder 3"/>
          <p:cNvSpPr>
            <a:spLocks noGrp="1"/>
          </p:cNvSpPr>
          <p:nvPr>
            <p:ph type="sldNum" sz="quarter" idx="5"/>
          </p:nvPr>
        </p:nvSpPr>
        <p:spPr/>
        <p:txBody>
          <a:bodyPr/>
          <a:lstStyle/>
          <a:p>
            <a:fld id="{DE98FCE1-8C64-4AFD-8A7B-7717883D51FB}" type="slidenum">
              <a:rPr lang="en-US" smtClean="0"/>
              <a:t>4</a:t>
            </a:fld>
            <a:endParaRPr lang="en-US"/>
          </a:p>
        </p:txBody>
      </p:sp>
    </p:spTree>
    <p:extLst>
      <p:ext uri="{BB962C8B-B14F-4D97-AF65-F5344CB8AC3E}">
        <p14:creationId xmlns:p14="http://schemas.microsoft.com/office/powerpoint/2010/main" val="15263680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E98FCE1-8C64-4AFD-8A7B-7717883D51FB}" type="slidenum">
              <a:rPr lang="en-US" smtClean="0"/>
              <a:t>13</a:t>
            </a:fld>
            <a:endParaRPr lang="en-US"/>
          </a:p>
        </p:txBody>
      </p:sp>
    </p:spTree>
    <p:extLst>
      <p:ext uri="{BB962C8B-B14F-4D97-AF65-F5344CB8AC3E}">
        <p14:creationId xmlns:p14="http://schemas.microsoft.com/office/powerpoint/2010/main" val="35999658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20-7-1602. (Temporary) Incentives for creation of transformational learning programs. </a:t>
            </a:r>
          </a:p>
        </p:txBody>
      </p:sp>
      <p:sp>
        <p:nvSpPr>
          <p:cNvPr id="4" name="Slide Number Placeholder 3"/>
          <p:cNvSpPr>
            <a:spLocks noGrp="1"/>
          </p:cNvSpPr>
          <p:nvPr>
            <p:ph type="sldNum" sz="quarter" idx="5"/>
          </p:nvPr>
        </p:nvSpPr>
        <p:spPr/>
        <p:txBody>
          <a:bodyPr/>
          <a:lstStyle/>
          <a:p>
            <a:fld id="{DE98FCE1-8C64-4AFD-8A7B-7717883D51FB}" type="slidenum">
              <a:rPr lang="en-US" smtClean="0"/>
              <a:t>15</a:t>
            </a:fld>
            <a:endParaRPr lang="en-US"/>
          </a:p>
        </p:txBody>
      </p:sp>
    </p:spTree>
    <p:extLst>
      <p:ext uri="{BB962C8B-B14F-4D97-AF65-F5344CB8AC3E}">
        <p14:creationId xmlns:p14="http://schemas.microsoft.com/office/powerpoint/2010/main" val="26933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20-7-306. Distribution of secondary K-12 career and vocational/technical education funds.</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Example:  </a:t>
            </a:r>
            <a:r>
              <a:rPr lang="en-US" sz="1200" b="0" i="0" kern="1200" dirty="0">
                <a:solidFill>
                  <a:schemeClr val="tx1"/>
                </a:solidFill>
                <a:effectLst/>
                <a:latin typeface="+mn-lt"/>
                <a:ea typeface="+mn-ea"/>
                <a:cs typeface="+mn-cs"/>
              </a:rPr>
              <a:t>In FY2021, a resident home-school student participating in a 6-week extracurricular activity. District may include 1/16 enrollment in its October 2021 and February 2022 enrollment counts.</a:t>
            </a:r>
            <a:endParaRPr lang="en-US" dirty="0"/>
          </a:p>
        </p:txBody>
      </p:sp>
      <p:sp>
        <p:nvSpPr>
          <p:cNvPr id="4" name="Slide Number Placeholder 3"/>
          <p:cNvSpPr>
            <a:spLocks noGrp="1"/>
          </p:cNvSpPr>
          <p:nvPr>
            <p:ph type="sldNum" sz="quarter" idx="5"/>
          </p:nvPr>
        </p:nvSpPr>
        <p:spPr/>
        <p:txBody>
          <a:bodyPr/>
          <a:lstStyle/>
          <a:p>
            <a:fld id="{DE98FCE1-8C64-4AFD-8A7B-7717883D51FB}" type="slidenum">
              <a:rPr lang="en-US" smtClean="0"/>
              <a:t>5</a:t>
            </a:fld>
            <a:endParaRPr lang="en-US"/>
          </a:p>
        </p:txBody>
      </p:sp>
    </p:spTree>
    <p:extLst>
      <p:ext uri="{BB962C8B-B14F-4D97-AF65-F5344CB8AC3E}">
        <p14:creationId xmlns:p14="http://schemas.microsoft.com/office/powerpoint/2010/main" val="37096237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1" i="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academic eligibility for extracurricular participation for a student attending a nonpublic school must be attested by the head administrator of the nonpublic school.</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academic eligibility for extracurricular participation for a student attending a home school must be attested in writing by the educator providing the student instruction with verification by the school principal. The verification may not include any form of student assessment.</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20-5-109. Nonpublic school requirements for compulsory enrollment exemption.</a:t>
            </a:r>
            <a:r>
              <a:rPr lang="en-US" sz="1200" b="0" i="0" kern="1200" dirty="0">
                <a:solidFill>
                  <a:schemeClr val="tx1"/>
                </a:solidFill>
                <a:effectLst/>
                <a:latin typeface="+mn-lt"/>
                <a:ea typeface="+mn-ea"/>
                <a:cs typeface="+mn-cs"/>
              </a:rPr>
              <a:t> To qualify its students for exemption from compulsory enrollment under </a:t>
            </a:r>
            <a:r>
              <a:rPr lang="en-US" sz="1200" b="1" i="0" u="none" strike="noStrike" kern="1200" dirty="0">
                <a:solidFill>
                  <a:schemeClr val="tx1"/>
                </a:solidFill>
                <a:effectLst/>
                <a:latin typeface="+mn-lt"/>
                <a:ea typeface="+mn-ea"/>
                <a:cs typeface="+mn-cs"/>
                <a:hlinkClick r:id="rId3"/>
              </a:rPr>
              <a:t>20-5-102</a:t>
            </a:r>
            <a:r>
              <a:rPr lang="en-US" sz="1200" b="0" i="0" kern="1200" dirty="0">
                <a:solidFill>
                  <a:schemeClr val="tx1"/>
                </a:solidFill>
                <a:effectLst/>
                <a:latin typeface="+mn-lt"/>
                <a:ea typeface="+mn-ea"/>
                <a:cs typeface="+mn-cs"/>
              </a:rPr>
              <a:t>, a nonpublic or home school:</a:t>
            </a:r>
          </a:p>
          <a:p>
            <a:r>
              <a:rPr lang="en-US" sz="1200" b="0" i="0" kern="1200" dirty="0">
                <a:solidFill>
                  <a:schemeClr val="tx1"/>
                </a:solidFill>
                <a:effectLst/>
                <a:latin typeface="+mn-lt"/>
                <a:ea typeface="+mn-ea"/>
                <a:cs typeface="+mn-cs"/>
              </a:rPr>
              <a:t>(1) shall maintain records on pupil attendance and disease immunization and make the records available to the county superintendent of schools on request;</a:t>
            </a:r>
          </a:p>
          <a:p>
            <a:r>
              <a:rPr lang="en-US" sz="1200" b="0" i="0" kern="1200" dirty="0">
                <a:solidFill>
                  <a:schemeClr val="tx1"/>
                </a:solidFill>
                <a:effectLst/>
                <a:latin typeface="+mn-lt"/>
                <a:ea typeface="+mn-ea"/>
                <a:cs typeface="+mn-cs"/>
              </a:rPr>
              <a:t>(2) shall provide at least the minimum aggregate hours of pupil instruction in accordance with </a:t>
            </a:r>
            <a:r>
              <a:rPr lang="en-US" sz="1200" b="1" i="0" u="none" strike="noStrike" kern="1200" dirty="0">
                <a:solidFill>
                  <a:schemeClr val="tx1"/>
                </a:solidFill>
                <a:effectLst/>
                <a:latin typeface="+mn-lt"/>
                <a:ea typeface="+mn-ea"/>
                <a:cs typeface="+mn-cs"/>
                <a:hlinkClick r:id="rId4"/>
              </a:rPr>
              <a:t>20-1-301</a:t>
            </a:r>
            <a:r>
              <a:rPr lang="en-US" sz="1200" b="0" i="0" kern="1200" dirty="0">
                <a:solidFill>
                  <a:schemeClr val="tx1"/>
                </a:solidFill>
                <a:effectLst/>
                <a:latin typeface="+mn-lt"/>
                <a:ea typeface="+mn-ea"/>
                <a:cs typeface="+mn-cs"/>
              </a:rPr>
              <a:t> and </a:t>
            </a:r>
            <a:r>
              <a:rPr lang="en-US" sz="1200" b="1" i="0" u="none" strike="noStrike" kern="1200" dirty="0">
                <a:solidFill>
                  <a:schemeClr val="tx1"/>
                </a:solidFill>
                <a:effectLst/>
                <a:latin typeface="+mn-lt"/>
                <a:ea typeface="+mn-ea"/>
                <a:cs typeface="+mn-cs"/>
                <a:hlinkClick r:id="rId5"/>
              </a:rPr>
              <a:t>20-1-302</a:t>
            </a:r>
            <a:r>
              <a:rPr lang="en-US" sz="1200" b="0" i="0" kern="1200" dirty="0">
                <a:solidFill>
                  <a:schemeClr val="tx1"/>
                </a:solidFill>
                <a:effectLst/>
                <a:latin typeface="+mn-lt"/>
                <a:ea typeface="+mn-ea"/>
                <a:cs typeface="+mn-cs"/>
              </a:rPr>
              <a:t>;</a:t>
            </a:r>
          </a:p>
          <a:p>
            <a:r>
              <a:rPr lang="en-US" sz="1200" b="0" i="0" kern="1200" dirty="0">
                <a:solidFill>
                  <a:schemeClr val="tx1"/>
                </a:solidFill>
                <a:effectLst/>
                <a:latin typeface="+mn-lt"/>
                <a:ea typeface="+mn-ea"/>
                <a:cs typeface="+mn-cs"/>
              </a:rPr>
              <a:t>(3) must be housed in a building that complies with applicable local health and safety regulations;</a:t>
            </a:r>
          </a:p>
          <a:p>
            <a:r>
              <a:rPr lang="en-US" sz="1200" b="0" i="0" kern="1200" dirty="0">
                <a:solidFill>
                  <a:schemeClr val="tx1"/>
                </a:solidFill>
                <a:effectLst/>
                <a:latin typeface="+mn-lt"/>
                <a:ea typeface="+mn-ea"/>
                <a:cs typeface="+mn-cs"/>
              </a:rPr>
              <a:t>(4) shall provide an organized course of study that includes instruction in the subjects required of public schools as a basic instructional program pursuant to </a:t>
            </a:r>
            <a:r>
              <a:rPr lang="en-US" sz="1200" b="1" i="0" u="none" strike="noStrike" kern="1200" dirty="0">
                <a:solidFill>
                  <a:schemeClr val="tx1"/>
                </a:solidFill>
                <a:effectLst/>
                <a:latin typeface="+mn-lt"/>
                <a:ea typeface="+mn-ea"/>
                <a:cs typeface="+mn-cs"/>
                <a:hlinkClick r:id="rId6"/>
              </a:rPr>
              <a:t>20-7-111</a:t>
            </a:r>
            <a:r>
              <a:rPr lang="en-US" sz="1200" b="0" i="0" kern="1200" dirty="0">
                <a:solidFill>
                  <a:schemeClr val="tx1"/>
                </a:solidFill>
                <a:effectLst/>
                <a:latin typeface="+mn-lt"/>
                <a:ea typeface="+mn-ea"/>
                <a:cs typeface="+mn-cs"/>
              </a:rPr>
              <a:t>; and</a:t>
            </a:r>
          </a:p>
          <a:p>
            <a:r>
              <a:rPr lang="en-US" sz="1200" b="0" i="0" kern="1200" dirty="0">
                <a:solidFill>
                  <a:schemeClr val="tx1"/>
                </a:solidFill>
                <a:effectLst/>
                <a:latin typeface="+mn-lt"/>
                <a:ea typeface="+mn-ea"/>
                <a:cs typeface="+mn-cs"/>
              </a:rPr>
              <a:t>(5) in the case of home schools, shall notify the county superintendent of schools of the county in which the home school is located in each school fiscal year of the student's attendance at the school.</a:t>
            </a:r>
          </a:p>
        </p:txBody>
      </p:sp>
      <p:sp>
        <p:nvSpPr>
          <p:cNvPr id="4" name="Slide Number Placeholder 3"/>
          <p:cNvSpPr>
            <a:spLocks noGrp="1"/>
          </p:cNvSpPr>
          <p:nvPr>
            <p:ph type="sldNum" sz="quarter" idx="5"/>
          </p:nvPr>
        </p:nvSpPr>
        <p:spPr/>
        <p:txBody>
          <a:bodyPr/>
          <a:lstStyle/>
          <a:p>
            <a:fld id="{DE98FCE1-8C64-4AFD-8A7B-7717883D51FB}" type="slidenum">
              <a:rPr lang="en-US" smtClean="0"/>
              <a:t>6</a:t>
            </a:fld>
            <a:endParaRPr lang="en-US"/>
          </a:p>
        </p:txBody>
      </p:sp>
    </p:spTree>
    <p:extLst>
      <p:ext uri="{BB962C8B-B14F-4D97-AF65-F5344CB8AC3E}">
        <p14:creationId xmlns:p14="http://schemas.microsoft.com/office/powerpoint/2010/main" val="38322377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20, Chapter 9, Part 8 Emergency School Closure</a:t>
            </a:r>
          </a:p>
        </p:txBody>
      </p:sp>
      <p:sp>
        <p:nvSpPr>
          <p:cNvPr id="4" name="Slide Number Placeholder 3"/>
          <p:cNvSpPr>
            <a:spLocks noGrp="1"/>
          </p:cNvSpPr>
          <p:nvPr>
            <p:ph type="sldNum" sz="quarter" idx="5"/>
          </p:nvPr>
        </p:nvSpPr>
        <p:spPr/>
        <p:txBody>
          <a:bodyPr/>
          <a:lstStyle/>
          <a:p>
            <a:fld id="{DE98FCE1-8C64-4AFD-8A7B-7717883D51FB}" type="slidenum">
              <a:rPr lang="en-US" smtClean="0"/>
              <a:t>7</a:t>
            </a:fld>
            <a:endParaRPr lang="en-US"/>
          </a:p>
        </p:txBody>
      </p:sp>
    </p:spTree>
    <p:extLst>
      <p:ext uri="{BB962C8B-B14F-4D97-AF65-F5344CB8AC3E}">
        <p14:creationId xmlns:p14="http://schemas.microsoft.com/office/powerpoint/2010/main" val="3108058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Title 20, Chapter 9, Part 8 Emergency School Closure</a:t>
            </a:r>
          </a:p>
        </p:txBody>
      </p:sp>
      <p:sp>
        <p:nvSpPr>
          <p:cNvPr id="4" name="Slide Number Placeholder 3"/>
          <p:cNvSpPr>
            <a:spLocks noGrp="1"/>
          </p:cNvSpPr>
          <p:nvPr>
            <p:ph type="sldNum" sz="quarter" idx="5"/>
          </p:nvPr>
        </p:nvSpPr>
        <p:spPr/>
        <p:txBody>
          <a:bodyPr/>
          <a:lstStyle/>
          <a:p>
            <a:fld id="{DE98FCE1-8C64-4AFD-8A7B-7717883D51FB}" type="slidenum">
              <a:rPr lang="en-US" smtClean="0"/>
              <a:t>8</a:t>
            </a:fld>
            <a:endParaRPr lang="en-US"/>
          </a:p>
        </p:txBody>
      </p:sp>
    </p:spTree>
    <p:extLst>
      <p:ext uri="{BB962C8B-B14F-4D97-AF65-F5344CB8AC3E}">
        <p14:creationId xmlns:p14="http://schemas.microsoft.com/office/powerpoint/2010/main" val="21107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E98FCE1-8C64-4AFD-8A7B-7717883D51FB}" type="slidenum">
              <a:rPr lang="en-US" smtClean="0"/>
              <a:t>9</a:t>
            </a:fld>
            <a:endParaRPr lang="en-US"/>
          </a:p>
        </p:txBody>
      </p:sp>
    </p:spTree>
    <p:extLst>
      <p:ext uri="{BB962C8B-B14F-4D97-AF65-F5344CB8AC3E}">
        <p14:creationId xmlns:p14="http://schemas.microsoft.com/office/powerpoint/2010/main" val="14509859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E98FCE1-8C64-4AFD-8A7B-7717883D51FB}" type="slidenum">
              <a:rPr lang="en-US" smtClean="0"/>
              <a:t>10</a:t>
            </a:fld>
            <a:endParaRPr lang="en-US"/>
          </a:p>
        </p:txBody>
      </p:sp>
    </p:spTree>
    <p:extLst>
      <p:ext uri="{BB962C8B-B14F-4D97-AF65-F5344CB8AC3E}">
        <p14:creationId xmlns:p14="http://schemas.microsoft.com/office/powerpoint/2010/main" val="1003600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20-9-311. Calculation of average number belonging (ANB) -- 3-year averaging.</a:t>
            </a:r>
          </a:p>
          <a:p>
            <a:r>
              <a:rPr lang="en-US" sz="1200" b="0" i="0" kern="1200" dirty="0">
                <a:solidFill>
                  <a:schemeClr val="tx1"/>
                </a:solidFill>
                <a:effectLst/>
                <a:latin typeface="+mn-lt"/>
                <a:ea typeface="+mn-ea"/>
                <a:cs typeface="+mn-cs"/>
              </a:rPr>
              <a:t>4) (a) Except as provided in subsection (4)(d), for the purpose of calculating ANB, enrollment in an education program:</a:t>
            </a:r>
          </a:p>
          <a:p>
            <a:r>
              <a:rPr lang="en-US" sz="1200" b="0" i="0" kern="1200" dirty="0">
                <a:solidFill>
                  <a:schemeClr val="tx1"/>
                </a:solidFill>
                <a:effectLst/>
                <a:latin typeface="+mn-lt"/>
                <a:ea typeface="+mn-ea"/>
                <a:cs typeface="+mn-cs"/>
              </a:rPr>
              <a:t>(</a:t>
            </a:r>
            <a:r>
              <a:rPr lang="en-US" sz="1200" b="0" i="0" kern="1200" dirty="0" err="1">
                <a:solidFill>
                  <a:schemeClr val="tx1"/>
                </a:solidFill>
                <a:effectLst/>
                <a:latin typeface="+mn-lt"/>
                <a:ea typeface="+mn-ea"/>
                <a:cs typeface="+mn-cs"/>
              </a:rPr>
              <a:t>i</a:t>
            </a:r>
            <a:r>
              <a:rPr lang="en-US" sz="1200" b="0" i="0" kern="1200" dirty="0">
                <a:solidFill>
                  <a:schemeClr val="tx1"/>
                </a:solidFill>
                <a:effectLst/>
                <a:latin typeface="+mn-lt"/>
                <a:ea typeface="+mn-ea"/>
                <a:cs typeface="+mn-cs"/>
              </a:rPr>
              <a:t>) from 180 to 359 aggregate hours of pupil instruction per school year is counted as one-quarter-time enrollment;</a:t>
            </a:r>
          </a:p>
          <a:p>
            <a:r>
              <a:rPr lang="en-US" sz="1200" b="0" i="0" kern="1200" dirty="0">
                <a:solidFill>
                  <a:schemeClr val="tx1"/>
                </a:solidFill>
                <a:effectLst/>
                <a:latin typeface="+mn-lt"/>
                <a:ea typeface="+mn-ea"/>
                <a:cs typeface="+mn-cs"/>
              </a:rPr>
              <a:t>(ii) from 360 to 539 aggregate hours of pupil instruction per school year is counted as half-time enrollment;</a:t>
            </a:r>
          </a:p>
          <a:p>
            <a:r>
              <a:rPr lang="en-US" sz="1200" b="0" i="0" kern="1200" dirty="0">
                <a:solidFill>
                  <a:schemeClr val="tx1"/>
                </a:solidFill>
                <a:effectLst/>
                <a:latin typeface="+mn-lt"/>
                <a:ea typeface="+mn-ea"/>
                <a:cs typeface="+mn-cs"/>
              </a:rPr>
              <a:t>(iii) from 540 to 719 aggregate hours of pupil instruction per school year is counted as three-quarter-time enrollment; and</a:t>
            </a:r>
          </a:p>
          <a:p>
            <a:r>
              <a:rPr lang="en-US" sz="1200" b="0" i="0" kern="1200" dirty="0">
                <a:solidFill>
                  <a:schemeClr val="tx1"/>
                </a:solidFill>
                <a:effectLst/>
                <a:latin typeface="+mn-lt"/>
                <a:ea typeface="+mn-ea"/>
                <a:cs typeface="+mn-cs"/>
              </a:rPr>
              <a:t>(iv) 720 or more aggregate hours of pupil instruction per school year is counted as full-time enrollment.</a:t>
            </a:r>
          </a:p>
          <a:p>
            <a:r>
              <a:rPr lang="en-US" sz="1200" b="0" i="0" kern="1200" dirty="0">
                <a:solidFill>
                  <a:schemeClr val="tx1"/>
                </a:solidFill>
                <a:effectLst/>
                <a:latin typeface="+mn-lt"/>
                <a:ea typeface="+mn-ea"/>
                <a:cs typeface="+mn-cs"/>
              </a:rPr>
              <a:t>(b) Except as provided in subsection (4)(d), enrollment in a program intended to provide fewer than 180 aggregate hours of pupil instruction per school year may not be included for purposes of ANB.</a:t>
            </a:r>
          </a:p>
          <a:p>
            <a:r>
              <a:rPr lang="en-US" sz="1200" b="0" i="0" kern="1200" dirty="0">
                <a:solidFill>
                  <a:schemeClr val="tx1"/>
                </a:solidFill>
                <a:effectLst/>
                <a:latin typeface="+mn-lt"/>
                <a:ea typeface="+mn-ea"/>
                <a:cs typeface="+mn-cs"/>
              </a:rPr>
              <a:t>(c) Enrollment in a self-paced program or course may be converted to an hourly equivalent based on the hours necessary and appropriate to provide the course within a regular classroom schedule.</a:t>
            </a:r>
          </a:p>
          <a:p>
            <a:r>
              <a:rPr lang="en-US" sz="1200" b="0" i="0" kern="1200" dirty="0">
                <a:solidFill>
                  <a:schemeClr val="tx1"/>
                </a:solidFill>
                <a:effectLst/>
                <a:latin typeface="+mn-lt"/>
                <a:ea typeface="+mn-ea"/>
                <a:cs typeface="+mn-cs"/>
              </a:rPr>
              <a:t>(d) A school district may include in its calculation of ANB a pupil who is enrolled in a program providing fewer than the required aggregate hours of pupil instruction required under subsection (4)(a) or (4)(b) if the pupil has demonstrated proficiency in the content ordinarily covered by the instruction as determined by the school board using district assessments. The ANB of a pupil under this subsection (4)(d) must be converted to an hourly equivalent based on the hours of instruction ordinarily provided for the content over which the student has demonstrated proficiency.</a:t>
            </a:r>
          </a:p>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E98FCE1-8C64-4AFD-8A7B-7717883D51FB}" type="slidenum">
              <a:rPr lang="en-US" smtClean="0"/>
              <a:t>11</a:t>
            </a:fld>
            <a:endParaRPr lang="en-US"/>
          </a:p>
        </p:txBody>
      </p:sp>
    </p:spTree>
    <p:extLst>
      <p:ext uri="{BB962C8B-B14F-4D97-AF65-F5344CB8AC3E}">
        <p14:creationId xmlns:p14="http://schemas.microsoft.com/office/powerpoint/2010/main" val="12010456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E98FCE1-8C64-4AFD-8A7B-7717883D51FB}" type="slidenum">
              <a:rPr lang="en-US" smtClean="0"/>
              <a:t>12</a:t>
            </a:fld>
            <a:endParaRPr lang="en-US"/>
          </a:p>
        </p:txBody>
      </p:sp>
    </p:spTree>
    <p:extLst>
      <p:ext uri="{BB962C8B-B14F-4D97-AF65-F5344CB8AC3E}">
        <p14:creationId xmlns:p14="http://schemas.microsoft.com/office/powerpoint/2010/main" val="289848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B874-B1F7-4073-A608-23E77D8291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64E591E-9F6F-410A-A715-CEABFEB15F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85D5A9B-152A-4352-B666-09F61FC70A66}"/>
              </a:ext>
            </a:extLst>
          </p:cNvPr>
          <p:cNvSpPr>
            <a:spLocks noGrp="1"/>
          </p:cNvSpPr>
          <p:nvPr>
            <p:ph type="dt" sz="half" idx="10"/>
          </p:nvPr>
        </p:nvSpPr>
        <p:spPr/>
        <p:txBody>
          <a:bodyPr/>
          <a:lstStyle/>
          <a:p>
            <a:fld id="{072FE989-B6A7-4B07-A898-75DC5E664A73}" type="datetimeFigureOut">
              <a:rPr lang="en-US" smtClean="0"/>
              <a:t>6/15/2021</a:t>
            </a:fld>
            <a:endParaRPr lang="en-US"/>
          </a:p>
        </p:txBody>
      </p:sp>
      <p:sp>
        <p:nvSpPr>
          <p:cNvPr id="5" name="Footer Placeholder 4">
            <a:extLst>
              <a:ext uri="{FF2B5EF4-FFF2-40B4-BE49-F238E27FC236}">
                <a16:creationId xmlns:a16="http://schemas.microsoft.com/office/drawing/2014/main" id="{BD57CE70-1148-41F3-91F7-5D69DF0FD6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05B738-54C5-4736-A422-6F4570803F71}"/>
              </a:ext>
            </a:extLst>
          </p:cNvPr>
          <p:cNvSpPr>
            <a:spLocks noGrp="1"/>
          </p:cNvSpPr>
          <p:nvPr>
            <p:ph type="sldNum" sz="quarter" idx="12"/>
          </p:nvPr>
        </p:nvSpPr>
        <p:spPr/>
        <p:txBody>
          <a:bodyPr/>
          <a:lstStyle/>
          <a:p>
            <a:fld id="{AB4BC865-0DFA-444B-A6B3-1B5FBDD65880}" type="slidenum">
              <a:rPr lang="en-US" smtClean="0"/>
              <a:t>‹#›</a:t>
            </a:fld>
            <a:endParaRPr lang="en-US"/>
          </a:p>
        </p:txBody>
      </p:sp>
    </p:spTree>
    <p:extLst>
      <p:ext uri="{BB962C8B-B14F-4D97-AF65-F5344CB8AC3E}">
        <p14:creationId xmlns:p14="http://schemas.microsoft.com/office/powerpoint/2010/main" val="1013435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D5252-1C50-4CDE-B768-E11D8776939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AD2673-0914-4C03-9C1C-D1B79FAF73D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143441-71AE-4EAF-8A03-80F2899F0C1B}"/>
              </a:ext>
            </a:extLst>
          </p:cNvPr>
          <p:cNvSpPr>
            <a:spLocks noGrp="1"/>
          </p:cNvSpPr>
          <p:nvPr>
            <p:ph type="dt" sz="half" idx="10"/>
          </p:nvPr>
        </p:nvSpPr>
        <p:spPr/>
        <p:txBody>
          <a:bodyPr/>
          <a:lstStyle/>
          <a:p>
            <a:fld id="{072FE989-B6A7-4B07-A898-75DC5E664A73}" type="datetimeFigureOut">
              <a:rPr lang="en-US" smtClean="0"/>
              <a:t>6/15/2021</a:t>
            </a:fld>
            <a:endParaRPr lang="en-US"/>
          </a:p>
        </p:txBody>
      </p:sp>
      <p:sp>
        <p:nvSpPr>
          <p:cNvPr id="5" name="Footer Placeholder 4">
            <a:extLst>
              <a:ext uri="{FF2B5EF4-FFF2-40B4-BE49-F238E27FC236}">
                <a16:creationId xmlns:a16="http://schemas.microsoft.com/office/drawing/2014/main" id="{505C894B-BFFB-4F18-A847-6FCF43FBC5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A042FE-6E2C-4E42-A57A-35513B99238C}"/>
              </a:ext>
            </a:extLst>
          </p:cNvPr>
          <p:cNvSpPr>
            <a:spLocks noGrp="1"/>
          </p:cNvSpPr>
          <p:nvPr>
            <p:ph type="sldNum" sz="quarter" idx="12"/>
          </p:nvPr>
        </p:nvSpPr>
        <p:spPr/>
        <p:txBody>
          <a:bodyPr/>
          <a:lstStyle/>
          <a:p>
            <a:fld id="{AB4BC865-0DFA-444B-A6B3-1B5FBDD65880}" type="slidenum">
              <a:rPr lang="en-US" smtClean="0"/>
              <a:t>‹#›</a:t>
            </a:fld>
            <a:endParaRPr lang="en-US"/>
          </a:p>
        </p:txBody>
      </p:sp>
    </p:spTree>
    <p:extLst>
      <p:ext uri="{BB962C8B-B14F-4D97-AF65-F5344CB8AC3E}">
        <p14:creationId xmlns:p14="http://schemas.microsoft.com/office/powerpoint/2010/main" val="231282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054BE4-A22A-4D7E-8A69-C06FE40739E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704162-525E-4752-8C12-106E58BF642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F16782-77AA-4B05-9176-799ECAC0810A}"/>
              </a:ext>
            </a:extLst>
          </p:cNvPr>
          <p:cNvSpPr>
            <a:spLocks noGrp="1"/>
          </p:cNvSpPr>
          <p:nvPr>
            <p:ph type="dt" sz="half" idx="10"/>
          </p:nvPr>
        </p:nvSpPr>
        <p:spPr/>
        <p:txBody>
          <a:bodyPr/>
          <a:lstStyle/>
          <a:p>
            <a:fld id="{072FE989-B6A7-4B07-A898-75DC5E664A73}" type="datetimeFigureOut">
              <a:rPr lang="en-US" smtClean="0"/>
              <a:t>6/15/2021</a:t>
            </a:fld>
            <a:endParaRPr lang="en-US"/>
          </a:p>
        </p:txBody>
      </p:sp>
      <p:sp>
        <p:nvSpPr>
          <p:cNvPr id="5" name="Footer Placeholder 4">
            <a:extLst>
              <a:ext uri="{FF2B5EF4-FFF2-40B4-BE49-F238E27FC236}">
                <a16:creationId xmlns:a16="http://schemas.microsoft.com/office/drawing/2014/main" id="{9EE51EA7-8293-4818-951C-E0C083CF8DD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370004-8383-43B2-8528-2A980AEF8F06}"/>
              </a:ext>
            </a:extLst>
          </p:cNvPr>
          <p:cNvSpPr>
            <a:spLocks noGrp="1"/>
          </p:cNvSpPr>
          <p:nvPr>
            <p:ph type="sldNum" sz="quarter" idx="12"/>
          </p:nvPr>
        </p:nvSpPr>
        <p:spPr/>
        <p:txBody>
          <a:bodyPr/>
          <a:lstStyle/>
          <a:p>
            <a:fld id="{AB4BC865-0DFA-444B-A6B3-1B5FBDD65880}" type="slidenum">
              <a:rPr lang="en-US" smtClean="0"/>
              <a:t>‹#›</a:t>
            </a:fld>
            <a:endParaRPr lang="en-US"/>
          </a:p>
        </p:txBody>
      </p:sp>
    </p:spTree>
    <p:extLst>
      <p:ext uri="{BB962C8B-B14F-4D97-AF65-F5344CB8AC3E}">
        <p14:creationId xmlns:p14="http://schemas.microsoft.com/office/powerpoint/2010/main" val="14186103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3E0950-B681-44A1-BE51-C424F78F19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84649E-6837-4EFC-BC36-29C8824EF5D5}"/>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592A93-93F2-40DD-9F45-A63DB31D4791}"/>
              </a:ext>
            </a:extLst>
          </p:cNvPr>
          <p:cNvSpPr>
            <a:spLocks noGrp="1"/>
          </p:cNvSpPr>
          <p:nvPr>
            <p:ph type="dt" sz="half" idx="10"/>
          </p:nvPr>
        </p:nvSpPr>
        <p:spPr/>
        <p:txBody>
          <a:bodyPr/>
          <a:lstStyle/>
          <a:p>
            <a:fld id="{072FE989-B6A7-4B07-A898-75DC5E664A73}" type="datetimeFigureOut">
              <a:rPr lang="en-US" smtClean="0"/>
              <a:t>6/15/2021</a:t>
            </a:fld>
            <a:endParaRPr lang="en-US"/>
          </a:p>
        </p:txBody>
      </p:sp>
      <p:sp>
        <p:nvSpPr>
          <p:cNvPr id="5" name="Footer Placeholder 4">
            <a:extLst>
              <a:ext uri="{FF2B5EF4-FFF2-40B4-BE49-F238E27FC236}">
                <a16:creationId xmlns:a16="http://schemas.microsoft.com/office/drawing/2014/main" id="{78AFFB1B-085D-45D7-985F-890EC18690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9F9004-219D-46AB-9D15-E6A954D03BF2}"/>
              </a:ext>
            </a:extLst>
          </p:cNvPr>
          <p:cNvSpPr>
            <a:spLocks noGrp="1"/>
          </p:cNvSpPr>
          <p:nvPr>
            <p:ph type="sldNum" sz="quarter" idx="12"/>
          </p:nvPr>
        </p:nvSpPr>
        <p:spPr/>
        <p:txBody>
          <a:bodyPr/>
          <a:lstStyle/>
          <a:p>
            <a:fld id="{AB4BC865-0DFA-444B-A6B3-1B5FBDD65880}" type="slidenum">
              <a:rPr lang="en-US" smtClean="0"/>
              <a:t>‹#›</a:t>
            </a:fld>
            <a:endParaRPr lang="en-US"/>
          </a:p>
        </p:txBody>
      </p:sp>
    </p:spTree>
    <p:extLst>
      <p:ext uri="{BB962C8B-B14F-4D97-AF65-F5344CB8AC3E}">
        <p14:creationId xmlns:p14="http://schemas.microsoft.com/office/powerpoint/2010/main" val="2813534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990F63-2806-4C03-9E7A-1CFB3CF8C06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1C16104-097E-45D8-BD60-1E7A40F863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F77487F-AFA7-4187-A3DA-616153099915}"/>
              </a:ext>
            </a:extLst>
          </p:cNvPr>
          <p:cNvSpPr>
            <a:spLocks noGrp="1"/>
          </p:cNvSpPr>
          <p:nvPr>
            <p:ph type="dt" sz="half" idx="10"/>
          </p:nvPr>
        </p:nvSpPr>
        <p:spPr/>
        <p:txBody>
          <a:bodyPr/>
          <a:lstStyle/>
          <a:p>
            <a:fld id="{072FE989-B6A7-4B07-A898-75DC5E664A73}" type="datetimeFigureOut">
              <a:rPr lang="en-US" smtClean="0"/>
              <a:t>6/15/2021</a:t>
            </a:fld>
            <a:endParaRPr lang="en-US"/>
          </a:p>
        </p:txBody>
      </p:sp>
      <p:sp>
        <p:nvSpPr>
          <p:cNvPr id="5" name="Footer Placeholder 4">
            <a:extLst>
              <a:ext uri="{FF2B5EF4-FFF2-40B4-BE49-F238E27FC236}">
                <a16:creationId xmlns:a16="http://schemas.microsoft.com/office/drawing/2014/main" id="{DB432A37-753E-494F-A507-37414B2487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9566E8-FAD2-47D8-ADEF-B4B21812BB12}"/>
              </a:ext>
            </a:extLst>
          </p:cNvPr>
          <p:cNvSpPr>
            <a:spLocks noGrp="1"/>
          </p:cNvSpPr>
          <p:nvPr>
            <p:ph type="sldNum" sz="quarter" idx="12"/>
          </p:nvPr>
        </p:nvSpPr>
        <p:spPr/>
        <p:txBody>
          <a:bodyPr/>
          <a:lstStyle/>
          <a:p>
            <a:fld id="{AB4BC865-0DFA-444B-A6B3-1B5FBDD65880}" type="slidenum">
              <a:rPr lang="en-US" smtClean="0"/>
              <a:t>‹#›</a:t>
            </a:fld>
            <a:endParaRPr lang="en-US"/>
          </a:p>
        </p:txBody>
      </p:sp>
    </p:spTree>
    <p:extLst>
      <p:ext uri="{BB962C8B-B14F-4D97-AF65-F5344CB8AC3E}">
        <p14:creationId xmlns:p14="http://schemas.microsoft.com/office/powerpoint/2010/main" val="28826785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2DA2F-DCF1-40F3-9605-753C2FE03F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A16BB5-5331-4DF1-8805-015477E2B88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832012-F41F-4AE6-A4A6-87A9AB2E0F7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6E137A-3886-4B2C-9600-F220C05053AD}"/>
              </a:ext>
            </a:extLst>
          </p:cNvPr>
          <p:cNvSpPr>
            <a:spLocks noGrp="1"/>
          </p:cNvSpPr>
          <p:nvPr>
            <p:ph type="dt" sz="half" idx="10"/>
          </p:nvPr>
        </p:nvSpPr>
        <p:spPr/>
        <p:txBody>
          <a:bodyPr/>
          <a:lstStyle/>
          <a:p>
            <a:fld id="{072FE989-B6A7-4B07-A898-75DC5E664A73}" type="datetimeFigureOut">
              <a:rPr lang="en-US" smtClean="0"/>
              <a:t>6/15/2021</a:t>
            </a:fld>
            <a:endParaRPr lang="en-US"/>
          </a:p>
        </p:txBody>
      </p:sp>
      <p:sp>
        <p:nvSpPr>
          <p:cNvPr id="6" name="Footer Placeholder 5">
            <a:extLst>
              <a:ext uri="{FF2B5EF4-FFF2-40B4-BE49-F238E27FC236}">
                <a16:creationId xmlns:a16="http://schemas.microsoft.com/office/drawing/2014/main" id="{B51D8549-5C18-4621-B3E1-F8AF3B48E0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C2B809-62F6-48A9-8C54-A9900AB7E182}"/>
              </a:ext>
            </a:extLst>
          </p:cNvPr>
          <p:cNvSpPr>
            <a:spLocks noGrp="1"/>
          </p:cNvSpPr>
          <p:nvPr>
            <p:ph type="sldNum" sz="quarter" idx="12"/>
          </p:nvPr>
        </p:nvSpPr>
        <p:spPr/>
        <p:txBody>
          <a:bodyPr/>
          <a:lstStyle/>
          <a:p>
            <a:fld id="{AB4BC865-0DFA-444B-A6B3-1B5FBDD65880}" type="slidenum">
              <a:rPr lang="en-US" smtClean="0"/>
              <a:t>‹#›</a:t>
            </a:fld>
            <a:endParaRPr lang="en-US"/>
          </a:p>
        </p:txBody>
      </p:sp>
    </p:spTree>
    <p:extLst>
      <p:ext uri="{BB962C8B-B14F-4D97-AF65-F5344CB8AC3E}">
        <p14:creationId xmlns:p14="http://schemas.microsoft.com/office/powerpoint/2010/main" val="29576138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E0168-D4FA-44C6-9C39-FF2DA0D625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27624A-2123-4BA6-B0ED-FFAE108D33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646EF5E-1D3B-4E86-A729-6F95A3D09FD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6A9D37-168A-4BFF-BB52-21F2933E2CE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09D6557-457D-4E58-9756-D41E6E4F3DF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A8AD104-F969-48B2-9943-9E54CD756731}"/>
              </a:ext>
            </a:extLst>
          </p:cNvPr>
          <p:cNvSpPr>
            <a:spLocks noGrp="1"/>
          </p:cNvSpPr>
          <p:nvPr>
            <p:ph type="dt" sz="half" idx="10"/>
          </p:nvPr>
        </p:nvSpPr>
        <p:spPr/>
        <p:txBody>
          <a:bodyPr/>
          <a:lstStyle/>
          <a:p>
            <a:fld id="{072FE989-B6A7-4B07-A898-75DC5E664A73}" type="datetimeFigureOut">
              <a:rPr lang="en-US" smtClean="0"/>
              <a:t>6/15/2021</a:t>
            </a:fld>
            <a:endParaRPr lang="en-US"/>
          </a:p>
        </p:txBody>
      </p:sp>
      <p:sp>
        <p:nvSpPr>
          <p:cNvPr id="8" name="Footer Placeholder 7">
            <a:extLst>
              <a:ext uri="{FF2B5EF4-FFF2-40B4-BE49-F238E27FC236}">
                <a16:creationId xmlns:a16="http://schemas.microsoft.com/office/drawing/2014/main" id="{7A865F70-1D00-4078-8085-3B38BB36568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4CCC9BD-B329-4383-8CB1-C27836BE563E}"/>
              </a:ext>
            </a:extLst>
          </p:cNvPr>
          <p:cNvSpPr>
            <a:spLocks noGrp="1"/>
          </p:cNvSpPr>
          <p:nvPr>
            <p:ph type="sldNum" sz="quarter" idx="12"/>
          </p:nvPr>
        </p:nvSpPr>
        <p:spPr/>
        <p:txBody>
          <a:bodyPr/>
          <a:lstStyle/>
          <a:p>
            <a:fld id="{AB4BC865-0DFA-444B-A6B3-1B5FBDD65880}" type="slidenum">
              <a:rPr lang="en-US" smtClean="0"/>
              <a:t>‹#›</a:t>
            </a:fld>
            <a:endParaRPr lang="en-US"/>
          </a:p>
        </p:txBody>
      </p:sp>
    </p:spTree>
    <p:extLst>
      <p:ext uri="{BB962C8B-B14F-4D97-AF65-F5344CB8AC3E}">
        <p14:creationId xmlns:p14="http://schemas.microsoft.com/office/powerpoint/2010/main" val="3672925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4E36A-A94E-446F-965F-1ED57A80D65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0AACFAE-134F-4BB8-B424-9849F71759EC}"/>
              </a:ext>
            </a:extLst>
          </p:cNvPr>
          <p:cNvSpPr>
            <a:spLocks noGrp="1"/>
          </p:cNvSpPr>
          <p:nvPr>
            <p:ph type="dt" sz="half" idx="10"/>
          </p:nvPr>
        </p:nvSpPr>
        <p:spPr/>
        <p:txBody>
          <a:bodyPr/>
          <a:lstStyle/>
          <a:p>
            <a:fld id="{072FE989-B6A7-4B07-A898-75DC5E664A73}" type="datetimeFigureOut">
              <a:rPr lang="en-US" smtClean="0"/>
              <a:t>6/15/2021</a:t>
            </a:fld>
            <a:endParaRPr lang="en-US"/>
          </a:p>
        </p:txBody>
      </p:sp>
      <p:sp>
        <p:nvSpPr>
          <p:cNvPr id="4" name="Footer Placeholder 3">
            <a:extLst>
              <a:ext uri="{FF2B5EF4-FFF2-40B4-BE49-F238E27FC236}">
                <a16:creationId xmlns:a16="http://schemas.microsoft.com/office/drawing/2014/main" id="{6C33B42F-970B-46B1-9138-B15726988BF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0E9CAF4-458C-4611-AE4B-8E19CF041EAE}"/>
              </a:ext>
            </a:extLst>
          </p:cNvPr>
          <p:cNvSpPr>
            <a:spLocks noGrp="1"/>
          </p:cNvSpPr>
          <p:nvPr>
            <p:ph type="sldNum" sz="quarter" idx="12"/>
          </p:nvPr>
        </p:nvSpPr>
        <p:spPr/>
        <p:txBody>
          <a:bodyPr/>
          <a:lstStyle/>
          <a:p>
            <a:fld id="{AB4BC865-0DFA-444B-A6B3-1B5FBDD65880}" type="slidenum">
              <a:rPr lang="en-US" smtClean="0"/>
              <a:t>‹#›</a:t>
            </a:fld>
            <a:endParaRPr lang="en-US"/>
          </a:p>
        </p:txBody>
      </p:sp>
    </p:spTree>
    <p:extLst>
      <p:ext uri="{BB962C8B-B14F-4D97-AF65-F5344CB8AC3E}">
        <p14:creationId xmlns:p14="http://schemas.microsoft.com/office/powerpoint/2010/main" val="1544252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E0F5BF-FF99-484A-A836-1CD6FA0CF58B}"/>
              </a:ext>
            </a:extLst>
          </p:cNvPr>
          <p:cNvSpPr>
            <a:spLocks noGrp="1"/>
          </p:cNvSpPr>
          <p:nvPr>
            <p:ph type="dt" sz="half" idx="10"/>
          </p:nvPr>
        </p:nvSpPr>
        <p:spPr/>
        <p:txBody>
          <a:bodyPr/>
          <a:lstStyle/>
          <a:p>
            <a:fld id="{072FE989-B6A7-4B07-A898-75DC5E664A73}" type="datetimeFigureOut">
              <a:rPr lang="en-US" smtClean="0"/>
              <a:t>6/15/2021</a:t>
            </a:fld>
            <a:endParaRPr lang="en-US"/>
          </a:p>
        </p:txBody>
      </p:sp>
      <p:sp>
        <p:nvSpPr>
          <p:cNvPr id="3" name="Footer Placeholder 2">
            <a:extLst>
              <a:ext uri="{FF2B5EF4-FFF2-40B4-BE49-F238E27FC236}">
                <a16:creationId xmlns:a16="http://schemas.microsoft.com/office/drawing/2014/main" id="{12F2006D-4378-402D-BAF7-36E2E6A3C78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9BB2F44-D854-4E29-97D9-12A6085990CE}"/>
              </a:ext>
            </a:extLst>
          </p:cNvPr>
          <p:cNvSpPr>
            <a:spLocks noGrp="1"/>
          </p:cNvSpPr>
          <p:nvPr>
            <p:ph type="sldNum" sz="quarter" idx="12"/>
          </p:nvPr>
        </p:nvSpPr>
        <p:spPr/>
        <p:txBody>
          <a:bodyPr/>
          <a:lstStyle/>
          <a:p>
            <a:fld id="{AB4BC865-0DFA-444B-A6B3-1B5FBDD65880}" type="slidenum">
              <a:rPr lang="en-US" smtClean="0"/>
              <a:t>‹#›</a:t>
            </a:fld>
            <a:endParaRPr lang="en-US"/>
          </a:p>
        </p:txBody>
      </p:sp>
    </p:spTree>
    <p:extLst>
      <p:ext uri="{BB962C8B-B14F-4D97-AF65-F5344CB8AC3E}">
        <p14:creationId xmlns:p14="http://schemas.microsoft.com/office/powerpoint/2010/main" val="526223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0BDD1-D2B3-4621-AA98-115F04AA7E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FB6EEE5-8DDE-4EF9-9DDE-11BCAC9A647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01AE2DA-7F94-487F-8036-7C4DF0A6CE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F898A58-CF22-46BE-97D8-F0C5FE5DE621}"/>
              </a:ext>
            </a:extLst>
          </p:cNvPr>
          <p:cNvSpPr>
            <a:spLocks noGrp="1"/>
          </p:cNvSpPr>
          <p:nvPr>
            <p:ph type="dt" sz="half" idx="10"/>
          </p:nvPr>
        </p:nvSpPr>
        <p:spPr/>
        <p:txBody>
          <a:bodyPr/>
          <a:lstStyle/>
          <a:p>
            <a:fld id="{072FE989-B6A7-4B07-A898-75DC5E664A73}" type="datetimeFigureOut">
              <a:rPr lang="en-US" smtClean="0"/>
              <a:t>6/15/2021</a:t>
            </a:fld>
            <a:endParaRPr lang="en-US"/>
          </a:p>
        </p:txBody>
      </p:sp>
      <p:sp>
        <p:nvSpPr>
          <p:cNvPr id="6" name="Footer Placeholder 5">
            <a:extLst>
              <a:ext uri="{FF2B5EF4-FFF2-40B4-BE49-F238E27FC236}">
                <a16:creationId xmlns:a16="http://schemas.microsoft.com/office/drawing/2014/main" id="{676A6545-B6BE-4703-BFC2-BDE70EBADC7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C861F7F-9515-4E77-A2C8-66D819788922}"/>
              </a:ext>
            </a:extLst>
          </p:cNvPr>
          <p:cNvSpPr>
            <a:spLocks noGrp="1"/>
          </p:cNvSpPr>
          <p:nvPr>
            <p:ph type="sldNum" sz="quarter" idx="12"/>
          </p:nvPr>
        </p:nvSpPr>
        <p:spPr/>
        <p:txBody>
          <a:bodyPr/>
          <a:lstStyle/>
          <a:p>
            <a:fld id="{AB4BC865-0DFA-444B-A6B3-1B5FBDD65880}" type="slidenum">
              <a:rPr lang="en-US" smtClean="0"/>
              <a:t>‹#›</a:t>
            </a:fld>
            <a:endParaRPr lang="en-US"/>
          </a:p>
        </p:txBody>
      </p:sp>
    </p:spTree>
    <p:extLst>
      <p:ext uri="{BB962C8B-B14F-4D97-AF65-F5344CB8AC3E}">
        <p14:creationId xmlns:p14="http://schemas.microsoft.com/office/powerpoint/2010/main" val="4133064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30ADE-0854-4EF8-8128-831697959B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F7B5BE-0967-4B14-8F8E-5EDB244BB1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507023-76DD-454E-9E86-DE6EE3B333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66079A5-565C-47A6-BA71-BE57F5440C19}"/>
              </a:ext>
            </a:extLst>
          </p:cNvPr>
          <p:cNvSpPr>
            <a:spLocks noGrp="1"/>
          </p:cNvSpPr>
          <p:nvPr>
            <p:ph type="dt" sz="half" idx="10"/>
          </p:nvPr>
        </p:nvSpPr>
        <p:spPr/>
        <p:txBody>
          <a:bodyPr/>
          <a:lstStyle/>
          <a:p>
            <a:fld id="{072FE989-B6A7-4B07-A898-75DC5E664A73}" type="datetimeFigureOut">
              <a:rPr lang="en-US" smtClean="0"/>
              <a:t>6/15/2021</a:t>
            </a:fld>
            <a:endParaRPr lang="en-US"/>
          </a:p>
        </p:txBody>
      </p:sp>
      <p:sp>
        <p:nvSpPr>
          <p:cNvPr id="6" name="Footer Placeholder 5">
            <a:extLst>
              <a:ext uri="{FF2B5EF4-FFF2-40B4-BE49-F238E27FC236}">
                <a16:creationId xmlns:a16="http://schemas.microsoft.com/office/drawing/2014/main" id="{95F25CAF-6C24-4315-AF31-99533AED5A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FDD7D9-7E35-45DA-B4E2-F0DF823534F0}"/>
              </a:ext>
            </a:extLst>
          </p:cNvPr>
          <p:cNvSpPr>
            <a:spLocks noGrp="1"/>
          </p:cNvSpPr>
          <p:nvPr>
            <p:ph type="sldNum" sz="quarter" idx="12"/>
          </p:nvPr>
        </p:nvSpPr>
        <p:spPr/>
        <p:txBody>
          <a:bodyPr/>
          <a:lstStyle/>
          <a:p>
            <a:fld id="{AB4BC865-0DFA-444B-A6B3-1B5FBDD65880}" type="slidenum">
              <a:rPr lang="en-US" smtClean="0"/>
              <a:t>‹#›</a:t>
            </a:fld>
            <a:endParaRPr lang="en-US"/>
          </a:p>
        </p:txBody>
      </p:sp>
    </p:spTree>
    <p:extLst>
      <p:ext uri="{BB962C8B-B14F-4D97-AF65-F5344CB8AC3E}">
        <p14:creationId xmlns:p14="http://schemas.microsoft.com/office/powerpoint/2010/main" val="4027919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D7B843-40EB-4215-9DB5-820403029C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2B70F6A-A288-4C79-9162-10DC3A15CC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B531F4-8616-45E0-8003-36845C2871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2FE989-B6A7-4B07-A898-75DC5E664A73}" type="datetimeFigureOut">
              <a:rPr lang="en-US" smtClean="0"/>
              <a:t>6/15/2021</a:t>
            </a:fld>
            <a:endParaRPr lang="en-US"/>
          </a:p>
        </p:txBody>
      </p:sp>
      <p:sp>
        <p:nvSpPr>
          <p:cNvPr id="5" name="Footer Placeholder 4">
            <a:extLst>
              <a:ext uri="{FF2B5EF4-FFF2-40B4-BE49-F238E27FC236}">
                <a16:creationId xmlns:a16="http://schemas.microsoft.com/office/drawing/2014/main" id="{BED02633-C819-4EA9-82F9-DF4191D3E3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9719DD-D444-4741-8D07-0BFF95E20D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BC865-0DFA-444B-A6B3-1B5FBDD65880}" type="slidenum">
              <a:rPr lang="en-US" smtClean="0"/>
              <a:t>‹#›</a:t>
            </a:fld>
            <a:endParaRPr lang="en-US"/>
          </a:p>
        </p:txBody>
      </p:sp>
    </p:spTree>
    <p:extLst>
      <p:ext uri="{BB962C8B-B14F-4D97-AF65-F5344CB8AC3E}">
        <p14:creationId xmlns:p14="http://schemas.microsoft.com/office/powerpoint/2010/main" val="7856138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dwilliams@masbo.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412E4-F601-4B6A-8B7B-DD4942D9572A}"/>
              </a:ext>
            </a:extLst>
          </p:cNvPr>
          <p:cNvSpPr>
            <a:spLocks noGrp="1"/>
          </p:cNvSpPr>
          <p:nvPr>
            <p:ph type="ctrTitle"/>
          </p:nvPr>
        </p:nvSpPr>
        <p:spPr/>
        <p:txBody>
          <a:bodyPr>
            <a:normAutofit fontScale="90000"/>
          </a:bodyPr>
          <a:lstStyle/>
          <a:p>
            <a:r>
              <a:rPr lang="en-US" dirty="0"/>
              <a:t>2021 Legislative Update</a:t>
            </a:r>
            <a:br>
              <a:rPr lang="en-US" dirty="0"/>
            </a:br>
            <a:r>
              <a:rPr lang="en-US" dirty="0"/>
              <a:t>Select bills related to school district finance</a:t>
            </a:r>
          </a:p>
        </p:txBody>
      </p:sp>
      <p:sp>
        <p:nvSpPr>
          <p:cNvPr id="3" name="Subtitle 2">
            <a:extLst>
              <a:ext uri="{FF2B5EF4-FFF2-40B4-BE49-F238E27FC236}">
                <a16:creationId xmlns:a16="http://schemas.microsoft.com/office/drawing/2014/main" id="{578978F2-DB4C-4F99-B740-5A1A74744ADB}"/>
              </a:ext>
            </a:extLst>
          </p:cNvPr>
          <p:cNvSpPr>
            <a:spLocks noGrp="1"/>
          </p:cNvSpPr>
          <p:nvPr>
            <p:ph type="subTitle" idx="1"/>
          </p:nvPr>
        </p:nvSpPr>
        <p:spPr>
          <a:xfrm>
            <a:off x="1524000" y="4328546"/>
            <a:ext cx="9144000" cy="1655762"/>
          </a:xfrm>
        </p:spPr>
        <p:txBody>
          <a:bodyPr>
            <a:normAutofit lnSpcReduction="10000"/>
          </a:bodyPr>
          <a:lstStyle/>
          <a:p>
            <a:pPr algn="l"/>
            <a:r>
              <a:rPr lang="en-US" dirty="0"/>
              <a:t>MASBO Summer Conference – June 16, 2021</a:t>
            </a:r>
          </a:p>
          <a:p>
            <a:pPr algn="l"/>
            <a:r>
              <a:rPr lang="en-US" dirty="0"/>
              <a:t>Denise Williams, Executive Director</a:t>
            </a:r>
          </a:p>
          <a:p>
            <a:pPr algn="l"/>
            <a:r>
              <a:rPr lang="en-US" dirty="0"/>
              <a:t>Montana Association of School Business Officials</a:t>
            </a:r>
          </a:p>
          <a:p>
            <a:pPr algn="l"/>
            <a:r>
              <a:rPr lang="en-US" dirty="0">
                <a:hlinkClick r:id="rId2"/>
              </a:rPr>
              <a:t>dwilliams@masbo.com</a:t>
            </a:r>
            <a:r>
              <a:rPr lang="en-US" dirty="0"/>
              <a:t>  (406) 461-3659</a:t>
            </a:r>
          </a:p>
        </p:txBody>
      </p:sp>
    </p:spTree>
    <p:extLst>
      <p:ext uri="{BB962C8B-B14F-4D97-AF65-F5344CB8AC3E}">
        <p14:creationId xmlns:p14="http://schemas.microsoft.com/office/powerpoint/2010/main" val="28332220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chemeClr val="accent1">
                    <a:lumMod val="75000"/>
                  </a:schemeClr>
                </a:solidFill>
              </a:rPr>
              <a:t>Enrollment, ANB and Minimum Aggregate Hours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598"/>
            <a:ext cx="10515600" cy="5342711"/>
          </a:xfrm>
        </p:spPr>
        <p:txBody>
          <a:bodyPr>
            <a:normAutofit fontScale="92500" lnSpcReduction="10000"/>
          </a:bodyPr>
          <a:lstStyle/>
          <a:p>
            <a:pPr marL="0" indent="0">
              <a:buNone/>
            </a:pPr>
            <a:r>
              <a:rPr lang="en-US" sz="3500" b="1" dirty="0"/>
              <a:t>SB246</a:t>
            </a:r>
            <a:r>
              <a:rPr lang="en-US" sz="3500" dirty="0"/>
              <a:t> Enhance local control and opportunities for pupils</a:t>
            </a:r>
          </a:p>
          <a:p>
            <a:pPr marL="0" indent="0">
              <a:buNone/>
            </a:pPr>
            <a:r>
              <a:rPr lang="en-US" sz="3000" dirty="0"/>
              <a:t>20-1-101, MCA Definitions</a:t>
            </a:r>
          </a:p>
          <a:p>
            <a:r>
              <a:rPr lang="en-US" dirty="0"/>
              <a:t>(12) "</a:t>
            </a:r>
            <a:r>
              <a:rPr lang="en-US" b="1" dirty="0"/>
              <a:t>K-12 career and vocational/technical education</a:t>
            </a:r>
            <a:r>
              <a:rPr lang="en-US" dirty="0"/>
              <a:t>" means organized educational activities that have been approved by the office of public instruction and that:</a:t>
            </a:r>
          </a:p>
          <a:p>
            <a:pPr lvl="1"/>
            <a:r>
              <a:rPr lang="en-US" sz="2800" dirty="0"/>
              <a:t>(a) offer a sequence of courses that provide a pupil with the academic and technical knowledge and skills that the pupil needs to prepare for further education and for careers in the current or emerging employment sectors; and</a:t>
            </a:r>
          </a:p>
          <a:p>
            <a:pPr lvl="1"/>
            <a:r>
              <a:rPr lang="en-US" sz="2800" dirty="0"/>
              <a:t>(b) include competency-based applied learning </a:t>
            </a:r>
            <a:r>
              <a:rPr lang="en-US" sz="2800" i="1" dirty="0">
                <a:solidFill>
                  <a:srgbClr val="FF0000"/>
                </a:solidFill>
              </a:rPr>
              <a:t>through advanced opportunities, work-based learning partnerships, and other experiential learning opportunities that contribute </a:t>
            </a:r>
            <a:r>
              <a:rPr lang="en-US" sz="2800" dirty="0"/>
              <a:t>to the academic knowledge, higher-order reasoning and problem-solving skills, work attitudes, general employability skills, technical skills, and occupation-specific skills of the pupil.</a:t>
            </a:r>
            <a:endParaRPr lang="en-US" sz="2800" i="1" dirty="0">
              <a:solidFill>
                <a:srgbClr val="FF0000"/>
              </a:solidFill>
            </a:endParaRPr>
          </a:p>
        </p:txBody>
      </p:sp>
    </p:spTree>
    <p:extLst>
      <p:ext uri="{BB962C8B-B14F-4D97-AF65-F5344CB8AC3E}">
        <p14:creationId xmlns:p14="http://schemas.microsoft.com/office/powerpoint/2010/main" val="2221688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chemeClr val="accent1">
                    <a:lumMod val="75000"/>
                  </a:schemeClr>
                </a:solidFill>
              </a:rPr>
              <a:t>Enrollment, ANB and Minimum Aggregate Hours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300447" y="1371598"/>
            <a:ext cx="11508376" cy="5394962"/>
          </a:xfrm>
        </p:spPr>
        <p:txBody>
          <a:bodyPr>
            <a:normAutofit fontScale="40000" lnSpcReduction="20000"/>
          </a:bodyPr>
          <a:lstStyle/>
          <a:p>
            <a:pPr marL="0" indent="0">
              <a:buNone/>
            </a:pPr>
            <a:r>
              <a:rPr lang="en-US" sz="7000" b="1" dirty="0"/>
              <a:t>SB246</a:t>
            </a:r>
            <a:r>
              <a:rPr lang="en-US" sz="7000" dirty="0"/>
              <a:t> Enhance local control and opportunities for pupils</a:t>
            </a:r>
          </a:p>
          <a:p>
            <a:pPr marL="0" indent="0">
              <a:buNone/>
            </a:pPr>
            <a:r>
              <a:rPr lang="en-US" sz="6500" dirty="0"/>
              <a:t>20-3-324, MCA Powers and duties [trustees]</a:t>
            </a:r>
          </a:p>
          <a:p>
            <a:pPr marL="0" indent="0">
              <a:buNone/>
            </a:pPr>
            <a:r>
              <a:rPr lang="en-US" sz="6000" dirty="0"/>
              <a:t>(18) establish and maintain the </a:t>
            </a:r>
            <a:r>
              <a:rPr lang="en-US" sz="6000" i="1" dirty="0">
                <a:solidFill>
                  <a:srgbClr val="FF0000"/>
                </a:solidFill>
              </a:rPr>
              <a:t>educational program </a:t>
            </a:r>
            <a:r>
              <a:rPr lang="en-US" sz="6000" dirty="0"/>
              <a:t>of the schools of the district in accordance with the provisions of the instructional services, textbooks, K-12 career and vocational/technical education, and special education parts of this title. </a:t>
            </a:r>
            <a:r>
              <a:rPr lang="en-US" sz="6000" i="1" dirty="0">
                <a:solidFill>
                  <a:srgbClr val="FF0000"/>
                </a:solidFill>
              </a:rPr>
              <a:t>In undertaking its duties related to the district’s educational program, the board of trustees may</a:t>
            </a:r>
            <a:r>
              <a:rPr lang="en-US" sz="6000" dirty="0"/>
              <a:t>: </a:t>
            </a:r>
          </a:p>
          <a:p>
            <a:pPr marL="0" indent="0">
              <a:buNone/>
            </a:pPr>
            <a:r>
              <a:rPr lang="en-US" sz="6000" i="1" dirty="0">
                <a:solidFill>
                  <a:srgbClr val="FF0000"/>
                </a:solidFill>
              </a:rPr>
              <a:t>(a) waive any specific course requirement otherwise required for graduation based on individual student needs and performance levels, age, maturity, interest, and aspirations of the pupil, in consultation with the pupil’s parents or guardians; and</a:t>
            </a:r>
          </a:p>
          <a:p>
            <a:pPr marL="0" indent="0">
              <a:buNone/>
            </a:pPr>
            <a:r>
              <a:rPr lang="en-US" sz="6000" i="1" dirty="0">
                <a:solidFill>
                  <a:srgbClr val="FF0000"/>
                </a:solidFill>
              </a:rPr>
              <a:t>(b) provide credit for a course satisfactorily </a:t>
            </a:r>
            <a:r>
              <a:rPr lang="en-US" sz="6000" i="1" dirty="0">
                <a:solidFill>
                  <a:srgbClr val="FF0000"/>
                </a:solidFill>
                <a:highlight>
                  <a:srgbClr val="FFFF00"/>
                </a:highlight>
              </a:rPr>
              <a:t>completed in a period of time shorter or longer than normally required as set forth in 20-9-311(4)(d) </a:t>
            </a:r>
            <a:r>
              <a:rPr lang="en-US" sz="6000" i="1" dirty="0">
                <a:solidFill>
                  <a:srgbClr val="FF0000"/>
                </a:solidFill>
              </a:rPr>
              <a:t>or through content proficiency gained through alternative means. Examples of alternative means by which content proficiency may be achieved include but are not limited to correspondence, extension, and distance learning courses, adult education, summer school, work study, work-based learning partnerships, and other experiential learning opportunities, custom-designed courses, and challenges to current courses. Montana schools shall accept units of credit taken with the approval of the accredited Montana school in which the student was then enrolled and which appear on the student's official school transcript.</a:t>
            </a:r>
          </a:p>
        </p:txBody>
      </p:sp>
    </p:spTree>
    <p:extLst>
      <p:ext uri="{BB962C8B-B14F-4D97-AF65-F5344CB8AC3E}">
        <p14:creationId xmlns:p14="http://schemas.microsoft.com/office/powerpoint/2010/main" val="22713550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chemeClr val="accent1">
                    <a:lumMod val="75000"/>
                  </a:schemeClr>
                </a:solidFill>
              </a:rPr>
              <a:t>Enrollment, ANB and Minimum Aggregate Hours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339634" y="1371598"/>
            <a:ext cx="11547566" cy="5342711"/>
          </a:xfrm>
        </p:spPr>
        <p:txBody>
          <a:bodyPr>
            <a:normAutofit fontScale="85000" lnSpcReduction="20000"/>
          </a:bodyPr>
          <a:lstStyle/>
          <a:p>
            <a:pPr marL="0" indent="0">
              <a:buNone/>
            </a:pPr>
            <a:r>
              <a:rPr lang="en-US" sz="3300" b="1" dirty="0"/>
              <a:t>SB246</a:t>
            </a:r>
            <a:r>
              <a:rPr lang="en-US" sz="3300" dirty="0"/>
              <a:t> Enhance local control and opportunities for pupils</a:t>
            </a:r>
          </a:p>
          <a:p>
            <a:pPr marL="0" indent="0">
              <a:buNone/>
            </a:pPr>
            <a:r>
              <a:rPr lang="en-US" sz="3100" dirty="0"/>
              <a:t>20-7-1601, </a:t>
            </a:r>
            <a:r>
              <a:rPr lang="en-US" sz="3100" i="1" dirty="0">
                <a:solidFill>
                  <a:srgbClr val="FF0000"/>
                </a:solidFill>
              </a:rPr>
              <a:t>Forms of personalized </a:t>
            </a:r>
            <a:r>
              <a:rPr lang="en-US" sz="3100" dirty="0"/>
              <a:t>learning – legislative intent</a:t>
            </a:r>
          </a:p>
          <a:p>
            <a:pPr>
              <a:lnSpc>
                <a:spcPct val="134000"/>
              </a:lnSpc>
              <a:spcBef>
                <a:spcPts val="600"/>
              </a:spcBef>
            </a:pPr>
            <a:r>
              <a:rPr lang="en-US" sz="2600" dirty="0"/>
              <a:t>The legislature finds and declares pursuant to Article X, section 1, of the 1972 Montana constitution that </a:t>
            </a:r>
            <a:r>
              <a:rPr lang="en-US" sz="2600" i="1" dirty="0">
                <a:solidFill>
                  <a:srgbClr val="FF0000"/>
                </a:solidFill>
              </a:rPr>
              <a:t>forms of personalized learning authorized under Montana law, including but not limited to work-based learning pursuant to [section 8], proficiency under 20-9-311, determinations of course equivalency by an elected board of trustees under 20-3-324(18), offsite instruction under 20-7-118, and transformational learning</a:t>
            </a:r>
            <a:r>
              <a:rPr lang="en-US" sz="2600" dirty="0"/>
              <a:t>, are appropriate means of fulfilling the people's goal of developing the full educational potential of each person. The provision of and participation in </a:t>
            </a:r>
            <a:r>
              <a:rPr lang="en-US" sz="2600" i="1" dirty="0">
                <a:solidFill>
                  <a:srgbClr val="FF0000"/>
                </a:solidFill>
              </a:rPr>
              <a:t>forms of personalized </a:t>
            </a:r>
            <a:r>
              <a:rPr lang="en-US" sz="2600" dirty="0"/>
              <a:t>learning under this part and in compliance with accreditation standards of the board of public education are constitutionally compliant and protected. The legislature declares that any public or private regulation that discriminates against a district or pupil participating in </a:t>
            </a:r>
            <a:r>
              <a:rPr lang="en-US" sz="2600" i="1" dirty="0">
                <a:solidFill>
                  <a:srgbClr val="FF0000"/>
                </a:solidFill>
              </a:rPr>
              <a:t>forms of personalized learning referenced in this section </a:t>
            </a:r>
            <a:r>
              <a:rPr lang="en-US" sz="2600" dirty="0"/>
              <a:t>is inconsistent with constitutional goals and guarantees under Article X of the Montana constitution.</a:t>
            </a:r>
            <a:endParaRPr lang="en-US" sz="2600" i="1" dirty="0">
              <a:solidFill>
                <a:srgbClr val="FF0000"/>
              </a:solidFill>
            </a:endParaRPr>
          </a:p>
        </p:txBody>
      </p:sp>
    </p:spTree>
    <p:extLst>
      <p:ext uri="{BB962C8B-B14F-4D97-AF65-F5344CB8AC3E}">
        <p14:creationId xmlns:p14="http://schemas.microsoft.com/office/powerpoint/2010/main" val="28115281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chemeClr val="accent1">
                    <a:lumMod val="75000"/>
                  </a:schemeClr>
                </a:solidFill>
              </a:rPr>
              <a:t>Enrollment, ANB and Minimum Aggregate Hours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339634" y="1371598"/>
            <a:ext cx="11547566" cy="5342711"/>
          </a:xfrm>
        </p:spPr>
        <p:txBody>
          <a:bodyPr>
            <a:normAutofit/>
          </a:bodyPr>
          <a:lstStyle/>
          <a:p>
            <a:pPr marL="0" indent="0">
              <a:buNone/>
            </a:pPr>
            <a:r>
              <a:rPr lang="en-US" b="1" dirty="0"/>
              <a:t>SB246</a:t>
            </a:r>
            <a:r>
              <a:rPr lang="en-US" dirty="0"/>
              <a:t> Enhance local control and opportunities for pupils</a:t>
            </a:r>
          </a:p>
          <a:p>
            <a:pPr marL="0" indent="0">
              <a:buNone/>
            </a:pPr>
            <a:r>
              <a:rPr lang="en-US" dirty="0"/>
              <a:t>20-7-118, MCA The provision of educational services at an offsite instructional setting by a district is limited to pupils:</a:t>
            </a:r>
          </a:p>
          <a:p>
            <a:pPr marL="457200" lvl="1" indent="0">
              <a:spcBef>
                <a:spcPts val="600"/>
              </a:spcBef>
              <a:buNone/>
            </a:pPr>
            <a:r>
              <a:rPr lang="en-US" sz="2600" dirty="0"/>
              <a:t>(d) attending school in the nearest district offering offsite instruction that agrees to enroll the pupil when the pupil’s district of residence does not provide offsite instruction in an equivalent course in which the pupil is enrolled. </a:t>
            </a:r>
          </a:p>
          <a:p>
            <a:pPr lvl="1">
              <a:spcBef>
                <a:spcPts val="600"/>
              </a:spcBef>
            </a:pPr>
            <a:r>
              <a:rPr lang="en-US" sz="2600" dirty="0"/>
              <a:t>A course is not equivalent if the course does not provide the same level of advantage on successful completion, including but not limited to dual credit, advanced placement, and career certification.</a:t>
            </a:r>
          </a:p>
          <a:p>
            <a:pPr lvl="1">
              <a:spcBef>
                <a:spcPts val="600"/>
              </a:spcBef>
            </a:pPr>
            <a:r>
              <a:rPr lang="en-US" sz="2600" dirty="0"/>
              <a:t>Attendance in these cases is subject to approval of the trustees of the district providing the offsite instruction</a:t>
            </a:r>
          </a:p>
        </p:txBody>
      </p:sp>
    </p:spTree>
    <p:extLst>
      <p:ext uri="{BB962C8B-B14F-4D97-AF65-F5344CB8AC3E}">
        <p14:creationId xmlns:p14="http://schemas.microsoft.com/office/powerpoint/2010/main" val="9029470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rgbClr val="00B050"/>
                </a:solidFill>
              </a:rPr>
              <a:t>Finance and Budgets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600"/>
            <a:ext cx="10515600" cy="4351338"/>
          </a:xfrm>
        </p:spPr>
        <p:txBody>
          <a:bodyPr/>
          <a:lstStyle/>
          <a:p>
            <a:r>
              <a:rPr lang="en-US" dirty="0"/>
              <a:t>HB32 Repeal ending fund balance for school district funds</a:t>
            </a:r>
          </a:p>
          <a:p>
            <a:r>
              <a:rPr lang="en-US" dirty="0"/>
              <a:t>SB23 Eliminate state flexibility account</a:t>
            </a:r>
          </a:p>
          <a:p>
            <a:r>
              <a:rPr lang="en-US" dirty="0"/>
              <a:t>HB89 Revise transformational learning program</a:t>
            </a:r>
          </a:p>
          <a:p>
            <a:r>
              <a:rPr lang="en-US" dirty="0"/>
              <a:t>HB192 Revise laws related to major maintenance funding</a:t>
            </a:r>
          </a:p>
          <a:p>
            <a:r>
              <a:rPr lang="en-US" dirty="0"/>
              <a:t>HB663 Marijuana tax to increase GTB and lower property taxes</a:t>
            </a:r>
          </a:p>
          <a:p>
            <a:endParaRPr lang="en-US" dirty="0"/>
          </a:p>
          <a:p>
            <a:endParaRPr lang="en-US" dirty="0"/>
          </a:p>
        </p:txBody>
      </p:sp>
    </p:spTree>
    <p:extLst>
      <p:ext uri="{BB962C8B-B14F-4D97-AF65-F5344CB8AC3E}">
        <p14:creationId xmlns:p14="http://schemas.microsoft.com/office/powerpoint/2010/main" val="3963093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rgbClr val="00B050"/>
                </a:solidFill>
              </a:rPr>
              <a:t>Finance and Budgets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599"/>
            <a:ext cx="10515600" cy="5342709"/>
          </a:xfrm>
        </p:spPr>
        <p:txBody>
          <a:bodyPr>
            <a:normAutofit lnSpcReduction="10000"/>
          </a:bodyPr>
          <a:lstStyle/>
          <a:p>
            <a:pPr marL="0" indent="0">
              <a:buNone/>
            </a:pPr>
            <a:r>
              <a:rPr lang="en-US" b="1" dirty="0"/>
              <a:t>HB32</a:t>
            </a:r>
            <a:r>
              <a:rPr lang="en-US" dirty="0"/>
              <a:t> Repeal ending fund balance for school district funds (20-9-323, MCA)</a:t>
            </a:r>
          </a:p>
          <a:p>
            <a:pPr lvl="1"/>
            <a:r>
              <a:rPr lang="en-US" dirty="0"/>
              <a:t>All budgeted funds, except building reserve, debt service and bus depreciation reserve may not exceed 300% of the maximum general fund budget</a:t>
            </a:r>
          </a:p>
          <a:p>
            <a:pPr lvl="1"/>
            <a:r>
              <a:rPr lang="en-US" dirty="0"/>
              <a:t>Flexibility fund may not exceed 150% of the max general fund budget</a:t>
            </a:r>
          </a:p>
          <a:p>
            <a:pPr marL="0" indent="0">
              <a:buNone/>
            </a:pPr>
            <a:r>
              <a:rPr lang="en-US" b="1" dirty="0"/>
              <a:t>SB23</a:t>
            </a:r>
            <a:r>
              <a:rPr lang="en-US" dirty="0"/>
              <a:t> Eliminate </a:t>
            </a:r>
            <a:r>
              <a:rPr lang="en-US" b="1" i="1" dirty="0">
                <a:solidFill>
                  <a:srgbClr val="FF0000"/>
                </a:solidFill>
              </a:rPr>
              <a:t>state</a:t>
            </a:r>
            <a:r>
              <a:rPr lang="en-US" dirty="0"/>
              <a:t> flexibility account</a:t>
            </a:r>
          </a:p>
          <a:p>
            <a:pPr lvl="1"/>
            <a:r>
              <a:rPr lang="en-US" dirty="0"/>
              <a:t>School-level Flexibility Fund is still alive and well</a:t>
            </a:r>
          </a:p>
          <a:p>
            <a:pPr marL="0" indent="0">
              <a:buNone/>
            </a:pPr>
            <a:r>
              <a:rPr lang="en-US" b="1" dirty="0"/>
              <a:t>HB89</a:t>
            </a:r>
            <a:r>
              <a:rPr lang="en-US" dirty="0"/>
              <a:t> Revise transformational learning program</a:t>
            </a:r>
          </a:p>
          <a:p>
            <a:pPr lvl="1"/>
            <a:r>
              <a:rPr lang="en-US" dirty="0"/>
              <a:t>20-7-1602, MCA Incentives for creation of transformational learning programs</a:t>
            </a:r>
          </a:p>
          <a:p>
            <a:pPr lvl="2"/>
            <a:r>
              <a:rPr lang="en-US" sz="2200" dirty="0"/>
              <a:t>Allows districts to permissively levy in the Flexibility Fund up the amount of state funding received for their approved TL program </a:t>
            </a:r>
          </a:p>
          <a:p>
            <a:pPr lvl="1"/>
            <a:r>
              <a:rPr lang="en-US" dirty="0"/>
              <a:t>District application process is via lottery system instead of first come-first served if application are greater than available funding</a:t>
            </a:r>
          </a:p>
        </p:txBody>
      </p:sp>
      <p:sp>
        <p:nvSpPr>
          <p:cNvPr id="4" name="TextBox 3">
            <a:extLst>
              <a:ext uri="{FF2B5EF4-FFF2-40B4-BE49-F238E27FC236}">
                <a16:creationId xmlns:a16="http://schemas.microsoft.com/office/drawing/2014/main" id="{8B1EC0C5-ABB6-4161-B571-7AD90BCA1399}"/>
              </a:ext>
            </a:extLst>
          </p:cNvPr>
          <p:cNvSpPr txBox="1"/>
          <p:nvPr/>
        </p:nvSpPr>
        <p:spPr>
          <a:xfrm>
            <a:off x="6897188" y="390616"/>
            <a:ext cx="3905795" cy="707886"/>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on passage and approval:</a:t>
            </a:r>
          </a:p>
          <a:p>
            <a:r>
              <a:rPr lang="en-US" sz="2000" dirty="0"/>
              <a:t>HB32 March 31; SB23 Feb 23 </a:t>
            </a:r>
          </a:p>
        </p:txBody>
      </p:sp>
      <p:sp>
        <p:nvSpPr>
          <p:cNvPr id="5" name="TextBox 4">
            <a:extLst>
              <a:ext uri="{FF2B5EF4-FFF2-40B4-BE49-F238E27FC236}">
                <a16:creationId xmlns:a16="http://schemas.microsoft.com/office/drawing/2014/main" id="{EB55315C-760A-4302-B3D0-53BB36E69A91}"/>
              </a:ext>
            </a:extLst>
          </p:cNvPr>
          <p:cNvSpPr txBox="1"/>
          <p:nvPr/>
        </p:nvSpPr>
        <p:spPr>
          <a:xfrm>
            <a:off x="8281852" y="4258491"/>
            <a:ext cx="2429691" cy="400110"/>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July 1, 2021</a:t>
            </a:r>
          </a:p>
        </p:txBody>
      </p:sp>
      <p:cxnSp>
        <p:nvCxnSpPr>
          <p:cNvPr id="7" name="Straight Connector 6">
            <a:extLst>
              <a:ext uri="{FF2B5EF4-FFF2-40B4-BE49-F238E27FC236}">
                <a16:creationId xmlns:a16="http://schemas.microsoft.com/office/drawing/2014/main" id="{71AF3226-6B6B-41F1-B89E-121E5DA1A911}"/>
              </a:ext>
            </a:extLst>
          </p:cNvPr>
          <p:cNvCxnSpPr>
            <a:cxnSpLocks/>
          </p:cNvCxnSpPr>
          <p:nvPr/>
        </p:nvCxnSpPr>
        <p:spPr>
          <a:xfrm>
            <a:off x="1352811" y="2129425"/>
            <a:ext cx="9194104" cy="113986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B8F20096-721A-4C24-828E-5613063E571E}"/>
              </a:ext>
            </a:extLst>
          </p:cNvPr>
          <p:cNvCxnSpPr/>
          <p:nvPr/>
        </p:nvCxnSpPr>
        <p:spPr>
          <a:xfrm flipV="1">
            <a:off x="1227551" y="2179529"/>
            <a:ext cx="9319364" cy="108976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35696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rgbClr val="00B050"/>
                </a:solidFill>
              </a:rPr>
              <a:t>Finance and Budgets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600"/>
            <a:ext cx="10515600" cy="5277394"/>
          </a:xfrm>
        </p:spPr>
        <p:txBody>
          <a:bodyPr>
            <a:normAutofit lnSpcReduction="10000"/>
          </a:bodyPr>
          <a:lstStyle/>
          <a:p>
            <a:pPr marL="0" indent="0">
              <a:buNone/>
            </a:pPr>
            <a:r>
              <a:rPr lang="en-US" sz="3200" b="1" dirty="0"/>
              <a:t>HB192</a:t>
            </a:r>
            <a:r>
              <a:rPr lang="en-US" sz="3200" dirty="0"/>
              <a:t> Revise laws related to major maintenance funding</a:t>
            </a:r>
          </a:p>
          <a:p>
            <a:r>
              <a:rPr lang="en-US" dirty="0"/>
              <a:t>Notice of Intent to Increase Non-Votes Levies (20-9-116, MCA)</a:t>
            </a:r>
          </a:p>
          <a:p>
            <a:r>
              <a:rPr lang="en-US" dirty="0"/>
              <a:t>Building Reserve Fund (20-9-502, MCA)</a:t>
            </a:r>
          </a:p>
          <a:p>
            <a:pPr lvl="1"/>
            <a:r>
              <a:rPr lang="en-US" sz="2600" dirty="0"/>
              <a:t>permissive levy for school major maintenance</a:t>
            </a:r>
          </a:p>
          <a:p>
            <a:pPr lvl="2"/>
            <a:r>
              <a:rPr lang="en-US" sz="2400" dirty="0"/>
              <a:t>Increases the state major maintenance aid (SMMA) amount</a:t>
            </a:r>
          </a:p>
          <a:p>
            <a:pPr lvl="2"/>
            <a:r>
              <a:rPr lang="en-US" sz="2400" dirty="0"/>
              <a:t>Increases multiplier used to calculate state major maintenance aid</a:t>
            </a:r>
          </a:p>
          <a:p>
            <a:pPr lvl="2"/>
            <a:r>
              <a:rPr lang="en-US" sz="2400" dirty="0"/>
              <a:t>Removes requirement to prioritize Facility Condition Inventory issues</a:t>
            </a:r>
          </a:p>
          <a:p>
            <a:pPr lvl="2"/>
            <a:r>
              <a:rPr lang="en-US" sz="2400" dirty="0"/>
              <a:t>Specifies resolution and notice requirements</a:t>
            </a:r>
          </a:p>
          <a:p>
            <a:pPr lvl="1"/>
            <a:r>
              <a:rPr lang="en-US" sz="2600" dirty="0"/>
              <a:t>transfers for school and student safety and security</a:t>
            </a:r>
          </a:p>
          <a:p>
            <a:r>
              <a:rPr lang="en-US" dirty="0"/>
              <a:t>Applies to:</a:t>
            </a:r>
          </a:p>
          <a:p>
            <a:pPr lvl="1"/>
            <a:r>
              <a:rPr lang="en-US" sz="2600" dirty="0"/>
              <a:t>Notice of Intent Resolution due March 31, 2022</a:t>
            </a:r>
          </a:p>
          <a:p>
            <a:pPr lvl="1"/>
            <a:r>
              <a:rPr lang="en-US" sz="2600" dirty="0"/>
              <a:t>FY2023Building Fund permissive levy; state major maintenance aid </a:t>
            </a:r>
          </a:p>
        </p:txBody>
      </p:sp>
      <p:sp>
        <p:nvSpPr>
          <p:cNvPr id="4" name="TextBox 3">
            <a:extLst>
              <a:ext uri="{FF2B5EF4-FFF2-40B4-BE49-F238E27FC236}">
                <a16:creationId xmlns:a16="http://schemas.microsoft.com/office/drawing/2014/main" id="{0FA050DE-C831-4676-91F7-5B984B969014}"/>
              </a:ext>
            </a:extLst>
          </p:cNvPr>
          <p:cNvSpPr txBox="1"/>
          <p:nvPr/>
        </p:nvSpPr>
        <p:spPr>
          <a:xfrm>
            <a:off x="6489895" y="184890"/>
            <a:ext cx="5451566" cy="830997"/>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July 1, 2021; </a:t>
            </a:r>
            <a:r>
              <a:rPr lang="en-US" sz="2400" b="1" i="1" dirty="0">
                <a:solidFill>
                  <a:srgbClr val="FF0000"/>
                </a:solidFill>
              </a:rPr>
              <a:t>applies to resolutions, notices, budgets, levies for </a:t>
            </a:r>
            <a:r>
              <a:rPr lang="en-US" sz="2400" b="1" i="1" u="sng" dirty="0">
                <a:solidFill>
                  <a:srgbClr val="FF0000"/>
                </a:solidFill>
              </a:rPr>
              <a:t>FY2023</a:t>
            </a:r>
          </a:p>
        </p:txBody>
      </p:sp>
    </p:spTree>
    <p:extLst>
      <p:ext uri="{BB962C8B-B14F-4D97-AF65-F5344CB8AC3E}">
        <p14:creationId xmlns:p14="http://schemas.microsoft.com/office/powerpoint/2010/main" val="30204694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rgbClr val="00B050"/>
                </a:solidFill>
              </a:rPr>
              <a:t>Finance and Budgets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249381" y="1371600"/>
            <a:ext cx="11671069" cy="5277394"/>
          </a:xfrm>
        </p:spPr>
        <p:txBody>
          <a:bodyPr>
            <a:normAutofit/>
          </a:bodyPr>
          <a:lstStyle/>
          <a:p>
            <a:pPr marL="0" indent="0" algn="ctr">
              <a:buNone/>
            </a:pPr>
            <a:r>
              <a:rPr lang="en-US" sz="3200" b="1" dirty="0"/>
              <a:t>Bonus Information for FY2022 Budgets:</a:t>
            </a:r>
          </a:p>
          <a:p>
            <a:pPr marL="0" indent="0">
              <a:buNone/>
            </a:pPr>
            <a:endParaRPr lang="en-US" sz="3200" b="1" dirty="0"/>
          </a:p>
          <a:p>
            <a:pPr marL="0" indent="0">
              <a:buNone/>
            </a:pPr>
            <a:endParaRPr lang="en-US" sz="2600" dirty="0"/>
          </a:p>
        </p:txBody>
      </p:sp>
      <p:pic>
        <p:nvPicPr>
          <p:cNvPr id="5" name="Picture 4">
            <a:extLst>
              <a:ext uri="{FF2B5EF4-FFF2-40B4-BE49-F238E27FC236}">
                <a16:creationId xmlns:a16="http://schemas.microsoft.com/office/drawing/2014/main" id="{4D9112EC-EE2D-430D-8E8D-500BF303966C}"/>
              </a:ext>
            </a:extLst>
          </p:cNvPr>
          <p:cNvPicPr>
            <a:picLocks noChangeAspect="1"/>
          </p:cNvPicPr>
          <p:nvPr/>
        </p:nvPicPr>
        <p:blipFill>
          <a:blip r:embed="rId2"/>
          <a:stretch>
            <a:fillRect/>
          </a:stretch>
        </p:blipFill>
        <p:spPr>
          <a:xfrm>
            <a:off x="457769" y="2264899"/>
            <a:ext cx="11555386" cy="2433710"/>
          </a:xfrm>
          <a:prstGeom prst="rect">
            <a:avLst/>
          </a:prstGeom>
        </p:spPr>
      </p:pic>
    </p:spTree>
    <p:extLst>
      <p:ext uri="{BB962C8B-B14F-4D97-AF65-F5344CB8AC3E}">
        <p14:creationId xmlns:p14="http://schemas.microsoft.com/office/powerpoint/2010/main" val="17838643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rgbClr val="00B050"/>
                </a:solidFill>
              </a:rPr>
              <a:t>Finance and Budgets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599"/>
            <a:ext cx="10515600" cy="5342710"/>
          </a:xfrm>
        </p:spPr>
        <p:txBody>
          <a:bodyPr>
            <a:normAutofit fontScale="92500" lnSpcReduction="20000"/>
          </a:bodyPr>
          <a:lstStyle/>
          <a:p>
            <a:pPr marL="0" indent="0">
              <a:buNone/>
            </a:pPr>
            <a:r>
              <a:rPr lang="en-US" sz="3500" b="1" dirty="0"/>
              <a:t>HB663</a:t>
            </a:r>
            <a:r>
              <a:rPr lang="en-US" sz="3500" dirty="0"/>
              <a:t> Marijuana tax to increase GTB and lower property taxes</a:t>
            </a:r>
          </a:p>
          <a:p>
            <a:r>
              <a:rPr lang="en-US" dirty="0"/>
              <a:t>A portion of marijuana taxes in the state special revenue account (16-12-111, MCA) is transferred to the state general fund each year</a:t>
            </a:r>
          </a:p>
          <a:p>
            <a:r>
              <a:rPr lang="en-US" dirty="0"/>
              <a:t>Appropriates $10+ million (FY2022) and $12+ million (FY2023) from the state general fund to increase state funding for school guaranteed tax base aid (GTB)</a:t>
            </a:r>
          </a:p>
          <a:p>
            <a:pPr lvl="1"/>
            <a:r>
              <a:rPr lang="en-US" dirty="0"/>
              <a:t>GTB is a state payment to an eligible school district in support of the district’s General Fund BASE (permissive) levy</a:t>
            </a:r>
          </a:p>
          <a:p>
            <a:pPr lvl="1"/>
            <a:r>
              <a:rPr lang="en-US" dirty="0"/>
              <a:t>Increase in GTB equates to a decrease in local property taxes supporting a school districts General Fund BASE budget</a:t>
            </a:r>
          </a:p>
          <a:p>
            <a:pPr lvl="1"/>
            <a:r>
              <a:rPr lang="en-US" dirty="0"/>
              <a:t>Multiplier in GTB formula is increased from 232% in FY2022 (current law) to 250% in FY2022 and each succeeding fiscal year</a:t>
            </a:r>
          </a:p>
          <a:p>
            <a:r>
              <a:rPr lang="en-US" dirty="0"/>
              <a:t>Coordinates with HB303 Business Investment Grows (BIG) Jobs Act</a:t>
            </a:r>
          </a:p>
          <a:p>
            <a:pPr lvl="1"/>
            <a:r>
              <a:rPr lang="en-US" dirty="0"/>
              <a:t>Increases Class 8 business equipment tax exemption</a:t>
            </a:r>
          </a:p>
          <a:p>
            <a:pPr lvl="1"/>
            <a:r>
              <a:rPr lang="en-US" dirty="0"/>
              <a:t>Reimburses school districts for lost property tax revenue through increase in GTB multiplier</a:t>
            </a:r>
          </a:p>
        </p:txBody>
      </p:sp>
      <p:sp>
        <p:nvSpPr>
          <p:cNvPr id="4" name="TextBox 3">
            <a:extLst>
              <a:ext uri="{FF2B5EF4-FFF2-40B4-BE49-F238E27FC236}">
                <a16:creationId xmlns:a16="http://schemas.microsoft.com/office/drawing/2014/main" id="{DDF6D27C-1461-480D-9F4A-3510372C9484}"/>
              </a:ext>
            </a:extLst>
          </p:cNvPr>
          <p:cNvSpPr txBox="1"/>
          <p:nvPr/>
        </p:nvSpPr>
        <p:spPr>
          <a:xfrm>
            <a:off x="7596554" y="188909"/>
            <a:ext cx="4292656" cy="400110"/>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on passage and approval 5/14)</a:t>
            </a:r>
          </a:p>
        </p:txBody>
      </p:sp>
    </p:spTree>
    <p:extLst>
      <p:ext uri="{BB962C8B-B14F-4D97-AF65-F5344CB8AC3E}">
        <p14:creationId xmlns:p14="http://schemas.microsoft.com/office/powerpoint/2010/main" val="38294597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rgbClr val="7030A0"/>
                </a:solidFill>
              </a:rPr>
              <a:t>ESSER-II and ESSER-III</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600"/>
            <a:ext cx="10515600" cy="4351338"/>
          </a:xfrm>
        </p:spPr>
        <p:txBody>
          <a:bodyPr/>
          <a:lstStyle/>
          <a:p>
            <a:r>
              <a:rPr lang="en-US" dirty="0"/>
              <a:t>HB630 CARES II funds, supplemental and temporarily revise education funding</a:t>
            </a:r>
          </a:p>
          <a:p>
            <a:r>
              <a:rPr lang="en-US" dirty="0"/>
              <a:t>HB632 Implement receipt of and appropriate federal stimulus and COVID recovery funds</a:t>
            </a:r>
          </a:p>
          <a:p>
            <a:endParaRPr lang="en-US" dirty="0"/>
          </a:p>
          <a:p>
            <a:pPr marL="0" indent="0">
              <a:buNone/>
            </a:pPr>
            <a:r>
              <a:rPr lang="en-US" b="1" dirty="0"/>
              <a:t>Overarching principle</a:t>
            </a:r>
            <a:r>
              <a:rPr lang="en-US" dirty="0"/>
              <a:t>: </a:t>
            </a:r>
            <a:r>
              <a:rPr lang="en-US" i="1" dirty="0">
                <a:solidFill>
                  <a:srgbClr val="FF0000"/>
                </a:solidFill>
              </a:rPr>
              <a:t>“to prevent, prepare for and respond to coronavirus”</a:t>
            </a:r>
          </a:p>
          <a:p>
            <a:pPr marL="0" indent="0">
              <a:buNone/>
            </a:pPr>
            <a:r>
              <a:rPr lang="en-US" b="1" dirty="0"/>
              <a:t>Indirect costs </a:t>
            </a:r>
            <a:r>
              <a:rPr lang="en-US" dirty="0"/>
              <a:t>– you may see schools taking indirect costs on these funds</a:t>
            </a:r>
          </a:p>
        </p:txBody>
      </p:sp>
    </p:spTree>
    <p:extLst>
      <p:ext uri="{BB962C8B-B14F-4D97-AF65-F5344CB8AC3E}">
        <p14:creationId xmlns:p14="http://schemas.microsoft.com/office/powerpoint/2010/main" val="817633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74361-31C5-4CCD-A9E3-3B1EC4AB5CB6}"/>
              </a:ext>
            </a:extLst>
          </p:cNvPr>
          <p:cNvSpPr>
            <a:spLocks noGrp="1"/>
          </p:cNvSpPr>
          <p:nvPr>
            <p:ph type="title"/>
          </p:nvPr>
        </p:nvSpPr>
        <p:spPr>
          <a:xfrm>
            <a:off x="838200" y="365125"/>
            <a:ext cx="10515600" cy="914400"/>
          </a:xfrm>
        </p:spPr>
        <p:txBody>
          <a:bodyPr/>
          <a:lstStyle/>
          <a:p>
            <a:r>
              <a:rPr lang="en-US" dirty="0"/>
              <a:t>Agenda </a:t>
            </a:r>
            <a:r>
              <a:rPr lang="en-US" sz="3600" dirty="0"/>
              <a:t>(HB = House Bill; SB = Senate Bill)</a:t>
            </a:r>
          </a:p>
        </p:txBody>
      </p:sp>
      <p:sp>
        <p:nvSpPr>
          <p:cNvPr id="3" name="Content Placeholder 2">
            <a:extLst>
              <a:ext uri="{FF2B5EF4-FFF2-40B4-BE49-F238E27FC236}">
                <a16:creationId xmlns:a16="http://schemas.microsoft.com/office/drawing/2014/main" id="{6C2142AB-848A-4347-BC49-5686F2C4AEEA}"/>
              </a:ext>
            </a:extLst>
          </p:cNvPr>
          <p:cNvSpPr>
            <a:spLocks noGrp="1"/>
          </p:cNvSpPr>
          <p:nvPr>
            <p:ph idx="1"/>
          </p:nvPr>
        </p:nvSpPr>
        <p:spPr>
          <a:xfrm>
            <a:off x="838200" y="1371600"/>
            <a:ext cx="10515600" cy="4550123"/>
          </a:xfrm>
        </p:spPr>
        <p:txBody>
          <a:bodyPr>
            <a:normAutofit lnSpcReduction="10000"/>
          </a:bodyPr>
          <a:lstStyle/>
          <a:p>
            <a:r>
              <a:rPr lang="en-US" sz="3200" b="1" dirty="0"/>
              <a:t>Enrollment, ANB and Minimum Aggregate Hours</a:t>
            </a:r>
          </a:p>
          <a:p>
            <a:pPr marL="457200" lvl="1" indent="0">
              <a:buNone/>
            </a:pPr>
            <a:r>
              <a:rPr lang="en-US" sz="2800" dirty="0"/>
              <a:t>HB233		SB75</a:t>
            </a:r>
          </a:p>
          <a:p>
            <a:pPr marL="457200" lvl="1" indent="0">
              <a:buNone/>
            </a:pPr>
            <a:r>
              <a:rPr lang="en-US" sz="2800" dirty="0"/>
              <a:t>SB157		HB246</a:t>
            </a:r>
          </a:p>
          <a:p>
            <a:pPr marL="457200" lvl="1" indent="0">
              <a:buNone/>
            </a:pPr>
            <a:r>
              <a:rPr lang="en-US" sz="2800" dirty="0"/>
              <a:t>SB72		</a:t>
            </a:r>
          </a:p>
          <a:p>
            <a:r>
              <a:rPr lang="en-US" sz="3200" b="1" dirty="0"/>
              <a:t>Finance and Budgets</a:t>
            </a:r>
          </a:p>
          <a:p>
            <a:pPr marL="457200" lvl="1" indent="0">
              <a:buNone/>
            </a:pPr>
            <a:r>
              <a:rPr lang="en-US" sz="2800" dirty="0"/>
              <a:t>HB32		HB89</a:t>
            </a:r>
          </a:p>
          <a:p>
            <a:pPr marL="457200" lvl="1" indent="0">
              <a:buNone/>
            </a:pPr>
            <a:r>
              <a:rPr lang="en-US" sz="2800" dirty="0"/>
              <a:t>HB192		HB663</a:t>
            </a:r>
          </a:p>
          <a:p>
            <a:pPr marL="457200" lvl="1" indent="0">
              <a:buNone/>
            </a:pPr>
            <a:r>
              <a:rPr lang="en-US" sz="2800" dirty="0"/>
              <a:t>SB23</a:t>
            </a:r>
          </a:p>
          <a:p>
            <a:r>
              <a:rPr lang="en-US" sz="3200" b="1" dirty="0"/>
              <a:t>ESSER-II </a:t>
            </a:r>
            <a:r>
              <a:rPr lang="en-US" sz="3200" dirty="0"/>
              <a:t>and</a:t>
            </a:r>
            <a:r>
              <a:rPr lang="en-US" sz="3200" b="1" dirty="0"/>
              <a:t> ESSER-III</a:t>
            </a:r>
          </a:p>
          <a:p>
            <a:pPr marL="457200" lvl="1" indent="0">
              <a:buNone/>
            </a:pPr>
            <a:r>
              <a:rPr lang="en-US" sz="2800" dirty="0"/>
              <a:t>HB630		HB632</a:t>
            </a:r>
          </a:p>
        </p:txBody>
      </p:sp>
    </p:spTree>
    <p:extLst>
      <p:ext uri="{BB962C8B-B14F-4D97-AF65-F5344CB8AC3E}">
        <p14:creationId xmlns:p14="http://schemas.microsoft.com/office/powerpoint/2010/main" val="36600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52F8A-743D-4E94-B06F-F9D95753A5D9}"/>
              </a:ext>
            </a:extLst>
          </p:cNvPr>
          <p:cNvSpPr>
            <a:spLocks noGrp="1"/>
          </p:cNvSpPr>
          <p:nvPr>
            <p:ph type="title"/>
          </p:nvPr>
        </p:nvSpPr>
        <p:spPr>
          <a:xfrm>
            <a:off x="838200" y="365125"/>
            <a:ext cx="10515600" cy="914400"/>
          </a:xfrm>
        </p:spPr>
        <p:txBody>
          <a:bodyPr>
            <a:normAutofit/>
          </a:bodyPr>
          <a:lstStyle/>
          <a:p>
            <a:r>
              <a:rPr lang="en-US" sz="3600" b="1" dirty="0"/>
              <a:t>House Bill 630 </a:t>
            </a:r>
            <a:r>
              <a:rPr lang="en-US" sz="3600" dirty="0"/>
              <a:t>Appropriate CARES-II funds</a:t>
            </a:r>
          </a:p>
        </p:txBody>
      </p:sp>
      <p:sp>
        <p:nvSpPr>
          <p:cNvPr id="3" name="Content Placeholder 2">
            <a:extLst>
              <a:ext uri="{FF2B5EF4-FFF2-40B4-BE49-F238E27FC236}">
                <a16:creationId xmlns:a16="http://schemas.microsoft.com/office/drawing/2014/main" id="{29BFFA33-0126-431D-97F1-5612D01B922E}"/>
              </a:ext>
            </a:extLst>
          </p:cNvPr>
          <p:cNvSpPr>
            <a:spLocks noGrp="1"/>
          </p:cNvSpPr>
          <p:nvPr>
            <p:ph idx="1"/>
          </p:nvPr>
        </p:nvSpPr>
        <p:spPr>
          <a:xfrm>
            <a:off x="838200" y="1371599"/>
            <a:ext cx="10515600" cy="5121275"/>
          </a:xfrm>
        </p:spPr>
        <p:txBody>
          <a:bodyPr>
            <a:normAutofit/>
          </a:bodyPr>
          <a:lstStyle/>
          <a:p>
            <a:pPr marL="0" indent="0">
              <a:buNone/>
            </a:pPr>
            <a:r>
              <a:rPr lang="en-US" sz="3200" dirty="0"/>
              <a:t>Consolidated Appropriations Act of 2021 (CRRSA)</a:t>
            </a:r>
          </a:p>
          <a:p>
            <a:pPr marL="0" indent="0">
              <a:buNone/>
            </a:pPr>
            <a:r>
              <a:rPr lang="en-US" sz="3200" dirty="0"/>
              <a:t>Elementary &amp; Secondary Schools Emergency Relief (ESSER)</a:t>
            </a:r>
          </a:p>
          <a:p>
            <a:pPr marL="0" indent="0">
              <a:buNone/>
            </a:pPr>
            <a:r>
              <a:rPr lang="en-US" dirty="0"/>
              <a:t>Referred to as </a:t>
            </a:r>
            <a:r>
              <a:rPr lang="en-US" b="1" dirty="0"/>
              <a:t>ESSER-II</a:t>
            </a:r>
            <a:r>
              <a:rPr lang="en-US" dirty="0"/>
              <a:t>:</a:t>
            </a:r>
          </a:p>
          <a:p>
            <a:pPr marL="0" indent="0">
              <a:buNone/>
            </a:pPr>
            <a:r>
              <a:rPr lang="en-US" dirty="0"/>
              <a:t>  Total to OPI for Montana schools				$170,099,465</a:t>
            </a:r>
          </a:p>
          <a:p>
            <a:pPr marL="0" indent="0">
              <a:buNone/>
            </a:pPr>
            <a:r>
              <a:rPr lang="en-US" dirty="0"/>
              <a:t>  </a:t>
            </a:r>
            <a:r>
              <a:rPr lang="en-US" dirty="0">
                <a:highlight>
                  <a:srgbClr val="FFFF00"/>
                </a:highlight>
              </a:rPr>
              <a:t>90% to be distributed to schools </a:t>
            </a:r>
            <a:r>
              <a:rPr lang="en-US" sz="2400" dirty="0">
                <a:highlight>
                  <a:srgbClr val="FFFF00"/>
                </a:highlight>
              </a:rPr>
              <a:t>(based on FY20 Title I)</a:t>
            </a:r>
            <a:r>
              <a:rPr lang="en-US" dirty="0">
                <a:highlight>
                  <a:srgbClr val="FFFF00"/>
                </a:highlight>
              </a:rPr>
              <a:t>	</a:t>
            </a:r>
            <a:r>
              <a:rPr lang="en-US" u="sng" dirty="0">
                <a:highlight>
                  <a:srgbClr val="FFFF00"/>
                </a:highlight>
              </a:rPr>
              <a:t>$153,089,519</a:t>
            </a:r>
          </a:p>
          <a:p>
            <a:pPr marL="0" indent="0">
              <a:buNone/>
            </a:pPr>
            <a:r>
              <a:rPr lang="en-US" dirty="0"/>
              <a:t>  10% to OPI for addressing issues related to COVID	$  17,009,946</a:t>
            </a:r>
          </a:p>
          <a:p>
            <a:pPr marL="457200" lvl="1" indent="0">
              <a:spcBef>
                <a:spcPts val="1200"/>
              </a:spcBef>
              <a:buNone/>
            </a:pPr>
            <a:r>
              <a:rPr lang="en-US" sz="2600" dirty="0"/>
              <a:t>.5% of total grant to OPI for admin costs	$      850,497</a:t>
            </a:r>
          </a:p>
          <a:p>
            <a:pPr marL="457200" lvl="1" indent="0">
              <a:buNone/>
            </a:pPr>
            <a:r>
              <a:rPr lang="en-US" sz="2600" dirty="0"/>
              <a:t>Remainder 			</a:t>
            </a:r>
            <a:r>
              <a:rPr lang="en-US" dirty="0"/>
              <a:t>		</a:t>
            </a:r>
            <a:r>
              <a:rPr lang="en-US" sz="2600" dirty="0"/>
              <a:t>$16,159,449</a:t>
            </a:r>
          </a:p>
        </p:txBody>
      </p:sp>
      <p:sp>
        <p:nvSpPr>
          <p:cNvPr id="4" name="TextBox 3">
            <a:extLst>
              <a:ext uri="{FF2B5EF4-FFF2-40B4-BE49-F238E27FC236}">
                <a16:creationId xmlns:a16="http://schemas.microsoft.com/office/drawing/2014/main" id="{281D35E8-CB3A-4E58-8633-84EBEB7CE61A}"/>
              </a:ext>
            </a:extLst>
          </p:cNvPr>
          <p:cNvSpPr txBox="1"/>
          <p:nvPr/>
        </p:nvSpPr>
        <p:spPr>
          <a:xfrm>
            <a:off x="7596554" y="165070"/>
            <a:ext cx="4389120" cy="400110"/>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on passage and approval (5/14)</a:t>
            </a:r>
          </a:p>
        </p:txBody>
      </p:sp>
    </p:spTree>
    <p:extLst>
      <p:ext uri="{BB962C8B-B14F-4D97-AF65-F5344CB8AC3E}">
        <p14:creationId xmlns:p14="http://schemas.microsoft.com/office/powerpoint/2010/main" val="10644973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A62AAF1-4C81-47B4-AE85-E4D8E8796890}"/>
              </a:ext>
            </a:extLst>
          </p:cNvPr>
          <p:cNvGraphicFramePr>
            <a:graphicFrameLocks noGrp="1"/>
          </p:cNvGraphicFramePr>
          <p:nvPr>
            <p:ph idx="1"/>
            <p:extLst>
              <p:ext uri="{D42A27DB-BD31-4B8C-83A1-F6EECF244321}">
                <p14:modId xmlns:p14="http://schemas.microsoft.com/office/powerpoint/2010/main" val="1146690442"/>
              </p:ext>
            </p:extLst>
          </p:nvPr>
        </p:nvGraphicFramePr>
        <p:xfrm>
          <a:off x="331304" y="472110"/>
          <a:ext cx="11555896" cy="5338745"/>
        </p:xfrm>
        <a:graphic>
          <a:graphicData uri="http://schemas.openxmlformats.org/drawingml/2006/table">
            <a:tbl>
              <a:tblPr firstRow="1" bandRow="1">
                <a:tableStyleId>{5C22544A-7EE6-4342-B048-85BDC9FD1C3A}</a:tableStyleId>
              </a:tblPr>
              <a:tblGrid>
                <a:gridCol w="9730201">
                  <a:extLst>
                    <a:ext uri="{9D8B030D-6E8A-4147-A177-3AD203B41FA5}">
                      <a16:colId xmlns:a16="http://schemas.microsoft.com/office/drawing/2014/main" val="3319816391"/>
                    </a:ext>
                  </a:extLst>
                </a:gridCol>
                <a:gridCol w="1825695">
                  <a:extLst>
                    <a:ext uri="{9D8B030D-6E8A-4147-A177-3AD203B41FA5}">
                      <a16:colId xmlns:a16="http://schemas.microsoft.com/office/drawing/2014/main" val="2450261764"/>
                    </a:ext>
                  </a:extLst>
                </a:gridCol>
              </a:tblGrid>
              <a:tr h="1073192">
                <a:tc gridSpan="2">
                  <a:txBody>
                    <a:bodyPr/>
                    <a:lstStyle/>
                    <a:p>
                      <a:pPr algn="ctr"/>
                      <a:r>
                        <a:rPr lang="en-US" sz="2800" dirty="0">
                          <a:latin typeface="Arial" panose="020B0604020202020204" pitchFamily="34" charset="0"/>
                          <a:cs typeface="Arial" panose="020B0604020202020204" pitchFamily="34" charset="0"/>
                        </a:rPr>
                        <a:t>ALLOCATION of the 10% PORTION $17,009,946</a:t>
                      </a:r>
                    </a:p>
                  </a:txBody>
                  <a:tcPr/>
                </a:tc>
                <a:tc hMerge="1">
                  <a:txBody>
                    <a:bodyPr/>
                    <a:lstStyle/>
                    <a:p>
                      <a:endParaRPr lang="en-US" dirty="0"/>
                    </a:p>
                  </a:txBody>
                  <a:tcPr/>
                </a:tc>
                <a:extLst>
                  <a:ext uri="{0D108BD9-81ED-4DB2-BD59-A6C34878D82A}">
                    <a16:rowId xmlns:a16="http://schemas.microsoft.com/office/drawing/2014/main" val="1958185916"/>
                  </a:ext>
                </a:extLst>
              </a:tr>
              <a:tr h="894271">
                <a:tc>
                  <a:txBody>
                    <a:bodyPr/>
                    <a:lstStyle/>
                    <a:p>
                      <a:r>
                        <a:rPr lang="en-US" sz="2400" b="0" i="0" u="none" strike="noStrike" kern="1200" baseline="0" dirty="0">
                          <a:solidFill>
                            <a:schemeClr val="dk1"/>
                          </a:solidFill>
                          <a:latin typeface="Arial" panose="020B0604020202020204" pitchFamily="34" charset="0"/>
                          <a:ea typeface="+mn-ea"/>
                          <a:cs typeface="Arial" panose="020B0604020202020204" pitchFamily="34" charset="0"/>
                        </a:rPr>
                        <a:t>Modernization of all OPI databases connected to student learning, licensing and staffing</a:t>
                      </a:r>
                      <a:endParaRPr lang="en-US" sz="2400" dirty="0">
                        <a:latin typeface="Arial" panose="020B0604020202020204" pitchFamily="34" charset="0"/>
                        <a:cs typeface="Arial" panose="020B0604020202020204" pitchFamily="34" charset="0"/>
                      </a:endParaRPr>
                    </a:p>
                  </a:txBody>
                  <a:tcPr/>
                </a:tc>
                <a:tc>
                  <a:txBody>
                    <a:bodyPr/>
                    <a:lstStyle/>
                    <a:p>
                      <a:pPr algn="r"/>
                      <a:r>
                        <a:rPr lang="en-US" sz="2400" b="0" i="0" u="none" strike="noStrike" kern="1200" baseline="0" dirty="0">
                          <a:solidFill>
                            <a:schemeClr val="dk1"/>
                          </a:solidFill>
                          <a:latin typeface="Arial" panose="020B0604020202020204" pitchFamily="34" charset="0"/>
                          <a:ea typeface="+mn-ea"/>
                          <a:cs typeface="Arial" panose="020B0604020202020204" pitchFamily="34" charset="0"/>
                        </a:rPr>
                        <a:t>$8,000,000</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45922974"/>
                  </a:ext>
                </a:extLst>
              </a:tr>
              <a:tr h="491517">
                <a:tc>
                  <a:txBody>
                    <a:bodyPr/>
                    <a:lstStyle/>
                    <a:p>
                      <a:r>
                        <a:rPr lang="en-US" sz="2400" dirty="0">
                          <a:highlight>
                            <a:srgbClr val="FFFF00"/>
                          </a:highlight>
                          <a:latin typeface="Arial" panose="020B0604020202020204" pitchFamily="34" charset="0"/>
                          <a:cs typeface="Arial" panose="020B0604020202020204" pitchFamily="34" charset="0"/>
                        </a:rPr>
                        <a:t>Supplemental Allocation to school districts</a:t>
                      </a:r>
                    </a:p>
                  </a:txBody>
                  <a:tcPr/>
                </a:tc>
                <a:tc>
                  <a:txBody>
                    <a:bodyPr/>
                    <a:lstStyle/>
                    <a:p>
                      <a:pPr algn="r"/>
                      <a:r>
                        <a:rPr lang="en-US" sz="2400" b="0" i="0" u="none" strike="noStrike" kern="1200" baseline="0" dirty="0">
                          <a:solidFill>
                            <a:schemeClr val="dk1"/>
                          </a:solidFill>
                          <a:highlight>
                            <a:srgbClr val="FFFF00"/>
                          </a:highlight>
                          <a:latin typeface="Arial" panose="020B0604020202020204" pitchFamily="34" charset="0"/>
                          <a:ea typeface="+mn-ea"/>
                          <a:cs typeface="Arial" panose="020B0604020202020204" pitchFamily="34" charset="0"/>
                        </a:rPr>
                        <a:t>$3,400,000</a:t>
                      </a:r>
                      <a:endParaRPr lang="en-US" sz="2400" dirty="0">
                        <a:highlight>
                          <a:srgbClr val="FFFF00"/>
                        </a:highligh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04628492"/>
                  </a:ext>
                </a:extLst>
              </a:tr>
              <a:tr h="496817">
                <a:tc>
                  <a:txBody>
                    <a:bodyPr/>
                    <a:lstStyle/>
                    <a:p>
                      <a:r>
                        <a:rPr lang="en-US" sz="2400" dirty="0">
                          <a:highlight>
                            <a:srgbClr val="00FFFF"/>
                          </a:highlight>
                          <a:latin typeface="Arial" panose="020B0604020202020204" pitchFamily="34" charset="0"/>
                          <a:cs typeface="Arial" panose="020B0604020202020204" pitchFamily="34" charset="0"/>
                        </a:rPr>
                        <a:t>Special Needs Allocation </a:t>
                      </a:r>
                      <a:r>
                        <a:rPr lang="en-US" sz="2000" dirty="0">
                          <a:highlight>
                            <a:srgbClr val="00FFFF"/>
                          </a:highlight>
                          <a:latin typeface="Arial" panose="020B0604020202020204" pitchFamily="34" charset="0"/>
                          <a:cs typeface="Arial" panose="020B0604020202020204" pitchFamily="34" charset="0"/>
                        </a:rPr>
                        <a:t>(allocated consistent with SPED payment)</a:t>
                      </a:r>
                    </a:p>
                  </a:txBody>
                  <a:tcPr/>
                </a:tc>
                <a:tc>
                  <a:txBody>
                    <a:bodyPr/>
                    <a:lstStyle/>
                    <a:p>
                      <a:pPr algn="r"/>
                      <a:r>
                        <a:rPr lang="en-US" sz="2400" dirty="0">
                          <a:highlight>
                            <a:srgbClr val="00FFFF"/>
                          </a:highlight>
                          <a:latin typeface="Arial" panose="020B0604020202020204" pitchFamily="34" charset="0"/>
                          <a:cs typeface="Arial" panose="020B0604020202020204" pitchFamily="34" charset="0"/>
                        </a:rPr>
                        <a:t>$2,500,000</a:t>
                      </a:r>
                    </a:p>
                  </a:txBody>
                  <a:tcPr/>
                </a:tc>
                <a:extLst>
                  <a:ext uri="{0D108BD9-81ED-4DB2-BD59-A6C34878D82A}">
                    <a16:rowId xmlns:a16="http://schemas.microsoft.com/office/drawing/2014/main" val="320032306"/>
                  </a:ext>
                </a:extLst>
              </a:tr>
              <a:tr h="496817">
                <a:tc>
                  <a:txBody>
                    <a:bodyPr/>
                    <a:lstStyle/>
                    <a:p>
                      <a:r>
                        <a:rPr lang="en-US" sz="2400" dirty="0">
                          <a:highlight>
                            <a:srgbClr val="00FFFF"/>
                          </a:highlight>
                          <a:latin typeface="Arial" panose="020B0604020202020204" pitchFamily="34" charset="0"/>
                          <a:cs typeface="Arial" panose="020B0604020202020204" pitchFamily="34" charset="0"/>
                        </a:rPr>
                        <a:t>Targeted Support to school districts </a:t>
                      </a:r>
                      <a:r>
                        <a:rPr lang="en-US" sz="2000" dirty="0">
                          <a:highlight>
                            <a:srgbClr val="00FFFF"/>
                          </a:highlight>
                          <a:latin typeface="Arial" panose="020B0604020202020204" pitchFamily="34" charset="0"/>
                          <a:cs typeface="Arial" panose="020B0604020202020204" pitchFamily="34" charset="0"/>
                        </a:rPr>
                        <a:t>(grants to address learning loss)</a:t>
                      </a:r>
                    </a:p>
                  </a:txBody>
                  <a:tcPr/>
                </a:tc>
                <a:tc>
                  <a:txBody>
                    <a:bodyPr/>
                    <a:lstStyle/>
                    <a:p>
                      <a:pPr algn="r"/>
                      <a:r>
                        <a:rPr lang="en-US" sz="2400" dirty="0">
                          <a:highlight>
                            <a:srgbClr val="00FFFF"/>
                          </a:highlight>
                          <a:latin typeface="Arial" panose="020B0604020202020204" pitchFamily="34" charset="0"/>
                          <a:cs typeface="Arial" panose="020B0604020202020204" pitchFamily="34" charset="0"/>
                        </a:rPr>
                        <a:t>$1,200,000</a:t>
                      </a:r>
                    </a:p>
                  </a:txBody>
                  <a:tcPr/>
                </a:tc>
                <a:extLst>
                  <a:ext uri="{0D108BD9-81ED-4DB2-BD59-A6C34878D82A}">
                    <a16:rowId xmlns:a16="http://schemas.microsoft.com/office/drawing/2014/main" val="328719182"/>
                  </a:ext>
                </a:extLst>
              </a:tr>
              <a:tr h="495043">
                <a:tc>
                  <a:txBody>
                    <a:bodyPr/>
                    <a:lstStyle/>
                    <a:p>
                      <a:r>
                        <a:rPr lang="en-US" sz="2400" dirty="0">
                          <a:latin typeface="Arial" panose="020B0604020202020204" pitchFamily="34" charset="0"/>
                          <a:cs typeface="Arial" panose="020B0604020202020204" pitchFamily="34" charset="0"/>
                        </a:rPr>
                        <a:t>Education Leadership in Montana</a:t>
                      </a:r>
                    </a:p>
                  </a:txBody>
                  <a:tcPr/>
                </a:tc>
                <a:tc>
                  <a:txBody>
                    <a:bodyPr/>
                    <a:lstStyle/>
                    <a:p>
                      <a:pPr algn="r"/>
                      <a:r>
                        <a:rPr lang="en-US" sz="2400" dirty="0">
                          <a:latin typeface="Arial" panose="020B0604020202020204" pitchFamily="34" charset="0"/>
                          <a:cs typeface="Arial" panose="020B0604020202020204" pitchFamily="34" charset="0"/>
                        </a:rPr>
                        <a:t>$939,449</a:t>
                      </a:r>
                    </a:p>
                  </a:txBody>
                  <a:tcPr/>
                </a:tc>
                <a:extLst>
                  <a:ext uri="{0D108BD9-81ED-4DB2-BD59-A6C34878D82A}">
                    <a16:rowId xmlns:a16="http://schemas.microsoft.com/office/drawing/2014/main" val="2900664536"/>
                  </a:ext>
                </a:extLst>
              </a:tr>
              <a:tr h="496817">
                <a:tc>
                  <a:txBody>
                    <a:bodyPr/>
                    <a:lstStyle/>
                    <a:p>
                      <a:r>
                        <a:rPr lang="en-US" sz="2400" dirty="0">
                          <a:latin typeface="Arial" panose="020B0604020202020204" pitchFamily="34" charset="0"/>
                          <a:cs typeface="Arial" panose="020B0604020202020204" pitchFamily="34" charset="0"/>
                        </a:rPr>
                        <a:t>To OPI for administration of ESSER II program</a:t>
                      </a:r>
                    </a:p>
                  </a:txBody>
                  <a:tcPr/>
                </a:tc>
                <a:tc>
                  <a:txBody>
                    <a:bodyPr/>
                    <a:lstStyle/>
                    <a:p>
                      <a:pPr algn="r"/>
                      <a:r>
                        <a:rPr lang="en-US" sz="2400" dirty="0">
                          <a:latin typeface="Arial" panose="020B0604020202020204" pitchFamily="34" charset="0"/>
                          <a:cs typeface="Arial" panose="020B0604020202020204" pitchFamily="34" charset="0"/>
                        </a:rPr>
                        <a:t>$850,497</a:t>
                      </a:r>
                    </a:p>
                  </a:txBody>
                  <a:tcPr/>
                </a:tc>
                <a:extLst>
                  <a:ext uri="{0D108BD9-81ED-4DB2-BD59-A6C34878D82A}">
                    <a16:rowId xmlns:a16="http://schemas.microsoft.com/office/drawing/2014/main" val="2565434843"/>
                  </a:ext>
                </a:extLst>
              </a:tr>
              <a:tr h="894271">
                <a:tc>
                  <a:txBody>
                    <a:bodyPr/>
                    <a:lstStyle/>
                    <a:p>
                      <a:r>
                        <a:rPr lang="en-US" sz="2400" dirty="0">
                          <a:latin typeface="Arial" panose="020B0604020202020204" pitchFamily="34" charset="0"/>
                          <a:cs typeface="Arial" panose="020B0604020202020204" pitchFamily="34" charset="0"/>
                        </a:rPr>
                        <a:t>Grants to MT School for the Deaf &amp; Blind, Youth Academy and</a:t>
                      </a:r>
                    </a:p>
                    <a:p>
                      <a:r>
                        <a:rPr lang="en-US" sz="2400" dirty="0">
                          <a:latin typeface="Arial" panose="020B0604020202020204" pitchFamily="34" charset="0"/>
                          <a:cs typeface="Arial" panose="020B0604020202020204" pitchFamily="34" charset="0"/>
                        </a:rPr>
                        <a:t>Pine Hills</a:t>
                      </a:r>
                    </a:p>
                  </a:txBody>
                  <a:tcPr/>
                </a:tc>
                <a:tc>
                  <a:txBody>
                    <a:bodyPr/>
                    <a:lstStyle/>
                    <a:p>
                      <a:pPr algn="r"/>
                      <a:r>
                        <a:rPr lang="en-US" sz="2400" dirty="0">
                          <a:latin typeface="Arial" panose="020B0604020202020204" pitchFamily="34" charset="0"/>
                          <a:cs typeface="Arial" panose="020B0604020202020204" pitchFamily="34" charset="0"/>
                        </a:rPr>
                        <a:t>$120,000</a:t>
                      </a:r>
                    </a:p>
                  </a:txBody>
                  <a:tcPr/>
                </a:tc>
                <a:extLst>
                  <a:ext uri="{0D108BD9-81ED-4DB2-BD59-A6C34878D82A}">
                    <a16:rowId xmlns:a16="http://schemas.microsoft.com/office/drawing/2014/main" val="1500756026"/>
                  </a:ext>
                </a:extLst>
              </a:tr>
            </a:tbl>
          </a:graphicData>
        </a:graphic>
      </p:graphicFrame>
    </p:spTree>
    <p:extLst>
      <p:ext uri="{BB962C8B-B14F-4D97-AF65-F5344CB8AC3E}">
        <p14:creationId xmlns:p14="http://schemas.microsoft.com/office/powerpoint/2010/main" val="34844062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59829-33EC-4152-9C9C-580A82E2E16A}"/>
              </a:ext>
            </a:extLst>
          </p:cNvPr>
          <p:cNvSpPr>
            <a:spLocks noGrp="1"/>
          </p:cNvSpPr>
          <p:nvPr>
            <p:ph type="title"/>
          </p:nvPr>
        </p:nvSpPr>
        <p:spPr>
          <a:xfrm>
            <a:off x="838200" y="365125"/>
            <a:ext cx="10515600" cy="914400"/>
          </a:xfrm>
        </p:spPr>
        <p:txBody>
          <a:bodyPr>
            <a:normAutofit/>
          </a:bodyPr>
          <a:lstStyle/>
          <a:p>
            <a:r>
              <a:rPr lang="en-US" sz="3600" b="1" dirty="0"/>
              <a:t>House Bill 630 </a:t>
            </a:r>
            <a:r>
              <a:rPr lang="en-US" sz="3600" dirty="0"/>
              <a:t>Appropriate CARES-II funds</a:t>
            </a:r>
          </a:p>
        </p:txBody>
      </p:sp>
      <p:sp>
        <p:nvSpPr>
          <p:cNvPr id="4" name="Content Placeholder 3">
            <a:extLst>
              <a:ext uri="{FF2B5EF4-FFF2-40B4-BE49-F238E27FC236}">
                <a16:creationId xmlns:a16="http://schemas.microsoft.com/office/drawing/2014/main" id="{0B317A9F-5EC4-4B61-BC27-51AF3B71C527}"/>
              </a:ext>
            </a:extLst>
          </p:cNvPr>
          <p:cNvSpPr>
            <a:spLocks noGrp="1"/>
          </p:cNvSpPr>
          <p:nvPr>
            <p:ph idx="1"/>
          </p:nvPr>
        </p:nvSpPr>
        <p:spPr>
          <a:xfrm>
            <a:off x="838200" y="1371599"/>
            <a:ext cx="10515600" cy="5121275"/>
          </a:xfrm>
        </p:spPr>
        <p:txBody>
          <a:bodyPr/>
          <a:lstStyle/>
          <a:p>
            <a:pPr marL="0" indent="0">
              <a:buNone/>
            </a:pPr>
            <a:r>
              <a:rPr lang="en-US" sz="3200" dirty="0"/>
              <a:t>Important provisions that provide documentation for certain spending related to enrollment increases</a:t>
            </a:r>
          </a:p>
          <a:p>
            <a:pPr marL="0" indent="0">
              <a:buNone/>
            </a:pPr>
            <a:endParaRPr lang="en-US" sz="1000" dirty="0"/>
          </a:p>
          <a:p>
            <a:pPr marL="0" indent="0" algn="ctr">
              <a:buNone/>
            </a:pPr>
            <a:r>
              <a:rPr lang="en-US" sz="3200" i="1" dirty="0">
                <a:solidFill>
                  <a:srgbClr val="FF0000"/>
                </a:solidFill>
              </a:rPr>
              <a:t>“to prevent, prepare for and respond to coronavirus”</a:t>
            </a:r>
          </a:p>
          <a:p>
            <a:pPr marL="0" indent="0">
              <a:buNone/>
            </a:pPr>
            <a:endParaRPr lang="en-US" sz="800" dirty="0"/>
          </a:p>
          <a:p>
            <a:pPr marL="0" indent="0">
              <a:buNone/>
            </a:pPr>
            <a:r>
              <a:rPr lang="en-US" sz="3200" dirty="0"/>
              <a:t>Legislature declares:</a:t>
            </a:r>
          </a:p>
          <a:p>
            <a:pPr lvl="1"/>
            <a:r>
              <a:rPr lang="en-US" sz="2800" dirty="0"/>
              <a:t>the state is experiencing fiscal challenges in the 2023 biennium that are a direct result of the economic downturn resulting from COVID-19</a:t>
            </a:r>
          </a:p>
          <a:p>
            <a:pPr lvl="1"/>
            <a:r>
              <a:rPr lang="en-US" sz="2800" dirty="0"/>
              <a:t>school enrollment decreases and subsequent increases are related to the uncertainty created by COVID-19</a:t>
            </a:r>
          </a:p>
          <a:p>
            <a:pPr marL="457200" lvl="1" indent="0">
              <a:buNone/>
            </a:pPr>
            <a:endParaRPr lang="en-US" sz="2800" dirty="0"/>
          </a:p>
        </p:txBody>
      </p:sp>
    </p:spTree>
    <p:extLst>
      <p:ext uri="{BB962C8B-B14F-4D97-AF65-F5344CB8AC3E}">
        <p14:creationId xmlns:p14="http://schemas.microsoft.com/office/powerpoint/2010/main" val="39752009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59829-33EC-4152-9C9C-580A82E2E16A}"/>
              </a:ext>
            </a:extLst>
          </p:cNvPr>
          <p:cNvSpPr>
            <a:spLocks noGrp="1"/>
          </p:cNvSpPr>
          <p:nvPr>
            <p:ph type="title"/>
          </p:nvPr>
        </p:nvSpPr>
        <p:spPr>
          <a:xfrm>
            <a:off x="838200" y="365125"/>
            <a:ext cx="10515600" cy="914400"/>
          </a:xfrm>
        </p:spPr>
        <p:txBody>
          <a:bodyPr>
            <a:normAutofit/>
          </a:bodyPr>
          <a:lstStyle/>
          <a:p>
            <a:r>
              <a:rPr lang="en-US" sz="3600" b="1" dirty="0"/>
              <a:t>House Bill 630 </a:t>
            </a:r>
            <a:r>
              <a:rPr lang="en-US" sz="3600" dirty="0"/>
              <a:t>Appropriate CARES-II funds</a:t>
            </a:r>
          </a:p>
        </p:txBody>
      </p:sp>
      <p:sp>
        <p:nvSpPr>
          <p:cNvPr id="6" name="Callout: Down Arrow 5">
            <a:extLst>
              <a:ext uri="{FF2B5EF4-FFF2-40B4-BE49-F238E27FC236}">
                <a16:creationId xmlns:a16="http://schemas.microsoft.com/office/drawing/2014/main" id="{B5D18060-E366-43DB-9D39-A3E22FFBDE82}"/>
              </a:ext>
            </a:extLst>
          </p:cNvPr>
          <p:cNvSpPr/>
          <p:nvPr/>
        </p:nvSpPr>
        <p:spPr>
          <a:xfrm>
            <a:off x="992947" y="1690688"/>
            <a:ext cx="3216965" cy="4806173"/>
          </a:xfrm>
          <a:prstGeom prst="downArrowCallou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solidFill>
                  <a:schemeClr val="tx1"/>
                </a:solidFill>
              </a:rPr>
              <a:t>Oct 20/Feb21 enrollment counts decreased</a:t>
            </a:r>
          </a:p>
          <a:p>
            <a:pPr marL="342900" indent="-342900">
              <a:buFont typeface="Arial" panose="020B0604020202020204" pitchFamily="34" charset="0"/>
              <a:buChar char="•"/>
            </a:pPr>
            <a:r>
              <a:rPr lang="en-US" sz="2400" dirty="0">
                <a:solidFill>
                  <a:schemeClr val="tx1"/>
                </a:solidFill>
              </a:rPr>
              <a:t>FY2022 Budget limits lower than FY2021</a:t>
            </a:r>
          </a:p>
          <a:p>
            <a:pPr marL="342900" indent="-342900">
              <a:buFont typeface="Arial" panose="020B0604020202020204" pitchFamily="34" charset="0"/>
              <a:buChar char="•"/>
            </a:pPr>
            <a:r>
              <a:rPr lang="en-US" sz="2400" dirty="0">
                <a:solidFill>
                  <a:schemeClr val="tx1"/>
                </a:solidFill>
              </a:rPr>
              <a:t>Consider levy election or make cuts</a:t>
            </a:r>
          </a:p>
        </p:txBody>
      </p:sp>
      <p:sp>
        <p:nvSpPr>
          <p:cNvPr id="8" name="Callout: Up Arrow 7">
            <a:extLst>
              <a:ext uri="{FF2B5EF4-FFF2-40B4-BE49-F238E27FC236}">
                <a16:creationId xmlns:a16="http://schemas.microsoft.com/office/drawing/2014/main" id="{77D764AC-0D9D-406A-B215-C63A06584118}"/>
              </a:ext>
            </a:extLst>
          </p:cNvPr>
          <p:cNvSpPr/>
          <p:nvPr/>
        </p:nvSpPr>
        <p:spPr>
          <a:xfrm>
            <a:off x="4481805" y="1686702"/>
            <a:ext cx="3216964" cy="4806173"/>
          </a:xfrm>
          <a:prstGeom prst="upArrowCallou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solidFill>
                  <a:schemeClr val="tx1"/>
                </a:solidFill>
              </a:rPr>
              <a:t>Oct 2021: home school students return to district</a:t>
            </a:r>
          </a:p>
          <a:p>
            <a:pPr marL="342900" indent="-342900">
              <a:buFont typeface="Arial" panose="020B0604020202020204" pitchFamily="34" charset="0"/>
              <a:buChar char="•"/>
            </a:pPr>
            <a:r>
              <a:rPr lang="en-US" sz="2400" dirty="0">
                <a:solidFill>
                  <a:schemeClr val="tx1"/>
                </a:solidFill>
              </a:rPr>
              <a:t>FY2022 Adopted budget not enough</a:t>
            </a:r>
          </a:p>
          <a:p>
            <a:pPr marL="342900" indent="-342900">
              <a:buFont typeface="Arial" panose="020B0604020202020204" pitchFamily="34" charset="0"/>
              <a:buChar char="•"/>
            </a:pPr>
            <a:r>
              <a:rPr lang="en-US" sz="2400" dirty="0">
                <a:solidFill>
                  <a:schemeClr val="tx1"/>
                </a:solidFill>
              </a:rPr>
              <a:t>Consider budget amendment for enrollment increase</a:t>
            </a:r>
          </a:p>
        </p:txBody>
      </p:sp>
      <p:sp>
        <p:nvSpPr>
          <p:cNvPr id="24" name="Callout: Up Arrow 23">
            <a:extLst>
              <a:ext uri="{FF2B5EF4-FFF2-40B4-BE49-F238E27FC236}">
                <a16:creationId xmlns:a16="http://schemas.microsoft.com/office/drawing/2014/main" id="{6E493E86-2008-4D11-A4A6-426952D4638F}"/>
              </a:ext>
            </a:extLst>
          </p:cNvPr>
          <p:cNvSpPr/>
          <p:nvPr/>
        </p:nvSpPr>
        <p:spPr>
          <a:xfrm>
            <a:off x="7970662" y="1686702"/>
            <a:ext cx="3216964" cy="4806173"/>
          </a:xfrm>
          <a:prstGeom prst="upArrowCallou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buFont typeface="Arial" panose="020B0604020202020204" pitchFamily="34" charset="0"/>
              <a:buChar char="•"/>
            </a:pPr>
            <a:r>
              <a:rPr lang="en-US" sz="2400" dirty="0">
                <a:solidFill>
                  <a:schemeClr val="tx1"/>
                </a:solidFill>
              </a:rPr>
              <a:t>Oct 2022: more students return</a:t>
            </a:r>
          </a:p>
          <a:p>
            <a:pPr marL="342900" indent="-342900">
              <a:buFont typeface="Arial" panose="020B0604020202020204" pitchFamily="34" charset="0"/>
              <a:buChar char="•"/>
            </a:pPr>
            <a:r>
              <a:rPr lang="en-US" sz="2400" dirty="0">
                <a:solidFill>
                  <a:schemeClr val="tx1"/>
                </a:solidFill>
              </a:rPr>
              <a:t>FY2023 Adopted budget not enough</a:t>
            </a:r>
          </a:p>
          <a:p>
            <a:pPr marL="342900" indent="-342900">
              <a:buFont typeface="Arial" panose="020B0604020202020204" pitchFamily="34" charset="0"/>
              <a:buChar char="•"/>
            </a:pPr>
            <a:r>
              <a:rPr lang="en-US" sz="2400" dirty="0">
                <a:solidFill>
                  <a:schemeClr val="tx1"/>
                </a:solidFill>
              </a:rPr>
              <a:t>Consider budget amendment for enrollment increase</a:t>
            </a:r>
          </a:p>
        </p:txBody>
      </p:sp>
    </p:spTree>
    <p:extLst>
      <p:ext uri="{BB962C8B-B14F-4D97-AF65-F5344CB8AC3E}">
        <p14:creationId xmlns:p14="http://schemas.microsoft.com/office/powerpoint/2010/main" val="33825750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52F8A-743D-4E94-B06F-F9D95753A5D9}"/>
              </a:ext>
            </a:extLst>
          </p:cNvPr>
          <p:cNvSpPr>
            <a:spLocks noGrp="1"/>
          </p:cNvSpPr>
          <p:nvPr>
            <p:ph type="title"/>
          </p:nvPr>
        </p:nvSpPr>
        <p:spPr>
          <a:xfrm>
            <a:off x="838200" y="365125"/>
            <a:ext cx="10515600" cy="914400"/>
          </a:xfrm>
        </p:spPr>
        <p:txBody>
          <a:bodyPr>
            <a:normAutofit/>
          </a:bodyPr>
          <a:lstStyle/>
          <a:p>
            <a:r>
              <a:rPr lang="en-US" sz="3600" b="1" dirty="0"/>
              <a:t>House Bill 630 </a:t>
            </a:r>
            <a:r>
              <a:rPr lang="en-US" sz="3600" dirty="0"/>
              <a:t>Appropriate CARES-II funds</a:t>
            </a:r>
          </a:p>
        </p:txBody>
      </p:sp>
      <p:sp>
        <p:nvSpPr>
          <p:cNvPr id="3" name="Content Placeholder 2">
            <a:extLst>
              <a:ext uri="{FF2B5EF4-FFF2-40B4-BE49-F238E27FC236}">
                <a16:creationId xmlns:a16="http://schemas.microsoft.com/office/drawing/2014/main" id="{29BFFA33-0126-431D-97F1-5612D01B922E}"/>
              </a:ext>
            </a:extLst>
          </p:cNvPr>
          <p:cNvSpPr>
            <a:spLocks noGrp="1"/>
          </p:cNvSpPr>
          <p:nvPr>
            <p:ph idx="1"/>
          </p:nvPr>
        </p:nvSpPr>
        <p:spPr>
          <a:xfrm>
            <a:off x="838200" y="1371600"/>
            <a:ext cx="10515600" cy="4825696"/>
          </a:xfrm>
        </p:spPr>
        <p:txBody>
          <a:bodyPr>
            <a:normAutofit lnSpcReduction="10000"/>
          </a:bodyPr>
          <a:lstStyle/>
          <a:p>
            <a:pPr marL="0" indent="0">
              <a:buNone/>
            </a:pPr>
            <a:r>
              <a:rPr lang="en-US" sz="3200" dirty="0"/>
              <a:t>Unusual enrollment increases under 20-9-314, MCA are suspended for </a:t>
            </a:r>
            <a:r>
              <a:rPr lang="en-US" sz="3200" b="1" dirty="0"/>
              <a:t>FY2022</a:t>
            </a:r>
            <a:r>
              <a:rPr lang="en-US" sz="3200" dirty="0"/>
              <a:t> &amp; </a:t>
            </a:r>
            <a:r>
              <a:rPr lang="en-US" sz="3200" b="1" dirty="0"/>
              <a:t>FY2023</a:t>
            </a:r>
          </a:p>
          <a:p>
            <a:pPr marL="0" indent="0">
              <a:buNone/>
            </a:pPr>
            <a:r>
              <a:rPr lang="en-US" sz="3200" dirty="0"/>
              <a:t>Districts with increases in actual enrollment qualify for </a:t>
            </a:r>
            <a:r>
              <a:rPr lang="en-US" sz="3200" b="1" i="1" dirty="0">
                <a:solidFill>
                  <a:srgbClr val="00B050"/>
                </a:solidFill>
              </a:rPr>
              <a:t>additional financial support </a:t>
            </a:r>
            <a:r>
              <a:rPr lang="en-US" sz="3200" dirty="0"/>
              <a:t>(20-9-166 (2), MCA)</a:t>
            </a:r>
          </a:p>
          <a:p>
            <a:pPr lvl="1"/>
            <a:r>
              <a:rPr lang="en-US" sz="2800" dirty="0"/>
              <a:t>Measured using October enrollment counts</a:t>
            </a:r>
          </a:p>
          <a:p>
            <a:pPr lvl="2"/>
            <a:r>
              <a:rPr lang="en-US" sz="2600" dirty="0"/>
              <a:t>FY2022 budget: looks at Oct 21 actual enrollment</a:t>
            </a:r>
          </a:p>
          <a:p>
            <a:pPr lvl="2"/>
            <a:r>
              <a:rPr lang="en-US" sz="2600" dirty="0"/>
              <a:t>FY2023 budget: looks at Oct 22 actual enrollment</a:t>
            </a:r>
          </a:p>
          <a:p>
            <a:pPr lvl="1"/>
            <a:r>
              <a:rPr lang="en-US" sz="2800" dirty="0"/>
              <a:t>OPI will calculate the difference between</a:t>
            </a:r>
          </a:p>
          <a:p>
            <a:pPr lvl="2"/>
            <a:r>
              <a:rPr lang="en-US" sz="2600" dirty="0"/>
              <a:t>BASE budget using “budget limit ANB”</a:t>
            </a:r>
          </a:p>
          <a:p>
            <a:pPr lvl="2"/>
            <a:r>
              <a:rPr lang="en-US" sz="2600" dirty="0"/>
              <a:t>BASE budget using October actual enrollment count converted to ANB</a:t>
            </a:r>
          </a:p>
        </p:txBody>
      </p:sp>
    </p:spTree>
    <p:extLst>
      <p:ext uri="{BB962C8B-B14F-4D97-AF65-F5344CB8AC3E}">
        <p14:creationId xmlns:p14="http://schemas.microsoft.com/office/powerpoint/2010/main" val="37040004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96" y="562736"/>
            <a:ext cx="9338603" cy="868362"/>
          </a:xfrm>
        </p:spPr>
        <p:txBody>
          <a:bodyPr>
            <a:normAutofit/>
          </a:bodyPr>
          <a:lstStyle/>
          <a:p>
            <a:r>
              <a:rPr lang="en-US" sz="3600" b="1" dirty="0"/>
              <a:t>House Bill 630 </a:t>
            </a:r>
            <a:r>
              <a:rPr lang="en-US" sz="3600" dirty="0"/>
              <a:t>Appropriate CARES-II funds</a:t>
            </a:r>
            <a:endParaRPr lang="en-US" sz="3600" dirty="0">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1905000" y="1981201"/>
            <a:ext cx="2514600" cy="2277547"/>
          </a:xfrm>
          <a:prstGeom prst="rect">
            <a:avLst/>
          </a:prstGeom>
          <a:solidFill>
            <a:schemeClr val="accent6"/>
          </a:solidFill>
          <a:ln w="12700">
            <a:solidFill>
              <a:schemeClr val="tx1"/>
            </a:solidFill>
          </a:ln>
        </p:spPr>
        <p:txBody>
          <a:bodyPr wrap="square" rtlCol="0">
            <a:spAutoFit/>
          </a:bodyPr>
          <a:lstStyle/>
          <a:p>
            <a:pPr algn="ctr">
              <a:spcAft>
                <a:spcPts val="600"/>
              </a:spcAft>
            </a:pPr>
            <a:r>
              <a:rPr lang="en-US" sz="2400" dirty="0"/>
              <a:t>FALL ENROLLMENT</a:t>
            </a:r>
          </a:p>
          <a:p>
            <a:pPr algn="ctr">
              <a:spcAft>
                <a:spcPts val="600"/>
              </a:spcAft>
            </a:pPr>
            <a:r>
              <a:rPr lang="en-US" sz="2200" dirty="0"/>
              <a:t>(1</a:t>
            </a:r>
            <a:r>
              <a:rPr lang="en-US" sz="2200" baseline="30000" dirty="0"/>
              <a:t>ST</a:t>
            </a:r>
            <a:r>
              <a:rPr lang="en-US" sz="2200" dirty="0"/>
              <a:t> Monday in October)</a:t>
            </a:r>
          </a:p>
          <a:p>
            <a:pPr algn="ctr">
              <a:spcAft>
                <a:spcPts val="600"/>
              </a:spcAft>
            </a:pPr>
            <a:r>
              <a:rPr lang="en-US" sz="2000" dirty="0"/>
              <a:t>Part-time Students = ¼, ½, or ¾ </a:t>
            </a:r>
          </a:p>
        </p:txBody>
      </p:sp>
      <p:sp>
        <p:nvSpPr>
          <p:cNvPr id="6" name="TextBox 5"/>
          <p:cNvSpPr txBox="1"/>
          <p:nvPr/>
        </p:nvSpPr>
        <p:spPr>
          <a:xfrm>
            <a:off x="1905000" y="4267201"/>
            <a:ext cx="2514600" cy="2277547"/>
          </a:xfrm>
          <a:prstGeom prst="rect">
            <a:avLst/>
          </a:prstGeom>
          <a:solidFill>
            <a:schemeClr val="accent3">
              <a:lumMod val="60000"/>
              <a:lumOff val="40000"/>
            </a:schemeClr>
          </a:solidFill>
          <a:ln w="12700">
            <a:solidFill>
              <a:schemeClr val="tx1"/>
            </a:solidFill>
          </a:ln>
        </p:spPr>
        <p:txBody>
          <a:bodyPr wrap="square" rtlCol="0">
            <a:spAutoFit/>
          </a:bodyPr>
          <a:lstStyle/>
          <a:p>
            <a:pPr algn="ctr">
              <a:spcAft>
                <a:spcPts val="600"/>
              </a:spcAft>
            </a:pPr>
            <a:r>
              <a:rPr lang="en-US" sz="2400" dirty="0"/>
              <a:t>SPRING ENROLLMENT</a:t>
            </a:r>
          </a:p>
          <a:p>
            <a:pPr algn="ctr">
              <a:spcAft>
                <a:spcPts val="600"/>
              </a:spcAft>
            </a:pPr>
            <a:r>
              <a:rPr lang="en-US" sz="2200" dirty="0"/>
              <a:t>(1</a:t>
            </a:r>
            <a:r>
              <a:rPr lang="en-US" sz="2200" baseline="30000" dirty="0"/>
              <a:t>st</a:t>
            </a:r>
            <a:r>
              <a:rPr lang="en-US" sz="2200" dirty="0"/>
              <a:t> Monday in February)</a:t>
            </a:r>
          </a:p>
          <a:p>
            <a:pPr algn="ctr">
              <a:spcAft>
                <a:spcPts val="600"/>
              </a:spcAft>
            </a:pPr>
            <a:r>
              <a:rPr lang="en-US" sz="2000" dirty="0"/>
              <a:t>Part-time Students = ¼, ½, or ¾ </a:t>
            </a:r>
          </a:p>
        </p:txBody>
      </p:sp>
      <p:sp>
        <p:nvSpPr>
          <p:cNvPr id="11" name="TextBox 10"/>
          <p:cNvSpPr txBox="1"/>
          <p:nvPr/>
        </p:nvSpPr>
        <p:spPr>
          <a:xfrm>
            <a:off x="4419600" y="2824134"/>
            <a:ext cx="3695700" cy="2662267"/>
          </a:xfrm>
          <a:prstGeom prst="rect">
            <a:avLst/>
          </a:prstGeom>
          <a:noFill/>
          <a:ln>
            <a:noFill/>
          </a:ln>
        </p:spPr>
        <p:txBody>
          <a:bodyPr wrap="square" rtlCol="0">
            <a:spAutoFit/>
          </a:bodyPr>
          <a:lstStyle/>
          <a:p>
            <a:pPr algn="ctr"/>
            <a:r>
              <a:rPr lang="en-US" sz="2600" dirty="0"/>
              <a:t>Total of 2 counts</a:t>
            </a:r>
          </a:p>
          <a:p>
            <a:pPr algn="ctr">
              <a:spcAft>
                <a:spcPts val="1800"/>
              </a:spcAft>
            </a:pPr>
            <a:r>
              <a:rPr lang="en-US" sz="2600" dirty="0"/>
              <a:t>divided by 2</a:t>
            </a:r>
            <a:endParaRPr lang="en-US" sz="2600" b="1" dirty="0">
              <a:solidFill>
                <a:srgbClr val="FF0000"/>
              </a:solidFill>
            </a:endParaRPr>
          </a:p>
          <a:p>
            <a:pPr algn="ctr"/>
            <a:r>
              <a:rPr lang="en-US" sz="2600" dirty="0"/>
              <a:t> </a:t>
            </a:r>
            <a:r>
              <a:rPr lang="en-US" sz="2600" u="sng" dirty="0"/>
              <a:t>180 + PIR Days</a:t>
            </a:r>
            <a:r>
              <a:rPr lang="en-US" sz="2600" dirty="0">
                <a:solidFill>
                  <a:srgbClr val="FF0000"/>
                </a:solidFill>
              </a:rPr>
              <a:t>*</a:t>
            </a:r>
            <a:r>
              <a:rPr lang="en-US" sz="2600" u="sng" dirty="0"/>
              <a:t> </a:t>
            </a:r>
            <a:r>
              <a:rPr lang="en-US" sz="2600" dirty="0"/>
              <a:t> </a:t>
            </a:r>
          </a:p>
          <a:p>
            <a:pPr algn="ctr">
              <a:spcAft>
                <a:spcPts val="600"/>
              </a:spcAft>
            </a:pPr>
            <a:r>
              <a:rPr lang="en-US" sz="2600" dirty="0"/>
              <a:t>180</a:t>
            </a:r>
          </a:p>
          <a:p>
            <a:pPr algn="ctr"/>
            <a:r>
              <a:rPr lang="en-US" sz="2800" dirty="0"/>
              <a:t>= </a:t>
            </a:r>
            <a:r>
              <a:rPr lang="en-US" sz="2800" b="1" dirty="0"/>
              <a:t>ANB</a:t>
            </a:r>
          </a:p>
          <a:p>
            <a:pPr algn="ctr"/>
            <a:endParaRPr lang="en-US" sz="1000" b="1" dirty="0"/>
          </a:p>
        </p:txBody>
      </p:sp>
      <p:sp>
        <p:nvSpPr>
          <p:cNvPr id="13" name="TextBox 12"/>
          <p:cNvSpPr txBox="1"/>
          <p:nvPr/>
        </p:nvSpPr>
        <p:spPr>
          <a:xfrm>
            <a:off x="4495801" y="5631360"/>
            <a:ext cx="5715000" cy="769441"/>
          </a:xfrm>
          <a:prstGeom prst="rect">
            <a:avLst/>
          </a:prstGeom>
          <a:noFill/>
        </p:spPr>
        <p:txBody>
          <a:bodyPr wrap="square" rtlCol="0">
            <a:spAutoFit/>
          </a:bodyPr>
          <a:lstStyle/>
          <a:p>
            <a:r>
              <a:rPr lang="en-US" sz="2200" dirty="0">
                <a:solidFill>
                  <a:srgbClr val="FF0000"/>
                </a:solidFill>
              </a:rPr>
              <a:t>*</a:t>
            </a:r>
            <a:r>
              <a:rPr lang="en-US" sz="2200" dirty="0"/>
              <a:t>PIR Days are “pupil instruction related” days for teacher in-service training and recordkeeping</a:t>
            </a:r>
          </a:p>
        </p:txBody>
      </p:sp>
      <p:sp>
        <p:nvSpPr>
          <p:cNvPr id="14" name="TextBox 13"/>
          <p:cNvSpPr txBox="1"/>
          <p:nvPr/>
        </p:nvSpPr>
        <p:spPr>
          <a:xfrm>
            <a:off x="1905000" y="1407091"/>
            <a:ext cx="8305800" cy="523220"/>
          </a:xfrm>
          <a:prstGeom prst="rect">
            <a:avLst/>
          </a:prstGeom>
          <a:noFill/>
        </p:spPr>
        <p:txBody>
          <a:bodyPr wrap="square" rtlCol="0">
            <a:spAutoFit/>
          </a:bodyPr>
          <a:lstStyle/>
          <a:p>
            <a:pPr algn="ctr"/>
            <a:r>
              <a:rPr lang="en-US" sz="2800" b="1" dirty="0">
                <a:latin typeface="Tahoma" panose="020B0604030504040204" pitchFamily="34" charset="0"/>
                <a:ea typeface="Tahoma" panose="020B0604030504040204" pitchFamily="34" charset="0"/>
                <a:cs typeface="Tahoma" panose="020B0604030504040204" pitchFamily="34" charset="0"/>
              </a:rPr>
              <a:t>AVERAGE NUMBER BELONGING (ANB)</a:t>
            </a:r>
          </a:p>
        </p:txBody>
      </p:sp>
      <p:sp>
        <p:nvSpPr>
          <p:cNvPr id="3" name="TextBox 2"/>
          <p:cNvSpPr txBox="1"/>
          <p:nvPr/>
        </p:nvSpPr>
        <p:spPr>
          <a:xfrm>
            <a:off x="4876800" y="3886200"/>
            <a:ext cx="304800" cy="523220"/>
          </a:xfrm>
          <a:prstGeom prst="rect">
            <a:avLst/>
          </a:prstGeom>
          <a:noFill/>
        </p:spPr>
        <p:txBody>
          <a:bodyPr wrap="square" rtlCol="0">
            <a:spAutoFit/>
          </a:bodyPr>
          <a:lstStyle/>
          <a:p>
            <a:pPr algn="ctr"/>
            <a:r>
              <a:rPr lang="en-US" sz="2800" b="1" dirty="0"/>
              <a:t>X</a:t>
            </a:r>
          </a:p>
        </p:txBody>
      </p:sp>
      <p:cxnSp>
        <p:nvCxnSpPr>
          <p:cNvPr id="15" name="Straight Arrow Connector 14"/>
          <p:cNvCxnSpPr/>
          <p:nvPr/>
        </p:nvCxnSpPr>
        <p:spPr>
          <a:xfrm>
            <a:off x="4419601" y="2362200"/>
            <a:ext cx="584791" cy="685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cxnSpLocks/>
          </p:cNvCxnSpPr>
          <p:nvPr/>
        </p:nvCxnSpPr>
        <p:spPr>
          <a:xfrm flipV="1">
            <a:off x="4419600" y="3119975"/>
            <a:ext cx="584792" cy="204972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8115300" y="2133601"/>
            <a:ext cx="2095501" cy="3354765"/>
          </a:xfrm>
          <a:prstGeom prst="rect">
            <a:avLst/>
          </a:prstGeom>
          <a:noFill/>
          <a:ln>
            <a:solidFill>
              <a:schemeClr val="tx1"/>
            </a:solidFill>
          </a:ln>
        </p:spPr>
        <p:txBody>
          <a:bodyPr wrap="square" rtlCol="0">
            <a:spAutoFit/>
          </a:bodyPr>
          <a:lstStyle/>
          <a:p>
            <a:r>
              <a:rPr lang="en-US" sz="2000" dirty="0"/>
              <a:t>Example:</a:t>
            </a:r>
          </a:p>
          <a:p>
            <a:r>
              <a:rPr lang="en-US" sz="2000" dirty="0"/>
              <a:t>Oct count = 150</a:t>
            </a:r>
          </a:p>
          <a:p>
            <a:r>
              <a:rPr lang="en-US" sz="2000" dirty="0"/>
              <a:t>Feb count = 166</a:t>
            </a:r>
          </a:p>
          <a:p>
            <a:pPr algn="ctr"/>
            <a:endParaRPr lang="en-US" sz="1000" u="sng" dirty="0"/>
          </a:p>
          <a:p>
            <a:pPr algn="ctr"/>
            <a:r>
              <a:rPr lang="en-US" sz="2000" u="sng" dirty="0"/>
              <a:t>(150 + 166)</a:t>
            </a:r>
          </a:p>
          <a:p>
            <a:pPr algn="ctr"/>
            <a:r>
              <a:rPr lang="en-US" sz="2000" dirty="0"/>
              <a:t>  2</a:t>
            </a:r>
          </a:p>
          <a:p>
            <a:pPr algn="ctr"/>
            <a:r>
              <a:rPr lang="en-US" sz="2000" dirty="0"/>
              <a:t>= 158</a:t>
            </a:r>
          </a:p>
          <a:p>
            <a:endParaRPr lang="en-US" sz="1000" dirty="0"/>
          </a:p>
          <a:p>
            <a:pPr algn="ctr"/>
            <a:r>
              <a:rPr lang="en-US" u="sng" dirty="0"/>
              <a:t>187</a:t>
            </a:r>
          </a:p>
          <a:p>
            <a:pPr algn="ctr"/>
            <a:r>
              <a:rPr lang="en-US" dirty="0"/>
              <a:t>180</a:t>
            </a:r>
          </a:p>
          <a:p>
            <a:pPr algn="ctr"/>
            <a:endParaRPr lang="en-US" sz="1000" dirty="0"/>
          </a:p>
          <a:p>
            <a:pPr algn="ctr"/>
            <a:r>
              <a:rPr lang="en-US" sz="2400" b="1" dirty="0"/>
              <a:t>=  165 ANB</a:t>
            </a:r>
          </a:p>
        </p:txBody>
      </p:sp>
      <p:sp>
        <p:nvSpPr>
          <p:cNvPr id="31" name="TextBox 30"/>
          <p:cNvSpPr txBox="1"/>
          <p:nvPr/>
        </p:nvSpPr>
        <p:spPr>
          <a:xfrm>
            <a:off x="8572500" y="4383156"/>
            <a:ext cx="342900" cy="369332"/>
          </a:xfrm>
          <a:prstGeom prst="rect">
            <a:avLst/>
          </a:prstGeom>
          <a:noFill/>
        </p:spPr>
        <p:txBody>
          <a:bodyPr wrap="square" rtlCol="0">
            <a:spAutoFit/>
          </a:bodyPr>
          <a:lstStyle/>
          <a:p>
            <a:pPr algn="ctr"/>
            <a:r>
              <a:rPr lang="en-US" b="1" dirty="0"/>
              <a:t>X</a:t>
            </a:r>
          </a:p>
        </p:txBody>
      </p:sp>
      <p:sp>
        <p:nvSpPr>
          <p:cNvPr id="4" name="TextBox 3">
            <a:extLst>
              <a:ext uri="{FF2B5EF4-FFF2-40B4-BE49-F238E27FC236}">
                <a16:creationId xmlns:a16="http://schemas.microsoft.com/office/drawing/2014/main" id="{09770E7C-FB7B-440A-A2BF-0A604FF66FDC}"/>
              </a:ext>
            </a:extLst>
          </p:cNvPr>
          <p:cNvSpPr txBox="1"/>
          <p:nvPr/>
        </p:nvSpPr>
        <p:spPr>
          <a:xfrm>
            <a:off x="371061" y="2956654"/>
            <a:ext cx="1449496" cy="461665"/>
          </a:xfrm>
          <a:prstGeom prst="rect">
            <a:avLst/>
          </a:prstGeom>
          <a:noFill/>
        </p:spPr>
        <p:txBody>
          <a:bodyPr wrap="square" rtlCol="0">
            <a:spAutoFit/>
          </a:bodyPr>
          <a:lstStyle/>
          <a:p>
            <a:pPr algn="ctr"/>
            <a:r>
              <a:rPr lang="en-US" sz="2400" b="1" dirty="0"/>
              <a:t>Oct 2020</a:t>
            </a:r>
          </a:p>
        </p:txBody>
      </p:sp>
      <p:sp>
        <p:nvSpPr>
          <p:cNvPr id="16" name="TextBox 15">
            <a:extLst>
              <a:ext uri="{FF2B5EF4-FFF2-40B4-BE49-F238E27FC236}">
                <a16:creationId xmlns:a16="http://schemas.microsoft.com/office/drawing/2014/main" id="{F297E021-0D3E-40DD-92E2-C27AF3F0385B}"/>
              </a:ext>
            </a:extLst>
          </p:cNvPr>
          <p:cNvSpPr txBox="1"/>
          <p:nvPr/>
        </p:nvSpPr>
        <p:spPr>
          <a:xfrm>
            <a:off x="371061" y="5082013"/>
            <a:ext cx="1449496" cy="461665"/>
          </a:xfrm>
          <a:prstGeom prst="rect">
            <a:avLst/>
          </a:prstGeom>
          <a:noFill/>
        </p:spPr>
        <p:txBody>
          <a:bodyPr wrap="square" rtlCol="0">
            <a:spAutoFit/>
          </a:bodyPr>
          <a:lstStyle/>
          <a:p>
            <a:pPr algn="ctr"/>
            <a:r>
              <a:rPr lang="en-US" sz="2400" b="1" dirty="0"/>
              <a:t>Feb 2021</a:t>
            </a:r>
          </a:p>
        </p:txBody>
      </p:sp>
    </p:spTree>
    <p:extLst>
      <p:ext uri="{BB962C8B-B14F-4D97-AF65-F5344CB8AC3E}">
        <p14:creationId xmlns:p14="http://schemas.microsoft.com/office/powerpoint/2010/main" val="25356013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332" y="600314"/>
            <a:ext cx="9310468" cy="802150"/>
          </a:xfrm>
        </p:spPr>
        <p:txBody>
          <a:bodyPr>
            <a:normAutofit/>
          </a:bodyPr>
          <a:lstStyle/>
          <a:p>
            <a:r>
              <a:rPr lang="en-US" sz="3600" b="1" dirty="0"/>
              <a:t>House Bill 630 </a:t>
            </a:r>
            <a:r>
              <a:rPr lang="en-US" sz="3600" dirty="0"/>
              <a:t>Appropriate CARES-II funds</a:t>
            </a:r>
            <a:endParaRPr lang="en-US" sz="3600" dirty="0">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1905000" y="1981201"/>
            <a:ext cx="2514600" cy="2277547"/>
          </a:xfrm>
          <a:prstGeom prst="rect">
            <a:avLst/>
          </a:prstGeom>
          <a:solidFill>
            <a:schemeClr val="accent6"/>
          </a:solidFill>
          <a:ln w="12700">
            <a:solidFill>
              <a:schemeClr val="tx1"/>
            </a:solidFill>
          </a:ln>
        </p:spPr>
        <p:txBody>
          <a:bodyPr wrap="square" rtlCol="0">
            <a:spAutoFit/>
          </a:bodyPr>
          <a:lstStyle/>
          <a:p>
            <a:pPr algn="ctr">
              <a:spcAft>
                <a:spcPts val="600"/>
              </a:spcAft>
            </a:pPr>
            <a:r>
              <a:rPr lang="en-US" sz="2400" dirty="0"/>
              <a:t>FALL ENROLLMENT</a:t>
            </a:r>
          </a:p>
          <a:p>
            <a:pPr algn="ctr">
              <a:spcAft>
                <a:spcPts val="600"/>
              </a:spcAft>
            </a:pPr>
            <a:r>
              <a:rPr lang="en-US" sz="2200" dirty="0"/>
              <a:t>(1</a:t>
            </a:r>
            <a:r>
              <a:rPr lang="en-US" sz="2200" baseline="30000" dirty="0"/>
              <a:t>ST</a:t>
            </a:r>
            <a:r>
              <a:rPr lang="en-US" sz="2200" dirty="0"/>
              <a:t> Monday in October)</a:t>
            </a:r>
          </a:p>
          <a:p>
            <a:pPr algn="ctr">
              <a:spcAft>
                <a:spcPts val="600"/>
              </a:spcAft>
            </a:pPr>
            <a:r>
              <a:rPr lang="en-US" sz="2000" dirty="0"/>
              <a:t>Part-time Students = ¼, ½, or ¾ </a:t>
            </a:r>
          </a:p>
        </p:txBody>
      </p:sp>
      <p:sp>
        <p:nvSpPr>
          <p:cNvPr id="6" name="TextBox 5"/>
          <p:cNvSpPr txBox="1"/>
          <p:nvPr/>
        </p:nvSpPr>
        <p:spPr>
          <a:xfrm>
            <a:off x="1905000" y="4267201"/>
            <a:ext cx="2514600" cy="2277547"/>
          </a:xfrm>
          <a:prstGeom prst="rect">
            <a:avLst/>
          </a:prstGeom>
          <a:solidFill>
            <a:schemeClr val="accent3">
              <a:lumMod val="60000"/>
              <a:lumOff val="40000"/>
            </a:schemeClr>
          </a:solidFill>
          <a:ln w="12700">
            <a:solidFill>
              <a:schemeClr val="tx1"/>
            </a:solidFill>
          </a:ln>
        </p:spPr>
        <p:txBody>
          <a:bodyPr wrap="square" rtlCol="0">
            <a:spAutoFit/>
          </a:bodyPr>
          <a:lstStyle/>
          <a:p>
            <a:pPr algn="ctr">
              <a:spcAft>
                <a:spcPts val="600"/>
              </a:spcAft>
            </a:pPr>
            <a:r>
              <a:rPr lang="en-US" sz="2400" dirty="0"/>
              <a:t>SPRING ENROLLMENT</a:t>
            </a:r>
          </a:p>
          <a:p>
            <a:pPr algn="ctr">
              <a:spcAft>
                <a:spcPts val="600"/>
              </a:spcAft>
            </a:pPr>
            <a:r>
              <a:rPr lang="en-US" sz="2200" dirty="0"/>
              <a:t>(1</a:t>
            </a:r>
            <a:r>
              <a:rPr lang="en-US" sz="2200" baseline="30000" dirty="0"/>
              <a:t>st</a:t>
            </a:r>
            <a:r>
              <a:rPr lang="en-US" sz="2200" dirty="0"/>
              <a:t> Monday in February)</a:t>
            </a:r>
          </a:p>
          <a:p>
            <a:pPr algn="ctr">
              <a:spcAft>
                <a:spcPts val="600"/>
              </a:spcAft>
            </a:pPr>
            <a:r>
              <a:rPr lang="en-US" sz="2000" dirty="0"/>
              <a:t>Part-time Students = ¼, ½, or ¾ </a:t>
            </a:r>
          </a:p>
        </p:txBody>
      </p:sp>
      <p:sp>
        <p:nvSpPr>
          <p:cNvPr id="11" name="TextBox 10"/>
          <p:cNvSpPr txBox="1"/>
          <p:nvPr/>
        </p:nvSpPr>
        <p:spPr>
          <a:xfrm>
            <a:off x="4419600" y="2824134"/>
            <a:ext cx="3695700" cy="2662267"/>
          </a:xfrm>
          <a:prstGeom prst="rect">
            <a:avLst/>
          </a:prstGeom>
          <a:noFill/>
          <a:ln>
            <a:noFill/>
          </a:ln>
        </p:spPr>
        <p:txBody>
          <a:bodyPr wrap="square" rtlCol="0">
            <a:spAutoFit/>
          </a:bodyPr>
          <a:lstStyle/>
          <a:p>
            <a:pPr algn="ctr"/>
            <a:r>
              <a:rPr lang="en-US" sz="2600" dirty="0"/>
              <a:t>Total of 2 counts</a:t>
            </a:r>
          </a:p>
          <a:p>
            <a:pPr algn="ctr">
              <a:spcAft>
                <a:spcPts val="1800"/>
              </a:spcAft>
            </a:pPr>
            <a:r>
              <a:rPr lang="en-US" sz="2600" dirty="0"/>
              <a:t>divided by 2</a:t>
            </a:r>
            <a:endParaRPr lang="en-US" sz="2600" b="1" dirty="0">
              <a:solidFill>
                <a:srgbClr val="FF0000"/>
              </a:solidFill>
            </a:endParaRPr>
          </a:p>
          <a:p>
            <a:pPr algn="ctr"/>
            <a:r>
              <a:rPr lang="en-US" sz="2600" dirty="0"/>
              <a:t> </a:t>
            </a:r>
            <a:r>
              <a:rPr lang="en-US" sz="2600" u="sng" dirty="0"/>
              <a:t>180 + PIR Days</a:t>
            </a:r>
            <a:r>
              <a:rPr lang="en-US" sz="2600" dirty="0">
                <a:solidFill>
                  <a:srgbClr val="FF0000"/>
                </a:solidFill>
              </a:rPr>
              <a:t>*</a:t>
            </a:r>
            <a:r>
              <a:rPr lang="en-US" sz="2600" u="sng" dirty="0"/>
              <a:t> </a:t>
            </a:r>
            <a:r>
              <a:rPr lang="en-US" sz="2600" dirty="0"/>
              <a:t> </a:t>
            </a:r>
          </a:p>
          <a:p>
            <a:pPr algn="ctr">
              <a:spcAft>
                <a:spcPts val="600"/>
              </a:spcAft>
            </a:pPr>
            <a:r>
              <a:rPr lang="en-US" sz="2600" dirty="0"/>
              <a:t>180</a:t>
            </a:r>
          </a:p>
          <a:p>
            <a:pPr algn="ctr"/>
            <a:r>
              <a:rPr lang="en-US" sz="2800" dirty="0"/>
              <a:t>= </a:t>
            </a:r>
            <a:r>
              <a:rPr lang="en-US" sz="2800" b="1" dirty="0"/>
              <a:t>ANB</a:t>
            </a:r>
          </a:p>
          <a:p>
            <a:pPr algn="ctr"/>
            <a:endParaRPr lang="en-US" sz="1000" b="1" dirty="0"/>
          </a:p>
        </p:txBody>
      </p:sp>
      <p:sp>
        <p:nvSpPr>
          <p:cNvPr id="13" name="TextBox 12"/>
          <p:cNvSpPr txBox="1"/>
          <p:nvPr/>
        </p:nvSpPr>
        <p:spPr>
          <a:xfrm>
            <a:off x="4495801" y="5631360"/>
            <a:ext cx="5715000" cy="769441"/>
          </a:xfrm>
          <a:prstGeom prst="rect">
            <a:avLst/>
          </a:prstGeom>
          <a:noFill/>
        </p:spPr>
        <p:txBody>
          <a:bodyPr wrap="square" rtlCol="0">
            <a:spAutoFit/>
          </a:bodyPr>
          <a:lstStyle/>
          <a:p>
            <a:r>
              <a:rPr lang="en-US" sz="2200" dirty="0">
                <a:solidFill>
                  <a:srgbClr val="FF0000"/>
                </a:solidFill>
              </a:rPr>
              <a:t>*</a:t>
            </a:r>
            <a:r>
              <a:rPr lang="en-US" sz="2200" dirty="0"/>
              <a:t>PIR Days are “pupil instruction related” days for teacher in-service training and recordkeeping</a:t>
            </a:r>
          </a:p>
        </p:txBody>
      </p:sp>
      <p:sp>
        <p:nvSpPr>
          <p:cNvPr id="14" name="TextBox 13"/>
          <p:cNvSpPr txBox="1"/>
          <p:nvPr/>
        </p:nvSpPr>
        <p:spPr>
          <a:xfrm>
            <a:off x="1905000" y="1419617"/>
            <a:ext cx="8305800" cy="523220"/>
          </a:xfrm>
          <a:prstGeom prst="rect">
            <a:avLst/>
          </a:prstGeom>
          <a:noFill/>
        </p:spPr>
        <p:txBody>
          <a:bodyPr wrap="square" rtlCol="0">
            <a:spAutoFit/>
          </a:bodyPr>
          <a:lstStyle/>
          <a:p>
            <a:pPr algn="ctr"/>
            <a:r>
              <a:rPr lang="en-US" sz="2800" b="1" dirty="0">
                <a:latin typeface="Tahoma" panose="020B0604030504040204" pitchFamily="34" charset="0"/>
                <a:ea typeface="Tahoma" panose="020B0604030504040204" pitchFamily="34" charset="0"/>
                <a:cs typeface="Tahoma" panose="020B0604030504040204" pitchFamily="34" charset="0"/>
              </a:rPr>
              <a:t>AVERAGE NUMBER BELONGING (ANB)</a:t>
            </a:r>
          </a:p>
        </p:txBody>
      </p:sp>
      <p:sp>
        <p:nvSpPr>
          <p:cNvPr id="3" name="TextBox 2"/>
          <p:cNvSpPr txBox="1"/>
          <p:nvPr/>
        </p:nvSpPr>
        <p:spPr>
          <a:xfrm>
            <a:off x="4876800" y="3886200"/>
            <a:ext cx="304800" cy="523220"/>
          </a:xfrm>
          <a:prstGeom prst="rect">
            <a:avLst/>
          </a:prstGeom>
          <a:noFill/>
        </p:spPr>
        <p:txBody>
          <a:bodyPr wrap="square" rtlCol="0">
            <a:spAutoFit/>
          </a:bodyPr>
          <a:lstStyle/>
          <a:p>
            <a:pPr algn="ctr"/>
            <a:r>
              <a:rPr lang="en-US" sz="2800" b="1" dirty="0"/>
              <a:t>X</a:t>
            </a:r>
          </a:p>
        </p:txBody>
      </p:sp>
      <p:cxnSp>
        <p:nvCxnSpPr>
          <p:cNvPr id="15" name="Straight Arrow Connector 14"/>
          <p:cNvCxnSpPr/>
          <p:nvPr/>
        </p:nvCxnSpPr>
        <p:spPr>
          <a:xfrm>
            <a:off x="4419601" y="2362200"/>
            <a:ext cx="584791" cy="685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cxnSpLocks/>
          </p:cNvCxnSpPr>
          <p:nvPr/>
        </p:nvCxnSpPr>
        <p:spPr>
          <a:xfrm flipV="1">
            <a:off x="4419600" y="3119975"/>
            <a:ext cx="584792" cy="204972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8115300" y="2133601"/>
            <a:ext cx="2095501" cy="3354765"/>
          </a:xfrm>
          <a:prstGeom prst="rect">
            <a:avLst/>
          </a:prstGeom>
          <a:noFill/>
          <a:ln>
            <a:solidFill>
              <a:schemeClr val="tx1"/>
            </a:solidFill>
          </a:ln>
        </p:spPr>
        <p:txBody>
          <a:bodyPr wrap="square" rtlCol="0">
            <a:spAutoFit/>
          </a:bodyPr>
          <a:lstStyle/>
          <a:p>
            <a:r>
              <a:rPr lang="en-US" sz="2000" dirty="0"/>
              <a:t>Example:</a:t>
            </a:r>
          </a:p>
          <a:p>
            <a:r>
              <a:rPr lang="en-US" sz="2000" dirty="0"/>
              <a:t>Oct count = 150</a:t>
            </a:r>
          </a:p>
          <a:p>
            <a:r>
              <a:rPr lang="en-US" sz="2000" dirty="0"/>
              <a:t>Feb count = 166</a:t>
            </a:r>
          </a:p>
          <a:p>
            <a:pPr algn="ctr"/>
            <a:endParaRPr lang="en-US" sz="1000" u="sng" dirty="0"/>
          </a:p>
          <a:p>
            <a:pPr algn="ctr"/>
            <a:r>
              <a:rPr lang="en-US" sz="2000" u="sng" dirty="0"/>
              <a:t>(150 + 166)</a:t>
            </a:r>
          </a:p>
          <a:p>
            <a:pPr algn="ctr"/>
            <a:r>
              <a:rPr lang="en-US" sz="2000" dirty="0"/>
              <a:t>  2</a:t>
            </a:r>
          </a:p>
          <a:p>
            <a:pPr algn="ctr"/>
            <a:r>
              <a:rPr lang="en-US" sz="2000" dirty="0"/>
              <a:t>= 158</a:t>
            </a:r>
          </a:p>
          <a:p>
            <a:endParaRPr lang="en-US" sz="1000" dirty="0"/>
          </a:p>
          <a:p>
            <a:pPr algn="ctr"/>
            <a:r>
              <a:rPr lang="en-US" u="sng" dirty="0"/>
              <a:t>187</a:t>
            </a:r>
          </a:p>
          <a:p>
            <a:pPr algn="ctr"/>
            <a:r>
              <a:rPr lang="en-US" dirty="0"/>
              <a:t>180</a:t>
            </a:r>
          </a:p>
          <a:p>
            <a:pPr algn="ctr"/>
            <a:endParaRPr lang="en-US" sz="1000" dirty="0"/>
          </a:p>
          <a:p>
            <a:pPr algn="ctr"/>
            <a:r>
              <a:rPr lang="en-US" sz="2400" dirty="0"/>
              <a:t>=  </a:t>
            </a:r>
            <a:r>
              <a:rPr lang="en-US" sz="2400" b="1" dirty="0"/>
              <a:t>165 ANB</a:t>
            </a:r>
          </a:p>
        </p:txBody>
      </p:sp>
      <p:sp>
        <p:nvSpPr>
          <p:cNvPr id="31" name="TextBox 30"/>
          <p:cNvSpPr txBox="1"/>
          <p:nvPr/>
        </p:nvSpPr>
        <p:spPr>
          <a:xfrm>
            <a:off x="8572500" y="4383156"/>
            <a:ext cx="342900" cy="369332"/>
          </a:xfrm>
          <a:prstGeom prst="rect">
            <a:avLst/>
          </a:prstGeom>
          <a:noFill/>
        </p:spPr>
        <p:txBody>
          <a:bodyPr wrap="square" rtlCol="0">
            <a:spAutoFit/>
          </a:bodyPr>
          <a:lstStyle/>
          <a:p>
            <a:pPr algn="ctr"/>
            <a:r>
              <a:rPr lang="en-US" b="1" dirty="0"/>
              <a:t>X</a:t>
            </a:r>
          </a:p>
        </p:txBody>
      </p:sp>
      <p:sp>
        <p:nvSpPr>
          <p:cNvPr id="4" name="TextBox 3">
            <a:extLst>
              <a:ext uri="{FF2B5EF4-FFF2-40B4-BE49-F238E27FC236}">
                <a16:creationId xmlns:a16="http://schemas.microsoft.com/office/drawing/2014/main" id="{09770E7C-FB7B-440A-A2BF-0A604FF66FDC}"/>
              </a:ext>
            </a:extLst>
          </p:cNvPr>
          <p:cNvSpPr txBox="1"/>
          <p:nvPr/>
        </p:nvSpPr>
        <p:spPr>
          <a:xfrm>
            <a:off x="371061" y="2956654"/>
            <a:ext cx="1449496" cy="461665"/>
          </a:xfrm>
          <a:prstGeom prst="rect">
            <a:avLst/>
          </a:prstGeom>
          <a:noFill/>
        </p:spPr>
        <p:txBody>
          <a:bodyPr wrap="square" rtlCol="0">
            <a:spAutoFit/>
          </a:bodyPr>
          <a:lstStyle/>
          <a:p>
            <a:pPr algn="ctr"/>
            <a:r>
              <a:rPr lang="en-US" sz="2400" b="1" dirty="0"/>
              <a:t>Oct 2020</a:t>
            </a:r>
          </a:p>
        </p:txBody>
      </p:sp>
      <p:sp>
        <p:nvSpPr>
          <p:cNvPr id="16" name="TextBox 15">
            <a:extLst>
              <a:ext uri="{FF2B5EF4-FFF2-40B4-BE49-F238E27FC236}">
                <a16:creationId xmlns:a16="http://schemas.microsoft.com/office/drawing/2014/main" id="{F297E021-0D3E-40DD-92E2-C27AF3F0385B}"/>
              </a:ext>
            </a:extLst>
          </p:cNvPr>
          <p:cNvSpPr txBox="1"/>
          <p:nvPr/>
        </p:nvSpPr>
        <p:spPr>
          <a:xfrm>
            <a:off x="371061" y="5082013"/>
            <a:ext cx="1449496" cy="461665"/>
          </a:xfrm>
          <a:prstGeom prst="rect">
            <a:avLst/>
          </a:prstGeom>
          <a:noFill/>
        </p:spPr>
        <p:txBody>
          <a:bodyPr wrap="square" rtlCol="0">
            <a:spAutoFit/>
          </a:bodyPr>
          <a:lstStyle/>
          <a:p>
            <a:pPr algn="ctr"/>
            <a:r>
              <a:rPr lang="en-US" sz="2400" b="1" dirty="0"/>
              <a:t>Feb 2021</a:t>
            </a:r>
          </a:p>
        </p:txBody>
      </p:sp>
      <p:sp>
        <p:nvSpPr>
          <p:cNvPr id="7" name="TextBox 6">
            <a:extLst>
              <a:ext uri="{FF2B5EF4-FFF2-40B4-BE49-F238E27FC236}">
                <a16:creationId xmlns:a16="http://schemas.microsoft.com/office/drawing/2014/main" id="{1B6684EC-6DC7-4586-8D0C-4A2B31C54F50}"/>
              </a:ext>
            </a:extLst>
          </p:cNvPr>
          <p:cNvSpPr txBox="1"/>
          <p:nvPr/>
        </p:nvSpPr>
        <p:spPr>
          <a:xfrm>
            <a:off x="10543721" y="4638526"/>
            <a:ext cx="1364974" cy="1200329"/>
          </a:xfrm>
          <a:prstGeom prst="rect">
            <a:avLst/>
          </a:prstGeom>
          <a:noFill/>
        </p:spPr>
        <p:txBody>
          <a:bodyPr wrap="square" rtlCol="0">
            <a:spAutoFit/>
          </a:bodyPr>
          <a:lstStyle/>
          <a:p>
            <a:pPr algn="ctr"/>
            <a:r>
              <a:rPr lang="en-US" sz="2400" dirty="0"/>
              <a:t>FY2022 Current Year ANB</a:t>
            </a:r>
          </a:p>
        </p:txBody>
      </p:sp>
      <p:cxnSp>
        <p:nvCxnSpPr>
          <p:cNvPr id="9" name="Straight Arrow Connector 8">
            <a:extLst>
              <a:ext uri="{FF2B5EF4-FFF2-40B4-BE49-F238E27FC236}">
                <a16:creationId xmlns:a16="http://schemas.microsoft.com/office/drawing/2014/main" id="{B08FFF21-14F6-4ED8-BD71-57730DE84ED7}"/>
              </a:ext>
            </a:extLst>
          </p:cNvPr>
          <p:cNvCxnSpPr>
            <a:cxnSpLocks/>
          </p:cNvCxnSpPr>
          <p:nvPr/>
        </p:nvCxnSpPr>
        <p:spPr>
          <a:xfrm flipH="1">
            <a:off x="10031896" y="5054025"/>
            <a:ext cx="598006" cy="11567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id="{6ABC9B7D-1B7C-4B90-9EF7-1AD70A27F373}"/>
              </a:ext>
            </a:extLst>
          </p:cNvPr>
          <p:cNvSpPr/>
          <p:nvPr/>
        </p:nvSpPr>
        <p:spPr>
          <a:xfrm>
            <a:off x="8448220" y="4819714"/>
            <a:ext cx="1583676" cy="769441"/>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91981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2196" y="520504"/>
            <a:ext cx="10481603" cy="900333"/>
          </a:xfrm>
        </p:spPr>
        <p:txBody>
          <a:bodyPr>
            <a:normAutofit/>
          </a:bodyPr>
          <a:lstStyle/>
          <a:p>
            <a:r>
              <a:rPr lang="en-US" sz="3600" b="1" dirty="0"/>
              <a:t>House Bill 630 </a:t>
            </a:r>
            <a:r>
              <a:rPr lang="en-US" sz="3600" dirty="0"/>
              <a:t>Appropriate CARES-II funds</a:t>
            </a:r>
            <a:endParaRPr lang="en-US" sz="36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1981200" y="1600200"/>
            <a:ext cx="8229600" cy="5181600"/>
          </a:xfrm>
        </p:spPr>
        <p:txBody>
          <a:bodyPr>
            <a:noAutofit/>
          </a:bodyPr>
          <a:lstStyle/>
          <a:p>
            <a:pPr marL="0" indent="0">
              <a:spcAft>
                <a:spcPts val="600"/>
              </a:spcAft>
              <a:buNone/>
            </a:pPr>
            <a:r>
              <a:rPr lang="en-US" dirty="0">
                <a:latin typeface="Tahoma" panose="020B0604030504040204" pitchFamily="34" charset="0"/>
                <a:ea typeface="Tahoma" panose="020B0604030504040204" pitchFamily="34" charset="0"/>
                <a:cs typeface="Tahoma" panose="020B0604030504040204" pitchFamily="34" charset="0"/>
              </a:rPr>
              <a:t>“</a:t>
            </a:r>
            <a:r>
              <a:rPr lang="en-US" sz="3200" b="1" dirty="0">
                <a:latin typeface="Tahoma" panose="020B0604030504040204" pitchFamily="34" charset="0"/>
                <a:ea typeface="Tahoma" panose="020B0604030504040204" pitchFamily="34" charset="0"/>
                <a:cs typeface="Tahoma" panose="020B0604030504040204" pitchFamily="34" charset="0"/>
              </a:rPr>
              <a:t>Budget Limit ANB</a:t>
            </a:r>
            <a:r>
              <a:rPr lang="en-US" dirty="0">
                <a:latin typeface="Tahoma" panose="020B0604030504040204" pitchFamily="34" charset="0"/>
                <a:ea typeface="Tahoma" panose="020B0604030504040204" pitchFamily="34" charset="0"/>
                <a:cs typeface="Tahoma" panose="020B0604030504040204" pitchFamily="34" charset="0"/>
              </a:rPr>
              <a:t>”</a:t>
            </a:r>
          </a:p>
          <a:p>
            <a:pPr marL="0" indent="0">
              <a:buNone/>
            </a:pPr>
            <a:r>
              <a:rPr lang="en-US" dirty="0">
                <a:latin typeface="Tahoma" panose="020B0604030504040204" pitchFamily="34" charset="0"/>
                <a:ea typeface="Tahoma" panose="020B0604030504040204" pitchFamily="34" charset="0"/>
                <a:cs typeface="Tahoma" panose="020B0604030504040204" pitchFamily="34" charset="0"/>
              </a:rPr>
              <a:t>ANB</a:t>
            </a:r>
            <a:r>
              <a:rPr lang="en-US" b="1" dirty="0">
                <a:latin typeface="Tahoma" panose="020B0604030504040204" pitchFamily="34" charset="0"/>
                <a:ea typeface="Tahoma" panose="020B0604030504040204" pitchFamily="34" charset="0"/>
                <a:cs typeface="Tahoma" panose="020B0604030504040204" pitchFamily="34" charset="0"/>
              </a:rPr>
              <a:t> </a:t>
            </a:r>
            <a:r>
              <a:rPr lang="en-US" dirty="0">
                <a:latin typeface="Tahoma" panose="020B0604030504040204" pitchFamily="34" charset="0"/>
                <a:ea typeface="Tahoma" panose="020B0604030504040204" pitchFamily="34" charset="0"/>
                <a:cs typeface="Tahoma" panose="020B0604030504040204" pitchFamily="34" charset="0"/>
              </a:rPr>
              <a:t>that generates the greatest maximum general fund budget</a:t>
            </a:r>
            <a:r>
              <a:rPr lang="en-US" dirty="0"/>
              <a:t>:</a:t>
            </a:r>
            <a:endParaRPr lang="en-US" b="1" dirty="0">
              <a:latin typeface="Tahoma" panose="020B0604030504040204" pitchFamily="34" charset="0"/>
              <a:ea typeface="Tahoma" panose="020B0604030504040204" pitchFamily="34" charset="0"/>
              <a:cs typeface="Tahoma" panose="020B0604030504040204" pitchFamily="34" charset="0"/>
            </a:endParaRPr>
          </a:p>
          <a:p>
            <a:pPr lvl="1"/>
            <a:r>
              <a:rPr lang="en-US" sz="2600" b="1" dirty="0">
                <a:latin typeface="Tahoma" panose="020B0604030504040204" pitchFamily="34" charset="0"/>
                <a:ea typeface="Tahoma" panose="020B0604030504040204" pitchFamily="34" charset="0"/>
                <a:cs typeface="Tahoma" panose="020B0604030504040204" pitchFamily="34" charset="0"/>
              </a:rPr>
              <a:t>Current Year ANB (CY ANB)</a:t>
            </a:r>
          </a:p>
          <a:p>
            <a:pPr lvl="2"/>
            <a:r>
              <a:rPr lang="en-US" dirty="0">
                <a:latin typeface="Tahoma" panose="020B0604030504040204" pitchFamily="34" charset="0"/>
                <a:ea typeface="Tahoma" panose="020B0604030504040204" pitchFamily="34" charset="0"/>
                <a:cs typeface="Tahoma" panose="020B0604030504040204" pitchFamily="34" charset="0"/>
              </a:rPr>
              <a:t>ANB for the budget unit for the ensuing school year (</a:t>
            </a:r>
            <a:r>
              <a:rPr lang="en-US" sz="2400" dirty="0">
                <a:latin typeface="Tahoma" panose="020B0604030504040204" pitchFamily="34" charset="0"/>
                <a:ea typeface="Tahoma" panose="020B0604030504040204" pitchFamily="34" charset="0"/>
                <a:cs typeface="Tahoma" panose="020B0604030504040204" pitchFamily="34" charset="0"/>
              </a:rPr>
              <a:t>FY2022 ANB is based on FY2021 enrollment counts)</a:t>
            </a:r>
          </a:p>
          <a:p>
            <a:pPr lvl="1"/>
            <a:r>
              <a:rPr lang="en-US" sz="2600" b="1" dirty="0">
                <a:latin typeface="Tahoma" panose="020B0604030504040204" pitchFamily="34" charset="0"/>
                <a:ea typeface="Tahoma" panose="020B0604030504040204" pitchFamily="34" charset="0"/>
                <a:cs typeface="Tahoma" panose="020B0604030504040204" pitchFamily="34" charset="0"/>
              </a:rPr>
              <a:t>3-Year Average ANB</a:t>
            </a:r>
          </a:p>
          <a:p>
            <a:pPr lvl="2"/>
            <a:r>
              <a:rPr lang="en-US" dirty="0">
                <a:latin typeface="Tahoma" panose="020B0604030504040204" pitchFamily="34" charset="0"/>
                <a:ea typeface="Tahoma" panose="020B0604030504040204" pitchFamily="34" charset="0"/>
                <a:cs typeface="Tahoma" panose="020B0604030504040204" pitchFamily="34" charset="0"/>
              </a:rPr>
              <a:t>Add current year ANB to the current ANB for the previous two school fiscal years and divide by 3 </a:t>
            </a:r>
            <a:r>
              <a:rPr lang="en-US" sz="2400" dirty="0">
                <a:latin typeface="Tahoma" panose="020B0604030504040204" pitchFamily="34" charset="0"/>
                <a:ea typeface="Tahoma" panose="020B0604030504040204" pitchFamily="34" charset="0"/>
                <a:cs typeface="Tahoma" panose="020B0604030504040204" pitchFamily="34" charset="0"/>
              </a:rPr>
              <a:t>(FY2022 ANB is the average of FY2022, FY2021 and FY2020)</a:t>
            </a:r>
            <a:endParaRPr lang="en-US" dirty="0">
              <a:latin typeface="Tahoma" panose="020B0604030504040204" pitchFamily="34" charset="0"/>
              <a:ea typeface="Tahoma" panose="020B0604030504040204" pitchFamily="34" charset="0"/>
              <a:cs typeface="Tahoma" panose="020B0604030504040204" pitchFamily="34" charset="0"/>
            </a:endParaRPr>
          </a:p>
          <a:p>
            <a:pPr marL="114300" indent="0" algn="ctr">
              <a:buNone/>
            </a:pPr>
            <a:r>
              <a:rPr lang="en-US" sz="2400" dirty="0">
                <a:solidFill>
                  <a:srgbClr val="FF0000"/>
                </a:solidFill>
                <a:latin typeface="Tahoma" panose="020B0604030504040204" pitchFamily="34" charset="0"/>
                <a:ea typeface="Tahoma" panose="020B0604030504040204" pitchFamily="34" charset="0"/>
                <a:cs typeface="Tahoma" panose="020B0604030504040204" pitchFamily="34" charset="0"/>
              </a:rPr>
              <a:t>(see section 1. Certified ANB on budget data sheet; also found on first page of Budget Report)</a:t>
            </a:r>
          </a:p>
        </p:txBody>
      </p:sp>
    </p:spTree>
    <p:extLst>
      <p:ext uri="{BB962C8B-B14F-4D97-AF65-F5344CB8AC3E}">
        <p14:creationId xmlns:p14="http://schemas.microsoft.com/office/powerpoint/2010/main" val="7949866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332" y="450002"/>
            <a:ext cx="9310468" cy="868362"/>
          </a:xfrm>
        </p:spPr>
        <p:txBody>
          <a:bodyPr>
            <a:normAutofit/>
          </a:bodyPr>
          <a:lstStyle/>
          <a:p>
            <a:r>
              <a:rPr lang="en-US" sz="3600" b="1" dirty="0"/>
              <a:t>House Bill 630 </a:t>
            </a:r>
            <a:r>
              <a:rPr lang="en-US" sz="3600" dirty="0"/>
              <a:t>Appropriate CARES-II funds</a:t>
            </a:r>
            <a:endParaRPr lang="en-US" sz="3600" dirty="0">
              <a:latin typeface="Tahoma" panose="020B0604030504040204" pitchFamily="34" charset="0"/>
              <a:ea typeface="Tahoma" panose="020B0604030504040204" pitchFamily="34" charset="0"/>
              <a:cs typeface="Tahoma" panose="020B0604030504040204" pitchFamily="34" charset="0"/>
            </a:endParaRPr>
          </a:p>
        </p:txBody>
      </p:sp>
      <p:sp>
        <p:nvSpPr>
          <p:cNvPr id="5" name="TextBox 4"/>
          <p:cNvSpPr txBox="1"/>
          <p:nvPr/>
        </p:nvSpPr>
        <p:spPr>
          <a:xfrm>
            <a:off x="1905000" y="1981201"/>
            <a:ext cx="2514600" cy="4324261"/>
          </a:xfrm>
          <a:prstGeom prst="rect">
            <a:avLst/>
          </a:prstGeom>
          <a:solidFill>
            <a:schemeClr val="accent6"/>
          </a:solidFill>
          <a:ln w="12700">
            <a:solidFill>
              <a:schemeClr val="tx1"/>
            </a:solidFill>
          </a:ln>
        </p:spPr>
        <p:txBody>
          <a:bodyPr wrap="square" rtlCol="0">
            <a:spAutoFit/>
          </a:bodyPr>
          <a:lstStyle/>
          <a:p>
            <a:pPr algn="ctr">
              <a:spcAft>
                <a:spcPts val="600"/>
              </a:spcAft>
            </a:pPr>
            <a:endParaRPr lang="en-US" sz="2400" dirty="0"/>
          </a:p>
          <a:p>
            <a:pPr algn="ctr">
              <a:spcAft>
                <a:spcPts val="600"/>
              </a:spcAft>
            </a:pPr>
            <a:endParaRPr lang="en-US" sz="2400" dirty="0"/>
          </a:p>
          <a:p>
            <a:pPr algn="ctr">
              <a:spcAft>
                <a:spcPts val="600"/>
              </a:spcAft>
            </a:pPr>
            <a:r>
              <a:rPr lang="en-US" sz="2400" dirty="0"/>
              <a:t>FALL ENROLLMENT</a:t>
            </a:r>
          </a:p>
          <a:p>
            <a:pPr algn="ctr">
              <a:spcAft>
                <a:spcPts val="600"/>
              </a:spcAft>
            </a:pPr>
            <a:r>
              <a:rPr lang="en-US" sz="2200" dirty="0"/>
              <a:t>(1</a:t>
            </a:r>
            <a:r>
              <a:rPr lang="en-US" sz="2200" baseline="30000" dirty="0"/>
              <a:t>ST</a:t>
            </a:r>
            <a:r>
              <a:rPr lang="en-US" sz="2200" dirty="0"/>
              <a:t> Monday in October)</a:t>
            </a:r>
          </a:p>
          <a:p>
            <a:pPr algn="ctr">
              <a:spcAft>
                <a:spcPts val="600"/>
              </a:spcAft>
            </a:pPr>
            <a:r>
              <a:rPr lang="en-US" sz="2000" dirty="0"/>
              <a:t>Part-time Students = ¼, ½, or ¾ </a:t>
            </a:r>
          </a:p>
          <a:p>
            <a:pPr algn="ctr">
              <a:spcAft>
                <a:spcPts val="600"/>
              </a:spcAft>
            </a:pPr>
            <a:endParaRPr lang="en-US" sz="2000" dirty="0"/>
          </a:p>
          <a:p>
            <a:pPr algn="ctr">
              <a:spcAft>
                <a:spcPts val="600"/>
              </a:spcAft>
            </a:pPr>
            <a:endParaRPr lang="en-US" sz="2000" dirty="0"/>
          </a:p>
          <a:p>
            <a:pPr algn="ctr">
              <a:spcAft>
                <a:spcPts val="600"/>
              </a:spcAft>
            </a:pPr>
            <a:endParaRPr lang="en-US" sz="2000" dirty="0"/>
          </a:p>
        </p:txBody>
      </p:sp>
      <p:sp>
        <p:nvSpPr>
          <p:cNvPr id="11" name="TextBox 10"/>
          <p:cNvSpPr txBox="1"/>
          <p:nvPr/>
        </p:nvSpPr>
        <p:spPr>
          <a:xfrm>
            <a:off x="4459356" y="2824134"/>
            <a:ext cx="3313046" cy="2385268"/>
          </a:xfrm>
          <a:prstGeom prst="rect">
            <a:avLst/>
          </a:prstGeom>
          <a:noFill/>
          <a:ln>
            <a:noFill/>
          </a:ln>
        </p:spPr>
        <p:txBody>
          <a:bodyPr wrap="square" rtlCol="0">
            <a:spAutoFit/>
          </a:bodyPr>
          <a:lstStyle/>
          <a:p>
            <a:pPr algn="ctr"/>
            <a:endParaRPr lang="en-US" u="sng" dirty="0"/>
          </a:p>
          <a:p>
            <a:pPr algn="ctr"/>
            <a:endParaRPr lang="en-US" u="sng" dirty="0"/>
          </a:p>
          <a:p>
            <a:pPr algn="ctr"/>
            <a:endParaRPr lang="en-US" u="sng" dirty="0"/>
          </a:p>
          <a:p>
            <a:pPr algn="ctr"/>
            <a:r>
              <a:rPr lang="en-US" sz="2600" u="sng" dirty="0"/>
              <a:t>180 + PIR Days</a:t>
            </a:r>
            <a:endParaRPr lang="en-US" sz="2600" dirty="0"/>
          </a:p>
          <a:p>
            <a:pPr algn="ctr">
              <a:spcAft>
                <a:spcPts val="600"/>
              </a:spcAft>
            </a:pPr>
            <a:r>
              <a:rPr lang="en-US" sz="2600" dirty="0"/>
              <a:t>180</a:t>
            </a:r>
          </a:p>
          <a:p>
            <a:pPr algn="ctr"/>
            <a:r>
              <a:rPr lang="en-US" sz="2800" dirty="0"/>
              <a:t>= </a:t>
            </a:r>
            <a:r>
              <a:rPr lang="en-US" sz="2800" b="1" dirty="0"/>
              <a:t>ANB</a:t>
            </a:r>
          </a:p>
          <a:p>
            <a:pPr algn="ctr"/>
            <a:endParaRPr lang="en-US" sz="1000" b="1" dirty="0"/>
          </a:p>
        </p:txBody>
      </p:sp>
      <p:sp>
        <p:nvSpPr>
          <p:cNvPr id="14" name="TextBox 13"/>
          <p:cNvSpPr txBox="1"/>
          <p:nvPr/>
        </p:nvSpPr>
        <p:spPr>
          <a:xfrm>
            <a:off x="1905000" y="1407091"/>
            <a:ext cx="8305800" cy="523220"/>
          </a:xfrm>
          <a:prstGeom prst="rect">
            <a:avLst/>
          </a:prstGeom>
          <a:noFill/>
        </p:spPr>
        <p:txBody>
          <a:bodyPr wrap="square" rtlCol="0">
            <a:spAutoFit/>
          </a:bodyPr>
          <a:lstStyle/>
          <a:p>
            <a:pPr algn="ctr"/>
            <a:r>
              <a:rPr lang="en-US" sz="2800" b="1" dirty="0">
                <a:latin typeface="Tahoma" panose="020B0604030504040204" pitchFamily="34" charset="0"/>
                <a:ea typeface="Tahoma" panose="020B0604030504040204" pitchFamily="34" charset="0"/>
                <a:cs typeface="Tahoma" panose="020B0604030504040204" pitchFamily="34" charset="0"/>
              </a:rPr>
              <a:t>AVERAGE NUMBER BELONGING (ANB)</a:t>
            </a:r>
          </a:p>
        </p:txBody>
      </p:sp>
      <p:sp>
        <p:nvSpPr>
          <p:cNvPr id="3" name="TextBox 2"/>
          <p:cNvSpPr txBox="1"/>
          <p:nvPr/>
        </p:nvSpPr>
        <p:spPr>
          <a:xfrm>
            <a:off x="4611760" y="3886200"/>
            <a:ext cx="304800" cy="523220"/>
          </a:xfrm>
          <a:prstGeom prst="rect">
            <a:avLst/>
          </a:prstGeom>
          <a:noFill/>
        </p:spPr>
        <p:txBody>
          <a:bodyPr wrap="square" rtlCol="0">
            <a:spAutoFit/>
          </a:bodyPr>
          <a:lstStyle/>
          <a:p>
            <a:pPr algn="ctr"/>
            <a:r>
              <a:rPr lang="en-US" sz="2800" b="1" dirty="0"/>
              <a:t>X</a:t>
            </a:r>
          </a:p>
        </p:txBody>
      </p:sp>
      <p:sp>
        <p:nvSpPr>
          <p:cNvPr id="30" name="TextBox 29"/>
          <p:cNvSpPr txBox="1"/>
          <p:nvPr/>
        </p:nvSpPr>
        <p:spPr>
          <a:xfrm>
            <a:off x="8115300" y="2133601"/>
            <a:ext cx="2095501" cy="3016210"/>
          </a:xfrm>
          <a:prstGeom prst="rect">
            <a:avLst/>
          </a:prstGeom>
          <a:noFill/>
          <a:ln>
            <a:solidFill>
              <a:schemeClr val="tx1"/>
            </a:solidFill>
          </a:ln>
        </p:spPr>
        <p:txBody>
          <a:bodyPr wrap="square" rtlCol="0">
            <a:spAutoFit/>
          </a:bodyPr>
          <a:lstStyle/>
          <a:p>
            <a:r>
              <a:rPr lang="en-US" sz="2000" dirty="0"/>
              <a:t>Example:</a:t>
            </a:r>
          </a:p>
          <a:p>
            <a:r>
              <a:rPr lang="en-US" sz="2000" dirty="0"/>
              <a:t>Oct count = 175</a:t>
            </a:r>
          </a:p>
          <a:p>
            <a:pPr algn="ctr"/>
            <a:endParaRPr lang="en-US" sz="1000" u="sng" dirty="0"/>
          </a:p>
          <a:p>
            <a:pPr algn="ctr"/>
            <a:r>
              <a:rPr lang="en-US" sz="2000" u="sng" dirty="0"/>
              <a:t>(175 X 2)</a:t>
            </a:r>
          </a:p>
          <a:p>
            <a:pPr algn="ctr"/>
            <a:r>
              <a:rPr lang="en-US" sz="2000" dirty="0"/>
              <a:t>  2</a:t>
            </a:r>
          </a:p>
          <a:p>
            <a:pPr algn="ctr"/>
            <a:r>
              <a:rPr lang="en-US" sz="2000" dirty="0"/>
              <a:t>= 175</a:t>
            </a:r>
          </a:p>
          <a:p>
            <a:endParaRPr lang="en-US" sz="1000" dirty="0"/>
          </a:p>
          <a:p>
            <a:pPr algn="ctr"/>
            <a:r>
              <a:rPr lang="en-US" u="sng" dirty="0"/>
              <a:t>187</a:t>
            </a:r>
          </a:p>
          <a:p>
            <a:pPr algn="ctr"/>
            <a:r>
              <a:rPr lang="en-US" dirty="0"/>
              <a:t>180</a:t>
            </a:r>
          </a:p>
          <a:p>
            <a:pPr algn="ctr"/>
            <a:endParaRPr lang="en-US" sz="1000" dirty="0"/>
          </a:p>
          <a:p>
            <a:pPr algn="ctr"/>
            <a:r>
              <a:rPr lang="en-US" sz="2400" b="1" dirty="0"/>
              <a:t>=  182 ANB</a:t>
            </a:r>
          </a:p>
        </p:txBody>
      </p:sp>
      <p:sp>
        <p:nvSpPr>
          <p:cNvPr id="31" name="TextBox 30"/>
          <p:cNvSpPr txBox="1"/>
          <p:nvPr/>
        </p:nvSpPr>
        <p:spPr>
          <a:xfrm>
            <a:off x="8572500" y="4065108"/>
            <a:ext cx="342900" cy="369332"/>
          </a:xfrm>
          <a:prstGeom prst="rect">
            <a:avLst/>
          </a:prstGeom>
          <a:noFill/>
        </p:spPr>
        <p:txBody>
          <a:bodyPr wrap="square" rtlCol="0">
            <a:spAutoFit/>
          </a:bodyPr>
          <a:lstStyle/>
          <a:p>
            <a:pPr algn="ctr"/>
            <a:r>
              <a:rPr lang="en-US" b="1" dirty="0"/>
              <a:t>X</a:t>
            </a:r>
          </a:p>
        </p:txBody>
      </p:sp>
      <p:sp>
        <p:nvSpPr>
          <p:cNvPr id="16" name="TextBox 15">
            <a:extLst>
              <a:ext uri="{FF2B5EF4-FFF2-40B4-BE49-F238E27FC236}">
                <a16:creationId xmlns:a16="http://schemas.microsoft.com/office/drawing/2014/main" id="{9562605F-EBA2-4337-BD38-ABF0170EC9C0}"/>
              </a:ext>
            </a:extLst>
          </p:cNvPr>
          <p:cNvSpPr txBox="1"/>
          <p:nvPr/>
        </p:nvSpPr>
        <p:spPr>
          <a:xfrm>
            <a:off x="371061" y="3672265"/>
            <a:ext cx="1449496" cy="1384995"/>
          </a:xfrm>
          <a:prstGeom prst="rect">
            <a:avLst/>
          </a:prstGeom>
          <a:noFill/>
        </p:spPr>
        <p:txBody>
          <a:bodyPr wrap="square" rtlCol="0">
            <a:spAutoFit/>
          </a:bodyPr>
          <a:lstStyle/>
          <a:p>
            <a:pPr algn="ctr"/>
            <a:r>
              <a:rPr lang="en-US" sz="2800" b="1" dirty="0"/>
              <a:t>Oct 2021 actual</a:t>
            </a:r>
          </a:p>
        </p:txBody>
      </p:sp>
      <p:sp>
        <p:nvSpPr>
          <p:cNvPr id="18" name="TextBox 17">
            <a:extLst>
              <a:ext uri="{FF2B5EF4-FFF2-40B4-BE49-F238E27FC236}">
                <a16:creationId xmlns:a16="http://schemas.microsoft.com/office/drawing/2014/main" id="{86221F90-602A-4A7B-9597-1BF01A427E59}"/>
              </a:ext>
            </a:extLst>
          </p:cNvPr>
          <p:cNvSpPr txBox="1"/>
          <p:nvPr/>
        </p:nvSpPr>
        <p:spPr>
          <a:xfrm>
            <a:off x="9409043" y="5530737"/>
            <a:ext cx="1823792" cy="830997"/>
          </a:xfrm>
          <a:prstGeom prst="rect">
            <a:avLst/>
          </a:prstGeom>
          <a:noFill/>
        </p:spPr>
        <p:txBody>
          <a:bodyPr wrap="square" rtlCol="0">
            <a:spAutoFit/>
          </a:bodyPr>
          <a:lstStyle/>
          <a:p>
            <a:pPr algn="ctr"/>
            <a:r>
              <a:rPr lang="en-US" sz="2400" b="1" dirty="0"/>
              <a:t>New budget limit ANB</a:t>
            </a:r>
          </a:p>
        </p:txBody>
      </p:sp>
      <p:sp>
        <p:nvSpPr>
          <p:cNvPr id="4" name="Oval 3">
            <a:extLst>
              <a:ext uri="{FF2B5EF4-FFF2-40B4-BE49-F238E27FC236}">
                <a16:creationId xmlns:a16="http://schemas.microsoft.com/office/drawing/2014/main" id="{1C178EA1-072A-4F25-8EAE-31461DF5C8F9}"/>
              </a:ext>
            </a:extLst>
          </p:cNvPr>
          <p:cNvSpPr/>
          <p:nvPr/>
        </p:nvSpPr>
        <p:spPr>
          <a:xfrm>
            <a:off x="8115300" y="4545466"/>
            <a:ext cx="2017605" cy="70614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AB0A140E-FB4C-4656-9F86-DEB403436003}"/>
              </a:ext>
            </a:extLst>
          </p:cNvPr>
          <p:cNvCxnSpPr>
            <a:cxnSpLocks/>
          </p:cNvCxnSpPr>
          <p:nvPr/>
        </p:nvCxnSpPr>
        <p:spPr>
          <a:xfrm flipH="1" flipV="1">
            <a:off x="9667361" y="5251578"/>
            <a:ext cx="653578" cy="326592"/>
          </a:xfrm>
          <a:prstGeom prst="straightConnector1">
            <a:avLst/>
          </a:prstGeom>
          <a:ln w="34925">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90410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F222D-9BDB-48F5-9824-C93C9D36FFF4}"/>
              </a:ext>
            </a:extLst>
          </p:cNvPr>
          <p:cNvSpPr>
            <a:spLocks noGrp="1"/>
          </p:cNvSpPr>
          <p:nvPr>
            <p:ph type="title"/>
          </p:nvPr>
        </p:nvSpPr>
        <p:spPr>
          <a:xfrm>
            <a:off x="838200" y="365125"/>
            <a:ext cx="10515600" cy="914400"/>
          </a:xfrm>
        </p:spPr>
        <p:txBody>
          <a:bodyPr>
            <a:normAutofit/>
          </a:bodyPr>
          <a:lstStyle/>
          <a:p>
            <a:r>
              <a:rPr lang="en-US" sz="3600" b="1" dirty="0"/>
              <a:t>House Bill 630 </a:t>
            </a:r>
            <a:r>
              <a:rPr lang="en-US" sz="3600" dirty="0"/>
              <a:t>Appropriate CARES-II funds</a:t>
            </a:r>
          </a:p>
        </p:txBody>
      </p:sp>
      <p:sp>
        <p:nvSpPr>
          <p:cNvPr id="3" name="Content Placeholder 2">
            <a:extLst>
              <a:ext uri="{FF2B5EF4-FFF2-40B4-BE49-F238E27FC236}">
                <a16:creationId xmlns:a16="http://schemas.microsoft.com/office/drawing/2014/main" id="{E7D3C3C3-A194-420C-BF70-7BBD7F54B6B7}"/>
              </a:ext>
            </a:extLst>
          </p:cNvPr>
          <p:cNvSpPr>
            <a:spLocks noGrp="1"/>
          </p:cNvSpPr>
          <p:nvPr>
            <p:ph idx="1"/>
          </p:nvPr>
        </p:nvSpPr>
        <p:spPr>
          <a:xfrm>
            <a:off x="838200" y="1371599"/>
            <a:ext cx="10515600" cy="4765729"/>
          </a:xfrm>
        </p:spPr>
        <p:txBody>
          <a:bodyPr>
            <a:normAutofit/>
          </a:bodyPr>
          <a:lstStyle/>
          <a:p>
            <a:pPr marL="457200" lvl="1" indent="0">
              <a:buNone/>
            </a:pPr>
            <a:r>
              <a:rPr lang="en-US" sz="2800" dirty="0"/>
              <a:t>BASE budget using new budget limit ANB		$ XXX,XXX.XX</a:t>
            </a:r>
          </a:p>
          <a:p>
            <a:pPr marL="0" indent="0">
              <a:spcBef>
                <a:spcPts val="600"/>
              </a:spcBef>
              <a:buNone/>
            </a:pPr>
            <a:r>
              <a:rPr lang="en-US" sz="3200" u="sng" dirty="0"/>
              <a:t> </a:t>
            </a:r>
            <a:r>
              <a:rPr lang="en-US" u="sng" dirty="0"/>
              <a:t>-</a:t>
            </a:r>
            <a:r>
              <a:rPr lang="en-US" sz="3200" u="sng" dirty="0"/>
              <a:t> </a:t>
            </a:r>
            <a:r>
              <a:rPr lang="en-US" u="sng" dirty="0"/>
              <a:t>  BASE budget using old budget limit ANB</a:t>
            </a:r>
            <a:r>
              <a:rPr lang="en-US" dirty="0"/>
              <a:t>		</a:t>
            </a:r>
            <a:r>
              <a:rPr lang="en-US" u="sng" dirty="0"/>
              <a:t>$ XXX,XXX.XX</a:t>
            </a:r>
          </a:p>
          <a:p>
            <a:pPr marL="0" indent="0">
              <a:spcBef>
                <a:spcPts val="600"/>
              </a:spcBef>
              <a:buNone/>
            </a:pPr>
            <a:r>
              <a:rPr lang="en-US" dirty="0"/>
              <a:t>=   Additional financial support				$   XX,XXX.XX</a:t>
            </a:r>
          </a:p>
          <a:p>
            <a:pPr marL="457200" lvl="1" indent="0">
              <a:buNone/>
            </a:pPr>
            <a:endParaRPr lang="en-US" sz="2800" dirty="0"/>
          </a:p>
          <a:p>
            <a:pPr marL="457200" lvl="1" indent="0">
              <a:buNone/>
            </a:pPr>
            <a:r>
              <a:rPr lang="en-US" sz="2800" dirty="0"/>
              <a:t>Funding source(s):</a:t>
            </a:r>
          </a:p>
          <a:p>
            <a:pPr lvl="1">
              <a:buFont typeface="Wingdings" panose="05000000000000000000" pitchFamily="2" charset="2"/>
              <a:buChar char="Ø"/>
            </a:pPr>
            <a:r>
              <a:rPr lang="en-US" sz="2800" dirty="0"/>
              <a:t>1</a:t>
            </a:r>
            <a:r>
              <a:rPr lang="en-US" sz="2800" baseline="30000" dirty="0"/>
              <a:t>st</a:t>
            </a:r>
            <a:r>
              <a:rPr lang="en-US" sz="2800" dirty="0"/>
              <a:t> source is up to 10% of the district’s ESSER-II and/or ESSER-III allocation (less ESSER-III restrictions), then</a:t>
            </a:r>
          </a:p>
          <a:p>
            <a:pPr lvl="1">
              <a:buFont typeface="Wingdings" panose="05000000000000000000" pitchFamily="2" charset="2"/>
              <a:buChar char="Ø"/>
            </a:pPr>
            <a:r>
              <a:rPr lang="en-US" sz="2800" dirty="0"/>
              <a:t>OPI – first, from federal $$ appropriated for this purpose, then from the BASE aid appropriation in HB2 </a:t>
            </a:r>
          </a:p>
        </p:txBody>
      </p:sp>
    </p:spTree>
    <p:extLst>
      <p:ext uri="{BB962C8B-B14F-4D97-AF65-F5344CB8AC3E}">
        <p14:creationId xmlns:p14="http://schemas.microsoft.com/office/powerpoint/2010/main" val="5584795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chemeClr val="accent1">
                    <a:lumMod val="75000"/>
                  </a:schemeClr>
                </a:solidFill>
              </a:rPr>
              <a:t>Enrollment, ANB and Minimum Aggregate Hours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600"/>
            <a:ext cx="10515600" cy="4572000"/>
          </a:xfrm>
        </p:spPr>
        <p:txBody>
          <a:bodyPr/>
          <a:lstStyle/>
          <a:p>
            <a:r>
              <a:rPr lang="en-US" dirty="0"/>
              <a:t>HB233 Revise funding for students with disabilities</a:t>
            </a:r>
          </a:p>
          <a:p>
            <a:r>
              <a:rPr lang="en-US" dirty="0"/>
              <a:t>SB72 Participation in extracurricular activities</a:t>
            </a:r>
          </a:p>
          <a:p>
            <a:r>
              <a:rPr lang="en-US" dirty="0"/>
              <a:t>SB157 Allow nonpublic students to participate in public school extracurriculars</a:t>
            </a:r>
          </a:p>
          <a:p>
            <a:r>
              <a:rPr lang="en-US" dirty="0"/>
              <a:t>SB75 </a:t>
            </a:r>
            <a:r>
              <a:rPr lang="en-US" dirty="0" err="1"/>
              <a:t>Unforseen</a:t>
            </a:r>
            <a:r>
              <a:rPr lang="en-US" dirty="0"/>
              <a:t> emergencies/minimum aggregate hours</a:t>
            </a:r>
          </a:p>
          <a:p>
            <a:r>
              <a:rPr lang="en-US" dirty="0"/>
              <a:t>HB246 Enhance local control and opportunities for pupils</a:t>
            </a:r>
          </a:p>
          <a:p>
            <a:endParaRPr lang="en-US" dirty="0"/>
          </a:p>
        </p:txBody>
      </p:sp>
    </p:spTree>
    <p:extLst>
      <p:ext uri="{BB962C8B-B14F-4D97-AF65-F5344CB8AC3E}">
        <p14:creationId xmlns:p14="http://schemas.microsoft.com/office/powerpoint/2010/main" val="39027676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5F222D-9BDB-48F5-9824-C93C9D36FFF4}"/>
              </a:ext>
            </a:extLst>
          </p:cNvPr>
          <p:cNvSpPr>
            <a:spLocks noGrp="1"/>
          </p:cNvSpPr>
          <p:nvPr>
            <p:ph type="title"/>
          </p:nvPr>
        </p:nvSpPr>
        <p:spPr>
          <a:xfrm>
            <a:off x="838200" y="365125"/>
            <a:ext cx="10515600" cy="914400"/>
          </a:xfrm>
        </p:spPr>
        <p:txBody>
          <a:bodyPr>
            <a:normAutofit/>
          </a:bodyPr>
          <a:lstStyle/>
          <a:p>
            <a:r>
              <a:rPr lang="en-US" sz="3600" b="1" dirty="0"/>
              <a:t>House Bill 630 </a:t>
            </a:r>
            <a:r>
              <a:rPr lang="en-US" sz="3600" dirty="0"/>
              <a:t>Appropriate CARES-II funds</a:t>
            </a:r>
          </a:p>
        </p:txBody>
      </p:sp>
      <p:sp>
        <p:nvSpPr>
          <p:cNvPr id="3" name="Content Placeholder 2">
            <a:extLst>
              <a:ext uri="{FF2B5EF4-FFF2-40B4-BE49-F238E27FC236}">
                <a16:creationId xmlns:a16="http://schemas.microsoft.com/office/drawing/2014/main" id="{E7D3C3C3-A194-420C-BF70-7BBD7F54B6B7}"/>
              </a:ext>
            </a:extLst>
          </p:cNvPr>
          <p:cNvSpPr>
            <a:spLocks noGrp="1"/>
          </p:cNvSpPr>
          <p:nvPr>
            <p:ph idx="1"/>
          </p:nvPr>
        </p:nvSpPr>
        <p:spPr>
          <a:xfrm>
            <a:off x="838200" y="1371600"/>
            <a:ext cx="10515600" cy="4351338"/>
          </a:xfrm>
        </p:spPr>
        <p:txBody>
          <a:bodyPr>
            <a:normAutofit/>
          </a:bodyPr>
          <a:lstStyle/>
          <a:p>
            <a:pPr marL="0" indent="0">
              <a:buNone/>
            </a:pPr>
            <a:r>
              <a:rPr lang="en-US" sz="3200" dirty="0"/>
              <a:t>Notes about the additional financial support:</a:t>
            </a:r>
          </a:p>
          <a:p>
            <a:pPr lvl="1"/>
            <a:r>
              <a:rPr lang="en-US" sz="2800" dirty="0"/>
              <a:t>District allocations are applied for in E-Grants and accounted for in Fund 15 Miscellaneous Programs</a:t>
            </a:r>
          </a:p>
          <a:p>
            <a:pPr lvl="1"/>
            <a:r>
              <a:rPr lang="en-US" sz="2800" dirty="0"/>
              <a:t>Any payment received from OPI for “additional financial support” is deposited and accounted for in Fund 15</a:t>
            </a:r>
          </a:p>
          <a:p>
            <a:pPr lvl="1"/>
            <a:r>
              <a:rPr lang="en-US" sz="2800" dirty="0"/>
              <a:t>Additional General Fund budget authority = 0</a:t>
            </a:r>
          </a:p>
          <a:p>
            <a:pPr marL="0" indent="0">
              <a:buNone/>
            </a:pPr>
            <a:r>
              <a:rPr lang="en-US" sz="2800" dirty="0"/>
              <a:t> </a:t>
            </a:r>
          </a:p>
        </p:txBody>
      </p:sp>
    </p:spTree>
    <p:extLst>
      <p:ext uri="{BB962C8B-B14F-4D97-AF65-F5344CB8AC3E}">
        <p14:creationId xmlns:p14="http://schemas.microsoft.com/office/powerpoint/2010/main" val="623974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B63CE-8EFA-4A81-82AC-5CE966B487F1}"/>
              </a:ext>
            </a:extLst>
          </p:cNvPr>
          <p:cNvSpPr>
            <a:spLocks noGrp="1"/>
          </p:cNvSpPr>
          <p:nvPr>
            <p:ph type="title"/>
          </p:nvPr>
        </p:nvSpPr>
        <p:spPr>
          <a:xfrm>
            <a:off x="838200" y="365125"/>
            <a:ext cx="10515600" cy="914400"/>
          </a:xfrm>
        </p:spPr>
        <p:txBody>
          <a:bodyPr>
            <a:normAutofit/>
          </a:bodyPr>
          <a:lstStyle/>
          <a:p>
            <a:r>
              <a:rPr lang="en-US" sz="3600" b="1" dirty="0"/>
              <a:t>House Bill 632 </a:t>
            </a:r>
            <a:r>
              <a:rPr lang="en-US" sz="3600" dirty="0"/>
              <a:t>Appropriate American Rescue Plan Funds</a:t>
            </a:r>
          </a:p>
        </p:txBody>
      </p:sp>
      <p:sp>
        <p:nvSpPr>
          <p:cNvPr id="3" name="Content Placeholder 2">
            <a:extLst>
              <a:ext uri="{FF2B5EF4-FFF2-40B4-BE49-F238E27FC236}">
                <a16:creationId xmlns:a16="http://schemas.microsoft.com/office/drawing/2014/main" id="{D085B787-1C8B-4D1D-922E-9DD561F84CDA}"/>
              </a:ext>
            </a:extLst>
          </p:cNvPr>
          <p:cNvSpPr>
            <a:spLocks noGrp="1"/>
          </p:cNvSpPr>
          <p:nvPr>
            <p:ph idx="1"/>
          </p:nvPr>
        </p:nvSpPr>
        <p:spPr>
          <a:xfrm>
            <a:off x="838200" y="1371600"/>
            <a:ext cx="10515600" cy="4351338"/>
          </a:xfrm>
        </p:spPr>
        <p:txBody>
          <a:bodyPr>
            <a:normAutofit/>
          </a:bodyPr>
          <a:lstStyle/>
          <a:p>
            <a:pPr marL="0" indent="0">
              <a:buNone/>
            </a:pPr>
            <a:r>
              <a:rPr lang="en-US" sz="3200" dirty="0"/>
              <a:t>American Rescue Plan Act of 2021 (ARPA)</a:t>
            </a:r>
          </a:p>
          <a:p>
            <a:pPr marL="0" indent="0">
              <a:buNone/>
            </a:pPr>
            <a:r>
              <a:rPr lang="en-US" sz="3200" dirty="0"/>
              <a:t>Elementary &amp; Secondary Schools Emergency Relief (ESSER)</a:t>
            </a:r>
          </a:p>
          <a:p>
            <a:pPr marL="0" indent="0">
              <a:buNone/>
            </a:pPr>
            <a:r>
              <a:rPr lang="en-US" dirty="0"/>
              <a:t>Referred to as </a:t>
            </a:r>
            <a:r>
              <a:rPr lang="en-US" b="1" dirty="0"/>
              <a:t>ESSER-III</a:t>
            </a:r>
            <a:r>
              <a:rPr lang="en-US" dirty="0"/>
              <a:t>:</a:t>
            </a:r>
          </a:p>
          <a:p>
            <a:pPr marL="0" indent="0">
              <a:buNone/>
            </a:pPr>
            <a:r>
              <a:rPr lang="en-US" dirty="0"/>
              <a:t>  Total to OPI for Montana schools				$382,019,236</a:t>
            </a:r>
          </a:p>
          <a:p>
            <a:pPr marL="0" indent="0">
              <a:buNone/>
            </a:pPr>
            <a:r>
              <a:rPr lang="en-US" dirty="0"/>
              <a:t>  </a:t>
            </a:r>
            <a:r>
              <a:rPr lang="en-US" dirty="0">
                <a:highlight>
                  <a:srgbClr val="FFFF00"/>
                </a:highlight>
              </a:rPr>
              <a:t>90% to be distributed to schools </a:t>
            </a:r>
            <a:r>
              <a:rPr lang="en-US" sz="2400" dirty="0">
                <a:highlight>
                  <a:srgbClr val="FFFF00"/>
                </a:highlight>
              </a:rPr>
              <a:t>(based on FY20 Title I)</a:t>
            </a:r>
            <a:r>
              <a:rPr lang="en-US" dirty="0">
                <a:highlight>
                  <a:srgbClr val="FFFF00"/>
                </a:highlight>
              </a:rPr>
              <a:t>	</a:t>
            </a:r>
            <a:r>
              <a:rPr lang="en-US" u="sng" dirty="0">
                <a:highlight>
                  <a:srgbClr val="FFFF00"/>
                </a:highlight>
              </a:rPr>
              <a:t>$343,817,312</a:t>
            </a:r>
          </a:p>
          <a:p>
            <a:pPr marL="0" indent="0">
              <a:buNone/>
            </a:pPr>
            <a:r>
              <a:rPr lang="en-US" dirty="0"/>
              <a:t>  10% to OPI for addressing issues related to COVID	$  38,201,924</a:t>
            </a:r>
          </a:p>
          <a:p>
            <a:pPr marL="457200" lvl="1" indent="0">
              <a:spcBef>
                <a:spcPts val="1200"/>
              </a:spcBef>
              <a:buNone/>
            </a:pPr>
            <a:r>
              <a:rPr lang="en-US" sz="2600" dirty="0"/>
              <a:t>.5% of total grant to OPI for admin costs	$  1,910,096</a:t>
            </a:r>
          </a:p>
          <a:p>
            <a:pPr marL="457200" lvl="1" indent="0">
              <a:buNone/>
            </a:pPr>
            <a:r>
              <a:rPr lang="en-US" sz="2600" dirty="0"/>
              <a:t>Remainder (some restricted; some not)</a:t>
            </a:r>
            <a:r>
              <a:rPr lang="en-US" dirty="0"/>
              <a:t>	</a:t>
            </a:r>
            <a:r>
              <a:rPr lang="en-US" sz="2600" dirty="0"/>
              <a:t>$36,291,828</a:t>
            </a:r>
          </a:p>
          <a:p>
            <a:endParaRPr lang="en-US" dirty="0"/>
          </a:p>
        </p:txBody>
      </p:sp>
      <p:sp>
        <p:nvSpPr>
          <p:cNvPr id="4" name="TextBox 3">
            <a:extLst>
              <a:ext uri="{FF2B5EF4-FFF2-40B4-BE49-F238E27FC236}">
                <a16:creationId xmlns:a16="http://schemas.microsoft.com/office/drawing/2014/main" id="{E6AC747A-87B6-46A8-A5CE-316FD991FB53}"/>
              </a:ext>
            </a:extLst>
          </p:cNvPr>
          <p:cNvSpPr txBox="1"/>
          <p:nvPr/>
        </p:nvSpPr>
        <p:spPr>
          <a:xfrm>
            <a:off x="7360326" y="165070"/>
            <a:ext cx="4508864" cy="400110"/>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on passage and approval (4/30)</a:t>
            </a:r>
          </a:p>
        </p:txBody>
      </p:sp>
    </p:spTree>
    <p:extLst>
      <p:ext uri="{BB962C8B-B14F-4D97-AF65-F5344CB8AC3E}">
        <p14:creationId xmlns:p14="http://schemas.microsoft.com/office/powerpoint/2010/main" val="4657198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6A62AAF1-4C81-47B4-AE85-E4D8E8796890}"/>
              </a:ext>
            </a:extLst>
          </p:cNvPr>
          <p:cNvGraphicFramePr>
            <a:graphicFrameLocks noGrp="1"/>
          </p:cNvGraphicFramePr>
          <p:nvPr>
            <p:ph idx="1"/>
            <p:extLst>
              <p:ext uri="{D42A27DB-BD31-4B8C-83A1-F6EECF244321}">
                <p14:modId xmlns:p14="http://schemas.microsoft.com/office/powerpoint/2010/main" val="185066107"/>
              </p:ext>
            </p:extLst>
          </p:nvPr>
        </p:nvGraphicFramePr>
        <p:xfrm>
          <a:off x="331304" y="472110"/>
          <a:ext cx="11555896" cy="6121432"/>
        </p:xfrm>
        <a:graphic>
          <a:graphicData uri="http://schemas.openxmlformats.org/drawingml/2006/table">
            <a:tbl>
              <a:tblPr firstRow="1" bandRow="1">
                <a:tableStyleId>{5C22544A-7EE6-4342-B048-85BDC9FD1C3A}</a:tableStyleId>
              </a:tblPr>
              <a:tblGrid>
                <a:gridCol w="9539206">
                  <a:extLst>
                    <a:ext uri="{9D8B030D-6E8A-4147-A177-3AD203B41FA5}">
                      <a16:colId xmlns:a16="http://schemas.microsoft.com/office/drawing/2014/main" val="3319816391"/>
                    </a:ext>
                  </a:extLst>
                </a:gridCol>
                <a:gridCol w="2016690">
                  <a:extLst>
                    <a:ext uri="{9D8B030D-6E8A-4147-A177-3AD203B41FA5}">
                      <a16:colId xmlns:a16="http://schemas.microsoft.com/office/drawing/2014/main" val="2450261764"/>
                    </a:ext>
                  </a:extLst>
                </a:gridCol>
              </a:tblGrid>
              <a:tr h="966397">
                <a:tc gridSpan="2">
                  <a:txBody>
                    <a:bodyPr/>
                    <a:lstStyle/>
                    <a:p>
                      <a:pPr algn="ctr"/>
                      <a:r>
                        <a:rPr lang="en-US" sz="2800" dirty="0">
                          <a:latin typeface="Arial" panose="020B0604020202020204" pitchFamily="34" charset="0"/>
                          <a:cs typeface="Arial" panose="020B0604020202020204" pitchFamily="34" charset="0"/>
                        </a:rPr>
                        <a:t>ALLOCATION of the 10% PORTION $38,201,924</a:t>
                      </a:r>
                    </a:p>
                  </a:txBody>
                  <a:tcPr/>
                </a:tc>
                <a:tc hMerge="1">
                  <a:txBody>
                    <a:bodyPr/>
                    <a:lstStyle/>
                    <a:p>
                      <a:endParaRPr lang="en-US" dirty="0"/>
                    </a:p>
                  </a:txBody>
                  <a:tcPr/>
                </a:tc>
                <a:extLst>
                  <a:ext uri="{0D108BD9-81ED-4DB2-BD59-A6C34878D82A}">
                    <a16:rowId xmlns:a16="http://schemas.microsoft.com/office/drawing/2014/main" val="1958185916"/>
                  </a:ext>
                </a:extLst>
              </a:tr>
              <a:tr h="805280">
                <a:tc>
                  <a:txBody>
                    <a:bodyPr/>
                    <a:lstStyle/>
                    <a:p>
                      <a:r>
                        <a:rPr lang="en-US" sz="2400" b="0" i="0" u="none" strike="noStrike" kern="1200" baseline="0" dirty="0">
                          <a:solidFill>
                            <a:schemeClr val="dk1"/>
                          </a:solidFill>
                          <a:latin typeface="Arial" panose="020B0604020202020204" pitchFamily="34" charset="0"/>
                          <a:ea typeface="+mn-ea"/>
                          <a:cs typeface="Arial" panose="020B0604020202020204" pitchFamily="34" charset="0"/>
                        </a:rPr>
                        <a:t>Modernization of all OPI databases connected to student learning, licensing and staffing</a:t>
                      </a:r>
                      <a:endParaRPr lang="en-US" sz="2400" dirty="0">
                        <a:latin typeface="Arial" panose="020B0604020202020204" pitchFamily="34" charset="0"/>
                        <a:cs typeface="Arial" panose="020B0604020202020204" pitchFamily="34" charset="0"/>
                      </a:endParaRPr>
                    </a:p>
                  </a:txBody>
                  <a:tcPr/>
                </a:tc>
                <a:tc>
                  <a:txBody>
                    <a:bodyPr/>
                    <a:lstStyle/>
                    <a:p>
                      <a:pPr algn="r"/>
                      <a:r>
                        <a:rPr lang="en-US" sz="2400" b="0" i="0" u="none" strike="noStrike" kern="1200" baseline="0" dirty="0">
                          <a:solidFill>
                            <a:schemeClr val="dk1"/>
                          </a:solidFill>
                          <a:latin typeface="Arial" panose="020B0604020202020204" pitchFamily="34" charset="0"/>
                          <a:ea typeface="+mn-ea"/>
                          <a:cs typeface="Arial" panose="020B0604020202020204" pitchFamily="34" charset="0"/>
                        </a:rPr>
                        <a:t>$5,475,248</a:t>
                      </a:r>
                      <a:endParaRPr lang="en-US" sz="24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245922974"/>
                  </a:ext>
                </a:extLst>
              </a:tr>
              <a:tr h="492190">
                <a:tc>
                  <a:txBody>
                    <a:bodyPr/>
                    <a:lstStyle/>
                    <a:p>
                      <a:r>
                        <a:rPr lang="en-US" sz="2400" dirty="0">
                          <a:highlight>
                            <a:srgbClr val="FFFF00"/>
                          </a:highlight>
                          <a:latin typeface="Arial" panose="020B0604020202020204" pitchFamily="34" charset="0"/>
                          <a:cs typeface="Arial" panose="020B0604020202020204" pitchFamily="34" charset="0"/>
                        </a:rPr>
                        <a:t>Supplemental Allocation to school districts (same as in HB630)</a:t>
                      </a:r>
                    </a:p>
                  </a:txBody>
                  <a:tcPr/>
                </a:tc>
                <a:tc>
                  <a:txBody>
                    <a:bodyPr/>
                    <a:lstStyle/>
                    <a:p>
                      <a:pPr algn="r"/>
                      <a:r>
                        <a:rPr lang="en-US" sz="2400" b="0" i="0" u="none" strike="noStrike" kern="1200" baseline="0" dirty="0">
                          <a:solidFill>
                            <a:schemeClr val="dk1"/>
                          </a:solidFill>
                          <a:highlight>
                            <a:srgbClr val="FFFF00"/>
                          </a:highlight>
                          <a:latin typeface="Arial" panose="020B0604020202020204" pitchFamily="34" charset="0"/>
                          <a:ea typeface="+mn-ea"/>
                          <a:cs typeface="Arial" panose="020B0604020202020204" pitchFamily="34" charset="0"/>
                        </a:rPr>
                        <a:t>$3,400,000</a:t>
                      </a:r>
                      <a:endParaRPr lang="en-US" sz="2400" dirty="0">
                        <a:highlight>
                          <a:srgbClr val="FFFF00"/>
                        </a:highlight>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904628492"/>
                  </a:ext>
                </a:extLst>
              </a:tr>
              <a:tr h="493289">
                <a:tc>
                  <a:txBody>
                    <a:bodyPr/>
                    <a:lstStyle/>
                    <a:p>
                      <a:r>
                        <a:rPr lang="en-US" sz="2400" dirty="0">
                          <a:latin typeface="Arial" panose="020B0604020202020204" pitchFamily="34" charset="0"/>
                          <a:cs typeface="Arial" panose="020B0604020202020204" pitchFamily="34" charset="0"/>
                        </a:rPr>
                        <a:t>State Efforts to Address Learning Loss (required 5% of total)</a:t>
                      </a:r>
                    </a:p>
                  </a:txBody>
                  <a:tcPr/>
                </a:tc>
                <a:tc>
                  <a:txBody>
                    <a:bodyPr/>
                    <a:lstStyle/>
                    <a:p>
                      <a:pPr algn="r"/>
                      <a:r>
                        <a:rPr lang="en-US" sz="2400" dirty="0">
                          <a:latin typeface="Arial" panose="020B0604020202020204" pitchFamily="34" charset="0"/>
                          <a:cs typeface="Arial" panose="020B0604020202020204" pitchFamily="34" charset="0"/>
                        </a:rPr>
                        <a:t>$19,100,962</a:t>
                      </a:r>
                    </a:p>
                  </a:txBody>
                  <a:tcPr/>
                </a:tc>
                <a:extLst>
                  <a:ext uri="{0D108BD9-81ED-4DB2-BD59-A6C34878D82A}">
                    <a16:rowId xmlns:a16="http://schemas.microsoft.com/office/drawing/2014/main" val="320032306"/>
                  </a:ext>
                </a:extLst>
              </a:tr>
              <a:tr h="501041">
                <a:tc>
                  <a:txBody>
                    <a:bodyPr/>
                    <a:lstStyle/>
                    <a:p>
                      <a:r>
                        <a:rPr lang="en-US" sz="2400" dirty="0">
                          <a:highlight>
                            <a:srgbClr val="00FFFF"/>
                          </a:highlight>
                          <a:latin typeface="Arial" panose="020B0604020202020204" pitchFamily="34" charset="0"/>
                          <a:cs typeface="Arial" panose="020B0604020202020204" pitchFamily="34" charset="0"/>
                        </a:rPr>
                        <a:t>State Summer Enrichment </a:t>
                      </a:r>
                      <a:r>
                        <a:rPr lang="en-US" sz="2000" dirty="0">
                          <a:highlight>
                            <a:srgbClr val="00FFFF"/>
                          </a:highlight>
                          <a:latin typeface="Arial" panose="020B0604020202020204" pitchFamily="34" charset="0"/>
                          <a:cs typeface="Arial" panose="020B0604020202020204" pitchFamily="34" charset="0"/>
                        </a:rPr>
                        <a:t>(required 1% of total – OPI may grant to schools)</a:t>
                      </a:r>
                    </a:p>
                  </a:txBody>
                  <a:tcPr/>
                </a:tc>
                <a:tc>
                  <a:txBody>
                    <a:bodyPr/>
                    <a:lstStyle/>
                    <a:p>
                      <a:pPr algn="r"/>
                      <a:r>
                        <a:rPr lang="en-US" sz="2400" dirty="0">
                          <a:highlight>
                            <a:srgbClr val="00FFFF"/>
                          </a:highlight>
                          <a:latin typeface="Arial" panose="020B0604020202020204" pitchFamily="34" charset="0"/>
                          <a:cs typeface="Arial" panose="020B0604020202020204" pitchFamily="34" charset="0"/>
                        </a:rPr>
                        <a:t>$3,820,192</a:t>
                      </a:r>
                    </a:p>
                  </a:txBody>
                  <a:tcPr/>
                </a:tc>
                <a:extLst>
                  <a:ext uri="{0D108BD9-81ED-4DB2-BD59-A6C34878D82A}">
                    <a16:rowId xmlns:a16="http://schemas.microsoft.com/office/drawing/2014/main" val="328719182"/>
                  </a:ext>
                </a:extLst>
              </a:tr>
              <a:tr h="537021">
                <a:tc>
                  <a:txBody>
                    <a:bodyPr/>
                    <a:lstStyle/>
                    <a:p>
                      <a:r>
                        <a:rPr lang="en-US" sz="2400" dirty="0">
                          <a:highlight>
                            <a:srgbClr val="00FFFF"/>
                          </a:highlight>
                          <a:latin typeface="Arial" panose="020B0604020202020204" pitchFamily="34" charset="0"/>
                          <a:cs typeface="Arial" panose="020B0604020202020204" pitchFamily="34" charset="0"/>
                        </a:rPr>
                        <a:t>State Afterschool Programs </a:t>
                      </a:r>
                      <a:r>
                        <a:rPr lang="en-US" sz="2000" dirty="0">
                          <a:highlight>
                            <a:srgbClr val="00FFFF"/>
                          </a:highlight>
                          <a:latin typeface="Arial" panose="020B0604020202020204" pitchFamily="34" charset="0"/>
                          <a:cs typeface="Arial" panose="020B0604020202020204" pitchFamily="34" charset="0"/>
                        </a:rPr>
                        <a:t>(required 1% of total – OPI may grant to schools)</a:t>
                      </a:r>
                    </a:p>
                  </a:txBody>
                  <a:tcPr/>
                </a:tc>
                <a:tc>
                  <a:txBody>
                    <a:bodyPr/>
                    <a:lstStyle/>
                    <a:p>
                      <a:pPr algn="r"/>
                      <a:r>
                        <a:rPr lang="en-US" sz="2400" dirty="0">
                          <a:highlight>
                            <a:srgbClr val="00FFFF"/>
                          </a:highlight>
                          <a:latin typeface="Arial" panose="020B0604020202020204" pitchFamily="34" charset="0"/>
                          <a:cs typeface="Arial" panose="020B0604020202020204" pitchFamily="34" charset="0"/>
                        </a:rPr>
                        <a:t>$3,820,192</a:t>
                      </a:r>
                    </a:p>
                  </a:txBody>
                  <a:tcPr/>
                </a:tc>
                <a:extLst>
                  <a:ext uri="{0D108BD9-81ED-4DB2-BD59-A6C34878D82A}">
                    <a16:rowId xmlns:a16="http://schemas.microsoft.com/office/drawing/2014/main" val="2900664536"/>
                  </a:ext>
                </a:extLst>
              </a:tr>
              <a:tr h="447379">
                <a:tc>
                  <a:txBody>
                    <a:bodyPr/>
                    <a:lstStyle/>
                    <a:p>
                      <a:r>
                        <a:rPr lang="en-US" sz="2400" dirty="0">
                          <a:latin typeface="Arial" panose="020B0604020202020204" pitchFamily="34" charset="0"/>
                          <a:cs typeface="Arial" panose="020B0604020202020204" pitchFamily="34" charset="0"/>
                        </a:rPr>
                        <a:t>To OPI for administration of ESSER II program</a:t>
                      </a:r>
                    </a:p>
                  </a:txBody>
                  <a:tcPr/>
                </a:tc>
                <a:tc>
                  <a:txBody>
                    <a:bodyPr/>
                    <a:lstStyle/>
                    <a:p>
                      <a:pPr algn="r"/>
                      <a:r>
                        <a:rPr lang="en-US" sz="2400" dirty="0">
                          <a:latin typeface="Arial" panose="020B0604020202020204" pitchFamily="34" charset="0"/>
                          <a:cs typeface="Arial" panose="020B0604020202020204" pitchFamily="34" charset="0"/>
                        </a:rPr>
                        <a:t>$1,910,096</a:t>
                      </a:r>
                    </a:p>
                  </a:txBody>
                  <a:tcPr/>
                </a:tc>
                <a:extLst>
                  <a:ext uri="{0D108BD9-81ED-4DB2-BD59-A6C34878D82A}">
                    <a16:rowId xmlns:a16="http://schemas.microsoft.com/office/drawing/2014/main" val="2565434843"/>
                  </a:ext>
                </a:extLst>
              </a:tr>
              <a:tr h="1046054">
                <a:tc>
                  <a:txBody>
                    <a:bodyPr/>
                    <a:lstStyle/>
                    <a:p>
                      <a:r>
                        <a:rPr lang="en-US" sz="2400" dirty="0">
                          <a:latin typeface="Arial" panose="020B0604020202020204" pitchFamily="34" charset="0"/>
                          <a:cs typeface="Arial" panose="020B0604020202020204" pitchFamily="34" charset="0"/>
                        </a:rPr>
                        <a:t>Grants to MT School for the Deaf &amp; Blind, Youth Academy and</a:t>
                      </a:r>
                    </a:p>
                    <a:p>
                      <a:r>
                        <a:rPr lang="en-US" sz="2400" dirty="0">
                          <a:latin typeface="Arial" panose="020B0604020202020204" pitchFamily="34" charset="0"/>
                          <a:cs typeface="Arial" panose="020B0604020202020204" pitchFamily="34" charset="0"/>
                        </a:rPr>
                        <a:t>Pine Hills</a:t>
                      </a:r>
                    </a:p>
                  </a:txBody>
                  <a:tcPr/>
                </a:tc>
                <a:tc>
                  <a:txBody>
                    <a:bodyPr/>
                    <a:lstStyle/>
                    <a:p>
                      <a:pPr algn="r"/>
                      <a:r>
                        <a:rPr lang="en-US" sz="2400" dirty="0">
                          <a:latin typeface="Arial" panose="020B0604020202020204" pitchFamily="34" charset="0"/>
                          <a:cs typeface="Arial" panose="020B0604020202020204" pitchFamily="34" charset="0"/>
                        </a:rPr>
                        <a:t>$120,000</a:t>
                      </a:r>
                    </a:p>
                  </a:txBody>
                  <a:tcPr/>
                </a:tc>
                <a:extLst>
                  <a:ext uri="{0D108BD9-81ED-4DB2-BD59-A6C34878D82A}">
                    <a16:rowId xmlns:a16="http://schemas.microsoft.com/office/drawing/2014/main" val="1500756026"/>
                  </a:ext>
                </a:extLst>
              </a:tr>
              <a:tr h="805280">
                <a:tc>
                  <a:txBody>
                    <a:bodyPr/>
                    <a:lstStyle/>
                    <a:p>
                      <a:r>
                        <a:rPr lang="en-US" sz="2400" dirty="0">
                          <a:latin typeface="Arial" panose="020B0604020202020204" pitchFamily="34" charset="0"/>
                          <a:cs typeface="Arial" panose="020B0604020202020204" pitchFamily="34" charset="0"/>
                        </a:rPr>
                        <a:t>Education Leadership in Montana</a:t>
                      </a:r>
                    </a:p>
                  </a:txBody>
                  <a:tcPr/>
                </a:tc>
                <a:tc>
                  <a:txBody>
                    <a:bodyPr/>
                    <a:lstStyle/>
                    <a:p>
                      <a:pPr algn="r"/>
                      <a:r>
                        <a:rPr lang="en-US" sz="2400" dirty="0">
                          <a:latin typeface="Arial" panose="020B0604020202020204" pitchFamily="34" charset="0"/>
                          <a:cs typeface="Arial" panose="020B0604020202020204" pitchFamily="34" charset="0"/>
                        </a:rPr>
                        <a:t>555,234</a:t>
                      </a:r>
                    </a:p>
                  </a:txBody>
                  <a:tcPr/>
                </a:tc>
                <a:extLst>
                  <a:ext uri="{0D108BD9-81ED-4DB2-BD59-A6C34878D82A}">
                    <a16:rowId xmlns:a16="http://schemas.microsoft.com/office/drawing/2014/main" val="2578363785"/>
                  </a:ext>
                </a:extLst>
              </a:tr>
            </a:tbl>
          </a:graphicData>
        </a:graphic>
      </p:graphicFrame>
    </p:spTree>
    <p:extLst>
      <p:ext uri="{BB962C8B-B14F-4D97-AF65-F5344CB8AC3E}">
        <p14:creationId xmlns:p14="http://schemas.microsoft.com/office/powerpoint/2010/main" val="28036095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9">
            <a:extLst>
              <a:ext uri="{FF2B5EF4-FFF2-40B4-BE49-F238E27FC236}">
                <a16:creationId xmlns:a16="http://schemas.microsoft.com/office/drawing/2014/main" id="{AB8C311F-7253-4AED-9701-7FC0708C4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1">
            <a:extLst>
              <a:ext uri="{FF2B5EF4-FFF2-40B4-BE49-F238E27FC236}">
                <a16:creationId xmlns:a16="http://schemas.microsoft.com/office/drawing/2014/main" id="{FD073016-B734-483B-8953-5BADEE1451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38600" y="0"/>
            <a:ext cx="8157458" cy="6858000"/>
          </a:xfrm>
          <a:prstGeom prst="rect">
            <a:avLst/>
          </a:prstGeom>
          <a:gradFill>
            <a:gsLst>
              <a:gs pos="2000">
                <a:schemeClr val="accent1"/>
              </a:gs>
              <a:gs pos="78000">
                <a:schemeClr val="accent1">
                  <a:lumMod val="50000"/>
                </a:schemeClr>
              </a:gs>
              <a:gs pos="100000">
                <a:srgbClr val="000000">
                  <a:alpha val="85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3">
            <a:extLst>
              <a:ext uri="{FF2B5EF4-FFF2-40B4-BE49-F238E27FC236}">
                <a16:creationId xmlns:a16="http://schemas.microsoft.com/office/drawing/2014/main" id="{90A7EAB6-59D3-4325-8DE6-E0CA4009CE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4537" y="1839884"/>
            <a:ext cx="8157460" cy="5017687"/>
          </a:xfrm>
          <a:prstGeom prst="rect">
            <a:avLst/>
          </a:prstGeom>
          <a:gradFill>
            <a:gsLst>
              <a:gs pos="0">
                <a:schemeClr val="accent1">
                  <a:lumMod val="60000"/>
                  <a:lumOff val="40000"/>
                  <a:alpha val="30000"/>
                </a:schemeClr>
              </a:gs>
              <a:gs pos="100000">
                <a:srgbClr val="000000">
                  <a:alpha val="44000"/>
                </a:srgb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8D57A06-A426-446D-B02C-A2DC6B62E4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063179" y="-33131"/>
            <a:ext cx="6857999" cy="6923403"/>
          </a:xfrm>
          <a:prstGeom prst="rect">
            <a:avLst/>
          </a:prstGeom>
          <a:gradFill>
            <a:gsLst>
              <a:gs pos="56000">
                <a:schemeClr val="accent1">
                  <a:lumMod val="60000"/>
                  <a:lumOff val="40000"/>
                  <a:alpha val="0"/>
                </a:schemeClr>
              </a:gs>
              <a:gs pos="100000">
                <a:schemeClr val="accent1"/>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B805B99-9343-46F8-BBD5-15688A06DFB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9043" y="457200"/>
            <a:ext cx="8613913" cy="5943600"/>
          </a:xfrm>
          <a:prstGeom prst="rect">
            <a:avLst/>
          </a:prstGeom>
        </p:spPr>
      </p:pic>
    </p:spTree>
    <p:extLst>
      <p:ext uri="{BB962C8B-B14F-4D97-AF65-F5344CB8AC3E}">
        <p14:creationId xmlns:p14="http://schemas.microsoft.com/office/powerpoint/2010/main" val="2731021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chemeClr val="accent1">
                    <a:lumMod val="75000"/>
                  </a:schemeClr>
                </a:solidFill>
              </a:rPr>
              <a:t>Enrollment, ANB and Minimum Aggregate Hours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600"/>
            <a:ext cx="11074052" cy="5486400"/>
          </a:xfrm>
        </p:spPr>
        <p:txBody>
          <a:bodyPr>
            <a:normAutofit lnSpcReduction="10000"/>
          </a:bodyPr>
          <a:lstStyle/>
          <a:p>
            <a:pPr marL="0" indent="0">
              <a:buNone/>
            </a:pPr>
            <a:r>
              <a:rPr lang="en-US" sz="3200" b="1" dirty="0"/>
              <a:t>HB233</a:t>
            </a:r>
            <a:r>
              <a:rPr lang="en-US" sz="3200" dirty="0"/>
              <a:t> Revise funding for students with disabilities</a:t>
            </a:r>
          </a:p>
          <a:p>
            <a:r>
              <a:rPr lang="en-US" dirty="0"/>
              <a:t>Definition of “pupil” in 20-1-101, MCA</a:t>
            </a:r>
          </a:p>
          <a:p>
            <a:pPr lvl="1"/>
            <a:r>
              <a:rPr lang="en-US" dirty="0"/>
              <a:t>an individual who is admitted by the board of trustees pursuant to 20-5-101, MCA</a:t>
            </a:r>
          </a:p>
          <a:p>
            <a:pPr lvl="1"/>
            <a:r>
              <a:rPr lang="en-US" dirty="0"/>
              <a:t>enrolled in a school established and maintained under the laws of the state at public expense</a:t>
            </a:r>
          </a:p>
          <a:p>
            <a:pPr lvl="1"/>
            <a:r>
              <a:rPr lang="en-US" dirty="0"/>
              <a:t>eligibility of pupils and calculations for ANB are governed by 20-9-311, MCA</a:t>
            </a:r>
          </a:p>
          <a:p>
            <a:r>
              <a:rPr lang="en-US" dirty="0"/>
              <a:t>A pupil over age 19 by September 10 is not eligible for ANB, </a:t>
            </a:r>
            <a:r>
              <a:rPr lang="en-US" b="1" i="1" dirty="0">
                <a:solidFill>
                  <a:srgbClr val="FF0000"/>
                </a:solidFill>
              </a:rPr>
              <a:t>except</a:t>
            </a:r>
          </a:p>
          <a:p>
            <a:pPr lvl="1"/>
            <a:r>
              <a:rPr lang="en-US" dirty="0"/>
              <a:t>Pupil with disabilities age 19 – 21 years receiving services under 20-7-411(4)(a) who has</a:t>
            </a:r>
          </a:p>
          <a:p>
            <a:pPr lvl="2"/>
            <a:r>
              <a:rPr lang="en-US" sz="2200" dirty="0"/>
              <a:t>Not graduated, </a:t>
            </a:r>
            <a:r>
              <a:rPr lang="en-US" sz="2200" b="1" i="1" dirty="0"/>
              <a:t>and</a:t>
            </a:r>
          </a:p>
          <a:p>
            <a:pPr lvl="2"/>
            <a:r>
              <a:rPr lang="en-US" sz="2200" dirty="0"/>
              <a:t>Eligible for special education services and likely to be eligible for adult services for individuals with developmental disabilities due to significance of the disability, </a:t>
            </a:r>
            <a:r>
              <a:rPr lang="en-US" sz="2200" b="1" i="1" dirty="0"/>
              <a:t>and</a:t>
            </a:r>
          </a:p>
          <a:p>
            <a:pPr lvl="2"/>
            <a:r>
              <a:rPr lang="en-US" sz="2200" dirty="0"/>
              <a:t>Student’s IEP has identified transitions goals that focus on preparation for living and working in the community following high school graduation since age 16 or the student’s disability  has increased in significance after age 16</a:t>
            </a:r>
          </a:p>
        </p:txBody>
      </p:sp>
      <p:sp>
        <p:nvSpPr>
          <p:cNvPr id="4" name="TextBox 3">
            <a:extLst>
              <a:ext uri="{FF2B5EF4-FFF2-40B4-BE49-F238E27FC236}">
                <a16:creationId xmlns:a16="http://schemas.microsoft.com/office/drawing/2014/main" id="{41DBA209-DB19-4C88-9DBF-CE4EE56AE4B1}"/>
              </a:ext>
            </a:extLst>
          </p:cNvPr>
          <p:cNvSpPr txBox="1"/>
          <p:nvPr/>
        </p:nvSpPr>
        <p:spPr>
          <a:xfrm>
            <a:off x="9382811" y="165070"/>
            <a:ext cx="2429691" cy="400110"/>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July 1, 2021</a:t>
            </a:r>
          </a:p>
        </p:txBody>
      </p:sp>
    </p:spTree>
    <p:extLst>
      <p:ext uri="{BB962C8B-B14F-4D97-AF65-F5344CB8AC3E}">
        <p14:creationId xmlns:p14="http://schemas.microsoft.com/office/powerpoint/2010/main" val="3025920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chemeClr val="accent1">
                    <a:lumMod val="75000"/>
                  </a:schemeClr>
                </a:solidFill>
              </a:rPr>
              <a:t>Enrollment, ANB and Minimum Aggregate Hours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598"/>
            <a:ext cx="10515600" cy="5486401"/>
          </a:xfrm>
        </p:spPr>
        <p:txBody>
          <a:bodyPr>
            <a:normAutofit fontScale="92500" lnSpcReduction="10000"/>
          </a:bodyPr>
          <a:lstStyle/>
          <a:p>
            <a:pPr marL="0" indent="0">
              <a:buNone/>
            </a:pPr>
            <a:r>
              <a:rPr lang="en-US" sz="3500" b="1" dirty="0"/>
              <a:t>SB72</a:t>
            </a:r>
            <a:r>
              <a:rPr lang="en-US" sz="3500" dirty="0"/>
              <a:t> Participation in extracurricular activities</a:t>
            </a:r>
          </a:p>
          <a:p>
            <a:r>
              <a:rPr lang="en-US" sz="3000" dirty="0"/>
              <a:t>Defines “extracurricular activity” (EA)</a:t>
            </a:r>
          </a:p>
          <a:p>
            <a:pPr lvl="1"/>
            <a:r>
              <a:rPr lang="en-US" dirty="0"/>
              <a:t>A sport or activity sanctioned by an organization having jurisdiction over interscholastic activities, contests and tournaments</a:t>
            </a:r>
          </a:p>
          <a:p>
            <a:pPr lvl="1"/>
            <a:r>
              <a:rPr lang="en-US" dirty="0"/>
              <a:t>An approved career and technical student organization, 20-7-306, MCA</a:t>
            </a:r>
          </a:p>
          <a:p>
            <a:pPr lvl="1"/>
            <a:r>
              <a:rPr lang="en-US" dirty="0"/>
              <a:t>A school theatre production</a:t>
            </a:r>
          </a:p>
          <a:p>
            <a:r>
              <a:rPr lang="en-US" sz="3000" dirty="0"/>
              <a:t>Individuals who during the prior school year </a:t>
            </a:r>
          </a:p>
          <a:p>
            <a:pPr lvl="1"/>
            <a:r>
              <a:rPr lang="en-US" dirty="0"/>
              <a:t>Resided in the district, and</a:t>
            </a:r>
          </a:p>
          <a:p>
            <a:pPr lvl="1"/>
            <a:r>
              <a:rPr lang="en-US" dirty="0"/>
              <a:t>Not enrolled in the district or not enrolled full time, and</a:t>
            </a:r>
          </a:p>
          <a:p>
            <a:pPr lvl="1"/>
            <a:r>
              <a:rPr lang="en-US" dirty="0"/>
              <a:t>Completed an EA with a duration of at least 6 weeks</a:t>
            </a:r>
          </a:p>
          <a:p>
            <a:r>
              <a:rPr lang="en-US" sz="3000" dirty="0"/>
              <a:t>District can include in October and February enrollment counts</a:t>
            </a:r>
          </a:p>
          <a:p>
            <a:pPr lvl="1"/>
            <a:r>
              <a:rPr lang="en-US" dirty="0"/>
              <a:t>EA duration of 6 weeks – 18 weeks: </a:t>
            </a:r>
            <a:r>
              <a:rPr lang="en-US" b="1" dirty="0"/>
              <a:t>1/16 enrollment</a:t>
            </a:r>
          </a:p>
          <a:p>
            <a:pPr lvl="1"/>
            <a:r>
              <a:rPr lang="en-US" dirty="0"/>
              <a:t>EA duration longer than 18 weeks: </a:t>
            </a:r>
            <a:r>
              <a:rPr lang="en-US" b="1" dirty="0"/>
              <a:t>1/8 enrollment</a:t>
            </a:r>
          </a:p>
          <a:p>
            <a:pPr lvl="1"/>
            <a:r>
              <a:rPr lang="en-US" dirty="0"/>
              <a:t>Can’t exceed full time enrollment</a:t>
            </a:r>
          </a:p>
        </p:txBody>
      </p:sp>
      <p:sp>
        <p:nvSpPr>
          <p:cNvPr id="4" name="TextBox 3">
            <a:extLst>
              <a:ext uri="{FF2B5EF4-FFF2-40B4-BE49-F238E27FC236}">
                <a16:creationId xmlns:a16="http://schemas.microsoft.com/office/drawing/2014/main" id="{16FCF7CD-2454-44D7-8616-A02C02542EC9}"/>
              </a:ext>
            </a:extLst>
          </p:cNvPr>
          <p:cNvSpPr txBox="1"/>
          <p:nvPr/>
        </p:nvSpPr>
        <p:spPr>
          <a:xfrm>
            <a:off x="9406247" y="135659"/>
            <a:ext cx="2429691" cy="400110"/>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July 1, 2021</a:t>
            </a:r>
          </a:p>
        </p:txBody>
      </p:sp>
    </p:spTree>
    <p:extLst>
      <p:ext uri="{BB962C8B-B14F-4D97-AF65-F5344CB8AC3E}">
        <p14:creationId xmlns:p14="http://schemas.microsoft.com/office/powerpoint/2010/main" val="3365088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chemeClr val="accent1">
                    <a:lumMod val="75000"/>
                  </a:schemeClr>
                </a:solidFill>
              </a:rPr>
              <a:t>Enrollment, ANB and Minimum Aggregate Hours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598"/>
            <a:ext cx="10515600" cy="5486401"/>
          </a:xfrm>
        </p:spPr>
        <p:txBody>
          <a:bodyPr>
            <a:normAutofit/>
          </a:bodyPr>
          <a:lstStyle/>
          <a:p>
            <a:pPr marL="0" indent="0">
              <a:buNone/>
            </a:pPr>
            <a:r>
              <a:rPr lang="en-US" sz="3200" b="1" dirty="0"/>
              <a:t>SB157</a:t>
            </a:r>
            <a:r>
              <a:rPr lang="en-US" sz="3200" dirty="0"/>
              <a:t> Allow nonpublic students to participate in public school extracurriculars</a:t>
            </a:r>
          </a:p>
          <a:p>
            <a:pPr marL="0" indent="0">
              <a:buNone/>
            </a:pPr>
            <a:r>
              <a:rPr lang="en-US" sz="3000" dirty="0"/>
              <a:t>A student attending a nonpublic or home school (20-5-109, MCA)</a:t>
            </a:r>
          </a:p>
          <a:p>
            <a:r>
              <a:rPr lang="en-US" sz="3000" dirty="0"/>
              <a:t>cannot be prohibited or restricted from participating in a public school district EA’s solely on the basis of </a:t>
            </a:r>
          </a:p>
          <a:p>
            <a:pPr lvl="1"/>
            <a:r>
              <a:rPr lang="en-US" sz="2600" dirty="0"/>
              <a:t>the student’s enrollment at the public school, or </a:t>
            </a:r>
          </a:p>
          <a:p>
            <a:pPr lvl="1"/>
            <a:r>
              <a:rPr lang="en-US" sz="2600" dirty="0"/>
              <a:t>on the number of hours the student physically attends the public school</a:t>
            </a:r>
          </a:p>
          <a:p>
            <a:r>
              <a:rPr lang="en-US" sz="3000" dirty="0"/>
              <a:t>is subject to:</a:t>
            </a:r>
          </a:p>
          <a:p>
            <a:pPr lvl="1"/>
            <a:r>
              <a:rPr lang="en-US" sz="2600" dirty="0"/>
              <a:t>(a) the same standards for participation as those required of full-time students enrolled in the school.</a:t>
            </a:r>
          </a:p>
          <a:p>
            <a:pPr lvl="1"/>
            <a:r>
              <a:rPr lang="en-US" sz="2600" dirty="0"/>
              <a:t>(b) the same rules of any interscholastic organization of which the school of participation is a member.</a:t>
            </a:r>
          </a:p>
          <a:p>
            <a:pPr marL="0" indent="0">
              <a:buNone/>
            </a:pPr>
            <a:endParaRPr lang="en-US" sz="3000" dirty="0"/>
          </a:p>
          <a:p>
            <a:pPr marL="0" indent="0">
              <a:buNone/>
            </a:pPr>
            <a:endParaRPr lang="en-US" sz="3000" dirty="0"/>
          </a:p>
        </p:txBody>
      </p:sp>
      <p:sp>
        <p:nvSpPr>
          <p:cNvPr id="4" name="TextBox 3">
            <a:extLst>
              <a:ext uri="{FF2B5EF4-FFF2-40B4-BE49-F238E27FC236}">
                <a16:creationId xmlns:a16="http://schemas.microsoft.com/office/drawing/2014/main" id="{5FE2F402-2263-475F-9DC4-FC28B00B4827}"/>
              </a:ext>
            </a:extLst>
          </p:cNvPr>
          <p:cNvSpPr txBox="1"/>
          <p:nvPr/>
        </p:nvSpPr>
        <p:spPr>
          <a:xfrm>
            <a:off x="9483634" y="148445"/>
            <a:ext cx="2429691" cy="400110"/>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July 1, 2021</a:t>
            </a:r>
          </a:p>
        </p:txBody>
      </p:sp>
    </p:spTree>
    <p:extLst>
      <p:ext uri="{BB962C8B-B14F-4D97-AF65-F5344CB8AC3E}">
        <p14:creationId xmlns:p14="http://schemas.microsoft.com/office/powerpoint/2010/main" val="1102772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chemeClr val="accent1">
                    <a:lumMod val="75000"/>
                  </a:schemeClr>
                </a:solidFill>
              </a:rPr>
              <a:t>Enrollment, ANB and Minimum Aggregate Hours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599"/>
            <a:ext cx="10515600" cy="5367368"/>
          </a:xfrm>
        </p:spPr>
        <p:txBody>
          <a:bodyPr>
            <a:normAutofit/>
          </a:bodyPr>
          <a:lstStyle/>
          <a:p>
            <a:pPr marL="0" indent="0">
              <a:buNone/>
            </a:pPr>
            <a:r>
              <a:rPr lang="en-US" sz="3200" b="1" dirty="0"/>
              <a:t>SB75</a:t>
            </a:r>
            <a:r>
              <a:rPr lang="en-US" sz="3200" dirty="0"/>
              <a:t> </a:t>
            </a:r>
            <a:r>
              <a:rPr lang="en-US" sz="3200" dirty="0" err="1"/>
              <a:t>Unforseen</a:t>
            </a:r>
            <a:r>
              <a:rPr lang="en-US" sz="3200" dirty="0"/>
              <a:t> emergencies/minimum aggregate hours</a:t>
            </a:r>
          </a:p>
          <a:p>
            <a:r>
              <a:rPr lang="en-US" dirty="0"/>
              <a:t>20-1-301, MCA establishes</a:t>
            </a:r>
          </a:p>
          <a:p>
            <a:pPr lvl="1"/>
            <a:r>
              <a:rPr lang="en-US" dirty="0"/>
              <a:t>Minimum aggregate hours of instruction</a:t>
            </a:r>
          </a:p>
          <a:p>
            <a:pPr lvl="1"/>
            <a:r>
              <a:rPr lang="en-US" dirty="0"/>
              <a:t>Consequences for failing to provide minimum aggregate hours of instruction (exceptions for emergency school closure)</a:t>
            </a:r>
          </a:p>
          <a:p>
            <a:pPr lvl="1"/>
            <a:r>
              <a:rPr lang="en-US" dirty="0"/>
              <a:t>20-9-805, MCA: amended to reduction in </a:t>
            </a:r>
            <a:r>
              <a:rPr lang="en-US" b="1" dirty="0">
                <a:solidFill>
                  <a:srgbClr val="FF0000"/>
                </a:solidFill>
              </a:rPr>
              <a:t>BASE aid </a:t>
            </a:r>
            <a:r>
              <a:rPr lang="en-US" dirty="0"/>
              <a:t>(not just DSA)</a:t>
            </a:r>
          </a:p>
          <a:p>
            <a:r>
              <a:rPr lang="en-US" dirty="0"/>
              <a:t>20-9-802, MCA redefines “reasonable effort” when making up instructional time due to unforeseen emergency to be at least 75% of the time through a combination of:</a:t>
            </a:r>
            <a:endParaRPr lang="en-US" b="1" i="1" dirty="0"/>
          </a:p>
          <a:p>
            <a:pPr lvl="1"/>
            <a:r>
              <a:rPr lang="en-US" dirty="0"/>
              <a:t>Extending the school year (add days or use scheduled non-school days)</a:t>
            </a:r>
          </a:p>
          <a:p>
            <a:pPr lvl="1"/>
            <a:r>
              <a:rPr lang="en-US" dirty="0"/>
              <a:t>Conducting pupil instruction on Saturdays</a:t>
            </a:r>
          </a:p>
          <a:p>
            <a:pPr lvl="1"/>
            <a:r>
              <a:rPr lang="en-US" dirty="0"/>
              <a:t>Extending instructional hours in the school day</a:t>
            </a:r>
          </a:p>
        </p:txBody>
      </p:sp>
      <p:sp>
        <p:nvSpPr>
          <p:cNvPr id="4" name="TextBox 3">
            <a:extLst>
              <a:ext uri="{FF2B5EF4-FFF2-40B4-BE49-F238E27FC236}">
                <a16:creationId xmlns:a16="http://schemas.microsoft.com/office/drawing/2014/main" id="{5D85AB48-E917-4E68-BE3E-2F9C3AB3D376}"/>
              </a:ext>
            </a:extLst>
          </p:cNvPr>
          <p:cNvSpPr txBox="1"/>
          <p:nvPr/>
        </p:nvSpPr>
        <p:spPr>
          <a:xfrm>
            <a:off x="3624349" y="119033"/>
            <a:ext cx="8386356" cy="400110"/>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on passage and approval (4/8); applies retroactive back to July 1, 2020</a:t>
            </a:r>
          </a:p>
        </p:txBody>
      </p:sp>
    </p:spTree>
    <p:extLst>
      <p:ext uri="{BB962C8B-B14F-4D97-AF65-F5344CB8AC3E}">
        <p14:creationId xmlns:p14="http://schemas.microsoft.com/office/powerpoint/2010/main" val="7986898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chemeClr val="accent1">
                    <a:lumMod val="75000"/>
                  </a:schemeClr>
                </a:solidFill>
              </a:rPr>
              <a:t>Enrollment, ANB and Minimum Aggregate Hours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599"/>
            <a:ext cx="10515600" cy="5367368"/>
          </a:xfrm>
        </p:spPr>
        <p:txBody>
          <a:bodyPr>
            <a:normAutofit/>
          </a:bodyPr>
          <a:lstStyle/>
          <a:p>
            <a:pPr marL="0" indent="0">
              <a:buNone/>
            </a:pPr>
            <a:r>
              <a:rPr lang="en-US" sz="3200" b="1" dirty="0"/>
              <a:t>SB75</a:t>
            </a:r>
            <a:r>
              <a:rPr lang="en-US" sz="3200" dirty="0"/>
              <a:t> </a:t>
            </a:r>
            <a:r>
              <a:rPr lang="en-US" sz="3200" dirty="0" err="1"/>
              <a:t>Unforseen</a:t>
            </a:r>
            <a:r>
              <a:rPr lang="en-US" sz="3200" dirty="0"/>
              <a:t> emergencies/minimum aggregate hours</a:t>
            </a:r>
          </a:p>
          <a:p>
            <a:r>
              <a:rPr lang="en-US" dirty="0"/>
              <a:t>20-1-303, MCA prohibits pupil instruction on Saturday or Sunday, </a:t>
            </a:r>
            <a:r>
              <a:rPr lang="en-US" b="1" i="1" dirty="0"/>
              <a:t>except</a:t>
            </a:r>
          </a:p>
          <a:p>
            <a:pPr lvl="1"/>
            <a:r>
              <a:rPr lang="en-US" dirty="0"/>
              <a:t>in emergencies, including those declared by the trustees, where there is a reasonable effort to make up aggregate hours of instruction lost during the emergency</a:t>
            </a:r>
          </a:p>
          <a:p>
            <a:pPr lvl="1"/>
            <a:r>
              <a:rPr lang="en-US" dirty="0"/>
              <a:t>for providing additional pupil instruction beyond the required minimum aggregate hours of instruction provided that </a:t>
            </a:r>
            <a:r>
              <a:rPr lang="en-US" i="1" dirty="0">
                <a:solidFill>
                  <a:srgbClr val="FF0000"/>
                </a:solidFill>
              </a:rPr>
              <a:t>student attendance is voluntary</a:t>
            </a:r>
          </a:p>
          <a:p>
            <a:r>
              <a:rPr lang="en-US" dirty="0"/>
              <a:t>20-9-806, MCA trustees adopt a resolution that a reasonable effort has been made to reschedule the pupil-instruction time lost because of the unforeseen emergency:</a:t>
            </a:r>
          </a:p>
          <a:p>
            <a:pPr lvl="1"/>
            <a:r>
              <a:rPr lang="en-US" dirty="0"/>
              <a:t>At least 75% of the days have been made up (see 20-9-802, MCA)</a:t>
            </a:r>
          </a:p>
          <a:p>
            <a:pPr lvl="1"/>
            <a:r>
              <a:rPr lang="en-US" dirty="0"/>
              <a:t>BASE aid won’t be reduced for 1 school day of the closure </a:t>
            </a:r>
          </a:p>
        </p:txBody>
      </p:sp>
      <p:sp>
        <p:nvSpPr>
          <p:cNvPr id="4" name="TextBox 3">
            <a:extLst>
              <a:ext uri="{FF2B5EF4-FFF2-40B4-BE49-F238E27FC236}">
                <a16:creationId xmlns:a16="http://schemas.microsoft.com/office/drawing/2014/main" id="{5D85AB48-E917-4E68-BE3E-2F9C3AB3D376}"/>
              </a:ext>
            </a:extLst>
          </p:cNvPr>
          <p:cNvSpPr txBox="1"/>
          <p:nvPr/>
        </p:nvSpPr>
        <p:spPr>
          <a:xfrm>
            <a:off x="3624349" y="119033"/>
            <a:ext cx="8386356" cy="400110"/>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on passage and approval (4/8); applies retroactive back to July 1, 2020</a:t>
            </a:r>
          </a:p>
        </p:txBody>
      </p:sp>
    </p:spTree>
    <p:extLst>
      <p:ext uri="{BB962C8B-B14F-4D97-AF65-F5344CB8AC3E}">
        <p14:creationId xmlns:p14="http://schemas.microsoft.com/office/powerpoint/2010/main" val="1177281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78D98-8D6D-4D08-BB83-DDD3FCAE11A5}"/>
              </a:ext>
            </a:extLst>
          </p:cNvPr>
          <p:cNvSpPr>
            <a:spLocks noGrp="1"/>
          </p:cNvSpPr>
          <p:nvPr>
            <p:ph type="title"/>
          </p:nvPr>
        </p:nvSpPr>
        <p:spPr>
          <a:xfrm>
            <a:off x="838200" y="365125"/>
            <a:ext cx="10515600" cy="914400"/>
          </a:xfrm>
        </p:spPr>
        <p:txBody>
          <a:bodyPr>
            <a:normAutofit/>
          </a:bodyPr>
          <a:lstStyle/>
          <a:p>
            <a:r>
              <a:rPr lang="en-US" sz="3600" b="1" dirty="0">
                <a:solidFill>
                  <a:schemeClr val="accent1">
                    <a:lumMod val="75000"/>
                  </a:schemeClr>
                </a:solidFill>
              </a:rPr>
              <a:t>Enrollment, ANB and Minimum Aggregate Hours</a:t>
            </a:r>
          </a:p>
        </p:txBody>
      </p:sp>
      <p:sp>
        <p:nvSpPr>
          <p:cNvPr id="3" name="Content Placeholder 2">
            <a:extLst>
              <a:ext uri="{FF2B5EF4-FFF2-40B4-BE49-F238E27FC236}">
                <a16:creationId xmlns:a16="http://schemas.microsoft.com/office/drawing/2014/main" id="{781BA40B-C4C3-4344-89BD-AE6604B27AB9}"/>
              </a:ext>
            </a:extLst>
          </p:cNvPr>
          <p:cNvSpPr>
            <a:spLocks noGrp="1"/>
          </p:cNvSpPr>
          <p:nvPr>
            <p:ph idx="1"/>
          </p:nvPr>
        </p:nvSpPr>
        <p:spPr>
          <a:xfrm>
            <a:off x="838200" y="1371598"/>
            <a:ext cx="10515600" cy="5342711"/>
          </a:xfrm>
        </p:spPr>
        <p:txBody>
          <a:bodyPr>
            <a:normAutofit fontScale="85000" lnSpcReduction="20000"/>
          </a:bodyPr>
          <a:lstStyle/>
          <a:p>
            <a:pPr marL="0" indent="0">
              <a:buNone/>
            </a:pPr>
            <a:r>
              <a:rPr lang="en-US" sz="3800" b="1" dirty="0"/>
              <a:t>SB246</a:t>
            </a:r>
            <a:r>
              <a:rPr lang="en-US" sz="3800" dirty="0"/>
              <a:t> Enhance local control and opportunities for pupils</a:t>
            </a:r>
          </a:p>
          <a:p>
            <a:pPr marL="0" indent="0">
              <a:spcAft>
                <a:spcPts val="300"/>
              </a:spcAft>
              <a:buNone/>
            </a:pPr>
            <a:r>
              <a:rPr lang="en-US" sz="3300" dirty="0"/>
              <a:t>20-1-101, MCA Definitions</a:t>
            </a:r>
          </a:p>
          <a:p>
            <a:r>
              <a:rPr lang="en-US" sz="3100" dirty="0"/>
              <a:t>(13) (a) "</a:t>
            </a:r>
            <a:r>
              <a:rPr lang="en-US" sz="3100" b="1" dirty="0"/>
              <a:t>Minimum aggregate hours</a:t>
            </a:r>
            <a:r>
              <a:rPr lang="en-US" sz="3100" dirty="0"/>
              <a:t>" means the minimum hours of pupil instruction that must be conducted during the school fiscal year in accordance with 20-1-301 and includes passing time between classes and, </a:t>
            </a:r>
            <a:r>
              <a:rPr lang="en-US" sz="3100" i="1" dirty="0">
                <a:solidFill>
                  <a:srgbClr val="FF0000"/>
                </a:solidFill>
              </a:rPr>
              <a:t>in an offsite instructional setting, includes time spent logging on and off an offsite learning platform</a:t>
            </a:r>
          </a:p>
          <a:p>
            <a:endParaRPr lang="en-US" sz="1000" dirty="0">
              <a:solidFill>
                <a:srgbClr val="FF0000"/>
              </a:solidFill>
            </a:endParaRPr>
          </a:p>
          <a:p>
            <a:r>
              <a:rPr lang="en-US" sz="3100" dirty="0"/>
              <a:t>(17) "</a:t>
            </a:r>
            <a:r>
              <a:rPr lang="en-US" sz="3100" b="1" dirty="0"/>
              <a:t>Pupil instruction</a:t>
            </a:r>
            <a:r>
              <a:rPr lang="en-US" sz="3100" dirty="0"/>
              <a:t>" means the conduct of organized </a:t>
            </a:r>
            <a:r>
              <a:rPr lang="en-US" sz="3100" i="1" dirty="0">
                <a:solidFill>
                  <a:srgbClr val="FF0000"/>
                </a:solidFill>
              </a:rPr>
              <a:t>learning opportunities for pupils enrolled in public schools while under the supervision of a teacher. The term includes any directed, distributive, collaborative, or work-based or other experiential learning activity provided, supervised, guided, facilitated, or coordinated under the supervision of a teacher that is conducted purposely to achieve content proficiency and facilitate the acquisition of knowledge, skills, and abilities by pupils enrolled in public schools, and to otherwise fulfill their full educational potential.</a:t>
            </a:r>
          </a:p>
        </p:txBody>
      </p:sp>
      <p:sp>
        <p:nvSpPr>
          <p:cNvPr id="4" name="TextBox 3">
            <a:extLst>
              <a:ext uri="{FF2B5EF4-FFF2-40B4-BE49-F238E27FC236}">
                <a16:creationId xmlns:a16="http://schemas.microsoft.com/office/drawing/2014/main" id="{5FE2F402-2263-475F-9DC4-FC28B00B4827}"/>
              </a:ext>
            </a:extLst>
          </p:cNvPr>
          <p:cNvSpPr txBox="1"/>
          <p:nvPr/>
        </p:nvSpPr>
        <p:spPr>
          <a:xfrm>
            <a:off x="7439891" y="123039"/>
            <a:ext cx="4495800" cy="400110"/>
          </a:xfrm>
          <a:prstGeom prst="rect">
            <a:avLst/>
          </a:prstGeom>
          <a:solidFill>
            <a:schemeClr val="accent2">
              <a:lumMod val="40000"/>
              <a:lumOff val="60000"/>
            </a:schemeClr>
          </a:solidFill>
          <a:ln>
            <a:solidFill>
              <a:schemeClr val="accent1"/>
            </a:solidFill>
          </a:ln>
        </p:spPr>
        <p:txBody>
          <a:bodyPr wrap="square" rtlCol="0">
            <a:spAutoFit/>
          </a:bodyPr>
          <a:lstStyle/>
          <a:p>
            <a:r>
              <a:rPr lang="en-US" sz="2000" dirty="0"/>
              <a:t>Effective on passage and approval 4/19</a:t>
            </a:r>
          </a:p>
        </p:txBody>
      </p:sp>
    </p:spTree>
    <p:extLst>
      <p:ext uri="{BB962C8B-B14F-4D97-AF65-F5344CB8AC3E}">
        <p14:creationId xmlns:p14="http://schemas.microsoft.com/office/powerpoint/2010/main" val="27633154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659</TotalTime>
  <Words>4159</Words>
  <Application>Microsoft Office PowerPoint</Application>
  <PresentationFormat>Widescreen</PresentationFormat>
  <Paragraphs>394</Paragraphs>
  <Slides>33</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Calibri</vt:lpstr>
      <vt:lpstr>Calibri Light</vt:lpstr>
      <vt:lpstr>Tahoma</vt:lpstr>
      <vt:lpstr>Wingdings</vt:lpstr>
      <vt:lpstr>Office Theme</vt:lpstr>
      <vt:lpstr>2021 Legislative Update Select bills related to school district finance</vt:lpstr>
      <vt:lpstr>Agenda (HB = House Bill; SB = Senate Bill)</vt:lpstr>
      <vt:lpstr>Enrollment, ANB and Minimum Aggregate Hours</vt:lpstr>
      <vt:lpstr>Enrollment, ANB and Minimum Aggregate Hours</vt:lpstr>
      <vt:lpstr>Enrollment, ANB and Minimum Aggregate Hours</vt:lpstr>
      <vt:lpstr>Enrollment, ANB and Minimum Aggregate Hours</vt:lpstr>
      <vt:lpstr>Enrollment, ANB and Minimum Aggregate Hours</vt:lpstr>
      <vt:lpstr>Enrollment, ANB and Minimum Aggregate Hours</vt:lpstr>
      <vt:lpstr>Enrollment, ANB and Minimum Aggregate Hours</vt:lpstr>
      <vt:lpstr>Enrollment, ANB and Minimum Aggregate Hours</vt:lpstr>
      <vt:lpstr>Enrollment, ANB and Minimum Aggregate Hours</vt:lpstr>
      <vt:lpstr>Enrollment, ANB and Minimum Aggregate Hours</vt:lpstr>
      <vt:lpstr>Enrollment, ANB and Minimum Aggregate Hours</vt:lpstr>
      <vt:lpstr>Finance and Budgets</vt:lpstr>
      <vt:lpstr>Finance and Budgets</vt:lpstr>
      <vt:lpstr>Finance and Budgets</vt:lpstr>
      <vt:lpstr>Finance and Budgets</vt:lpstr>
      <vt:lpstr>Finance and Budgets</vt:lpstr>
      <vt:lpstr>ESSER-II and ESSER-III</vt:lpstr>
      <vt:lpstr>House Bill 630 Appropriate CARES-II funds</vt:lpstr>
      <vt:lpstr>PowerPoint Presentation</vt:lpstr>
      <vt:lpstr>House Bill 630 Appropriate CARES-II funds</vt:lpstr>
      <vt:lpstr>House Bill 630 Appropriate CARES-II funds</vt:lpstr>
      <vt:lpstr>House Bill 630 Appropriate CARES-II funds</vt:lpstr>
      <vt:lpstr>House Bill 630 Appropriate CARES-II funds</vt:lpstr>
      <vt:lpstr>House Bill 630 Appropriate CARES-II funds</vt:lpstr>
      <vt:lpstr>House Bill 630 Appropriate CARES-II funds</vt:lpstr>
      <vt:lpstr>House Bill 630 Appropriate CARES-II funds</vt:lpstr>
      <vt:lpstr>House Bill 630 Appropriate CARES-II funds</vt:lpstr>
      <vt:lpstr>House Bill 630 Appropriate CARES-II funds</vt:lpstr>
      <vt:lpstr>House Bill 632 Appropriate American Rescue Plan Funds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Legislative Update Bills related to school districts</dc:title>
  <dc:creator>Denise</dc:creator>
  <cp:lastModifiedBy> </cp:lastModifiedBy>
  <cp:revision>45</cp:revision>
  <dcterms:created xsi:type="dcterms:W3CDTF">2021-05-13T15:45:14Z</dcterms:created>
  <dcterms:modified xsi:type="dcterms:W3CDTF">2021-06-15T18:43:06Z</dcterms:modified>
</cp:coreProperties>
</file>