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50"/>
  </p:notesMasterIdLst>
  <p:sldIdLst>
    <p:sldId id="256" r:id="rId5"/>
    <p:sldId id="305" r:id="rId6"/>
    <p:sldId id="329" r:id="rId7"/>
    <p:sldId id="262" r:id="rId8"/>
    <p:sldId id="316" r:id="rId9"/>
    <p:sldId id="263" r:id="rId10"/>
    <p:sldId id="320" r:id="rId11"/>
    <p:sldId id="304" r:id="rId12"/>
    <p:sldId id="334" r:id="rId13"/>
    <p:sldId id="265" r:id="rId14"/>
    <p:sldId id="335" r:id="rId15"/>
    <p:sldId id="311" r:id="rId16"/>
    <p:sldId id="321" r:id="rId17"/>
    <p:sldId id="302" r:id="rId18"/>
    <p:sldId id="303" r:id="rId19"/>
    <p:sldId id="317" r:id="rId20"/>
    <p:sldId id="332" r:id="rId21"/>
    <p:sldId id="274" r:id="rId22"/>
    <p:sldId id="270" r:id="rId23"/>
    <p:sldId id="327" r:id="rId24"/>
    <p:sldId id="310" r:id="rId25"/>
    <p:sldId id="301" r:id="rId26"/>
    <p:sldId id="328" r:id="rId27"/>
    <p:sldId id="306" r:id="rId28"/>
    <p:sldId id="264" r:id="rId29"/>
    <p:sldId id="312" r:id="rId30"/>
    <p:sldId id="313" r:id="rId31"/>
    <p:sldId id="309" r:id="rId32"/>
    <p:sldId id="322" r:id="rId33"/>
    <p:sldId id="336" r:id="rId34"/>
    <p:sldId id="314" r:id="rId35"/>
    <p:sldId id="323" r:id="rId36"/>
    <p:sldId id="338" r:id="rId37"/>
    <p:sldId id="308" r:id="rId38"/>
    <p:sldId id="318" r:id="rId39"/>
    <p:sldId id="337" r:id="rId40"/>
    <p:sldId id="319" r:id="rId41"/>
    <p:sldId id="324" r:id="rId42"/>
    <p:sldId id="325" r:id="rId43"/>
    <p:sldId id="269" r:id="rId44"/>
    <p:sldId id="315" r:id="rId45"/>
    <p:sldId id="271" r:id="rId46"/>
    <p:sldId id="326" r:id="rId47"/>
    <p:sldId id="331" r:id="rId48"/>
    <p:sldId id="25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305"/>
            <p14:sldId id="329"/>
            <p14:sldId id="262"/>
            <p14:sldId id="316"/>
            <p14:sldId id="263"/>
            <p14:sldId id="320"/>
            <p14:sldId id="304"/>
            <p14:sldId id="334"/>
            <p14:sldId id="265"/>
            <p14:sldId id="335"/>
            <p14:sldId id="311"/>
            <p14:sldId id="321"/>
            <p14:sldId id="302"/>
            <p14:sldId id="303"/>
            <p14:sldId id="317"/>
            <p14:sldId id="332"/>
            <p14:sldId id="274"/>
            <p14:sldId id="270"/>
            <p14:sldId id="327"/>
            <p14:sldId id="310"/>
            <p14:sldId id="301"/>
            <p14:sldId id="328"/>
            <p14:sldId id="306"/>
            <p14:sldId id="264"/>
            <p14:sldId id="312"/>
            <p14:sldId id="313"/>
            <p14:sldId id="309"/>
            <p14:sldId id="322"/>
            <p14:sldId id="336"/>
            <p14:sldId id="314"/>
            <p14:sldId id="323"/>
            <p14:sldId id="338"/>
            <p14:sldId id="308"/>
            <p14:sldId id="318"/>
            <p14:sldId id="337"/>
            <p14:sldId id="319"/>
            <p14:sldId id="324"/>
            <p14:sldId id="325"/>
            <p14:sldId id="269"/>
            <p14:sldId id="315"/>
            <p14:sldId id="271"/>
            <p14:sldId id="326"/>
            <p14:sldId id="331"/>
            <p14:sldId id="2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kelson, Mindi" initials="MA" lastIdx="11" clrIdx="0">
    <p:extLst>
      <p:ext uri="{19B8F6BF-5375-455C-9EA6-DF929625EA0E}">
        <p15:presenceInfo xmlns:p15="http://schemas.microsoft.com/office/powerpoint/2012/main" userId="Askelson, Min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60" autoAdjust="0"/>
    <p:restoredTop sz="94660"/>
  </p:normalViewPr>
  <p:slideViewPr>
    <p:cSldViewPr snapToGrid="0">
      <p:cViewPr varScale="1">
        <p:scale>
          <a:sx n="102" d="100"/>
          <a:sy n="102"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9A1DE-6967-4AEB-B03F-BBD7C137061D}"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6818A-44AF-4493-A6C4-D32005439332}" type="slidenum">
              <a:rPr lang="en-US" smtClean="0"/>
              <a:t>‹#›</a:t>
            </a:fld>
            <a:endParaRPr lang="en-US"/>
          </a:p>
        </p:txBody>
      </p:sp>
    </p:spTree>
    <p:extLst>
      <p:ext uri="{BB962C8B-B14F-4D97-AF65-F5344CB8AC3E}">
        <p14:creationId xmlns:p14="http://schemas.microsoft.com/office/powerpoint/2010/main" val="9964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a:t>
            </a:r>
          </a:p>
          <a:p>
            <a:r>
              <a:rPr lang="en-US" dirty="0"/>
              <a:t>Been here 6 months</a:t>
            </a:r>
          </a:p>
          <a:p>
            <a:r>
              <a:rPr lang="en-US" dirty="0"/>
              <a:t>Working with </a:t>
            </a:r>
            <a:r>
              <a:rPr lang="en-US" dirty="0" err="1"/>
              <a:t>Egrants</a:t>
            </a:r>
            <a:r>
              <a:rPr lang="en-US" dirty="0"/>
              <a:t> and Managing ESSER funds until a new person is hired</a:t>
            </a:r>
          </a:p>
          <a:p>
            <a:r>
              <a:rPr lang="en-US" dirty="0"/>
              <a:t>Have over 20 year of experience in federal grants in education</a:t>
            </a:r>
          </a:p>
        </p:txBody>
      </p:sp>
      <p:sp>
        <p:nvSpPr>
          <p:cNvPr id="4" name="Slide Number Placeholder 3"/>
          <p:cNvSpPr>
            <a:spLocks noGrp="1"/>
          </p:cNvSpPr>
          <p:nvPr>
            <p:ph type="sldNum" sz="quarter" idx="5"/>
          </p:nvPr>
        </p:nvSpPr>
        <p:spPr/>
        <p:txBody>
          <a:bodyPr/>
          <a:lstStyle/>
          <a:p>
            <a:fld id="{CEE6818A-44AF-4493-A6C4-D32005439332}" type="slidenum">
              <a:rPr lang="en-US" smtClean="0"/>
              <a:t>1</a:t>
            </a:fld>
            <a:endParaRPr lang="en-US"/>
          </a:p>
        </p:txBody>
      </p:sp>
    </p:spTree>
    <p:extLst>
      <p:ext uri="{BB962C8B-B14F-4D97-AF65-F5344CB8AC3E}">
        <p14:creationId xmlns:p14="http://schemas.microsoft.com/office/powerpoint/2010/main" val="34686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more of the complicated spreadsheets after finished with ESSER 1 funds</a:t>
            </a:r>
          </a:p>
        </p:txBody>
      </p:sp>
      <p:sp>
        <p:nvSpPr>
          <p:cNvPr id="4" name="Slide Number Placeholder 3"/>
          <p:cNvSpPr>
            <a:spLocks noGrp="1"/>
          </p:cNvSpPr>
          <p:nvPr>
            <p:ph type="sldNum" sz="quarter" idx="5"/>
          </p:nvPr>
        </p:nvSpPr>
        <p:spPr/>
        <p:txBody>
          <a:bodyPr/>
          <a:lstStyle/>
          <a:p>
            <a:fld id="{CEE6818A-44AF-4493-A6C4-D32005439332}" type="slidenum">
              <a:rPr lang="en-US" smtClean="0"/>
              <a:t>10</a:t>
            </a:fld>
            <a:endParaRPr lang="en-US"/>
          </a:p>
        </p:txBody>
      </p:sp>
    </p:spTree>
    <p:extLst>
      <p:ext uri="{BB962C8B-B14F-4D97-AF65-F5344CB8AC3E}">
        <p14:creationId xmlns:p14="http://schemas.microsoft.com/office/powerpoint/2010/main" val="18106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calls from Home Schools regarding the EANS found send to the website or me</a:t>
            </a:r>
          </a:p>
        </p:txBody>
      </p:sp>
      <p:sp>
        <p:nvSpPr>
          <p:cNvPr id="4" name="Slide Number Placeholder 3"/>
          <p:cNvSpPr>
            <a:spLocks noGrp="1"/>
          </p:cNvSpPr>
          <p:nvPr>
            <p:ph type="sldNum" sz="quarter" idx="5"/>
          </p:nvPr>
        </p:nvSpPr>
        <p:spPr/>
        <p:txBody>
          <a:bodyPr/>
          <a:lstStyle/>
          <a:p>
            <a:fld id="{CEE6818A-44AF-4493-A6C4-D32005439332}" type="slidenum">
              <a:rPr lang="en-US" smtClean="0"/>
              <a:t>11</a:t>
            </a:fld>
            <a:endParaRPr lang="en-US"/>
          </a:p>
        </p:txBody>
      </p:sp>
    </p:spTree>
    <p:extLst>
      <p:ext uri="{BB962C8B-B14F-4D97-AF65-F5344CB8AC3E}">
        <p14:creationId xmlns:p14="http://schemas.microsoft.com/office/powerpoint/2010/main" val="333648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reinforce that ESSER is not just for cleaning supplies as you can see from the slide</a:t>
            </a:r>
          </a:p>
        </p:txBody>
      </p:sp>
      <p:sp>
        <p:nvSpPr>
          <p:cNvPr id="4" name="Slide Number Placeholder 3"/>
          <p:cNvSpPr>
            <a:spLocks noGrp="1"/>
          </p:cNvSpPr>
          <p:nvPr>
            <p:ph type="sldNum" sz="quarter" idx="5"/>
          </p:nvPr>
        </p:nvSpPr>
        <p:spPr/>
        <p:txBody>
          <a:bodyPr/>
          <a:lstStyle/>
          <a:p>
            <a:fld id="{CEE6818A-44AF-4493-A6C4-D32005439332}" type="slidenum">
              <a:rPr lang="en-US" smtClean="0"/>
              <a:t>12</a:t>
            </a:fld>
            <a:endParaRPr lang="en-US"/>
          </a:p>
        </p:txBody>
      </p:sp>
    </p:spTree>
    <p:extLst>
      <p:ext uri="{BB962C8B-B14F-4D97-AF65-F5344CB8AC3E}">
        <p14:creationId xmlns:p14="http://schemas.microsoft.com/office/powerpoint/2010/main" val="226821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all items and services purchased with ESSER funds need to </a:t>
            </a:r>
          </a:p>
        </p:txBody>
      </p:sp>
      <p:sp>
        <p:nvSpPr>
          <p:cNvPr id="4" name="Slide Number Placeholder 3"/>
          <p:cNvSpPr>
            <a:spLocks noGrp="1"/>
          </p:cNvSpPr>
          <p:nvPr>
            <p:ph type="sldNum" sz="quarter" idx="5"/>
          </p:nvPr>
        </p:nvSpPr>
        <p:spPr/>
        <p:txBody>
          <a:bodyPr/>
          <a:lstStyle/>
          <a:p>
            <a:fld id="{CEE6818A-44AF-4493-A6C4-D32005439332}" type="slidenum">
              <a:rPr lang="en-US" smtClean="0"/>
              <a:t>13</a:t>
            </a:fld>
            <a:endParaRPr lang="en-US"/>
          </a:p>
        </p:txBody>
      </p:sp>
    </p:spTree>
    <p:extLst>
      <p:ext uri="{BB962C8B-B14F-4D97-AF65-F5344CB8AC3E}">
        <p14:creationId xmlns:p14="http://schemas.microsoft.com/office/powerpoint/2010/main" val="276006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linked to …. Need to pass a two step process….. Would it be acceptable under both federal grants. Example about title 2 monies and how it didn’t match</a:t>
            </a:r>
          </a:p>
          <a:p>
            <a:r>
              <a:rPr lang="en-US" dirty="0"/>
              <a:t>Addressing the needs of at-risk students will become more prominent in ESSER II and III</a:t>
            </a:r>
          </a:p>
          <a:p>
            <a:r>
              <a:rPr lang="en-US" dirty="0"/>
              <a:t>I have seen some great trainings being offered for student, teachers and parents</a:t>
            </a:r>
          </a:p>
        </p:txBody>
      </p:sp>
      <p:sp>
        <p:nvSpPr>
          <p:cNvPr id="4" name="Slide Number Placeholder 3"/>
          <p:cNvSpPr>
            <a:spLocks noGrp="1"/>
          </p:cNvSpPr>
          <p:nvPr>
            <p:ph type="sldNum" sz="quarter" idx="5"/>
          </p:nvPr>
        </p:nvSpPr>
        <p:spPr/>
        <p:txBody>
          <a:bodyPr/>
          <a:lstStyle/>
          <a:p>
            <a:fld id="{CEE6818A-44AF-4493-A6C4-D32005439332}" type="slidenum">
              <a:rPr lang="en-US" smtClean="0"/>
              <a:t>14</a:t>
            </a:fld>
            <a:endParaRPr lang="en-US"/>
          </a:p>
        </p:txBody>
      </p:sp>
    </p:spTree>
    <p:extLst>
      <p:ext uri="{BB962C8B-B14F-4D97-AF65-F5344CB8AC3E}">
        <p14:creationId xmlns:p14="http://schemas.microsoft.com/office/powerpoint/2010/main" val="104067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schools are covering meals for students experiencing food insecurity </a:t>
            </a:r>
          </a:p>
          <a:p>
            <a:r>
              <a:rPr lang="en-US" dirty="0"/>
              <a:t>I am not seeing a lot of Mental Health services,  but this maybe the time for you to move to a full time counselor, or title teacher</a:t>
            </a:r>
          </a:p>
        </p:txBody>
      </p:sp>
      <p:sp>
        <p:nvSpPr>
          <p:cNvPr id="4" name="Slide Number Placeholder 3"/>
          <p:cNvSpPr>
            <a:spLocks noGrp="1"/>
          </p:cNvSpPr>
          <p:nvPr>
            <p:ph type="sldNum" sz="quarter" idx="5"/>
          </p:nvPr>
        </p:nvSpPr>
        <p:spPr/>
        <p:txBody>
          <a:bodyPr/>
          <a:lstStyle/>
          <a:p>
            <a:fld id="{CEE6818A-44AF-4493-A6C4-D32005439332}" type="slidenum">
              <a:rPr lang="en-US" smtClean="0"/>
              <a:t>15</a:t>
            </a:fld>
            <a:endParaRPr lang="en-US"/>
          </a:p>
        </p:txBody>
      </p:sp>
    </p:spTree>
    <p:extLst>
      <p:ext uri="{BB962C8B-B14F-4D97-AF65-F5344CB8AC3E}">
        <p14:creationId xmlns:p14="http://schemas.microsoft.com/office/powerpoint/2010/main" val="216333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topic we are getting a lot of questions about. This is at the bottom of the Budget Detail page.</a:t>
            </a:r>
          </a:p>
        </p:txBody>
      </p:sp>
      <p:sp>
        <p:nvSpPr>
          <p:cNvPr id="4" name="Slide Number Placeholder 3"/>
          <p:cNvSpPr>
            <a:spLocks noGrp="1"/>
          </p:cNvSpPr>
          <p:nvPr>
            <p:ph type="sldNum" sz="quarter" idx="5"/>
          </p:nvPr>
        </p:nvSpPr>
        <p:spPr/>
        <p:txBody>
          <a:bodyPr/>
          <a:lstStyle/>
          <a:p>
            <a:fld id="{CEE6818A-44AF-4493-A6C4-D32005439332}" type="slidenum">
              <a:rPr lang="en-US" smtClean="0"/>
              <a:t>16</a:t>
            </a:fld>
            <a:endParaRPr lang="en-US"/>
          </a:p>
        </p:txBody>
      </p:sp>
    </p:spTree>
    <p:extLst>
      <p:ext uri="{BB962C8B-B14F-4D97-AF65-F5344CB8AC3E}">
        <p14:creationId xmlns:p14="http://schemas.microsoft.com/office/powerpoint/2010/main" val="3346831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lot of questions about using funds for staff  </a:t>
            </a:r>
          </a:p>
          <a:p>
            <a:r>
              <a:rPr lang="en-US" dirty="0"/>
              <a:t>There is no hazard pay, bonuses, stipends………  must document </a:t>
            </a:r>
          </a:p>
        </p:txBody>
      </p:sp>
      <p:sp>
        <p:nvSpPr>
          <p:cNvPr id="4" name="Slide Number Placeholder 3"/>
          <p:cNvSpPr>
            <a:spLocks noGrp="1"/>
          </p:cNvSpPr>
          <p:nvPr>
            <p:ph type="sldNum" sz="quarter" idx="5"/>
          </p:nvPr>
        </p:nvSpPr>
        <p:spPr/>
        <p:txBody>
          <a:bodyPr/>
          <a:lstStyle/>
          <a:p>
            <a:fld id="{CEE6818A-44AF-4493-A6C4-D32005439332}" type="slidenum">
              <a:rPr lang="en-US" smtClean="0"/>
              <a:t>18</a:t>
            </a:fld>
            <a:endParaRPr lang="en-US"/>
          </a:p>
        </p:txBody>
      </p:sp>
    </p:spTree>
    <p:extLst>
      <p:ext uri="{BB962C8B-B14F-4D97-AF65-F5344CB8AC3E}">
        <p14:creationId xmlns:p14="http://schemas.microsoft.com/office/powerpoint/2010/main" val="1013553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to start thinking on a larger scale instead of the biggies in ESSER II is Learning Loss, HVAC, Construction/Deferred </a:t>
            </a:r>
            <a:r>
              <a:rPr lang="en-US" dirty="0" err="1"/>
              <a:t>maintainance</a:t>
            </a:r>
            <a:endParaRPr lang="en-US" dirty="0"/>
          </a:p>
        </p:txBody>
      </p:sp>
      <p:sp>
        <p:nvSpPr>
          <p:cNvPr id="4" name="Slide Number Placeholder 3"/>
          <p:cNvSpPr>
            <a:spLocks noGrp="1"/>
          </p:cNvSpPr>
          <p:nvPr>
            <p:ph type="sldNum" sz="quarter" idx="5"/>
          </p:nvPr>
        </p:nvSpPr>
        <p:spPr/>
        <p:txBody>
          <a:bodyPr/>
          <a:lstStyle/>
          <a:p>
            <a:fld id="{CEE6818A-44AF-4493-A6C4-D32005439332}" type="slidenum">
              <a:rPr lang="en-US" smtClean="0"/>
              <a:t>21</a:t>
            </a:fld>
            <a:endParaRPr lang="en-US"/>
          </a:p>
        </p:txBody>
      </p:sp>
    </p:spTree>
    <p:extLst>
      <p:ext uri="{BB962C8B-B14F-4D97-AF65-F5344CB8AC3E}">
        <p14:creationId xmlns:p14="http://schemas.microsoft.com/office/powerpoint/2010/main" val="2110358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section in the ESSER application where you will have to discuss how and what you measured</a:t>
            </a:r>
          </a:p>
          <a:p>
            <a:r>
              <a:rPr lang="en-US" dirty="0"/>
              <a:t>And then what you did or are doing about it  </a:t>
            </a:r>
          </a:p>
          <a:p>
            <a:r>
              <a:rPr lang="en-US" dirty="0"/>
              <a:t>They are really pushing measure distance learning</a:t>
            </a:r>
          </a:p>
        </p:txBody>
      </p:sp>
      <p:sp>
        <p:nvSpPr>
          <p:cNvPr id="4" name="Slide Number Placeholder 3"/>
          <p:cNvSpPr>
            <a:spLocks noGrp="1"/>
          </p:cNvSpPr>
          <p:nvPr>
            <p:ph type="sldNum" sz="quarter" idx="5"/>
          </p:nvPr>
        </p:nvSpPr>
        <p:spPr/>
        <p:txBody>
          <a:bodyPr/>
          <a:lstStyle/>
          <a:p>
            <a:fld id="{CEE6818A-44AF-4493-A6C4-D32005439332}" type="slidenum">
              <a:rPr lang="en-US" smtClean="0"/>
              <a:t>22</a:t>
            </a:fld>
            <a:endParaRPr lang="en-US"/>
          </a:p>
        </p:txBody>
      </p:sp>
    </p:spTree>
    <p:extLst>
      <p:ext uri="{BB962C8B-B14F-4D97-AF65-F5344CB8AC3E}">
        <p14:creationId xmlns:p14="http://schemas.microsoft.com/office/powerpoint/2010/main" val="173529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ask questions</a:t>
            </a:r>
          </a:p>
        </p:txBody>
      </p:sp>
      <p:sp>
        <p:nvSpPr>
          <p:cNvPr id="4" name="Slide Number Placeholder 3"/>
          <p:cNvSpPr>
            <a:spLocks noGrp="1"/>
          </p:cNvSpPr>
          <p:nvPr>
            <p:ph type="sldNum" sz="quarter" idx="5"/>
          </p:nvPr>
        </p:nvSpPr>
        <p:spPr/>
        <p:txBody>
          <a:bodyPr/>
          <a:lstStyle/>
          <a:p>
            <a:fld id="{CEE6818A-44AF-4493-A6C4-D32005439332}" type="slidenum">
              <a:rPr lang="en-US" smtClean="0"/>
              <a:t>2</a:t>
            </a:fld>
            <a:endParaRPr lang="en-US"/>
          </a:p>
        </p:txBody>
      </p:sp>
    </p:spTree>
    <p:extLst>
      <p:ext uri="{BB962C8B-B14F-4D97-AF65-F5344CB8AC3E}">
        <p14:creationId xmlns:p14="http://schemas.microsoft.com/office/powerpoint/2010/main" val="2937849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reason you need OPIs approval of projects and equipment over $5,000  but wait………..</a:t>
            </a:r>
          </a:p>
        </p:txBody>
      </p:sp>
      <p:sp>
        <p:nvSpPr>
          <p:cNvPr id="4" name="Slide Number Placeholder 3"/>
          <p:cNvSpPr>
            <a:spLocks noGrp="1"/>
          </p:cNvSpPr>
          <p:nvPr>
            <p:ph type="sldNum" sz="quarter" idx="5"/>
          </p:nvPr>
        </p:nvSpPr>
        <p:spPr/>
        <p:txBody>
          <a:bodyPr/>
          <a:lstStyle/>
          <a:p>
            <a:fld id="{CEE6818A-44AF-4493-A6C4-D32005439332}" type="slidenum">
              <a:rPr lang="en-US" smtClean="0"/>
              <a:t>26</a:t>
            </a:fld>
            <a:endParaRPr lang="en-US"/>
          </a:p>
        </p:txBody>
      </p:sp>
    </p:spTree>
    <p:extLst>
      <p:ext uri="{BB962C8B-B14F-4D97-AF65-F5344CB8AC3E}">
        <p14:creationId xmlns:p14="http://schemas.microsoft.com/office/powerpoint/2010/main" val="206449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more!</a:t>
            </a:r>
          </a:p>
        </p:txBody>
      </p:sp>
      <p:sp>
        <p:nvSpPr>
          <p:cNvPr id="4" name="Slide Number Placeholder 3"/>
          <p:cNvSpPr>
            <a:spLocks noGrp="1"/>
          </p:cNvSpPr>
          <p:nvPr>
            <p:ph type="sldNum" sz="quarter" idx="5"/>
          </p:nvPr>
        </p:nvSpPr>
        <p:spPr/>
        <p:txBody>
          <a:bodyPr/>
          <a:lstStyle/>
          <a:p>
            <a:fld id="{CEE6818A-44AF-4493-A6C4-D32005439332}" type="slidenum">
              <a:rPr lang="en-US" smtClean="0"/>
              <a:t>27</a:t>
            </a:fld>
            <a:endParaRPr lang="en-US"/>
          </a:p>
        </p:txBody>
      </p:sp>
    </p:spTree>
    <p:extLst>
      <p:ext uri="{BB962C8B-B14F-4D97-AF65-F5344CB8AC3E}">
        <p14:creationId xmlns:p14="http://schemas.microsoft.com/office/powerpoint/2010/main" val="3928483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points of these acts  </a:t>
            </a:r>
          </a:p>
          <a:p>
            <a:r>
              <a:rPr lang="en-US" dirty="0"/>
              <a:t>A word about physical inventory…..</a:t>
            </a:r>
          </a:p>
        </p:txBody>
      </p:sp>
      <p:sp>
        <p:nvSpPr>
          <p:cNvPr id="4" name="Slide Number Placeholder 3"/>
          <p:cNvSpPr>
            <a:spLocks noGrp="1"/>
          </p:cNvSpPr>
          <p:nvPr>
            <p:ph type="sldNum" sz="quarter" idx="5"/>
          </p:nvPr>
        </p:nvSpPr>
        <p:spPr/>
        <p:txBody>
          <a:bodyPr/>
          <a:lstStyle/>
          <a:p>
            <a:fld id="{CEE6818A-44AF-4493-A6C4-D32005439332}" type="slidenum">
              <a:rPr lang="en-US" smtClean="0"/>
              <a:t>28</a:t>
            </a:fld>
            <a:endParaRPr lang="en-US"/>
          </a:p>
        </p:txBody>
      </p:sp>
    </p:spTree>
    <p:extLst>
      <p:ext uri="{BB962C8B-B14F-4D97-AF65-F5344CB8AC3E}">
        <p14:creationId xmlns:p14="http://schemas.microsoft.com/office/powerpoint/2010/main" val="2741643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6818A-44AF-4493-A6C4-D32005439332}" type="slidenum">
              <a:rPr lang="en-US" smtClean="0"/>
              <a:t>29</a:t>
            </a:fld>
            <a:endParaRPr lang="en-US"/>
          </a:p>
        </p:txBody>
      </p:sp>
    </p:spTree>
    <p:extLst>
      <p:ext uri="{BB962C8B-B14F-4D97-AF65-F5344CB8AC3E}">
        <p14:creationId xmlns:p14="http://schemas.microsoft.com/office/powerpoint/2010/main" val="1714434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to talk about how to get permission from OPI to do the projects. For </a:t>
            </a:r>
            <a:r>
              <a:rPr lang="en-US" dirty="0" err="1"/>
              <a:t>Esser</a:t>
            </a:r>
            <a:r>
              <a:rPr lang="en-US" dirty="0"/>
              <a:t> I….</a:t>
            </a:r>
          </a:p>
        </p:txBody>
      </p:sp>
      <p:sp>
        <p:nvSpPr>
          <p:cNvPr id="4" name="Slide Number Placeholder 3"/>
          <p:cNvSpPr>
            <a:spLocks noGrp="1"/>
          </p:cNvSpPr>
          <p:nvPr>
            <p:ph type="sldNum" sz="quarter" idx="5"/>
          </p:nvPr>
        </p:nvSpPr>
        <p:spPr/>
        <p:txBody>
          <a:bodyPr/>
          <a:lstStyle/>
          <a:p>
            <a:fld id="{CEE6818A-44AF-4493-A6C4-D32005439332}" type="slidenum">
              <a:rPr lang="en-US" smtClean="0"/>
              <a:t>31</a:t>
            </a:fld>
            <a:endParaRPr lang="en-US"/>
          </a:p>
        </p:txBody>
      </p:sp>
    </p:spTree>
    <p:extLst>
      <p:ext uri="{BB962C8B-B14F-4D97-AF65-F5344CB8AC3E}">
        <p14:creationId xmlns:p14="http://schemas.microsoft.com/office/powerpoint/2010/main" val="734819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need Ken’s signature….. You will attest to knowing and following all the rules and laws in final assurances</a:t>
            </a:r>
          </a:p>
          <a:p>
            <a:r>
              <a:rPr lang="en-US" dirty="0"/>
              <a:t>This means an item that costs over not adds up to</a:t>
            </a:r>
          </a:p>
        </p:txBody>
      </p:sp>
      <p:sp>
        <p:nvSpPr>
          <p:cNvPr id="4" name="Slide Number Placeholder 3"/>
          <p:cNvSpPr>
            <a:spLocks noGrp="1"/>
          </p:cNvSpPr>
          <p:nvPr>
            <p:ph type="sldNum" sz="quarter" idx="5"/>
          </p:nvPr>
        </p:nvSpPr>
        <p:spPr/>
        <p:txBody>
          <a:bodyPr/>
          <a:lstStyle/>
          <a:p>
            <a:fld id="{CEE6818A-44AF-4493-A6C4-D32005439332}" type="slidenum">
              <a:rPr lang="en-US" smtClean="0"/>
              <a:t>32</a:t>
            </a:fld>
            <a:endParaRPr lang="en-US"/>
          </a:p>
        </p:txBody>
      </p:sp>
    </p:spTree>
    <p:extLst>
      <p:ext uri="{BB962C8B-B14F-4D97-AF65-F5344CB8AC3E}">
        <p14:creationId xmlns:p14="http://schemas.microsoft.com/office/powerpoint/2010/main" val="9155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information – for items under $5,000 computers, chrome books, software, hot spots……. Need to be </a:t>
            </a:r>
            <a:r>
              <a:rPr lang="en-US" dirty="0" err="1"/>
              <a:t>labled</a:t>
            </a:r>
            <a:r>
              <a:rPr lang="en-US" dirty="0"/>
              <a:t> and kept track of</a:t>
            </a:r>
          </a:p>
        </p:txBody>
      </p:sp>
      <p:sp>
        <p:nvSpPr>
          <p:cNvPr id="4" name="Slide Number Placeholder 3"/>
          <p:cNvSpPr>
            <a:spLocks noGrp="1"/>
          </p:cNvSpPr>
          <p:nvPr>
            <p:ph type="sldNum" sz="quarter" idx="5"/>
          </p:nvPr>
        </p:nvSpPr>
        <p:spPr/>
        <p:txBody>
          <a:bodyPr/>
          <a:lstStyle/>
          <a:p>
            <a:fld id="{CEE6818A-44AF-4493-A6C4-D32005439332}" type="slidenum">
              <a:rPr lang="en-US" smtClean="0"/>
              <a:t>33</a:t>
            </a:fld>
            <a:endParaRPr lang="en-US"/>
          </a:p>
        </p:txBody>
      </p:sp>
    </p:spTree>
    <p:extLst>
      <p:ext uri="{BB962C8B-B14F-4D97-AF65-F5344CB8AC3E}">
        <p14:creationId xmlns:p14="http://schemas.microsoft.com/office/powerpoint/2010/main" val="1647851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6818A-44AF-4493-A6C4-D32005439332}" type="slidenum">
              <a:rPr lang="en-US" smtClean="0"/>
              <a:t>34</a:t>
            </a:fld>
            <a:endParaRPr lang="en-US"/>
          </a:p>
        </p:txBody>
      </p:sp>
    </p:spTree>
    <p:extLst>
      <p:ext uri="{BB962C8B-B14F-4D97-AF65-F5344CB8AC3E}">
        <p14:creationId xmlns:p14="http://schemas.microsoft.com/office/powerpoint/2010/main" val="50492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includes back to in person education and maintenance of Equity</a:t>
            </a:r>
          </a:p>
          <a:p>
            <a:endParaRPr lang="en-US" dirty="0"/>
          </a:p>
        </p:txBody>
      </p:sp>
      <p:sp>
        <p:nvSpPr>
          <p:cNvPr id="4" name="Slide Number Placeholder 3"/>
          <p:cNvSpPr>
            <a:spLocks noGrp="1"/>
          </p:cNvSpPr>
          <p:nvPr>
            <p:ph type="sldNum" sz="quarter" idx="5"/>
          </p:nvPr>
        </p:nvSpPr>
        <p:spPr/>
        <p:txBody>
          <a:bodyPr/>
          <a:lstStyle/>
          <a:p>
            <a:fld id="{CEE6818A-44AF-4493-A6C4-D32005439332}" type="slidenum">
              <a:rPr lang="en-US" smtClean="0"/>
              <a:t>35</a:t>
            </a:fld>
            <a:endParaRPr lang="en-US"/>
          </a:p>
        </p:txBody>
      </p:sp>
    </p:spTree>
    <p:extLst>
      <p:ext uri="{BB962C8B-B14F-4D97-AF65-F5344CB8AC3E}">
        <p14:creationId xmlns:p14="http://schemas.microsoft.com/office/powerpoint/2010/main" val="4048628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change in ESSER III is the preparedness of the schools to return to in person classes. </a:t>
            </a:r>
          </a:p>
        </p:txBody>
      </p:sp>
      <p:sp>
        <p:nvSpPr>
          <p:cNvPr id="4" name="Slide Number Placeholder 3"/>
          <p:cNvSpPr>
            <a:spLocks noGrp="1"/>
          </p:cNvSpPr>
          <p:nvPr>
            <p:ph type="sldNum" sz="quarter" idx="5"/>
          </p:nvPr>
        </p:nvSpPr>
        <p:spPr/>
        <p:txBody>
          <a:bodyPr/>
          <a:lstStyle/>
          <a:p>
            <a:fld id="{CEE6818A-44AF-4493-A6C4-D32005439332}" type="slidenum">
              <a:rPr lang="en-US" smtClean="0"/>
              <a:t>36</a:t>
            </a:fld>
            <a:endParaRPr lang="en-US"/>
          </a:p>
        </p:txBody>
      </p:sp>
    </p:spTree>
    <p:extLst>
      <p:ext uri="{BB962C8B-B14F-4D97-AF65-F5344CB8AC3E}">
        <p14:creationId xmlns:p14="http://schemas.microsoft.com/office/powerpoint/2010/main" val="141812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6818A-44AF-4493-A6C4-D32005439332}" type="slidenum">
              <a:rPr lang="en-US" smtClean="0"/>
              <a:t>3</a:t>
            </a:fld>
            <a:endParaRPr lang="en-US"/>
          </a:p>
        </p:txBody>
      </p:sp>
    </p:spTree>
    <p:extLst>
      <p:ext uri="{BB962C8B-B14F-4D97-AF65-F5344CB8AC3E}">
        <p14:creationId xmlns:p14="http://schemas.microsoft.com/office/powerpoint/2010/main" val="1864775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LOT of reports and monitoring requirements with these funds</a:t>
            </a:r>
          </a:p>
        </p:txBody>
      </p:sp>
      <p:sp>
        <p:nvSpPr>
          <p:cNvPr id="4" name="Slide Number Placeholder 3"/>
          <p:cNvSpPr>
            <a:spLocks noGrp="1"/>
          </p:cNvSpPr>
          <p:nvPr>
            <p:ph type="sldNum" sz="quarter" idx="5"/>
          </p:nvPr>
        </p:nvSpPr>
        <p:spPr/>
        <p:txBody>
          <a:bodyPr/>
          <a:lstStyle/>
          <a:p>
            <a:fld id="{CEE6818A-44AF-4493-A6C4-D32005439332}" type="slidenum">
              <a:rPr lang="en-US" smtClean="0"/>
              <a:t>39</a:t>
            </a:fld>
            <a:endParaRPr lang="en-US"/>
          </a:p>
        </p:txBody>
      </p:sp>
    </p:spTree>
    <p:extLst>
      <p:ext uri="{BB962C8B-B14F-4D97-AF65-F5344CB8AC3E}">
        <p14:creationId xmlns:p14="http://schemas.microsoft.com/office/powerpoint/2010/main" val="341552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know Ken Bailey, who will retire this June</a:t>
            </a:r>
          </a:p>
          <a:p>
            <a:r>
              <a:rPr lang="en-US" dirty="0"/>
              <a:t>Bring in another program manager and accountant to work with ESSER</a:t>
            </a:r>
          </a:p>
        </p:txBody>
      </p:sp>
      <p:sp>
        <p:nvSpPr>
          <p:cNvPr id="4" name="Slide Number Placeholder 3"/>
          <p:cNvSpPr>
            <a:spLocks noGrp="1"/>
          </p:cNvSpPr>
          <p:nvPr>
            <p:ph type="sldNum" sz="quarter" idx="5"/>
          </p:nvPr>
        </p:nvSpPr>
        <p:spPr/>
        <p:txBody>
          <a:bodyPr/>
          <a:lstStyle/>
          <a:p>
            <a:fld id="{CEE6818A-44AF-4493-A6C4-D32005439332}" type="slidenum">
              <a:rPr lang="en-US" smtClean="0"/>
              <a:t>4</a:t>
            </a:fld>
            <a:endParaRPr lang="en-US"/>
          </a:p>
        </p:txBody>
      </p:sp>
    </p:spTree>
    <p:extLst>
      <p:ext uri="{BB962C8B-B14F-4D97-AF65-F5344CB8AC3E}">
        <p14:creationId xmlns:p14="http://schemas.microsoft.com/office/powerpoint/2010/main" val="214982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 website has detailed, up to date  information about ESSER and another program I am going to talk about EANS. Direct links from landing page.</a:t>
            </a:r>
          </a:p>
        </p:txBody>
      </p:sp>
      <p:sp>
        <p:nvSpPr>
          <p:cNvPr id="4" name="Slide Number Placeholder 3"/>
          <p:cNvSpPr>
            <a:spLocks noGrp="1"/>
          </p:cNvSpPr>
          <p:nvPr>
            <p:ph type="sldNum" sz="quarter" idx="5"/>
          </p:nvPr>
        </p:nvSpPr>
        <p:spPr/>
        <p:txBody>
          <a:bodyPr/>
          <a:lstStyle/>
          <a:p>
            <a:fld id="{CEE6818A-44AF-4493-A6C4-D32005439332}" type="slidenum">
              <a:rPr lang="en-US" smtClean="0"/>
              <a:t>5</a:t>
            </a:fld>
            <a:endParaRPr lang="en-US"/>
          </a:p>
        </p:txBody>
      </p:sp>
    </p:spTree>
    <p:extLst>
      <p:ext uri="{BB962C8B-B14F-4D97-AF65-F5344CB8AC3E}">
        <p14:creationId xmlns:p14="http://schemas.microsoft.com/office/powerpoint/2010/main" val="186113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around at all the fun things found on this page</a:t>
            </a:r>
          </a:p>
          <a:p>
            <a:r>
              <a:rPr lang="en-US" dirty="0"/>
              <a:t>Allocation tables is found under district allocations</a:t>
            </a:r>
          </a:p>
        </p:txBody>
      </p:sp>
      <p:sp>
        <p:nvSpPr>
          <p:cNvPr id="4" name="Slide Number Placeholder 3"/>
          <p:cNvSpPr>
            <a:spLocks noGrp="1"/>
          </p:cNvSpPr>
          <p:nvPr>
            <p:ph type="sldNum" sz="quarter" idx="5"/>
          </p:nvPr>
        </p:nvSpPr>
        <p:spPr/>
        <p:txBody>
          <a:bodyPr/>
          <a:lstStyle/>
          <a:p>
            <a:fld id="{CEE6818A-44AF-4493-A6C4-D32005439332}" type="slidenum">
              <a:rPr lang="en-US" smtClean="0"/>
              <a:t>6</a:t>
            </a:fld>
            <a:endParaRPr lang="en-US"/>
          </a:p>
        </p:txBody>
      </p:sp>
    </p:spTree>
    <p:extLst>
      <p:ext uri="{BB962C8B-B14F-4D97-AF65-F5344CB8AC3E}">
        <p14:creationId xmlns:p14="http://schemas.microsoft.com/office/powerpoint/2010/main" val="4126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me repeat this slide and phrase over and over. These are the overarching reasons that you can use ESSER funds. As long as you can </a:t>
            </a:r>
            <a:r>
              <a:rPr lang="en-US" dirty="0" err="1"/>
              <a:t>comfortabley</a:t>
            </a:r>
            <a:r>
              <a:rPr lang="en-US" dirty="0"/>
              <a:t> defend your purchase to an auditor that it meets one of these category. </a:t>
            </a:r>
          </a:p>
        </p:txBody>
      </p:sp>
      <p:sp>
        <p:nvSpPr>
          <p:cNvPr id="4" name="Slide Number Placeholder 3"/>
          <p:cNvSpPr>
            <a:spLocks noGrp="1"/>
          </p:cNvSpPr>
          <p:nvPr>
            <p:ph type="sldNum" sz="quarter" idx="5"/>
          </p:nvPr>
        </p:nvSpPr>
        <p:spPr/>
        <p:txBody>
          <a:bodyPr/>
          <a:lstStyle/>
          <a:p>
            <a:fld id="{CEE6818A-44AF-4493-A6C4-D32005439332}" type="slidenum">
              <a:rPr lang="en-US" smtClean="0"/>
              <a:t>7</a:t>
            </a:fld>
            <a:endParaRPr lang="en-US"/>
          </a:p>
        </p:txBody>
      </p:sp>
    </p:spTree>
    <p:extLst>
      <p:ext uri="{BB962C8B-B14F-4D97-AF65-F5344CB8AC3E}">
        <p14:creationId xmlns:p14="http://schemas.microsoft.com/office/powerpoint/2010/main" val="343748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supplanting issues however it still needs to fall under the Prevent, Prepare, and Response guidelines</a:t>
            </a:r>
          </a:p>
          <a:p>
            <a:r>
              <a:rPr lang="en-US" dirty="0"/>
              <a:t>Here is an example:</a:t>
            </a:r>
          </a:p>
          <a:p>
            <a:r>
              <a:rPr lang="en-US" dirty="0"/>
              <a:t>Used another federal grant for providing swimming lessons</a:t>
            </a:r>
          </a:p>
        </p:txBody>
      </p:sp>
      <p:sp>
        <p:nvSpPr>
          <p:cNvPr id="4" name="Slide Number Placeholder 3"/>
          <p:cNvSpPr>
            <a:spLocks noGrp="1"/>
          </p:cNvSpPr>
          <p:nvPr>
            <p:ph type="sldNum" sz="quarter" idx="5"/>
          </p:nvPr>
        </p:nvSpPr>
        <p:spPr/>
        <p:txBody>
          <a:bodyPr/>
          <a:lstStyle/>
          <a:p>
            <a:fld id="{CEE6818A-44AF-4493-A6C4-D32005439332}" type="slidenum">
              <a:rPr lang="en-US" smtClean="0"/>
              <a:t>8</a:t>
            </a:fld>
            <a:endParaRPr lang="en-US"/>
          </a:p>
        </p:txBody>
      </p:sp>
    </p:spTree>
    <p:extLst>
      <p:ext uri="{BB962C8B-B14F-4D97-AF65-F5344CB8AC3E}">
        <p14:creationId xmlns:p14="http://schemas.microsoft.com/office/powerpoint/2010/main" val="105554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Isn’t this how we all feel right now?</a:t>
            </a:r>
          </a:p>
        </p:txBody>
      </p:sp>
      <p:sp>
        <p:nvSpPr>
          <p:cNvPr id="4" name="Slide Number Placeholder 3"/>
          <p:cNvSpPr>
            <a:spLocks noGrp="1"/>
          </p:cNvSpPr>
          <p:nvPr>
            <p:ph type="sldNum" sz="quarter" idx="5"/>
          </p:nvPr>
        </p:nvSpPr>
        <p:spPr/>
        <p:txBody>
          <a:bodyPr/>
          <a:lstStyle/>
          <a:p>
            <a:fld id="{CEE6818A-44AF-4493-A6C4-D32005439332}" type="slidenum">
              <a:rPr lang="en-US" smtClean="0"/>
              <a:t>9</a:t>
            </a:fld>
            <a:endParaRPr lang="en-US"/>
          </a:p>
        </p:txBody>
      </p:sp>
    </p:spTree>
    <p:extLst>
      <p:ext uri="{BB962C8B-B14F-4D97-AF65-F5344CB8AC3E}">
        <p14:creationId xmlns:p14="http://schemas.microsoft.com/office/powerpoint/2010/main" val="5165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4/8/2021</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4/8/2021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wikipedia.org/wiki/Embecovirus" TargetMode="External"/><Relationship Id="rId5" Type="http://schemas.openxmlformats.org/officeDocument/2006/relationships/image" Target="../media/image6.jpg"/><Relationship Id="rId4" Type="http://schemas.openxmlformats.org/officeDocument/2006/relationships/hyperlink" Target="https://apicciano.commons.gc.cuny.edu/2020/05/14/lessons-from-around-the-world-how-schools-are-opening-up-after-covid-19-lockdowns-reuter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pinoyteacherstories.com/2012/06/teaching-summer-school.html" TargetMode="External"/><Relationship Id="rId13" Type="http://schemas.openxmlformats.org/officeDocument/2006/relationships/image" Target="../media/image18.jpeg"/><Relationship Id="rId18" Type="http://schemas.openxmlformats.org/officeDocument/2006/relationships/hyperlink" Target="https://pixabay.com/photos/planning-plan-adjusting-aspirations-620299/" TargetMode="External"/><Relationship Id="rId3" Type="http://schemas.openxmlformats.org/officeDocument/2006/relationships/image" Target="../media/image13.jpg"/><Relationship Id="rId7" Type="http://schemas.openxmlformats.org/officeDocument/2006/relationships/image" Target="../media/image15.jpg"/><Relationship Id="rId12" Type="http://schemas.openxmlformats.org/officeDocument/2006/relationships/hyperlink" Target="https://www.pexels.com/photo/healthy-mind-mental-health-mental-wellness-mindfulness-2377075/" TargetMode="External"/><Relationship Id="rId17" Type="http://schemas.openxmlformats.org/officeDocument/2006/relationships/image" Target="../media/image20.jpeg"/><Relationship Id="rId2" Type="http://schemas.openxmlformats.org/officeDocument/2006/relationships/notesSlide" Target="../notesSlides/notesSlide12.xml"/><Relationship Id="rId16" Type="http://schemas.openxmlformats.org/officeDocument/2006/relationships/hyperlink" Target="https://www.insauga.com/pick-a-side-should-schools-revert-to-online-learning" TargetMode="External"/><Relationship Id="rId1" Type="http://schemas.openxmlformats.org/officeDocument/2006/relationships/slideLayout" Target="../slideLayouts/slideLayout2.xml"/><Relationship Id="rId6" Type="http://schemas.openxmlformats.org/officeDocument/2006/relationships/hyperlink" Target="https://www.flickr.com/photos/monkeygrimace/12946566643/in/photostream/" TargetMode="Externa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hyperlink" Target="https://www.tonybates.ca/2014/12/09/why-is-choosing-the-right-technology-such-a-challenge-for-education/" TargetMode="External"/><Relationship Id="rId4" Type="http://schemas.openxmlformats.org/officeDocument/2006/relationships/hyperlink" Target="https://en.wikipedia.org/wiki/2020_coronavirus_pandemic_in_Florida" TargetMode="External"/><Relationship Id="rId9" Type="http://schemas.openxmlformats.org/officeDocument/2006/relationships/image" Target="../media/image16.jpeg"/><Relationship Id="rId14" Type="http://schemas.openxmlformats.org/officeDocument/2006/relationships/hyperlink" Target="https://pixnio.com/miscellaneous/window-cleaning-in-protective-rubber-gloves-washing-window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people-equation.com/7-reasons-i-like-the-human-capital-league/okay-sign-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cid:image001.png@01D71438.3CADDBB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www.maxpixel.net/Papers-Robot-Documentation-Work-Office-Documents-381954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fewire.com/google-people-search-3482686" TargetMode="External"/><Relationship Id="rId3" Type="http://schemas.openxmlformats.org/officeDocument/2006/relationships/image" Target="../media/image26.gif"/><Relationship Id="rId7"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groundreport.com/6-top-tips-choosing-right-hvac-contractor/" TargetMode="External"/><Relationship Id="rId5" Type="http://schemas.openxmlformats.org/officeDocument/2006/relationships/image" Target="../media/image27.jpg"/><Relationship Id="rId10" Type="http://schemas.openxmlformats.org/officeDocument/2006/relationships/hyperlink" Target="https://pixabay.com/en/construction-building-construction-287867/" TargetMode="External"/><Relationship Id="rId4" Type="http://schemas.openxmlformats.org/officeDocument/2006/relationships/hyperlink" Target="https://www.doceo.co.uk/original/learnloss_1.htm" TargetMode="External"/><Relationship Id="rId9"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L-14-06-05-A.098-_A_Clark_Construction_worker_models_a_properly-fitted_safety_harness_at_the_National_Museum_of_African_American_History_stand_down_in_Washington,_D.C._(14352037252).jpg" TargetMode="External"/><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hyperlink" Target="https://www.flickr.com/photos/wfryer/4480041065"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https://www.publicdomainpictures.net/en/view-image.php?image=261698&amp;picture=businessaudit-data-repor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opi.mt.gov/COVID-19-Information/ESSE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oese.ed.gov/offices/education-stabilization-fund/elementary-secondary-school-emergency-relief-fun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opi.mt.gov/COVID-19-Information/ESSER#9922711276-monitoring" TargetMode="External"/><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daily-dharma.com/tag/dance/" TargetMode="External"/><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bicycles.stackexchange.com/questions/10083/what-is-the-hand-gesture-for-im-sorry" TargetMode="External"/><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opi.mt.gov/COVID-19-Information/ESS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b="1" dirty="0">
                <a:solidFill>
                  <a:srgbClr val="FF0000"/>
                </a:solidFill>
                <a:latin typeface="Arial" panose="020B0604020202020204" pitchFamily="34" charset="0"/>
                <a:cs typeface="Arial" panose="020B0604020202020204" pitchFamily="34" charset="0"/>
              </a:rPr>
              <a:t>ESSER I, II, III</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and so much more….</a:t>
            </a:r>
            <a:br>
              <a:rPr lang="en-US" sz="3600" dirty="0">
                <a:latin typeface="Arial" panose="020B0604020202020204" pitchFamily="34" charset="0"/>
                <a:cs typeface="Arial" panose="020B0604020202020204" pitchFamily="34" charset="0"/>
              </a:rPr>
            </a:br>
            <a:endParaRPr lang="en-US" sz="16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559229" y="5216991"/>
            <a:ext cx="3200400" cy="772843"/>
          </a:xfrm>
        </p:spPr>
        <p:txBody>
          <a:bodyPr>
            <a:normAutofit fontScale="85000" lnSpcReduction="20000"/>
          </a:bodyPr>
          <a:lstStyle/>
          <a:p>
            <a:r>
              <a:rPr lang="en-US" dirty="0">
                <a:solidFill>
                  <a:schemeClr val="tx2"/>
                </a:solidFill>
                <a:latin typeface="Arial" panose="020B0604020202020204" pitchFamily="34" charset="0"/>
                <a:cs typeface="Arial" panose="020B0604020202020204" pitchFamily="34" charset="0"/>
              </a:rPr>
              <a:t>Mindi Federman Askelson</a:t>
            </a:r>
          </a:p>
          <a:p>
            <a:r>
              <a:rPr lang="en-US" dirty="0">
                <a:solidFill>
                  <a:schemeClr val="tx2"/>
                </a:solidFill>
                <a:latin typeface="Arial" panose="020B0604020202020204" pitchFamily="34" charset="0"/>
                <a:cs typeface="Arial" panose="020B0604020202020204" pitchFamily="34" charset="0"/>
              </a:rPr>
              <a:t>Mindi.Askelson@mt.gov</a:t>
            </a:r>
          </a:p>
          <a:p>
            <a:r>
              <a:rPr lang="en-US" dirty="0">
                <a:solidFill>
                  <a:schemeClr val="tx2"/>
                </a:solidFill>
                <a:latin typeface="Arial" panose="020B0604020202020204" pitchFamily="34" charset="0"/>
                <a:cs typeface="Arial" panose="020B0604020202020204" pitchFamily="34" charset="0"/>
              </a:rPr>
              <a:t>(406) 444 0768</a:t>
            </a:r>
          </a:p>
          <a:p>
            <a:endParaRPr lang="en-US" dirty="0">
              <a:solidFill>
                <a:schemeClr val="tx2"/>
              </a:solidFill>
              <a:latin typeface="Arial" panose="020B0604020202020204" pitchFamily="34" charset="0"/>
              <a:cs typeface="Arial" panose="020B0604020202020204" pitchFamily="34" charset="0"/>
            </a:endParaRPr>
          </a:p>
        </p:txBody>
      </p:sp>
      <p:pic>
        <p:nvPicPr>
          <p:cNvPr id="5" name="Picture 4" descr="A group of people sitting at a desk&#10;&#10;Description automatically generated">
            <a:extLst>
              <a:ext uri="{FF2B5EF4-FFF2-40B4-BE49-F238E27FC236}">
                <a16:creationId xmlns:a16="http://schemas.microsoft.com/office/drawing/2014/main" id="{6310D9F3-037F-465A-9F8E-205B8D398D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4764" y="396722"/>
            <a:ext cx="5221941" cy="3547319"/>
          </a:xfrm>
          <a:prstGeom prst="rect">
            <a:avLst/>
          </a:prstGeom>
          <a:ln w="19050">
            <a:solidFill>
              <a:srgbClr val="FF0000"/>
            </a:solidFill>
          </a:ln>
        </p:spPr>
      </p:pic>
      <p:pic>
        <p:nvPicPr>
          <p:cNvPr id="8" name="Picture 7" descr="A close up of a flower&#10;&#10;Description automatically generated">
            <a:extLst>
              <a:ext uri="{FF2B5EF4-FFF2-40B4-BE49-F238E27FC236}">
                <a16:creationId xmlns:a16="http://schemas.microsoft.com/office/drawing/2014/main" id="{5A2E453F-9BE5-4BB3-86B1-6237F0AA322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11766" y="984411"/>
            <a:ext cx="4288924" cy="2420625"/>
          </a:xfrm>
          <a:prstGeom prst="rect">
            <a:avLst/>
          </a:prstGeom>
          <a:ln w="19050">
            <a:solidFill>
              <a:srgbClr val="FF0000"/>
            </a:solidFill>
          </a:ln>
          <a:scene3d>
            <a:camera prst="orthographicFront">
              <a:rot lat="0" lon="0" rev="1800000"/>
            </a:camera>
            <a:lightRig rig="threePt" dir="t"/>
          </a:scene3d>
        </p:spPr>
      </p:pic>
      <p:sp>
        <p:nvSpPr>
          <p:cNvPr id="9" name="TextBox 8">
            <a:extLst>
              <a:ext uri="{FF2B5EF4-FFF2-40B4-BE49-F238E27FC236}">
                <a16:creationId xmlns:a16="http://schemas.microsoft.com/office/drawing/2014/main" id="{BED51E0D-9483-4D13-BE10-E64A68C51F3D}"/>
              </a:ext>
            </a:extLst>
          </p:cNvPr>
          <p:cNvSpPr txBox="1"/>
          <p:nvPr/>
        </p:nvSpPr>
        <p:spPr>
          <a:xfrm>
            <a:off x="6540062" y="7389307"/>
            <a:ext cx="11430000" cy="88645"/>
          </a:xfrm>
          <a:prstGeom prst="rect">
            <a:avLst/>
          </a:prstGeom>
          <a:noFill/>
        </p:spPr>
        <p:txBody>
          <a:bodyPr wrap="square" rtlCol="0">
            <a:spAutoFit/>
          </a:bodyPr>
          <a:lstStyle/>
          <a:p>
            <a:r>
              <a:rPr lang="en-US" sz="900" dirty="0">
                <a:hlinkClick r:id="rId6" tooltip="https://en.wikipedia.org/wiki/Embecovirus"/>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7" name="Picture 6">
            <a:extLst>
              <a:ext uri="{FF2B5EF4-FFF2-40B4-BE49-F238E27FC236}">
                <a16:creationId xmlns:a16="http://schemas.microsoft.com/office/drawing/2014/main" id="{9A7751D2-618A-48BD-A6DB-B6350B6C6D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9395" y="2819329"/>
            <a:ext cx="2249424" cy="2249424"/>
          </a:xfrm>
          <a:prstGeom prst="rect">
            <a:avLst/>
          </a:prstGeom>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latin typeface="Arial" panose="020B0604020202020204" pitchFamily="34" charset="0"/>
                <a:cs typeface="Arial" panose="020B0604020202020204" pitchFamily="34" charset="0"/>
              </a:rPr>
              <a:t>Equitable Share</a:t>
            </a:r>
            <a:br>
              <a:rPr lang="en-US" b="1" dirty="0">
                <a:solidFill>
                  <a:srgbClr val="FF0000"/>
                </a:solidFill>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rPr>
              <a:t>aka</a:t>
            </a:r>
            <a:r>
              <a:rPr lang="en-US" sz="2000" b="1" dirty="0">
                <a:solidFill>
                  <a:srgbClr val="FF0000"/>
                </a:solidFill>
                <a:latin typeface="Arial" panose="020B0604020202020204" pitchFamily="34" charset="0"/>
                <a:cs typeface="Arial" panose="020B0604020202020204" pitchFamily="34" charset="0"/>
              </a:rPr>
              <a:t>…. Emergency assistance to Non-public schools</a:t>
            </a:r>
          </a:p>
        </p:txBody>
      </p:sp>
      <p:sp>
        <p:nvSpPr>
          <p:cNvPr id="15" name="Content Placeholder 2">
            <a:extLst>
              <a:ext uri="{FF2B5EF4-FFF2-40B4-BE49-F238E27FC236}">
                <a16:creationId xmlns:a16="http://schemas.microsoft.com/office/drawing/2014/main" id="{5E70E310-1149-4895-963C-8B62FD79C31C}"/>
              </a:ext>
            </a:extLst>
          </p:cNvPr>
          <p:cNvSpPr txBox="1">
            <a:spLocks/>
          </p:cNvSpPr>
          <p:nvPr/>
        </p:nvSpPr>
        <p:spPr>
          <a:xfrm>
            <a:off x="1447800" y="1859249"/>
            <a:ext cx="9720071" cy="4023360"/>
          </a:xfrm>
          <a:prstGeom prst="rect">
            <a:avLst/>
          </a:prstGeom>
        </p:spPr>
        <p:txBody>
          <a:bodyPr vert="horz" lIns="137160" tIns="45720" rIns="137160" bIns="45720" rtlCol="0" anchor="ctr">
            <a:normAutofit/>
          </a:bodyPr>
          <a:lstStyle>
            <a:lvl1pPr marL="0" indent="0" algn="l" defTabSz="914400"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300" b="0" kern="1200" cap="none" baseline="0">
                <a:solidFill>
                  <a:schemeClr val="tx1">
                    <a:lumMod val="90000"/>
                    <a:lumOff val="10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bg1">
                  <a:lumMod val="50000"/>
                </a:schemeClr>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bg1">
                  <a:lumMod val="50000"/>
                </a:schemeClr>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bg1">
                  <a:lumMod val="50000"/>
                </a:schemeClr>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bg1">
                  <a:lumMod val="50000"/>
                </a:schemeClr>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pPr marL="571500" indent="-571500">
              <a:buClr>
                <a:srgbClr val="FF0000"/>
              </a:buClr>
              <a:buFont typeface="Wingdings" panose="05000000000000000000" pitchFamily="2" charset="2"/>
              <a:buChar char="q"/>
            </a:pPr>
            <a:r>
              <a:rPr lang="en-US" sz="3600" dirty="0">
                <a:solidFill>
                  <a:schemeClr val="tx1"/>
                </a:solidFill>
              </a:rPr>
              <a:t>ESSER I-funds were handled by the LEA’s</a:t>
            </a:r>
          </a:p>
          <a:p>
            <a:pPr marL="571500" indent="-571500">
              <a:buClr>
                <a:srgbClr val="FF0000"/>
              </a:buClr>
              <a:buFont typeface="Wingdings" panose="05000000000000000000" pitchFamily="2" charset="2"/>
              <a:buChar char="q"/>
            </a:pPr>
            <a:r>
              <a:rPr lang="en-US" sz="3600" dirty="0"/>
              <a:t>ESSER II and III (EANS) - handled by OPI</a:t>
            </a:r>
          </a:p>
          <a:p>
            <a:pPr marL="571500" indent="-571500">
              <a:buClr>
                <a:srgbClr val="FF0000"/>
              </a:buClr>
              <a:buFont typeface="Wingdings" panose="05000000000000000000" pitchFamily="2" charset="2"/>
              <a:buChar char="q"/>
            </a:pPr>
            <a:r>
              <a:rPr lang="en-US" sz="3600" dirty="0"/>
              <a:t>ESSER II-reimbursement is allowed by the </a:t>
            </a:r>
          </a:p>
          <a:p>
            <a:pPr>
              <a:buClr>
                <a:srgbClr val="FF0000"/>
              </a:buClr>
            </a:pPr>
            <a:r>
              <a:rPr lang="en-US" sz="3600" dirty="0"/>
              <a:t>     OPI</a:t>
            </a:r>
          </a:p>
          <a:p>
            <a:pPr marL="571500" indent="-571500">
              <a:buClr>
                <a:srgbClr val="FF0000"/>
              </a:buClr>
              <a:buFont typeface="Wingdings" panose="05000000000000000000" pitchFamily="2" charset="2"/>
              <a:buChar char="q"/>
            </a:pPr>
            <a:r>
              <a:rPr lang="en-US" sz="3600" dirty="0"/>
              <a:t>ESSER III-no reimbursement allowed</a:t>
            </a:r>
          </a:p>
        </p:txBody>
      </p:sp>
    </p:spTree>
    <p:extLst>
      <p:ext uri="{BB962C8B-B14F-4D97-AF65-F5344CB8AC3E}">
        <p14:creationId xmlns:p14="http://schemas.microsoft.com/office/powerpoint/2010/main" val="27643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6FF093C-440C-4DB0-894A-ED2AC3FDD39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3048"/>
          <a:stretch/>
        </p:blipFill>
        <p:spPr bwMode="auto">
          <a:xfrm>
            <a:off x="1554481" y="531337"/>
            <a:ext cx="7099991" cy="603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5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7A2C-027A-4AF0-BAC3-C370E8B2A070}"/>
              </a:ext>
            </a:extLst>
          </p:cNvPr>
          <p:cNvSpPr>
            <a:spLocks noGrp="1"/>
          </p:cNvSpPr>
          <p:nvPr>
            <p:ph type="ctrTitle"/>
          </p:nvPr>
        </p:nvSpPr>
        <p:spPr/>
        <p:txBody>
          <a:bodyPr/>
          <a:lstStyle/>
          <a:p>
            <a:r>
              <a:rPr lang="en-US" b="1" dirty="0">
                <a:solidFill>
                  <a:srgbClr val="FF0000"/>
                </a:solidFill>
              </a:rPr>
              <a:t>Allowable activities in esser i</a:t>
            </a:r>
            <a:endParaRPr lang="en-US" dirty="0"/>
          </a:p>
        </p:txBody>
      </p:sp>
      <p:sp>
        <p:nvSpPr>
          <p:cNvPr id="3" name="Subtitle 2">
            <a:extLst>
              <a:ext uri="{FF2B5EF4-FFF2-40B4-BE49-F238E27FC236}">
                <a16:creationId xmlns:a16="http://schemas.microsoft.com/office/drawing/2014/main" id="{054787F4-9CBB-4AC3-81A0-BFAF75B141B3}"/>
              </a:ext>
            </a:extLst>
          </p:cNvPr>
          <p:cNvSpPr>
            <a:spLocks noGrp="1"/>
          </p:cNvSpPr>
          <p:nvPr>
            <p:ph type="subTitle" idx="1"/>
          </p:nvPr>
        </p:nvSpPr>
        <p:spPr/>
        <p:txBody>
          <a:bodyPr/>
          <a:lstStyle/>
          <a:p>
            <a:r>
              <a:rPr lang="en-US" dirty="0">
                <a:solidFill>
                  <a:srgbClr val="FF0000"/>
                </a:solidFill>
              </a:rPr>
              <a:t>Not just cleaning supplies …</a:t>
            </a:r>
          </a:p>
        </p:txBody>
      </p:sp>
      <p:pic>
        <p:nvPicPr>
          <p:cNvPr id="7" name="Picture 6" descr="A picture containing person, line&#10;&#10;Description automatically generated">
            <a:extLst>
              <a:ext uri="{FF2B5EF4-FFF2-40B4-BE49-F238E27FC236}">
                <a16:creationId xmlns:a16="http://schemas.microsoft.com/office/drawing/2014/main" id="{264DD337-B3AC-44CE-95C3-80947136B4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4498" y="197343"/>
            <a:ext cx="2311400" cy="1818301"/>
          </a:xfrm>
          <a:prstGeom prst="rect">
            <a:avLst/>
          </a:prstGeom>
          <a:ln>
            <a:solidFill>
              <a:schemeClr val="tx1"/>
            </a:solidFill>
          </a:ln>
        </p:spPr>
      </p:pic>
      <p:pic>
        <p:nvPicPr>
          <p:cNvPr id="10" name="Picture 9" descr="A picture containing text&#10;&#10;Description automatically generated">
            <a:extLst>
              <a:ext uri="{FF2B5EF4-FFF2-40B4-BE49-F238E27FC236}">
                <a16:creationId xmlns:a16="http://schemas.microsoft.com/office/drawing/2014/main" id="{87198E94-6964-4FFA-B8D8-7BDAAC9DCC8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33189" y="1897863"/>
            <a:ext cx="3213912" cy="2143654"/>
          </a:xfrm>
          <a:prstGeom prst="rect">
            <a:avLst/>
          </a:prstGeom>
          <a:ln>
            <a:solidFill>
              <a:schemeClr val="tx1"/>
            </a:solidFill>
          </a:ln>
        </p:spPr>
      </p:pic>
      <p:pic>
        <p:nvPicPr>
          <p:cNvPr id="13" name="Picture 12" descr="A picture containing clipart&#10;&#10;Description automatically generated">
            <a:extLst>
              <a:ext uri="{FF2B5EF4-FFF2-40B4-BE49-F238E27FC236}">
                <a16:creationId xmlns:a16="http://schemas.microsoft.com/office/drawing/2014/main" id="{DE78A314-2A47-42C9-A65F-B0CAE30D707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267415">
            <a:off x="9503027" y="444973"/>
            <a:ext cx="2261959" cy="1600336"/>
          </a:xfrm>
          <a:prstGeom prst="rect">
            <a:avLst/>
          </a:prstGeom>
          <a:ln>
            <a:solidFill>
              <a:schemeClr val="tx1"/>
            </a:solidFill>
          </a:ln>
        </p:spPr>
      </p:pic>
      <p:pic>
        <p:nvPicPr>
          <p:cNvPr id="16" name="Picture 15">
            <a:extLst>
              <a:ext uri="{FF2B5EF4-FFF2-40B4-BE49-F238E27FC236}">
                <a16:creationId xmlns:a16="http://schemas.microsoft.com/office/drawing/2014/main" id="{25531897-762C-41FD-917A-789910E5A8B8}"/>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682886" y="20065"/>
            <a:ext cx="1593728" cy="2611254"/>
          </a:xfrm>
          <a:prstGeom prst="rect">
            <a:avLst/>
          </a:prstGeom>
          <a:ln>
            <a:solidFill>
              <a:schemeClr val="tx1"/>
            </a:solidFill>
          </a:ln>
        </p:spPr>
      </p:pic>
      <p:pic>
        <p:nvPicPr>
          <p:cNvPr id="19" name="Picture 18">
            <a:extLst>
              <a:ext uri="{FF2B5EF4-FFF2-40B4-BE49-F238E27FC236}">
                <a16:creationId xmlns:a16="http://schemas.microsoft.com/office/drawing/2014/main" id="{3C02C05B-584E-414F-9933-556DED4FA9F9}"/>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185164" y="197343"/>
            <a:ext cx="2809037" cy="1646585"/>
          </a:xfrm>
          <a:prstGeom prst="rect">
            <a:avLst/>
          </a:prstGeom>
          <a:ln>
            <a:solidFill>
              <a:schemeClr val="tx1"/>
            </a:solidFill>
          </a:ln>
        </p:spPr>
      </p:pic>
      <p:pic>
        <p:nvPicPr>
          <p:cNvPr id="21" name="Picture 20" descr="A picture containing indoor, yellow&#10;&#10;Description automatically generated">
            <a:extLst>
              <a:ext uri="{FF2B5EF4-FFF2-40B4-BE49-F238E27FC236}">
                <a16:creationId xmlns:a16="http://schemas.microsoft.com/office/drawing/2014/main" id="{CBD92416-F5BD-4EEC-96D5-E251AEB83DA9}"/>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510548" y="2853202"/>
            <a:ext cx="2194560" cy="1463040"/>
          </a:xfrm>
          <a:prstGeom prst="rect">
            <a:avLst/>
          </a:prstGeom>
          <a:ln>
            <a:solidFill>
              <a:schemeClr val="tx1"/>
            </a:solidFill>
          </a:ln>
        </p:spPr>
      </p:pic>
      <p:pic>
        <p:nvPicPr>
          <p:cNvPr id="23" name="Picture 22">
            <a:extLst>
              <a:ext uri="{FF2B5EF4-FFF2-40B4-BE49-F238E27FC236}">
                <a16:creationId xmlns:a16="http://schemas.microsoft.com/office/drawing/2014/main" id="{2AF414DF-8062-4F1E-853B-AD0C8C7C2A37}"/>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9705108" y="2247072"/>
            <a:ext cx="2191646" cy="1463040"/>
          </a:xfrm>
          <a:prstGeom prst="rect">
            <a:avLst/>
          </a:prstGeom>
          <a:ln>
            <a:solidFill>
              <a:schemeClr val="tx1"/>
            </a:solidFill>
          </a:ln>
        </p:spPr>
      </p:pic>
      <p:pic>
        <p:nvPicPr>
          <p:cNvPr id="26" name="Picture 25" descr="Text&#10;&#10;Description automatically generated">
            <a:extLst>
              <a:ext uri="{FF2B5EF4-FFF2-40B4-BE49-F238E27FC236}">
                <a16:creationId xmlns:a16="http://schemas.microsoft.com/office/drawing/2014/main" id="{F2E88026-DFAC-45CA-B5E9-E4796EFBDBA3}"/>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4538597" y="2399126"/>
            <a:ext cx="2608118" cy="1738745"/>
          </a:xfrm>
          <a:prstGeom prst="rect">
            <a:avLst/>
          </a:prstGeom>
          <a:ln>
            <a:solidFill>
              <a:schemeClr val="tx1"/>
            </a:solidFill>
          </a:ln>
        </p:spPr>
      </p:pic>
    </p:spTree>
    <p:extLst>
      <p:ext uri="{BB962C8B-B14F-4D97-AF65-F5344CB8AC3E}">
        <p14:creationId xmlns:p14="http://schemas.microsoft.com/office/powerpoint/2010/main" val="235171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FFEBF-BD1A-4E77-A553-7D1F2DDBEC43}"/>
              </a:ext>
            </a:extLst>
          </p:cNvPr>
          <p:cNvSpPr>
            <a:spLocks noGrp="1"/>
          </p:cNvSpPr>
          <p:nvPr>
            <p:ph idx="1"/>
          </p:nvPr>
        </p:nvSpPr>
        <p:spPr>
          <a:xfrm>
            <a:off x="1278128" y="664029"/>
            <a:ext cx="9720071" cy="5645331"/>
          </a:xfrm>
          <a:ln w="38100">
            <a:solidFill>
              <a:srgbClr val="FF0000"/>
            </a:solidFill>
          </a:ln>
        </p:spPr>
        <p:txBody>
          <a:bodyPr>
            <a:normAutofit lnSpcReduction="10000"/>
          </a:bodyPr>
          <a:lstStyle/>
          <a:p>
            <a:pPr algn="ctr"/>
            <a:endParaRPr lang="en-US" sz="7200" dirty="0"/>
          </a:p>
          <a:p>
            <a:pPr algn="ctr"/>
            <a:r>
              <a:rPr lang="en-US" sz="7200" dirty="0"/>
              <a:t>PREVENT</a:t>
            </a:r>
          </a:p>
          <a:p>
            <a:pPr algn="ctr"/>
            <a:r>
              <a:rPr lang="en-US" sz="7200" dirty="0"/>
              <a:t>PREPARE FOR </a:t>
            </a:r>
          </a:p>
          <a:p>
            <a:pPr algn="ctr"/>
            <a:r>
              <a:rPr lang="en-US" sz="7200" dirty="0"/>
              <a:t>AND</a:t>
            </a:r>
          </a:p>
          <a:p>
            <a:pPr algn="ctr"/>
            <a:r>
              <a:rPr lang="en-US" sz="7200" dirty="0"/>
              <a:t>RESPOND TO COVID</a:t>
            </a:r>
          </a:p>
        </p:txBody>
      </p:sp>
    </p:spTree>
    <p:extLst>
      <p:ext uri="{BB962C8B-B14F-4D97-AF65-F5344CB8AC3E}">
        <p14:creationId xmlns:p14="http://schemas.microsoft.com/office/powerpoint/2010/main" val="189382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8FC45E-AA46-4357-B8EF-E38C07E2126C}"/>
              </a:ext>
            </a:extLst>
          </p:cNvPr>
          <p:cNvSpPr>
            <a:spLocks noGrp="1"/>
          </p:cNvSpPr>
          <p:nvPr>
            <p:ph idx="1"/>
          </p:nvPr>
        </p:nvSpPr>
        <p:spPr>
          <a:xfrm>
            <a:off x="1278128" y="564444"/>
            <a:ext cx="9720071" cy="5744916"/>
          </a:xfrm>
        </p:spPr>
        <p:txBody>
          <a:bodyPr/>
          <a:lstStyle/>
          <a:p>
            <a:pPr>
              <a:buClr>
                <a:srgbClr val="FF0000"/>
              </a:buClr>
              <a:buFont typeface="Wingdings" panose="05000000000000000000" pitchFamily="2" charset="2"/>
              <a:buChar char="q"/>
            </a:pPr>
            <a:r>
              <a:rPr lang="en-US" sz="2800" dirty="0"/>
              <a:t> Any activities authorized under ESEA, IDEA, Perkins, Family Literacy and McKinney-Vento Act</a:t>
            </a:r>
          </a:p>
          <a:p>
            <a:pPr>
              <a:buClr>
                <a:srgbClr val="FF0000"/>
              </a:buClr>
              <a:buFont typeface="Wingdings" panose="05000000000000000000" pitchFamily="2" charset="2"/>
              <a:buChar char="q"/>
            </a:pPr>
            <a:r>
              <a:rPr lang="en-US" sz="2800" dirty="0"/>
              <a:t> Coordination of preparedness and response efforts of LEAs</a:t>
            </a:r>
          </a:p>
          <a:p>
            <a:pPr>
              <a:buClr>
                <a:srgbClr val="FF0000"/>
              </a:buClr>
              <a:buFont typeface="Wingdings" panose="05000000000000000000" pitchFamily="2" charset="2"/>
              <a:buChar char="q"/>
            </a:pPr>
            <a:r>
              <a:rPr lang="en-US" sz="2800" dirty="0"/>
              <a:t> Providing resources for school leaders</a:t>
            </a:r>
          </a:p>
          <a:p>
            <a:pPr>
              <a:buClr>
                <a:srgbClr val="FF0000"/>
              </a:buClr>
              <a:buFont typeface="Wingdings" panose="05000000000000000000" pitchFamily="2" charset="2"/>
              <a:buChar char="q"/>
            </a:pPr>
            <a:r>
              <a:rPr lang="en-US" sz="2800" dirty="0"/>
              <a:t> Activities to address unique needs of at-risk students</a:t>
            </a:r>
          </a:p>
          <a:p>
            <a:pPr>
              <a:buClr>
                <a:srgbClr val="FF0000"/>
              </a:buClr>
              <a:buFont typeface="Wingdings" panose="05000000000000000000" pitchFamily="2" charset="2"/>
              <a:buChar char="q"/>
            </a:pPr>
            <a:r>
              <a:rPr lang="en-US" sz="2800" dirty="0"/>
              <a:t> Developing and implementing procedures and system to improve readiness</a:t>
            </a:r>
          </a:p>
          <a:p>
            <a:pPr>
              <a:buClr>
                <a:srgbClr val="FF0000"/>
              </a:buClr>
              <a:buFont typeface="Wingdings" panose="05000000000000000000" pitchFamily="2" charset="2"/>
              <a:buChar char="q"/>
            </a:pPr>
            <a:r>
              <a:rPr lang="en-US" sz="2800" dirty="0"/>
              <a:t> Training and professional development</a:t>
            </a:r>
          </a:p>
          <a:p>
            <a:pPr>
              <a:buClr>
                <a:srgbClr val="FF0000"/>
              </a:buClr>
              <a:buFont typeface="Wingdings" panose="05000000000000000000" pitchFamily="2" charset="2"/>
              <a:buChar char="q"/>
            </a:pPr>
            <a:r>
              <a:rPr lang="en-US" sz="2800" dirty="0"/>
              <a:t> Purchasing supplies for sanitation</a:t>
            </a:r>
          </a:p>
        </p:txBody>
      </p:sp>
      <p:pic>
        <p:nvPicPr>
          <p:cNvPr id="5" name="Picture 4">
            <a:extLst>
              <a:ext uri="{FF2B5EF4-FFF2-40B4-BE49-F238E27FC236}">
                <a16:creationId xmlns:a16="http://schemas.microsoft.com/office/drawing/2014/main" id="{EB5279DA-7ED9-467A-8A12-5513C42E8F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820648">
            <a:off x="8587930" y="4216049"/>
            <a:ext cx="1803748" cy="1773922"/>
          </a:xfrm>
          <a:prstGeom prst="rect">
            <a:avLst/>
          </a:prstGeom>
          <a:ln>
            <a:solidFill>
              <a:schemeClr val="tx1"/>
            </a:solidFill>
          </a:ln>
        </p:spPr>
      </p:pic>
    </p:spTree>
    <p:extLst>
      <p:ext uri="{BB962C8B-B14F-4D97-AF65-F5344CB8AC3E}">
        <p14:creationId xmlns:p14="http://schemas.microsoft.com/office/powerpoint/2010/main" val="105466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94E92-B838-4F77-A062-D88230AFDD08}"/>
              </a:ext>
            </a:extLst>
          </p:cNvPr>
          <p:cNvSpPr>
            <a:spLocks noGrp="1"/>
          </p:cNvSpPr>
          <p:nvPr>
            <p:ph type="title"/>
          </p:nvPr>
        </p:nvSpPr>
        <p:spPr/>
        <p:txBody>
          <a:bodyPr/>
          <a:lstStyle/>
          <a:p>
            <a:r>
              <a:rPr lang="en-US" sz="4000" i="1" dirty="0">
                <a:solidFill>
                  <a:srgbClr val="FF0000"/>
                </a:solidFill>
              </a:rPr>
              <a:t>Continued </a:t>
            </a:r>
            <a:r>
              <a:rPr lang="en-US" dirty="0">
                <a:solidFill>
                  <a:srgbClr val="FF0000"/>
                </a:solidFill>
              </a:rPr>
              <a:t>……</a:t>
            </a:r>
          </a:p>
        </p:txBody>
      </p:sp>
      <p:sp>
        <p:nvSpPr>
          <p:cNvPr id="3" name="Content Placeholder 2">
            <a:extLst>
              <a:ext uri="{FF2B5EF4-FFF2-40B4-BE49-F238E27FC236}">
                <a16:creationId xmlns:a16="http://schemas.microsoft.com/office/drawing/2014/main" id="{7CDD22A3-1C42-49E3-8523-EA614EF16EB2}"/>
              </a:ext>
            </a:extLst>
          </p:cNvPr>
          <p:cNvSpPr>
            <a:spLocks noGrp="1"/>
          </p:cNvSpPr>
          <p:nvPr>
            <p:ph idx="1"/>
          </p:nvPr>
        </p:nvSpPr>
        <p:spPr>
          <a:xfrm>
            <a:off x="1278128" y="1860884"/>
            <a:ext cx="9720071" cy="4448476"/>
          </a:xfrm>
        </p:spPr>
        <p:txBody>
          <a:bodyPr/>
          <a:lstStyle/>
          <a:p>
            <a:pPr>
              <a:buClr>
                <a:srgbClr val="FF0000"/>
              </a:buClr>
              <a:buFont typeface="Wingdings" panose="05000000000000000000" pitchFamily="2" charset="2"/>
              <a:buChar char="q"/>
            </a:pPr>
            <a:r>
              <a:rPr lang="en-US" sz="2800" dirty="0"/>
              <a:t> Planning and coordination during long term closures (including meals)</a:t>
            </a:r>
          </a:p>
          <a:p>
            <a:pPr>
              <a:buClr>
                <a:srgbClr val="FF0000"/>
              </a:buClr>
              <a:buFont typeface="Wingdings" panose="05000000000000000000" pitchFamily="2" charset="2"/>
              <a:buChar char="q"/>
            </a:pPr>
            <a:r>
              <a:rPr lang="en-US" sz="2800" dirty="0"/>
              <a:t> Purchasing educational technology</a:t>
            </a:r>
          </a:p>
          <a:p>
            <a:pPr>
              <a:buClr>
                <a:srgbClr val="FF0000"/>
              </a:buClr>
              <a:buFont typeface="Wingdings" panose="05000000000000000000" pitchFamily="2" charset="2"/>
              <a:buChar char="q"/>
            </a:pPr>
            <a:r>
              <a:rPr lang="en-US" sz="2800" dirty="0"/>
              <a:t> Providing Mental Health services</a:t>
            </a:r>
          </a:p>
          <a:p>
            <a:pPr>
              <a:buClr>
                <a:srgbClr val="FF0000"/>
              </a:buClr>
              <a:buFont typeface="Wingdings" panose="05000000000000000000" pitchFamily="2" charset="2"/>
              <a:buChar char="q"/>
            </a:pPr>
            <a:r>
              <a:rPr lang="en-US" sz="2800" dirty="0"/>
              <a:t> Planning and implementing summer/supplemental learning activities</a:t>
            </a:r>
          </a:p>
          <a:p>
            <a:pPr>
              <a:buClr>
                <a:srgbClr val="FF0000"/>
              </a:buClr>
              <a:buFont typeface="Wingdings" panose="05000000000000000000" pitchFamily="2" charset="2"/>
              <a:buChar char="q"/>
            </a:pPr>
            <a:r>
              <a:rPr lang="en-US" sz="2800" dirty="0"/>
              <a:t> Other activities necessary to maintain the operation and continuation of services in LEAs  - </a:t>
            </a:r>
            <a:r>
              <a:rPr lang="en-US" sz="1800" i="1" dirty="0"/>
              <a:t>deleted from ESSER III</a:t>
            </a:r>
          </a:p>
        </p:txBody>
      </p:sp>
    </p:spTree>
    <p:extLst>
      <p:ext uri="{BB962C8B-B14F-4D97-AF65-F5344CB8AC3E}">
        <p14:creationId xmlns:p14="http://schemas.microsoft.com/office/powerpoint/2010/main" val="427134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4A5-C81D-4730-8F84-40C073C729A4}"/>
              </a:ext>
            </a:extLst>
          </p:cNvPr>
          <p:cNvSpPr>
            <a:spLocks noGrp="1"/>
          </p:cNvSpPr>
          <p:nvPr>
            <p:ph type="title"/>
          </p:nvPr>
        </p:nvSpPr>
        <p:spPr/>
        <p:txBody>
          <a:bodyPr/>
          <a:lstStyle/>
          <a:p>
            <a:r>
              <a:rPr lang="en-US" b="1" dirty="0">
                <a:solidFill>
                  <a:srgbClr val="FF0000"/>
                </a:solidFill>
              </a:rPr>
              <a:t>Indirect costs</a:t>
            </a:r>
          </a:p>
        </p:txBody>
      </p:sp>
      <p:sp>
        <p:nvSpPr>
          <p:cNvPr id="3" name="Content Placeholder 2">
            <a:extLst>
              <a:ext uri="{FF2B5EF4-FFF2-40B4-BE49-F238E27FC236}">
                <a16:creationId xmlns:a16="http://schemas.microsoft.com/office/drawing/2014/main" id="{03512E98-744D-4D93-BE6E-04FCC827AA77}"/>
              </a:ext>
            </a:extLst>
          </p:cNvPr>
          <p:cNvSpPr>
            <a:spLocks noGrp="1"/>
          </p:cNvSpPr>
          <p:nvPr>
            <p:ph idx="1"/>
          </p:nvPr>
        </p:nvSpPr>
        <p:spPr>
          <a:xfrm>
            <a:off x="778934" y="1625600"/>
            <a:ext cx="10219266" cy="4683760"/>
          </a:xfrm>
        </p:spPr>
        <p:txBody>
          <a:bodyPr/>
          <a:lstStyle/>
          <a:p>
            <a:pPr>
              <a:buClr>
                <a:srgbClr val="FF0000"/>
              </a:buClr>
              <a:buFont typeface="Wingdings" panose="05000000000000000000" pitchFamily="2" charset="2"/>
              <a:buChar char="q"/>
            </a:pPr>
            <a:r>
              <a:rPr lang="en-US" dirty="0"/>
              <a:t> Nothing in the grant what permits or prohibits claiming indirect costs</a:t>
            </a:r>
          </a:p>
          <a:p>
            <a:pPr>
              <a:buClr>
                <a:srgbClr val="FF0000"/>
              </a:buClr>
              <a:buFont typeface="Wingdings" panose="05000000000000000000" pitchFamily="2" charset="2"/>
              <a:buChar char="q"/>
            </a:pPr>
            <a:r>
              <a:rPr lang="en-US" dirty="0"/>
              <a:t> OPI (Paul Taylor) approves the indirect cost rate</a:t>
            </a:r>
          </a:p>
          <a:p>
            <a:pPr>
              <a:buClr>
                <a:srgbClr val="FF0000"/>
              </a:buClr>
              <a:buFont typeface="Wingdings" panose="05000000000000000000" pitchFamily="2" charset="2"/>
              <a:buChar char="q"/>
            </a:pPr>
            <a:r>
              <a:rPr lang="en-US" dirty="0"/>
              <a:t> Rate is loaded into EGrants</a:t>
            </a:r>
          </a:p>
          <a:p>
            <a:endParaRPr lang="en-US" dirty="0"/>
          </a:p>
        </p:txBody>
      </p:sp>
      <p:pic>
        <p:nvPicPr>
          <p:cNvPr id="4" name="Picture 3">
            <a:extLst>
              <a:ext uri="{FF2B5EF4-FFF2-40B4-BE49-F238E27FC236}">
                <a16:creationId xmlns:a16="http://schemas.microsoft.com/office/drawing/2014/main" id="{6BA275F6-B808-444C-B8F8-71B4FEB34EE6}"/>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02709" y="3337092"/>
            <a:ext cx="9584266" cy="2251534"/>
          </a:xfrm>
          <a:prstGeom prst="rect">
            <a:avLst/>
          </a:prstGeom>
          <a:noFill/>
          <a:ln>
            <a:solidFill>
              <a:srgbClr val="FF0000"/>
            </a:solidFill>
          </a:ln>
        </p:spPr>
      </p:pic>
      <p:cxnSp>
        <p:nvCxnSpPr>
          <p:cNvPr id="6" name="Straight Arrow Connector 5">
            <a:extLst>
              <a:ext uri="{FF2B5EF4-FFF2-40B4-BE49-F238E27FC236}">
                <a16:creationId xmlns:a16="http://schemas.microsoft.com/office/drawing/2014/main" id="{D68614CC-2255-4C9F-AE0E-AED6D0374F3F}"/>
              </a:ext>
            </a:extLst>
          </p:cNvPr>
          <p:cNvCxnSpPr>
            <a:cxnSpLocks/>
          </p:cNvCxnSpPr>
          <p:nvPr/>
        </p:nvCxnSpPr>
        <p:spPr>
          <a:xfrm>
            <a:off x="4673600" y="2810933"/>
            <a:ext cx="4809067" cy="1320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8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9BCF2BB-424C-49A4-9E37-A21BEC614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1" y="393034"/>
            <a:ext cx="8582296" cy="5717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C9C1EF-2169-4B3A-ACA5-83838AC01140}"/>
              </a:ext>
            </a:extLst>
          </p:cNvPr>
          <p:cNvSpPr txBox="1"/>
          <p:nvPr/>
        </p:nvSpPr>
        <p:spPr>
          <a:xfrm>
            <a:off x="1306286" y="587829"/>
            <a:ext cx="6204857" cy="1200329"/>
          </a:xfrm>
          <a:prstGeom prst="rect">
            <a:avLst/>
          </a:prstGeom>
          <a:noFill/>
        </p:spPr>
        <p:txBody>
          <a:bodyPr wrap="square" rtlCol="0">
            <a:spAutoFit/>
          </a:bodyPr>
          <a:lstStyle/>
          <a:p>
            <a:r>
              <a:rPr lang="en-US" sz="2400" b="1" dirty="0">
                <a:solidFill>
                  <a:srgbClr val="FF0000"/>
                </a:solidFill>
              </a:rPr>
              <a:t>This is not an acceptable means for preventing, preparing, and responding to COVID</a:t>
            </a:r>
          </a:p>
        </p:txBody>
      </p:sp>
    </p:spTree>
    <p:extLst>
      <p:ext uri="{BB962C8B-B14F-4D97-AF65-F5344CB8AC3E}">
        <p14:creationId xmlns:p14="http://schemas.microsoft.com/office/powerpoint/2010/main" val="230744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B85818-9392-4A4E-A402-6BB6F0A2A013}"/>
              </a:ext>
            </a:extLst>
          </p:cNvPr>
          <p:cNvSpPr>
            <a:spLocks noGrp="1"/>
          </p:cNvSpPr>
          <p:nvPr>
            <p:ph idx="1"/>
          </p:nvPr>
        </p:nvSpPr>
        <p:spPr>
          <a:xfrm>
            <a:off x="5715000" y="822960"/>
            <a:ext cx="5678424" cy="4881154"/>
          </a:xfrm>
        </p:spPr>
        <p:txBody>
          <a:bodyPr>
            <a:normAutofit fontScale="92500" lnSpcReduction="10000"/>
          </a:bodyPr>
          <a:lstStyle/>
          <a:p>
            <a:pPr marL="0" indent="0">
              <a:buClr>
                <a:srgbClr val="FF0000"/>
              </a:buClr>
              <a:buNone/>
            </a:pPr>
            <a:r>
              <a:rPr lang="en-US" sz="3900" dirty="0"/>
              <a:t>3 REASONS:</a:t>
            </a:r>
          </a:p>
          <a:p>
            <a:pPr>
              <a:buClr>
                <a:srgbClr val="FF0000"/>
              </a:buClr>
              <a:buFont typeface="Wingdings" panose="05000000000000000000" pitchFamily="2" charset="2"/>
              <a:buChar char="q"/>
            </a:pPr>
            <a:r>
              <a:rPr lang="en-US" sz="3200" dirty="0"/>
              <a:t> Maintain pay for pre-COVID staffing</a:t>
            </a:r>
          </a:p>
          <a:p>
            <a:pPr>
              <a:buClr>
                <a:srgbClr val="FF0000"/>
              </a:buClr>
              <a:buFont typeface="Wingdings" panose="05000000000000000000" pitchFamily="2" charset="2"/>
              <a:buChar char="q"/>
            </a:pPr>
            <a:r>
              <a:rPr lang="en-US" sz="3200" dirty="0"/>
              <a:t> Additional staff or staff time caused by COVID (this includes substitutes for COVID leave)</a:t>
            </a:r>
          </a:p>
          <a:p>
            <a:pPr>
              <a:buClr>
                <a:srgbClr val="FF0000"/>
              </a:buClr>
              <a:buFont typeface="Wingdings" panose="05000000000000000000" pitchFamily="2" charset="2"/>
              <a:buChar char="q"/>
            </a:pPr>
            <a:r>
              <a:rPr lang="en-US" sz="3200" dirty="0"/>
              <a:t> Pay existing budgeted staff if there is a change of duties and you have the system to keep track of time spent on new duties</a:t>
            </a:r>
          </a:p>
          <a:p>
            <a:pPr>
              <a:buClr>
                <a:srgbClr val="FF0000"/>
              </a:buClr>
              <a:buFont typeface="Wingdings" panose="05000000000000000000" pitchFamily="2" charset="2"/>
              <a:buChar char="q"/>
            </a:pPr>
            <a:endParaRPr lang="en-US" sz="3200" dirty="0"/>
          </a:p>
          <a:p>
            <a:pPr marL="0" indent="0">
              <a:buClr>
                <a:srgbClr val="FF0000"/>
              </a:buClr>
              <a:buNone/>
            </a:pPr>
            <a:endParaRPr lang="en-US" sz="3200" dirty="0"/>
          </a:p>
        </p:txBody>
      </p:sp>
      <p:sp>
        <p:nvSpPr>
          <p:cNvPr id="15" name="TextBox 14">
            <a:extLst>
              <a:ext uri="{FF2B5EF4-FFF2-40B4-BE49-F238E27FC236}">
                <a16:creationId xmlns:a16="http://schemas.microsoft.com/office/drawing/2014/main" id="{9A41D763-C737-4E6E-A4C4-050A2FD09853}"/>
              </a:ext>
            </a:extLst>
          </p:cNvPr>
          <p:cNvSpPr txBox="1"/>
          <p:nvPr/>
        </p:nvSpPr>
        <p:spPr>
          <a:xfrm>
            <a:off x="316736" y="2334775"/>
            <a:ext cx="5096512" cy="1569660"/>
          </a:xfrm>
          <a:prstGeom prst="rect">
            <a:avLst/>
          </a:prstGeom>
          <a:noFill/>
        </p:spPr>
        <p:txBody>
          <a:bodyPr wrap="square">
            <a:spAutoFit/>
          </a:bodyPr>
          <a:lstStyle/>
          <a:p>
            <a:r>
              <a:rPr lang="en-US" sz="3200" b="1" dirty="0"/>
              <a:t>“… to prevent, prepare for, and respond to coronavirus …”</a:t>
            </a:r>
          </a:p>
        </p:txBody>
      </p:sp>
      <p:pic>
        <p:nvPicPr>
          <p:cNvPr id="20" name="Picture 19">
            <a:extLst>
              <a:ext uri="{FF2B5EF4-FFF2-40B4-BE49-F238E27FC236}">
                <a16:creationId xmlns:a16="http://schemas.microsoft.com/office/drawing/2014/main" id="{D8E49911-C88D-4099-912E-44EE42EC97B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4876" y="4146078"/>
            <a:ext cx="3463442" cy="2240414"/>
          </a:xfrm>
          <a:prstGeom prst="rect">
            <a:avLst/>
          </a:prstGeom>
          <a:ln>
            <a:solidFill>
              <a:schemeClr val="tx1"/>
            </a:solidFill>
          </a:ln>
        </p:spPr>
      </p:pic>
      <p:sp>
        <p:nvSpPr>
          <p:cNvPr id="3" name="Title 2">
            <a:extLst>
              <a:ext uri="{FF2B5EF4-FFF2-40B4-BE49-F238E27FC236}">
                <a16:creationId xmlns:a16="http://schemas.microsoft.com/office/drawing/2014/main" id="{1D871073-A884-4B8D-B02E-C68C2D30CD81}"/>
              </a:ext>
            </a:extLst>
          </p:cNvPr>
          <p:cNvSpPr>
            <a:spLocks noGrp="1"/>
          </p:cNvSpPr>
          <p:nvPr>
            <p:ph type="title"/>
          </p:nvPr>
        </p:nvSpPr>
        <p:spPr/>
        <p:txBody>
          <a:bodyPr/>
          <a:lstStyle/>
          <a:p>
            <a:r>
              <a:rPr lang="en-US" b="1" dirty="0">
                <a:solidFill>
                  <a:srgbClr val="FF0000"/>
                </a:solidFill>
              </a:rPr>
              <a:t>Using </a:t>
            </a:r>
            <a:r>
              <a:rPr lang="en-US" b="1" dirty="0" err="1">
                <a:solidFill>
                  <a:srgbClr val="FF0000"/>
                </a:solidFill>
              </a:rPr>
              <a:t>esser</a:t>
            </a:r>
            <a:r>
              <a:rPr lang="en-US" b="1" dirty="0">
                <a:solidFill>
                  <a:srgbClr val="FF0000"/>
                </a:solidFill>
              </a:rPr>
              <a:t> funds for staff</a:t>
            </a:r>
          </a:p>
        </p:txBody>
      </p:sp>
    </p:spTree>
    <p:extLst>
      <p:ext uri="{BB962C8B-B14F-4D97-AF65-F5344CB8AC3E}">
        <p14:creationId xmlns:p14="http://schemas.microsoft.com/office/powerpoint/2010/main" val="3813076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C150BA-8A38-4287-91A7-5D99EDCA5620}"/>
              </a:ext>
            </a:extLst>
          </p:cNvPr>
          <p:cNvSpPr>
            <a:spLocks noGrp="1"/>
          </p:cNvSpPr>
          <p:nvPr>
            <p:ph type="title"/>
          </p:nvPr>
        </p:nvSpPr>
        <p:spPr/>
        <p:txBody>
          <a:bodyPr>
            <a:normAutofit fontScale="90000"/>
          </a:bodyPr>
          <a:lstStyle/>
          <a:p>
            <a:pPr algn="ctr"/>
            <a:r>
              <a:rPr lang="en-US" sz="5400" b="1" dirty="0">
                <a:solidFill>
                  <a:srgbClr val="FF0000"/>
                </a:solidFill>
              </a:rPr>
              <a:t>before Using ESSER Funds for Staff</a:t>
            </a:r>
            <a:br>
              <a:rPr lang="en-US" sz="5400" b="1" dirty="0"/>
            </a:br>
            <a:endParaRPr lang="en-US" dirty="0"/>
          </a:p>
        </p:txBody>
      </p:sp>
      <p:sp>
        <p:nvSpPr>
          <p:cNvPr id="9" name="TextBox 8">
            <a:extLst>
              <a:ext uri="{FF2B5EF4-FFF2-40B4-BE49-F238E27FC236}">
                <a16:creationId xmlns:a16="http://schemas.microsoft.com/office/drawing/2014/main" id="{F82D7E8F-B137-4726-A273-234AFC5F48C8}"/>
              </a:ext>
            </a:extLst>
          </p:cNvPr>
          <p:cNvSpPr txBox="1"/>
          <p:nvPr/>
        </p:nvSpPr>
        <p:spPr>
          <a:xfrm>
            <a:off x="1039564" y="1863833"/>
            <a:ext cx="10560945" cy="4550669"/>
          </a:xfrm>
          <a:prstGeom prst="rect">
            <a:avLst/>
          </a:prstGeom>
          <a:noFill/>
        </p:spPr>
        <p:txBody>
          <a:bodyPr wrap="square">
            <a:spAutoFit/>
          </a:bodyPr>
          <a:lstStyle/>
          <a:p>
            <a:pPr>
              <a:lnSpc>
                <a:spcPct val="120000"/>
              </a:lnSpc>
              <a:buClr>
                <a:srgbClr val="FF0000"/>
              </a:buClr>
              <a:buFont typeface="Wingdings" panose="05000000000000000000" pitchFamily="2" charset="2"/>
              <a:buChar char="q"/>
            </a:pPr>
            <a:r>
              <a:rPr lang="en-US" sz="2400" dirty="0">
                <a:solidFill>
                  <a:srgbClr val="000000"/>
                </a:solidFill>
                <a:latin typeface="+mj-lt"/>
              </a:rPr>
              <a:t> T</a:t>
            </a:r>
            <a:r>
              <a:rPr lang="en-US" sz="2400" b="0" i="0" u="none" strike="noStrike" baseline="0" dirty="0">
                <a:solidFill>
                  <a:srgbClr val="000000"/>
                </a:solidFill>
                <a:latin typeface="+mj-lt"/>
              </a:rPr>
              <a:t>o the greatest extent practicable, </a:t>
            </a:r>
            <a:r>
              <a:rPr lang="en-US" sz="2400" b="0" i="0" u="none" strike="noStrike" baseline="0" dirty="0">
                <a:latin typeface="+mj-lt"/>
              </a:rPr>
              <a:t>continue to compensate its employees and contractors during the period of any disruptions or closures related to COVID-19</a:t>
            </a:r>
          </a:p>
          <a:p>
            <a:pPr>
              <a:lnSpc>
                <a:spcPct val="120000"/>
              </a:lnSpc>
              <a:buClr>
                <a:srgbClr val="FF0000"/>
              </a:buClr>
              <a:buFont typeface="Wingdings" panose="05000000000000000000" pitchFamily="2" charset="2"/>
              <a:buChar char="q"/>
            </a:pPr>
            <a:r>
              <a:rPr lang="en-US" sz="2400" dirty="0">
                <a:latin typeface="+mj-lt"/>
              </a:rPr>
              <a:t> E</a:t>
            </a:r>
            <a:r>
              <a:rPr lang="en-US" sz="2400" b="0" i="0" u="none" strike="noStrike" baseline="0" dirty="0">
                <a:latin typeface="+mj-lt"/>
              </a:rPr>
              <a:t>ach entity that accepts funds will continue to pay employees and contractors to the greatest extent practicable</a:t>
            </a:r>
          </a:p>
          <a:p>
            <a:pPr>
              <a:lnSpc>
                <a:spcPct val="120000"/>
              </a:lnSpc>
              <a:buClr>
                <a:srgbClr val="FF0000"/>
              </a:buClr>
              <a:buFont typeface="Wingdings" panose="05000000000000000000" pitchFamily="2" charset="2"/>
              <a:buChar char="q"/>
            </a:pPr>
            <a:r>
              <a:rPr lang="en-US" sz="2400" dirty="0">
                <a:latin typeface="+mj-lt"/>
              </a:rPr>
              <a:t> N</a:t>
            </a:r>
            <a:r>
              <a:rPr lang="en-US" sz="2400" b="0" i="0" u="none" strike="noStrike" baseline="0" dirty="0">
                <a:latin typeface="+mj-lt"/>
              </a:rPr>
              <a:t>ot be used for bonuses, merit pay, or similar expenditures, unless related to disruptions or closures resulting from COVID-19</a:t>
            </a:r>
          </a:p>
          <a:p>
            <a:pPr>
              <a:lnSpc>
                <a:spcPct val="120000"/>
              </a:lnSpc>
              <a:buClr>
                <a:srgbClr val="FF0000"/>
              </a:buClr>
              <a:buFont typeface="Wingdings" panose="05000000000000000000" pitchFamily="2" charset="2"/>
              <a:buChar char="q"/>
            </a:pPr>
            <a:r>
              <a:rPr lang="en-US" sz="2400" dirty="0"/>
              <a:t> Document how duty change is related to coronavirus</a:t>
            </a:r>
          </a:p>
          <a:p>
            <a:pPr>
              <a:lnSpc>
                <a:spcPct val="120000"/>
              </a:lnSpc>
              <a:buClr>
                <a:srgbClr val="FF0000"/>
              </a:buClr>
              <a:buFont typeface="Wingdings" panose="05000000000000000000" pitchFamily="2" charset="2"/>
              <a:buChar char="q"/>
            </a:pPr>
            <a:r>
              <a:rPr lang="en-US" sz="2400" dirty="0"/>
              <a:t> Establish timekeeping system to record hours expended on new duties</a:t>
            </a:r>
          </a:p>
          <a:p>
            <a:pPr>
              <a:lnSpc>
                <a:spcPct val="120000"/>
              </a:lnSpc>
              <a:buClr>
                <a:srgbClr val="FF0000"/>
              </a:buClr>
              <a:buFont typeface="Wingdings" panose="05000000000000000000" pitchFamily="2" charset="2"/>
              <a:buChar char="q"/>
            </a:pPr>
            <a:endParaRPr lang="en-US" sz="2800" dirty="0"/>
          </a:p>
        </p:txBody>
      </p:sp>
    </p:spTree>
    <p:extLst>
      <p:ext uri="{BB962C8B-B14F-4D97-AF65-F5344CB8AC3E}">
        <p14:creationId xmlns:p14="http://schemas.microsoft.com/office/powerpoint/2010/main" val="108880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65BF-1544-426F-A18C-95C74D7BA9E4}"/>
              </a:ext>
            </a:extLst>
          </p:cNvPr>
          <p:cNvSpPr>
            <a:spLocks noGrp="1"/>
          </p:cNvSpPr>
          <p:nvPr>
            <p:ph type="title"/>
          </p:nvPr>
        </p:nvSpPr>
        <p:spPr/>
        <p:txBody>
          <a:bodyPr/>
          <a:lstStyle/>
          <a:p>
            <a:r>
              <a:rPr lang="en-US" b="1" dirty="0">
                <a:solidFill>
                  <a:srgbClr val="FF0000"/>
                </a:solidFill>
              </a:rPr>
              <a:t>Today we will cover:</a:t>
            </a:r>
          </a:p>
        </p:txBody>
      </p:sp>
      <p:sp>
        <p:nvSpPr>
          <p:cNvPr id="3" name="Content Placeholder 2">
            <a:extLst>
              <a:ext uri="{FF2B5EF4-FFF2-40B4-BE49-F238E27FC236}">
                <a16:creationId xmlns:a16="http://schemas.microsoft.com/office/drawing/2014/main" id="{91DD618C-9E1B-4E35-937C-DD9E205A4882}"/>
              </a:ext>
            </a:extLst>
          </p:cNvPr>
          <p:cNvSpPr>
            <a:spLocks noGrp="1"/>
          </p:cNvSpPr>
          <p:nvPr>
            <p:ph idx="1"/>
          </p:nvPr>
        </p:nvSpPr>
        <p:spPr/>
        <p:txBody>
          <a:bodyPr/>
          <a:lstStyle/>
          <a:p>
            <a:pPr>
              <a:buClr>
                <a:srgbClr val="FF0000"/>
              </a:buClr>
              <a:buFont typeface="Wingdings" panose="05000000000000000000" pitchFamily="2" charset="2"/>
              <a:buChar char="q"/>
            </a:pPr>
            <a:r>
              <a:rPr lang="en-US" sz="2800" dirty="0"/>
              <a:t> ESSER Resources </a:t>
            </a:r>
          </a:p>
          <a:p>
            <a:pPr>
              <a:buClr>
                <a:srgbClr val="FF0000"/>
              </a:buClr>
              <a:buFont typeface="Wingdings" panose="05000000000000000000" pitchFamily="2" charset="2"/>
              <a:buChar char="q"/>
            </a:pPr>
            <a:r>
              <a:rPr lang="en-US" sz="2800" dirty="0"/>
              <a:t> Equitable Share</a:t>
            </a:r>
          </a:p>
          <a:p>
            <a:pPr>
              <a:buClr>
                <a:srgbClr val="FF0000"/>
              </a:buClr>
              <a:buFont typeface="Wingdings" panose="05000000000000000000" pitchFamily="2" charset="2"/>
              <a:buChar char="q"/>
            </a:pPr>
            <a:r>
              <a:rPr lang="en-US" sz="2800" dirty="0"/>
              <a:t> ESSER 1 - Allowable Expenditures</a:t>
            </a:r>
          </a:p>
          <a:p>
            <a:pPr>
              <a:buClr>
                <a:srgbClr val="FF0000"/>
              </a:buClr>
              <a:buFont typeface="Wingdings" panose="05000000000000000000" pitchFamily="2" charset="2"/>
              <a:buChar char="q"/>
            </a:pPr>
            <a:r>
              <a:rPr lang="en-US" sz="2800" dirty="0"/>
              <a:t> ESSER 2 - Allowable Expenditures</a:t>
            </a:r>
          </a:p>
          <a:p>
            <a:pPr>
              <a:buClr>
                <a:srgbClr val="FF0000"/>
              </a:buClr>
              <a:buFont typeface="Wingdings" panose="05000000000000000000" pitchFamily="2" charset="2"/>
              <a:buChar char="q"/>
            </a:pPr>
            <a:r>
              <a:rPr lang="en-US" sz="2800" dirty="0"/>
              <a:t> ESSER 3- Allowable Expenditures</a:t>
            </a:r>
          </a:p>
          <a:p>
            <a:pPr>
              <a:buClr>
                <a:srgbClr val="FF0000"/>
              </a:buClr>
              <a:buFont typeface="Wingdings" panose="05000000000000000000" pitchFamily="2" charset="2"/>
              <a:buChar char="q"/>
            </a:pPr>
            <a:r>
              <a:rPr lang="en-US" sz="2800" dirty="0"/>
              <a:t> ESSER Rules and Laws </a:t>
            </a:r>
          </a:p>
          <a:p>
            <a:pPr>
              <a:buClr>
                <a:srgbClr val="FF0000"/>
              </a:buClr>
              <a:buFont typeface="Wingdings" panose="05000000000000000000" pitchFamily="2" charset="2"/>
              <a:buChar char="q"/>
            </a:pPr>
            <a:r>
              <a:rPr lang="en-US" sz="2800" dirty="0"/>
              <a:t> OPI Monitoring </a:t>
            </a:r>
          </a:p>
          <a:p>
            <a:endParaRPr lang="en-US" dirty="0"/>
          </a:p>
        </p:txBody>
      </p:sp>
    </p:spTree>
    <p:extLst>
      <p:ext uri="{BB962C8B-B14F-4D97-AF65-F5344CB8AC3E}">
        <p14:creationId xmlns:p14="http://schemas.microsoft.com/office/powerpoint/2010/main" val="1970853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BFDD-83B6-415B-99D8-B51ECA57884D}"/>
              </a:ext>
            </a:extLst>
          </p:cNvPr>
          <p:cNvSpPr>
            <a:spLocks noGrp="1"/>
          </p:cNvSpPr>
          <p:nvPr>
            <p:ph type="title"/>
          </p:nvPr>
        </p:nvSpPr>
        <p:spPr/>
        <p:txBody>
          <a:bodyPr/>
          <a:lstStyle/>
          <a:p>
            <a:r>
              <a:rPr lang="en-US" b="1" dirty="0">
                <a:solidFill>
                  <a:srgbClr val="FF0000"/>
                </a:solidFill>
              </a:rPr>
              <a:t>What the real </a:t>
            </a:r>
            <a:r>
              <a:rPr lang="en-US" b="1" dirty="0" err="1">
                <a:solidFill>
                  <a:srgbClr val="FF0000"/>
                </a:solidFill>
              </a:rPr>
              <a:t>covid</a:t>
            </a:r>
            <a:r>
              <a:rPr lang="en-US" b="1" dirty="0">
                <a:solidFill>
                  <a:srgbClr val="FF0000"/>
                </a:solidFill>
              </a:rPr>
              <a:t> classroom looks like</a:t>
            </a:r>
          </a:p>
        </p:txBody>
      </p:sp>
      <p:pic>
        <p:nvPicPr>
          <p:cNvPr id="1026" name="Picture 2">
            <a:extLst>
              <a:ext uri="{FF2B5EF4-FFF2-40B4-BE49-F238E27FC236}">
                <a16:creationId xmlns:a16="http://schemas.microsoft.com/office/drawing/2014/main" id="{74FE4D00-E9B2-4B87-B8DE-6CAEF4AA83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6838" y="2286000"/>
            <a:ext cx="6222462"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07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CBB5-1A29-4514-940C-22ECC75F47B5}"/>
              </a:ext>
            </a:extLst>
          </p:cNvPr>
          <p:cNvSpPr>
            <a:spLocks noGrp="1"/>
          </p:cNvSpPr>
          <p:nvPr>
            <p:ph type="title"/>
          </p:nvPr>
        </p:nvSpPr>
        <p:spPr/>
        <p:txBody>
          <a:bodyPr/>
          <a:lstStyle/>
          <a:p>
            <a:r>
              <a:rPr lang="en-US" b="1" dirty="0">
                <a:solidFill>
                  <a:srgbClr val="FF0000"/>
                </a:solidFill>
              </a:rPr>
              <a:t>New allowable uses in esser ii</a:t>
            </a:r>
            <a:endParaRPr lang="en-US" dirty="0"/>
          </a:p>
        </p:txBody>
      </p:sp>
      <p:sp>
        <p:nvSpPr>
          <p:cNvPr id="7" name="Text Placeholder 6">
            <a:extLst>
              <a:ext uri="{FF2B5EF4-FFF2-40B4-BE49-F238E27FC236}">
                <a16:creationId xmlns:a16="http://schemas.microsoft.com/office/drawing/2014/main" id="{81DF92C9-178C-495F-B5BB-D63D07F5E5E1}"/>
              </a:ext>
            </a:extLst>
          </p:cNvPr>
          <p:cNvSpPr>
            <a:spLocks noGrp="1"/>
          </p:cNvSpPr>
          <p:nvPr>
            <p:ph type="body" idx="1"/>
          </p:nvPr>
        </p:nvSpPr>
        <p:spPr/>
        <p:txBody>
          <a:bodyPr>
            <a:normAutofit fontScale="85000" lnSpcReduction="20000"/>
          </a:bodyPr>
          <a:lstStyle/>
          <a:p>
            <a:r>
              <a:rPr lang="en-US" dirty="0">
                <a:solidFill>
                  <a:srgbClr val="FF0000"/>
                </a:solidFill>
              </a:rPr>
              <a:t>Think b</a:t>
            </a:r>
            <a:r>
              <a:rPr lang="en-US" sz="2000" dirty="0">
                <a:solidFill>
                  <a:srgbClr val="FF0000"/>
                </a:solidFill>
              </a:rPr>
              <a:t>i</a:t>
            </a:r>
            <a:r>
              <a:rPr lang="en-US" sz="2400" dirty="0">
                <a:solidFill>
                  <a:srgbClr val="FF0000"/>
                </a:solidFill>
              </a:rPr>
              <a:t>g</a:t>
            </a:r>
            <a:r>
              <a:rPr lang="en-US" sz="2800" dirty="0">
                <a:solidFill>
                  <a:srgbClr val="FF0000"/>
                </a:solidFill>
              </a:rPr>
              <a:t>g</a:t>
            </a:r>
            <a:r>
              <a:rPr lang="en-US" sz="3200" dirty="0">
                <a:solidFill>
                  <a:srgbClr val="FF0000"/>
                </a:solidFill>
              </a:rPr>
              <a:t>e</a:t>
            </a:r>
            <a:r>
              <a:rPr lang="en-US" sz="3900" dirty="0">
                <a:solidFill>
                  <a:srgbClr val="FF0000"/>
                </a:solidFill>
              </a:rPr>
              <a:t>r</a:t>
            </a:r>
          </a:p>
        </p:txBody>
      </p:sp>
      <p:pic>
        <p:nvPicPr>
          <p:cNvPr id="9" name="Picture 8">
            <a:extLst>
              <a:ext uri="{FF2B5EF4-FFF2-40B4-BE49-F238E27FC236}">
                <a16:creationId xmlns:a16="http://schemas.microsoft.com/office/drawing/2014/main" id="{57C61174-6509-4E9E-B2EE-3A92F460D9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4891" y="217659"/>
            <a:ext cx="3562350" cy="2114550"/>
          </a:xfrm>
          <a:prstGeom prst="rect">
            <a:avLst/>
          </a:prstGeom>
          <a:ln>
            <a:solidFill>
              <a:schemeClr val="tx1"/>
            </a:solidFill>
          </a:ln>
        </p:spPr>
      </p:pic>
      <p:pic>
        <p:nvPicPr>
          <p:cNvPr id="12" name="Picture 11" descr="A picture containing person, projector&#10;&#10;Description automatically generated">
            <a:extLst>
              <a:ext uri="{FF2B5EF4-FFF2-40B4-BE49-F238E27FC236}">
                <a16:creationId xmlns:a16="http://schemas.microsoft.com/office/drawing/2014/main" id="{5C9169BF-1071-45DF-8991-C1D3558FEA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30427" y="1497119"/>
            <a:ext cx="5106682" cy="2513445"/>
          </a:xfrm>
          <a:prstGeom prst="rect">
            <a:avLst/>
          </a:prstGeom>
          <a:ln>
            <a:solidFill>
              <a:schemeClr val="tx1"/>
            </a:solidFill>
          </a:ln>
        </p:spPr>
      </p:pic>
      <p:pic>
        <p:nvPicPr>
          <p:cNvPr id="15" name="Picture 14" descr="A picture containing outdoor, grass, field, standing&#10;&#10;Description automatically generated">
            <a:extLst>
              <a:ext uri="{FF2B5EF4-FFF2-40B4-BE49-F238E27FC236}">
                <a16:creationId xmlns:a16="http://schemas.microsoft.com/office/drawing/2014/main" id="{E6B5FC08-A561-4FD7-99D7-E05025BA1B3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345991" y="336702"/>
            <a:ext cx="2522885" cy="1681923"/>
          </a:xfrm>
          <a:prstGeom prst="rect">
            <a:avLst/>
          </a:prstGeom>
          <a:ln>
            <a:solidFill>
              <a:schemeClr val="tx1"/>
            </a:solidFill>
          </a:ln>
        </p:spPr>
      </p:pic>
      <p:pic>
        <p:nvPicPr>
          <p:cNvPr id="18" name="Picture 17">
            <a:extLst>
              <a:ext uri="{FF2B5EF4-FFF2-40B4-BE49-F238E27FC236}">
                <a16:creationId xmlns:a16="http://schemas.microsoft.com/office/drawing/2014/main" id="{6556F4D3-843F-4488-8AB0-1950F1A3CA8C}"/>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374355" y="2296595"/>
            <a:ext cx="2949479" cy="2212109"/>
          </a:xfrm>
          <a:prstGeom prst="rect">
            <a:avLst/>
          </a:prstGeom>
          <a:ln>
            <a:solidFill>
              <a:schemeClr val="tx1"/>
            </a:solidFill>
          </a:ln>
        </p:spPr>
      </p:pic>
    </p:spTree>
    <p:extLst>
      <p:ext uri="{BB962C8B-B14F-4D97-AF65-F5344CB8AC3E}">
        <p14:creationId xmlns:p14="http://schemas.microsoft.com/office/powerpoint/2010/main" val="6049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1B5F-4DF3-4735-AA62-83F4B94CC739}"/>
              </a:ext>
            </a:extLst>
          </p:cNvPr>
          <p:cNvSpPr>
            <a:spLocks noGrp="1"/>
          </p:cNvSpPr>
          <p:nvPr>
            <p:ph type="title"/>
          </p:nvPr>
        </p:nvSpPr>
        <p:spPr>
          <a:xfrm>
            <a:off x="1278128" y="585216"/>
            <a:ext cx="9720072" cy="1439683"/>
          </a:xfrm>
        </p:spPr>
        <p:txBody>
          <a:bodyPr>
            <a:normAutofit/>
          </a:bodyPr>
          <a:lstStyle/>
          <a:p>
            <a:pPr algn="ctr"/>
            <a:r>
              <a:rPr lang="en-US" sz="4400" b="1" dirty="0">
                <a:solidFill>
                  <a:srgbClr val="FF0000"/>
                </a:solidFill>
              </a:rPr>
              <a:t>Addressing learning loss</a:t>
            </a:r>
            <a:br>
              <a:rPr lang="en-US" sz="4400" b="1" dirty="0">
                <a:solidFill>
                  <a:srgbClr val="FF0000"/>
                </a:solidFill>
              </a:rPr>
            </a:br>
            <a:endParaRPr lang="en-US" sz="4400" b="1" dirty="0">
              <a:solidFill>
                <a:srgbClr val="FF0000"/>
              </a:solidFill>
            </a:endParaRPr>
          </a:p>
        </p:txBody>
      </p:sp>
      <p:sp>
        <p:nvSpPr>
          <p:cNvPr id="3" name="Content Placeholder 2">
            <a:extLst>
              <a:ext uri="{FF2B5EF4-FFF2-40B4-BE49-F238E27FC236}">
                <a16:creationId xmlns:a16="http://schemas.microsoft.com/office/drawing/2014/main" id="{3477FC9A-2B1C-488D-8B31-8CA82705599F}"/>
              </a:ext>
            </a:extLst>
          </p:cNvPr>
          <p:cNvSpPr>
            <a:spLocks noGrp="1"/>
          </p:cNvSpPr>
          <p:nvPr>
            <p:ph idx="1"/>
          </p:nvPr>
        </p:nvSpPr>
        <p:spPr/>
        <p:txBody>
          <a:bodyPr>
            <a:normAutofit/>
          </a:bodyPr>
          <a:lstStyle/>
          <a:p>
            <a:pPr marL="128016" lvl="1" indent="0">
              <a:buClr>
                <a:srgbClr val="FF0000"/>
              </a:buClr>
              <a:buNone/>
            </a:pPr>
            <a:r>
              <a:rPr lang="en-US" dirty="0"/>
              <a:t>	</a:t>
            </a:r>
          </a:p>
          <a:p>
            <a:pPr marL="128016" lvl="1" indent="0">
              <a:buClr>
                <a:srgbClr val="FF0000"/>
              </a:buClr>
              <a:buNone/>
            </a:pPr>
            <a:endParaRPr lang="en-US" sz="2200" dirty="0"/>
          </a:p>
        </p:txBody>
      </p:sp>
      <p:sp>
        <p:nvSpPr>
          <p:cNvPr id="4" name="Content Placeholder 3">
            <a:extLst>
              <a:ext uri="{FF2B5EF4-FFF2-40B4-BE49-F238E27FC236}">
                <a16:creationId xmlns:a16="http://schemas.microsoft.com/office/drawing/2014/main" id="{583A64D2-50E5-4F6C-8420-D41636C77759}"/>
              </a:ext>
            </a:extLst>
          </p:cNvPr>
          <p:cNvSpPr>
            <a:spLocks noGrp="1"/>
          </p:cNvSpPr>
          <p:nvPr>
            <p:ph sz="half" idx="4294967295"/>
          </p:nvPr>
        </p:nvSpPr>
        <p:spPr>
          <a:xfrm>
            <a:off x="1278128" y="1738490"/>
            <a:ext cx="10252724" cy="4309770"/>
          </a:xfrm>
        </p:spPr>
        <p:txBody>
          <a:bodyPr>
            <a:normAutofit/>
          </a:bodyPr>
          <a:lstStyle/>
          <a:p>
            <a:pPr marL="603250" lvl="1" indent="-457200" defTabSz="971550">
              <a:buClr>
                <a:srgbClr val="FF0000"/>
              </a:buClr>
              <a:buFont typeface="Wingdings" panose="05000000000000000000" pitchFamily="2" charset="2"/>
              <a:buChar char="q"/>
            </a:pPr>
            <a:r>
              <a:rPr lang="en-US" sz="3200" dirty="0"/>
              <a:t>Administering high quality reliable assessments</a:t>
            </a:r>
          </a:p>
          <a:p>
            <a:pPr lvl="1">
              <a:buClr>
                <a:srgbClr val="FF0000"/>
              </a:buClr>
              <a:buFont typeface="Wingdings" panose="05000000000000000000" pitchFamily="2" charset="2"/>
              <a:buChar char="q"/>
            </a:pPr>
            <a:r>
              <a:rPr lang="en-US" sz="3200" dirty="0"/>
              <a:t> Implementing evidence-based activities</a:t>
            </a:r>
          </a:p>
          <a:p>
            <a:pPr lvl="1">
              <a:buClr>
                <a:srgbClr val="FF0000"/>
              </a:buClr>
              <a:buFont typeface="Wingdings" panose="05000000000000000000" pitchFamily="2" charset="2"/>
              <a:buChar char="q"/>
            </a:pPr>
            <a:r>
              <a:rPr lang="en-US" sz="3200" dirty="0"/>
              <a:t> Providing information and assistance to parents and families to support students</a:t>
            </a:r>
          </a:p>
          <a:p>
            <a:pPr lvl="1">
              <a:buClr>
                <a:srgbClr val="FF0000"/>
              </a:buClr>
              <a:buFont typeface="Wingdings" panose="05000000000000000000" pitchFamily="2" charset="2"/>
              <a:buChar char="q"/>
            </a:pPr>
            <a:r>
              <a:rPr lang="en-US" sz="3200" dirty="0"/>
              <a:t> Tracking student performance and engagement in distance learning</a:t>
            </a:r>
          </a:p>
          <a:p>
            <a:endParaRPr lang="en-US" dirty="0"/>
          </a:p>
        </p:txBody>
      </p:sp>
    </p:spTree>
    <p:extLst>
      <p:ext uri="{BB962C8B-B14F-4D97-AF65-F5344CB8AC3E}">
        <p14:creationId xmlns:p14="http://schemas.microsoft.com/office/powerpoint/2010/main" val="172390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1D7F159-9702-4710-919E-D7D849340C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1454" y="755917"/>
            <a:ext cx="7181918" cy="519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34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A377-54C5-4245-A632-AA9273B78BF3}"/>
              </a:ext>
            </a:extLst>
          </p:cNvPr>
          <p:cNvSpPr>
            <a:spLocks noGrp="1"/>
          </p:cNvSpPr>
          <p:nvPr>
            <p:ph type="title"/>
          </p:nvPr>
        </p:nvSpPr>
        <p:spPr>
          <a:xfrm>
            <a:off x="1024128" y="585216"/>
            <a:ext cx="9720072" cy="1051673"/>
          </a:xfrm>
        </p:spPr>
        <p:txBody>
          <a:bodyPr/>
          <a:lstStyle/>
          <a:p>
            <a:r>
              <a:rPr lang="en-US" b="1" dirty="0">
                <a:solidFill>
                  <a:srgbClr val="FF0000"/>
                </a:solidFill>
              </a:rPr>
              <a:t> HVAC SYSTEMS</a:t>
            </a:r>
          </a:p>
        </p:txBody>
      </p:sp>
      <p:sp>
        <p:nvSpPr>
          <p:cNvPr id="3" name="Content Placeholder 2">
            <a:extLst>
              <a:ext uri="{FF2B5EF4-FFF2-40B4-BE49-F238E27FC236}">
                <a16:creationId xmlns:a16="http://schemas.microsoft.com/office/drawing/2014/main" id="{CF61FF3D-2DB9-43AA-ACAA-14C80EEB88A2}"/>
              </a:ext>
            </a:extLst>
          </p:cNvPr>
          <p:cNvSpPr>
            <a:spLocks noGrp="1"/>
          </p:cNvSpPr>
          <p:nvPr>
            <p:ph sz="half" idx="1"/>
          </p:nvPr>
        </p:nvSpPr>
        <p:spPr>
          <a:xfrm>
            <a:off x="1024128" y="2675466"/>
            <a:ext cx="4754880" cy="3633893"/>
          </a:xfrm>
        </p:spPr>
        <p:txBody>
          <a:bodyPr>
            <a:normAutofit/>
          </a:bodyPr>
          <a:lstStyle/>
          <a:p>
            <a:pPr>
              <a:buClr>
                <a:srgbClr val="FF0000"/>
              </a:buClr>
              <a:buFont typeface="Wingdings" panose="05000000000000000000" pitchFamily="2" charset="2"/>
              <a:buChar char="q"/>
            </a:pPr>
            <a:r>
              <a:rPr lang="en-US" sz="2400" dirty="0">
                <a:effectLst/>
                <a:latin typeface="Calibri" panose="020F0502020204030204" pitchFamily="34" charset="0"/>
                <a:ea typeface="Calibri" panose="020F0502020204030204" pitchFamily="34" charset="0"/>
              </a:rPr>
              <a:t>Inspection</a:t>
            </a:r>
          </a:p>
          <a:p>
            <a:pPr>
              <a:buClr>
                <a:srgbClr val="FF0000"/>
              </a:buClr>
              <a:buFont typeface="Wingdings" panose="05000000000000000000" pitchFamily="2" charset="2"/>
              <a:buChar char="q"/>
            </a:pPr>
            <a:r>
              <a:rPr lang="en-US" sz="2400" dirty="0">
                <a:latin typeface="Calibri" panose="020F0502020204030204" pitchFamily="34" charset="0"/>
                <a:ea typeface="Calibri" panose="020F0502020204030204" pitchFamily="34" charset="0"/>
              </a:rPr>
              <a:t>T</a:t>
            </a:r>
            <a:r>
              <a:rPr lang="en-US" sz="2400" dirty="0">
                <a:effectLst/>
                <a:latin typeface="Calibri" panose="020F0502020204030204" pitchFamily="34" charset="0"/>
                <a:ea typeface="Calibri" panose="020F0502020204030204" pitchFamily="34" charset="0"/>
              </a:rPr>
              <a:t>esting maintenance</a:t>
            </a:r>
          </a:p>
          <a:p>
            <a:pPr>
              <a:buClr>
                <a:srgbClr val="FF0000"/>
              </a:buClr>
              <a:buFont typeface="Wingdings" panose="05000000000000000000" pitchFamily="2" charset="2"/>
              <a:buChar char="q"/>
            </a:pPr>
            <a:r>
              <a:rPr lang="en-US" sz="2400" dirty="0">
                <a:effectLst/>
                <a:latin typeface="Calibri" panose="020F0502020204030204" pitchFamily="34" charset="0"/>
                <a:ea typeface="Calibri" panose="020F0502020204030204" pitchFamily="34" charset="0"/>
              </a:rPr>
              <a:t>Repair</a:t>
            </a:r>
            <a:endParaRPr lang="en-US" sz="2400" dirty="0">
              <a:latin typeface="Calibri" panose="020F0502020204030204" pitchFamily="34" charset="0"/>
              <a:ea typeface="Calibri" panose="020F0502020204030204" pitchFamily="34" charset="0"/>
            </a:endParaRPr>
          </a:p>
          <a:p>
            <a:pPr>
              <a:buClr>
                <a:srgbClr val="FF0000"/>
              </a:buClr>
              <a:buFont typeface="Wingdings" panose="05000000000000000000" pitchFamily="2" charset="2"/>
              <a:buChar char="q"/>
            </a:pPr>
            <a:r>
              <a:rPr lang="en-US" sz="2400" dirty="0">
                <a:latin typeface="Calibri" panose="020F0502020204030204" pitchFamily="34" charset="0"/>
                <a:ea typeface="Calibri" panose="020F0502020204030204" pitchFamily="34" charset="0"/>
              </a:rPr>
              <a:t>R</a:t>
            </a:r>
            <a:r>
              <a:rPr lang="en-US" sz="2400" dirty="0">
                <a:effectLst/>
                <a:latin typeface="Calibri" panose="020F0502020204030204" pitchFamily="34" charset="0"/>
                <a:ea typeface="Calibri" panose="020F0502020204030204" pitchFamily="34" charset="0"/>
              </a:rPr>
              <a:t>eplacement </a:t>
            </a:r>
            <a:endParaRPr lang="en-US" sz="2400" dirty="0">
              <a:latin typeface="Calibri" panose="020F0502020204030204" pitchFamily="34" charset="0"/>
              <a:ea typeface="Calibri" panose="020F0502020204030204" pitchFamily="34" charset="0"/>
            </a:endParaRPr>
          </a:p>
          <a:p>
            <a:pPr>
              <a:buClr>
                <a:srgbClr val="FF0000"/>
              </a:buClr>
              <a:buFont typeface="Wingdings" panose="05000000000000000000" pitchFamily="2" charset="2"/>
              <a:buChar char="q"/>
            </a:pPr>
            <a:r>
              <a:rPr lang="en-US" sz="2400" dirty="0">
                <a:latin typeface="Calibri" panose="020F0502020204030204" pitchFamily="34" charset="0"/>
                <a:ea typeface="Calibri" panose="020F0502020204030204" pitchFamily="34" charset="0"/>
              </a:rPr>
              <a:t>U</a:t>
            </a:r>
            <a:r>
              <a:rPr lang="en-US" sz="2400" dirty="0">
                <a:effectLst/>
                <a:latin typeface="Calibri" panose="020F0502020204030204" pitchFamily="34" charset="0"/>
                <a:ea typeface="Calibri" panose="020F0502020204030204" pitchFamily="34" charset="0"/>
              </a:rPr>
              <a:t>pgrade projects </a:t>
            </a:r>
          </a:p>
          <a:p>
            <a:endParaRPr lang="en-US" dirty="0"/>
          </a:p>
        </p:txBody>
      </p:sp>
      <p:sp>
        <p:nvSpPr>
          <p:cNvPr id="7" name="Content Placeholder 6">
            <a:extLst>
              <a:ext uri="{FF2B5EF4-FFF2-40B4-BE49-F238E27FC236}">
                <a16:creationId xmlns:a16="http://schemas.microsoft.com/office/drawing/2014/main" id="{39F658C9-0A36-4DBF-B594-55B876591632}"/>
              </a:ext>
            </a:extLst>
          </p:cNvPr>
          <p:cNvSpPr>
            <a:spLocks noGrp="1"/>
          </p:cNvSpPr>
          <p:nvPr>
            <p:ph sz="half" idx="2"/>
          </p:nvPr>
        </p:nvSpPr>
        <p:spPr>
          <a:xfrm>
            <a:off x="5989320" y="2675466"/>
            <a:ext cx="4754880" cy="3104445"/>
          </a:xfrm>
        </p:spPr>
        <p:txBody>
          <a:bodyPr>
            <a:normAutofit/>
          </a:bodyPr>
          <a:lstStyle/>
          <a:p>
            <a:pPr>
              <a:buClr>
                <a:srgbClr val="FF0000"/>
              </a:buClr>
              <a:buFont typeface="Wingdings" panose="05000000000000000000" pitchFamily="2" charset="2"/>
              <a:buChar char="q"/>
            </a:pPr>
            <a:r>
              <a:rPr lang="en-US" sz="2400" dirty="0">
                <a:latin typeface="Calibri" panose="020F0502020204030204" pitchFamily="34" charset="0"/>
                <a:ea typeface="Calibri" panose="020F0502020204030204" pitchFamily="34" charset="0"/>
              </a:rPr>
              <a:t> Mechanical and non-mechanical heating ventilation and air conditioning systems </a:t>
            </a:r>
          </a:p>
          <a:p>
            <a:pPr>
              <a:buClr>
                <a:srgbClr val="FF0000"/>
              </a:buClr>
              <a:buFont typeface="Wingdings" panose="05000000000000000000" pitchFamily="2" charset="2"/>
              <a:buChar char="q"/>
            </a:pPr>
            <a:r>
              <a:rPr lang="en-US" sz="2400" dirty="0">
                <a:latin typeface="Calibri" panose="020F0502020204030204" pitchFamily="34" charset="0"/>
                <a:ea typeface="Calibri" panose="020F0502020204030204" pitchFamily="34" charset="0"/>
              </a:rPr>
              <a:t> Filtering, purification and other air cleaning, fans, control systems</a:t>
            </a:r>
          </a:p>
          <a:p>
            <a:pPr>
              <a:buClr>
                <a:srgbClr val="FF0000"/>
              </a:buClr>
              <a:buFont typeface="Wingdings" panose="05000000000000000000" pitchFamily="2" charset="2"/>
              <a:buChar char="q"/>
            </a:pPr>
            <a:r>
              <a:rPr lang="en-US" sz="2400" dirty="0">
                <a:latin typeface="Calibri" panose="020F0502020204030204" pitchFamily="34" charset="0"/>
                <a:ea typeface="Calibri" panose="020F0502020204030204" pitchFamily="34" charset="0"/>
              </a:rPr>
              <a:t> Window and door repair replacement</a:t>
            </a:r>
          </a:p>
          <a:p>
            <a:endParaRPr lang="en-US" dirty="0"/>
          </a:p>
        </p:txBody>
      </p:sp>
      <p:sp>
        <p:nvSpPr>
          <p:cNvPr id="8" name="TextBox 7">
            <a:extLst>
              <a:ext uri="{FF2B5EF4-FFF2-40B4-BE49-F238E27FC236}">
                <a16:creationId xmlns:a16="http://schemas.microsoft.com/office/drawing/2014/main" id="{E609F0C6-0BE7-4302-8756-4D13EF42CF82}"/>
              </a:ext>
            </a:extLst>
          </p:cNvPr>
          <p:cNvSpPr txBox="1"/>
          <p:nvPr/>
        </p:nvSpPr>
        <p:spPr>
          <a:xfrm>
            <a:off x="1039142" y="1327413"/>
            <a:ext cx="9900356" cy="1200329"/>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rPr>
              <a:t>School facility repairs and improvements to enable operation of schools to reduce risk of virus transmission and exposure to environmental health hazards, and to support student health needs</a:t>
            </a: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68671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latin typeface="Arial" panose="020B0604020202020204" pitchFamily="34" charset="0"/>
                <a:cs typeface="Arial" panose="020B0604020202020204" pitchFamily="34" charset="0"/>
              </a:rPr>
              <a:t>Facilities repairs, &amp; Improvements</a:t>
            </a:r>
          </a:p>
        </p:txBody>
      </p:sp>
      <p:sp>
        <p:nvSpPr>
          <p:cNvPr id="5" name="TextBox 4">
            <a:extLst>
              <a:ext uri="{FF2B5EF4-FFF2-40B4-BE49-F238E27FC236}">
                <a16:creationId xmlns:a16="http://schemas.microsoft.com/office/drawing/2014/main" id="{1FA81D16-9AA8-42C0-B212-80737275F534}"/>
              </a:ext>
            </a:extLst>
          </p:cNvPr>
          <p:cNvSpPr txBox="1"/>
          <p:nvPr/>
        </p:nvSpPr>
        <p:spPr>
          <a:xfrm>
            <a:off x="852311" y="2224511"/>
            <a:ext cx="10487378" cy="1384995"/>
          </a:xfrm>
          <a:prstGeom prst="rect">
            <a:avLst/>
          </a:prstGeom>
          <a:noFill/>
        </p:spPr>
        <p:txBody>
          <a:bodyPr wrap="square">
            <a:spAutoFit/>
          </a:bodyPr>
          <a:lstStyle/>
          <a:p>
            <a:r>
              <a:rPr lang="en-US" sz="2800" dirty="0"/>
              <a:t>Facilities and repairs and improvements to enable operation of schools to reduce risk of virus transmission and exposure to environmental health hazards and support student health needs</a:t>
            </a:r>
          </a:p>
        </p:txBody>
      </p:sp>
      <p:pic>
        <p:nvPicPr>
          <p:cNvPr id="15" name="Picture 14" descr="A picture containing sky, person, outdoor, standing&#10;&#10;Description automatically generated">
            <a:extLst>
              <a:ext uri="{FF2B5EF4-FFF2-40B4-BE49-F238E27FC236}">
                <a16:creationId xmlns:a16="http://schemas.microsoft.com/office/drawing/2014/main" id="{1D6D230F-06F9-4ED6-B73A-99CE0180FA9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0480" y="3609506"/>
            <a:ext cx="3901440" cy="2721864"/>
          </a:xfrm>
          <a:prstGeom prst="rect">
            <a:avLst/>
          </a:prstGeom>
          <a:ln>
            <a:solidFill>
              <a:schemeClr val="tx1"/>
            </a:solidFill>
          </a:ln>
        </p:spPr>
      </p:pic>
      <p:sp>
        <p:nvSpPr>
          <p:cNvPr id="16" name="TextBox 15">
            <a:extLst>
              <a:ext uri="{FF2B5EF4-FFF2-40B4-BE49-F238E27FC236}">
                <a16:creationId xmlns:a16="http://schemas.microsoft.com/office/drawing/2014/main" id="{0478ED33-9D4E-43B4-89B1-F4A15DB9B821}"/>
              </a:ext>
            </a:extLst>
          </p:cNvPr>
          <p:cNvSpPr txBox="1"/>
          <p:nvPr/>
        </p:nvSpPr>
        <p:spPr>
          <a:xfrm>
            <a:off x="3840480" y="6331370"/>
            <a:ext cx="3901440" cy="230832"/>
          </a:xfrm>
          <a:prstGeom prst="rect">
            <a:avLst/>
          </a:prstGeom>
          <a:noFill/>
        </p:spPr>
        <p:txBody>
          <a:bodyPr wrap="square" rtlCol="0">
            <a:spAutoFit/>
          </a:bodyPr>
          <a:lstStyle/>
          <a:p>
            <a:r>
              <a:rPr lang="en-US" sz="900">
                <a:hlinkClick r:id="rId3" tooltip="https://commons.wikimedia.org/wiki/File:L-14-06-05-A.098-_A_Clark_Construction_worker_models_a_properly-fitted_safety_harness_at_the_National_Museum_of_African_American_History_stand_down_in_Washington,_D.C._(14352037252).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64284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A663-CC3C-49AB-9AF6-741FED6F2A2E}"/>
              </a:ext>
            </a:extLst>
          </p:cNvPr>
          <p:cNvSpPr>
            <a:spLocks noGrp="1"/>
          </p:cNvSpPr>
          <p:nvPr>
            <p:ph type="title"/>
          </p:nvPr>
        </p:nvSpPr>
        <p:spPr>
          <a:xfrm>
            <a:off x="1278128" y="585216"/>
            <a:ext cx="9720072" cy="927495"/>
          </a:xfrm>
        </p:spPr>
        <p:txBody>
          <a:bodyPr>
            <a:normAutofit fontScale="90000"/>
          </a:bodyPr>
          <a:lstStyle/>
          <a:p>
            <a:r>
              <a:rPr lang="en-US" sz="4400" b="1" dirty="0">
                <a:solidFill>
                  <a:srgbClr val="FF0000"/>
                </a:solidFill>
              </a:rPr>
              <a:t>When purchasing assets and construction</a:t>
            </a:r>
            <a:endParaRPr lang="en-US" sz="4400" i="1" dirty="0"/>
          </a:p>
        </p:txBody>
      </p:sp>
      <p:sp>
        <p:nvSpPr>
          <p:cNvPr id="3" name="Content Placeholder 2">
            <a:extLst>
              <a:ext uri="{FF2B5EF4-FFF2-40B4-BE49-F238E27FC236}">
                <a16:creationId xmlns:a16="http://schemas.microsoft.com/office/drawing/2014/main" id="{91782929-96F4-45FC-B71C-3EA10A0B4B2E}"/>
              </a:ext>
            </a:extLst>
          </p:cNvPr>
          <p:cNvSpPr>
            <a:spLocks noGrp="1"/>
          </p:cNvSpPr>
          <p:nvPr>
            <p:ph idx="1"/>
          </p:nvPr>
        </p:nvSpPr>
        <p:spPr>
          <a:xfrm>
            <a:off x="880534" y="1905000"/>
            <a:ext cx="11096978" cy="4404360"/>
          </a:xfrm>
        </p:spPr>
        <p:txBody>
          <a:bodyPr>
            <a:normAutofit fontScale="25000" lnSpcReduction="20000"/>
          </a:bodyPr>
          <a:lstStyle/>
          <a:p>
            <a:pPr>
              <a:buClr>
                <a:srgbClr val="FF0000"/>
              </a:buClr>
            </a:pPr>
            <a:r>
              <a:rPr lang="en-US" sz="11200" dirty="0">
                <a:latin typeface="Arial" panose="020B0604020202020204" pitchFamily="34" charset="0"/>
                <a:cs typeface="Arial" panose="020B0604020202020204" pitchFamily="34" charset="0"/>
              </a:rPr>
              <a:t>2 CFR §200.313		Equipment</a:t>
            </a:r>
            <a:r>
              <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 </a:t>
            </a:r>
            <a:r>
              <a:rPr lang="en-US" sz="11200" dirty="0">
                <a:solidFill>
                  <a:srgbClr val="2E2B21"/>
                </a:solidFill>
                <a:latin typeface="Arial" panose="020B0604020202020204" pitchFamily="34" charset="0"/>
                <a:cs typeface="Arial" panose="020B0604020202020204" pitchFamily="34" charset="0"/>
              </a:rPr>
              <a:t>Procurement Standard </a:t>
            </a:r>
          </a:p>
          <a:p>
            <a:pPr>
              <a:buClr>
                <a:srgbClr val="FF0000"/>
              </a:buClr>
            </a:pPr>
            <a:r>
              <a:rPr lang="en-US" sz="11200" dirty="0">
                <a:solidFill>
                  <a:srgbClr val="2E2B21"/>
                </a:solidFill>
                <a:latin typeface="Arial" panose="020B0604020202020204" pitchFamily="34" charset="0"/>
                <a:cs typeface="Arial" panose="020B0604020202020204" pitchFamily="34" charset="0"/>
              </a:rPr>
              <a:t>2 CFR </a:t>
            </a:r>
            <a:r>
              <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§200.318		General Procurement Standards</a:t>
            </a:r>
            <a:endParaRPr lang="en-US" sz="11200" dirty="0">
              <a:latin typeface="Arial" panose="020B0604020202020204" pitchFamily="34" charset="0"/>
              <a:cs typeface="Arial" panose="020B0604020202020204" pitchFamily="34" charset="0"/>
            </a:endParaRPr>
          </a:p>
          <a:p>
            <a:r>
              <a:rPr lang="en-US" sz="11200" dirty="0">
                <a:solidFill>
                  <a:srgbClr val="2E2B21"/>
                </a:solidFill>
                <a:latin typeface="Arial" panose="020B0604020202020204" pitchFamily="34" charset="0"/>
                <a:cs typeface="Arial" panose="020B0604020202020204" pitchFamily="34" charset="0"/>
              </a:rPr>
              <a:t>2 CFR </a:t>
            </a:r>
            <a:r>
              <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§200.319		Competition</a:t>
            </a:r>
          </a:p>
          <a:p>
            <a:r>
              <a:rPr lang="en-US" sz="11200" dirty="0">
                <a:solidFill>
                  <a:srgbClr val="2E2B21"/>
                </a:solidFill>
                <a:latin typeface="Arial" panose="020B0604020202020204" pitchFamily="34" charset="0"/>
                <a:cs typeface="Arial" panose="020B0604020202020204" pitchFamily="34" charset="0"/>
              </a:rPr>
              <a:t>2 CFR </a:t>
            </a:r>
            <a:r>
              <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§200.320		Methods of procurement to be followed</a:t>
            </a:r>
          </a:p>
          <a:p>
            <a:r>
              <a:rPr lang="en-US" sz="11200" dirty="0">
                <a:solidFill>
                  <a:srgbClr val="2E2B21"/>
                </a:solidFill>
                <a:latin typeface="Arial" panose="020B0604020202020204" pitchFamily="34" charset="0"/>
                <a:cs typeface="Arial" panose="020B0604020202020204" pitchFamily="34" charset="0"/>
              </a:rPr>
              <a:t>2 CFR </a:t>
            </a:r>
            <a:r>
              <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§200.321		Contracting</a:t>
            </a:r>
            <a:r>
              <a:rPr lang="en-US" sz="11200" dirty="0">
                <a:solidFill>
                  <a:srgbClr val="2E2B21"/>
                </a:solidFill>
                <a:latin typeface="Arial" panose="020B0604020202020204" pitchFamily="34" charset="0"/>
                <a:cs typeface="Arial" panose="020B0604020202020204" pitchFamily="34" charset="0"/>
              </a:rPr>
              <a:t> with small and minority 						businesses</a:t>
            </a:r>
            <a:endPar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endParaRPr>
          </a:p>
          <a:p>
            <a:r>
              <a:rPr lang="en-US" sz="11200" dirty="0">
                <a:solidFill>
                  <a:srgbClr val="2E2B21"/>
                </a:solidFill>
                <a:latin typeface="Arial" panose="020B0604020202020204" pitchFamily="34" charset="0"/>
                <a:cs typeface="Arial" panose="020B0604020202020204" pitchFamily="34" charset="0"/>
              </a:rPr>
              <a:t>2 CFR </a:t>
            </a:r>
            <a:r>
              <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§200.322		Domestic preference for procurement</a:t>
            </a:r>
          </a:p>
          <a:p>
            <a:r>
              <a:rPr lang="en-US" sz="11200" dirty="0">
                <a:solidFill>
                  <a:srgbClr val="2E2B21"/>
                </a:solidFill>
                <a:latin typeface="Arial" panose="020B0604020202020204" pitchFamily="34" charset="0"/>
                <a:cs typeface="Arial" panose="020B0604020202020204" pitchFamily="34" charset="0"/>
              </a:rPr>
              <a:t>2 CFR </a:t>
            </a:r>
            <a:r>
              <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§200.323		Procurement of recovered materials</a:t>
            </a:r>
          </a:p>
          <a:p>
            <a:r>
              <a:rPr lang="en-US" sz="11200" dirty="0">
                <a:solidFill>
                  <a:srgbClr val="2E2B21"/>
                </a:solidFill>
                <a:latin typeface="Arial" panose="020B0604020202020204" pitchFamily="34" charset="0"/>
                <a:cs typeface="Arial" panose="020B0604020202020204" pitchFamily="34" charset="0"/>
              </a:rPr>
              <a:t>2 CFR </a:t>
            </a:r>
            <a:r>
              <a:rPr kumimoji="0" lang="en-US" sz="11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§200.324		Contract cost and price</a:t>
            </a:r>
          </a:p>
          <a:p>
            <a:endParaRPr lang="en-US" sz="2000" dirty="0">
              <a:solidFill>
                <a:srgbClr val="2E2B2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6496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FCFD3-F6B8-4741-B269-1EC18B2B9784}"/>
              </a:ext>
            </a:extLst>
          </p:cNvPr>
          <p:cNvSpPr>
            <a:spLocks noGrp="1"/>
          </p:cNvSpPr>
          <p:nvPr>
            <p:ph idx="1"/>
          </p:nvPr>
        </p:nvSpPr>
        <p:spPr>
          <a:xfrm>
            <a:off x="1278128" y="812800"/>
            <a:ext cx="9720071" cy="5496560"/>
          </a:xfrm>
        </p:spPr>
        <p:txBody>
          <a:bodyPr/>
          <a:lstStyle/>
          <a:p>
            <a:r>
              <a:rPr lang="en-US" sz="2800" dirty="0">
                <a:latin typeface="Arial" panose="020B0604020202020204" pitchFamily="34" charset="0"/>
                <a:cs typeface="Arial" panose="020B0604020202020204" pitchFamily="34" charset="0"/>
              </a:rPr>
              <a:t>2 CFR </a:t>
            </a: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§200.325		Federal or state review</a:t>
            </a:r>
          </a:p>
          <a:p>
            <a:r>
              <a:rPr lang="en-US" sz="2800" dirty="0">
                <a:latin typeface="Arial" panose="020B0604020202020204" pitchFamily="34" charset="0"/>
                <a:cs typeface="Arial" panose="020B0604020202020204" pitchFamily="34" charset="0"/>
              </a:rPr>
              <a:t>2 CFR </a:t>
            </a: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§200.326		Bonding</a:t>
            </a:r>
          </a:p>
          <a:p>
            <a:r>
              <a:rPr lang="en-US" sz="2800" dirty="0">
                <a:latin typeface="Arial" panose="020B0604020202020204" pitchFamily="34" charset="0"/>
                <a:cs typeface="Arial" panose="020B0604020202020204" pitchFamily="34" charset="0"/>
              </a:rPr>
              <a:t>2 CFR </a:t>
            </a: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§200.327		Contract provisions</a:t>
            </a:r>
            <a:endParaRPr lang="en-US" sz="2800" dirty="0">
              <a:latin typeface="Arial" panose="020B0604020202020204" pitchFamily="34" charset="0"/>
              <a:cs typeface="Arial" panose="020B0604020202020204" pitchFamily="34" charset="0"/>
            </a:endParaRPr>
          </a:p>
          <a:p>
            <a:r>
              <a:rPr lang="en-US" sz="2800" dirty="0">
                <a:ea typeface="Calibri" panose="020F0502020204030204" pitchFamily="34" charset="0"/>
              </a:rPr>
              <a:t>20 U.S.C. 1232		Labor Standards</a:t>
            </a:r>
            <a:endParaRPr lang="en-US" sz="2800" dirty="0"/>
          </a:p>
          <a:p>
            <a:r>
              <a:rPr lang="en-US" sz="2800" dirty="0">
                <a:ea typeface="Calibri" panose="020F0502020204030204" pitchFamily="34" charset="0"/>
              </a:rPr>
              <a:t>34 CFR § 76.600 	Construction standards</a:t>
            </a:r>
          </a:p>
          <a:p>
            <a:r>
              <a:rPr lang="en-US" sz="2800" dirty="0">
                <a:ea typeface="Calibri" panose="020F0502020204030204" pitchFamily="34" charset="0"/>
              </a:rPr>
              <a:t>Davis-Bacon 		Prevailing wage requirements</a:t>
            </a:r>
          </a:p>
          <a:p>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40473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BC35-675C-4924-98CC-4FD343EA88BE}"/>
              </a:ext>
            </a:extLst>
          </p:cNvPr>
          <p:cNvSpPr>
            <a:spLocks noGrp="1"/>
          </p:cNvSpPr>
          <p:nvPr>
            <p:ph type="title"/>
          </p:nvPr>
        </p:nvSpPr>
        <p:spPr>
          <a:xfrm>
            <a:off x="1036392" y="217716"/>
            <a:ext cx="10119215" cy="851504"/>
          </a:xfrm>
        </p:spPr>
        <p:txBody>
          <a:bodyPr>
            <a:noAutofit/>
          </a:bodyPr>
          <a:lstStyle/>
          <a:p>
            <a:r>
              <a:rPr lang="en-US" sz="3600" b="1" dirty="0">
                <a:solidFill>
                  <a:srgbClr val="FF0000"/>
                </a:solidFill>
              </a:rPr>
              <a:t>In summary…..</a:t>
            </a:r>
          </a:p>
        </p:txBody>
      </p:sp>
      <p:sp>
        <p:nvSpPr>
          <p:cNvPr id="5" name="TextBox 4">
            <a:extLst>
              <a:ext uri="{FF2B5EF4-FFF2-40B4-BE49-F238E27FC236}">
                <a16:creationId xmlns:a16="http://schemas.microsoft.com/office/drawing/2014/main" id="{4556862F-67C6-494E-9C3E-083A933FD786}"/>
              </a:ext>
            </a:extLst>
          </p:cNvPr>
          <p:cNvSpPr txBox="1"/>
          <p:nvPr/>
        </p:nvSpPr>
        <p:spPr>
          <a:xfrm>
            <a:off x="674915" y="884161"/>
            <a:ext cx="11266311" cy="6186309"/>
          </a:xfrm>
          <a:prstGeom prst="rect">
            <a:avLst/>
          </a:prstGeom>
          <a:noFill/>
        </p:spPr>
        <p:txBody>
          <a:bodyPr wrap="square">
            <a:spAutoFit/>
          </a:bodyPr>
          <a:lstStyle/>
          <a:p>
            <a:pPr marL="285750" indent="-285750" algn="l">
              <a:buClr>
                <a:srgbClr val="FF0000"/>
              </a:buClr>
              <a:buFont typeface="Wingdings" panose="05000000000000000000" pitchFamily="2" charset="2"/>
              <a:buChar char="q"/>
            </a:pPr>
            <a:r>
              <a:rPr lang="en-US" sz="2400" b="0" i="0" dirty="0">
                <a:solidFill>
                  <a:srgbClr val="000000"/>
                </a:solidFill>
                <a:effectLst/>
                <a:latin typeface="Open Sans"/>
              </a:rPr>
              <a:t> Maintain records that include a description of the property, a serial number or other identification number, the source of funding for the property (including the FAIN), who holds title, the acquisition date, and cost of the property, percentage of Federal participation in the project costs for the Federal award under which the property was acquired, the location, use and condition of the property, and any ultimate disposition data including the date of disposal and sale price of the property</a:t>
            </a:r>
          </a:p>
          <a:p>
            <a:pPr algn="l">
              <a:buClr>
                <a:srgbClr val="FF0000"/>
              </a:buClr>
            </a:pPr>
            <a:endParaRPr lang="en-US" sz="2400" b="0" i="0" dirty="0">
              <a:solidFill>
                <a:srgbClr val="000000"/>
              </a:solidFill>
              <a:effectLst/>
              <a:latin typeface="Open Sans"/>
            </a:endParaRPr>
          </a:p>
          <a:p>
            <a:pPr marL="285750" indent="-285750" algn="l">
              <a:buClr>
                <a:srgbClr val="FF0000"/>
              </a:buClr>
              <a:buFont typeface="Wingdings" panose="05000000000000000000" pitchFamily="2" charset="2"/>
              <a:buChar char="q"/>
            </a:pPr>
            <a:r>
              <a:rPr lang="en-US" sz="2400" b="0" i="0" dirty="0">
                <a:solidFill>
                  <a:srgbClr val="000000"/>
                </a:solidFill>
                <a:effectLst/>
                <a:latin typeface="Open Sans"/>
              </a:rPr>
              <a:t> A physical inventory of the property must be taken, and the results reconciled with the property records at least once every two years</a:t>
            </a:r>
          </a:p>
          <a:p>
            <a:pPr marL="285750" indent="-285750" algn="l">
              <a:buClr>
                <a:srgbClr val="FF0000"/>
              </a:buClr>
              <a:buFont typeface="Wingdings" panose="05000000000000000000" pitchFamily="2" charset="2"/>
              <a:buChar char="q"/>
            </a:pPr>
            <a:endParaRPr lang="en-US" sz="2400" b="0" i="0" dirty="0">
              <a:solidFill>
                <a:srgbClr val="000000"/>
              </a:solidFill>
              <a:effectLst/>
              <a:latin typeface="Open Sans"/>
            </a:endParaRPr>
          </a:p>
          <a:p>
            <a:pPr marL="285750" indent="-285750" algn="l">
              <a:buClr>
                <a:srgbClr val="FF0000"/>
              </a:buClr>
              <a:buFont typeface="Wingdings" panose="05000000000000000000" pitchFamily="2" charset="2"/>
              <a:buChar char="q"/>
            </a:pPr>
            <a:r>
              <a:rPr lang="en-US" sz="2400" b="0" i="0" dirty="0">
                <a:solidFill>
                  <a:srgbClr val="000000"/>
                </a:solidFill>
                <a:effectLst/>
                <a:latin typeface="Open Sans"/>
              </a:rPr>
              <a:t> A control system must be developed to ensure adequate safeguards to prevent loss, damage, or theft of the property. Any loss, damage, or theft must be investigated</a:t>
            </a:r>
          </a:p>
          <a:p>
            <a:pPr marL="285750" indent="-285750" algn="l">
              <a:buClr>
                <a:srgbClr val="FF0000"/>
              </a:buClr>
              <a:buFont typeface="Wingdings" panose="05000000000000000000" pitchFamily="2" charset="2"/>
              <a:buChar char="q"/>
            </a:pPr>
            <a:endParaRPr lang="en-US" sz="2400" b="0" i="0" dirty="0">
              <a:solidFill>
                <a:srgbClr val="000000"/>
              </a:solidFill>
              <a:effectLst/>
              <a:latin typeface="Open Sans"/>
            </a:endParaRPr>
          </a:p>
          <a:p>
            <a:pPr algn="l">
              <a:buClr>
                <a:srgbClr val="FF0000"/>
              </a:buClr>
            </a:pPr>
            <a:endParaRPr lang="en-US" b="0" i="0" dirty="0">
              <a:solidFill>
                <a:srgbClr val="000000"/>
              </a:solidFill>
              <a:effectLst/>
              <a:latin typeface="Open Sans"/>
            </a:endParaRPr>
          </a:p>
          <a:p>
            <a:pPr marL="285750" indent="-285750" algn="l">
              <a:buClr>
                <a:srgbClr val="FF0000"/>
              </a:buClr>
              <a:buFont typeface="Wingdings" panose="05000000000000000000" pitchFamily="2" charset="2"/>
              <a:buChar char="q"/>
            </a:pPr>
            <a:endParaRPr lang="en-US" b="0" i="0" dirty="0">
              <a:solidFill>
                <a:srgbClr val="000000"/>
              </a:solidFill>
              <a:effectLst/>
              <a:latin typeface="Open Sans"/>
            </a:endParaRPr>
          </a:p>
        </p:txBody>
      </p:sp>
    </p:spTree>
    <p:extLst>
      <p:ext uri="{BB962C8B-B14F-4D97-AF65-F5344CB8AC3E}">
        <p14:creationId xmlns:p14="http://schemas.microsoft.com/office/powerpoint/2010/main" val="2735914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3438F-940F-492B-8B6F-5187CA672ACB}"/>
              </a:ext>
            </a:extLst>
          </p:cNvPr>
          <p:cNvSpPr>
            <a:spLocks noGrp="1"/>
          </p:cNvSpPr>
          <p:nvPr>
            <p:ph idx="1"/>
          </p:nvPr>
        </p:nvSpPr>
        <p:spPr>
          <a:xfrm>
            <a:off x="1278128" y="1066800"/>
            <a:ext cx="9720071" cy="5242560"/>
          </a:xfrm>
        </p:spPr>
        <p:txBody>
          <a:bodyPr/>
          <a:lstStyle/>
          <a:p>
            <a:pPr marL="285750" indent="-285750">
              <a:buClr>
                <a:srgbClr val="FF0000"/>
              </a:buClr>
              <a:buFont typeface="Wingdings" panose="05000000000000000000" pitchFamily="2" charset="2"/>
              <a:buChar char="q"/>
            </a:pPr>
            <a:r>
              <a:rPr lang="en-US" sz="2400" b="0" i="0" dirty="0">
                <a:solidFill>
                  <a:srgbClr val="000000"/>
                </a:solidFill>
                <a:effectLst/>
                <a:latin typeface="Open Sans"/>
              </a:rPr>
              <a:t> Adequate maintenance procedures must be developed to keep the property in good condition</a:t>
            </a:r>
          </a:p>
          <a:p>
            <a:pPr marL="285750" indent="-285750">
              <a:buClr>
                <a:srgbClr val="FF0000"/>
              </a:buClr>
              <a:buFont typeface="Wingdings" panose="05000000000000000000" pitchFamily="2" charset="2"/>
              <a:buChar char="q"/>
            </a:pPr>
            <a:r>
              <a:rPr lang="en-US" sz="2400" b="0" i="0" dirty="0">
                <a:solidFill>
                  <a:srgbClr val="000000"/>
                </a:solidFill>
                <a:effectLst/>
                <a:latin typeface="Open Sans"/>
              </a:rPr>
              <a:t> If the non-Federal entity is authorized or required to sell the property, proper sales procedures must be established to ensure the highest possible return</a:t>
            </a:r>
          </a:p>
          <a:p>
            <a:pPr marL="285750" indent="-285750">
              <a:buClr>
                <a:srgbClr val="FF0000"/>
              </a:buClr>
              <a:buFont typeface="Wingdings" panose="05000000000000000000" pitchFamily="2" charset="2"/>
              <a:buChar char="q"/>
            </a:pPr>
            <a:r>
              <a:rPr lang="en-US" sz="2400" dirty="0">
                <a:effectLst/>
                <a:latin typeface="Arial" panose="020B0604020202020204" pitchFamily="34" charset="0"/>
                <a:ea typeface="Calibri" panose="020F0502020204030204" pitchFamily="34" charset="0"/>
                <a:cs typeface="Arial" panose="020B0604020202020204" pitchFamily="34" charset="0"/>
              </a:rPr>
              <a:t> For assets that have a residual value of $5,000 or more at the end of the grant period you can sell the asset and give the money back to the feds, assign the asset to other ongoing federal projects, or </a:t>
            </a:r>
            <a:r>
              <a:rPr lang="en-US" sz="2400" dirty="0">
                <a:solidFill>
                  <a:srgbClr val="FF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petition to retain the asset.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4040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115A45D-0251-4ED3-8CDE-AA73F3A47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789" y="372291"/>
            <a:ext cx="4524211" cy="61134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58D1E4-F764-4157-88FD-F93826025110}"/>
              </a:ext>
            </a:extLst>
          </p:cNvPr>
          <p:cNvSpPr txBox="1"/>
          <p:nvPr/>
        </p:nvSpPr>
        <p:spPr>
          <a:xfrm>
            <a:off x="6910251" y="1371600"/>
            <a:ext cx="4415246" cy="2862322"/>
          </a:xfrm>
          <a:prstGeom prst="rect">
            <a:avLst/>
          </a:prstGeom>
          <a:noFill/>
        </p:spPr>
        <p:txBody>
          <a:bodyPr wrap="square" rtlCol="0">
            <a:spAutoFit/>
          </a:bodyPr>
          <a:lstStyle/>
          <a:p>
            <a:r>
              <a:rPr lang="en-US" sz="3600" dirty="0"/>
              <a:t>I hope to make this presentation as painless as possible, and maybe even a little enjoyable!</a:t>
            </a:r>
          </a:p>
        </p:txBody>
      </p:sp>
    </p:spTree>
    <p:extLst>
      <p:ext uri="{BB962C8B-B14F-4D97-AF65-F5344CB8AC3E}">
        <p14:creationId xmlns:p14="http://schemas.microsoft.com/office/powerpoint/2010/main" val="4220763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5884-4ACB-4BB7-B30B-4A4A089E94C3}"/>
              </a:ext>
            </a:extLst>
          </p:cNvPr>
          <p:cNvSpPr>
            <a:spLocks noGrp="1"/>
          </p:cNvSpPr>
          <p:nvPr>
            <p:ph type="title"/>
          </p:nvPr>
        </p:nvSpPr>
        <p:spPr/>
        <p:txBody>
          <a:bodyPr>
            <a:normAutofit fontScale="90000"/>
          </a:bodyPr>
          <a:lstStyle/>
          <a:p>
            <a:r>
              <a:rPr lang="en-US" b="1" dirty="0">
                <a:solidFill>
                  <a:srgbClr val="FF0000"/>
                </a:solidFill>
              </a:rPr>
              <a:t>Don’t ruin a great project by overlooking federal rules</a:t>
            </a:r>
          </a:p>
        </p:txBody>
      </p:sp>
      <p:pic>
        <p:nvPicPr>
          <p:cNvPr id="8" name="Content Placeholder 7">
            <a:extLst>
              <a:ext uri="{FF2B5EF4-FFF2-40B4-BE49-F238E27FC236}">
                <a16:creationId xmlns:a16="http://schemas.microsoft.com/office/drawing/2014/main" id="{DCF0F0A8-5BCF-445E-BA55-6BF0822CADDC}"/>
              </a:ext>
            </a:extLst>
          </p:cNvPr>
          <p:cNvPicPr>
            <a:picLocks noGrp="1" noChangeAspect="1"/>
          </p:cNvPicPr>
          <p:nvPr>
            <p:ph idx="1"/>
          </p:nvPr>
        </p:nvPicPr>
        <p:blipFill>
          <a:blip r:embed="rId2"/>
          <a:stretch>
            <a:fillRect/>
          </a:stretch>
        </p:blipFill>
        <p:spPr>
          <a:xfrm>
            <a:off x="3694546" y="1706261"/>
            <a:ext cx="6012724" cy="4806439"/>
          </a:xfrm>
          <a:prstGeom prst="rect">
            <a:avLst/>
          </a:prstGeom>
        </p:spPr>
      </p:pic>
    </p:spTree>
    <p:extLst>
      <p:ext uri="{BB962C8B-B14F-4D97-AF65-F5344CB8AC3E}">
        <p14:creationId xmlns:p14="http://schemas.microsoft.com/office/powerpoint/2010/main" val="993696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94FD-0843-4E00-A203-9D2880DE25F8}"/>
              </a:ext>
            </a:extLst>
          </p:cNvPr>
          <p:cNvSpPr>
            <a:spLocks noGrp="1"/>
          </p:cNvSpPr>
          <p:nvPr>
            <p:ph type="title"/>
          </p:nvPr>
        </p:nvSpPr>
        <p:spPr/>
        <p:txBody>
          <a:bodyPr/>
          <a:lstStyle/>
          <a:p>
            <a:r>
              <a:rPr lang="en-US" b="1" dirty="0">
                <a:solidFill>
                  <a:srgbClr val="FF0000"/>
                </a:solidFill>
              </a:rPr>
              <a:t>Projects &amp; Equipment over $5,000 for ESSER 1</a:t>
            </a:r>
          </a:p>
        </p:txBody>
      </p:sp>
      <p:sp>
        <p:nvSpPr>
          <p:cNvPr id="3" name="Content Placeholder 2">
            <a:extLst>
              <a:ext uri="{FF2B5EF4-FFF2-40B4-BE49-F238E27FC236}">
                <a16:creationId xmlns:a16="http://schemas.microsoft.com/office/drawing/2014/main" id="{6CD27E4C-B5CA-4383-B8B8-0EFE56DC9504}"/>
              </a:ext>
            </a:extLst>
          </p:cNvPr>
          <p:cNvSpPr>
            <a:spLocks noGrp="1"/>
          </p:cNvSpPr>
          <p:nvPr>
            <p:ph idx="1"/>
          </p:nvPr>
        </p:nvSpPr>
        <p:spPr/>
        <p:txBody>
          <a:bodyPr>
            <a:normAutofit/>
          </a:bodyPr>
          <a:lstStyle/>
          <a:p>
            <a:r>
              <a:rPr lang="en-US" sz="3500" dirty="0"/>
              <a:t>Send an email to Ken Bailey that contains:</a:t>
            </a:r>
          </a:p>
          <a:p>
            <a:endParaRPr lang="en-US" sz="3500" dirty="0"/>
          </a:p>
          <a:p>
            <a:pPr>
              <a:buClr>
                <a:srgbClr val="FF0000"/>
              </a:buClr>
              <a:buFont typeface="Wingdings" panose="05000000000000000000" pitchFamily="2" charset="2"/>
              <a:buChar char="q"/>
            </a:pPr>
            <a:r>
              <a:rPr lang="en-US" sz="2800" dirty="0">
                <a:effectLst/>
                <a:latin typeface="Arial" panose="020B0604020202020204" pitchFamily="34" charset="0"/>
                <a:ea typeface="Calibri" panose="020F0502020204030204" pitchFamily="34" charset="0"/>
                <a:cs typeface="Arial" panose="020B0604020202020204" pitchFamily="34" charset="0"/>
              </a:rPr>
              <a:t> The amount of money needed for the project</a:t>
            </a:r>
          </a:p>
          <a:p>
            <a:pPr>
              <a:buClr>
                <a:srgbClr val="FF0000"/>
              </a:buClr>
              <a:buFont typeface="Wingdings" panose="05000000000000000000" pitchFamily="2" charset="2"/>
              <a:buChar char="q"/>
            </a:pPr>
            <a:r>
              <a:rPr lang="en-US" sz="2800" dirty="0">
                <a:latin typeface="Arial" panose="020B0604020202020204" pitchFamily="34" charset="0"/>
                <a:ea typeface="Calibri" panose="020F0502020204030204" pitchFamily="34" charset="0"/>
                <a:cs typeface="Arial" panose="020B0604020202020204" pitchFamily="34" charset="0"/>
              </a:rPr>
              <a:t> H</a:t>
            </a:r>
            <a:r>
              <a:rPr lang="en-US" sz="2800" dirty="0">
                <a:effectLst/>
                <a:latin typeface="Arial" panose="020B0604020202020204" pitchFamily="34" charset="0"/>
                <a:ea typeface="Calibri" panose="020F0502020204030204" pitchFamily="34" charset="0"/>
                <a:cs typeface="Arial" panose="020B0604020202020204" pitchFamily="34" charset="0"/>
              </a:rPr>
              <a:t>ow the project relates to COVID</a:t>
            </a:r>
          </a:p>
          <a:p>
            <a:pPr>
              <a:buClr>
                <a:srgbClr val="FF0000"/>
              </a:buClr>
              <a:buFont typeface="Wingdings" panose="05000000000000000000" pitchFamily="2" charset="2"/>
              <a:buChar char="q"/>
            </a:pPr>
            <a:r>
              <a:rPr lang="en-US" sz="2800" dirty="0">
                <a:latin typeface="Arial" panose="020B0604020202020204" pitchFamily="34" charset="0"/>
                <a:ea typeface="Calibri" panose="020F0502020204030204" pitchFamily="34" charset="0"/>
                <a:cs typeface="Arial" panose="020B0604020202020204" pitchFamily="34" charset="0"/>
              </a:rPr>
              <a:t> A</a:t>
            </a:r>
            <a:r>
              <a:rPr lang="en-US" sz="2800" dirty="0">
                <a:effectLst/>
                <a:latin typeface="Arial" panose="020B0604020202020204" pitchFamily="34" charset="0"/>
                <a:ea typeface="Calibri" panose="020F0502020204030204" pitchFamily="34" charset="0"/>
                <a:cs typeface="Arial" panose="020B0604020202020204" pitchFamily="34" charset="0"/>
              </a:rPr>
              <a:t> request to retain the asset at the end of the grant</a:t>
            </a:r>
          </a:p>
          <a:p>
            <a:pPr>
              <a:buClr>
                <a:srgbClr val="FF0000"/>
              </a:buClr>
              <a:buFont typeface="Wingdings" panose="05000000000000000000" pitchFamily="2" charset="2"/>
              <a:buChar char="q"/>
            </a:pPr>
            <a:r>
              <a:rPr lang="en-US" sz="2800" dirty="0">
                <a:effectLst/>
                <a:latin typeface="Arial" panose="020B0604020202020204" pitchFamily="34" charset="0"/>
                <a:ea typeface="Calibri" panose="020F0502020204030204" pitchFamily="34" charset="0"/>
                <a:cs typeface="Arial" panose="020B0604020202020204" pitchFamily="34" charset="0"/>
              </a:rPr>
              <a:t> Ken will send back a note approving the plan.</a:t>
            </a:r>
          </a:p>
          <a:p>
            <a:endParaRPr lang="en-US" dirty="0"/>
          </a:p>
        </p:txBody>
      </p:sp>
    </p:spTree>
    <p:extLst>
      <p:ext uri="{BB962C8B-B14F-4D97-AF65-F5344CB8AC3E}">
        <p14:creationId xmlns:p14="http://schemas.microsoft.com/office/powerpoint/2010/main" val="410488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77BE-5907-4073-90AD-BD25AC873998}"/>
              </a:ext>
            </a:extLst>
          </p:cNvPr>
          <p:cNvSpPr>
            <a:spLocks noGrp="1"/>
          </p:cNvSpPr>
          <p:nvPr>
            <p:ph type="title"/>
          </p:nvPr>
        </p:nvSpPr>
        <p:spPr/>
        <p:txBody>
          <a:bodyPr>
            <a:normAutofit fontScale="90000"/>
          </a:bodyPr>
          <a:lstStyle/>
          <a:p>
            <a:r>
              <a:rPr lang="en-US" b="1" dirty="0">
                <a:solidFill>
                  <a:srgbClr val="FF0000"/>
                </a:solidFill>
              </a:rPr>
              <a:t>Projects &amp; Equipment over $5,000 for ESSER ii &amp; III</a:t>
            </a:r>
            <a:endParaRPr lang="en-US" dirty="0"/>
          </a:p>
        </p:txBody>
      </p:sp>
      <p:pic>
        <p:nvPicPr>
          <p:cNvPr id="11" name="Content Placeholder 10">
            <a:extLst>
              <a:ext uri="{FF2B5EF4-FFF2-40B4-BE49-F238E27FC236}">
                <a16:creationId xmlns:a16="http://schemas.microsoft.com/office/drawing/2014/main" id="{1B391E7F-2F0B-4D35-8E91-D5D196A8DF03}"/>
              </a:ext>
            </a:extLst>
          </p:cNvPr>
          <p:cNvPicPr>
            <a:picLocks noGrp="1" noChangeAspect="1"/>
          </p:cNvPicPr>
          <p:nvPr>
            <p:ph idx="1"/>
          </p:nvPr>
        </p:nvPicPr>
        <p:blipFill>
          <a:blip r:embed="rId3"/>
          <a:stretch>
            <a:fillRect/>
          </a:stretch>
        </p:blipFill>
        <p:spPr>
          <a:xfrm>
            <a:off x="1277938" y="2339583"/>
            <a:ext cx="9720262" cy="3915559"/>
          </a:xfrm>
        </p:spPr>
      </p:pic>
    </p:spTree>
    <p:extLst>
      <p:ext uri="{BB962C8B-B14F-4D97-AF65-F5344CB8AC3E}">
        <p14:creationId xmlns:p14="http://schemas.microsoft.com/office/powerpoint/2010/main" val="84893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30E4-EF5B-422C-A483-32464BBCE198}"/>
              </a:ext>
            </a:extLst>
          </p:cNvPr>
          <p:cNvSpPr>
            <a:spLocks noGrp="1"/>
          </p:cNvSpPr>
          <p:nvPr>
            <p:ph type="title"/>
          </p:nvPr>
        </p:nvSpPr>
        <p:spPr/>
        <p:txBody>
          <a:bodyPr/>
          <a:lstStyle/>
          <a:p>
            <a:r>
              <a:rPr lang="en-US" b="1" dirty="0">
                <a:solidFill>
                  <a:srgbClr val="FF0000"/>
                </a:solidFill>
              </a:rPr>
              <a:t>Equipment under $5,000</a:t>
            </a:r>
          </a:p>
        </p:txBody>
      </p:sp>
      <p:pic>
        <p:nvPicPr>
          <p:cNvPr id="12290" name="Picture 2">
            <a:extLst>
              <a:ext uri="{FF2B5EF4-FFF2-40B4-BE49-F238E27FC236}">
                <a16:creationId xmlns:a16="http://schemas.microsoft.com/office/drawing/2014/main" id="{A0B58C0D-7480-4F31-8271-F628FB8BC4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57236" y="2084832"/>
            <a:ext cx="5514109" cy="413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8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6BB54E-617F-4340-BEFD-75E56AF45404}"/>
              </a:ext>
            </a:extLst>
          </p:cNvPr>
          <p:cNvSpPr>
            <a:spLocks noGrp="1"/>
          </p:cNvSpPr>
          <p:nvPr>
            <p:ph type="title"/>
          </p:nvPr>
        </p:nvSpPr>
        <p:spPr>
          <a:xfrm>
            <a:off x="1278128" y="628758"/>
            <a:ext cx="9720072" cy="4541955"/>
          </a:xfrm>
          <a:ln w="28575">
            <a:solidFill>
              <a:srgbClr val="FF0000"/>
            </a:solidFill>
          </a:ln>
        </p:spPr>
        <p:txBody>
          <a:bodyPr/>
          <a:lstStyle/>
          <a:p>
            <a:r>
              <a:rPr lang="en-US" dirty="0"/>
              <a:t>Auditors are required to follow federal compliance supplements for end of year audits.</a:t>
            </a:r>
          </a:p>
        </p:txBody>
      </p:sp>
    </p:spTree>
    <p:extLst>
      <p:ext uri="{BB962C8B-B14F-4D97-AF65-F5344CB8AC3E}">
        <p14:creationId xmlns:p14="http://schemas.microsoft.com/office/powerpoint/2010/main" val="799859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17F9FD-7B4B-4D31-B21A-B4610DC866BE}"/>
              </a:ext>
            </a:extLst>
          </p:cNvPr>
          <p:cNvSpPr>
            <a:spLocks noGrp="1"/>
          </p:cNvSpPr>
          <p:nvPr>
            <p:ph type="title"/>
          </p:nvPr>
        </p:nvSpPr>
        <p:spPr/>
        <p:txBody>
          <a:bodyPr/>
          <a:lstStyle/>
          <a:p>
            <a:r>
              <a:rPr lang="en-US" dirty="0">
                <a:solidFill>
                  <a:srgbClr val="FF0000"/>
                </a:solidFill>
              </a:rPr>
              <a:t>New in esser iii</a:t>
            </a:r>
          </a:p>
        </p:txBody>
      </p:sp>
      <p:pic>
        <p:nvPicPr>
          <p:cNvPr id="9" name="Picture Placeholder 8" descr="A picture containing text, indoor, floor, room&#10;&#10;Description automatically generated">
            <a:extLst>
              <a:ext uri="{FF2B5EF4-FFF2-40B4-BE49-F238E27FC236}">
                <a16:creationId xmlns:a16="http://schemas.microsoft.com/office/drawing/2014/main" id="{7DB780F9-4EE8-458B-8E1E-67451909710C}"/>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297" r="10297"/>
          <a:stretch>
            <a:fillRect/>
          </a:stretch>
        </p:blipFill>
        <p:spPr>
          <a:xfrm>
            <a:off x="705614" y="459618"/>
            <a:ext cx="10526408" cy="3948390"/>
          </a:xfrm>
        </p:spPr>
      </p:pic>
      <p:sp>
        <p:nvSpPr>
          <p:cNvPr id="7" name="Text Placeholder 6">
            <a:extLst>
              <a:ext uri="{FF2B5EF4-FFF2-40B4-BE49-F238E27FC236}">
                <a16:creationId xmlns:a16="http://schemas.microsoft.com/office/drawing/2014/main" id="{3F38A64A-D0B4-469E-82F5-717870E622A0}"/>
              </a:ext>
            </a:extLst>
          </p:cNvPr>
          <p:cNvSpPr>
            <a:spLocks noGrp="1"/>
          </p:cNvSpPr>
          <p:nvPr>
            <p:ph type="body" sz="half" idx="2"/>
          </p:nvPr>
        </p:nvSpPr>
        <p:spPr/>
        <p:txBody>
          <a:bodyPr/>
          <a:lstStyle/>
          <a:p>
            <a:r>
              <a:rPr lang="en-US" dirty="0">
                <a:solidFill>
                  <a:srgbClr val="FF0000"/>
                </a:solidFill>
              </a:rPr>
              <a:t>Our new normal?</a:t>
            </a:r>
          </a:p>
        </p:txBody>
      </p:sp>
    </p:spTree>
    <p:extLst>
      <p:ext uri="{BB962C8B-B14F-4D97-AF65-F5344CB8AC3E}">
        <p14:creationId xmlns:p14="http://schemas.microsoft.com/office/powerpoint/2010/main" val="292261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41466E-BBAA-4954-B32B-6686633099F3}"/>
              </a:ext>
            </a:extLst>
          </p:cNvPr>
          <p:cNvPicPr>
            <a:picLocks noGrp="1" noChangeAspect="1"/>
          </p:cNvPicPr>
          <p:nvPr>
            <p:ph idx="1"/>
          </p:nvPr>
        </p:nvPicPr>
        <p:blipFill>
          <a:blip r:embed="rId3"/>
          <a:stretch>
            <a:fillRect/>
          </a:stretch>
        </p:blipFill>
        <p:spPr>
          <a:xfrm>
            <a:off x="2062569" y="503154"/>
            <a:ext cx="7590882" cy="5662607"/>
          </a:xfrm>
          <a:prstGeom prst="rect">
            <a:avLst/>
          </a:prstGeom>
        </p:spPr>
      </p:pic>
    </p:spTree>
    <p:extLst>
      <p:ext uri="{BB962C8B-B14F-4D97-AF65-F5344CB8AC3E}">
        <p14:creationId xmlns:p14="http://schemas.microsoft.com/office/powerpoint/2010/main" val="244241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90F002-B822-4833-9A37-7FB725320792}"/>
              </a:ext>
            </a:extLst>
          </p:cNvPr>
          <p:cNvSpPr>
            <a:spLocks noGrp="1"/>
          </p:cNvSpPr>
          <p:nvPr>
            <p:ph type="title"/>
          </p:nvPr>
        </p:nvSpPr>
        <p:spPr/>
        <p:txBody>
          <a:bodyPr/>
          <a:lstStyle/>
          <a:p>
            <a:r>
              <a:rPr lang="en-US" b="1" dirty="0">
                <a:solidFill>
                  <a:srgbClr val="FF0000"/>
                </a:solidFill>
              </a:rPr>
              <a:t>Return to In-Person Instruction</a:t>
            </a:r>
          </a:p>
        </p:txBody>
      </p:sp>
      <p:sp>
        <p:nvSpPr>
          <p:cNvPr id="6" name="Content Placeholder 5">
            <a:extLst>
              <a:ext uri="{FF2B5EF4-FFF2-40B4-BE49-F238E27FC236}">
                <a16:creationId xmlns:a16="http://schemas.microsoft.com/office/drawing/2014/main" id="{992017E8-1CB3-4FA5-B3E5-3E263B0C7854}"/>
              </a:ext>
            </a:extLst>
          </p:cNvPr>
          <p:cNvSpPr>
            <a:spLocks noGrp="1"/>
          </p:cNvSpPr>
          <p:nvPr>
            <p:ph idx="1"/>
          </p:nvPr>
        </p:nvSpPr>
        <p:spPr/>
        <p:txBody>
          <a:bodyPr>
            <a:normAutofit fontScale="92500"/>
          </a:bodyPr>
          <a:lstStyle/>
          <a:p>
            <a:pPr marL="0" marR="0" indent="304800"/>
            <a:r>
              <a:rPr lang="en-US" sz="2400" dirty="0">
                <a:solidFill>
                  <a:srgbClr val="333333"/>
                </a:solidFill>
                <a:effectLst/>
                <a:latin typeface="Times New Roman" panose="02020603050405020304" pitchFamily="18" charset="0"/>
                <a:ea typeface="Calibri" panose="020F0502020204030204" pitchFamily="34" charset="0"/>
              </a:rPr>
              <a:t>(1) IN GENERAL.—A local educational agency receiving funds under this section shall develop and make publicly available on the local educational agency’s website, not later than 30 days after receiving the allocation of funds described in paragraph (d)(1), a plan for the safe return to in-person instruction and continuity of services.</a:t>
            </a:r>
            <a:endParaRPr lang="en-US" sz="2400" dirty="0">
              <a:effectLst/>
              <a:latin typeface="Calibri" panose="020F0502020204030204" pitchFamily="34" charset="0"/>
              <a:ea typeface="Calibri" panose="020F0502020204030204" pitchFamily="34" charset="0"/>
            </a:endParaRPr>
          </a:p>
          <a:p>
            <a:pPr marL="0" marR="0" indent="304800"/>
            <a:r>
              <a:rPr lang="en-US" sz="2400" dirty="0">
                <a:solidFill>
                  <a:srgbClr val="333333"/>
                </a:solidFill>
                <a:effectLst/>
                <a:latin typeface="Times New Roman" panose="02020603050405020304" pitchFamily="18" charset="0"/>
                <a:ea typeface="Calibri" panose="020F0502020204030204" pitchFamily="34" charset="0"/>
              </a:rPr>
              <a:t>(2) COMMENT PERIOD.—Before making the plan described in paragraph (1) publicly available, the local educational agency shall seek public comment on the plan and take such comments into account in the development of the plan.</a:t>
            </a:r>
            <a:endParaRPr lang="en-US" sz="2400" dirty="0">
              <a:effectLst/>
              <a:latin typeface="Calibri" panose="020F0502020204030204" pitchFamily="34" charset="0"/>
              <a:ea typeface="Calibri" panose="020F0502020204030204" pitchFamily="34" charset="0"/>
            </a:endParaRPr>
          </a:p>
          <a:p>
            <a:pPr marL="0" marR="0" indent="304800"/>
            <a:r>
              <a:rPr lang="en-US" sz="2400" dirty="0">
                <a:solidFill>
                  <a:srgbClr val="333333"/>
                </a:solidFill>
                <a:effectLst/>
                <a:latin typeface="Times New Roman" panose="02020603050405020304" pitchFamily="18" charset="0"/>
                <a:ea typeface="Calibri" panose="020F0502020204030204" pitchFamily="34" charset="0"/>
              </a:rPr>
              <a:t>(3) PREVIOUS PLANS.—If a local educational agency has developed a plan for the safe return to in-person instruction before the date of enactment of this Act that meets the requirements described in paragraphs (1) and (2), such plan shall be deemed to satisfy the requirements under this subsection.</a:t>
            </a:r>
            <a:endParaRPr lang="en-US" sz="2400" dirty="0">
              <a:effectLst/>
              <a:latin typeface="Calibri" panose="020F0502020204030204" pitchFamily="34" charset="0"/>
              <a:ea typeface="Calibri" panose="020F0502020204030204" pitchFamily="34" charset="0"/>
            </a:endParaRPr>
          </a:p>
          <a:p>
            <a:endParaRPr lang="en-US" sz="3600" dirty="0">
              <a:solidFill>
                <a:srgbClr val="FF0000"/>
              </a:solidFill>
            </a:endParaRPr>
          </a:p>
        </p:txBody>
      </p:sp>
    </p:spTree>
    <p:extLst>
      <p:ext uri="{BB962C8B-B14F-4D97-AF65-F5344CB8AC3E}">
        <p14:creationId xmlns:p14="http://schemas.microsoft.com/office/powerpoint/2010/main" val="948754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F172-770C-425C-82FE-537B28ADD36E}"/>
              </a:ext>
            </a:extLst>
          </p:cNvPr>
          <p:cNvSpPr>
            <a:spLocks noGrp="1"/>
          </p:cNvSpPr>
          <p:nvPr>
            <p:ph type="title"/>
          </p:nvPr>
        </p:nvSpPr>
        <p:spPr/>
        <p:txBody>
          <a:bodyPr/>
          <a:lstStyle/>
          <a:p>
            <a:r>
              <a:rPr lang="en-US" b="1" dirty="0">
                <a:solidFill>
                  <a:srgbClr val="FF0000"/>
                </a:solidFill>
              </a:rPr>
              <a:t>Maintenance of equity</a:t>
            </a:r>
          </a:p>
        </p:txBody>
      </p:sp>
      <p:sp>
        <p:nvSpPr>
          <p:cNvPr id="3" name="Content Placeholder 2">
            <a:extLst>
              <a:ext uri="{FF2B5EF4-FFF2-40B4-BE49-F238E27FC236}">
                <a16:creationId xmlns:a16="http://schemas.microsoft.com/office/drawing/2014/main" id="{6A96950A-C124-4DB8-BFEF-BE7490C62D18}"/>
              </a:ext>
            </a:extLst>
          </p:cNvPr>
          <p:cNvSpPr>
            <a:spLocks noGrp="1"/>
          </p:cNvSpPr>
          <p:nvPr>
            <p:ph idx="1"/>
          </p:nvPr>
        </p:nvSpPr>
        <p:spPr/>
        <p:txBody>
          <a:bodyPr>
            <a:normAutofit/>
          </a:bodyPr>
          <a:lstStyle/>
          <a:p>
            <a:r>
              <a:rPr lang="en-US" sz="3200" dirty="0"/>
              <a:t>As a condition of receiving ESSER funds the school district shall not, in fiscal year 2022 or 2023:</a:t>
            </a:r>
          </a:p>
          <a:p>
            <a:pPr>
              <a:buClr>
                <a:srgbClr val="FF0000"/>
              </a:buClr>
              <a:buFont typeface="Wingdings" panose="05000000000000000000" pitchFamily="2" charset="2"/>
              <a:buChar char="q"/>
            </a:pPr>
            <a:r>
              <a:rPr lang="en-US" sz="3200" dirty="0"/>
              <a:t> Reduce per pupil funding for any high-poverty school</a:t>
            </a:r>
          </a:p>
          <a:p>
            <a:pPr>
              <a:buClr>
                <a:srgbClr val="FF0000"/>
              </a:buClr>
              <a:buFont typeface="Wingdings" panose="05000000000000000000" pitchFamily="2" charset="2"/>
              <a:buChar char="q"/>
            </a:pPr>
            <a:r>
              <a:rPr lang="en-US" sz="3200" dirty="0"/>
              <a:t> Reduce per pupil, full-time equivalent staff in any high-poverty school </a:t>
            </a:r>
          </a:p>
        </p:txBody>
      </p:sp>
    </p:spTree>
    <p:extLst>
      <p:ext uri="{BB962C8B-B14F-4D97-AF65-F5344CB8AC3E}">
        <p14:creationId xmlns:p14="http://schemas.microsoft.com/office/powerpoint/2010/main" val="2898386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A19149-68EC-49FF-8E7F-7417A25A5C4E}"/>
              </a:ext>
            </a:extLst>
          </p:cNvPr>
          <p:cNvSpPr>
            <a:spLocks noGrp="1"/>
          </p:cNvSpPr>
          <p:nvPr>
            <p:ph type="title"/>
          </p:nvPr>
        </p:nvSpPr>
        <p:spPr/>
        <p:txBody>
          <a:bodyPr/>
          <a:lstStyle/>
          <a:p>
            <a:r>
              <a:rPr lang="en-US" b="1" dirty="0">
                <a:solidFill>
                  <a:srgbClr val="FF0000"/>
                </a:solidFill>
              </a:rPr>
              <a:t>Reports and monitoring</a:t>
            </a:r>
          </a:p>
        </p:txBody>
      </p:sp>
      <p:pic>
        <p:nvPicPr>
          <p:cNvPr id="8" name="Picture Placeholder 7" descr="A picture containing text, clipart, businesscard&#10;&#10;Description automatically generated">
            <a:extLst>
              <a:ext uri="{FF2B5EF4-FFF2-40B4-BE49-F238E27FC236}">
                <a16:creationId xmlns:a16="http://schemas.microsoft.com/office/drawing/2014/main" id="{5D0EC02B-2C78-45AA-99EA-82B96846F5D0}"/>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658" b="16658"/>
          <a:stretch>
            <a:fillRect/>
          </a:stretch>
        </p:blipFill>
        <p:spPr/>
      </p:pic>
    </p:spTree>
    <p:extLst>
      <p:ext uri="{BB962C8B-B14F-4D97-AF65-F5344CB8AC3E}">
        <p14:creationId xmlns:p14="http://schemas.microsoft.com/office/powerpoint/2010/main" val="174661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noFill/>
          </a:ln>
        </p:spPr>
        <p:txBody>
          <a:bodyPr>
            <a:normAutofit/>
          </a:bodyPr>
          <a:lstStyle/>
          <a:p>
            <a:r>
              <a:rPr lang="en-US" sz="6000" b="1" dirty="0">
                <a:solidFill>
                  <a:srgbClr val="FF0000"/>
                </a:solidFill>
                <a:latin typeface="Arial" panose="020B0604020202020204" pitchFamily="34" charset="0"/>
                <a:cs typeface="Arial" panose="020B0604020202020204" pitchFamily="34" charset="0"/>
              </a:rPr>
              <a:t>Esser Resources</a:t>
            </a:r>
          </a:p>
        </p:txBody>
      </p:sp>
      <p:sp>
        <p:nvSpPr>
          <p:cNvPr id="3" name="Content Placeholder 2"/>
          <p:cNvSpPr>
            <a:spLocks noGrp="1"/>
          </p:cNvSpPr>
          <p:nvPr>
            <p:ph idx="1"/>
          </p:nvPr>
        </p:nvSpPr>
        <p:spPr>
          <a:xfrm>
            <a:off x="1745274" y="2084832"/>
            <a:ext cx="9720071" cy="4023360"/>
          </a:xfrm>
        </p:spPr>
        <p:txBody>
          <a:bodyPr>
            <a:noAutofit/>
          </a:bodyPr>
          <a:lstStyle/>
          <a:p>
            <a:pPr>
              <a:buClr>
                <a:srgbClr val="FF0000"/>
              </a:buClr>
              <a:buFont typeface="Wingdings" panose="05000000000000000000" pitchFamily="2" charset="2"/>
              <a:buChar char="q"/>
            </a:pPr>
            <a:r>
              <a:rPr lang="en-US" sz="3200" dirty="0">
                <a:latin typeface="Arial" panose="020B0604020202020204" pitchFamily="34" charset="0"/>
                <a:cs typeface="Arial" panose="020B0604020202020204" pitchFamily="34" charset="0"/>
              </a:rPr>
              <a:t> Grant Manager – </a:t>
            </a:r>
            <a:r>
              <a:rPr lang="en-US" sz="3200" i="1" dirty="0">
                <a:latin typeface="Arial" panose="020B0604020202020204" pitchFamily="34" charset="0"/>
                <a:cs typeface="Arial" panose="020B0604020202020204" pitchFamily="34" charset="0"/>
              </a:rPr>
              <a:t>Ken Bailey</a:t>
            </a:r>
          </a:p>
          <a:p>
            <a:pPr marR="0" lvl="0" defTabSz="914400" rtl="0" eaLnBrk="1" fontAlgn="auto" latinLnBrk="0" hangingPunct="1">
              <a:lnSpc>
                <a:spcPct val="90000"/>
              </a:lnSpc>
              <a:spcBef>
                <a:spcPts val="1200"/>
              </a:spcBef>
              <a:spcAft>
                <a:spcPts val="200"/>
              </a:spcAft>
              <a:buClr>
                <a:srgbClr val="FF0000"/>
              </a:buClr>
              <a:buSzPct val="100000"/>
              <a:buFont typeface="Wingdings" panose="05000000000000000000" pitchFamily="2" charset="2"/>
              <a:buChar char="q"/>
              <a:tabLst/>
              <a:defRPr/>
            </a:pPr>
            <a:r>
              <a:rPr kumimoji="0" lang="en-US" sz="3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 </a:t>
            </a:r>
            <a:r>
              <a:rPr lang="en-US" sz="3200" dirty="0">
                <a:solidFill>
                  <a:srgbClr val="2E2B21"/>
                </a:solidFill>
                <a:latin typeface="Arial" panose="020B0604020202020204" pitchFamily="34" charset="0"/>
                <a:cs typeface="Arial" panose="020B0604020202020204" pitchFamily="34" charset="0"/>
              </a:rPr>
              <a:t>Program Analyst </a:t>
            </a:r>
            <a:r>
              <a:rPr kumimoji="0" lang="en-US" sz="3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 </a:t>
            </a:r>
            <a:r>
              <a:rPr kumimoji="0" lang="en-US" sz="3200" b="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Mindi Askelson</a:t>
            </a:r>
          </a:p>
          <a:p>
            <a:pPr marR="0" lvl="0" defTabSz="914400" rtl="0" eaLnBrk="1" fontAlgn="auto" latinLnBrk="0" hangingPunct="1">
              <a:lnSpc>
                <a:spcPct val="90000"/>
              </a:lnSpc>
              <a:spcBef>
                <a:spcPts val="1200"/>
              </a:spcBef>
              <a:spcAft>
                <a:spcPts val="200"/>
              </a:spcAft>
              <a:buClr>
                <a:srgbClr val="FF0000"/>
              </a:buClr>
              <a:buSzPct val="100000"/>
              <a:buFont typeface="Wingdings" panose="05000000000000000000" pitchFamily="2" charset="2"/>
              <a:buChar char="q"/>
              <a:tabLst/>
              <a:defRPr/>
            </a:pPr>
            <a:r>
              <a:rPr kumimoji="0" lang="en-US" sz="3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 OPI Website – Search for “ESSER” or 	</a:t>
            </a:r>
            <a:r>
              <a:rPr lang="en-US" sz="2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http://opi.mt.gov/COVID-19-Information/ESSER</a:t>
            </a:r>
            <a:endParaRPr lang="en-US" sz="2000" dirty="0">
              <a:solidFill>
                <a:srgbClr val="0070C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defRPr/>
            </a:pPr>
            <a:r>
              <a:rPr kumimoji="0" lang="en-US" sz="3200" b="0" i="0" u="none" strike="noStrike" kern="1200" cap="none" spc="0" normalizeH="0" baseline="0" noProof="0" dirty="0">
                <a:ln>
                  <a:noFill/>
                </a:ln>
                <a:solidFill>
                  <a:srgbClr val="2E2B21"/>
                </a:solidFill>
                <a:effectLst/>
                <a:uLnTx/>
                <a:uFillTx/>
                <a:latin typeface="Arial" panose="020B0604020202020204" pitchFamily="34" charset="0"/>
                <a:ea typeface="+mn-ea"/>
                <a:cs typeface="Arial" panose="020B0604020202020204" pitchFamily="34" charset="0"/>
              </a:rPr>
              <a:t> Office of Elementary &amp; Secondary Education </a:t>
            </a:r>
          </a:p>
          <a:p>
            <a:pPr marL="128016" lvl="1" indent="0">
              <a:buClr>
                <a:srgbClr val="FF0000"/>
              </a:buClr>
              <a:buNone/>
              <a:defRPr/>
            </a:pPr>
            <a:r>
              <a:rPr lang="en-US" sz="2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https://oese.ed.gov/offices/education-stabilization-fund/elementary-secondary-school-emergency-relief-fund/</a:t>
            </a:r>
            <a:r>
              <a:rPr lang="en-US" sz="2000" dirty="0">
                <a:solidFill>
                  <a:srgbClr val="0070C0"/>
                </a:solidFill>
                <a:latin typeface="Arial" panose="020B0604020202020204" pitchFamily="34" charset="0"/>
                <a:cs typeface="Arial" panose="020B0604020202020204" pitchFamily="34" charset="0"/>
              </a:rPr>
              <a:t> </a:t>
            </a:r>
          </a:p>
          <a:p>
            <a:pPr marL="128016"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075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latin typeface="Arial" panose="020B0604020202020204" pitchFamily="34" charset="0"/>
                <a:cs typeface="Arial" panose="020B0604020202020204" pitchFamily="34" charset="0"/>
              </a:rPr>
              <a:t>OPI Monitoring</a:t>
            </a:r>
          </a:p>
        </p:txBody>
      </p:sp>
      <p:sp>
        <p:nvSpPr>
          <p:cNvPr id="3" name="Content Placeholder 2"/>
          <p:cNvSpPr>
            <a:spLocks noGrp="1"/>
          </p:cNvSpPr>
          <p:nvPr>
            <p:ph idx="1"/>
          </p:nvPr>
        </p:nvSpPr>
        <p:spPr>
          <a:xfrm>
            <a:off x="1425785" y="2084832"/>
            <a:ext cx="9720071" cy="4023360"/>
          </a:xfrm>
        </p:spPr>
        <p:txBody>
          <a:bodyPr>
            <a:noAutofit/>
          </a:bodyPr>
          <a:lstStyle/>
          <a:p>
            <a:pPr>
              <a:buClr>
                <a:srgbClr val="FF0000"/>
              </a:buClr>
              <a:buFont typeface="Wingdings" panose="05000000000000000000" pitchFamily="2" charset="2"/>
              <a:buChar char="q"/>
            </a:pPr>
            <a:r>
              <a:rPr lang="en-US" sz="3200" dirty="0">
                <a:latin typeface="Arial" panose="020B0604020202020204" pitchFamily="34" charset="0"/>
                <a:cs typeface="Arial" panose="020B0604020202020204" pitchFamily="34" charset="0"/>
              </a:rPr>
              <a:t> Monitoring will change slightly with the new consolidated upload</a:t>
            </a:r>
          </a:p>
          <a:p>
            <a:pPr>
              <a:buClr>
                <a:srgbClr val="FF0000"/>
              </a:buClr>
              <a:buFont typeface="Wingdings" panose="05000000000000000000" pitchFamily="2" charset="2"/>
              <a:buChar char="q"/>
            </a:pPr>
            <a:r>
              <a:rPr lang="en-US" sz="3200" dirty="0">
                <a:latin typeface="Arial" panose="020B0604020202020204" pitchFamily="34" charset="0"/>
                <a:cs typeface="Arial" panose="020B0604020202020204" pitchFamily="34" charset="0"/>
              </a:rPr>
              <a:t> Like other grants, ESSER requires OPI to monitor  use of funds by school districts</a:t>
            </a:r>
          </a:p>
          <a:p>
            <a:pPr>
              <a:buClr>
                <a:srgbClr val="FF0000"/>
              </a:buClr>
              <a:buFont typeface="Wingdings" panose="05000000000000000000" pitchFamily="2" charset="2"/>
              <a:buChar char="q"/>
            </a:pPr>
            <a:r>
              <a:rPr lang="en-US" sz="3200" dirty="0">
                <a:latin typeface="Arial" panose="020B0604020202020204" pitchFamily="34" charset="0"/>
                <a:cs typeface="Arial" panose="020B0604020202020204" pitchFamily="34" charset="0"/>
              </a:rPr>
              <a:t> Monitoring will be “desk” monitoring only</a:t>
            </a:r>
          </a:p>
          <a:p>
            <a:pPr>
              <a:buClr>
                <a:srgbClr val="FF0000"/>
              </a:buClr>
              <a:buFont typeface="Wingdings" panose="05000000000000000000" pitchFamily="2" charset="2"/>
              <a:buChar char="q"/>
            </a:pPr>
            <a:r>
              <a:rPr lang="en-US" sz="3200" dirty="0">
                <a:latin typeface="Arial" panose="020B0604020202020204" pitchFamily="34" charset="0"/>
                <a:cs typeface="Arial" panose="020B0604020202020204" pitchFamily="34" charset="0"/>
              </a:rPr>
              <a:t> Form for monitoring session will be posted on our website</a:t>
            </a:r>
          </a:p>
        </p:txBody>
      </p:sp>
    </p:spTree>
    <p:extLst>
      <p:ext uri="{BB962C8B-B14F-4D97-AF65-F5344CB8AC3E}">
        <p14:creationId xmlns:p14="http://schemas.microsoft.com/office/powerpoint/2010/main" val="836647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014719-47B3-4B6A-84A9-27ACCA96B2D4}"/>
              </a:ext>
            </a:extLst>
          </p:cNvPr>
          <p:cNvPicPr>
            <a:picLocks noGrp="1" noChangeAspect="1"/>
          </p:cNvPicPr>
          <p:nvPr>
            <p:ph idx="1"/>
          </p:nvPr>
        </p:nvPicPr>
        <p:blipFill>
          <a:blip r:embed="rId2"/>
          <a:stretch>
            <a:fillRect/>
          </a:stretch>
        </p:blipFill>
        <p:spPr>
          <a:xfrm>
            <a:off x="1345045" y="787019"/>
            <a:ext cx="9501909" cy="4022725"/>
          </a:xfrm>
          <a:ln>
            <a:solidFill>
              <a:schemeClr val="tx1"/>
            </a:solidFill>
          </a:ln>
        </p:spPr>
      </p:pic>
      <p:sp>
        <p:nvSpPr>
          <p:cNvPr id="6" name="TextBox 5">
            <a:extLst>
              <a:ext uri="{FF2B5EF4-FFF2-40B4-BE49-F238E27FC236}">
                <a16:creationId xmlns:a16="http://schemas.microsoft.com/office/drawing/2014/main" id="{CD7E4F18-AB1E-4A39-A91E-387C7B6CC8F0}"/>
              </a:ext>
            </a:extLst>
          </p:cNvPr>
          <p:cNvSpPr txBox="1"/>
          <p:nvPr/>
        </p:nvSpPr>
        <p:spPr>
          <a:xfrm>
            <a:off x="2061056" y="5407378"/>
            <a:ext cx="8273088" cy="646331"/>
          </a:xfrm>
          <a:prstGeom prst="rect">
            <a:avLst/>
          </a:prstGeom>
          <a:noFill/>
        </p:spPr>
        <p:txBody>
          <a:bodyPr wrap="square" rtlCol="0">
            <a:spAutoFit/>
          </a:bodyPr>
          <a:lstStyle/>
          <a:p>
            <a:r>
              <a:rPr lang="en-US" dirty="0">
                <a:hlinkClick r:id="rId3"/>
              </a:rPr>
              <a:t>http://opi.mt.gov/COVID-19-Information/ESSER#9922711276-monitoring</a:t>
            </a:r>
            <a:endParaRPr lang="en-US" dirty="0"/>
          </a:p>
          <a:p>
            <a:endParaRPr lang="en-US" dirty="0"/>
          </a:p>
        </p:txBody>
      </p:sp>
    </p:spTree>
    <p:extLst>
      <p:ext uri="{BB962C8B-B14F-4D97-AF65-F5344CB8AC3E}">
        <p14:creationId xmlns:p14="http://schemas.microsoft.com/office/powerpoint/2010/main" val="290944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latin typeface="Arial" panose="020B0604020202020204" pitchFamily="34" charset="0"/>
                <a:cs typeface="Arial" panose="020B0604020202020204" pitchFamily="34" charset="0"/>
              </a:rPr>
              <a:t>Annual Reporting for </a:t>
            </a:r>
            <a:r>
              <a:rPr lang="en-US" sz="6000" b="1" dirty="0" err="1">
                <a:solidFill>
                  <a:srgbClr val="FF0000"/>
                </a:solidFill>
                <a:latin typeface="Arial" panose="020B0604020202020204" pitchFamily="34" charset="0"/>
                <a:cs typeface="Arial" panose="020B0604020202020204" pitchFamily="34" charset="0"/>
              </a:rPr>
              <a:t>esser</a:t>
            </a:r>
            <a:r>
              <a:rPr lang="en-US" sz="6000" b="1" dirty="0">
                <a:solidFill>
                  <a:srgbClr val="FF0000"/>
                </a:solidFill>
                <a:latin typeface="Arial" panose="020B0604020202020204" pitchFamily="34" charset="0"/>
                <a:cs typeface="Arial" panose="020B0604020202020204" pitchFamily="34" charset="0"/>
              </a:rPr>
              <a:t> ii &amp; iii</a:t>
            </a:r>
          </a:p>
        </p:txBody>
      </p:sp>
      <p:pic>
        <p:nvPicPr>
          <p:cNvPr id="12" name="Picture Placeholder 11">
            <a:extLst>
              <a:ext uri="{FF2B5EF4-FFF2-40B4-BE49-F238E27FC236}">
                <a16:creationId xmlns:a16="http://schemas.microsoft.com/office/drawing/2014/main" id="{A00FE346-E369-4A49-A31A-0DD4827F96F0}"/>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552" b="4552"/>
          <a:stretch>
            <a:fillRect/>
          </a:stretch>
        </p:blipFill>
        <p:spPr>
          <a:xfrm>
            <a:off x="317209" y="174171"/>
            <a:ext cx="11405181" cy="4278012"/>
          </a:xfrm>
          <a:ln w="19050">
            <a:solidFill>
              <a:srgbClr val="FF0000"/>
            </a:solidFill>
          </a:ln>
        </p:spPr>
      </p:pic>
      <p:sp>
        <p:nvSpPr>
          <p:cNvPr id="10" name="Text Placeholder 9">
            <a:extLst>
              <a:ext uri="{FF2B5EF4-FFF2-40B4-BE49-F238E27FC236}">
                <a16:creationId xmlns:a16="http://schemas.microsoft.com/office/drawing/2014/main" id="{4606E669-8826-4D7D-A1F6-368FE0075E38}"/>
              </a:ext>
            </a:extLst>
          </p:cNvPr>
          <p:cNvSpPr>
            <a:spLocks noGrp="1"/>
          </p:cNvSpPr>
          <p:nvPr>
            <p:ph type="body" sz="half" idx="2"/>
          </p:nvPr>
        </p:nvSpPr>
        <p:spPr>
          <a:xfrm>
            <a:off x="8610600" y="4651022"/>
            <a:ext cx="3200400" cy="1772156"/>
          </a:xfrm>
        </p:spPr>
        <p:txBody>
          <a:bodyPr/>
          <a:lstStyle/>
          <a:p>
            <a:r>
              <a:rPr lang="en-US" dirty="0"/>
              <a:t>If the reporting requirements remain the same, this information will be pulled from the application in EGRANTS</a:t>
            </a:r>
          </a:p>
        </p:txBody>
      </p:sp>
    </p:spTree>
    <p:extLst>
      <p:ext uri="{BB962C8B-B14F-4D97-AF65-F5344CB8AC3E}">
        <p14:creationId xmlns:p14="http://schemas.microsoft.com/office/powerpoint/2010/main" val="3409132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E0F5-38CB-4206-9CBD-88D7E820B43C}"/>
              </a:ext>
            </a:extLst>
          </p:cNvPr>
          <p:cNvSpPr>
            <a:spLocks noGrp="1"/>
          </p:cNvSpPr>
          <p:nvPr>
            <p:ph type="title"/>
          </p:nvPr>
        </p:nvSpPr>
        <p:spPr/>
        <p:txBody>
          <a:bodyPr/>
          <a:lstStyle/>
          <a:p>
            <a:r>
              <a:rPr lang="en-US" b="1" dirty="0">
                <a:solidFill>
                  <a:srgbClr val="FF0000"/>
                </a:solidFill>
              </a:rPr>
              <a:t>Finally…..</a:t>
            </a:r>
          </a:p>
        </p:txBody>
      </p:sp>
      <p:sp>
        <p:nvSpPr>
          <p:cNvPr id="3" name="Content Placeholder 2">
            <a:extLst>
              <a:ext uri="{FF2B5EF4-FFF2-40B4-BE49-F238E27FC236}">
                <a16:creationId xmlns:a16="http://schemas.microsoft.com/office/drawing/2014/main" id="{664946F4-DCF0-4B6A-AD3C-5B8F85C1636E}"/>
              </a:ext>
            </a:extLst>
          </p:cNvPr>
          <p:cNvSpPr>
            <a:spLocks noGrp="1"/>
          </p:cNvSpPr>
          <p:nvPr>
            <p:ph idx="1"/>
          </p:nvPr>
        </p:nvSpPr>
        <p:spPr/>
        <p:txBody>
          <a:bodyPr>
            <a:normAutofit/>
          </a:bodyPr>
          <a:lstStyle/>
          <a:p>
            <a:r>
              <a:rPr lang="en-US" sz="4000" dirty="0"/>
              <a:t>We are still waiting on legislative action to determine the use of state level funds including BASE Aid for enrollment increases and Maintenance of Effort requirements for LEAs.</a:t>
            </a:r>
          </a:p>
        </p:txBody>
      </p:sp>
    </p:spTree>
    <p:extLst>
      <p:ext uri="{BB962C8B-B14F-4D97-AF65-F5344CB8AC3E}">
        <p14:creationId xmlns:p14="http://schemas.microsoft.com/office/powerpoint/2010/main" val="2925258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D76E108-2EC0-4A46-8C1C-BFC642E6B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309" y="775007"/>
            <a:ext cx="7876901" cy="556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00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64" y="4375018"/>
            <a:ext cx="9720072" cy="1499616"/>
          </a:xfrm>
        </p:spPr>
        <p:txBody>
          <a:bodyPr/>
          <a:lstStyle/>
          <a:p>
            <a:r>
              <a:rPr lang="en-US" dirty="0">
                <a:latin typeface="Arial" panose="020B0604020202020204" pitchFamily="34" charset="0"/>
                <a:cs typeface="Arial" panose="020B0604020202020204" pitchFamily="34" charset="0"/>
              </a:rPr>
              <a:t>Thank you for your time</a:t>
            </a:r>
          </a:p>
        </p:txBody>
      </p:sp>
      <p:sp>
        <p:nvSpPr>
          <p:cNvPr id="3" name="Content Placeholder 2"/>
          <p:cNvSpPr>
            <a:spLocks noGrp="1"/>
          </p:cNvSpPr>
          <p:nvPr>
            <p:ph idx="1"/>
          </p:nvPr>
        </p:nvSpPr>
        <p:spPr>
          <a:xfrm>
            <a:off x="727114" y="594911"/>
            <a:ext cx="10969586" cy="5513281"/>
          </a:xfrm>
        </p:spPr>
        <p:txBody>
          <a:bodyPr>
            <a:noAutofit/>
          </a:bodyPr>
          <a:lstStyle/>
          <a:p>
            <a:pPr marL="0" indent="0">
              <a:buNone/>
            </a:pPr>
            <a:r>
              <a:rPr lang="en-US" sz="6000" b="1" dirty="0">
                <a:solidFill>
                  <a:srgbClr val="FF0000"/>
                </a:solidFill>
                <a:latin typeface="Arial" panose="020B0604020202020204" pitchFamily="34" charset="0"/>
                <a:cs typeface="Arial" panose="020B0604020202020204" pitchFamily="34" charset="0"/>
              </a:rPr>
              <a:t>QUESTIONS???</a:t>
            </a:r>
          </a:p>
        </p:txBody>
      </p:sp>
      <p:pic>
        <p:nvPicPr>
          <p:cNvPr id="5" name="Picture 4" descr="Graphical user interface, application&#10;&#10;Description automatically generated">
            <a:extLst>
              <a:ext uri="{FF2B5EF4-FFF2-40B4-BE49-F238E27FC236}">
                <a16:creationId xmlns:a16="http://schemas.microsoft.com/office/drawing/2014/main" id="{D64B0D4A-1CFE-4CC1-BBC8-9C94DAF543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90639" y="1391852"/>
            <a:ext cx="4695959" cy="3066374"/>
          </a:xfrm>
          <a:prstGeom prst="rect">
            <a:avLst/>
          </a:prstGeom>
          <a:ln w="19050">
            <a:solidFill>
              <a:srgbClr val="FF0000"/>
            </a:solidFill>
          </a:ln>
        </p:spPr>
      </p:pic>
    </p:spTree>
    <p:extLst>
      <p:ext uri="{BB962C8B-B14F-4D97-AF65-F5344CB8AC3E}">
        <p14:creationId xmlns:p14="http://schemas.microsoft.com/office/powerpoint/2010/main" val="188117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787C1F-C198-441D-9AD5-49F39D067D3B}"/>
              </a:ext>
            </a:extLst>
          </p:cNvPr>
          <p:cNvPicPr>
            <a:picLocks noChangeAspect="1"/>
          </p:cNvPicPr>
          <p:nvPr/>
        </p:nvPicPr>
        <p:blipFill>
          <a:blip r:embed="rId3"/>
          <a:stretch>
            <a:fillRect/>
          </a:stretch>
        </p:blipFill>
        <p:spPr>
          <a:xfrm>
            <a:off x="3174274" y="165194"/>
            <a:ext cx="8291167" cy="6383167"/>
          </a:xfrm>
          <a:prstGeom prst="rect">
            <a:avLst/>
          </a:prstGeom>
          <a:ln w="28575">
            <a:solidFill>
              <a:srgbClr val="FF0000"/>
            </a:solidFill>
          </a:ln>
        </p:spPr>
      </p:pic>
      <p:sp>
        <p:nvSpPr>
          <p:cNvPr id="6" name="Flowchart: Connector 5">
            <a:extLst>
              <a:ext uri="{FF2B5EF4-FFF2-40B4-BE49-F238E27FC236}">
                <a16:creationId xmlns:a16="http://schemas.microsoft.com/office/drawing/2014/main" id="{B018652B-A2E7-4743-84BE-E240AC47D23B}"/>
              </a:ext>
            </a:extLst>
          </p:cNvPr>
          <p:cNvSpPr/>
          <p:nvPr/>
        </p:nvSpPr>
        <p:spPr>
          <a:xfrm>
            <a:off x="4492884" y="5982661"/>
            <a:ext cx="1399821" cy="78739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4B9EB6CF-5890-42D7-80E3-1451C47D4E78}"/>
              </a:ext>
            </a:extLst>
          </p:cNvPr>
          <p:cNvSpPr/>
          <p:nvPr/>
        </p:nvSpPr>
        <p:spPr>
          <a:xfrm>
            <a:off x="9290193" y="2803621"/>
            <a:ext cx="1783644" cy="1106311"/>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94D7A7-61E0-4F17-809E-91FC7E80C461}"/>
              </a:ext>
            </a:extLst>
          </p:cNvPr>
          <p:cNvSpPr txBox="1"/>
          <p:nvPr/>
        </p:nvSpPr>
        <p:spPr>
          <a:xfrm>
            <a:off x="0" y="1571735"/>
            <a:ext cx="5369441" cy="646331"/>
          </a:xfrm>
          <a:prstGeom prst="rect">
            <a:avLst/>
          </a:prstGeom>
          <a:solidFill>
            <a:schemeClr val="bg1"/>
          </a:solidFill>
          <a:ln w="19050">
            <a:solidFill>
              <a:srgbClr val="FF0000"/>
            </a:solidFill>
          </a:ln>
        </p:spPr>
        <p:txBody>
          <a:bodyPr wrap="square" rtlCol="0">
            <a:spAutoFit/>
          </a:bodyPr>
          <a:lstStyle/>
          <a:p>
            <a:r>
              <a:rPr lang="en-US" dirty="0"/>
              <a:t>Additional information about ESSER  and EANS can be found on the OPI Website</a:t>
            </a:r>
          </a:p>
        </p:txBody>
      </p:sp>
      <p:cxnSp>
        <p:nvCxnSpPr>
          <p:cNvPr id="10" name="Straight Arrow Connector 9">
            <a:extLst>
              <a:ext uri="{FF2B5EF4-FFF2-40B4-BE49-F238E27FC236}">
                <a16:creationId xmlns:a16="http://schemas.microsoft.com/office/drawing/2014/main" id="{C00191BD-E62B-4D58-925A-C8FCD3DF078E}"/>
              </a:ext>
            </a:extLst>
          </p:cNvPr>
          <p:cNvCxnSpPr>
            <a:cxnSpLocks/>
          </p:cNvCxnSpPr>
          <p:nvPr/>
        </p:nvCxnSpPr>
        <p:spPr>
          <a:xfrm>
            <a:off x="4191169" y="2218066"/>
            <a:ext cx="5277032" cy="943850"/>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B3305B86-B7A2-4DB7-95CA-5CD4F6FC9383}"/>
              </a:ext>
            </a:extLst>
          </p:cNvPr>
          <p:cNvCxnSpPr>
            <a:cxnSpLocks/>
          </p:cNvCxnSpPr>
          <p:nvPr/>
        </p:nvCxnSpPr>
        <p:spPr>
          <a:xfrm>
            <a:off x="4191169" y="2178745"/>
            <a:ext cx="1001626" cy="3926217"/>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7128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64" y="166575"/>
            <a:ext cx="9720072" cy="1499616"/>
          </a:xfrm>
          <a:ln w="28575">
            <a:noFill/>
          </a:ln>
        </p:spPr>
        <p:txBody>
          <a:bodyPr>
            <a:normAutofit/>
          </a:bodyPr>
          <a:lstStyle/>
          <a:p>
            <a:pPr algn="ctr"/>
            <a:r>
              <a:rPr lang="en-US" sz="4800" b="1" dirty="0">
                <a:solidFill>
                  <a:srgbClr val="FF0000"/>
                </a:solidFill>
                <a:latin typeface="Arial" panose="020B0604020202020204" pitchFamily="34" charset="0"/>
                <a:cs typeface="Arial" panose="020B0604020202020204" pitchFamily="34" charset="0"/>
              </a:rPr>
              <a:t>OPI ESSER Web page</a:t>
            </a:r>
            <a:br>
              <a:rPr lang="en-US" sz="4800" b="1" dirty="0">
                <a:solidFill>
                  <a:srgbClr val="FF0000"/>
                </a:solidFill>
                <a:latin typeface="Arial" panose="020B0604020202020204" pitchFamily="34" charset="0"/>
                <a:cs typeface="Arial" panose="020B0604020202020204" pitchFamily="34" charset="0"/>
              </a:rPr>
            </a:br>
            <a:endParaRPr lang="en-US" sz="4800" b="1"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7D8E20-20E2-4427-8363-DD3C52402BA7}"/>
              </a:ext>
            </a:extLst>
          </p:cNvPr>
          <p:cNvPicPr>
            <a:picLocks noChangeAspect="1"/>
          </p:cNvPicPr>
          <p:nvPr/>
        </p:nvPicPr>
        <p:blipFill>
          <a:blip r:embed="rId3"/>
          <a:stretch>
            <a:fillRect/>
          </a:stretch>
        </p:blipFill>
        <p:spPr>
          <a:xfrm>
            <a:off x="1235964" y="1352480"/>
            <a:ext cx="9476859" cy="4566021"/>
          </a:xfrm>
          <a:prstGeom prst="rect">
            <a:avLst/>
          </a:prstGeom>
          <a:ln w="12700">
            <a:solidFill>
              <a:srgbClr val="FF0000"/>
            </a:solidFill>
          </a:ln>
        </p:spPr>
      </p:pic>
      <p:sp>
        <p:nvSpPr>
          <p:cNvPr id="9" name="TextBox 8">
            <a:extLst>
              <a:ext uri="{FF2B5EF4-FFF2-40B4-BE49-F238E27FC236}">
                <a16:creationId xmlns:a16="http://schemas.microsoft.com/office/drawing/2014/main" id="{CD0383CA-3227-4542-8F2D-48AEA01CF225}"/>
              </a:ext>
            </a:extLst>
          </p:cNvPr>
          <p:cNvSpPr txBox="1"/>
          <p:nvPr/>
        </p:nvSpPr>
        <p:spPr>
          <a:xfrm>
            <a:off x="3971364" y="5918501"/>
            <a:ext cx="6096000" cy="646331"/>
          </a:xfrm>
          <a:prstGeom prst="rect">
            <a:avLst/>
          </a:prstGeom>
          <a:noFill/>
        </p:spPr>
        <p:txBody>
          <a:bodyPr wrap="square">
            <a:spAutoFit/>
          </a:bodyPr>
          <a:lstStyle/>
          <a:p>
            <a:r>
              <a:rPr lang="en-US" dirty="0">
                <a:hlinkClick r:id="rId4"/>
              </a:rPr>
              <a:t>http://opi.mt.gov/COVID-19-Information/ESSER</a:t>
            </a:r>
            <a:endParaRPr lang="en-US" dirty="0"/>
          </a:p>
          <a:p>
            <a:endParaRPr lang="en-US" dirty="0"/>
          </a:p>
        </p:txBody>
      </p:sp>
    </p:spTree>
    <p:extLst>
      <p:ext uri="{BB962C8B-B14F-4D97-AF65-F5344CB8AC3E}">
        <p14:creationId xmlns:p14="http://schemas.microsoft.com/office/powerpoint/2010/main" val="240875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6972-7FF0-42F7-97A5-27E815F6C235}"/>
              </a:ext>
            </a:extLst>
          </p:cNvPr>
          <p:cNvSpPr>
            <a:spLocks noGrp="1"/>
          </p:cNvSpPr>
          <p:nvPr>
            <p:ph type="title"/>
          </p:nvPr>
        </p:nvSpPr>
        <p:spPr/>
        <p:txBody>
          <a:bodyPr/>
          <a:lstStyle/>
          <a:p>
            <a:r>
              <a:rPr lang="en-US" b="1" dirty="0">
                <a:solidFill>
                  <a:srgbClr val="FF0000"/>
                </a:solidFill>
              </a:rPr>
              <a:t>CARES, ESSER II, ESSER III</a:t>
            </a:r>
          </a:p>
        </p:txBody>
      </p:sp>
      <p:sp>
        <p:nvSpPr>
          <p:cNvPr id="3" name="Content Placeholder 2">
            <a:extLst>
              <a:ext uri="{FF2B5EF4-FFF2-40B4-BE49-F238E27FC236}">
                <a16:creationId xmlns:a16="http://schemas.microsoft.com/office/drawing/2014/main" id="{579FFEBF-BD1A-4E77-A553-7D1F2DDBEC43}"/>
              </a:ext>
            </a:extLst>
          </p:cNvPr>
          <p:cNvSpPr>
            <a:spLocks noGrp="1"/>
          </p:cNvSpPr>
          <p:nvPr>
            <p:ph idx="1"/>
          </p:nvPr>
        </p:nvSpPr>
        <p:spPr>
          <a:xfrm>
            <a:off x="1278128" y="2084832"/>
            <a:ext cx="9720071" cy="4224528"/>
          </a:xfrm>
          <a:ln w="12700">
            <a:solidFill>
              <a:srgbClr val="FF0000"/>
            </a:solidFill>
          </a:ln>
        </p:spPr>
        <p:txBody>
          <a:bodyPr/>
          <a:lstStyle/>
          <a:p>
            <a:pPr algn="ctr"/>
            <a:r>
              <a:rPr lang="en-US" sz="6000" dirty="0"/>
              <a:t>PREVENT</a:t>
            </a:r>
          </a:p>
          <a:p>
            <a:pPr algn="ctr"/>
            <a:r>
              <a:rPr lang="en-US" sz="6000" dirty="0"/>
              <a:t>PREPARE FOR </a:t>
            </a:r>
          </a:p>
          <a:p>
            <a:pPr algn="ctr"/>
            <a:r>
              <a:rPr lang="en-US" sz="6000" dirty="0"/>
              <a:t>AND</a:t>
            </a:r>
          </a:p>
          <a:p>
            <a:pPr algn="ctr"/>
            <a:r>
              <a:rPr lang="en-US" sz="6000" dirty="0"/>
              <a:t>RESPOND TO COVID</a:t>
            </a:r>
          </a:p>
        </p:txBody>
      </p:sp>
    </p:spTree>
    <p:extLst>
      <p:ext uri="{BB962C8B-B14F-4D97-AF65-F5344CB8AC3E}">
        <p14:creationId xmlns:p14="http://schemas.microsoft.com/office/powerpoint/2010/main" val="28811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5686C1-93DE-4ACA-A41A-A6606707A237}"/>
              </a:ext>
            </a:extLst>
          </p:cNvPr>
          <p:cNvSpPr>
            <a:spLocks noGrp="1"/>
          </p:cNvSpPr>
          <p:nvPr>
            <p:ph type="title"/>
          </p:nvPr>
        </p:nvSpPr>
        <p:spPr>
          <a:xfrm>
            <a:off x="1278128" y="585216"/>
            <a:ext cx="9720072" cy="1441888"/>
          </a:xfrm>
        </p:spPr>
        <p:txBody>
          <a:bodyPr/>
          <a:lstStyle/>
          <a:p>
            <a:r>
              <a:rPr lang="en-US" sz="5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Supplement Not Supplant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ACC52FC3-96ED-4CD9-929C-77D7AB27F576}"/>
              </a:ext>
            </a:extLst>
          </p:cNvPr>
          <p:cNvSpPr>
            <a:spLocks noGrp="1"/>
          </p:cNvSpPr>
          <p:nvPr>
            <p:ph idx="1"/>
          </p:nvPr>
        </p:nvSpPr>
        <p:spPr>
          <a:xfrm>
            <a:off x="1193801" y="1693333"/>
            <a:ext cx="9720071" cy="4023360"/>
          </a:xfrm>
        </p:spPr>
        <p:txBody>
          <a:bodyPr/>
          <a:lstStyle/>
          <a:p>
            <a:pPr>
              <a:buClr>
                <a:srgbClr val="FF0000"/>
              </a:buClr>
              <a:buFont typeface="Wingdings" panose="05000000000000000000" pitchFamily="2" charset="2"/>
              <a:buChar char="q"/>
            </a:pPr>
            <a:r>
              <a:rPr lang="en-US" sz="3200" dirty="0">
                <a:effectLst/>
                <a:latin typeface="Calibri" panose="020F0502020204030204" pitchFamily="34" charset="0"/>
                <a:ea typeface="Calibri" panose="020F0502020204030204" pitchFamily="34" charset="0"/>
                <a:cs typeface="Calibri" panose="020F0502020204030204" pitchFamily="34" charset="0"/>
              </a:rPr>
              <a:t> Neither the ESSER Fund nor the ESSER II fund contains a supplanting prohibition </a:t>
            </a:r>
          </a:p>
          <a:p>
            <a:pPr>
              <a:buClr>
                <a:srgbClr val="FF0000"/>
              </a:buClr>
              <a:buFont typeface="Wingdings" panose="05000000000000000000" pitchFamily="2" charset="2"/>
              <a:buChar char="q"/>
            </a:pPr>
            <a:r>
              <a:rPr lang="en-US" sz="3200" dirty="0">
                <a:effectLst/>
                <a:latin typeface="Calibri" panose="020F0502020204030204" pitchFamily="34" charset="0"/>
                <a:ea typeface="Calibri" panose="020F0502020204030204" pitchFamily="34" charset="0"/>
                <a:cs typeface="Calibri" panose="020F0502020204030204" pitchFamily="34" charset="0"/>
              </a:rPr>
              <a:t> At the LEA level, ESSER funds may take the place of State or local funds for allowable activities</a:t>
            </a:r>
          </a:p>
          <a:p>
            <a:pPr>
              <a:buClr>
                <a:srgbClr val="FF0000"/>
              </a:buClr>
              <a:buFont typeface="Wingdings" panose="05000000000000000000" pitchFamily="2" charset="2"/>
              <a:buChar char="q"/>
            </a:pPr>
            <a:r>
              <a:rPr lang="en-US" sz="3200" dirty="0">
                <a:effectLst/>
                <a:latin typeface="Calibri" panose="020F0502020204030204" pitchFamily="34" charset="0"/>
                <a:ea typeface="Calibri" panose="020F0502020204030204" pitchFamily="34" charset="0"/>
                <a:cs typeface="Calibri" panose="020F0502020204030204" pitchFamily="34" charset="0"/>
              </a:rPr>
              <a:t> However, the ESSER grant does not change the maintenance of effort requirements of other federal grants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5924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ave Whamond, Canada, PoliticalCartoons.com">
            <a:extLst>
              <a:ext uri="{FF2B5EF4-FFF2-40B4-BE49-F238E27FC236}">
                <a16:creationId xmlns:a16="http://schemas.microsoft.com/office/drawing/2014/main" id="{576EA408-4732-4FF8-AB16-EF69FAD609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51" y="357314"/>
            <a:ext cx="8201116" cy="614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432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29E68-59EA-4748-B564-D718F3AFEF7A}">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81A8FF-3C5B-423D-8A88-3274CE7FF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4956</TotalTime>
  <Words>2251</Words>
  <Application>Microsoft Office PowerPoint</Application>
  <PresentationFormat>Widescreen</PresentationFormat>
  <Paragraphs>228</Paragraphs>
  <Slides>45</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Courier New</vt:lpstr>
      <vt:lpstr>Open Sans</vt:lpstr>
      <vt:lpstr>Times New Roman</vt:lpstr>
      <vt:lpstr>Tw Cen MT</vt:lpstr>
      <vt:lpstr>Wingdings</vt:lpstr>
      <vt:lpstr>Wingdings 3</vt:lpstr>
      <vt:lpstr>Integral</vt:lpstr>
      <vt:lpstr>ESSER I, II, III and so much more…. </vt:lpstr>
      <vt:lpstr>Today we will cover:</vt:lpstr>
      <vt:lpstr>PowerPoint Presentation</vt:lpstr>
      <vt:lpstr>Esser Resources</vt:lpstr>
      <vt:lpstr>PowerPoint Presentation</vt:lpstr>
      <vt:lpstr>OPI ESSER Web page </vt:lpstr>
      <vt:lpstr>CARES, ESSER II, ESSER III</vt:lpstr>
      <vt:lpstr>Supplement Not Supplant </vt:lpstr>
      <vt:lpstr>PowerPoint Presentation</vt:lpstr>
      <vt:lpstr>Equitable Share aka…. Emergency assistance to Non-public schools</vt:lpstr>
      <vt:lpstr>PowerPoint Presentation</vt:lpstr>
      <vt:lpstr>Allowable activities in esser i</vt:lpstr>
      <vt:lpstr>PowerPoint Presentation</vt:lpstr>
      <vt:lpstr>PowerPoint Presentation</vt:lpstr>
      <vt:lpstr>Continued ……</vt:lpstr>
      <vt:lpstr>Indirect costs</vt:lpstr>
      <vt:lpstr>PowerPoint Presentation</vt:lpstr>
      <vt:lpstr>Using esser funds for staff</vt:lpstr>
      <vt:lpstr>before Using ESSER Funds for Staff </vt:lpstr>
      <vt:lpstr>What the real covid classroom looks like</vt:lpstr>
      <vt:lpstr>New allowable uses in esser ii</vt:lpstr>
      <vt:lpstr>Addressing learning loss </vt:lpstr>
      <vt:lpstr>PowerPoint Presentation</vt:lpstr>
      <vt:lpstr> HVAC SYSTEMS</vt:lpstr>
      <vt:lpstr>Facilities repairs, &amp; Improvements</vt:lpstr>
      <vt:lpstr>When purchasing assets and construction</vt:lpstr>
      <vt:lpstr>PowerPoint Presentation</vt:lpstr>
      <vt:lpstr>In summary…..</vt:lpstr>
      <vt:lpstr>PowerPoint Presentation</vt:lpstr>
      <vt:lpstr>Don’t ruin a great project by overlooking federal rules</vt:lpstr>
      <vt:lpstr>Projects &amp; Equipment over $5,000 for ESSER 1</vt:lpstr>
      <vt:lpstr>Projects &amp; Equipment over $5,000 for ESSER ii &amp; III</vt:lpstr>
      <vt:lpstr>Equipment under $5,000</vt:lpstr>
      <vt:lpstr>Auditors are required to follow federal compliance supplements for end of year audits.</vt:lpstr>
      <vt:lpstr>New in esser iii</vt:lpstr>
      <vt:lpstr>PowerPoint Presentation</vt:lpstr>
      <vt:lpstr>Return to In-Person Instruction</vt:lpstr>
      <vt:lpstr>Maintenance of equity</vt:lpstr>
      <vt:lpstr>Reports and monitoring</vt:lpstr>
      <vt:lpstr>OPI Monitoring</vt:lpstr>
      <vt:lpstr>PowerPoint Presentation</vt:lpstr>
      <vt:lpstr>Annual Reporting for esser ii &amp; iii</vt:lpstr>
      <vt:lpstr>Finally…..</vt:lpstr>
      <vt:lpstr>PowerPoint Presentation</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Askelson, Mindi</cp:lastModifiedBy>
  <cp:revision>135</cp:revision>
  <dcterms:created xsi:type="dcterms:W3CDTF">2017-02-01T23:57:10Z</dcterms:created>
  <dcterms:modified xsi:type="dcterms:W3CDTF">2021-04-08T21:19:40Z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