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2" r:id="rId8"/>
    <p:sldId id="264" r:id="rId9"/>
    <p:sldId id="261" r:id="rId10"/>
    <p:sldId id="265" r:id="rId11"/>
    <p:sldId id="263" r:id="rId12"/>
    <p:sldId id="266" r:id="rId13"/>
    <p:sldId id="267" r:id="rId14"/>
    <p:sldId id="268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81D89-30EB-46C9-B5D8-86B0FDCC2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9C8B08-F203-4C48-B8D2-2B16B692C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581F6-41F4-4965-AED0-86F41A533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C8700-956A-46B4-9454-DB5CF535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A0A1F-1B11-4D41-AEA9-9C5614DA7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48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05662-60F0-4F86-9C21-980CE307D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9F6A7-744A-4129-85BF-C3736EDC1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81B20-0615-45A6-936E-647CE11ED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DB787-528C-476F-89C8-8FD6C759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BB3A7-C697-4A40-83B3-8279B9CBE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E81614-2F64-4F26-903B-48B605F3A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AD2B8-56FF-405F-B09B-309AB561F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91AE5-3D90-4F8F-879B-C41E382A0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F93EF-0ABB-43CC-BD0F-D429E6F2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C5159-9A05-4D16-87BB-A89E70EC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3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B43E5-B914-429A-84A9-0D4933AE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DF627-3EF5-4779-BA84-1EDC777B7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103BF-2EBE-4F3E-B82F-B7400CC4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78376-9601-40A9-AB7A-94754D80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88D78-8022-4FF3-A016-5DE18CB32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22402-0915-4ED2-B8FF-F15C862CF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1F4C0-A5D9-46AF-BF46-CD96752E2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0DBD1-68BE-4FA4-A8E5-44EDEEA9C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00DEC-30B0-49D1-87CD-93FC52C95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1254C-9826-4564-9A85-E1CEDA963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4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59C33-5EF5-4F5F-AD6D-C59E6B83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2FF3C-77D7-44EE-B69A-1063D68DC4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5F2C4-E4BF-411A-8287-8C4117F9F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9FF68-A2DF-4529-A736-04BC7529F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6DB86-6FB7-42D0-B6F3-71471752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FA3CF-356B-4E51-A15E-FA1B4A79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490C7-A1F4-4B2E-9E24-B3850B23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569A3-AE44-4EFC-9E9C-C7C2F43C0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C0B5F-23AD-46A1-B036-2533DFC05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87BA02-A138-414B-9D28-09307D731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15834A-D888-4BDF-BD78-F36B409968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9A90C5-DFA6-4F32-8C30-28D49E0BE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6A7C2B-D6F5-4887-A9B9-17B92B5C5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3079E0-5D8D-4BC9-B3A4-B9DCDA86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1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65C39-AF66-450B-94CD-F106F9F9A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E95E80-3560-401E-BED7-083E7141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E6AC11-6A00-4CF6-872B-91D60C706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F232A-B9C9-4E9C-BFA9-11EE56CC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7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83EAFF-C6B0-454A-8467-07F75FD4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57431C-AE87-441D-9325-8467BC681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42258-FBF8-470E-AF2E-15BBF58CD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8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8D949-5A25-492B-AD7D-7EE7E339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9423F-BFA0-480B-AAC4-FA40DE477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7008E-1C26-4C63-835F-BAF675499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E9EED-D07F-4EE7-8959-C2ADEA988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2C193E-454D-4FAA-A9EC-67CAE3A6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7C088-5D73-4433-AB5D-AA9F0A0C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D2CD9-FE30-457C-B572-C00F3572B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CD8B80-99AC-4EEE-8A9D-056B8D65F6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5A4FB-8448-4CD5-9BDE-597A30B24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B3CC7-E204-4709-BA00-1A19B5C19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CF1DA-4A86-4C95-A5D7-A9C1ACCFF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952A0-D45F-4AEF-B073-C3775956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9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A9F42E-7C3D-4452-A11B-9C9F39E9E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A38D3-7B2D-4F92-9212-FF56886C2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38E88-90C6-4D4B-828B-9EFB6F9DF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8DC2C-8B8E-4183-AC53-68A2D16EC9F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D88BC-5DC9-44AA-9434-1D0FFD296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1E6B8-4AFB-4A21-85DD-3D780FE19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11577-A599-45E4-B3C1-623483840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9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leg.mt.gov/bills/mca/title_0200/chapter_0090/part_0050/section_0070/0200-0090-0050-0070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opi.mt.gov/Portals/182/Page%20Files/School%20Finance/Accounting/Indirect%20Cover%20Letter/FY%202022/CoverFY2022.pdf?ver=2021-01-07-094116-793" TargetMode="External"/><Relationship Id="rId2" Type="http://schemas.openxmlformats.org/officeDocument/2006/relationships/hyperlink" Target="http://opi.mt.gov/Portals/182/Page%20Files/School%20Finance/Accounting/Indirect%20Cost%20Rate%20Instructions/FY%202022/IndirectInstruction2022.pdf?ver=2021-01-07-093859-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pi.mt.gov/Portals/182/Page%20Files/School%20Finance/Accounting/Indirect%20Cover%20Letter/FY%202022/CoverFY2022.pdf?ver=2021-01-07-094116-793" TargetMode="External"/><Relationship Id="rId2" Type="http://schemas.openxmlformats.org/officeDocument/2006/relationships/hyperlink" Target="http://opi.mt.gov/Portals/182/Page%20Files/School%20Finance/Accounting/Indirect%20Cost%20Rate%20Instructions/FY%202022/IndirectInstruction2022.pdf?ver=2021-01-07-093859-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pi.mt.gov/Portals/182/Page%20Files/School%20Finance/Accounting/Indirect%20Cost%20Rate%20Instructions/FY%202022/IndirectInstruction2022.pdf?ver=2021-01-07-093859-027" TargetMode="External"/><Relationship Id="rId2" Type="http://schemas.openxmlformats.org/officeDocument/2006/relationships/hyperlink" Target="http://opi.mt.gov/School_Finance_Upload/Accounting?folderId=10135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pi.mt.gov/Portals/182/Page%20Files/School%20Finance/Accounting/FY%202022%20Indirect%20Calculator/Copy%20of%20FY22IDCCalc.xlsx?ver=2021-01-07-092431-733" TargetMode="External"/><Relationship Id="rId2" Type="http://schemas.openxmlformats.org/officeDocument/2006/relationships/hyperlink" Target="http://opi.mt.gov/School_Finance_Upload/Accounting?folderId=10135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E3AAB-FFA5-4D93-BA20-7F11D3D878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Indirect Cost Rate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F910F-E7B0-4176-BD74-4C0810051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3342"/>
            <a:ext cx="9144000" cy="147354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Denise Williams, Executive Director</a:t>
            </a:r>
          </a:p>
          <a:p>
            <a:pPr algn="l"/>
            <a:r>
              <a:rPr lang="en-US" dirty="0"/>
              <a:t>MASBO Region 1 Spring Workshop</a:t>
            </a:r>
          </a:p>
          <a:p>
            <a:pPr algn="l"/>
            <a:r>
              <a:rPr lang="en-US" dirty="0"/>
              <a:t>April 19, 2021 - Kalispell</a:t>
            </a:r>
          </a:p>
        </p:txBody>
      </p:sp>
    </p:spTree>
    <p:extLst>
      <p:ext uri="{BB962C8B-B14F-4D97-AF65-F5344CB8AC3E}">
        <p14:creationId xmlns:p14="http://schemas.microsoft.com/office/powerpoint/2010/main" val="106298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965A72-4033-4CD9-90C2-EA54548F5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65" y="463825"/>
            <a:ext cx="11267448" cy="598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449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7DD0C8-5355-4B91-ACF0-83F6E8E3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983" y="51972"/>
            <a:ext cx="6347791" cy="6796625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CD30EE7-B1FA-4431-98E0-922F789DEA29}"/>
              </a:ext>
            </a:extLst>
          </p:cNvPr>
          <p:cNvCxnSpPr>
            <a:cxnSpLocks/>
          </p:cNvCxnSpPr>
          <p:nvPr/>
        </p:nvCxnSpPr>
        <p:spPr>
          <a:xfrm flipH="1">
            <a:off x="5992837" y="857110"/>
            <a:ext cx="3643531" cy="79941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814FEFC-685D-4D63-88F3-E0D3831C0BC6}"/>
              </a:ext>
            </a:extLst>
          </p:cNvPr>
          <p:cNvSpPr/>
          <p:nvPr/>
        </p:nvSpPr>
        <p:spPr>
          <a:xfrm>
            <a:off x="9650438" y="281354"/>
            <a:ext cx="2264898" cy="1375168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41FC98-3F22-4400-954F-8941DE98DA5D}"/>
              </a:ext>
            </a:extLst>
          </p:cNvPr>
          <p:cNvSpPr txBox="1"/>
          <p:nvPr/>
        </p:nvSpPr>
        <p:spPr>
          <a:xfrm>
            <a:off x="9777045" y="492372"/>
            <a:ext cx="19976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Enter preliminary or adjusted rate  here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276B089-5563-49C0-B996-B92C68998D32}"/>
              </a:ext>
            </a:extLst>
          </p:cNvPr>
          <p:cNvSpPr/>
          <p:nvPr/>
        </p:nvSpPr>
        <p:spPr>
          <a:xfrm>
            <a:off x="330491" y="4471182"/>
            <a:ext cx="2264898" cy="1375168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BB6780-212B-425B-B8D9-A315C0C34900}"/>
              </a:ext>
            </a:extLst>
          </p:cNvPr>
          <p:cNvSpPr txBox="1"/>
          <p:nvPr/>
        </p:nvSpPr>
        <p:spPr>
          <a:xfrm>
            <a:off x="464133" y="4650934"/>
            <a:ext cx="19976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Get supt. or board chair signature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A4723EC-2CA8-4A2B-9088-E00A55D050A0}"/>
              </a:ext>
            </a:extLst>
          </p:cNvPr>
          <p:cNvCxnSpPr>
            <a:stCxn id="8" idx="3"/>
          </p:cNvCxnSpPr>
          <p:nvPr/>
        </p:nvCxnSpPr>
        <p:spPr>
          <a:xfrm flipV="1">
            <a:off x="2595389" y="4994031"/>
            <a:ext cx="306837" cy="16473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88CE8A6F-D13A-4BE6-BE78-75267F98BD76}"/>
              </a:ext>
            </a:extLst>
          </p:cNvPr>
          <p:cNvSpPr/>
          <p:nvPr/>
        </p:nvSpPr>
        <p:spPr>
          <a:xfrm>
            <a:off x="3137095" y="5846350"/>
            <a:ext cx="3348111" cy="95967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1F4934-3E7C-461B-A1D5-81BD42E7B0C6}"/>
              </a:ext>
            </a:extLst>
          </p:cNvPr>
          <p:cNvSpPr txBox="1"/>
          <p:nvPr/>
        </p:nvSpPr>
        <p:spPr>
          <a:xfrm>
            <a:off x="9636367" y="4431743"/>
            <a:ext cx="2138291" cy="18944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4E07DB-EE0B-4B15-978A-DB4377B999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904" y="4513477"/>
            <a:ext cx="1325217" cy="175668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0E5F657-50C9-4567-87AF-388D8CF83B19}"/>
              </a:ext>
            </a:extLst>
          </p:cNvPr>
          <p:cNvCxnSpPr/>
          <p:nvPr/>
        </p:nvCxnSpPr>
        <p:spPr>
          <a:xfrm flipV="1">
            <a:off x="6485206" y="5666597"/>
            <a:ext cx="3427420" cy="65959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029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2DFB-DB32-4AB4-94BF-3C1FE251E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Indirect Cost Rate – How do I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38490-647D-4B02-9959-1996DC2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22704" cy="4270375"/>
          </a:xfrm>
        </p:spPr>
        <p:txBody>
          <a:bodyPr>
            <a:normAutofit/>
          </a:bodyPr>
          <a:lstStyle/>
          <a:p>
            <a:r>
              <a:rPr lang="en-US" dirty="0"/>
              <a:t>Approved rate is valid from July 1 through June 30 of the applicable fiscal year of approval </a:t>
            </a:r>
            <a:r>
              <a:rPr lang="en-US" i="1" dirty="0">
                <a:solidFill>
                  <a:srgbClr val="FF0000"/>
                </a:solidFill>
              </a:rPr>
              <a:t>or the term of the grant award</a:t>
            </a:r>
          </a:p>
          <a:p>
            <a:r>
              <a:rPr lang="en-US" dirty="0"/>
              <a:t>Apply the indirect cost rate in effect for a given fiscal year </a:t>
            </a:r>
            <a:r>
              <a:rPr lang="en-US" i="1" dirty="0">
                <a:solidFill>
                  <a:srgbClr val="FF0000"/>
                </a:solidFill>
              </a:rPr>
              <a:t>or the term of the grant award</a:t>
            </a:r>
            <a:r>
              <a:rPr lang="en-US" dirty="0"/>
              <a:t> to the direct expenditures less capital outlay</a:t>
            </a:r>
          </a:p>
          <a:p>
            <a:pPr lvl="1"/>
            <a:r>
              <a:rPr lang="en-US" sz="2600" dirty="0"/>
              <a:t>An indirect cost rate approved during the middle of a grant period may only be applied to grant expenditures made </a:t>
            </a:r>
            <a:r>
              <a:rPr lang="en-US" sz="2600" i="1" dirty="0">
                <a:solidFill>
                  <a:srgbClr val="FF0000"/>
                </a:solidFill>
              </a:rPr>
              <a:t>after the approval date</a:t>
            </a:r>
            <a:r>
              <a:rPr lang="en-US" sz="2600" dirty="0"/>
              <a:t>. </a:t>
            </a:r>
          </a:p>
          <a:p>
            <a:pPr lvl="1"/>
            <a:r>
              <a:rPr lang="en-US" sz="2600" dirty="0"/>
              <a:t>The rate may not be applied retroactively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1BDCA45-87FA-4CD2-9A9C-22F7D05F6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8177" y="2395742"/>
            <a:ext cx="3057525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77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4E9D-B153-424E-BBE3-4444B9846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 – How do I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95A5C-4670-4C19-9CE6-7BAFAE4C2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036" y="1825624"/>
            <a:ext cx="10515599" cy="4667251"/>
          </a:xfrm>
        </p:spPr>
        <p:txBody>
          <a:bodyPr>
            <a:normAutofit/>
          </a:bodyPr>
          <a:lstStyle/>
          <a:p>
            <a:r>
              <a:rPr lang="en-US" sz="3200" dirty="0"/>
              <a:t>Applying for an approved IDC rate is </a:t>
            </a:r>
            <a:r>
              <a:rPr lang="en-US" sz="3200" b="1" dirty="0"/>
              <a:t>voluntary</a:t>
            </a:r>
          </a:p>
          <a:p>
            <a:pPr lvl="1"/>
            <a:r>
              <a:rPr lang="en-US" sz="2800" dirty="0"/>
              <a:t>Can apply in one fiscal year, but not in others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sz="3200" dirty="0"/>
              <a:t>Using an approved IDC is </a:t>
            </a:r>
            <a:r>
              <a:rPr lang="en-US" sz="3200" b="1" dirty="0"/>
              <a:t>voluntary</a:t>
            </a:r>
          </a:p>
          <a:p>
            <a:pPr lvl="1"/>
            <a:r>
              <a:rPr lang="en-US" sz="2800" dirty="0"/>
              <a:t>Can use only on some grants but not others</a:t>
            </a:r>
          </a:p>
          <a:p>
            <a:pPr lvl="1"/>
            <a:r>
              <a:rPr lang="en-US" sz="2800" dirty="0"/>
              <a:t>Within a grant, can apply on some grant expenditures requests, but not others</a:t>
            </a:r>
          </a:p>
          <a:p>
            <a:pPr lvl="1"/>
            <a:r>
              <a:rPr lang="en-US" sz="2800" dirty="0"/>
              <a:t>Can apply up to the approved rate</a:t>
            </a:r>
          </a:p>
          <a:p>
            <a:pPr lvl="1"/>
            <a:r>
              <a:rPr lang="en-US" sz="2800" dirty="0"/>
              <a:t>Can apply to state and federal grants, </a:t>
            </a:r>
            <a:r>
              <a:rPr lang="en-US" sz="2800" b="1" i="1" dirty="0">
                <a:solidFill>
                  <a:srgbClr val="FF0000"/>
                </a:solidFill>
              </a:rPr>
              <a:t>including ESSER grants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/>
              <a:t>even grants administered by other agencies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879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40BEB-3C35-48D0-9DCA-477793431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 – How do I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C9007-3FFF-49DC-958B-E64CBB267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It’s all done in E-Grants</a:t>
            </a:r>
          </a:p>
          <a:p>
            <a:pPr marL="0" indent="0">
              <a:buNone/>
            </a:pPr>
            <a:r>
              <a:rPr lang="en-US" dirty="0"/>
              <a:t>For compatibility with the e-grants system the closing date for applying for an Indirect Cost Rate is </a:t>
            </a:r>
            <a:r>
              <a:rPr lang="en-US" b="1" dirty="0"/>
              <a:t>April 30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i="1" dirty="0"/>
              <a:t>. . . however . . . </a:t>
            </a:r>
          </a:p>
          <a:p>
            <a:pPr marL="0" indent="0">
              <a:buNone/>
            </a:pPr>
            <a:r>
              <a:rPr lang="en-US" dirty="0"/>
              <a:t>You can apply for an IDC at any time; just remember:</a:t>
            </a:r>
          </a:p>
          <a:p>
            <a:pPr lvl="1"/>
            <a:r>
              <a:rPr lang="en-US" sz="2600" dirty="0"/>
              <a:t>An indirect cost rate approved during the middle of a grant period may only be applied to grant expenditures made </a:t>
            </a:r>
            <a:r>
              <a:rPr lang="en-US" sz="2600" i="1" dirty="0">
                <a:solidFill>
                  <a:srgbClr val="FF0000"/>
                </a:solidFill>
              </a:rPr>
              <a:t>after the approval date</a:t>
            </a:r>
            <a:r>
              <a:rPr lang="en-US" sz="2600" dirty="0"/>
              <a:t>. </a:t>
            </a:r>
          </a:p>
          <a:p>
            <a:pPr lvl="1"/>
            <a:r>
              <a:rPr lang="en-US" sz="2600" dirty="0"/>
              <a:t>The rate may not be applied retroactively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987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9B4C-FBB5-45BA-83AD-800C92B23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 – How do I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C6744-0EFB-44ED-9BB8-3BABBFFDA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7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Use Miscellaneous Programs Fund (X15) – </a:t>
            </a:r>
            <a:r>
              <a:rPr lang="en-US" sz="3200" dirty="0">
                <a:hlinkClick r:id="rId2"/>
              </a:rPr>
              <a:t>20-9-507, MCA</a:t>
            </a:r>
            <a:endParaRPr lang="en-US" sz="3200" dirty="0"/>
          </a:p>
          <a:p>
            <a:r>
              <a:rPr lang="en-US" dirty="0"/>
              <a:t>Each grant has a unique Project Reporter Code (PRC)</a:t>
            </a:r>
          </a:p>
          <a:p>
            <a:pPr lvl="1"/>
            <a:r>
              <a:rPr lang="en-US" sz="2600" dirty="0"/>
              <a:t>Set up an </a:t>
            </a:r>
            <a:r>
              <a:rPr lang="en-US" sz="2600" b="1" dirty="0"/>
              <a:t>Indirect Cost Pool </a:t>
            </a:r>
            <a:r>
              <a:rPr lang="en-US" sz="2600" dirty="0"/>
              <a:t>using a unique PRC</a:t>
            </a:r>
          </a:p>
          <a:p>
            <a:pPr lvl="1"/>
            <a:r>
              <a:rPr lang="en-US" sz="2600" dirty="0"/>
              <a:t>Revenue: </a:t>
            </a:r>
            <a:r>
              <a:rPr lang="en-US" sz="2600" b="1" dirty="0"/>
              <a:t>4930</a:t>
            </a:r>
            <a:r>
              <a:rPr lang="en-US" sz="2600" dirty="0"/>
              <a:t> – Federal Indirect Cost Recoveries/Aggregate of Reimbursements</a:t>
            </a:r>
          </a:p>
          <a:p>
            <a:r>
              <a:rPr lang="en-US" dirty="0"/>
              <a:t>Expenditures:</a:t>
            </a:r>
          </a:p>
          <a:p>
            <a:pPr lvl="1"/>
            <a:r>
              <a:rPr lang="en-US" sz="2600" dirty="0"/>
              <a:t>Used appropriately, this money is intended to pay for costs of administration and operations which cannot be reasonably allocated directly to one particular program or grant (i.e., indirect costs) </a:t>
            </a:r>
          </a:p>
          <a:p>
            <a:pPr lvl="1"/>
            <a:r>
              <a:rPr lang="en-US" sz="2600" dirty="0"/>
              <a:t>However, there is no legal restriction addressing what it can be used for</a:t>
            </a:r>
          </a:p>
          <a:p>
            <a:pPr lvl="1"/>
            <a:r>
              <a:rPr lang="en-US" sz="2600" dirty="0"/>
              <a:t>Balance can carry forward to the next year</a:t>
            </a:r>
          </a:p>
        </p:txBody>
      </p:sp>
    </p:spTree>
    <p:extLst>
      <p:ext uri="{BB962C8B-B14F-4D97-AF65-F5344CB8AC3E}">
        <p14:creationId xmlns:p14="http://schemas.microsoft.com/office/powerpoint/2010/main" val="3973895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0EC1A-1DB0-48D3-A13C-632B1BAFF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 – How do I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B140B-C0D8-438F-A94F-836051E5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2985"/>
          </a:xfrm>
        </p:spPr>
        <p:txBody>
          <a:bodyPr/>
          <a:lstStyle/>
          <a:p>
            <a:r>
              <a:rPr lang="en-US" dirty="0"/>
              <a:t>Claim IDC recoveries when you submit a grant cash request</a:t>
            </a:r>
          </a:p>
          <a:p>
            <a:r>
              <a:rPr lang="en-US" dirty="0"/>
              <a:t>Payment from OPI includes the cash request amount + IDC</a:t>
            </a:r>
          </a:p>
          <a:p>
            <a:r>
              <a:rPr lang="en-US" dirty="0"/>
              <a:t>Receipt the full payment to grant revenue</a:t>
            </a:r>
          </a:p>
          <a:p>
            <a:r>
              <a:rPr lang="en-US" dirty="0"/>
              <a:t>Transfer the IDC portion to the Indirect Cost Pool</a:t>
            </a:r>
          </a:p>
          <a:p>
            <a:pPr marL="0" indent="0">
              <a:buNone/>
            </a:pPr>
            <a:r>
              <a:rPr lang="en-US" dirty="0"/>
              <a:t>Example: Title I payment from OPI = 10,300.00 (IDC = $300)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879BE20-ABB9-4846-8ACB-ABD0D0633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55020"/>
              </p:ext>
            </p:extLst>
          </p:nvPr>
        </p:nvGraphicFramePr>
        <p:xfrm>
          <a:off x="838200" y="4472609"/>
          <a:ext cx="10257184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974">
                  <a:extLst>
                    <a:ext uri="{9D8B030D-6E8A-4147-A177-3AD203B41FA5}">
                      <a16:colId xmlns:a16="http://schemas.microsoft.com/office/drawing/2014/main" val="2548137900"/>
                    </a:ext>
                  </a:extLst>
                </a:gridCol>
                <a:gridCol w="2902226">
                  <a:extLst>
                    <a:ext uri="{9D8B030D-6E8A-4147-A177-3AD203B41FA5}">
                      <a16:colId xmlns:a16="http://schemas.microsoft.com/office/drawing/2014/main" val="1948346068"/>
                    </a:ext>
                  </a:extLst>
                </a:gridCol>
                <a:gridCol w="3988904">
                  <a:extLst>
                    <a:ext uri="{9D8B030D-6E8A-4147-A177-3AD203B41FA5}">
                      <a16:colId xmlns:a16="http://schemas.microsoft.com/office/drawing/2014/main" val="1459997281"/>
                    </a:ext>
                  </a:extLst>
                </a:gridCol>
                <a:gridCol w="1620080">
                  <a:extLst>
                    <a:ext uri="{9D8B030D-6E8A-4147-A177-3AD203B41FA5}">
                      <a16:colId xmlns:a16="http://schemas.microsoft.com/office/drawing/2014/main" val="25271680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Debit/ 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Account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Account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07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X15-101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Cash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/>
                        <a:t>$10,300.00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449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X15-4200-123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Title I revenue (PRC 123)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/>
                        <a:t>$10,300.00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42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X15-420-6200-940-123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Resource Transfer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/>
                        <a:t>$300.00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182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X15-4930-777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Indirect Cost Recovery (PRC 777)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/>
                        <a:t>$300.00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030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688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639FF-5393-4ED4-BD3D-708EEB4FA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E1B16-CA23-49AD-840F-32F14E6C2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98774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Advice:</a:t>
            </a:r>
          </a:p>
          <a:p>
            <a:pPr lvl="1"/>
            <a:r>
              <a:rPr lang="en-US" sz="2800" dirty="0"/>
              <a:t>Read the </a:t>
            </a:r>
            <a:r>
              <a:rPr lang="en-US" sz="2800" dirty="0">
                <a:hlinkClick r:id="rId2"/>
              </a:rPr>
              <a:t>OPI Instructions </a:t>
            </a:r>
            <a:r>
              <a:rPr lang="en-US" sz="2800" dirty="0"/>
              <a:t>and </a:t>
            </a:r>
            <a:r>
              <a:rPr lang="en-US" sz="2800" dirty="0">
                <a:hlinkClick r:id="rId3"/>
              </a:rPr>
              <a:t>Cover Letter </a:t>
            </a:r>
            <a:endParaRPr lang="en-US" sz="2800" dirty="0"/>
          </a:p>
          <a:p>
            <a:pPr lvl="1"/>
            <a:r>
              <a:rPr lang="en-US" sz="2800" dirty="0"/>
              <a:t>Apply for an IDC by </a:t>
            </a:r>
            <a:r>
              <a:rPr lang="en-US" sz="2800" b="1" dirty="0"/>
              <a:t>April 30 </a:t>
            </a:r>
            <a:r>
              <a:rPr lang="en-US" sz="2800" dirty="0"/>
              <a:t>if you can</a:t>
            </a:r>
          </a:p>
          <a:p>
            <a:pPr lvl="1"/>
            <a:r>
              <a:rPr lang="en-US" sz="2800" dirty="0"/>
              <a:t>Remember: it’s </a:t>
            </a:r>
            <a:r>
              <a:rPr lang="en-US" sz="2800" b="1" i="1" dirty="0"/>
              <a:t>voluntary</a:t>
            </a:r>
            <a:r>
              <a:rPr lang="en-US" sz="2800" dirty="0"/>
              <a:t> to apply for and to use it</a:t>
            </a:r>
          </a:p>
          <a:p>
            <a:pPr lvl="1"/>
            <a:r>
              <a:rPr lang="en-US" sz="2800" dirty="0"/>
              <a:t>Remember that </a:t>
            </a:r>
            <a:r>
              <a:rPr lang="en-US" sz="2800" b="1" i="1" dirty="0"/>
              <a:t>an IDC does not increase the amount of the grant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1BA256-2D28-4664-AB49-49C2EA76F6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660" y="2067322"/>
            <a:ext cx="5323391" cy="393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78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D81E-518B-4D20-B85E-1DEE29E36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426E9-3A35-4F69-ACE4-FCD2D3059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What is it?</a:t>
            </a:r>
          </a:p>
          <a:p>
            <a:r>
              <a:rPr lang="en-US" sz="3200" dirty="0"/>
              <a:t>How is it calculated?</a:t>
            </a:r>
          </a:p>
          <a:p>
            <a:r>
              <a:rPr lang="en-US" sz="3200" dirty="0"/>
              <a:t>How can I get one?</a:t>
            </a:r>
          </a:p>
          <a:p>
            <a:r>
              <a:rPr lang="en-US" sz="3200" dirty="0"/>
              <a:t>How do I use it?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Sources:  OPI School Finance – Accounting – Indirect Costs</a:t>
            </a:r>
          </a:p>
          <a:p>
            <a:pPr lvl="1"/>
            <a:r>
              <a:rPr lang="en-US" dirty="0">
                <a:hlinkClick r:id="rId2"/>
              </a:rPr>
              <a:t>Indirect Cost Rate FY2022 Instructions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Cover Letter for Indirect Cost Rate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51C553-9561-4A89-8FF1-323CBFDAD3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36" y="1271382"/>
            <a:ext cx="4849041" cy="273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8E4D0-7202-42C2-AA90-BAA72806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 –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006F3-9DD8-4B98-B585-9A2622415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7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Indirect Costs </a:t>
            </a:r>
            <a:r>
              <a:rPr lang="en-US" dirty="0"/>
              <a:t>– not readily identifiable with the activities of the grant but incurred for the joint benefit of those activities and other activities of the organization </a:t>
            </a:r>
          </a:p>
          <a:p>
            <a:pPr marL="0" indent="0">
              <a:buNone/>
            </a:pPr>
            <a:r>
              <a:rPr lang="en-US" dirty="0"/>
              <a:t>Uniform Grants Guidance, 2 CFR 200:</a:t>
            </a:r>
          </a:p>
          <a:p>
            <a:pPr lvl="1"/>
            <a:r>
              <a:rPr lang="en-US" dirty="0"/>
              <a:t>“Incurred for a common or joint purpose benefiting more than one cost objective; and</a:t>
            </a:r>
          </a:p>
          <a:p>
            <a:pPr lvl="1"/>
            <a:r>
              <a:rPr lang="en-US" dirty="0"/>
              <a:t>Not readily assignable to the cost objectives specifically benefited, without effort disproportionate to the results achieved”</a:t>
            </a:r>
          </a:p>
          <a:p>
            <a:pPr marL="0" indent="0">
              <a:buNone/>
            </a:pPr>
            <a:r>
              <a:rPr lang="en-US" dirty="0"/>
              <a:t>Common examples:  procurement, payroll, personnel functions, maintenance and operations of space, data processing, accounting, auditing, budgeting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67478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8E4D0-7202-42C2-AA90-BAA72806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 –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006F3-9DD8-4B98-B585-9A2622415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705"/>
          </a:xfrm>
        </p:spPr>
        <p:txBody>
          <a:bodyPr>
            <a:normAutofit/>
          </a:bodyPr>
          <a:lstStyle/>
          <a:p>
            <a:r>
              <a:rPr lang="en-US" sz="3200" b="1" dirty="0"/>
              <a:t>Indirect Cost Rate</a:t>
            </a:r>
            <a:r>
              <a:rPr lang="en-US" b="1" dirty="0"/>
              <a:t> </a:t>
            </a:r>
            <a:r>
              <a:rPr lang="en-US" dirty="0"/>
              <a:t>- the percentage of allowable general administrative expense that each Federal grant should bear</a:t>
            </a:r>
          </a:p>
          <a:p>
            <a:pPr lvl="1"/>
            <a:r>
              <a:rPr lang="en-US" sz="2800" dirty="0"/>
              <a:t>ratio of total indirect costs to total direct and unallowable costs</a:t>
            </a:r>
          </a:p>
          <a:p>
            <a:pPr lvl="1"/>
            <a:r>
              <a:rPr lang="en-US" sz="2800" dirty="0"/>
              <a:t>excludes extraordinary or distorting expenditures, such as capital outlay, debt service, costs already charged to other programs, etc. (see OPI cover letter)</a:t>
            </a:r>
          </a:p>
          <a:p>
            <a:pPr lvl="1"/>
            <a:r>
              <a:rPr lang="en-US" sz="2800" dirty="0"/>
              <a:t>determined by OPI based on Trustees Financial Summary data</a:t>
            </a:r>
          </a:p>
          <a:p>
            <a:pPr lvl="2"/>
            <a:r>
              <a:rPr lang="en-US" sz="2800" dirty="0"/>
              <a:t>FY2020 TFS used to calculate FY2022 IDC rates</a:t>
            </a:r>
          </a:p>
          <a:p>
            <a:pPr lvl="2"/>
            <a:r>
              <a:rPr lang="en-US" sz="2800" dirty="0"/>
              <a:t>OPI negotiates the process with the U.S. Dept. of Education every 5 years</a:t>
            </a:r>
          </a:p>
        </p:txBody>
      </p:sp>
    </p:spTree>
    <p:extLst>
      <p:ext uri="{BB962C8B-B14F-4D97-AF65-F5344CB8AC3E}">
        <p14:creationId xmlns:p14="http://schemas.microsoft.com/office/powerpoint/2010/main" val="94341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D066-5C32-400F-AE0D-7BF814B2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 –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D478D-8644-4F0B-9A8E-0DBDC6031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95E8C8A-B13D-47A4-94D3-A0DDD671E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706100"/>
              </p:ext>
            </p:extLst>
          </p:nvPr>
        </p:nvGraphicFramePr>
        <p:xfrm>
          <a:off x="838200" y="1825624"/>
          <a:ext cx="10515600" cy="4351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0391">
                  <a:extLst>
                    <a:ext uri="{9D8B030D-6E8A-4147-A177-3AD203B41FA5}">
                      <a16:colId xmlns:a16="http://schemas.microsoft.com/office/drawing/2014/main" val="3494089880"/>
                    </a:ext>
                  </a:extLst>
                </a:gridCol>
                <a:gridCol w="6225209">
                  <a:extLst>
                    <a:ext uri="{9D8B030D-6E8A-4147-A177-3AD203B41FA5}">
                      <a16:colId xmlns:a16="http://schemas.microsoft.com/office/drawing/2014/main" val="687139921"/>
                    </a:ext>
                  </a:extLst>
                </a:gridCol>
              </a:tblGrid>
              <a:tr h="8672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Classification of Local Education Agencies (LEAs)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35014"/>
                  </a:ext>
                </a:extLst>
              </a:tr>
              <a:tr h="924727">
                <a:tc>
                  <a:txBody>
                    <a:bodyPr/>
                    <a:lstStyle/>
                    <a:p>
                      <a:r>
                        <a:rPr lang="en-US" sz="2400" dirty="0"/>
                        <a:t>Independent Elementary School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Single LEA serving a range in grades PK – 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502390"/>
                  </a:ext>
                </a:extLst>
              </a:tr>
              <a:tr h="817320">
                <a:tc>
                  <a:txBody>
                    <a:bodyPr/>
                    <a:lstStyle/>
                    <a:p>
                      <a:r>
                        <a:rPr lang="en-US" sz="2400" dirty="0"/>
                        <a:t>Independent County High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Single LEA serving a range in grades 9 - 12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989714"/>
                  </a:ext>
                </a:extLst>
              </a:tr>
              <a:tr h="924727">
                <a:tc>
                  <a:txBody>
                    <a:bodyPr/>
                    <a:lstStyle/>
                    <a:p>
                      <a:r>
                        <a:rPr lang="en-US" sz="2400" dirty="0"/>
                        <a:t>Joint Board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 LEAs – an elementary and a high school governed by a joint board of trustees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404360"/>
                  </a:ext>
                </a:extLst>
              </a:tr>
              <a:tr h="817320">
                <a:tc>
                  <a:txBody>
                    <a:bodyPr/>
                    <a:lstStyle/>
                    <a:p>
                      <a:r>
                        <a:rPr lang="en-US" sz="2400" dirty="0"/>
                        <a:t>K-12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Single LEA serving grades K - 12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874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45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D066-5C32-400F-AE0D-7BF814B2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 – How is it calculated?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D478D-8644-4F0B-9A8E-0DBDC6031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6966"/>
          </a:xfrm>
        </p:spPr>
        <p:txBody>
          <a:bodyPr/>
          <a:lstStyle/>
          <a:p>
            <a:r>
              <a:rPr lang="en-US" sz="3200" b="1" dirty="0"/>
              <a:t>Preliminary rate</a:t>
            </a:r>
          </a:p>
          <a:p>
            <a:pPr lvl="1"/>
            <a:r>
              <a:rPr lang="en-US" sz="2800" dirty="0"/>
              <a:t>Calculated by OPI using TFS data</a:t>
            </a:r>
          </a:p>
          <a:p>
            <a:pPr lvl="1"/>
            <a:r>
              <a:rPr lang="en-US" sz="2800" dirty="0"/>
              <a:t>See </a:t>
            </a:r>
            <a:r>
              <a:rPr lang="en-US" sz="2800" dirty="0">
                <a:hlinkClick r:id="rId2"/>
              </a:rPr>
              <a:t>Schedule A</a:t>
            </a:r>
            <a:r>
              <a:rPr lang="en-US" sz="2800" dirty="0"/>
              <a:t> – preliminary rate highlighted in yellow on last page</a:t>
            </a:r>
          </a:p>
          <a:p>
            <a:pPr lvl="1"/>
            <a:r>
              <a:rPr lang="en-US" sz="2800" dirty="0"/>
              <a:t>See </a:t>
            </a:r>
            <a:r>
              <a:rPr lang="en-US" sz="2800" dirty="0">
                <a:hlinkClick r:id="rId3"/>
              </a:rPr>
              <a:t>IDC Instructions </a:t>
            </a:r>
            <a:r>
              <a:rPr lang="en-US" sz="2800" dirty="0"/>
              <a:t>for fund, expenditure and object codes used </a:t>
            </a:r>
          </a:p>
          <a:p>
            <a:r>
              <a:rPr lang="en-US" sz="3200" b="1" dirty="0"/>
              <a:t>Adjusted rate</a:t>
            </a:r>
          </a:p>
          <a:p>
            <a:pPr lvl="1"/>
            <a:r>
              <a:rPr lang="en-US" sz="2800" dirty="0"/>
              <a:t>Expenditures reported on TFS are “rolled up”</a:t>
            </a:r>
          </a:p>
          <a:p>
            <a:pPr lvl="1"/>
            <a:r>
              <a:rPr lang="en-US" sz="2800" dirty="0"/>
              <a:t>Provide additional detail to OPI to reclassify expenditures from direct to indirect</a:t>
            </a:r>
          </a:p>
          <a:p>
            <a:pPr lvl="1"/>
            <a:r>
              <a:rPr lang="en-US" sz="2800" dirty="0"/>
              <a:t>May result in a higher rate</a:t>
            </a:r>
          </a:p>
        </p:txBody>
      </p:sp>
    </p:spTree>
    <p:extLst>
      <p:ext uri="{BB962C8B-B14F-4D97-AF65-F5344CB8AC3E}">
        <p14:creationId xmlns:p14="http://schemas.microsoft.com/office/powerpoint/2010/main" val="3100576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7AE89B-4AAD-4363-B142-91F16FEFD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80" y="1685925"/>
            <a:ext cx="11122842" cy="415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37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DFAEFE-754C-4241-B1B9-F3860E00D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251" y="185530"/>
            <a:ext cx="10089566" cy="6281531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4DF18CAF-CA11-4FDB-AFE9-D33BAFE10154}"/>
              </a:ext>
            </a:extLst>
          </p:cNvPr>
          <p:cNvSpPr/>
          <p:nvPr/>
        </p:nvSpPr>
        <p:spPr>
          <a:xfrm>
            <a:off x="4850296" y="5539410"/>
            <a:ext cx="5194851" cy="131859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70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D066-5C32-400F-AE0D-7BF814B2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 Rate – How can I get 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D478D-8644-4F0B-9A8E-0DBDC6031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2940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Two Options</a:t>
            </a:r>
          </a:p>
          <a:p>
            <a:r>
              <a:rPr lang="en-US" b="1" dirty="0"/>
              <a:t>Preliminary rate </a:t>
            </a:r>
          </a:p>
          <a:p>
            <a:pPr lvl="1"/>
            <a:r>
              <a:rPr lang="en-US" dirty="0"/>
              <a:t>Review Schedule A provided by OPI</a:t>
            </a:r>
          </a:p>
          <a:p>
            <a:pPr lvl="1"/>
            <a:r>
              <a:rPr lang="en-US" dirty="0"/>
              <a:t>Get approval from district superintendent or board chair</a:t>
            </a:r>
          </a:p>
          <a:p>
            <a:pPr lvl="1"/>
            <a:r>
              <a:rPr lang="en-US" dirty="0"/>
              <a:t>Submit </a:t>
            </a:r>
            <a:r>
              <a:rPr lang="en-US" dirty="0">
                <a:hlinkClick r:id="rId2"/>
              </a:rPr>
              <a:t>certification form </a:t>
            </a:r>
            <a:r>
              <a:rPr lang="en-US" dirty="0"/>
              <a:t>to OPI</a:t>
            </a:r>
          </a:p>
          <a:p>
            <a:r>
              <a:rPr lang="en-US" b="1" dirty="0"/>
              <a:t>Adjusted rate</a:t>
            </a:r>
          </a:p>
          <a:p>
            <a:pPr lvl="1"/>
            <a:r>
              <a:rPr lang="en-US" dirty="0"/>
              <a:t>Reclassify costs from direct to indirect (see instructions)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hlinkClick r:id="rId3"/>
              </a:rPr>
              <a:t>reclassification calculator</a:t>
            </a:r>
            <a:r>
              <a:rPr lang="en-US" dirty="0"/>
              <a:t> to determine adjusted rate</a:t>
            </a:r>
          </a:p>
          <a:p>
            <a:pPr lvl="1"/>
            <a:r>
              <a:rPr lang="en-US" dirty="0"/>
              <a:t>Get approval from district superintendent or board chair</a:t>
            </a:r>
          </a:p>
          <a:p>
            <a:pPr lvl="1"/>
            <a:r>
              <a:rPr lang="en-US" dirty="0"/>
              <a:t>Submit certification form to OPI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66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1007</Words>
  <Application>Microsoft Office PowerPoint</Application>
  <PresentationFormat>Widescreen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Indirect Cost Rate</vt:lpstr>
      <vt:lpstr>Indirect Cost Rate</vt:lpstr>
      <vt:lpstr>Indirect Cost Rate – What is it?</vt:lpstr>
      <vt:lpstr>Indirect Cost Rate – What is it?</vt:lpstr>
      <vt:lpstr>Indirect Cost Rate – What is it?</vt:lpstr>
      <vt:lpstr>Indirect Cost Rate – How is it calculated?</vt:lpstr>
      <vt:lpstr>PowerPoint Presentation</vt:lpstr>
      <vt:lpstr>PowerPoint Presentation</vt:lpstr>
      <vt:lpstr>Indirect Cost Rate – How can I get one?</vt:lpstr>
      <vt:lpstr>PowerPoint Presentation</vt:lpstr>
      <vt:lpstr>PowerPoint Presentation</vt:lpstr>
      <vt:lpstr>Indirect Cost Rate – How do I use it?</vt:lpstr>
      <vt:lpstr>Indirect Cost Rate – How do I use it?</vt:lpstr>
      <vt:lpstr>Indirect Cost Rate – How do I use it?</vt:lpstr>
      <vt:lpstr>Indirect Cost Rate – How do I use it?</vt:lpstr>
      <vt:lpstr>Indirect Cost Rate – How do I use it?</vt:lpstr>
      <vt:lpstr>Indirect Cost 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Cost Rate</dc:title>
  <dc:creator>Denise</dc:creator>
  <cp:lastModifiedBy>Denise Williams</cp:lastModifiedBy>
  <cp:revision>24</cp:revision>
  <dcterms:created xsi:type="dcterms:W3CDTF">2021-04-17T13:58:43Z</dcterms:created>
  <dcterms:modified xsi:type="dcterms:W3CDTF">2021-04-18T17:47:08Z</dcterms:modified>
</cp:coreProperties>
</file>