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70" r:id="rId2"/>
    <p:sldId id="549" r:id="rId3"/>
    <p:sldId id="486" r:id="rId4"/>
    <p:sldId id="442" r:id="rId5"/>
    <p:sldId id="443" r:id="rId6"/>
    <p:sldId id="446" r:id="rId7"/>
    <p:sldId id="488" r:id="rId8"/>
    <p:sldId id="538" r:id="rId9"/>
    <p:sldId id="385" r:id="rId10"/>
    <p:sldId id="449" r:id="rId11"/>
    <p:sldId id="448" r:id="rId12"/>
    <p:sldId id="498" r:id="rId13"/>
    <p:sldId id="451" r:id="rId14"/>
    <p:sldId id="499" r:id="rId15"/>
    <p:sldId id="453" r:id="rId16"/>
    <p:sldId id="454" r:id="rId17"/>
    <p:sldId id="510" r:id="rId18"/>
    <p:sldId id="438" r:id="rId19"/>
    <p:sldId id="367" r:id="rId20"/>
    <p:sldId id="482" r:id="rId21"/>
    <p:sldId id="417" r:id="rId22"/>
    <p:sldId id="386" r:id="rId23"/>
    <p:sldId id="480" r:id="rId24"/>
    <p:sldId id="391" r:id="rId25"/>
    <p:sldId id="362" r:id="rId26"/>
    <p:sldId id="476" r:id="rId27"/>
    <p:sldId id="363" r:id="rId28"/>
    <p:sldId id="490" r:id="rId29"/>
    <p:sldId id="459" r:id="rId30"/>
    <p:sldId id="457" r:id="rId31"/>
    <p:sldId id="493" r:id="rId32"/>
    <p:sldId id="492" r:id="rId33"/>
    <p:sldId id="505" r:id="rId34"/>
    <p:sldId id="507" r:id="rId35"/>
    <p:sldId id="494" r:id="rId36"/>
    <p:sldId id="540" r:id="rId37"/>
    <p:sldId id="495" r:id="rId38"/>
    <p:sldId id="458" r:id="rId39"/>
    <p:sldId id="460" r:id="rId40"/>
    <p:sldId id="496" r:id="rId41"/>
    <p:sldId id="521" r:id="rId42"/>
    <p:sldId id="523" r:id="rId43"/>
    <p:sldId id="469" r:id="rId44"/>
    <p:sldId id="470" r:id="rId45"/>
    <p:sldId id="463" r:id="rId46"/>
    <p:sldId id="472" r:id="rId47"/>
    <p:sldId id="473" r:id="rId48"/>
    <p:sldId id="474" r:id="rId49"/>
    <p:sldId id="475" r:id="rId50"/>
    <p:sldId id="533" r:id="rId51"/>
    <p:sldId id="534" r:id="rId52"/>
    <p:sldId id="535" r:id="rId53"/>
    <p:sldId id="550" r:id="rId54"/>
    <p:sldId id="526" r:id="rId55"/>
    <p:sldId id="522" r:id="rId56"/>
    <p:sldId id="551" r:id="rId57"/>
    <p:sldId id="542" r:id="rId58"/>
    <p:sldId id="543" r:id="rId59"/>
    <p:sldId id="548" r:id="rId60"/>
    <p:sldId id="547" r:id="rId61"/>
    <p:sldId id="546" r:id="rId62"/>
    <p:sldId id="541" r:id="rId63"/>
    <p:sldId id="517" r:id="rId64"/>
    <p:sldId id="513" r:id="rId65"/>
    <p:sldId id="516" r:id="rId66"/>
    <p:sldId id="544" r:id="rId67"/>
    <p:sldId id="366" r:id="rId6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84" autoAdjust="0"/>
  </p:normalViewPr>
  <p:slideViewPr>
    <p:cSldViewPr snapToGrid="0">
      <p:cViewPr varScale="1">
        <p:scale>
          <a:sx n="113" d="100"/>
          <a:sy n="113" d="100"/>
        </p:scale>
        <p:origin x="4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Shared%20drives\WIAD%20-%20Finance%20Admin\Enrollment%20Folder\Enrollment%20vs%20Functional%20Capaci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resentations\MASBO%20Budget%20Workshops\2020\Long%20Involved%20Examp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WIAD%20-%20Finance%20Admin\Enrollment%20Folder\Rural%20Schools%20Enrollme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hared%20drives\WIAD%20-%20Finance%20Admin\Enrollment%20Folder\Enroll.%20Project%205%20Yr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hared%20drives\WIAD%20-%20Finance%20Admin\Enrollment%20Folder\Enrollment%20vs%20Functional%20Capac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basic'!$L$9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basic'!$M$9:$Q$9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7-4444-B1F8-1CBDE77FCA78}"/>
            </c:ext>
          </c:extLst>
        </c:ser>
        <c:ser>
          <c:idx val="1"/>
          <c:order val="1"/>
          <c:tx>
            <c:strRef>
              <c:f>'Enrollment Projections - basic'!$L$10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basic'!$M$10:$Q$10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7-4444-B1F8-1CBDE77FCA78}"/>
            </c:ext>
          </c:extLst>
        </c:ser>
        <c:ser>
          <c:idx val="2"/>
          <c:order val="2"/>
          <c:tx>
            <c:strRef>
              <c:f>'Enrollment Projections - basic'!$L$11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basic'!$M$11:$Q$11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B7-4444-B1F8-1CBDE77FC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Enrollment</a:t>
                </a:r>
              </a:p>
              <a:p>
                <a:pPr>
                  <a:defRPr sz="1600"/>
                </a:pP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'2020-21'!$A$11</c:f>
              <c:strCache>
                <c:ptCount val="1"/>
                <c:pt idx="0">
                  <c:v>Elementary Enrollment (Grades K-5)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'2020-21'!$H$11:$AA$11</c:f>
              <c:numCache>
                <c:formatCode>#,##0</c:formatCode>
                <c:ptCount val="20"/>
                <c:pt idx="0">
                  <c:v>2717</c:v>
                </c:pt>
                <c:pt idx="1">
                  <c:v>2801</c:v>
                </c:pt>
                <c:pt idx="2">
                  <c:v>2907</c:v>
                </c:pt>
                <c:pt idx="3">
                  <c:v>2946</c:v>
                </c:pt>
                <c:pt idx="4">
                  <c:v>3037</c:v>
                </c:pt>
                <c:pt idx="5">
                  <c:v>3184</c:v>
                </c:pt>
                <c:pt idx="6">
                  <c:v>3185</c:v>
                </c:pt>
                <c:pt idx="7">
                  <c:v>3235</c:v>
                </c:pt>
                <c:pt idx="8">
                  <c:v>3225</c:v>
                </c:pt>
                <c:pt idx="9">
                  <c:v>2892</c:v>
                </c:pt>
                <c:pt idx="10">
                  <c:v>3360</c:v>
                </c:pt>
                <c:pt idx="11">
                  <c:v>3390</c:v>
                </c:pt>
                <c:pt idx="12">
                  <c:v>3457</c:v>
                </c:pt>
                <c:pt idx="13">
                  <c:v>3536</c:v>
                </c:pt>
                <c:pt idx="14">
                  <c:v>3564</c:v>
                </c:pt>
                <c:pt idx="15">
                  <c:v>3658</c:v>
                </c:pt>
                <c:pt idx="16">
                  <c:v>3603</c:v>
                </c:pt>
                <c:pt idx="17">
                  <c:v>3656</c:v>
                </c:pt>
                <c:pt idx="18">
                  <c:v>3709</c:v>
                </c:pt>
                <c:pt idx="19">
                  <c:v>3764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F5-4337-B71E-3F9B60DFAE4B}"/>
            </c:ext>
          </c:extLst>
        </c:ser>
        <c:ser>
          <c:idx val="1"/>
          <c:order val="1"/>
          <c:tx>
            <c:strRef>
              <c:f>'2020-21'!$A$12</c:f>
              <c:strCache>
                <c:ptCount val="1"/>
                <c:pt idx="0">
                  <c:v>Elementary Building Capacity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dash"/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'2020-21'!$H$12:$AA$12</c:f>
              <c:numCache>
                <c:formatCode>#,##0</c:formatCode>
                <c:ptCount val="20"/>
                <c:pt idx="0">
                  <c:v>2840</c:v>
                </c:pt>
                <c:pt idx="1">
                  <c:v>2840</c:v>
                </c:pt>
                <c:pt idx="2">
                  <c:v>3080</c:v>
                </c:pt>
                <c:pt idx="3">
                  <c:v>3374</c:v>
                </c:pt>
                <c:pt idx="4">
                  <c:v>3374</c:v>
                </c:pt>
                <c:pt idx="5">
                  <c:v>3374</c:v>
                </c:pt>
                <c:pt idx="6">
                  <c:v>3394</c:v>
                </c:pt>
                <c:pt idx="7">
                  <c:v>3496</c:v>
                </c:pt>
                <c:pt idx="8">
                  <c:v>3496</c:v>
                </c:pt>
                <c:pt idx="9">
                  <c:v>3496</c:v>
                </c:pt>
                <c:pt idx="10">
                  <c:v>3496</c:v>
                </c:pt>
                <c:pt idx="11">
                  <c:v>3496</c:v>
                </c:pt>
                <c:pt idx="12">
                  <c:v>3496</c:v>
                </c:pt>
                <c:pt idx="13">
                  <c:v>3496</c:v>
                </c:pt>
                <c:pt idx="14">
                  <c:v>3496</c:v>
                </c:pt>
                <c:pt idx="15">
                  <c:v>3496</c:v>
                </c:pt>
                <c:pt idx="16">
                  <c:v>3496</c:v>
                </c:pt>
                <c:pt idx="17">
                  <c:v>3496</c:v>
                </c:pt>
                <c:pt idx="18">
                  <c:v>3496</c:v>
                </c:pt>
                <c:pt idx="19">
                  <c:v>3496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F5-4337-B71E-3F9B60DFAE4B}"/>
            </c:ext>
          </c:extLst>
        </c:ser>
        <c:ser>
          <c:idx val="2"/>
          <c:order val="2"/>
          <c:tx>
            <c:strRef>
              <c:f>'2020-21'!$A$13</c:f>
              <c:strCache>
                <c:ptCount val="1"/>
                <c:pt idx="0">
                  <c:v>Middle School Enrollment (Grades 6-8)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'2020-21'!$H$13:$AA$13</c:f>
              <c:numCache>
                <c:formatCode>#,##0</c:formatCode>
                <c:ptCount val="20"/>
                <c:pt idx="0">
                  <c:v>1215</c:v>
                </c:pt>
                <c:pt idx="1">
                  <c:v>1251</c:v>
                </c:pt>
                <c:pt idx="2">
                  <c:v>1316</c:v>
                </c:pt>
                <c:pt idx="3">
                  <c:v>1375</c:v>
                </c:pt>
                <c:pt idx="4">
                  <c:v>1472</c:v>
                </c:pt>
                <c:pt idx="5">
                  <c:v>1440</c:v>
                </c:pt>
                <c:pt idx="6">
                  <c:v>1535</c:v>
                </c:pt>
                <c:pt idx="7">
                  <c:v>1536</c:v>
                </c:pt>
                <c:pt idx="8">
                  <c:v>1626</c:v>
                </c:pt>
                <c:pt idx="9">
                  <c:v>1574</c:v>
                </c:pt>
                <c:pt idx="10">
                  <c:v>1695</c:v>
                </c:pt>
                <c:pt idx="11">
                  <c:v>1694</c:v>
                </c:pt>
                <c:pt idx="12">
                  <c:v>1673</c:v>
                </c:pt>
                <c:pt idx="13">
                  <c:v>1675</c:v>
                </c:pt>
                <c:pt idx="14">
                  <c:v>1703</c:v>
                </c:pt>
                <c:pt idx="15">
                  <c:v>1704</c:v>
                </c:pt>
                <c:pt idx="16">
                  <c:v>1869</c:v>
                </c:pt>
                <c:pt idx="17">
                  <c:v>1874</c:v>
                </c:pt>
                <c:pt idx="18">
                  <c:v>1948</c:v>
                </c:pt>
                <c:pt idx="19">
                  <c:v>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F5-4337-B71E-3F9B60DFAE4B}"/>
            </c:ext>
          </c:extLst>
        </c:ser>
        <c:ser>
          <c:idx val="3"/>
          <c:order val="3"/>
          <c:tx>
            <c:strRef>
              <c:f>'2020-21'!$A$14</c:f>
              <c:strCache>
                <c:ptCount val="1"/>
                <c:pt idx="0">
                  <c:v>Middle School Building Capacity</c:v>
                </c:pt>
              </c:strCache>
            </c:strRef>
          </c:tx>
          <c:spPr>
            <a:ln w="38100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'2020-21'!$H$14:$AA$14</c:f>
              <c:numCache>
                <c:formatCode>#,##0</c:formatCode>
                <c:ptCount val="20"/>
                <c:pt idx="0">
                  <c:v>1470</c:v>
                </c:pt>
                <c:pt idx="1">
                  <c:v>1470</c:v>
                </c:pt>
                <c:pt idx="2">
                  <c:v>1470</c:v>
                </c:pt>
                <c:pt idx="3">
                  <c:v>1470</c:v>
                </c:pt>
                <c:pt idx="4">
                  <c:v>1470</c:v>
                </c:pt>
                <c:pt idx="5">
                  <c:v>1470</c:v>
                </c:pt>
                <c:pt idx="6">
                  <c:v>1470</c:v>
                </c:pt>
                <c:pt idx="7">
                  <c:v>1803</c:v>
                </c:pt>
                <c:pt idx="8">
                  <c:v>1803</c:v>
                </c:pt>
                <c:pt idx="9">
                  <c:v>1803</c:v>
                </c:pt>
                <c:pt idx="10">
                  <c:v>1803</c:v>
                </c:pt>
                <c:pt idx="11">
                  <c:v>1803</c:v>
                </c:pt>
                <c:pt idx="12">
                  <c:v>1803</c:v>
                </c:pt>
                <c:pt idx="13">
                  <c:v>1803</c:v>
                </c:pt>
                <c:pt idx="14">
                  <c:v>1803</c:v>
                </c:pt>
                <c:pt idx="15">
                  <c:v>1803</c:v>
                </c:pt>
                <c:pt idx="16">
                  <c:v>1803</c:v>
                </c:pt>
                <c:pt idx="17">
                  <c:v>1803</c:v>
                </c:pt>
                <c:pt idx="18">
                  <c:v>1803</c:v>
                </c:pt>
                <c:pt idx="19">
                  <c:v>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F5-4337-B71E-3F9B60DFAE4B}"/>
            </c:ext>
          </c:extLst>
        </c:ser>
        <c:ser>
          <c:idx val="4"/>
          <c:order val="4"/>
          <c:tx>
            <c:strRef>
              <c:f>'2020-21'!$A$15</c:f>
              <c:strCache>
                <c:ptCount val="1"/>
                <c:pt idx="0">
                  <c:v>High School Enrollment (Grades 9-12)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'2020-21'!$H$15:$AA$15</c:f>
              <c:numCache>
                <c:formatCode>#,##0</c:formatCode>
                <c:ptCount val="20"/>
                <c:pt idx="0">
                  <c:v>1844</c:v>
                </c:pt>
                <c:pt idx="1">
                  <c:v>1909</c:v>
                </c:pt>
                <c:pt idx="2">
                  <c:v>1963</c:v>
                </c:pt>
                <c:pt idx="3">
                  <c:v>1973</c:v>
                </c:pt>
                <c:pt idx="4">
                  <c:v>1996</c:v>
                </c:pt>
                <c:pt idx="5">
                  <c:v>2118</c:v>
                </c:pt>
                <c:pt idx="6">
                  <c:v>2168</c:v>
                </c:pt>
                <c:pt idx="7">
                  <c:v>2224</c:v>
                </c:pt>
                <c:pt idx="8">
                  <c:v>2260</c:v>
                </c:pt>
                <c:pt idx="9">
                  <c:v>2398</c:v>
                </c:pt>
                <c:pt idx="10">
                  <c:v>2432</c:v>
                </c:pt>
                <c:pt idx="11">
                  <c:v>2551</c:v>
                </c:pt>
                <c:pt idx="12">
                  <c:v>2652</c:v>
                </c:pt>
                <c:pt idx="13">
                  <c:v>2647</c:v>
                </c:pt>
                <c:pt idx="14">
                  <c:v>2760</c:v>
                </c:pt>
                <c:pt idx="15">
                  <c:v>2722</c:v>
                </c:pt>
                <c:pt idx="16">
                  <c:v>2698</c:v>
                </c:pt>
                <c:pt idx="17">
                  <c:v>2770</c:v>
                </c:pt>
                <c:pt idx="18">
                  <c:v>2703</c:v>
                </c:pt>
                <c:pt idx="19">
                  <c:v>2912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F5-4337-B71E-3F9B60DFAE4B}"/>
            </c:ext>
          </c:extLst>
        </c:ser>
        <c:ser>
          <c:idx val="5"/>
          <c:order val="5"/>
          <c:tx>
            <c:strRef>
              <c:f>'2020-21'!$A$16</c:f>
              <c:strCache>
                <c:ptCount val="1"/>
                <c:pt idx="0">
                  <c:v>High School Building Capacity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dash"/>
            </a:ln>
          </c:spPr>
          <c:marker>
            <c:symbol val="none"/>
          </c:marker>
          <c:cat>
            <c:numRef>
              <c:f>'2020-21'!$H$10:$AA$10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'2020-21'!$H$16:$AA$16</c:f>
              <c:numCache>
                <c:formatCode>#,##0</c:formatCode>
                <c:ptCount val="20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F5-4337-B71E-3F9B60DFA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50304"/>
        <c:axId val="212456192"/>
      </c:lineChart>
      <c:catAx>
        <c:axId val="2124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56192"/>
        <c:crosses val="autoZero"/>
        <c:auto val="1"/>
        <c:lblAlgn val="ctr"/>
        <c:lblOffset val="100"/>
        <c:noMultiLvlLbl val="0"/>
      </c:catAx>
      <c:valAx>
        <c:axId val="212456192"/>
        <c:scaling>
          <c:orientation val="minMax"/>
          <c:max val="45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Students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12450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basic'!$L$9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basic'!$M$9:$Q$9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7-4444-B1F8-1CBDE77FCA78}"/>
            </c:ext>
          </c:extLst>
        </c:ser>
        <c:ser>
          <c:idx val="1"/>
          <c:order val="1"/>
          <c:tx>
            <c:strRef>
              <c:f>'Enrollment Projections - basic'!$L$10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basic'!$M$10:$Q$10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7-4444-B1F8-1CBDE77FCA78}"/>
            </c:ext>
          </c:extLst>
        </c:ser>
        <c:ser>
          <c:idx val="2"/>
          <c:order val="2"/>
          <c:tx>
            <c:strRef>
              <c:f>'Enrollment Projections - basic'!$L$11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basic'!$M$11:$Q$11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B7-4444-B1F8-1CBDE77FC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Enrollment</a:t>
                </a:r>
              </a:p>
              <a:p>
                <a:pPr>
                  <a:defRPr sz="1600"/>
                </a:pP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basic'!$L$9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basic'!$M$9:$Q$9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7-4444-B1F8-1CBDE77FCA78}"/>
            </c:ext>
          </c:extLst>
        </c:ser>
        <c:ser>
          <c:idx val="1"/>
          <c:order val="1"/>
          <c:tx>
            <c:strRef>
              <c:f>'Enrollment Projections - basic'!$L$10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basic'!$M$10:$Q$10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7-4444-B1F8-1CBDE77FCA78}"/>
            </c:ext>
          </c:extLst>
        </c:ser>
        <c:ser>
          <c:idx val="2"/>
          <c:order val="2"/>
          <c:tx>
            <c:strRef>
              <c:f>'Enrollment Projections - basic'!$L$11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basic'!$M$11:$Q$11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B7-4444-B1F8-1CBDE77FC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Enrollment</a:t>
                </a:r>
              </a:p>
              <a:p>
                <a:pPr>
                  <a:defRPr sz="1600"/>
                </a:pP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basic'!$L$9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basic'!$M$9:$Q$9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7-4444-B1F8-1CBDE77FCA78}"/>
            </c:ext>
          </c:extLst>
        </c:ser>
        <c:ser>
          <c:idx val="1"/>
          <c:order val="1"/>
          <c:tx>
            <c:strRef>
              <c:f>'Enrollment Projections - basic'!$L$10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basic'!$M$10:$Q$10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B7-4444-B1F8-1CBDE77FCA78}"/>
            </c:ext>
          </c:extLst>
        </c:ser>
        <c:ser>
          <c:idx val="2"/>
          <c:order val="2"/>
          <c:tx>
            <c:strRef>
              <c:f>'Enrollment Projections - basic'!$L$11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9B-4C0C-AE7E-9483307BBB0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B-4C0C-AE7E-9483307BBB0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basic'!$M$8:$Q$8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basic'!$M$11:$Q$11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B7-4444-B1F8-1CBDE77FC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Enrollment</a:t>
                </a:r>
              </a:p>
              <a:p>
                <a:pPr>
                  <a:defRPr sz="1600"/>
                </a:pP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basic'!$M$9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basic'!$N$9:$R$9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1-48D2-9046-4724BF994C3A}"/>
            </c:ext>
          </c:extLst>
        </c:ser>
        <c:ser>
          <c:idx val="1"/>
          <c:order val="1"/>
          <c:tx>
            <c:strRef>
              <c:f>'Enrollment Projections - basic'!$M$10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basic'!$N$10:$R$10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1-48D2-9046-4724BF994C3A}"/>
            </c:ext>
          </c:extLst>
        </c:ser>
        <c:ser>
          <c:idx val="2"/>
          <c:order val="2"/>
          <c:tx>
            <c:strRef>
              <c:f>'Enrollment Projections - basic'!$M$11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basic'!$N$11:$R$11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1-48D2-9046-4724BF994C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'Enrollment Projections - basic'!$M$9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1-48D2-9046-4724BF994C3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basic'!$N$9:$R$9</c:f>
              <c:numCache>
                <c:formatCode>#,##0</c:formatCode>
                <c:ptCount val="5"/>
                <c:pt idx="0">
                  <c:v>797</c:v>
                </c:pt>
                <c:pt idx="1">
                  <c:v>791</c:v>
                </c:pt>
                <c:pt idx="2">
                  <c:v>771</c:v>
                </c:pt>
                <c:pt idx="3">
                  <c:v>747</c:v>
                </c:pt>
                <c:pt idx="4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1-48D2-9046-4724BF994C3A}"/>
            </c:ext>
          </c:extLst>
        </c:ser>
        <c:ser>
          <c:idx val="1"/>
          <c:order val="1"/>
          <c:tx>
            <c:strRef>
              <c:f>'Enrollment Projections - basic'!$M$10</c:f>
              <c:strCache>
                <c:ptCount val="1"/>
                <c:pt idx="0">
                  <c:v>Elementary 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51-48D2-9046-4724BF994C3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basic'!$N$10:$R$10</c:f>
              <c:numCache>
                <c:formatCode>#,##0</c:formatCode>
                <c:ptCount val="5"/>
                <c:pt idx="0">
                  <c:v>557</c:v>
                </c:pt>
                <c:pt idx="1">
                  <c:v>556</c:v>
                </c:pt>
                <c:pt idx="2">
                  <c:v>540</c:v>
                </c:pt>
                <c:pt idx="3">
                  <c:v>516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1-48D2-9046-4724BF994C3A}"/>
            </c:ext>
          </c:extLst>
        </c:ser>
        <c:ser>
          <c:idx val="2"/>
          <c:order val="2"/>
          <c:tx>
            <c:strRef>
              <c:f>'Enrollment Projections - basic'!$M$11</c:f>
              <c:strCache>
                <c:ptCount val="1"/>
                <c:pt idx="0">
                  <c:v>High School Enrollment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1-48D2-9046-4724BF994C3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51-48D2-9046-4724BF994C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Projections - basic'!$N$8:$R$8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Projected</c:v>
                </c:pt>
              </c:strCache>
            </c:strRef>
          </c:cat>
          <c:val>
            <c:numRef>
              <c:f>'Enrollment Projections - basic'!$N$11:$R$11</c:f>
              <c:numCache>
                <c:formatCode>#,##0</c:formatCode>
                <c:ptCount val="5"/>
                <c:pt idx="0">
                  <c:v>240</c:v>
                </c:pt>
                <c:pt idx="1">
                  <c:v>235</c:v>
                </c:pt>
                <c:pt idx="2">
                  <c:v>231</c:v>
                </c:pt>
                <c:pt idx="3">
                  <c:v>231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1-48D2-9046-4724BF994C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76208"/>
        <c:axId val="479876624"/>
      </c:barChart>
      <c:catAx>
        <c:axId val="47987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624"/>
        <c:crosses val="autoZero"/>
        <c:auto val="1"/>
        <c:lblAlgn val="ctr"/>
        <c:lblOffset val="100"/>
        <c:noMultiLvlLbl val="0"/>
      </c:catAx>
      <c:valAx>
        <c:axId val="47987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/>
              <a:t>Rural Elementary Feeder Schools Enrollment History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'School History'!$D$5</c:f>
              <c:strCache>
                <c:ptCount val="1"/>
                <c:pt idx="0">
                  <c:v>Monforton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History'!$D$6:$D$20</c:f>
              <c:numCache>
                <c:formatCode>#,##0</c:formatCode>
                <c:ptCount val="15"/>
                <c:pt idx="0">
                  <c:v>175</c:v>
                </c:pt>
                <c:pt idx="1">
                  <c:v>160</c:v>
                </c:pt>
                <c:pt idx="2">
                  <c:v>172</c:v>
                </c:pt>
                <c:pt idx="3">
                  <c:v>174</c:v>
                </c:pt>
                <c:pt idx="4">
                  <c:v>201</c:v>
                </c:pt>
                <c:pt idx="5">
                  <c:v>229</c:v>
                </c:pt>
                <c:pt idx="6">
                  <c:v>251</c:v>
                </c:pt>
                <c:pt idx="7">
                  <c:v>296</c:v>
                </c:pt>
                <c:pt idx="8">
                  <c:v>314</c:v>
                </c:pt>
                <c:pt idx="9">
                  <c:v>367</c:v>
                </c:pt>
                <c:pt idx="10">
                  <c:v>493</c:v>
                </c:pt>
                <c:pt idx="11">
                  <c:v>526</c:v>
                </c:pt>
                <c:pt idx="12">
                  <c:v>575</c:v>
                </c:pt>
                <c:pt idx="13">
                  <c:v>622</c:v>
                </c:pt>
                <c:pt idx="14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D-4D6D-8FC7-7FDE2C25A9BE}"/>
            </c:ext>
          </c:extLst>
        </c:ser>
        <c:ser>
          <c:idx val="1"/>
          <c:order val="1"/>
          <c:tx>
            <c:strRef>
              <c:f>'School History'!$E$5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History'!$E$6:$E$20</c:f>
              <c:numCache>
                <c:formatCode>#,##0</c:formatCode>
                <c:ptCount val="15"/>
                <c:pt idx="0">
                  <c:v>192</c:v>
                </c:pt>
                <c:pt idx="1">
                  <c:v>194</c:v>
                </c:pt>
                <c:pt idx="2">
                  <c:v>192</c:v>
                </c:pt>
                <c:pt idx="3">
                  <c:v>187</c:v>
                </c:pt>
                <c:pt idx="4">
                  <c:v>182</c:v>
                </c:pt>
                <c:pt idx="5">
                  <c:v>198</c:v>
                </c:pt>
                <c:pt idx="6">
                  <c:v>201</c:v>
                </c:pt>
                <c:pt idx="7">
                  <c:v>211</c:v>
                </c:pt>
                <c:pt idx="8">
                  <c:v>205</c:v>
                </c:pt>
                <c:pt idx="9">
                  <c:v>203</c:v>
                </c:pt>
                <c:pt idx="10">
                  <c:v>222</c:v>
                </c:pt>
                <c:pt idx="11">
                  <c:v>212</c:v>
                </c:pt>
                <c:pt idx="12">
                  <c:v>207</c:v>
                </c:pt>
                <c:pt idx="13">
                  <c:v>197</c:v>
                </c:pt>
                <c:pt idx="14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D-4D6D-8FC7-7FDE2C25A9BE}"/>
            </c:ext>
          </c:extLst>
        </c:ser>
        <c:ser>
          <c:idx val="2"/>
          <c:order val="2"/>
          <c:tx>
            <c:strRef>
              <c:f>'School History'!$F$5</c:f>
              <c:strCache>
                <c:ptCount val="1"/>
                <c:pt idx="0">
                  <c:v>Gallatin Gateway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History'!$F$6:$F$20</c:f>
              <c:numCache>
                <c:formatCode>#,##0</c:formatCode>
                <c:ptCount val="15"/>
                <c:pt idx="0">
                  <c:v>137</c:v>
                </c:pt>
                <c:pt idx="1">
                  <c:v>160</c:v>
                </c:pt>
                <c:pt idx="2">
                  <c:v>163</c:v>
                </c:pt>
                <c:pt idx="3">
                  <c:v>166</c:v>
                </c:pt>
                <c:pt idx="4">
                  <c:v>179</c:v>
                </c:pt>
                <c:pt idx="5">
                  <c:v>165</c:v>
                </c:pt>
                <c:pt idx="6">
                  <c:v>152</c:v>
                </c:pt>
                <c:pt idx="7">
                  <c:v>157</c:v>
                </c:pt>
                <c:pt idx="8">
                  <c:v>165</c:v>
                </c:pt>
                <c:pt idx="9">
                  <c:v>152</c:v>
                </c:pt>
                <c:pt idx="10">
                  <c:v>148</c:v>
                </c:pt>
                <c:pt idx="11">
                  <c:v>150</c:v>
                </c:pt>
                <c:pt idx="12">
                  <c:v>164</c:v>
                </c:pt>
                <c:pt idx="13">
                  <c:v>172</c:v>
                </c:pt>
                <c:pt idx="1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DD-4D6D-8FC7-7FDE2C25A9BE}"/>
            </c:ext>
          </c:extLst>
        </c:ser>
        <c:ser>
          <c:idx val="3"/>
          <c:order val="3"/>
          <c:tx>
            <c:strRef>
              <c:f>'School History'!$G$5</c:f>
              <c:strCache>
                <c:ptCount val="1"/>
                <c:pt idx="0">
                  <c:v>LaMotte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History'!$G$6:$G$20</c:f>
              <c:numCache>
                <c:formatCode>#,##0</c:formatCode>
                <c:ptCount val="15"/>
                <c:pt idx="0">
                  <c:v>58</c:v>
                </c:pt>
                <c:pt idx="1">
                  <c:v>62</c:v>
                </c:pt>
                <c:pt idx="2">
                  <c:v>68</c:v>
                </c:pt>
                <c:pt idx="3">
                  <c:v>68</c:v>
                </c:pt>
                <c:pt idx="4">
                  <c:v>63</c:v>
                </c:pt>
                <c:pt idx="5">
                  <c:v>65</c:v>
                </c:pt>
                <c:pt idx="6">
                  <c:v>59</c:v>
                </c:pt>
                <c:pt idx="7">
                  <c:v>67</c:v>
                </c:pt>
                <c:pt idx="8">
                  <c:v>65</c:v>
                </c:pt>
                <c:pt idx="9">
                  <c:v>72</c:v>
                </c:pt>
                <c:pt idx="10">
                  <c:v>70</c:v>
                </c:pt>
                <c:pt idx="11">
                  <c:v>58</c:v>
                </c:pt>
                <c:pt idx="12">
                  <c:v>63</c:v>
                </c:pt>
                <c:pt idx="13">
                  <c:v>67</c:v>
                </c:pt>
                <c:pt idx="1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DD-4D6D-8FC7-7FDE2C25A9BE}"/>
            </c:ext>
          </c:extLst>
        </c:ser>
        <c:ser>
          <c:idx val="4"/>
          <c:order val="4"/>
          <c:tx>
            <c:strRef>
              <c:f>'School History'!$H$5</c:f>
              <c:strCache>
                <c:ptCount val="1"/>
                <c:pt idx="0">
                  <c:v>Cottonwood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History'!$H$6:$H$20</c:f>
              <c:numCache>
                <c:formatCode>#,##0</c:formatCode>
                <c:ptCount val="15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16</c:v>
                </c:pt>
                <c:pt idx="7">
                  <c:v>21</c:v>
                </c:pt>
                <c:pt idx="8">
                  <c:v>22</c:v>
                </c:pt>
                <c:pt idx="9">
                  <c:v>18</c:v>
                </c:pt>
                <c:pt idx="10">
                  <c:v>15</c:v>
                </c:pt>
                <c:pt idx="11">
                  <c:v>17</c:v>
                </c:pt>
                <c:pt idx="12">
                  <c:v>13</c:v>
                </c:pt>
                <c:pt idx="13">
                  <c:v>14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DD-4D6D-8FC7-7FDE2C25A9BE}"/>
            </c:ext>
          </c:extLst>
        </c:ser>
        <c:ser>
          <c:idx val="5"/>
          <c:order val="5"/>
          <c:tx>
            <c:strRef>
              <c:f>'School History'!$I$5</c:f>
              <c:strCache>
                <c:ptCount val="1"/>
                <c:pt idx="0">
                  <c:v>Malmborg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History'!$I$6:$I$20</c:f>
              <c:numCache>
                <c:formatCode>#,##0</c:formatCode>
                <c:ptCount val="15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17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DD-4D6D-8FC7-7FDE2C25A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64416"/>
        <c:axId val="76058592"/>
      </c:barChart>
      <c:lineChart>
        <c:grouping val="standard"/>
        <c:varyColors val="0"/>
        <c:ser>
          <c:idx val="6"/>
          <c:order val="6"/>
          <c:tx>
            <c:strRef>
              <c:f>'School History'!$J$5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History'!$C$6:$C$20</c:f>
              <c:strCach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strCache>
            </c:strRef>
          </c:cat>
          <c:val>
            <c:numRef>
              <c:f>'School History'!$J$6:$J$20</c:f>
              <c:numCache>
                <c:formatCode>#,##0</c:formatCode>
                <c:ptCount val="15"/>
                <c:pt idx="0">
                  <c:v>598</c:v>
                </c:pt>
                <c:pt idx="1">
                  <c:v>606</c:v>
                </c:pt>
                <c:pt idx="2">
                  <c:v>624</c:v>
                </c:pt>
                <c:pt idx="3">
                  <c:v>622</c:v>
                </c:pt>
                <c:pt idx="4">
                  <c:v>651</c:v>
                </c:pt>
                <c:pt idx="5">
                  <c:v>687</c:v>
                </c:pt>
                <c:pt idx="6">
                  <c:v>694</c:v>
                </c:pt>
                <c:pt idx="7">
                  <c:v>766</c:v>
                </c:pt>
                <c:pt idx="8">
                  <c:v>784</c:v>
                </c:pt>
                <c:pt idx="9">
                  <c:v>824</c:v>
                </c:pt>
                <c:pt idx="10">
                  <c:v>952</c:v>
                </c:pt>
                <c:pt idx="11">
                  <c:v>969</c:v>
                </c:pt>
                <c:pt idx="12">
                  <c:v>1029</c:v>
                </c:pt>
                <c:pt idx="13">
                  <c:v>1084</c:v>
                </c:pt>
                <c:pt idx="14">
                  <c:v>1072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DD-4D6D-8FC7-7FDE2C25A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64416"/>
        <c:axId val="76058592"/>
      </c:lineChart>
      <c:catAx>
        <c:axId val="760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6058592"/>
        <c:crosses val="autoZero"/>
        <c:auto val="1"/>
        <c:lblAlgn val="ctr"/>
        <c:lblOffset val="100"/>
        <c:noMultiLvlLbl val="0"/>
      </c:catAx>
      <c:valAx>
        <c:axId val="7605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200"/>
                  <a:t>Students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60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'Comparison to Actual'!$C$25</c:f>
              <c:strCache>
                <c:ptCount val="1"/>
                <c:pt idx="0">
                  <c:v>Projection - Previous Year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'Comparison to Actual'!$R$5:$AC$5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'Comparison to Actual'!$R$25:$AC$25</c:f>
              <c:numCache>
                <c:formatCode>#,##0</c:formatCode>
                <c:ptCount val="12"/>
                <c:pt idx="0">
                  <c:v>5614</c:v>
                </c:pt>
                <c:pt idx="1">
                  <c:v>5666</c:v>
                </c:pt>
                <c:pt idx="2">
                  <c:v>5832</c:v>
                </c:pt>
                <c:pt idx="3">
                  <c:v>5990</c:v>
                </c:pt>
                <c:pt idx="4">
                  <c:v>6098.16</c:v>
                </c:pt>
                <c:pt idx="5">
                  <c:v>6377</c:v>
                </c:pt>
                <c:pt idx="6">
                  <c:v>6433</c:v>
                </c:pt>
                <c:pt idx="7">
                  <c:v>6708</c:v>
                </c:pt>
                <c:pt idx="8">
                  <c:v>6926</c:v>
                </c:pt>
                <c:pt idx="9">
                  <c:v>7031</c:v>
                </c:pt>
                <c:pt idx="10">
                  <c:v>7133</c:v>
                </c:pt>
                <c:pt idx="11">
                  <c:v>7289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E-4279-B2FB-A366895A6250}"/>
            </c:ext>
          </c:extLst>
        </c:ser>
        <c:ser>
          <c:idx val="1"/>
          <c:order val="1"/>
          <c:tx>
            <c:strRef>
              <c:f>'Comparison to Actual'!$C$26</c:f>
              <c:strCache>
                <c:ptCount val="1"/>
                <c:pt idx="0">
                  <c:v>Projection - 5 Years Prior</c:v>
                </c:pt>
              </c:strCache>
            </c:strRef>
          </c:tx>
          <c:spPr>
            <a:ln w="5715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'Comparison to Actual'!$R$5:$AC$5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'Comparison to Actual'!$R$26:$AC$26</c:f>
              <c:numCache>
                <c:formatCode>#,##0</c:formatCode>
                <c:ptCount val="12"/>
                <c:pt idx="0">
                  <c:v>5347</c:v>
                </c:pt>
                <c:pt idx="1">
                  <c:v>5675</c:v>
                </c:pt>
                <c:pt idx="2">
                  <c:v>6110</c:v>
                </c:pt>
                <c:pt idx="3">
                  <c:v>6292</c:v>
                </c:pt>
                <c:pt idx="4">
                  <c:v>6445</c:v>
                </c:pt>
                <c:pt idx="5">
                  <c:v>6494</c:v>
                </c:pt>
                <c:pt idx="6">
                  <c:v>6646</c:v>
                </c:pt>
                <c:pt idx="7">
                  <c:v>6956</c:v>
                </c:pt>
                <c:pt idx="8">
                  <c:v>6720</c:v>
                </c:pt>
                <c:pt idx="9">
                  <c:v>6924</c:v>
                </c:pt>
                <c:pt idx="10">
                  <c:v>7070</c:v>
                </c:pt>
                <c:pt idx="11">
                  <c:v>7278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0E-4279-B2FB-A366895A6250}"/>
            </c:ext>
          </c:extLst>
        </c:ser>
        <c:ser>
          <c:idx val="2"/>
          <c:order val="2"/>
          <c:tx>
            <c:strRef>
              <c:f>'Comparison to Actual'!$C$27</c:f>
              <c:strCache>
                <c:ptCount val="1"/>
                <c:pt idx="0">
                  <c:v>Projection - 10 Years Prior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'Comparison to Actual'!$R$5:$AC$5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'Comparison to Actual'!$R$27:$AC$27</c:f>
              <c:numCache>
                <c:formatCode>#,##0</c:formatCode>
                <c:ptCount val="12"/>
                <c:pt idx="0">
                  <c:v>4512</c:v>
                </c:pt>
                <c:pt idx="1">
                  <c:v>5014</c:v>
                </c:pt>
                <c:pt idx="2">
                  <c:v>4868</c:v>
                </c:pt>
                <c:pt idx="3">
                  <c:v>5012</c:v>
                </c:pt>
                <c:pt idx="4">
                  <c:v>4990</c:v>
                </c:pt>
                <c:pt idx="5">
                  <c:v>5573</c:v>
                </c:pt>
                <c:pt idx="6">
                  <c:v>6156</c:v>
                </c:pt>
                <c:pt idx="7">
                  <c:v>7130</c:v>
                </c:pt>
                <c:pt idx="8">
                  <c:v>7405</c:v>
                </c:pt>
                <c:pt idx="9">
                  <c:v>7560</c:v>
                </c:pt>
                <c:pt idx="10">
                  <c:v>7571</c:v>
                </c:pt>
                <c:pt idx="11">
                  <c:v>7668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0E-4279-B2FB-A366895A6250}"/>
            </c:ext>
          </c:extLst>
        </c:ser>
        <c:ser>
          <c:idx val="3"/>
          <c:order val="3"/>
          <c:tx>
            <c:strRef>
              <c:f>'Comparison to Actual'!$C$28</c:f>
              <c:strCache>
                <c:ptCount val="1"/>
                <c:pt idx="0">
                  <c:v>Actual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'Comparison to Actual'!$R$5:$AC$5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'Comparison to Actual'!$R$28:$AC$28</c:f>
              <c:numCache>
                <c:formatCode>#,##0</c:formatCode>
                <c:ptCount val="12"/>
                <c:pt idx="0">
                  <c:v>5509</c:v>
                </c:pt>
                <c:pt idx="1">
                  <c:v>5679</c:v>
                </c:pt>
                <c:pt idx="2">
                  <c:v>5810</c:v>
                </c:pt>
                <c:pt idx="3">
                  <c:v>5961</c:v>
                </c:pt>
                <c:pt idx="4">
                  <c:v>6216</c:v>
                </c:pt>
                <c:pt idx="5">
                  <c:v>6294</c:v>
                </c:pt>
                <c:pt idx="6">
                  <c:v>6505</c:v>
                </c:pt>
                <c:pt idx="7">
                  <c:v>6742</c:v>
                </c:pt>
                <c:pt idx="8">
                  <c:v>6852</c:v>
                </c:pt>
                <c:pt idx="9">
                  <c:v>6995</c:v>
                </c:pt>
                <c:pt idx="10">
                  <c:v>7111</c:v>
                </c:pt>
                <c:pt idx="11">
                  <c:v>6864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0E-4279-B2FB-A366895A6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701199"/>
        <c:axId val="1"/>
      </c:lineChart>
      <c:catAx>
        <c:axId val="582701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2701199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span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'2020-21'!$A$62</c:f>
              <c:strCache>
                <c:ptCount val="1"/>
                <c:pt idx="0">
                  <c:v>Elementary Enrollment (Grades K-5)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'2020-21'!$H$61:$AA$61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'2020-21'!$H$62:$AA$62</c:f>
              <c:numCache>
                <c:formatCode>#,##0</c:formatCode>
                <c:ptCount val="20"/>
                <c:pt idx="0">
                  <c:v>2717</c:v>
                </c:pt>
                <c:pt idx="1">
                  <c:v>2801</c:v>
                </c:pt>
                <c:pt idx="2">
                  <c:v>2907</c:v>
                </c:pt>
                <c:pt idx="3">
                  <c:v>2946</c:v>
                </c:pt>
                <c:pt idx="4">
                  <c:v>3037</c:v>
                </c:pt>
                <c:pt idx="5">
                  <c:v>3184</c:v>
                </c:pt>
                <c:pt idx="6">
                  <c:v>3185</c:v>
                </c:pt>
                <c:pt idx="7">
                  <c:v>3235</c:v>
                </c:pt>
                <c:pt idx="8">
                  <c:v>3225</c:v>
                </c:pt>
                <c:pt idx="9">
                  <c:v>2892</c:v>
                </c:pt>
                <c:pt idx="10">
                  <c:v>3360</c:v>
                </c:pt>
                <c:pt idx="11">
                  <c:v>3390</c:v>
                </c:pt>
                <c:pt idx="12">
                  <c:v>3457</c:v>
                </c:pt>
                <c:pt idx="13">
                  <c:v>3536</c:v>
                </c:pt>
                <c:pt idx="14">
                  <c:v>3564</c:v>
                </c:pt>
                <c:pt idx="15">
                  <c:v>3658</c:v>
                </c:pt>
                <c:pt idx="16">
                  <c:v>3603</c:v>
                </c:pt>
                <c:pt idx="17">
                  <c:v>3656</c:v>
                </c:pt>
                <c:pt idx="18">
                  <c:v>3709</c:v>
                </c:pt>
                <c:pt idx="19">
                  <c:v>3764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1-4D65-B73A-FD0A960A33CF}"/>
            </c:ext>
          </c:extLst>
        </c:ser>
        <c:ser>
          <c:idx val="1"/>
          <c:order val="1"/>
          <c:tx>
            <c:strRef>
              <c:f>'2020-21'!$A$63</c:f>
              <c:strCache>
                <c:ptCount val="1"/>
                <c:pt idx="0">
                  <c:v>Middle School Enrollment (Grades 6-8)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'2020-21'!$H$61:$AA$61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'2020-21'!$H$63:$AA$63</c:f>
              <c:numCache>
                <c:formatCode>#,##0</c:formatCode>
                <c:ptCount val="20"/>
                <c:pt idx="0">
                  <c:v>1215</c:v>
                </c:pt>
                <c:pt idx="1">
                  <c:v>1251</c:v>
                </c:pt>
                <c:pt idx="2">
                  <c:v>1316</c:v>
                </c:pt>
                <c:pt idx="3">
                  <c:v>1375</c:v>
                </c:pt>
                <c:pt idx="4">
                  <c:v>1472</c:v>
                </c:pt>
                <c:pt idx="5">
                  <c:v>1440</c:v>
                </c:pt>
                <c:pt idx="6">
                  <c:v>1535</c:v>
                </c:pt>
                <c:pt idx="7">
                  <c:v>1536</c:v>
                </c:pt>
                <c:pt idx="8">
                  <c:v>1626</c:v>
                </c:pt>
                <c:pt idx="9">
                  <c:v>1574</c:v>
                </c:pt>
                <c:pt idx="10">
                  <c:v>1695</c:v>
                </c:pt>
                <c:pt idx="11">
                  <c:v>1694</c:v>
                </c:pt>
                <c:pt idx="12">
                  <c:v>1673</c:v>
                </c:pt>
                <c:pt idx="13">
                  <c:v>1675</c:v>
                </c:pt>
                <c:pt idx="14">
                  <c:v>1703</c:v>
                </c:pt>
                <c:pt idx="15">
                  <c:v>1704</c:v>
                </c:pt>
                <c:pt idx="16">
                  <c:v>1869</c:v>
                </c:pt>
                <c:pt idx="17">
                  <c:v>1874</c:v>
                </c:pt>
                <c:pt idx="18">
                  <c:v>1948</c:v>
                </c:pt>
                <c:pt idx="19">
                  <c:v>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1-4D65-B73A-FD0A960A33CF}"/>
            </c:ext>
          </c:extLst>
        </c:ser>
        <c:ser>
          <c:idx val="2"/>
          <c:order val="2"/>
          <c:tx>
            <c:strRef>
              <c:f>'2020-21'!$A$64</c:f>
              <c:strCache>
                <c:ptCount val="1"/>
                <c:pt idx="0">
                  <c:v>High School Enrollment (Grades 9-12)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'2020-21'!$H$61:$AA$61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'2020-21'!$H$64:$AA$64</c:f>
              <c:numCache>
                <c:formatCode>#,##0</c:formatCode>
                <c:ptCount val="20"/>
                <c:pt idx="0">
                  <c:v>1844</c:v>
                </c:pt>
                <c:pt idx="1">
                  <c:v>1909</c:v>
                </c:pt>
                <c:pt idx="2">
                  <c:v>1963</c:v>
                </c:pt>
                <c:pt idx="3">
                  <c:v>1973</c:v>
                </c:pt>
                <c:pt idx="4">
                  <c:v>1996</c:v>
                </c:pt>
                <c:pt idx="5">
                  <c:v>2118</c:v>
                </c:pt>
                <c:pt idx="6">
                  <c:v>2168</c:v>
                </c:pt>
                <c:pt idx="7">
                  <c:v>2224</c:v>
                </c:pt>
                <c:pt idx="8">
                  <c:v>2260</c:v>
                </c:pt>
                <c:pt idx="9">
                  <c:v>2398</c:v>
                </c:pt>
                <c:pt idx="10">
                  <c:v>2432</c:v>
                </c:pt>
                <c:pt idx="11">
                  <c:v>2551</c:v>
                </c:pt>
                <c:pt idx="12">
                  <c:v>2652</c:v>
                </c:pt>
                <c:pt idx="13">
                  <c:v>2647</c:v>
                </c:pt>
                <c:pt idx="14">
                  <c:v>2760</c:v>
                </c:pt>
                <c:pt idx="15">
                  <c:v>2722</c:v>
                </c:pt>
                <c:pt idx="16">
                  <c:v>2698</c:v>
                </c:pt>
                <c:pt idx="17">
                  <c:v>2770</c:v>
                </c:pt>
                <c:pt idx="18">
                  <c:v>2703</c:v>
                </c:pt>
                <c:pt idx="19">
                  <c:v>2912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31-4D65-B73A-FD0A960A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195648"/>
        <c:axId val="217197184"/>
      </c:lineChart>
      <c:catAx>
        <c:axId val="2171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197184"/>
        <c:crosses val="autoZero"/>
        <c:auto val="1"/>
        <c:lblAlgn val="ctr"/>
        <c:lblOffset val="100"/>
        <c:noMultiLvlLbl val="0"/>
      </c:catAx>
      <c:valAx>
        <c:axId val="217197184"/>
        <c:scaling>
          <c:orientation val="minMax"/>
          <c:max val="45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Students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7195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0.59655</cdr:x>
      <cdr:y>0.05302</cdr:y>
    </cdr:from>
    <cdr:to>
      <cdr:x>0.59912</cdr:x>
      <cdr:y>0.70185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273110" y="254135"/>
          <a:ext cx="27025" cy="310977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0.28245</cdr:x>
      <cdr:y>0.07719</cdr:y>
    </cdr:from>
    <cdr:to>
      <cdr:x>0.55085</cdr:x>
      <cdr:y>0.07719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2970120" y="369941"/>
          <a:ext cx="2822387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0.35801</cdr:x>
      <cdr:y>0.04927</cdr:y>
    </cdr:from>
    <cdr:to>
      <cdr:x>0.46998</cdr:x>
      <cdr:y>0.10511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3764682" y="236123"/>
          <a:ext cx="1177432" cy="2676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Actual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0.7246</cdr:x>
      <cdr:y>0.04542</cdr:y>
    </cdr:from>
    <cdr:to>
      <cdr:x>0.87545</cdr:x>
      <cdr:y>0.10126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7619642" y="217694"/>
          <a:ext cx="1586278" cy="2676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Projected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22324D-95B9-48FF-8C98-AAEE1CBDB8CF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1B7433-C3E5-47F3-A721-CD85A34F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B7433-C3E5-47F3-A721-CD85A34F7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3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B7433-C3E5-47F3-A721-CD85A34F7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B7433-C3E5-47F3-A721-CD85A34F74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B7433-C3E5-47F3-A721-CD85A34F7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0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F6DA-132C-48A8-B4A5-11EA3E55C86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EB95-DA28-4277-B616-BDA2742A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denise.wke.waterman@bsd7.org" TargetMode="External"/><Relationship Id="rId2" Type="http://schemas.openxmlformats.org/officeDocument/2006/relationships/hyperlink" Target="mailto:Mike.waterman@bsd7.or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file:///C:\Users\Mike%20Waterman\Desktop\2017%20MASBO%20Budget%20Workshops\Workshop%20Spreadsheet.xls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Midenise.wke.waterman@bsd7.org" TargetMode="External"/><Relationship Id="rId2" Type="http://schemas.openxmlformats.org/officeDocument/2006/relationships/hyperlink" Target="mailto:Mike.waterman@bsd7.or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/>
          <p:cNvSpPr txBox="1">
            <a:spLocks/>
          </p:cNvSpPr>
          <p:nvPr/>
        </p:nvSpPr>
        <p:spPr>
          <a:xfrm>
            <a:off x="374611" y="4588629"/>
            <a:ext cx="51297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Mike Waterman, Director of Business Services</a:t>
            </a:r>
          </a:p>
          <a:p>
            <a:pPr marL="0" indent="0">
              <a:buNone/>
            </a:pPr>
            <a:r>
              <a:rPr lang="en-US" sz="2000" dirty="0" smtClean="0"/>
              <a:t>Bozeman Public Schools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mike.waterman@bsd7.org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W: 406-522-6097  C: 406-589-4027</a:t>
            </a:r>
            <a:endParaRPr lang="en-US" sz="2000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062281" y="4588629"/>
            <a:ext cx="51297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Denise Williams, Executive Director</a:t>
            </a:r>
          </a:p>
          <a:p>
            <a:pPr algn="l"/>
            <a:r>
              <a:rPr lang="en-US" sz="2000" dirty="0" smtClean="0"/>
              <a:t>Montana Association of School Business Officials</a:t>
            </a:r>
          </a:p>
          <a:p>
            <a:pPr algn="l"/>
            <a:r>
              <a:rPr lang="en-US" sz="2000" dirty="0" smtClean="0">
                <a:hlinkClick r:id="rId3"/>
              </a:rPr>
              <a:t>dwilliams@masbo.com</a:t>
            </a:r>
            <a:endParaRPr lang="en-US" sz="2000" dirty="0" smtClean="0"/>
          </a:p>
          <a:p>
            <a:pPr algn="l"/>
            <a:r>
              <a:rPr lang="en-US" sz="2000" dirty="0" smtClean="0"/>
              <a:t>W: 911   C: </a:t>
            </a:r>
            <a:r>
              <a:rPr lang="en-US" sz="2000" dirty="0"/>
              <a:t>406-461-3659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998505" y="859312"/>
            <a:ext cx="1011773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MASBO BUDGET WORKSHOPS 2021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27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5629726"/>
              </p:ext>
            </p:extLst>
          </p:nvPr>
        </p:nvGraphicFramePr>
        <p:xfrm>
          <a:off x="6649518" y="41370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5440" y="1690689"/>
            <a:ext cx="1879600" cy="48421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61890" y="538480"/>
            <a:ext cx="1002986" cy="3911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0720" y="4031780"/>
            <a:ext cx="2162070" cy="1180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02480" y="1620570"/>
            <a:ext cx="1906963" cy="11226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6954622"/>
              </p:ext>
            </p:extLst>
          </p:nvPr>
        </p:nvGraphicFramePr>
        <p:xfrm>
          <a:off x="6649518" y="41370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5440" y="1690689"/>
            <a:ext cx="1879600" cy="4842192"/>
          </a:xfrm>
          <a:prstGeom prst="rect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61890" y="538480"/>
            <a:ext cx="1002986" cy="3911600"/>
          </a:xfrm>
          <a:prstGeom prst="rect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922450">
            <a:off x="993436" y="2528492"/>
            <a:ext cx="3340742" cy="4090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6723818" y="1825625"/>
            <a:ext cx="528530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Recommended order for developing enrollment projections: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full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methods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Other methods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922450">
            <a:off x="1662897" y="2476869"/>
            <a:ext cx="2670962" cy="27454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22450">
            <a:off x="2474300" y="2371024"/>
            <a:ext cx="1816532" cy="2396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6723818" y="1825625"/>
            <a:ext cx="528530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Recommended order for developing enrollment projections: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full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methods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Other methods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922450">
            <a:off x="1662897" y="2476869"/>
            <a:ext cx="2670962" cy="27454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22450">
            <a:off x="2474300" y="2371024"/>
            <a:ext cx="1816532" cy="2396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6723818" y="1825625"/>
            <a:ext cx="528530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Recommended order for developing enrollment projections: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full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methods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Other methods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05" y="1763909"/>
            <a:ext cx="5758973" cy="458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6723818" y="1825625"/>
            <a:ext cx="528530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 smtClean="0"/>
              <a:t>Recommended order for developing enrollment projections: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full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Other </a:t>
            </a:r>
            <a:r>
              <a:rPr lang="en-US" dirty="0" smtClean="0"/>
              <a:t>methods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Classes for which you have partial history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Project Kindergarten last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Historical average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Other methods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99020" y="2235201"/>
            <a:ext cx="3198660" cy="3739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School District</a:t>
            </a:r>
            <a:br>
              <a:rPr lang="en-US" dirty="0"/>
            </a:br>
            <a:r>
              <a:rPr lang="en-US" sz="3200" dirty="0"/>
              <a:t>Historical Enrollment Count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218440" y="232378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Observations/takeaways: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Enrollment increases possible even in districts with falling enrollment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an eye on bubble classes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Anticipate changes to budget </a:t>
            </a:r>
            <a:r>
              <a:rPr lang="en-US" dirty="0" smtClean="0"/>
              <a:t>limits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63264"/>
              </p:ext>
            </p:extLst>
          </p:nvPr>
        </p:nvGraphicFramePr>
        <p:xfrm>
          <a:off x="909731" y="5097845"/>
          <a:ext cx="45912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822">
                  <a:extLst>
                    <a:ext uri="{9D8B030D-6E8A-4147-A177-3AD203B41FA5}">
                      <a16:colId xmlns:a16="http://schemas.microsoft.com/office/drawing/2014/main" val="429070140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585775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FY21 Per-ANB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Entitlement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91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K-6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$5,727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7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7-8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$7,333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9-12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$7,333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4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HB329 -  "Students </a:t>
            </a:r>
            <a:r>
              <a:rPr lang="en-US" u="sng" dirty="0" smtClean="0"/>
              <a:t>with Special </a:t>
            </a:r>
            <a:r>
              <a:rPr lang="en-US" u="sng" dirty="0"/>
              <a:t>Needs Equal Opportunity </a:t>
            </a:r>
            <a:r>
              <a:rPr lang="en-US" u="sng" dirty="0" smtClean="0"/>
              <a:t>Act“:</a:t>
            </a:r>
          </a:p>
          <a:p>
            <a:pPr lvl="1"/>
            <a:r>
              <a:rPr lang="en-US" dirty="0" smtClean="0"/>
              <a:t>Resident public school district contributes General Fund amount for </a:t>
            </a:r>
            <a:r>
              <a:rPr lang="en-US" i="1" dirty="0" smtClean="0"/>
              <a:t>non-enrolled </a:t>
            </a:r>
            <a:r>
              <a:rPr lang="en-US" dirty="0" smtClean="0"/>
              <a:t>special </a:t>
            </a:r>
            <a:r>
              <a:rPr lang="en-US" dirty="0" err="1" smtClean="0"/>
              <a:t>ed</a:t>
            </a:r>
            <a:r>
              <a:rPr lang="en-US" dirty="0" smtClean="0"/>
              <a:t> student’s use via OPI.  Amount is lesser of:</a:t>
            </a:r>
          </a:p>
          <a:p>
            <a:pPr lvl="2"/>
            <a:r>
              <a:rPr lang="en-US" dirty="0" smtClean="0"/>
              <a:t>District’s average General Fund budget per pupil</a:t>
            </a:r>
          </a:p>
          <a:p>
            <a:pPr lvl="2"/>
            <a:r>
              <a:rPr lang="en-US" dirty="0" smtClean="0"/>
              <a:t>Statewide average General Fund budget per pupil</a:t>
            </a:r>
          </a:p>
          <a:p>
            <a:pPr lvl="1"/>
            <a:r>
              <a:rPr lang="en-US" dirty="0" smtClean="0"/>
              <a:t>District </a:t>
            </a:r>
            <a:r>
              <a:rPr lang="en-US" dirty="0"/>
              <a:t>counts students for ANB funding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28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Enrollment During COVID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Possible sources of info</a:t>
            </a:r>
          </a:p>
          <a:p>
            <a:pPr lvl="1"/>
            <a:r>
              <a:rPr lang="en-US" sz="2800" dirty="0" smtClean="0"/>
              <a:t>County Superintendent</a:t>
            </a:r>
          </a:p>
          <a:p>
            <a:pPr lvl="1"/>
            <a:r>
              <a:rPr lang="en-US" sz="2800" dirty="0" smtClean="0"/>
              <a:t>Private Schools</a:t>
            </a:r>
          </a:p>
          <a:p>
            <a:pPr lvl="1"/>
            <a:r>
              <a:rPr lang="en-US" sz="2800" dirty="0" smtClean="0"/>
              <a:t>Call them and ask!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55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2596" y="3768285"/>
            <a:ext cx="9144000" cy="998267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Your toolbox…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 smtClean="0">
                <a:hlinkClick r:id="rId2" action="ppaction://hlinkfile"/>
              </a:rPr>
              <a:t>Spreadsheet on MASBO website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596" y="407772"/>
            <a:ext cx="7117404" cy="61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Budgeting Steps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LC2554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Budgeting in the Age of ESSER Grants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7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endParaRPr lang="en-US" sz="3200" u="sng" dirty="0" smtClean="0"/>
          </a:p>
          <a:p>
            <a:pPr marL="0" indent="0">
              <a:buNone/>
            </a:pPr>
            <a:r>
              <a:rPr lang="en-US" sz="3200" dirty="0" smtClean="0"/>
              <a:t>Use Enrollment Projections tab to summarize your October enrollment history and develop projections for next year</a:t>
            </a:r>
          </a:p>
        </p:txBody>
      </p:sp>
    </p:spTree>
    <p:extLst>
      <p:ext uri="{BB962C8B-B14F-4D97-AF65-F5344CB8AC3E}">
        <p14:creationId xmlns:p14="http://schemas.microsoft.com/office/powerpoint/2010/main" val="55946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Bozeman Public Schools</a:t>
            </a:r>
            <a:br>
              <a:rPr lang="en-US" dirty="0" smtClean="0"/>
            </a:br>
            <a:r>
              <a:rPr lang="en-US" sz="3600" dirty="0" smtClean="0"/>
              <a:t>Enrollment History and Projections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 flipH="1">
            <a:off x="6538486" y="5081956"/>
            <a:ext cx="264439" cy="154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1599079"/>
            <a:ext cx="10835939" cy="5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not just YOUR enrollment…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3254" y="2533135"/>
            <a:ext cx="1025611" cy="40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3254" y="2685535"/>
            <a:ext cx="803189" cy="270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60" y="1822768"/>
            <a:ext cx="10657840" cy="44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not just YOUR enrollment…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3254" y="2533135"/>
            <a:ext cx="1025611" cy="40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3254" y="2685535"/>
            <a:ext cx="803189" cy="270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16896"/>
              </p:ext>
            </p:extLst>
          </p:nvPr>
        </p:nvGraphicFramePr>
        <p:xfrm>
          <a:off x="838200" y="1825624"/>
          <a:ext cx="10515600" cy="471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1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Yeah…but does it work?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575744"/>
              </p:ext>
            </p:extLst>
          </p:nvPr>
        </p:nvGraphicFramePr>
        <p:xfrm>
          <a:off x="838200" y="1825624"/>
          <a:ext cx="10515600" cy="460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48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316" y="1311693"/>
            <a:ext cx="12182899" cy="65990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The *</a:t>
            </a:r>
            <a:br>
              <a:rPr lang="en-US" dirty="0" smtClean="0"/>
            </a:br>
            <a:r>
              <a:rPr lang="en-US" sz="2800" dirty="0" smtClean="0"/>
              <a:t>The importance of “I’ll believe it when I see it”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49589" y="721894"/>
            <a:ext cx="4884821" cy="676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Bozeman Public Schools</a:t>
            </a:r>
            <a:br>
              <a:rPr lang="en-US" dirty="0" smtClean="0"/>
            </a:br>
            <a:r>
              <a:rPr lang="en-US" sz="3600" dirty="0" smtClean="0"/>
              <a:t>Enrollment History and Projections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164339"/>
              </p:ext>
            </p:extLst>
          </p:nvPr>
        </p:nvGraphicFramePr>
        <p:xfrm>
          <a:off x="838200" y="1825624"/>
          <a:ext cx="10515600" cy="48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7173685" y="2046515"/>
            <a:ext cx="7200" cy="3635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7343" y="2211629"/>
            <a:ext cx="307058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9118" y="2077171"/>
            <a:ext cx="1296882" cy="268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Actual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49174" y="2211629"/>
            <a:ext cx="31180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93459" y="2083721"/>
            <a:ext cx="1747205" cy="268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Projected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7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Bozeman Public Schools</a:t>
            </a:r>
            <a:br>
              <a:rPr lang="en-US" dirty="0" smtClean="0"/>
            </a:br>
            <a:r>
              <a:rPr lang="en-US" sz="3600" dirty="0" smtClean="0"/>
              <a:t>Enrollment vs. Building Capacity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92490" y="2195565"/>
            <a:ext cx="28223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339808"/>
              </p:ext>
            </p:extLst>
          </p:nvPr>
        </p:nvGraphicFramePr>
        <p:xfrm>
          <a:off x="838200" y="1825624"/>
          <a:ext cx="10515600" cy="479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9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Determine eligibility for anticipated unusual enrollment 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 projections vs actual in ensuing October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Calendar of Events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67157"/>
              </p:ext>
            </p:extLst>
          </p:nvPr>
        </p:nvGraphicFramePr>
        <p:xfrm>
          <a:off x="838200" y="2184213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529">
                  <a:extLst>
                    <a:ext uri="{9D8B030D-6E8A-4147-A177-3AD203B41FA5}">
                      <a16:colId xmlns:a16="http://schemas.microsoft.com/office/drawing/2014/main" val="3035736663"/>
                    </a:ext>
                  </a:extLst>
                </a:gridCol>
                <a:gridCol w="4173071">
                  <a:extLst>
                    <a:ext uri="{9D8B030D-6E8A-4147-A177-3AD203B41FA5}">
                      <a16:colId xmlns:a16="http://schemas.microsoft.com/office/drawing/2014/main" val="530186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84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Enrollment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Monday</a:t>
                      </a:r>
                      <a:r>
                        <a:rPr lang="en-US" baseline="0" dirty="0" smtClean="0"/>
                        <a:t> in October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10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Enrollment Count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Monday in February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73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 for Calling for a</a:t>
                      </a:r>
                      <a:r>
                        <a:rPr lang="en-US" baseline="0" dirty="0" smtClean="0"/>
                        <a:t> May election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23 (70 days before)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13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Preliminary</a:t>
                      </a:r>
                      <a:r>
                        <a:rPr lang="en-US" baseline="0" dirty="0" smtClean="0"/>
                        <a:t> Budget Data Sheets released by OPI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 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09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 for</a:t>
                      </a:r>
                      <a:r>
                        <a:rPr lang="en-US" baseline="0" dirty="0" smtClean="0"/>
                        <a:t> finalizing ballot language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 2 (30</a:t>
                      </a:r>
                      <a:r>
                        <a:rPr lang="en-US" baseline="0" dirty="0" smtClean="0"/>
                        <a:t> days before)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5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day</a:t>
                      </a:r>
                      <a:r>
                        <a:rPr lang="en-US" baseline="0" dirty="0" smtClean="0"/>
                        <a:t> of Legislative Session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70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Deadline for submitting</a:t>
                      </a:r>
                      <a:r>
                        <a:rPr lang="en-US" baseline="0" dirty="0" smtClean="0"/>
                        <a:t> Application for Additional ANB to OPI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63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Preliminary Budget Data Sheet available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Fourth Monday in June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09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199" y="2121460"/>
            <a:ext cx="110400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Conventional: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Wait for OPI to release preliminary budget data sheets, budget spreadsheet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Understanding ANB (Average Number Belonging)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Generally: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Adjusted Fall enrollment + Adjusted Spring Enrollment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…rounded up to nearest integer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06753" y="3567953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187/180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65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Understanding ANB (Average Number Belonging)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Exercise: </a:t>
            </a:r>
            <a:r>
              <a:rPr lang="en-US" dirty="0"/>
              <a:t>c</a:t>
            </a:r>
            <a:r>
              <a:rPr lang="en-US" dirty="0" smtClean="0"/>
              <a:t>alculate your ANB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4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34989" y="4753250"/>
            <a:ext cx="3072880" cy="3463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7241" y="4762164"/>
            <a:ext cx="339483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Prior year average enrollment</a:t>
            </a:r>
          </a:p>
          <a:p>
            <a:pPr algn="ctr"/>
            <a:r>
              <a:rPr lang="en-US" u="sng" dirty="0" smtClean="0"/>
              <a:t>(Oct enrollment + Feb enrollment)</a:t>
            </a:r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175759" y="3063948"/>
            <a:ext cx="3108960" cy="1618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95834" y="2958328"/>
            <a:ext cx="337778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Remainder of enrollment increase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34990" y="3640681"/>
            <a:ext cx="3149729" cy="1341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7819" y="3439897"/>
            <a:ext cx="276723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Lesser or 4% or 40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(not funded!)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09431"/>
              </p:ext>
            </p:extLst>
          </p:nvPr>
        </p:nvGraphicFramePr>
        <p:xfrm>
          <a:off x="1035424" y="2677272"/>
          <a:ext cx="84810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6087022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10495899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9228669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593943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r>
                        <a:rPr lang="en-US" baseline="0" dirty="0" smtClean="0"/>
                        <a:t> 2020 </a:t>
                      </a:r>
                    </a:p>
                    <a:p>
                      <a:pPr algn="ctr"/>
                      <a:r>
                        <a:rPr lang="en-US" baseline="0" dirty="0" smtClean="0"/>
                        <a:t>Actual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r>
                        <a:rPr lang="en-US" baseline="0" dirty="0" smtClean="0"/>
                        <a:t> 2021 </a:t>
                      </a:r>
                    </a:p>
                    <a:p>
                      <a:pPr algn="ctr"/>
                      <a:r>
                        <a:rPr lang="en-US" baseline="0" dirty="0" smtClean="0"/>
                        <a:t>Projected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1861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5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3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2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Grade 12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529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561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8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School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0191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Understanding ANB (Average Number Belonging)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8423827" y="4845985"/>
            <a:ext cx="711208" cy="32556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0916" y="5235388"/>
            <a:ext cx="161364" cy="2112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37970" y="5464601"/>
            <a:ext cx="295702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Is Bozeman High School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eligible for an anticipated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unusual enrollment increase?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0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Understanding ANB (Average Number Belonging)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21340"/>
              </p:ext>
            </p:extLst>
          </p:nvPr>
        </p:nvGraphicFramePr>
        <p:xfrm>
          <a:off x="1035424" y="2677272"/>
          <a:ext cx="857749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60870223"/>
                    </a:ext>
                  </a:extLst>
                </a:gridCol>
                <a:gridCol w="1446149">
                  <a:extLst>
                    <a:ext uri="{9D8B030D-6E8A-4147-A177-3AD203B41FA5}">
                      <a16:colId xmlns:a16="http://schemas.microsoft.com/office/drawing/2014/main" val="1104958999"/>
                    </a:ext>
                  </a:extLst>
                </a:gridCol>
                <a:gridCol w="1446149">
                  <a:extLst>
                    <a:ext uri="{9D8B030D-6E8A-4147-A177-3AD203B41FA5}">
                      <a16:colId xmlns:a16="http://schemas.microsoft.com/office/drawing/2014/main" val="1995898968"/>
                    </a:ext>
                  </a:extLst>
                </a:gridCol>
                <a:gridCol w="1446149">
                  <a:extLst>
                    <a:ext uri="{9D8B030D-6E8A-4147-A177-3AD203B41FA5}">
                      <a16:colId xmlns:a16="http://schemas.microsoft.com/office/drawing/2014/main" val="428270945"/>
                    </a:ext>
                  </a:extLst>
                </a:gridCol>
                <a:gridCol w="1446149">
                  <a:extLst>
                    <a:ext uri="{9D8B030D-6E8A-4147-A177-3AD203B41FA5}">
                      <a16:colId xmlns:a16="http://schemas.microsoft.com/office/drawing/2014/main" val="3592286695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3593943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r>
                        <a:rPr lang="en-US" baseline="0" dirty="0" smtClean="0"/>
                        <a:t> 2020 </a:t>
                      </a:r>
                    </a:p>
                    <a:p>
                      <a:pPr algn="ctr"/>
                      <a:r>
                        <a:rPr lang="en-US" baseline="0" dirty="0" smtClean="0"/>
                        <a:t>Actual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r>
                        <a:rPr lang="en-US" baseline="0" dirty="0" smtClean="0"/>
                        <a:t> 2021 </a:t>
                      </a:r>
                    </a:p>
                    <a:p>
                      <a:pPr algn="ctr"/>
                      <a:r>
                        <a:rPr lang="en-US" baseline="0" dirty="0" smtClean="0"/>
                        <a:t>Actual Enrollment</a:t>
                      </a:r>
                      <a:endParaRPr lang="en-US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2020-21 </a:t>
                      </a:r>
                      <a:r>
                        <a:rPr lang="en-US" i="1" dirty="0" smtClean="0"/>
                        <a:t>Average</a:t>
                      </a:r>
                      <a:r>
                        <a:rPr lang="en-US" i="0" dirty="0" smtClean="0"/>
                        <a:t>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r>
                        <a:rPr lang="en-US" baseline="0" dirty="0" smtClean="0"/>
                        <a:t> 2021 </a:t>
                      </a:r>
                    </a:p>
                    <a:p>
                      <a:pPr algn="ctr"/>
                      <a:r>
                        <a:rPr lang="en-US" baseline="0" dirty="0" smtClean="0"/>
                        <a:t>Projected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1861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5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3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2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Grade 12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529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486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561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8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School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/>
                        <a:t>34</a:t>
                      </a:r>
                      <a:r>
                        <a:rPr lang="en-US" dirty="0" smtClean="0"/>
                        <a:t>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554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eligibility for anticipated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unusual enrollment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 projections vs actual in ensuing October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45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Comparisons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0338" y="2053266"/>
            <a:ext cx="5020198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Use OPI General Fund spreadsheet and Funding </a:t>
            </a:r>
            <a:r>
              <a:rPr lang="en-US" sz="2000" u="sng" dirty="0" err="1" smtClean="0"/>
              <a:t>Comparsions</a:t>
            </a:r>
            <a:r>
              <a:rPr lang="en-US" sz="2000" u="sng" dirty="0" smtClean="0"/>
              <a:t> tab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Summarize funding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Determine funding available from AEI, UEI budget amendment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Determine LC1310 impact on your district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2422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eligibility for anticipated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unusual enrollment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Monitor projections vs actual in ensuing October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11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Approval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3835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PAA3 – Application for Additional Enrollment</a:t>
            </a:r>
          </a:p>
          <a:p>
            <a:pPr lvl="1"/>
            <a:r>
              <a:rPr lang="en-US" dirty="0" smtClean="0"/>
              <a:t>Due to OPI June 1</a:t>
            </a:r>
          </a:p>
          <a:p>
            <a:pPr lvl="1"/>
            <a:r>
              <a:rPr lang="en-US" dirty="0" smtClean="0"/>
              <a:t>Requires Board approval, county </a:t>
            </a:r>
            <a:r>
              <a:rPr lang="en-US" dirty="0" err="1" smtClean="0"/>
              <a:t>supt</a:t>
            </a:r>
            <a:r>
              <a:rPr lang="en-US" dirty="0" smtClean="0"/>
              <a:t> signature</a:t>
            </a:r>
          </a:p>
          <a:p>
            <a:pPr lvl="1"/>
            <a:r>
              <a:rPr lang="en-US" dirty="0" smtClean="0"/>
              <a:t>OPI Resource: Nica </a:t>
            </a:r>
            <a:r>
              <a:rPr lang="en-US" dirty="0" err="1" smtClean="0"/>
              <a:t>Merala</a:t>
            </a:r>
            <a:r>
              <a:rPr lang="en-US" dirty="0" smtClean="0"/>
              <a:t> 444-4401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35" y="1354970"/>
            <a:ext cx="6196416" cy="51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94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Approval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Understanding the implications</a:t>
            </a:r>
          </a:p>
          <a:p>
            <a:pPr lvl="1"/>
            <a:r>
              <a:rPr lang="en-US" dirty="0" smtClean="0"/>
              <a:t>All General Fund funding sources will likely increase if enrollment increase is anticipated</a:t>
            </a:r>
          </a:p>
          <a:p>
            <a:pPr lvl="2"/>
            <a:r>
              <a:rPr lang="en-US" dirty="0" smtClean="0"/>
              <a:t>State Funding</a:t>
            </a:r>
          </a:p>
          <a:p>
            <a:pPr lvl="2"/>
            <a:r>
              <a:rPr lang="en-US" dirty="0" smtClean="0"/>
              <a:t>Permissive BASE levy</a:t>
            </a:r>
          </a:p>
          <a:p>
            <a:pPr lvl="2"/>
            <a:r>
              <a:rPr lang="en-US" dirty="0" smtClean="0"/>
              <a:t>Vote-able OverBASE levy</a:t>
            </a:r>
          </a:p>
          <a:p>
            <a:pPr lvl="2"/>
            <a:r>
              <a:rPr lang="en-US" dirty="0" smtClean="0"/>
              <a:t>Reserve cap</a:t>
            </a:r>
            <a:endParaRPr lang="en-US" dirty="0"/>
          </a:p>
          <a:p>
            <a:pPr lvl="1"/>
            <a:r>
              <a:rPr lang="en-US" dirty="0" smtClean="0"/>
              <a:t>Funds are at risk until enrollment increase is confirmed in October (i.e., don’t spend it all!!)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34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School District</a:t>
            </a:r>
            <a:br>
              <a:rPr lang="en-US" dirty="0" smtClean="0"/>
            </a:br>
            <a:r>
              <a:rPr lang="en-US" sz="3200" dirty="0" smtClean="0"/>
              <a:t>Historical Enrollment Count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965757"/>
              </p:ext>
            </p:extLst>
          </p:nvPr>
        </p:nvGraphicFramePr>
        <p:xfrm>
          <a:off x="838200" y="1825624"/>
          <a:ext cx="10515600" cy="480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377082" y="1627935"/>
            <a:ext cx="1909483" cy="447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eligibility for anticipated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unusual enrollment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Monitor projections vs actual in ensuing October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82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eligibility for anticipated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unusual enrollment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Monitor projections vs actual in ensuing October</a:t>
            </a:r>
          </a:p>
          <a:p>
            <a:pPr lvl="2"/>
            <a:r>
              <a:rPr lang="en-US" b="1" dirty="0" smtClean="0"/>
              <a:t>AEI?  Determine if projection materialized.  If so, all funding stays.  If not, expect a letter with reductions from OPI</a:t>
            </a:r>
          </a:p>
          <a:p>
            <a:pPr lvl="2"/>
            <a:r>
              <a:rPr lang="en-US" b="1" dirty="0" smtClean="0"/>
              <a:t>Everyone: Determine eligibility for budget amendment due to </a:t>
            </a:r>
            <a:r>
              <a:rPr lang="en-US" b="1" i="1" dirty="0" smtClean="0"/>
              <a:t>un</a:t>
            </a:r>
            <a:r>
              <a:rPr lang="en-US" b="1" dirty="0" smtClean="0"/>
              <a:t>anticipated enrollment increase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28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34989" y="4753250"/>
            <a:ext cx="3072880" cy="3463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5418" y="4762164"/>
            <a:ext cx="359848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Prior year actual average enrollment</a:t>
            </a:r>
          </a:p>
          <a:p>
            <a:pPr algn="ctr"/>
            <a:r>
              <a:rPr lang="en-US" u="sng" dirty="0" smtClean="0"/>
              <a:t>(Oct enrollment + Feb enrollment)</a:t>
            </a:r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175759" y="3063948"/>
            <a:ext cx="3108960" cy="1618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95834" y="2958328"/>
            <a:ext cx="337778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Remainder of enrollment increase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34990" y="3640681"/>
            <a:ext cx="3149729" cy="1341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7819" y="3439897"/>
            <a:ext cx="276723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Lesser or 4% or 40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(not funded!)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1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94560" y="2712720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631" y="2528054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93439" y="2217142"/>
            <a:ext cx="1039413" cy="487928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99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84069" y="229616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29882" y="2297355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20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213398" y="4406244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8469" y="4221578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32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213398" y="4406244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8469" y="4221578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213398" y="4005549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76970" y="3820883"/>
            <a:ext cx="57048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Minimum funding (based on PY average actual enrollment)</a:t>
            </a:r>
          </a:p>
        </p:txBody>
      </p:sp>
    </p:spTree>
    <p:extLst>
      <p:ext uri="{BB962C8B-B14F-4D97-AF65-F5344CB8AC3E}">
        <p14:creationId xmlns:p14="http://schemas.microsoft.com/office/powerpoint/2010/main" val="1823864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2016360"/>
            <a:ext cx="2" cy="384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213398" y="4406244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8469" y="4221578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76970" y="3820883"/>
            <a:ext cx="57048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Minimum funding (based on PY average actual enrollment)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4594" y="1576255"/>
            <a:ext cx="1198881" cy="242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213398" y="4005549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86816" y="2220459"/>
            <a:ext cx="1026160" cy="1322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86816" y="3543122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70583" y="2325756"/>
            <a:ext cx="19878" cy="1553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95192" y="2339010"/>
            <a:ext cx="19878" cy="1553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73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1690688"/>
            <a:ext cx="2" cy="4171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559726" y="6215980"/>
            <a:ext cx="314962" cy="288606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074517" y="6190743"/>
            <a:ext cx="10156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Reserves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94560" y="1869440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631" y="1674614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2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1690688"/>
            <a:ext cx="2" cy="4171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559726" y="6215980"/>
            <a:ext cx="314962" cy="288606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074517" y="6190743"/>
            <a:ext cx="10156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393440" y="1870139"/>
            <a:ext cx="1026160" cy="347003"/>
          </a:xfrm>
          <a:prstGeom prst="rect">
            <a:avLst/>
          </a:prstGeom>
          <a:pattFill prst="wdDnDiag">
            <a:fgClr>
              <a:schemeClr val="accent5"/>
            </a:fgClr>
            <a:bgClr>
              <a:srgbClr val="FF7C8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94560" y="1869440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631" y="1674614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8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Enrollment Increases</a:t>
            </a:r>
            <a:br>
              <a:rPr lang="en-US" dirty="0" smtClean="0"/>
            </a:br>
            <a:r>
              <a:rPr lang="en-US" sz="3200" dirty="0" smtClean="0"/>
              <a:t>How does the funding work?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94558" y="1690688"/>
            <a:ext cx="2" cy="4171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4560" y="5862320"/>
            <a:ext cx="4500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3440" y="4013200"/>
            <a:ext cx="1026160" cy="184912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3440" y="2217144"/>
            <a:ext cx="1026160" cy="13226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99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93440" y="3539807"/>
            <a:ext cx="1026160" cy="47339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 flipH="1">
            <a:off x="1355384" y="3909814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97758" y="6234563"/>
            <a:ext cx="314962" cy="28860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60338" y="6234563"/>
            <a:ext cx="314962" cy="2886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12720" y="6190743"/>
            <a:ext cx="14708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4107" y="6209326"/>
            <a:ext cx="12177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Taxes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194558" y="2210691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8546" y="2026025"/>
            <a:ext cx="43804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Anticipated enrollment in Oct of budget year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559726" y="6215980"/>
            <a:ext cx="314962" cy="288606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074517" y="6190743"/>
            <a:ext cx="10156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393440" y="2054805"/>
            <a:ext cx="1026160" cy="1623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94560" y="1869440"/>
            <a:ext cx="34012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637" y="1685473"/>
            <a:ext cx="3898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 enrollment in Oct of budget year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900768" y="2062930"/>
            <a:ext cx="2575877" cy="13032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5839" y="3228340"/>
            <a:ext cx="34311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i="1" dirty="0" smtClean="0">
                <a:solidFill>
                  <a:srgbClr val="FF0000"/>
                </a:solidFill>
              </a:rPr>
              <a:t>Un</a:t>
            </a:r>
            <a:r>
              <a:rPr lang="en-US" dirty="0" smtClean="0">
                <a:solidFill>
                  <a:srgbClr val="FF0000"/>
                </a:solidFill>
              </a:rPr>
              <a:t>anticipated enrollment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93440" y="1865110"/>
            <a:ext cx="1029474" cy="186383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581939" y="1865110"/>
            <a:ext cx="159804" cy="345581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Sample School District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Historical Enrollment Count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80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7851" y="2033738"/>
            <a:ext cx="1753386" cy="4154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08769" y="1273527"/>
            <a:ext cx="749978" cy="6009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30324" y="981604"/>
            <a:ext cx="35313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These students drive the funding… </a:t>
            </a:r>
          </a:p>
          <a:p>
            <a:pPr algn="ctr"/>
            <a:r>
              <a:rPr lang="en-US" b="1" dirty="0" smtClean="0"/>
              <a:t>(funding source)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377082" y="1627935"/>
            <a:ext cx="1909483" cy="447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Increases</a:t>
            </a:r>
            <a:br>
              <a:rPr lang="en-US" dirty="0" smtClean="0"/>
            </a:br>
            <a:r>
              <a:rPr lang="en-US" sz="3200" dirty="0" smtClean="0"/>
              <a:t>Anticipated vs Unanticipated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26502"/>
              </p:ext>
            </p:extLst>
          </p:nvPr>
        </p:nvGraphicFramePr>
        <p:xfrm>
          <a:off x="2156791" y="2253004"/>
          <a:ext cx="7878417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139">
                  <a:extLst>
                    <a:ext uri="{9D8B030D-6E8A-4147-A177-3AD203B41FA5}">
                      <a16:colId xmlns:a16="http://schemas.microsoft.com/office/drawing/2014/main" val="3583004993"/>
                    </a:ext>
                  </a:extLst>
                </a:gridCol>
                <a:gridCol w="2626139">
                  <a:extLst>
                    <a:ext uri="{9D8B030D-6E8A-4147-A177-3AD203B41FA5}">
                      <a16:colId xmlns:a16="http://schemas.microsoft.com/office/drawing/2014/main" val="2670164338"/>
                    </a:ext>
                  </a:extLst>
                </a:gridCol>
                <a:gridCol w="2626139">
                  <a:extLst>
                    <a:ext uri="{9D8B030D-6E8A-4147-A177-3AD203B41FA5}">
                      <a16:colId xmlns:a16="http://schemas.microsoft.com/office/drawing/2014/main" val="228723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Unanticipated                   (budget amendment)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6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PAA-3 by </a:t>
                      </a:r>
                      <a:r>
                        <a:rPr lang="en-US" dirty="0" smtClean="0"/>
                        <a:t>June 1 in prior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Submit</a:t>
                      </a:r>
                      <a:r>
                        <a:rPr lang="en-US" baseline="0" dirty="0" smtClean="0"/>
                        <a:t> petition by May 31 of budget year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25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 to ‘claw back’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33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Funding:</a:t>
                      </a:r>
                    </a:p>
                    <a:p>
                      <a:pPr marL="45720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 smtClean="0"/>
                        <a:t>State</a:t>
                      </a:r>
                      <a:r>
                        <a:rPr lang="en-US" u="none" baseline="0" dirty="0" smtClean="0"/>
                        <a:t> funding</a:t>
                      </a:r>
                    </a:p>
                    <a:p>
                      <a:pPr marL="45720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Local property taxes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  <a:p>
                      <a:pPr algn="ctr"/>
                      <a:r>
                        <a:rPr lang="en-US" dirty="0" smtClean="0"/>
                        <a:t>No,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but can use reserves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3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548" y="1825625"/>
            <a:ext cx="6876903" cy="4844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0729" y="6069106"/>
            <a:ext cx="1317812" cy="233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Budget Amendment </a:t>
            </a:r>
            <a:r>
              <a:rPr lang="en-US" dirty="0" smtClean="0"/>
              <a:t>Process</a:t>
            </a:r>
            <a:br>
              <a:rPr lang="en-US" dirty="0" smtClean="0"/>
            </a:br>
            <a:r>
              <a:rPr lang="en-US" sz="3200" dirty="0" smtClean="0"/>
              <a:t>20-9-161 thru 20-9-166, MCA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02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Amendment </a:t>
            </a:r>
            <a:r>
              <a:rPr lang="en-US" dirty="0" smtClean="0"/>
              <a:t>Process</a:t>
            </a:r>
            <a:br>
              <a:rPr lang="en-US" dirty="0" smtClean="0"/>
            </a:br>
            <a:r>
              <a:rPr lang="en-US" sz="3200" dirty="0" smtClean="0"/>
              <a:t>20-9-161 thru 20-9-166, MCA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8" y="1825625"/>
            <a:ext cx="8050158" cy="49090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0212" y="6553200"/>
            <a:ext cx="1416423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1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Budgeting Steps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LC2554</a:t>
            </a: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Budgeting in the Age of ESSER Grants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7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LC2554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176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Basic Provisions:</a:t>
            </a:r>
          </a:p>
          <a:p>
            <a:pPr lvl="1"/>
            <a:r>
              <a:rPr lang="en-US" dirty="0" smtClean="0"/>
              <a:t>NOT A DONE DEAL!</a:t>
            </a:r>
          </a:p>
          <a:p>
            <a:pPr lvl="1"/>
            <a:r>
              <a:rPr lang="en-US" dirty="0" smtClean="0"/>
              <a:t>FY22 &amp; FY23 only</a:t>
            </a:r>
          </a:p>
          <a:p>
            <a:pPr lvl="1"/>
            <a:r>
              <a:rPr lang="en-US" dirty="0" smtClean="0"/>
              <a:t>No anticipated enrollment increases</a:t>
            </a:r>
          </a:p>
          <a:p>
            <a:pPr lvl="1"/>
            <a:r>
              <a:rPr lang="en-US" dirty="0" smtClean="0"/>
              <a:t>Changes to budget amendments for unanticipated enrollment increases: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funding for additional General Fund spending authority </a:t>
            </a:r>
          </a:p>
          <a:p>
            <a:pPr lvl="2"/>
            <a:r>
              <a:rPr lang="en-US" dirty="0" smtClean="0"/>
              <a:t>Access </a:t>
            </a:r>
            <a:r>
              <a:rPr lang="en-US" dirty="0" smtClean="0"/>
              <a:t>to </a:t>
            </a:r>
            <a:r>
              <a:rPr lang="en-US" dirty="0" smtClean="0"/>
              <a:t>‘additional financial support’ </a:t>
            </a:r>
            <a:r>
              <a:rPr lang="en-US" dirty="0" smtClean="0"/>
              <a:t>(state ESSER)</a:t>
            </a:r>
          </a:p>
          <a:p>
            <a:pPr lvl="3"/>
            <a:r>
              <a:rPr lang="en-US" dirty="0"/>
              <a:t>4%/40 student threshold eliminated</a:t>
            </a:r>
          </a:p>
          <a:p>
            <a:pPr lvl="3"/>
            <a:r>
              <a:rPr lang="en-US" dirty="0" smtClean="0"/>
              <a:t>OPI calculates </a:t>
            </a:r>
            <a:r>
              <a:rPr lang="en-US" dirty="0" smtClean="0"/>
              <a:t>after Oct 2021, 2022 enrollment counts</a:t>
            </a:r>
          </a:p>
          <a:p>
            <a:pPr lvl="3"/>
            <a:r>
              <a:rPr lang="en-US" dirty="0" smtClean="0"/>
              <a:t>Includes all BASE funding components</a:t>
            </a:r>
          </a:p>
          <a:p>
            <a:pPr lvl="3"/>
            <a:r>
              <a:rPr lang="en-US" dirty="0" smtClean="0"/>
              <a:t>Reduced by 10% of ESSER II, subsequent grants</a:t>
            </a:r>
          </a:p>
          <a:p>
            <a:pPr lvl="3"/>
            <a:r>
              <a:rPr lang="en-US" dirty="0" smtClean="0"/>
              <a:t>Deposited to fund 15</a:t>
            </a:r>
          </a:p>
          <a:p>
            <a:pPr lvl="3"/>
            <a:r>
              <a:rPr lang="en-US" dirty="0" smtClean="0"/>
              <a:t>Spending deadline TBD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1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br>
              <a:rPr lang="en-US" dirty="0" smtClean="0"/>
            </a:br>
            <a:r>
              <a:rPr lang="en-US" sz="3200" dirty="0" smtClean="0"/>
              <a:t>FY22 and FY23 only (LC2554)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1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Determine eligibility for anticipated </a:t>
            </a:r>
            <a:r>
              <a:rPr lang="en-US" strike="sngStrike" dirty="0" smtClean="0">
                <a:solidFill>
                  <a:srgbClr val="FF0000"/>
                </a:solidFill>
              </a:rPr>
              <a:t>unusual enrollment </a:t>
            </a:r>
            <a:r>
              <a:rPr lang="en-US" strike="sngStrike" dirty="0">
                <a:solidFill>
                  <a:srgbClr val="FF0000"/>
                </a:solidFill>
              </a:rPr>
              <a:t>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>
                <a:solidFill>
                  <a:srgbClr val="FF0000"/>
                </a:solidFill>
              </a:rPr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Monitor projections vs actual in ensuing October</a:t>
            </a:r>
          </a:p>
          <a:p>
            <a:pPr lvl="2"/>
            <a:r>
              <a:rPr lang="en-US" strike="sngStrike" dirty="0" smtClean="0">
                <a:solidFill>
                  <a:srgbClr val="FF0000"/>
                </a:solidFill>
              </a:rPr>
              <a:t>AEI?  Determine if projection materialized.  If so, all funding stays.  If not, expect a letter with reductions from OPI</a:t>
            </a:r>
          </a:p>
          <a:p>
            <a:pPr lvl="2"/>
            <a:r>
              <a:rPr lang="en-US" dirty="0" smtClean="0"/>
              <a:t>Everyone: Determine eligibility for budget amendment due to </a:t>
            </a:r>
            <a:r>
              <a:rPr lang="en-US" i="1" dirty="0" smtClean="0"/>
              <a:t>un</a:t>
            </a:r>
            <a:r>
              <a:rPr lang="en-US" dirty="0" smtClean="0"/>
              <a:t>anticipated enrollment increase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8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Budgeting Steps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LC2554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Budgeting in the Age of ESSER Grants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41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Select Allowable Uses:</a:t>
            </a:r>
          </a:p>
          <a:p>
            <a:r>
              <a:rPr lang="en-US" dirty="0"/>
              <a:t>To prevent, prepare for, and respond to coronavirus” </a:t>
            </a:r>
            <a:r>
              <a:rPr lang="en-US" i="1" dirty="0"/>
              <a:t>and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Provide principals </a:t>
            </a:r>
            <a:r>
              <a:rPr lang="en-US" dirty="0"/>
              <a:t>and others school leaders with the resources necessary to address </a:t>
            </a:r>
            <a:r>
              <a:rPr lang="en-US" dirty="0" smtClean="0"/>
              <a:t>the </a:t>
            </a:r>
            <a:r>
              <a:rPr lang="en-US" dirty="0"/>
              <a:t>needs of their individual </a:t>
            </a:r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activities that are necessary to maintain the operation of and continuity of </a:t>
            </a:r>
            <a:r>
              <a:rPr lang="en-US" dirty="0" smtClean="0"/>
              <a:t>services </a:t>
            </a:r>
            <a:r>
              <a:rPr lang="en-US" dirty="0"/>
              <a:t>in LEAs and continuing to employ existing staff of the LEA</a:t>
            </a:r>
            <a:r>
              <a:rPr lang="en-US" dirty="0" smtClean="0"/>
              <a:t>.</a:t>
            </a:r>
          </a:p>
          <a:p>
            <a:r>
              <a:rPr lang="en-US" dirty="0"/>
              <a:t>Supplanting allowed</a:t>
            </a:r>
          </a:p>
          <a:p>
            <a:r>
              <a:rPr lang="en-US" dirty="0" smtClean="0"/>
              <a:t>Indirect costs allowed </a:t>
            </a:r>
          </a:p>
        </p:txBody>
      </p:sp>
    </p:spTree>
    <p:extLst>
      <p:ext uri="{BB962C8B-B14F-4D97-AF65-F5344CB8AC3E}">
        <p14:creationId xmlns:p14="http://schemas.microsoft.com/office/powerpoint/2010/main" val="3865752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Strategic considerations:</a:t>
            </a:r>
          </a:p>
          <a:p>
            <a:r>
              <a:rPr lang="en-US" dirty="0"/>
              <a:t>Spending </a:t>
            </a:r>
            <a:r>
              <a:rPr lang="en-US" dirty="0" smtClean="0"/>
              <a:t>deadlines </a:t>
            </a:r>
          </a:p>
          <a:p>
            <a:pPr lvl="1"/>
            <a:r>
              <a:rPr lang="en-US" dirty="0" smtClean="0"/>
              <a:t>ESSER I (CARES): 9/30/22</a:t>
            </a:r>
          </a:p>
          <a:p>
            <a:pPr lvl="1"/>
            <a:r>
              <a:rPr lang="en-US" dirty="0" smtClean="0"/>
              <a:t>ESSER II: 9/30/23</a:t>
            </a:r>
            <a:endParaRPr lang="en-US" dirty="0"/>
          </a:p>
          <a:p>
            <a:r>
              <a:rPr lang="en-US" dirty="0" smtClean="0"/>
              <a:t>Beware of:</a:t>
            </a:r>
          </a:p>
          <a:p>
            <a:pPr lvl="1"/>
            <a:r>
              <a:rPr lang="en-US" dirty="0" smtClean="0"/>
              <a:t>Financing ongoing cost structures based on non-recurring funding sources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ccounting, disposal requirements for capital assets purchased with federal funds…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ESSER </a:t>
            </a:r>
            <a:r>
              <a:rPr lang="en-US" dirty="0">
                <a:solidFill>
                  <a:schemeClr val="bg1"/>
                </a:solidFill>
              </a:rPr>
              <a:t>grants are federal funds; must support payroll costs of employees paid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9278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Purchasing fixed assets (2 CFR 200.313):</a:t>
            </a:r>
          </a:p>
          <a:p>
            <a:r>
              <a:rPr lang="en-US" dirty="0" smtClean="0"/>
              <a:t>Must be pre-approved by OPI</a:t>
            </a:r>
          </a:p>
          <a:p>
            <a:r>
              <a:rPr lang="en-US" dirty="0" smtClean="0"/>
              <a:t>Options for assets with residual </a:t>
            </a:r>
            <a:r>
              <a:rPr lang="en-US" dirty="0"/>
              <a:t>value of $5,000 or more at the end of the grant  </a:t>
            </a:r>
            <a:r>
              <a:rPr lang="en-US" dirty="0" smtClean="0"/>
              <a:t>period: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ell </a:t>
            </a:r>
            <a:r>
              <a:rPr lang="en-US" dirty="0"/>
              <a:t>the asset and </a:t>
            </a:r>
            <a:r>
              <a:rPr lang="en-US" dirty="0" smtClean="0"/>
              <a:t>return the funds to </a:t>
            </a:r>
            <a:r>
              <a:rPr lang="en-US" dirty="0"/>
              <a:t>the </a:t>
            </a:r>
            <a:r>
              <a:rPr lang="en-US" dirty="0" smtClean="0"/>
              <a:t>feds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</a:t>
            </a:r>
            <a:r>
              <a:rPr lang="en-US" dirty="0"/>
              <a:t>the asset to other ongoing federal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etition </a:t>
            </a:r>
            <a:r>
              <a:rPr lang="en-US" dirty="0"/>
              <a:t>to retain the asset.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ESSER </a:t>
            </a:r>
            <a:r>
              <a:rPr lang="en-US" dirty="0">
                <a:solidFill>
                  <a:schemeClr val="bg1"/>
                </a:solidFill>
              </a:rPr>
              <a:t>grants are federal funds; must support payroll costs of employees paid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6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Sample School District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Historical Enrollment Count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80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7851" y="2033738"/>
            <a:ext cx="1753386" cy="4154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08769" y="1273527"/>
            <a:ext cx="749978" cy="6009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509986" y="632535"/>
            <a:ext cx="867267" cy="126626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7099" y="316330"/>
            <a:ext cx="277666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…that will be used to </a:t>
            </a:r>
          </a:p>
          <a:p>
            <a:pPr algn="ctr"/>
            <a:r>
              <a:rPr lang="en-US" b="1" dirty="0" smtClean="0"/>
              <a:t>serve these students </a:t>
            </a:r>
          </a:p>
          <a:p>
            <a:pPr algn="ctr"/>
            <a:r>
              <a:rPr lang="en-US" b="1" dirty="0" smtClean="0"/>
              <a:t>(funding use)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30324" y="981604"/>
            <a:ext cx="353135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These students drive the funding… </a:t>
            </a:r>
          </a:p>
          <a:p>
            <a:pPr algn="ctr"/>
            <a:r>
              <a:rPr lang="en-US" b="1" dirty="0" smtClean="0"/>
              <a:t>(funding source)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55825" y="2033738"/>
            <a:ext cx="1753386" cy="4154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06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Strategic considerations:</a:t>
            </a:r>
          </a:p>
          <a:p>
            <a:r>
              <a:rPr lang="en-US" dirty="0"/>
              <a:t>Spending </a:t>
            </a:r>
            <a:r>
              <a:rPr lang="en-US" dirty="0" smtClean="0"/>
              <a:t>deadlines </a:t>
            </a:r>
          </a:p>
          <a:p>
            <a:pPr lvl="1"/>
            <a:r>
              <a:rPr lang="en-US" dirty="0" smtClean="0"/>
              <a:t>ESSER I (CARES): 9/30/22</a:t>
            </a:r>
          </a:p>
          <a:p>
            <a:pPr lvl="1"/>
            <a:r>
              <a:rPr lang="en-US" dirty="0" smtClean="0"/>
              <a:t>ESSER II: 9/30/23</a:t>
            </a:r>
            <a:endParaRPr lang="en-US" dirty="0"/>
          </a:p>
          <a:p>
            <a:r>
              <a:rPr lang="en-US" dirty="0" smtClean="0"/>
              <a:t>Beware of:</a:t>
            </a:r>
          </a:p>
          <a:p>
            <a:pPr lvl="1"/>
            <a:r>
              <a:rPr lang="en-US" dirty="0" smtClean="0"/>
              <a:t>Financing ongoing cost structures based on non-recurring funding sources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ccounting, disposal requirements for capital assets purchased with federal funds</a:t>
            </a:r>
          </a:p>
          <a:p>
            <a:r>
              <a:rPr lang="en-US" dirty="0" smtClean="0"/>
              <a:t>ESSER </a:t>
            </a:r>
            <a:r>
              <a:rPr lang="en-US" dirty="0"/>
              <a:t>grants are federal funds; must support payroll costs of employees paid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024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Strategic considerations:</a:t>
            </a:r>
          </a:p>
          <a:p>
            <a:r>
              <a:rPr lang="en-US" dirty="0" smtClean="0"/>
              <a:t>The importance of margin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2469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Contributions to Social Security, State Retirement, and Unemployment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Retirement Fund purpose (20-9-501, MCA):</a:t>
            </a:r>
          </a:p>
          <a:p>
            <a:r>
              <a:rPr lang="en-US" dirty="0" smtClean="0"/>
              <a:t>Used to </a:t>
            </a:r>
            <a:r>
              <a:rPr lang="en-US" dirty="0"/>
              <a:t>finance </a:t>
            </a:r>
            <a:r>
              <a:rPr lang="en-US" dirty="0" smtClean="0"/>
              <a:t>benefit </a:t>
            </a:r>
            <a:r>
              <a:rPr lang="en-US" dirty="0"/>
              <a:t>costs </a:t>
            </a:r>
            <a:r>
              <a:rPr lang="en-US" dirty="0" smtClean="0"/>
              <a:t>of employees paid from state and local funds.  Allowable expenditures:</a:t>
            </a:r>
          </a:p>
          <a:p>
            <a:pPr lvl="1"/>
            <a:r>
              <a:rPr lang="en-US" dirty="0" smtClean="0"/>
              <a:t>Retirement (TRS, PERS)</a:t>
            </a:r>
          </a:p>
          <a:p>
            <a:pPr lvl="1"/>
            <a:r>
              <a:rPr lang="en-US" dirty="0" smtClean="0"/>
              <a:t>Federal </a:t>
            </a:r>
            <a:r>
              <a:rPr lang="en-US" dirty="0"/>
              <a:t>social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Medicare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nemployment insurance</a:t>
            </a:r>
          </a:p>
          <a:p>
            <a:pPr lvl="1"/>
            <a:r>
              <a:rPr lang="en-US" dirty="0" smtClean="0"/>
              <a:t>NOT work comp; life, accident, health insurance </a:t>
            </a:r>
          </a:p>
          <a:p>
            <a:r>
              <a:rPr lang="en-US" dirty="0" smtClean="0"/>
              <a:t>Employees paid with federal funds: funding source that pays employee salary must pay benefit costs</a:t>
            </a:r>
          </a:p>
        </p:txBody>
      </p:sp>
    </p:spTree>
    <p:extLst>
      <p:ext uri="{BB962C8B-B14F-4D97-AF65-F5344CB8AC3E}">
        <p14:creationId xmlns:p14="http://schemas.microsoft.com/office/powerpoint/2010/main" val="4190537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Retirement Fund financing (20-9-501, MCA):</a:t>
            </a:r>
          </a:p>
          <a:p>
            <a:r>
              <a:rPr lang="en-US" dirty="0" smtClean="0"/>
              <a:t>Unlimited budget</a:t>
            </a:r>
          </a:p>
          <a:p>
            <a:r>
              <a:rPr lang="en-US" dirty="0" smtClean="0"/>
              <a:t>20% max reserves</a:t>
            </a:r>
          </a:p>
          <a:p>
            <a:r>
              <a:rPr lang="en-US" dirty="0" smtClean="0"/>
              <a:t>Retirement fund financing sources:</a:t>
            </a:r>
          </a:p>
          <a:p>
            <a:pPr lvl="1"/>
            <a:r>
              <a:rPr lang="en-US" dirty="0" smtClean="0"/>
              <a:t>Fund balance reappropriated</a:t>
            </a:r>
          </a:p>
          <a:p>
            <a:pPr lvl="1"/>
            <a:r>
              <a:rPr lang="en-US" dirty="0" smtClean="0"/>
              <a:t>County Retirement Distribution.  </a:t>
            </a:r>
            <a:r>
              <a:rPr lang="en-US" dirty="0" err="1" smtClean="0"/>
              <a:t>Nonlevy</a:t>
            </a:r>
            <a:r>
              <a:rPr lang="en-US" dirty="0" smtClean="0"/>
              <a:t> revenue funded by:</a:t>
            </a:r>
          </a:p>
          <a:p>
            <a:pPr lvl="2"/>
            <a:r>
              <a:rPr lang="en-US" dirty="0" smtClean="0"/>
              <a:t>Countywide levy</a:t>
            </a:r>
          </a:p>
          <a:p>
            <a:pPr lvl="2"/>
            <a:r>
              <a:rPr lang="en-US" dirty="0" smtClean="0"/>
              <a:t>State GTB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Employer Contributions to Social Security, State Retirement, and Unemployment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90185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Leveraging Your Costs</a:t>
            </a:r>
            <a:br>
              <a:rPr lang="en-US" dirty="0" smtClean="0"/>
            </a:br>
            <a:r>
              <a:rPr lang="en-US" sz="3200" dirty="0"/>
              <a:t>Paying staff with General Fund vs Federal </a:t>
            </a:r>
            <a:r>
              <a:rPr lang="en-US" sz="3200" dirty="0" smtClean="0"/>
              <a:t>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Assume each staff member makes $50,000 per year (salary) and retirement benefits total 15%.  In order to hire 2.0 FTE of this position: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General and Retirement Fund budgets would you need?</a:t>
            </a:r>
          </a:p>
          <a:p>
            <a:pPr lvl="1"/>
            <a:r>
              <a:rPr lang="en-US" dirty="0" smtClean="0"/>
              <a:t>General Fund: $100,000 ($50,000/FTE x 2 FTE)</a:t>
            </a:r>
          </a:p>
          <a:p>
            <a:pPr lvl="1"/>
            <a:r>
              <a:rPr lang="en-US" dirty="0" smtClean="0"/>
              <a:t>Retirement Fund: $30,000 ($50,000/FTE x 2 FTE x 15%)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federal grant would you need?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$130,000 (salary: $50,000/FTE </a:t>
            </a:r>
            <a:r>
              <a:rPr lang="en-US" dirty="0">
                <a:solidFill>
                  <a:schemeClr val="bg1"/>
                </a:solidFill>
              </a:rPr>
              <a:t>x 2 </a:t>
            </a:r>
            <a:r>
              <a:rPr lang="en-US" dirty="0" smtClean="0">
                <a:solidFill>
                  <a:schemeClr val="bg1"/>
                </a:solidFill>
              </a:rPr>
              <a:t>FTE + benefits $</a:t>
            </a:r>
            <a:r>
              <a:rPr lang="en-US" dirty="0">
                <a:solidFill>
                  <a:schemeClr val="bg1"/>
                </a:solidFill>
              </a:rPr>
              <a:t>50,000/FTE x 2 FTE x 15%)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0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Leveraging Your Costs</a:t>
            </a:r>
            <a:br>
              <a:rPr lang="en-US" dirty="0" smtClean="0"/>
            </a:br>
            <a:r>
              <a:rPr lang="en-US" sz="3200" dirty="0"/>
              <a:t>Paying staff with General Fund vs Federal </a:t>
            </a:r>
            <a:r>
              <a:rPr lang="en-US" sz="3200" dirty="0" smtClean="0"/>
              <a:t>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977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Assume each staff member makes $50,000 per year (salary) and retirement benefits total 15%.  In order to hire 2.0 FTE of this position: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General and Retirement Fund budgets would you need?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General Fund: $100,000 ($50,000/FTE x 2 FTE)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Retirement Fund: $30,000 ($50,000/FTE x 2 FTE x 15%)</a:t>
            </a:r>
          </a:p>
          <a:p>
            <a:r>
              <a:rPr lang="en-US" dirty="0" smtClean="0"/>
              <a:t>What federal grant award would you need?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$130,000 [salary ($50,000/FTE </a:t>
            </a:r>
            <a:r>
              <a:rPr lang="en-US" dirty="0">
                <a:solidFill>
                  <a:schemeClr val="bg1"/>
                </a:solidFill>
              </a:rPr>
              <a:t>x 2 </a:t>
            </a:r>
            <a:r>
              <a:rPr lang="en-US" dirty="0" smtClean="0">
                <a:solidFill>
                  <a:schemeClr val="bg1"/>
                </a:solidFill>
              </a:rPr>
              <a:t>FTE) + benefits ($</a:t>
            </a:r>
            <a:r>
              <a:rPr lang="en-US" dirty="0">
                <a:solidFill>
                  <a:schemeClr val="bg1"/>
                </a:solidFill>
              </a:rPr>
              <a:t>50,000/FTE x 2 FTE x 15</a:t>
            </a:r>
            <a:r>
              <a:rPr lang="en-US" dirty="0" smtClean="0">
                <a:solidFill>
                  <a:schemeClr val="bg1"/>
                </a:solidFill>
              </a:rPr>
              <a:t>%)]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3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ESSER Grants</a:t>
            </a:r>
            <a:br>
              <a:rPr lang="en-US" dirty="0" smtClean="0"/>
            </a:br>
            <a:r>
              <a:rPr lang="en-US" sz="3600" dirty="0" smtClean="0"/>
              <a:t>Budgeting Strategies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Using ESSER grants, how do you:</a:t>
            </a:r>
          </a:p>
          <a:p>
            <a:r>
              <a:rPr lang="en-US" dirty="0" smtClean="0"/>
              <a:t>Hire additional staff</a:t>
            </a:r>
          </a:p>
          <a:p>
            <a:r>
              <a:rPr lang="en-US" dirty="0" smtClean="0"/>
              <a:t>Increase compensation for existing staff</a:t>
            </a:r>
          </a:p>
          <a:p>
            <a:r>
              <a:rPr lang="en-US" dirty="0" smtClean="0"/>
              <a:t>Save for the future</a:t>
            </a:r>
          </a:p>
          <a:p>
            <a:pPr lvl="1"/>
            <a:r>
              <a:rPr lang="en-US" dirty="0" smtClean="0"/>
              <a:t>Build reserves</a:t>
            </a:r>
          </a:p>
          <a:p>
            <a:pPr lvl="1"/>
            <a:r>
              <a:rPr lang="en-US" dirty="0" smtClean="0"/>
              <a:t>Interlocal Agreement fund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Revenue funds</a:t>
            </a:r>
          </a:p>
          <a:p>
            <a:r>
              <a:rPr lang="en-US" dirty="0"/>
              <a:t>Reduce </a:t>
            </a:r>
            <a:r>
              <a:rPr lang="en-US" dirty="0" smtClean="0"/>
              <a:t>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78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THANK YOU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for coming!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06711"/>
            <a:ext cx="512971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Mike Waterman, Director of Business Services</a:t>
            </a:r>
          </a:p>
          <a:p>
            <a:pPr algn="l"/>
            <a:r>
              <a:rPr lang="en-US" sz="2000" dirty="0" smtClean="0"/>
              <a:t>Bozeman Public Schools</a:t>
            </a:r>
          </a:p>
          <a:p>
            <a:pPr algn="l"/>
            <a:r>
              <a:rPr lang="en-US" sz="2000" dirty="0">
                <a:hlinkClick r:id="rId2"/>
              </a:rPr>
              <a:t>m</a:t>
            </a:r>
            <a:r>
              <a:rPr lang="en-US" sz="2000" dirty="0" smtClean="0">
                <a:hlinkClick r:id="rId2"/>
              </a:rPr>
              <a:t>ike.waterman@bsd7.org</a:t>
            </a:r>
            <a:endParaRPr lang="en-US" sz="2000" dirty="0" smtClean="0"/>
          </a:p>
          <a:p>
            <a:pPr algn="l"/>
            <a:r>
              <a:rPr lang="en-US" sz="2000" dirty="0" smtClean="0"/>
              <a:t>W: 406-522-6097  C: 406-589-4027</a:t>
            </a: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33246" y="4506711"/>
            <a:ext cx="51297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Denise Williams, Executive Director</a:t>
            </a:r>
          </a:p>
          <a:p>
            <a:pPr algn="l"/>
            <a:r>
              <a:rPr lang="en-US" sz="2000" dirty="0" smtClean="0"/>
              <a:t>Montana Association of School Business Officials</a:t>
            </a:r>
          </a:p>
          <a:p>
            <a:pPr algn="l"/>
            <a:r>
              <a:rPr lang="en-US" sz="2000" dirty="0" smtClean="0">
                <a:hlinkClick r:id="rId3"/>
              </a:rPr>
              <a:t>dwilliams@masbo.com</a:t>
            </a:r>
            <a:endParaRPr lang="en-US" sz="2000" dirty="0" smtClean="0"/>
          </a:p>
          <a:p>
            <a:pPr algn="l"/>
            <a:r>
              <a:rPr lang="en-US" sz="2000" dirty="0" smtClean="0"/>
              <a:t>W: 911   C: </a:t>
            </a:r>
            <a:r>
              <a:rPr lang="en-US" sz="2000" dirty="0"/>
              <a:t>406-461-3659</a:t>
            </a:r>
          </a:p>
        </p:txBody>
      </p:sp>
    </p:spTree>
    <p:extLst>
      <p:ext uri="{BB962C8B-B14F-4D97-AF65-F5344CB8AC3E}">
        <p14:creationId xmlns:p14="http://schemas.microsoft.com/office/powerpoint/2010/main" val="8004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Sample School District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Historical Enrollment Count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80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8898401" y="1246586"/>
            <a:ext cx="817123" cy="6322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9860" y="405504"/>
            <a:ext cx="370332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Our job: Identify these students in order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Know what you need to serve them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Possibly obtain additional resources for your District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2915" y="2041597"/>
            <a:ext cx="1753386" cy="4154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???</a:t>
            </a: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50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212146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Recommended: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Project enrollment for ensuing October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Determine eligibility for anticipated unusual enrollment 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Calculate budget, tax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Seek Board approval, submit projections to OPI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Monitor projections vs actual in ensuing October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212146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Conventional: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Complete enrollment counts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Wait for OPI to release preliminary budget data sheets, budget spreadsheet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8730" y="1521991"/>
            <a:ext cx="15957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4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Enrollment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61485"/>
              </p:ext>
            </p:extLst>
          </p:nvPr>
        </p:nvGraphicFramePr>
        <p:xfrm>
          <a:off x="7428366" y="515766"/>
          <a:ext cx="4361688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85482850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3781271650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471186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Count </a:t>
                      </a:r>
                      <a:r>
                        <a:rPr lang="en-US" baseline="0" dirty="0" smtClean="0"/>
                        <a:t> Current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Count Next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02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0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16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6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9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07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3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2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5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5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7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1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1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K-12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949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718" y="3248054"/>
            <a:ext cx="3962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“Eyeball” Method: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Extension Exercise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2289</Words>
  <Application>Microsoft Office PowerPoint</Application>
  <PresentationFormat>Widescreen</PresentationFormat>
  <Paragraphs>545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Arial Narrow</vt:lpstr>
      <vt:lpstr>Calibri</vt:lpstr>
      <vt:lpstr>Calibri Light</vt:lpstr>
      <vt:lpstr>Office Theme</vt:lpstr>
      <vt:lpstr>PowerPoint Presentation</vt:lpstr>
      <vt:lpstr>Agenda</vt:lpstr>
      <vt:lpstr>Budgeting Steps</vt:lpstr>
      <vt:lpstr>Sample School District Historical Enrollment Count</vt:lpstr>
      <vt:lpstr>Sample School District Historical Enrollment Count</vt:lpstr>
      <vt:lpstr>Sample School District Historical Enrollment Count</vt:lpstr>
      <vt:lpstr>Sample School District Historical Enrollment Count</vt:lpstr>
      <vt:lpstr>Budgeting Steps</vt:lpstr>
      <vt:lpstr>Projecting Enrollment</vt:lpstr>
      <vt:lpstr>Sample School District Historical Enrollment Count</vt:lpstr>
      <vt:lpstr>Sample School District Historical Enrollment Count</vt:lpstr>
      <vt:lpstr>Sample School District Historical Enrollment Count</vt:lpstr>
      <vt:lpstr>Sample School District Historical Enrollment Count</vt:lpstr>
      <vt:lpstr>Sample School District Historical Enrollment Count</vt:lpstr>
      <vt:lpstr>Sample School District Historical Enrollment Count</vt:lpstr>
      <vt:lpstr>Sample School District Historical Enrollment Count</vt:lpstr>
      <vt:lpstr>Heads Up!</vt:lpstr>
      <vt:lpstr>Projecting Enrollment During COVID</vt:lpstr>
      <vt:lpstr>Your toolbox…    Spreadsheet on MASBO website</vt:lpstr>
      <vt:lpstr>Projecting Enrollment</vt:lpstr>
      <vt:lpstr>Bozeman Public Schools Enrollment History and Projections</vt:lpstr>
      <vt:lpstr>And not just YOUR enrollment…</vt:lpstr>
      <vt:lpstr>And not just YOUR enrollment…</vt:lpstr>
      <vt:lpstr>Yeah…but does it work?</vt:lpstr>
      <vt:lpstr>The * The importance of “I’ll believe it when I see it”</vt:lpstr>
      <vt:lpstr>Bozeman Public Schools Enrollment History and Projections</vt:lpstr>
      <vt:lpstr>Bozeman Public Schools Enrollment vs. Building Capacity</vt:lpstr>
      <vt:lpstr>Budgeting Steps</vt:lpstr>
      <vt:lpstr>Anticipated Enrollment Increases Calendar of Events</vt:lpstr>
      <vt:lpstr>Anticipated Enrollment Increases Understanding ANB (Average Number Belonging)</vt:lpstr>
      <vt:lpstr>Anticipated Enrollment Increases Understanding ANB (Average Number Belonging)</vt:lpstr>
      <vt:lpstr>Anticipated Enrollment Increases How does the funding work?</vt:lpstr>
      <vt:lpstr>Anticipated Enrollment Increases Understanding ANB (Average Number Belonging)</vt:lpstr>
      <vt:lpstr>Anticipated Enrollment Increases Understanding ANB (Average Number Belonging)</vt:lpstr>
      <vt:lpstr>Budgeting Steps</vt:lpstr>
      <vt:lpstr>General Fund Comparisons</vt:lpstr>
      <vt:lpstr>Budgeting Steps</vt:lpstr>
      <vt:lpstr>Anticipated Enrollment Increases Approval Process</vt:lpstr>
      <vt:lpstr>Anticipated Enrollment Increases Approval Process</vt:lpstr>
      <vt:lpstr>Budgeting Steps</vt:lpstr>
      <vt:lpstr>Budgeting Steps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Anticipated Enrollment Increases How does the funding work?</vt:lpstr>
      <vt:lpstr>Enrollment Increases Anticipated vs Unanticipated</vt:lpstr>
      <vt:lpstr>Budget Amendment Process 20-9-161 thru 20-9-166, MCA</vt:lpstr>
      <vt:lpstr>Budget Amendment Process 20-9-161 thru 20-9-166, MCA</vt:lpstr>
      <vt:lpstr>Agenda</vt:lpstr>
      <vt:lpstr>LC2554</vt:lpstr>
      <vt:lpstr>Budgeting Steps FY22 and FY23 only (LC2554)</vt:lpstr>
      <vt:lpstr>Agenda</vt:lpstr>
      <vt:lpstr>ESSER Grants</vt:lpstr>
      <vt:lpstr>ESSER Grants</vt:lpstr>
      <vt:lpstr>ESSER Grants</vt:lpstr>
      <vt:lpstr>ESSER Grants</vt:lpstr>
      <vt:lpstr>ESSER Grants</vt:lpstr>
      <vt:lpstr>Employer Contributions to Social Security, State Retirement, and Unemployment Systems</vt:lpstr>
      <vt:lpstr>Employer Contributions to Social Security, State Retirement, and Unemployment Systems</vt:lpstr>
      <vt:lpstr>Leveraging Your Costs Paying staff with General Fund vs Federal Grants</vt:lpstr>
      <vt:lpstr>Leveraging Your Costs Paying staff with General Fund vs Federal Grants</vt:lpstr>
      <vt:lpstr>ESSER Grants Budgeting Strategies</vt:lpstr>
      <vt:lpstr>THANK YOU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Waterman</dc:creator>
  <cp:lastModifiedBy>Mike Waterman</cp:lastModifiedBy>
  <cp:revision>263</cp:revision>
  <cp:lastPrinted>2017-01-12T01:30:29Z</cp:lastPrinted>
  <dcterms:created xsi:type="dcterms:W3CDTF">2016-11-08T18:12:03Z</dcterms:created>
  <dcterms:modified xsi:type="dcterms:W3CDTF">2021-03-10T21:47:44Z</dcterms:modified>
</cp:coreProperties>
</file>