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1" r:id="rId4"/>
    <p:sldId id="292" r:id="rId5"/>
    <p:sldId id="294" r:id="rId6"/>
    <p:sldId id="302" r:id="rId7"/>
    <p:sldId id="306" r:id="rId8"/>
    <p:sldId id="266" r:id="rId9"/>
    <p:sldId id="305" r:id="rId10"/>
    <p:sldId id="304" r:id="rId11"/>
    <p:sldId id="308" r:id="rId12"/>
    <p:sldId id="309" r:id="rId13"/>
    <p:sldId id="303" r:id="rId14"/>
    <p:sldId id="312" r:id="rId15"/>
    <p:sldId id="314" r:id="rId16"/>
    <p:sldId id="311" r:id="rId17"/>
    <p:sldId id="313" r:id="rId18"/>
    <p:sldId id="433" r:id="rId19"/>
    <p:sldId id="434" r:id="rId20"/>
    <p:sldId id="258" r:id="rId21"/>
    <p:sldId id="435" r:id="rId22"/>
    <p:sldId id="265" r:id="rId23"/>
    <p:sldId id="267" r:id="rId24"/>
    <p:sldId id="436" r:id="rId25"/>
    <p:sldId id="444" r:id="rId26"/>
    <p:sldId id="437" r:id="rId27"/>
    <p:sldId id="310" r:id="rId28"/>
    <p:sldId id="288" r:id="rId29"/>
    <p:sldId id="438" r:id="rId30"/>
    <p:sldId id="318" r:id="rId31"/>
    <p:sldId id="439" r:id="rId32"/>
    <p:sldId id="320" r:id="rId33"/>
    <p:sldId id="322" r:id="rId34"/>
    <p:sldId id="321" r:id="rId35"/>
    <p:sldId id="324" r:id="rId36"/>
    <p:sldId id="445" r:id="rId37"/>
    <p:sldId id="447" r:id="rId38"/>
    <p:sldId id="446" r:id="rId39"/>
    <p:sldId id="315" r:id="rId40"/>
    <p:sldId id="420" r:id="rId41"/>
    <p:sldId id="421" r:id="rId42"/>
    <p:sldId id="422" r:id="rId43"/>
    <p:sldId id="316" r:id="rId44"/>
    <p:sldId id="426" r:id="rId45"/>
    <p:sldId id="424" r:id="rId46"/>
    <p:sldId id="427" r:id="rId47"/>
    <p:sldId id="428" r:id="rId48"/>
    <p:sldId id="429" r:id="rId49"/>
    <p:sldId id="431" r:id="rId50"/>
    <p:sldId id="425" r:id="rId51"/>
    <p:sldId id="430" r:id="rId52"/>
    <p:sldId id="432" r:id="rId53"/>
    <p:sldId id="448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8929F-BA7D-44BF-B711-9351BB3BC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24675-EEA4-47C0-AF35-4B2AD6A63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4FE6-6978-4A8E-8066-0D9DA4F4F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CFA0-0D87-4016-B92C-AFD69666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1A839-DBDD-4619-86F4-3F299649A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5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AF8E4-6995-42E9-9F4D-76CA1DF9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EBE3F-B24B-4D0B-9FFB-AAA005BAB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4D39C-B84A-469B-A867-278A07796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C330E-FDF2-45C7-87F5-DFCB77F55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CC22-CEA1-4B63-832E-1929066F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1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498223-08C6-427B-AF3E-9BF6E3AAB0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EAA904-FBD7-4E73-ADF5-1869255A2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1352B-AD42-415D-A12E-5E15D68FE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A11F9-AF86-425F-A6DA-7FF615A06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D5A4E-B5BC-4915-89DA-72D88888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4C2B6-2AAE-4F8B-9B18-84438F4A4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A0D93-7734-4D93-A6B7-FE436F6D7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39F1F-CF8F-476E-BD83-BA075E71B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A3420-9F25-40BB-AD75-A137278D4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208BB-BFD5-4A55-BC9D-935C73521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4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299E3-AA5B-484B-9644-18D803E7F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39C43-D7C7-47DD-9A76-0B99B4239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B5AB5-E263-4513-8721-572BE720A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051D6-34AE-46A0-A9E6-B7511D226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6ED55-4FDD-40D5-990C-A084368AE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3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C17F1-1AE5-4B3B-9403-08DB0694F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22DFB-A3C3-4474-B9C5-B3472CAA5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CE927-E3E9-4D44-9F38-56338F070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63CB3-98A6-457D-8072-2A6301CED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BB5AE-B0F1-4585-8A6D-58B1398E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5B087-8D05-417E-A341-240937227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94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55C6-9E4A-4C20-8409-53D2593D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8E907-DD17-4124-966F-A354C43EF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D42FC8-E417-4434-A8C4-52E5E50D5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7849FC-0FBD-4739-AE2F-F6E2F648C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6C6772-28D9-4CCC-A17C-3BACA30518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8150B8-F9EB-4F15-B053-95D634004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E19642-6F58-4BED-B907-E77198F78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A5A875-D75F-46A8-986E-0803FAD8B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9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782C7-2EF2-461A-8288-FC1B46DAA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755F7C-83BC-4F6C-8FB9-A730578C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577E11-AD30-4ABE-B8E6-717036BA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541B88-C384-4EE0-8998-E1DF63CA6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8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3CBEE-5238-4AAA-A890-C55E73236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5143CD-BA46-485A-85A0-82D3738ED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5A149-B778-4A10-A9B2-A597CE8AF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00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238C6-5B64-403E-B20C-19A5D118E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ABC57-AEF1-419E-AAA8-B14DE7BAF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47DDDB-89D5-4D29-81AB-DEC548541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F2C04-F6C6-42F2-8165-4A150BEFC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8A5AE-9A4A-4D75-A63C-25401215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6F6A0-4A0C-463F-9CE3-DA8D2CAD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6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0B510-30E3-4F62-AB7F-58404AF84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AB824E-DC6E-4BC2-BDCC-D249F065BF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BF333-E558-479B-9E00-0D3183F0D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FD68E-AB63-4F25-8DF6-90CC5ABA3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FEC8D-73E9-40D8-85D7-A260F5A9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38D47-8BE7-43CA-8199-3E355D19C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7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830E19-4DC5-45B7-9B7F-C7365478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F3C74-C1EC-4002-8432-D7B9112C2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AB3EA-984C-408B-8989-7A85FE3B0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71E49-C59A-40A2-BC72-291FC911B2CC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423B3-4185-4577-92BD-7354E2701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D0F80-C98D-4AE4-9E56-A9EC4C3A0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0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Portals/182/COVID-19/ESSER%20II%20Guidance%20Document%201-11.pdf?ver=2021-01-19-131043-680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mailto:dwilliams@masbo.com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D7720-82A8-43ED-9436-07DAE86676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2021 Legislative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028414-83F9-47DB-898E-F53F3B2FD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74434"/>
            <a:ext cx="9144000" cy="1083365"/>
          </a:xfrm>
        </p:spPr>
        <p:txBody>
          <a:bodyPr/>
          <a:lstStyle/>
          <a:p>
            <a:pPr algn="l"/>
            <a:r>
              <a:rPr lang="en-US" dirty="0"/>
              <a:t>Denise Williams, MASBO Executive Director</a:t>
            </a:r>
          </a:p>
          <a:p>
            <a:pPr algn="l"/>
            <a:r>
              <a:rPr lang="en-US" dirty="0"/>
              <a:t>MASBO Spring Regional Workshops</a:t>
            </a:r>
          </a:p>
        </p:txBody>
      </p:sp>
    </p:spTree>
    <p:extLst>
      <p:ext uri="{BB962C8B-B14F-4D97-AF65-F5344CB8AC3E}">
        <p14:creationId xmlns:p14="http://schemas.microsoft.com/office/powerpoint/2010/main" val="1560313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E37A-9F0F-413C-8B46-71F7F733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House Bill 143 </a:t>
            </a:r>
            <a:r>
              <a:rPr lang="en-US" sz="40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- Provide incentives for increasing starting teacher pay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F2C67-4BB8-40BA-947D-84B06DE22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Additional FTE for QEC payment</a:t>
            </a:r>
          </a:p>
          <a:p>
            <a:pPr lvl="1"/>
            <a:r>
              <a:rPr lang="en-US" sz="2800" dirty="0"/>
              <a:t>the number of full-time equivalent teachers that were in the first 3 years of the teacher's teaching career in the previous year</a:t>
            </a:r>
          </a:p>
          <a:p>
            <a:pPr lvl="1"/>
            <a:r>
              <a:rPr lang="en-US" sz="2800" dirty="0"/>
              <a:t>Meets legislative goals for starting teacher pay</a:t>
            </a:r>
          </a:p>
          <a:p>
            <a:pPr lvl="1"/>
            <a:r>
              <a:rPr lang="en-US" sz="2800" dirty="0"/>
              <a:t>Reported to OPI by December 1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sz="3200" dirty="0"/>
              <a:t>Additional FTE for QEC is for FY2023 General Fund Budget</a:t>
            </a:r>
          </a:p>
          <a:p>
            <a:pPr marL="914400" lvl="2" indent="0">
              <a:buNone/>
            </a:pPr>
            <a:r>
              <a:rPr lang="en-US" sz="2800" dirty="0"/>
              <a:t>FY2023 QEC rate = </a:t>
            </a:r>
            <a:r>
              <a:rPr lang="en-US" sz="2800" b="1" dirty="0"/>
              <a:t>$3,472 </a:t>
            </a:r>
          </a:p>
        </p:txBody>
      </p:sp>
    </p:spTree>
    <p:extLst>
      <p:ext uri="{BB962C8B-B14F-4D97-AF65-F5344CB8AC3E}">
        <p14:creationId xmlns:p14="http://schemas.microsoft.com/office/powerpoint/2010/main" val="1000395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5A45F-ADB8-4B09-8E44-B17B45CDC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House Bill 143 </a:t>
            </a:r>
            <a:r>
              <a:rPr lang="en-US" sz="40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- Provide incentives for increasing starting teacher pay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03628-F593-4C69-8E76-8D60050C1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dirty="0"/>
              <a:t>XXXX School District (population 2,500) employs 3 teachers in FY2022</a:t>
            </a:r>
          </a:p>
          <a:p>
            <a:pPr lvl="1"/>
            <a:r>
              <a:rPr lang="en-US" sz="2600" dirty="0"/>
              <a:t>Teacher A, in first year of teaching career: salary = $33,900</a:t>
            </a:r>
          </a:p>
          <a:p>
            <a:pPr lvl="1"/>
            <a:r>
              <a:rPr lang="en-US" sz="2600" dirty="0"/>
              <a:t>Teacher B, in third year of teaching career: salary = $35,600</a:t>
            </a:r>
          </a:p>
          <a:p>
            <a:pPr lvl="1"/>
            <a:r>
              <a:rPr lang="en-US" sz="2600" dirty="0"/>
              <a:t>Teacher C, in fourth year of teaching career: salary = $36,500</a:t>
            </a:r>
          </a:p>
          <a:p>
            <a:pPr marL="514350" indent="-514350">
              <a:buAutoNum type="arabicPeriod"/>
            </a:pPr>
            <a:r>
              <a:rPr lang="en-US" dirty="0"/>
              <a:t>What is the base teacher pay?</a:t>
            </a:r>
          </a:p>
          <a:p>
            <a:pPr marL="514350" indent="-514350">
              <a:buAutoNum type="arabicPeriod"/>
            </a:pPr>
            <a:r>
              <a:rPr lang="en-US" dirty="0"/>
              <a:t>What is the teacher average pay?</a:t>
            </a:r>
          </a:p>
          <a:p>
            <a:pPr marL="514350" indent="-514350">
              <a:buAutoNum type="arabicPeriod"/>
            </a:pPr>
            <a:r>
              <a:rPr lang="en-US" dirty="0"/>
              <a:t>Does XXXX SD qualify for any additional QEC $$ in FY2023?</a:t>
            </a:r>
          </a:p>
          <a:p>
            <a:pPr marL="514350" indent="-514350">
              <a:buAutoNum type="arabicPeriod"/>
            </a:pPr>
            <a:r>
              <a:rPr lang="en-US" dirty="0"/>
              <a:t>How many FTE should they report to OPI?</a:t>
            </a:r>
          </a:p>
          <a:p>
            <a:pPr marL="514350" indent="-514350">
              <a:buAutoNum type="arabicPeriod"/>
            </a:pPr>
            <a:r>
              <a:rPr lang="en-US" dirty="0"/>
              <a:t>What’s the deadline to report to the OPI?</a:t>
            </a:r>
          </a:p>
          <a:p>
            <a:pPr marL="514350" indent="-514350">
              <a:buAutoNum type="arabicPeriod"/>
            </a:pPr>
            <a:r>
              <a:rPr lang="en-US" dirty="0"/>
              <a:t>How much additional QEC $$ are they entitled to for FY2023?</a:t>
            </a:r>
          </a:p>
        </p:txBody>
      </p:sp>
    </p:spTree>
    <p:extLst>
      <p:ext uri="{BB962C8B-B14F-4D97-AF65-F5344CB8AC3E}">
        <p14:creationId xmlns:p14="http://schemas.microsoft.com/office/powerpoint/2010/main" val="3330684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5A45F-ADB8-4B09-8E44-B17B45CDC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House Bill 143 </a:t>
            </a:r>
            <a:r>
              <a:rPr lang="en-US" sz="40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- Provide incentives for increasing starting teacher pay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03628-F593-4C69-8E76-8D60050C1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dirty="0"/>
              <a:t>XXXX School District (population 2,500) employs 3 teachers in FY2022</a:t>
            </a:r>
          </a:p>
          <a:p>
            <a:pPr lvl="1"/>
            <a:r>
              <a:rPr lang="en-US" sz="2600" dirty="0"/>
              <a:t>Teacher A, in first year of teaching career: salary = $33,900</a:t>
            </a:r>
          </a:p>
          <a:p>
            <a:pPr lvl="1"/>
            <a:r>
              <a:rPr lang="en-US" sz="2600" dirty="0"/>
              <a:t>Teacher B, in third year of teaching career: salary = $35,600</a:t>
            </a:r>
          </a:p>
          <a:p>
            <a:pPr lvl="1"/>
            <a:r>
              <a:rPr lang="en-US" sz="2600" dirty="0"/>
              <a:t>Teacher C, in fourth year of teaching career: salary = $36,500</a:t>
            </a:r>
          </a:p>
          <a:p>
            <a:pPr marL="514350" indent="-514350">
              <a:buAutoNum type="arabicPeriod"/>
            </a:pPr>
            <a:r>
              <a:rPr lang="en-US" dirty="0"/>
              <a:t>What is the base teacher pay? </a:t>
            </a:r>
            <a:r>
              <a:rPr lang="en-US" b="1" dirty="0">
                <a:solidFill>
                  <a:srgbClr val="00B050"/>
                </a:solidFill>
              </a:rPr>
              <a:t>$33,900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What is the teacher average pay? </a:t>
            </a:r>
            <a:r>
              <a:rPr lang="en-US" b="1" dirty="0">
                <a:solidFill>
                  <a:srgbClr val="00B050"/>
                </a:solidFill>
              </a:rPr>
              <a:t>N/A</a:t>
            </a:r>
            <a:endParaRPr lang="en-US" b="1" dirty="0"/>
          </a:p>
          <a:p>
            <a:pPr marL="514350" indent="-514350">
              <a:buAutoNum type="arabicPeriod"/>
            </a:pPr>
            <a:r>
              <a:rPr lang="en-US" dirty="0"/>
              <a:t>Does XXXX SD qualify for any additional QEC $$ in FY2023? </a:t>
            </a:r>
            <a:r>
              <a:rPr lang="en-US" b="1" dirty="0">
                <a:solidFill>
                  <a:srgbClr val="00B050"/>
                </a:solidFill>
              </a:rPr>
              <a:t>Yes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How many FTE should they report to OPI? </a:t>
            </a:r>
            <a:r>
              <a:rPr lang="en-US" b="1" dirty="0">
                <a:solidFill>
                  <a:srgbClr val="00B050"/>
                </a:solidFill>
              </a:rPr>
              <a:t>2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What’s the deadline to report to the OPI? </a:t>
            </a:r>
            <a:r>
              <a:rPr lang="en-US" b="1" dirty="0">
                <a:solidFill>
                  <a:srgbClr val="00B050"/>
                </a:solidFill>
              </a:rPr>
              <a:t>12/1/2021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How much additional QEC $$ are they entitled to for FY2023? </a:t>
            </a:r>
            <a:r>
              <a:rPr lang="en-US" b="1" dirty="0">
                <a:solidFill>
                  <a:srgbClr val="00B050"/>
                </a:solidFill>
              </a:rPr>
              <a:t>$6,944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743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E37A-9F0F-413C-8B46-71F7F733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12116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House Bill 181 </a:t>
            </a:r>
            <a:r>
              <a:rPr lang="en-US" sz="4000" dirty="0"/>
              <a:t>Reauthorizing the e-rate broadband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F2C67-4BB8-40BA-947D-84B06DE22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r>
              <a:rPr lang="en-US" dirty="0"/>
              <a:t>Amends 20-9-534, MCA Statutory appropriation for school technology purposes</a:t>
            </a:r>
          </a:p>
          <a:p>
            <a:r>
              <a:rPr lang="en-US" dirty="0"/>
              <a:t>State Technology Aid to schools in FY2022 &amp; FY2023</a:t>
            </a:r>
          </a:p>
          <a:p>
            <a:pPr lvl="1"/>
            <a:r>
              <a:rPr lang="en-US" sz="2600" dirty="0"/>
              <a:t>Total appropriation = </a:t>
            </a:r>
            <a:r>
              <a:rPr lang="en-US" sz="2600" b="1" dirty="0">
                <a:solidFill>
                  <a:srgbClr val="00B050"/>
                </a:solidFill>
              </a:rPr>
              <a:t>$1 million</a:t>
            </a:r>
            <a:r>
              <a:rPr lang="en-US" sz="2600" dirty="0"/>
              <a:t>; administered by the OPI</a:t>
            </a:r>
          </a:p>
          <a:p>
            <a:pPr lvl="2"/>
            <a:r>
              <a:rPr lang="en-US" sz="2400" b="1" dirty="0"/>
              <a:t>25%</a:t>
            </a:r>
            <a:r>
              <a:rPr lang="en-US" sz="2400" dirty="0"/>
              <a:t> is redirected to e-rate broadband program to be used as matching funds</a:t>
            </a:r>
          </a:p>
          <a:p>
            <a:pPr lvl="3"/>
            <a:r>
              <a:rPr lang="en-US" sz="2400" dirty="0"/>
              <a:t>Fund unspent by June 30 will be added to distribution to schools for technology purposes in the following year</a:t>
            </a:r>
          </a:p>
          <a:p>
            <a:pPr lvl="2"/>
            <a:r>
              <a:rPr lang="en-US" sz="2400" b="1" dirty="0"/>
              <a:t>75%</a:t>
            </a:r>
            <a:r>
              <a:rPr lang="en-US" sz="2400" dirty="0"/>
              <a:t> distributed to school for technology purposes</a:t>
            </a:r>
          </a:p>
          <a:p>
            <a:pPr lvl="3"/>
            <a:r>
              <a:rPr lang="en-US" sz="2400" dirty="0"/>
              <a:t>Allocated based on General Fund BASE budgets; paid in July</a:t>
            </a:r>
          </a:p>
          <a:p>
            <a:pPr lvl="3"/>
            <a:r>
              <a:rPr lang="en-US" sz="2400" dirty="0"/>
              <a:t>Deposit to Fund X28 Technology; revenue source 3281</a:t>
            </a:r>
          </a:p>
        </p:txBody>
      </p:sp>
    </p:spTree>
    <p:extLst>
      <p:ext uri="{BB962C8B-B14F-4D97-AF65-F5344CB8AC3E}">
        <p14:creationId xmlns:p14="http://schemas.microsoft.com/office/powerpoint/2010/main" val="4160063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E37A-9F0F-413C-8B46-71F7F733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896" y="365125"/>
            <a:ext cx="1066242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House Bill 181 </a:t>
            </a:r>
            <a:r>
              <a:rPr lang="en-US" sz="4000" dirty="0"/>
              <a:t>Reauthorizing the e-rate broadband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F2C67-4BB8-40BA-947D-84B06DE22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897" y="1825625"/>
            <a:ext cx="10508974" cy="39125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FY2022 Annual appropriation = $1 million</a:t>
            </a:r>
          </a:p>
          <a:p>
            <a:pPr marL="0" indent="0">
              <a:buNone/>
            </a:pPr>
            <a:r>
              <a:rPr lang="en-US" dirty="0"/>
              <a:t>1. How much for the e-rate broadband program? </a:t>
            </a:r>
          </a:p>
          <a:p>
            <a:pPr marL="0" indent="0">
              <a:buNone/>
            </a:pPr>
            <a:r>
              <a:rPr lang="en-US" dirty="0"/>
              <a:t>2. How much for distribution to schools for tech purposes?</a:t>
            </a:r>
          </a:p>
          <a:p>
            <a:pPr marL="0" indent="0">
              <a:buNone/>
            </a:pPr>
            <a:r>
              <a:rPr lang="en-US" dirty="0"/>
              <a:t>3. Assume the following:</a:t>
            </a:r>
          </a:p>
          <a:p>
            <a:pPr marL="0" indent="0">
              <a:buNone/>
            </a:pPr>
            <a:r>
              <a:rPr lang="en-US" dirty="0"/>
              <a:t>	FY2022 General Fund BASE budgets statewide = $980,000,000</a:t>
            </a:r>
          </a:p>
          <a:p>
            <a:pPr marL="0" indent="0">
              <a:buNone/>
            </a:pPr>
            <a:r>
              <a:rPr lang="en-US" dirty="0"/>
              <a:t>	District A’s GF BASE budget = $10,000,000</a:t>
            </a:r>
          </a:p>
          <a:p>
            <a:pPr marL="0" indent="0">
              <a:buNone/>
            </a:pPr>
            <a:r>
              <a:rPr lang="en-US" dirty="0"/>
              <a:t>	How much state technology aid for District A? </a:t>
            </a:r>
            <a:endParaRPr lang="en-US" b="1" dirty="0">
              <a:solidFill>
                <a:srgbClr val="00B050"/>
              </a:solidFill>
            </a:endParaRPr>
          </a:p>
          <a:p>
            <a:pPr marL="1371600" lvl="3" indent="0">
              <a:buNone/>
            </a:pPr>
            <a:r>
              <a:rPr lang="en-US" sz="2800" b="1" dirty="0">
                <a:solidFill>
                  <a:srgbClr val="00B050"/>
                </a:solidFill>
              </a:rPr>
              <a:t>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1500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E37A-9F0F-413C-8B46-71F7F733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811" y="365125"/>
            <a:ext cx="10694505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House Bill 181</a:t>
            </a:r>
            <a:r>
              <a:rPr lang="en-US" sz="4000" dirty="0"/>
              <a:t> Reauthorizing the e-rate broadband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F2C67-4BB8-40BA-947D-84B06DE22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811" y="1825625"/>
            <a:ext cx="10541059" cy="48269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FY2022 Annual appropriation = $1 million</a:t>
            </a:r>
          </a:p>
          <a:p>
            <a:pPr marL="0" indent="0">
              <a:buNone/>
            </a:pPr>
            <a:r>
              <a:rPr lang="en-US" dirty="0"/>
              <a:t>1. How much for the e-rate broadband program? </a:t>
            </a:r>
            <a:r>
              <a:rPr lang="en-US" b="1" dirty="0">
                <a:solidFill>
                  <a:srgbClr val="00B050"/>
                </a:solidFill>
              </a:rPr>
              <a:t>$250,000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2. How much for distribution to schools for tech purposes? </a:t>
            </a:r>
            <a:r>
              <a:rPr lang="en-US" b="1" dirty="0">
                <a:solidFill>
                  <a:srgbClr val="00B050"/>
                </a:solidFill>
              </a:rPr>
              <a:t>$750,000 </a:t>
            </a:r>
            <a:endParaRPr lang="en-US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3. Assume the following:</a:t>
            </a:r>
          </a:p>
          <a:p>
            <a:pPr marL="0" indent="0">
              <a:buNone/>
            </a:pPr>
            <a:r>
              <a:rPr lang="en-US" dirty="0"/>
              <a:t>	FY2022 General Fund BASE budgets statewide = $980,000,000</a:t>
            </a:r>
          </a:p>
          <a:p>
            <a:pPr marL="0" indent="0">
              <a:buNone/>
            </a:pPr>
            <a:r>
              <a:rPr lang="en-US" dirty="0"/>
              <a:t>	District A’s GF BASE budget = $10,000,000</a:t>
            </a:r>
          </a:p>
          <a:p>
            <a:pPr marL="0" indent="0">
              <a:buNone/>
            </a:pPr>
            <a:r>
              <a:rPr lang="en-US" dirty="0"/>
              <a:t>	How much state technology aid for District A?  </a:t>
            </a:r>
            <a:r>
              <a:rPr lang="en-US" b="1" dirty="0">
                <a:solidFill>
                  <a:srgbClr val="00B050"/>
                </a:solidFill>
              </a:rPr>
              <a:t>$7,653.06</a:t>
            </a:r>
          </a:p>
          <a:p>
            <a:pPr marL="1371600" lvl="3" indent="0">
              <a:buNone/>
            </a:pPr>
            <a:r>
              <a:rPr lang="en-US" sz="2800" b="1" dirty="0">
                <a:solidFill>
                  <a:srgbClr val="00B050"/>
                </a:solidFill>
              </a:rPr>
              <a:t>		</a:t>
            </a:r>
            <a:r>
              <a:rPr lang="en-US" sz="2800" u="sng" dirty="0"/>
              <a:t>$  10,000,000</a:t>
            </a:r>
            <a:endParaRPr lang="en-US" sz="2800" dirty="0"/>
          </a:p>
          <a:p>
            <a:pPr marL="1371600" lvl="3" indent="0">
              <a:spcBef>
                <a:spcPts val="0"/>
              </a:spcBef>
              <a:buNone/>
            </a:pPr>
            <a:r>
              <a:rPr lang="en-US" sz="2800" dirty="0">
                <a:solidFill>
                  <a:srgbClr val="00B050"/>
                </a:solidFill>
              </a:rPr>
              <a:t>		</a:t>
            </a:r>
            <a:r>
              <a:rPr lang="en-US" sz="2800" dirty="0"/>
              <a:t>$980,000,000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C236E2-2DB5-462A-BE69-06674587011A}"/>
              </a:ext>
            </a:extLst>
          </p:cNvPr>
          <p:cNvSpPr txBox="1"/>
          <p:nvPr/>
        </p:nvSpPr>
        <p:spPr>
          <a:xfrm>
            <a:off x="5915598" y="5467680"/>
            <a:ext cx="2101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 $750,000</a:t>
            </a:r>
          </a:p>
        </p:txBody>
      </p:sp>
    </p:spTree>
    <p:extLst>
      <p:ext uri="{BB962C8B-B14F-4D97-AF65-F5344CB8AC3E}">
        <p14:creationId xmlns:p14="http://schemas.microsoft.com/office/powerpoint/2010/main" val="2447223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E37A-9F0F-413C-8B46-71F7F733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5" y="365125"/>
            <a:ext cx="10575235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House Bill 181 </a:t>
            </a:r>
            <a:r>
              <a:rPr lang="en-US" sz="4000" dirty="0"/>
              <a:t>Reauthorizing the e-rate broadband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F2C67-4BB8-40BA-947D-84B06DE22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5" y="1825625"/>
            <a:ext cx="10575235" cy="48269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FY2023 Annual appropriation = $1 million</a:t>
            </a:r>
          </a:p>
          <a:p>
            <a:pPr marL="0" indent="0">
              <a:buNone/>
            </a:pPr>
            <a:r>
              <a:rPr lang="en-US" dirty="0"/>
              <a:t>Assume that FY2022 unspent e-rate broadband = $100,000</a:t>
            </a:r>
          </a:p>
          <a:p>
            <a:pPr marL="0" indent="0">
              <a:buNone/>
            </a:pPr>
            <a:r>
              <a:rPr lang="en-US" dirty="0"/>
              <a:t>1. How much for the e-rate broadband program in FY2023?</a:t>
            </a:r>
          </a:p>
          <a:p>
            <a:pPr marL="0" indent="0">
              <a:buNone/>
            </a:pPr>
            <a:r>
              <a:rPr lang="en-US" dirty="0"/>
              <a:t>2. How much for distribution to schools for tech purposes in FY2023?  </a:t>
            </a:r>
          </a:p>
          <a:p>
            <a:pPr marL="0" indent="0">
              <a:buNone/>
            </a:pPr>
            <a:r>
              <a:rPr lang="en-US" dirty="0"/>
              <a:t>3. Assume the following:</a:t>
            </a:r>
          </a:p>
          <a:p>
            <a:pPr marL="0" indent="0">
              <a:buNone/>
            </a:pPr>
            <a:r>
              <a:rPr lang="en-US" dirty="0"/>
              <a:t>	FY2023 General Fund BASE budgets statewide = $990,000,000</a:t>
            </a:r>
          </a:p>
          <a:p>
            <a:pPr marL="0" indent="0">
              <a:buNone/>
            </a:pPr>
            <a:r>
              <a:rPr lang="en-US" dirty="0"/>
              <a:t>	District A’s GF BASE budget = $10,100,000</a:t>
            </a:r>
          </a:p>
          <a:p>
            <a:pPr marL="0" indent="0">
              <a:buNone/>
            </a:pPr>
            <a:r>
              <a:rPr lang="en-US" dirty="0"/>
              <a:t>	How much state technology aid for District A in FY2023? </a:t>
            </a:r>
            <a:r>
              <a:rPr lang="en-US" sz="2800" dirty="0">
                <a:solidFill>
                  <a:srgbClr val="00B050"/>
                </a:solidFill>
              </a:rPr>
              <a:t>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6507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E37A-9F0F-413C-8B46-71F7F733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626" y="365125"/>
            <a:ext cx="1078169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House Bill 181 </a:t>
            </a:r>
            <a:r>
              <a:rPr lang="en-US" sz="4000" dirty="0"/>
              <a:t>Reauthorizing the e-rate broadband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F2C67-4BB8-40BA-947D-84B06DE22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1825625"/>
            <a:ext cx="10628244" cy="48269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FY2023 Annual appropriation = $1 million</a:t>
            </a:r>
          </a:p>
          <a:p>
            <a:pPr marL="0" indent="0">
              <a:buNone/>
            </a:pPr>
            <a:r>
              <a:rPr lang="en-US" dirty="0"/>
              <a:t>Assume that FY2022 unspent e-rate broadband = $100,000</a:t>
            </a:r>
          </a:p>
          <a:p>
            <a:pPr marL="0" indent="0">
              <a:buNone/>
            </a:pPr>
            <a:r>
              <a:rPr lang="en-US" dirty="0"/>
              <a:t>1. How much for the e-rate broadband program in FY2023?   </a:t>
            </a:r>
            <a:r>
              <a:rPr lang="en-US" b="1" dirty="0">
                <a:solidFill>
                  <a:srgbClr val="00B050"/>
                </a:solidFill>
              </a:rPr>
              <a:t>$250,000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How much for distribution to schools for tech purposes?  </a:t>
            </a:r>
            <a:r>
              <a:rPr lang="en-US" b="1" dirty="0">
                <a:solidFill>
                  <a:srgbClr val="00B050"/>
                </a:solidFill>
              </a:rPr>
              <a:t>$850,000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Assume the following:</a:t>
            </a:r>
          </a:p>
          <a:p>
            <a:pPr marL="0" indent="0">
              <a:buNone/>
            </a:pPr>
            <a:r>
              <a:rPr lang="en-US" dirty="0"/>
              <a:t>	FY2023 General Fund BASE budgets statewide = $990,000,000</a:t>
            </a:r>
          </a:p>
          <a:p>
            <a:pPr marL="0" indent="0">
              <a:buNone/>
            </a:pPr>
            <a:r>
              <a:rPr lang="en-US" dirty="0"/>
              <a:t>	District A’s GF BASE budget = $10,100,000</a:t>
            </a:r>
          </a:p>
          <a:p>
            <a:pPr marL="0" indent="0">
              <a:buNone/>
            </a:pPr>
            <a:r>
              <a:rPr lang="en-US" dirty="0"/>
              <a:t>	How much state technology aid for District A?  </a:t>
            </a:r>
            <a:r>
              <a:rPr lang="en-US" b="1" dirty="0">
                <a:solidFill>
                  <a:srgbClr val="00B050"/>
                </a:solidFill>
              </a:rPr>
              <a:t>8,671.72</a:t>
            </a:r>
          </a:p>
          <a:p>
            <a:pPr marL="1371600" lvl="3" indent="0">
              <a:buNone/>
            </a:pPr>
            <a:r>
              <a:rPr lang="en-US" sz="2800" b="1" dirty="0">
                <a:solidFill>
                  <a:srgbClr val="00B050"/>
                </a:solidFill>
              </a:rPr>
              <a:t>		</a:t>
            </a:r>
            <a:r>
              <a:rPr lang="en-US" sz="2800" u="sng" dirty="0"/>
              <a:t>$  10,100,000</a:t>
            </a:r>
            <a:endParaRPr lang="en-US" sz="2800" dirty="0"/>
          </a:p>
          <a:p>
            <a:pPr marL="1371600" lvl="3" indent="0">
              <a:spcBef>
                <a:spcPts val="0"/>
              </a:spcBef>
              <a:buNone/>
            </a:pPr>
            <a:r>
              <a:rPr lang="en-US" sz="2800" dirty="0">
                <a:solidFill>
                  <a:srgbClr val="00B050"/>
                </a:solidFill>
              </a:rPr>
              <a:t>		</a:t>
            </a:r>
            <a:r>
              <a:rPr lang="en-US" sz="2800" dirty="0"/>
              <a:t>$990,000,000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C236E2-2DB5-462A-BE69-06674587011A}"/>
              </a:ext>
            </a:extLst>
          </p:cNvPr>
          <p:cNvSpPr txBox="1"/>
          <p:nvPr/>
        </p:nvSpPr>
        <p:spPr>
          <a:xfrm>
            <a:off x="5796335" y="5944752"/>
            <a:ext cx="2101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 $850,000</a:t>
            </a:r>
          </a:p>
        </p:txBody>
      </p:sp>
    </p:spTree>
    <p:extLst>
      <p:ext uri="{BB962C8B-B14F-4D97-AF65-F5344CB8AC3E}">
        <p14:creationId xmlns:p14="http://schemas.microsoft.com/office/powerpoint/2010/main" val="2733800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7D25C-37C7-4CDF-B9FC-5C76AE25F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16405-2D22-4BFD-A18B-53134A1BC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Review guidelines for ESSER-II funds</a:t>
            </a:r>
          </a:p>
          <a:p>
            <a:pPr lvl="1"/>
            <a:r>
              <a:rPr lang="en-US" sz="2800" dirty="0"/>
              <a:t>How the funds are allocated</a:t>
            </a:r>
          </a:p>
          <a:p>
            <a:pPr lvl="1"/>
            <a:r>
              <a:rPr lang="en-US" sz="2800" dirty="0"/>
              <a:t>Allowable expenditures</a:t>
            </a:r>
          </a:p>
          <a:p>
            <a:pPr>
              <a:spcBef>
                <a:spcPts val="300"/>
              </a:spcBef>
            </a:pPr>
            <a:r>
              <a:rPr lang="en-US" sz="3200" dirty="0"/>
              <a:t>Provisions to address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3200" dirty="0"/>
              <a:t>   enrollment increases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FA76CC-4788-465D-864F-0F683BACE587}"/>
              </a:ext>
            </a:extLst>
          </p:cNvPr>
          <p:cNvSpPr txBox="1"/>
          <p:nvPr/>
        </p:nvSpPr>
        <p:spPr>
          <a:xfrm>
            <a:off x="11353800" y="6546573"/>
            <a:ext cx="385577" cy="135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EB52379-08B2-4030-BADC-FFAE93B33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077" y="2817705"/>
            <a:ext cx="5166299" cy="364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22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2F8A-743D-4E94-B06F-F9D95753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FFA33-0126-431D-97F1-5612D01B9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Consolidated Appropriations Act of 2021 (CRRSA)</a:t>
            </a:r>
          </a:p>
          <a:p>
            <a:pPr marL="0" indent="0">
              <a:buNone/>
            </a:pPr>
            <a:r>
              <a:rPr lang="en-US" sz="3200" dirty="0"/>
              <a:t>Elementary &amp; Secondary Schools Emergency Relief (ESSER)</a:t>
            </a:r>
          </a:p>
          <a:p>
            <a:pPr marL="0" indent="0">
              <a:buNone/>
            </a:pPr>
            <a:r>
              <a:rPr lang="en-US" dirty="0"/>
              <a:t>Referred to as </a:t>
            </a:r>
            <a:r>
              <a:rPr lang="en-US" b="1" dirty="0"/>
              <a:t>ESSER-II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Total to OPI for Montana schools				$170,099,465</a:t>
            </a:r>
          </a:p>
          <a:p>
            <a:pPr marL="0" indent="0">
              <a:buNone/>
            </a:pPr>
            <a:r>
              <a:rPr lang="en-US" dirty="0"/>
              <a:t>  90% to be distributed to schools </a:t>
            </a:r>
            <a:r>
              <a:rPr lang="en-US" sz="2400" dirty="0"/>
              <a:t>(based on FY20 Title I)</a:t>
            </a:r>
            <a:r>
              <a:rPr lang="en-US" dirty="0"/>
              <a:t>	</a:t>
            </a:r>
            <a:r>
              <a:rPr lang="en-US" u="sng" dirty="0"/>
              <a:t>$153,089,519</a:t>
            </a:r>
          </a:p>
          <a:p>
            <a:pPr marL="0" indent="0">
              <a:buNone/>
            </a:pPr>
            <a:r>
              <a:rPr lang="en-US" dirty="0"/>
              <a:t>  10% to OPI for addressing issues related to COVID	$  17,009,946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sz="2600" dirty="0"/>
              <a:t>.5% of total grant to OPI for admin costs	$      850,497</a:t>
            </a:r>
          </a:p>
          <a:p>
            <a:pPr marL="457200" lvl="1" indent="0">
              <a:buNone/>
            </a:pPr>
            <a:r>
              <a:rPr lang="en-US" sz="2600" dirty="0"/>
              <a:t>Remainder under discussion</a:t>
            </a:r>
            <a:r>
              <a:rPr lang="en-US" dirty="0"/>
              <a:t>			</a:t>
            </a:r>
            <a:r>
              <a:rPr lang="en-US" sz="2600" dirty="0"/>
              <a:t>$16,159,449</a:t>
            </a:r>
          </a:p>
        </p:txBody>
      </p:sp>
    </p:spTree>
    <p:extLst>
      <p:ext uri="{BB962C8B-B14F-4D97-AF65-F5344CB8AC3E}">
        <p14:creationId xmlns:p14="http://schemas.microsoft.com/office/powerpoint/2010/main" val="106449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F4363-4A3F-4C93-A810-21C7FEE51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9C8F4-2E95-463A-81F3-8FA8CCC22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HB 15 Implement K-12 Inflation</a:t>
            </a:r>
          </a:p>
          <a:p>
            <a:r>
              <a:rPr lang="en-US" dirty="0"/>
              <a:t>HB143 Provide incentives for increasing starting teacher pay</a:t>
            </a:r>
          </a:p>
          <a:p>
            <a:r>
              <a:rPr lang="en-US" dirty="0"/>
              <a:t>HB181 Reauthorizing the e-rate broadband program</a:t>
            </a:r>
          </a:p>
          <a:p>
            <a:r>
              <a:rPr lang="en-US" dirty="0"/>
              <a:t>HB630 Appropriate CARES II Funds</a:t>
            </a:r>
          </a:p>
          <a:p>
            <a:r>
              <a:rPr lang="en-US" dirty="0"/>
              <a:t>HB632 Implement American Rescue Plan Act</a:t>
            </a:r>
          </a:p>
          <a:p>
            <a:r>
              <a:rPr lang="en-US" dirty="0"/>
              <a:t>HB192 Revising laws related to school major maintenance funding</a:t>
            </a:r>
          </a:p>
        </p:txBody>
      </p:sp>
    </p:spTree>
    <p:extLst>
      <p:ext uri="{BB962C8B-B14F-4D97-AF65-F5344CB8AC3E}">
        <p14:creationId xmlns:p14="http://schemas.microsoft.com/office/powerpoint/2010/main" val="1415403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62AAF1-4C81-47B4-AE85-E4D8E87968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318852"/>
              </p:ext>
            </p:extLst>
          </p:nvPr>
        </p:nvGraphicFramePr>
        <p:xfrm>
          <a:off x="331304" y="472110"/>
          <a:ext cx="11555896" cy="5338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0201">
                  <a:extLst>
                    <a:ext uri="{9D8B030D-6E8A-4147-A177-3AD203B41FA5}">
                      <a16:colId xmlns:a16="http://schemas.microsoft.com/office/drawing/2014/main" val="3319816391"/>
                    </a:ext>
                  </a:extLst>
                </a:gridCol>
                <a:gridCol w="1825695">
                  <a:extLst>
                    <a:ext uri="{9D8B030D-6E8A-4147-A177-3AD203B41FA5}">
                      <a16:colId xmlns:a16="http://schemas.microsoft.com/office/drawing/2014/main" val="2450261764"/>
                    </a:ext>
                  </a:extLst>
                </a:gridCol>
              </a:tblGrid>
              <a:tr h="10731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ALLOCATION of the 10% PORTION $17,009,946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185916"/>
                  </a:ext>
                </a:extLst>
              </a:tr>
              <a:tr h="894271"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Modernization of all OPI databases connected to student learning, licensing and staffing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$8,000,000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922974"/>
                  </a:ext>
                </a:extLst>
              </a:tr>
              <a:tr h="49151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Supplemental Allocation to school districts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$3,400,000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628492"/>
                  </a:ext>
                </a:extLst>
              </a:tr>
              <a:tr h="49681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Needs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32306"/>
                  </a:ext>
                </a:extLst>
              </a:tr>
              <a:tr h="49681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Targeted Support to school districts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$1,200,000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9182"/>
                  </a:ext>
                </a:extLst>
              </a:tr>
              <a:tr h="495043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 Leadership in Montana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$939,449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664536"/>
                  </a:ext>
                </a:extLst>
              </a:tr>
              <a:tr h="49681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OPI for administration of ESSER II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$850,497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434843"/>
                  </a:ext>
                </a:extLst>
              </a:tr>
              <a:tr h="894271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Grants to MT School for the Deaf &amp; Blind, Youth Academy and</a:t>
                      </a:r>
                    </a:p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Pine Hills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75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406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90637-D436-4A97-8689-877CB4A5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" y="365125"/>
            <a:ext cx="11277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ESSER-II</a:t>
            </a:r>
            <a:br>
              <a:rPr lang="en-US" dirty="0"/>
            </a:br>
            <a:r>
              <a:rPr lang="en-US" sz="4000" dirty="0"/>
              <a:t>“</a:t>
            </a:r>
            <a:r>
              <a:rPr lang="en-US" sz="4000" i="1" dirty="0"/>
              <a:t>to prevent, prepare for, and respond to coronavirus</a:t>
            </a:r>
            <a:r>
              <a:rPr lang="en-US" sz="4000" dirty="0"/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FD2E0-0A7C-4D3F-8D9A-F5B4DA43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dirty="0"/>
              <a:t>Grant Period:</a:t>
            </a:r>
          </a:p>
          <a:p>
            <a:r>
              <a:rPr lang="en-US" dirty="0"/>
              <a:t>March 13, 2020 - September 30, 2023 (last day to obligate expenditures)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3000" b="1" dirty="0"/>
              <a:t>Supplement vs. supplant</a:t>
            </a:r>
          </a:p>
          <a:p>
            <a:r>
              <a:rPr lang="en-US" dirty="0"/>
              <a:t>None. ESSER funds may take the place of State or local funds for allowable activities</a:t>
            </a:r>
          </a:p>
          <a:p>
            <a:r>
              <a:rPr lang="en-US" dirty="0"/>
              <a:t>Note: MOE (maintenance of effort) requirements </a:t>
            </a:r>
            <a:r>
              <a:rPr lang="en-US" sz="3000" dirty="0"/>
              <a:t>for other federal funding (e.g. IDEA-Part B) is still required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3000" b="1" dirty="0"/>
              <a:t>Equitable services to non-public schools</a:t>
            </a:r>
          </a:p>
          <a:p>
            <a:r>
              <a:rPr lang="en-US" dirty="0"/>
              <a:t>No requirement - non-public schools are taken care of via a different allocation (GEER grants)</a:t>
            </a:r>
          </a:p>
        </p:txBody>
      </p:sp>
    </p:spTree>
    <p:extLst>
      <p:ext uri="{BB962C8B-B14F-4D97-AF65-F5344CB8AC3E}">
        <p14:creationId xmlns:p14="http://schemas.microsoft.com/office/powerpoint/2010/main" val="79088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82FE-7581-4F89-B5F8-DC12120AA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6" y="510899"/>
            <a:ext cx="11198087" cy="1052858"/>
          </a:xfrm>
        </p:spPr>
        <p:txBody>
          <a:bodyPr>
            <a:noAutofit/>
          </a:bodyPr>
          <a:lstStyle/>
          <a:p>
            <a:r>
              <a:rPr lang="en-US" sz="4000" b="1" dirty="0"/>
              <a:t>ESSER-II</a:t>
            </a:r>
            <a:br>
              <a:rPr lang="en-US" sz="4000" dirty="0"/>
            </a:br>
            <a:r>
              <a:rPr lang="en-US" sz="4000" dirty="0"/>
              <a:t>“</a:t>
            </a:r>
            <a:r>
              <a:rPr lang="en-US" sz="4000" i="1" dirty="0"/>
              <a:t>to prevent, prepare for, and respond to coronavirus</a:t>
            </a:r>
            <a:r>
              <a:rPr lang="en-US" sz="4000" dirty="0"/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66E55-DF82-4A9D-9EE2-3CC7CE630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75790"/>
            <a:ext cx="10677939" cy="471708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b="1" dirty="0"/>
              <a:t>Allowable Expenditures </a:t>
            </a:r>
            <a:r>
              <a:rPr lang="en-US" sz="2400" dirty="0"/>
              <a:t>(See OPI ESSER-II </a:t>
            </a:r>
            <a:r>
              <a:rPr lang="en-US" sz="2400" dirty="0">
                <a:hlinkClick r:id="rId2"/>
              </a:rPr>
              <a:t>Guidance document</a:t>
            </a:r>
            <a:r>
              <a:rPr lang="en-US" sz="2400" dirty="0"/>
              <a:t>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800" dirty="0"/>
              <a:t>Any purposes listed in section 18003(d)of the CARES Act; includes any activity authorized by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600" dirty="0"/>
              <a:t>ESSA 2015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600" dirty="0"/>
              <a:t>IDEA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600" dirty="0"/>
              <a:t>Adult Education &amp; Family Literacy Act (AEFLA)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600" dirty="0"/>
              <a:t>CTE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600" dirty="0"/>
              <a:t>McKinney-Vento Homeless Assistance Act – subtitle B of Title VII</a:t>
            </a:r>
          </a:p>
        </p:txBody>
      </p:sp>
    </p:spTree>
    <p:extLst>
      <p:ext uri="{BB962C8B-B14F-4D97-AF65-F5344CB8AC3E}">
        <p14:creationId xmlns:p14="http://schemas.microsoft.com/office/powerpoint/2010/main" val="3819602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82FE-7581-4F89-B5F8-DC12120AA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0" y="563908"/>
            <a:ext cx="11025807" cy="1052858"/>
          </a:xfrm>
        </p:spPr>
        <p:txBody>
          <a:bodyPr>
            <a:noAutofit/>
          </a:bodyPr>
          <a:lstStyle/>
          <a:p>
            <a:r>
              <a:rPr lang="en-US" sz="4000" b="1" dirty="0"/>
              <a:t>ESSER-II</a:t>
            </a:r>
            <a:br>
              <a:rPr lang="en-US" sz="4000" dirty="0"/>
            </a:br>
            <a:r>
              <a:rPr lang="en-US" sz="4000" dirty="0"/>
              <a:t>“</a:t>
            </a:r>
            <a:r>
              <a:rPr lang="en-US" sz="4000" i="1" dirty="0"/>
              <a:t>to prevent, prepare for, and respond to coronavirus</a:t>
            </a:r>
            <a:r>
              <a:rPr lang="en-US" sz="4000" dirty="0"/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66E55-DF82-4A9D-9EE2-3CC7CE630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81809"/>
            <a:ext cx="10677939" cy="461106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b="1" dirty="0"/>
              <a:t>Allowable Expenditures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Other uses (12 paragraphs) on pages 2 - 3 of OPI ESSER-II guidance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New uses under ESSER-II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600" dirty="0"/>
              <a:t>Addressing learning loss among students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600" dirty="0"/>
              <a:t>School facility repairs and improvements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600" dirty="0"/>
              <a:t>Inspection, testing maintenance, repair, replacement, and upgrade projects to improve the indoor air quality in school facilities</a:t>
            </a:r>
          </a:p>
        </p:txBody>
      </p:sp>
    </p:spTree>
    <p:extLst>
      <p:ext uri="{BB962C8B-B14F-4D97-AF65-F5344CB8AC3E}">
        <p14:creationId xmlns:p14="http://schemas.microsoft.com/office/powerpoint/2010/main" val="1659523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90637-D436-4A97-8689-877CB4A5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82" y="391629"/>
            <a:ext cx="11211339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ESSER-II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to prevent, prepare for, and respond to coronavirus</a:t>
            </a:r>
            <a:r>
              <a:rPr lang="en-US" dirty="0"/>
              <a:t>”</a:t>
            </a:r>
            <a:endParaRPr lang="en-US" sz="36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FD2E0-0A7C-4D3F-8D9A-F5B4DA43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Funds may not be used for:</a:t>
            </a:r>
          </a:p>
          <a:p>
            <a:pPr marL="514350" indent="-514350">
              <a:buAutoNum type="arabicParenR"/>
            </a:pPr>
            <a:r>
              <a:rPr lang="en-US" dirty="0"/>
              <a:t>subsidizing or offsetting executive salaries and benefits of individuals who are not employees of the SEA or LEA, or </a:t>
            </a:r>
          </a:p>
          <a:p>
            <a:pPr marL="514350" indent="-514350">
              <a:buAutoNum type="arabicParenR"/>
            </a:pPr>
            <a:r>
              <a:rPr lang="en-US" dirty="0"/>
              <a:t>expenditures related to state or local teacher or faculty unions or associations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493120-B3A5-4938-AE39-0CC83266A5F5}"/>
              </a:ext>
            </a:extLst>
          </p:cNvPr>
          <p:cNvSpPr txBox="1"/>
          <p:nvPr/>
        </p:nvSpPr>
        <p:spPr>
          <a:xfrm>
            <a:off x="5638800" y="297511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A3332B-5760-4AEB-9A6F-C1EEB819B7F1}"/>
              </a:ext>
            </a:extLst>
          </p:cNvPr>
          <p:cNvSpPr txBox="1"/>
          <p:nvPr/>
        </p:nvSpPr>
        <p:spPr>
          <a:xfrm>
            <a:off x="6096000" y="4631417"/>
            <a:ext cx="38828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Watch for a new E-Grants module to apply for and request funding from OPI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DB49C6-990E-4F43-8EF1-E1FB56F2C5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513" y="4313443"/>
            <a:ext cx="3003146" cy="199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638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59829-33EC-4152-9C9C-580A82E2E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17A9F-5EC4-4B61-BC27-51AF3B71C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Legislature declares:</a:t>
            </a:r>
          </a:p>
          <a:p>
            <a:pPr lvl="1"/>
            <a:r>
              <a:rPr lang="en-US" sz="2800" dirty="0"/>
              <a:t>the state is experiencing fiscal challenges in the 2023 biennium that are a direct result of the economic downturn resulting from COVID-19</a:t>
            </a:r>
          </a:p>
          <a:p>
            <a:pPr lvl="1"/>
            <a:r>
              <a:rPr lang="en-US" sz="2800" dirty="0"/>
              <a:t>school enrollment decreases and subsequent increases are related to the uncertainty created by COVID-19</a:t>
            </a:r>
          </a:p>
        </p:txBody>
      </p:sp>
    </p:spTree>
    <p:extLst>
      <p:ext uri="{BB962C8B-B14F-4D97-AF65-F5344CB8AC3E}">
        <p14:creationId xmlns:p14="http://schemas.microsoft.com/office/powerpoint/2010/main" val="3975200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59829-33EC-4152-9C9C-580A82E2E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</a:p>
        </p:txBody>
      </p:sp>
      <p:sp>
        <p:nvSpPr>
          <p:cNvPr id="6" name="Callout: Down Arrow 5">
            <a:extLst>
              <a:ext uri="{FF2B5EF4-FFF2-40B4-BE49-F238E27FC236}">
                <a16:creationId xmlns:a16="http://schemas.microsoft.com/office/drawing/2014/main" id="{B5D18060-E366-43DB-9D39-A3E22FFBDE82}"/>
              </a:ext>
            </a:extLst>
          </p:cNvPr>
          <p:cNvSpPr/>
          <p:nvPr/>
        </p:nvSpPr>
        <p:spPr>
          <a:xfrm>
            <a:off x="992947" y="1690688"/>
            <a:ext cx="3216965" cy="4806173"/>
          </a:xfrm>
          <a:prstGeom prst="downArrow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Oct 20/Feb21 enrollment counts decreased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FY2022 Budget limits lower than FY2021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Consider levy election or make cuts</a:t>
            </a:r>
          </a:p>
        </p:txBody>
      </p:sp>
      <p:sp>
        <p:nvSpPr>
          <p:cNvPr id="8" name="Callout: Up Arrow 7">
            <a:extLst>
              <a:ext uri="{FF2B5EF4-FFF2-40B4-BE49-F238E27FC236}">
                <a16:creationId xmlns:a16="http://schemas.microsoft.com/office/drawing/2014/main" id="{77D764AC-0D9D-406A-B215-C63A06584118}"/>
              </a:ext>
            </a:extLst>
          </p:cNvPr>
          <p:cNvSpPr/>
          <p:nvPr/>
        </p:nvSpPr>
        <p:spPr>
          <a:xfrm>
            <a:off x="4481805" y="1686702"/>
            <a:ext cx="3216964" cy="4806173"/>
          </a:xfrm>
          <a:prstGeom prst="up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Oct 2021: home school students return to district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FY2022 Adopted budget not enough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Consider budget amendment for enrollment increase</a:t>
            </a:r>
          </a:p>
        </p:txBody>
      </p:sp>
      <p:sp>
        <p:nvSpPr>
          <p:cNvPr id="24" name="Callout: Up Arrow 23">
            <a:extLst>
              <a:ext uri="{FF2B5EF4-FFF2-40B4-BE49-F238E27FC236}">
                <a16:creationId xmlns:a16="http://schemas.microsoft.com/office/drawing/2014/main" id="{6E493E86-2008-4D11-A4A6-426952D4638F}"/>
              </a:ext>
            </a:extLst>
          </p:cNvPr>
          <p:cNvSpPr/>
          <p:nvPr/>
        </p:nvSpPr>
        <p:spPr>
          <a:xfrm>
            <a:off x="7970662" y="1686702"/>
            <a:ext cx="3216964" cy="4806173"/>
          </a:xfrm>
          <a:prstGeom prst="up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Oct 2022: more students return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FY2023 Adopted budget not enough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Consider budget amendment for enrollment increase</a:t>
            </a:r>
          </a:p>
        </p:txBody>
      </p:sp>
    </p:spTree>
    <p:extLst>
      <p:ext uri="{BB962C8B-B14F-4D97-AF65-F5344CB8AC3E}">
        <p14:creationId xmlns:p14="http://schemas.microsoft.com/office/powerpoint/2010/main" val="3382575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2F8A-743D-4E94-B06F-F9D95753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FFA33-0126-431D-97F1-5612D01B9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5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Unusual enrollment increases under 20-9-314, MCA are suspended for </a:t>
            </a:r>
            <a:r>
              <a:rPr lang="en-US" sz="3200" b="1" dirty="0"/>
              <a:t>FY2022</a:t>
            </a:r>
            <a:r>
              <a:rPr lang="en-US" sz="3200" dirty="0"/>
              <a:t> &amp; </a:t>
            </a:r>
            <a:r>
              <a:rPr lang="en-US" sz="3200" b="1" dirty="0"/>
              <a:t>FY2023</a:t>
            </a:r>
          </a:p>
          <a:p>
            <a:pPr marL="0" indent="0">
              <a:buNone/>
            </a:pPr>
            <a:r>
              <a:rPr lang="en-US" sz="3200" dirty="0"/>
              <a:t>Districts with increases in actual enrollment qualify for </a:t>
            </a:r>
            <a:r>
              <a:rPr lang="en-US" sz="3200" b="1" i="1" dirty="0">
                <a:solidFill>
                  <a:srgbClr val="00B050"/>
                </a:solidFill>
              </a:rPr>
              <a:t>additional financial support </a:t>
            </a:r>
            <a:r>
              <a:rPr lang="en-US" sz="3200" dirty="0"/>
              <a:t>(20-9-166 (2), MCA)</a:t>
            </a:r>
          </a:p>
          <a:p>
            <a:pPr lvl="1"/>
            <a:r>
              <a:rPr lang="en-US" sz="2800" dirty="0"/>
              <a:t>Measured using October enrollment counts</a:t>
            </a:r>
          </a:p>
          <a:p>
            <a:pPr lvl="2"/>
            <a:r>
              <a:rPr lang="en-US" sz="2600" dirty="0"/>
              <a:t>FY2022 budget: looks at Oct 21 actual enrollment</a:t>
            </a:r>
          </a:p>
          <a:p>
            <a:pPr lvl="2"/>
            <a:r>
              <a:rPr lang="en-US" sz="2600" dirty="0"/>
              <a:t>FY2023 budget: looks at Oct 22 actual enrollment</a:t>
            </a:r>
          </a:p>
          <a:p>
            <a:pPr lvl="1"/>
            <a:r>
              <a:rPr lang="en-US" sz="2800" dirty="0"/>
              <a:t>OPI will calculate the difference between</a:t>
            </a:r>
          </a:p>
          <a:p>
            <a:pPr lvl="2"/>
            <a:r>
              <a:rPr lang="en-US" sz="2600" dirty="0"/>
              <a:t>BASE budget using “budget limit ANB”</a:t>
            </a:r>
          </a:p>
          <a:p>
            <a:pPr lvl="2"/>
            <a:r>
              <a:rPr lang="en-US" sz="2600" dirty="0"/>
              <a:t>BASE budget using October actual enrollment count converted to ANB</a:t>
            </a:r>
          </a:p>
        </p:txBody>
      </p:sp>
    </p:spTree>
    <p:extLst>
      <p:ext uri="{BB962C8B-B14F-4D97-AF65-F5344CB8AC3E}">
        <p14:creationId xmlns:p14="http://schemas.microsoft.com/office/powerpoint/2010/main" val="37040004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196" y="562736"/>
            <a:ext cx="9338603" cy="868362"/>
          </a:xfrm>
        </p:spPr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1981201"/>
            <a:ext cx="2514600" cy="227754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FALL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October)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4267201"/>
            <a:ext cx="2514600" cy="227754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SPRING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February)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19600" y="2824134"/>
            <a:ext cx="3695700" cy="26622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/>
              <a:t>Total of 2 counts</a:t>
            </a:r>
          </a:p>
          <a:p>
            <a:pPr algn="ctr">
              <a:spcAft>
                <a:spcPts val="1800"/>
              </a:spcAft>
            </a:pPr>
            <a:r>
              <a:rPr lang="en-US" sz="2600" dirty="0"/>
              <a:t>divided by 2</a:t>
            </a:r>
            <a:endParaRPr lang="en-US" sz="2600" b="1" dirty="0">
              <a:solidFill>
                <a:srgbClr val="FF0000"/>
              </a:solidFill>
            </a:endParaRPr>
          </a:p>
          <a:p>
            <a:pPr algn="ctr"/>
            <a:r>
              <a:rPr lang="en-US" sz="2600" dirty="0"/>
              <a:t> </a:t>
            </a:r>
            <a:r>
              <a:rPr lang="en-US" sz="2600" u="sng" dirty="0"/>
              <a:t>180 + PIR Days</a:t>
            </a:r>
            <a:r>
              <a:rPr lang="en-US" sz="2600" dirty="0">
                <a:solidFill>
                  <a:srgbClr val="FF0000"/>
                </a:solidFill>
              </a:rPr>
              <a:t>*</a:t>
            </a:r>
            <a:r>
              <a:rPr lang="en-US" sz="2600" u="sng" dirty="0"/>
              <a:t> </a:t>
            </a:r>
            <a:r>
              <a:rPr lang="en-US" sz="2600" dirty="0"/>
              <a:t> </a:t>
            </a:r>
          </a:p>
          <a:p>
            <a:pPr algn="ctr">
              <a:spcAft>
                <a:spcPts val="600"/>
              </a:spcAft>
            </a:pPr>
            <a:r>
              <a:rPr lang="en-US" sz="2600" dirty="0"/>
              <a:t>180</a:t>
            </a:r>
          </a:p>
          <a:p>
            <a:pPr algn="ctr"/>
            <a:r>
              <a:rPr lang="en-US" sz="2800" dirty="0"/>
              <a:t>= </a:t>
            </a:r>
            <a:r>
              <a:rPr lang="en-US" sz="2800" b="1" dirty="0"/>
              <a:t>ANB</a:t>
            </a:r>
          </a:p>
          <a:p>
            <a:pPr algn="ctr"/>
            <a:endParaRPr lang="en-US" sz="1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1" y="5631360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*</a:t>
            </a:r>
            <a:r>
              <a:rPr lang="en-US" sz="2200" dirty="0"/>
              <a:t>PIR Days are “pupil instruction related” days for teacher in-service training and recordkeeping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1407091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NUMBER BELONGING (ANB)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6800" y="3886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X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19601" y="2362200"/>
            <a:ext cx="584791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</p:cNvCxnSpPr>
          <p:nvPr/>
        </p:nvCxnSpPr>
        <p:spPr>
          <a:xfrm flipV="1">
            <a:off x="4419600" y="3119975"/>
            <a:ext cx="584792" cy="20497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115300" y="2133601"/>
            <a:ext cx="2095501" cy="3354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Example:</a:t>
            </a:r>
          </a:p>
          <a:p>
            <a:r>
              <a:rPr lang="en-US" sz="2000" dirty="0"/>
              <a:t>Oct count = 150</a:t>
            </a:r>
          </a:p>
          <a:p>
            <a:r>
              <a:rPr lang="en-US" sz="2000" dirty="0"/>
              <a:t>Feb count = 166</a:t>
            </a:r>
          </a:p>
          <a:p>
            <a:pPr algn="ctr"/>
            <a:endParaRPr lang="en-US" sz="1000" u="sng" dirty="0"/>
          </a:p>
          <a:p>
            <a:pPr algn="ctr"/>
            <a:r>
              <a:rPr lang="en-US" sz="2000" u="sng" dirty="0"/>
              <a:t>(150 + 166)</a:t>
            </a:r>
          </a:p>
          <a:p>
            <a:pPr algn="ctr"/>
            <a:r>
              <a:rPr lang="en-US" sz="2000" dirty="0"/>
              <a:t>  2</a:t>
            </a:r>
          </a:p>
          <a:p>
            <a:pPr algn="ctr"/>
            <a:r>
              <a:rPr lang="en-US" sz="2000" dirty="0"/>
              <a:t>= 158</a:t>
            </a:r>
          </a:p>
          <a:p>
            <a:endParaRPr lang="en-US" sz="1000" dirty="0"/>
          </a:p>
          <a:p>
            <a:pPr algn="ctr"/>
            <a:r>
              <a:rPr lang="en-US" u="sng" dirty="0"/>
              <a:t>187</a:t>
            </a:r>
          </a:p>
          <a:p>
            <a:pPr algn="ctr"/>
            <a:r>
              <a:rPr lang="en-US" dirty="0"/>
              <a:t>180</a:t>
            </a:r>
          </a:p>
          <a:p>
            <a:pPr algn="ctr"/>
            <a:endParaRPr lang="en-US" sz="1000" dirty="0"/>
          </a:p>
          <a:p>
            <a:pPr algn="ctr"/>
            <a:r>
              <a:rPr lang="en-US" sz="2400" b="1" dirty="0"/>
              <a:t>=  165 ANB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572500" y="4383156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70E7C-FB7B-440A-A2BF-0A604FF66FDC}"/>
              </a:ext>
            </a:extLst>
          </p:cNvPr>
          <p:cNvSpPr txBox="1"/>
          <p:nvPr/>
        </p:nvSpPr>
        <p:spPr>
          <a:xfrm>
            <a:off x="371061" y="2956654"/>
            <a:ext cx="144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Oct 2020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97E021-0D3E-40DD-92E2-C27AF3F0385B}"/>
              </a:ext>
            </a:extLst>
          </p:cNvPr>
          <p:cNvSpPr txBox="1"/>
          <p:nvPr/>
        </p:nvSpPr>
        <p:spPr>
          <a:xfrm>
            <a:off x="371061" y="5082013"/>
            <a:ext cx="144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Feb 2021</a:t>
            </a:r>
          </a:p>
        </p:txBody>
      </p:sp>
    </p:spTree>
    <p:extLst>
      <p:ext uri="{BB962C8B-B14F-4D97-AF65-F5344CB8AC3E}">
        <p14:creationId xmlns:p14="http://schemas.microsoft.com/office/powerpoint/2010/main" val="25356013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332" y="600314"/>
            <a:ext cx="9310468" cy="802150"/>
          </a:xfrm>
        </p:spPr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1981201"/>
            <a:ext cx="2514600" cy="227754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FALL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October)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4267201"/>
            <a:ext cx="2514600" cy="227754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SPRING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February)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19600" y="2824134"/>
            <a:ext cx="3695700" cy="26622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/>
              <a:t>Total of 2 counts</a:t>
            </a:r>
          </a:p>
          <a:p>
            <a:pPr algn="ctr">
              <a:spcAft>
                <a:spcPts val="1800"/>
              </a:spcAft>
            </a:pPr>
            <a:r>
              <a:rPr lang="en-US" sz="2600" dirty="0"/>
              <a:t>divided by 2</a:t>
            </a:r>
            <a:endParaRPr lang="en-US" sz="2600" b="1" dirty="0">
              <a:solidFill>
                <a:srgbClr val="FF0000"/>
              </a:solidFill>
            </a:endParaRPr>
          </a:p>
          <a:p>
            <a:pPr algn="ctr"/>
            <a:r>
              <a:rPr lang="en-US" sz="2600" dirty="0"/>
              <a:t> </a:t>
            </a:r>
            <a:r>
              <a:rPr lang="en-US" sz="2600" u="sng" dirty="0"/>
              <a:t>180 + PIR Days</a:t>
            </a:r>
            <a:r>
              <a:rPr lang="en-US" sz="2600" dirty="0">
                <a:solidFill>
                  <a:srgbClr val="FF0000"/>
                </a:solidFill>
              </a:rPr>
              <a:t>*</a:t>
            </a:r>
            <a:r>
              <a:rPr lang="en-US" sz="2600" u="sng" dirty="0"/>
              <a:t> </a:t>
            </a:r>
            <a:r>
              <a:rPr lang="en-US" sz="2600" dirty="0"/>
              <a:t> </a:t>
            </a:r>
          </a:p>
          <a:p>
            <a:pPr algn="ctr">
              <a:spcAft>
                <a:spcPts val="600"/>
              </a:spcAft>
            </a:pPr>
            <a:r>
              <a:rPr lang="en-US" sz="2600" dirty="0"/>
              <a:t>180</a:t>
            </a:r>
          </a:p>
          <a:p>
            <a:pPr algn="ctr"/>
            <a:r>
              <a:rPr lang="en-US" sz="2800" dirty="0"/>
              <a:t>= </a:t>
            </a:r>
            <a:r>
              <a:rPr lang="en-US" sz="2800" b="1" dirty="0"/>
              <a:t>ANB</a:t>
            </a:r>
          </a:p>
          <a:p>
            <a:pPr algn="ctr"/>
            <a:endParaRPr lang="en-US" sz="1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1" y="5631360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*</a:t>
            </a:r>
            <a:r>
              <a:rPr lang="en-US" sz="2200" dirty="0"/>
              <a:t>PIR Days are “pupil instruction related” days for teacher in-service training and recordkeeping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1419617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NUMBER BELONGING (ANB)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6800" y="3886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X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19601" y="2362200"/>
            <a:ext cx="584791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</p:cNvCxnSpPr>
          <p:nvPr/>
        </p:nvCxnSpPr>
        <p:spPr>
          <a:xfrm flipV="1">
            <a:off x="4419600" y="3119975"/>
            <a:ext cx="584792" cy="20497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115300" y="2133601"/>
            <a:ext cx="2095501" cy="3354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Example:</a:t>
            </a:r>
          </a:p>
          <a:p>
            <a:r>
              <a:rPr lang="en-US" sz="2000" dirty="0"/>
              <a:t>Oct count = 150</a:t>
            </a:r>
          </a:p>
          <a:p>
            <a:r>
              <a:rPr lang="en-US" sz="2000" dirty="0"/>
              <a:t>Feb count = 166</a:t>
            </a:r>
          </a:p>
          <a:p>
            <a:pPr algn="ctr"/>
            <a:endParaRPr lang="en-US" sz="1000" u="sng" dirty="0"/>
          </a:p>
          <a:p>
            <a:pPr algn="ctr"/>
            <a:r>
              <a:rPr lang="en-US" sz="2000" u="sng" dirty="0"/>
              <a:t>(150 + 166)</a:t>
            </a:r>
          </a:p>
          <a:p>
            <a:pPr algn="ctr"/>
            <a:r>
              <a:rPr lang="en-US" sz="2000" dirty="0"/>
              <a:t>  2</a:t>
            </a:r>
          </a:p>
          <a:p>
            <a:pPr algn="ctr"/>
            <a:r>
              <a:rPr lang="en-US" sz="2000" dirty="0"/>
              <a:t>= 158</a:t>
            </a:r>
          </a:p>
          <a:p>
            <a:endParaRPr lang="en-US" sz="1000" dirty="0"/>
          </a:p>
          <a:p>
            <a:pPr algn="ctr"/>
            <a:r>
              <a:rPr lang="en-US" u="sng" dirty="0"/>
              <a:t>187</a:t>
            </a:r>
          </a:p>
          <a:p>
            <a:pPr algn="ctr"/>
            <a:r>
              <a:rPr lang="en-US" dirty="0"/>
              <a:t>180</a:t>
            </a:r>
          </a:p>
          <a:p>
            <a:pPr algn="ctr"/>
            <a:endParaRPr lang="en-US" sz="1000" dirty="0"/>
          </a:p>
          <a:p>
            <a:pPr algn="ctr"/>
            <a:r>
              <a:rPr lang="en-US" sz="2400" dirty="0"/>
              <a:t>=  </a:t>
            </a:r>
            <a:r>
              <a:rPr lang="en-US" sz="2400" b="1" dirty="0"/>
              <a:t>165 ANB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572500" y="4383156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70E7C-FB7B-440A-A2BF-0A604FF66FDC}"/>
              </a:ext>
            </a:extLst>
          </p:cNvPr>
          <p:cNvSpPr txBox="1"/>
          <p:nvPr/>
        </p:nvSpPr>
        <p:spPr>
          <a:xfrm>
            <a:off x="371061" y="2956654"/>
            <a:ext cx="144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Oct 2020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97E021-0D3E-40DD-92E2-C27AF3F0385B}"/>
              </a:ext>
            </a:extLst>
          </p:cNvPr>
          <p:cNvSpPr txBox="1"/>
          <p:nvPr/>
        </p:nvSpPr>
        <p:spPr>
          <a:xfrm>
            <a:off x="371061" y="5082013"/>
            <a:ext cx="144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Feb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6684EC-6DC7-4586-8D0C-4A2B31C54F50}"/>
              </a:ext>
            </a:extLst>
          </p:cNvPr>
          <p:cNvSpPr txBox="1"/>
          <p:nvPr/>
        </p:nvSpPr>
        <p:spPr>
          <a:xfrm>
            <a:off x="10543721" y="4638526"/>
            <a:ext cx="1364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FY2022 Current Year ANB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08FFF21-14F6-4ED8-BD71-57730DE84ED7}"/>
              </a:ext>
            </a:extLst>
          </p:cNvPr>
          <p:cNvCxnSpPr>
            <a:cxnSpLocks/>
          </p:cNvCxnSpPr>
          <p:nvPr/>
        </p:nvCxnSpPr>
        <p:spPr>
          <a:xfrm flipH="1">
            <a:off x="10031896" y="5054025"/>
            <a:ext cx="598006" cy="1156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6ABC9B7D-1B7C-4B90-9EF7-1AD70A27F373}"/>
              </a:ext>
            </a:extLst>
          </p:cNvPr>
          <p:cNvSpPr/>
          <p:nvPr/>
        </p:nvSpPr>
        <p:spPr>
          <a:xfrm>
            <a:off x="8448220" y="4819714"/>
            <a:ext cx="1583676" cy="7694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98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House Bill 15 </a:t>
            </a:r>
            <a:r>
              <a:rPr lang="en-US" sz="40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- Basic Entitlement Rates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634300"/>
              </p:ext>
            </p:extLst>
          </p:nvPr>
        </p:nvGraphicFramePr>
        <p:xfrm>
          <a:off x="1219200" y="1743696"/>
          <a:ext cx="9594573" cy="3956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6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7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7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5382">
                <a:tc>
                  <a:txBody>
                    <a:bodyPr/>
                    <a:lstStyle/>
                    <a:p>
                      <a:r>
                        <a:rPr lang="en-US" sz="2600" baseline="0" dirty="0"/>
                        <a:t>Entitlements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FY2021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FY2022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/>
                        <a:t>FY2023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60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146">
                <a:tc>
                  <a:txBody>
                    <a:bodyPr/>
                    <a:lstStyle/>
                    <a:p>
                      <a:r>
                        <a:rPr lang="en-US" sz="2400" dirty="0"/>
                        <a:t>Elementary Basic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$    53,541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   54,344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    55,741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789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For every 25 Elem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ANB over 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      2,678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     2,718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      2,788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253">
                <a:tc>
                  <a:txBody>
                    <a:bodyPr/>
                    <a:lstStyle/>
                    <a:p>
                      <a:r>
                        <a:rPr lang="en-US" sz="2400" dirty="0"/>
                        <a:t>Middle School Basic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$  107,084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 108,690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  111,483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789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For every 45 MS ANB over 450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      5,354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     5,434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      5,574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615">
                <a:tc>
                  <a:txBody>
                    <a:bodyPr/>
                    <a:lstStyle/>
                    <a:p>
                      <a:r>
                        <a:rPr lang="en-US" sz="2400" dirty="0"/>
                        <a:t>High School Basic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$ 321,254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$ 326,073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 334,453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427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For</a:t>
                      </a:r>
                      <a:r>
                        <a:rPr lang="en-US" sz="2400" baseline="0" dirty="0"/>
                        <a:t> every </a:t>
                      </a:r>
                      <a:r>
                        <a:rPr lang="en-US" sz="2400" dirty="0"/>
                        <a:t>80 HS ANB over 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   16,063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   16,304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   16,723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19199" y="5745586"/>
            <a:ext cx="95945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rgbClr val="FF0000"/>
                </a:solidFill>
              </a:rPr>
              <a:t>*</a:t>
            </a:r>
            <a:r>
              <a:rPr lang="en-US" sz="2200" b="1" i="1" dirty="0"/>
              <a:t>HB15 increases FY2021 by inflation of 1.5% for FY2022 and 2.57% for FY2023.</a:t>
            </a:r>
          </a:p>
        </p:txBody>
      </p:sp>
    </p:spTree>
    <p:extLst>
      <p:ext uri="{BB962C8B-B14F-4D97-AF65-F5344CB8AC3E}">
        <p14:creationId xmlns:p14="http://schemas.microsoft.com/office/powerpoint/2010/main" val="6537536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196" y="520504"/>
            <a:ext cx="10481603" cy="900333"/>
          </a:xfrm>
        </p:spPr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18160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 Limit ANB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ANB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generates the greatest maximum general fund budget</a:t>
            </a:r>
            <a:r>
              <a:rPr lang="en-US" dirty="0"/>
              <a:t>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Year ANB (CY ANB)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ANB for the budget unit for the ensuing school year (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FY2022 ANB is based on FY2021 enrollment counts)</a:t>
            </a:r>
          </a:p>
          <a:p>
            <a:pPr lvl="1"/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3-Year Average ANB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current year ANB to the current ANB for the previous two school fiscal years and divide by 3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(FY2022 ANB is the average of FY2022, FY2021 and FY2020)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0" algn="ctr">
              <a:buNone/>
            </a:pP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(see section 1. Certified ANB on budget data sheet; also found on first page of Budget Report)</a:t>
            </a:r>
          </a:p>
        </p:txBody>
      </p:sp>
    </p:spTree>
    <p:extLst>
      <p:ext uri="{BB962C8B-B14F-4D97-AF65-F5344CB8AC3E}">
        <p14:creationId xmlns:p14="http://schemas.microsoft.com/office/powerpoint/2010/main" val="7949866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332" y="450002"/>
            <a:ext cx="9310468" cy="868362"/>
          </a:xfrm>
        </p:spPr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1981201"/>
            <a:ext cx="2514600" cy="4324261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endParaRPr lang="en-US" sz="2400" dirty="0"/>
          </a:p>
          <a:p>
            <a:pPr algn="ctr">
              <a:spcAft>
                <a:spcPts val="600"/>
              </a:spcAft>
            </a:pPr>
            <a:endParaRPr lang="en-US" sz="2400" dirty="0"/>
          </a:p>
          <a:p>
            <a:pPr algn="ctr">
              <a:spcAft>
                <a:spcPts val="600"/>
              </a:spcAft>
            </a:pPr>
            <a:r>
              <a:rPr lang="en-US" sz="2400" dirty="0"/>
              <a:t>FALL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October)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  <a:p>
            <a:pPr algn="ctr">
              <a:spcAft>
                <a:spcPts val="600"/>
              </a:spcAft>
            </a:pPr>
            <a:endParaRPr lang="en-US" sz="2000" dirty="0"/>
          </a:p>
          <a:p>
            <a:pPr algn="ctr">
              <a:spcAft>
                <a:spcPts val="600"/>
              </a:spcAft>
            </a:pPr>
            <a:endParaRPr lang="en-US" sz="2000" dirty="0"/>
          </a:p>
          <a:p>
            <a:pPr algn="ctr">
              <a:spcAft>
                <a:spcPts val="600"/>
              </a:spcAft>
            </a:pP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459356" y="2824134"/>
            <a:ext cx="3313046" cy="23852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u="sng" dirty="0"/>
          </a:p>
          <a:p>
            <a:pPr algn="ctr"/>
            <a:endParaRPr lang="en-US" u="sng" dirty="0"/>
          </a:p>
          <a:p>
            <a:pPr algn="ctr"/>
            <a:endParaRPr lang="en-US" u="sng" dirty="0"/>
          </a:p>
          <a:p>
            <a:pPr algn="ctr"/>
            <a:r>
              <a:rPr lang="en-US" sz="2600" u="sng" dirty="0"/>
              <a:t>180 + PIR Days</a:t>
            </a:r>
            <a:endParaRPr lang="en-US" sz="2600" dirty="0"/>
          </a:p>
          <a:p>
            <a:pPr algn="ctr">
              <a:spcAft>
                <a:spcPts val="600"/>
              </a:spcAft>
            </a:pPr>
            <a:r>
              <a:rPr lang="en-US" sz="2600" dirty="0"/>
              <a:t>180</a:t>
            </a:r>
          </a:p>
          <a:p>
            <a:pPr algn="ctr"/>
            <a:r>
              <a:rPr lang="en-US" sz="2800" dirty="0"/>
              <a:t>= </a:t>
            </a:r>
            <a:r>
              <a:rPr lang="en-US" sz="2800" b="1" dirty="0"/>
              <a:t>ANB</a:t>
            </a:r>
          </a:p>
          <a:p>
            <a:pPr algn="ctr"/>
            <a:endParaRPr lang="en-US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905000" y="1407091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NUMBER BELONGING (ANB)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11760" y="3886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115300" y="2133601"/>
            <a:ext cx="2095501" cy="30162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Example:</a:t>
            </a:r>
          </a:p>
          <a:p>
            <a:r>
              <a:rPr lang="en-US" sz="2000" dirty="0"/>
              <a:t>Oct count = 175</a:t>
            </a:r>
          </a:p>
          <a:p>
            <a:pPr algn="ctr"/>
            <a:endParaRPr lang="en-US" sz="1000" u="sng" dirty="0"/>
          </a:p>
          <a:p>
            <a:pPr algn="ctr"/>
            <a:r>
              <a:rPr lang="en-US" sz="2000" u="sng" dirty="0"/>
              <a:t>(175 X 2)</a:t>
            </a:r>
          </a:p>
          <a:p>
            <a:pPr algn="ctr"/>
            <a:r>
              <a:rPr lang="en-US" sz="2000" dirty="0"/>
              <a:t>  2</a:t>
            </a:r>
          </a:p>
          <a:p>
            <a:pPr algn="ctr"/>
            <a:r>
              <a:rPr lang="en-US" sz="2000" dirty="0"/>
              <a:t>= 175</a:t>
            </a:r>
          </a:p>
          <a:p>
            <a:endParaRPr lang="en-US" sz="1000" dirty="0"/>
          </a:p>
          <a:p>
            <a:pPr algn="ctr"/>
            <a:r>
              <a:rPr lang="en-US" u="sng" dirty="0"/>
              <a:t>187</a:t>
            </a:r>
          </a:p>
          <a:p>
            <a:pPr algn="ctr"/>
            <a:r>
              <a:rPr lang="en-US" dirty="0"/>
              <a:t>180</a:t>
            </a:r>
          </a:p>
          <a:p>
            <a:pPr algn="ctr"/>
            <a:endParaRPr lang="en-US" sz="1000" dirty="0"/>
          </a:p>
          <a:p>
            <a:pPr algn="ctr"/>
            <a:r>
              <a:rPr lang="en-US" sz="2400" b="1" dirty="0"/>
              <a:t>=  182 ANB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572500" y="4065108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62605F-EBA2-4337-BD38-ABF0170EC9C0}"/>
              </a:ext>
            </a:extLst>
          </p:cNvPr>
          <p:cNvSpPr txBox="1"/>
          <p:nvPr/>
        </p:nvSpPr>
        <p:spPr>
          <a:xfrm>
            <a:off x="371061" y="3672265"/>
            <a:ext cx="1449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Oct 2021 actual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221F90-602A-4A7B-9597-1BF01A427E59}"/>
              </a:ext>
            </a:extLst>
          </p:cNvPr>
          <p:cNvSpPr txBox="1"/>
          <p:nvPr/>
        </p:nvSpPr>
        <p:spPr>
          <a:xfrm>
            <a:off x="9409043" y="5530737"/>
            <a:ext cx="1823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New budget limit ANB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C178EA1-072A-4F25-8EAE-31461DF5C8F9}"/>
              </a:ext>
            </a:extLst>
          </p:cNvPr>
          <p:cNvSpPr/>
          <p:nvPr/>
        </p:nvSpPr>
        <p:spPr>
          <a:xfrm>
            <a:off x="8115300" y="4545466"/>
            <a:ext cx="2017605" cy="7061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0A140E-FB4C-4656-9F86-DEB403436003}"/>
              </a:ext>
            </a:extLst>
          </p:cNvPr>
          <p:cNvCxnSpPr>
            <a:cxnSpLocks/>
          </p:cNvCxnSpPr>
          <p:nvPr/>
        </p:nvCxnSpPr>
        <p:spPr>
          <a:xfrm flipH="1" flipV="1">
            <a:off x="9667361" y="5251578"/>
            <a:ext cx="653578" cy="326592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41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222D-9BDB-48F5-9824-C93C9D36F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3C3C3-A194-420C-BF70-7BBD7F54B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/>
              <a:t>BASE budget using new budget limit ANB		$ XXX,XXX.XX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200" u="sng" dirty="0"/>
              <a:t> </a:t>
            </a:r>
            <a:r>
              <a:rPr lang="en-US" u="sng" dirty="0"/>
              <a:t>-</a:t>
            </a:r>
            <a:r>
              <a:rPr lang="en-US" sz="3200" u="sng" dirty="0"/>
              <a:t> </a:t>
            </a:r>
            <a:r>
              <a:rPr lang="en-US" u="sng" dirty="0"/>
              <a:t>  BASE budget using old budget limit ANB</a:t>
            </a:r>
            <a:r>
              <a:rPr lang="en-US" dirty="0"/>
              <a:t>		</a:t>
            </a:r>
            <a:r>
              <a:rPr lang="en-US" u="sng" dirty="0"/>
              <a:t>$ XXX,XXX.XX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=   Additional financial support				$   XX,XXX.XX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Funding source(s):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source is up to 10% of the district’s ESSER-II and/or ESSER-III allocation (less ESSER-III restrictions), then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OPI – first, from federal $$ appropriated for this purpose, then from the BASE aid appropriation in HB2 </a:t>
            </a:r>
          </a:p>
        </p:txBody>
      </p:sp>
    </p:spTree>
    <p:extLst>
      <p:ext uri="{BB962C8B-B14F-4D97-AF65-F5344CB8AC3E}">
        <p14:creationId xmlns:p14="http://schemas.microsoft.com/office/powerpoint/2010/main" val="5584795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2F8A-743D-4E94-B06F-F9D95753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FFA33-0126-431D-97F1-5612D01B9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Consolidated Appropriations Act of 2021 (CRRSA)</a:t>
            </a:r>
          </a:p>
          <a:p>
            <a:pPr marL="0" indent="0">
              <a:buNone/>
            </a:pPr>
            <a:r>
              <a:rPr lang="en-US" sz="3200" dirty="0"/>
              <a:t>Elementary &amp; Secondary Schools Emergency Relief (ESSER)</a:t>
            </a:r>
          </a:p>
          <a:p>
            <a:pPr marL="0" indent="0">
              <a:buNone/>
            </a:pPr>
            <a:r>
              <a:rPr lang="en-US" dirty="0"/>
              <a:t>OPI is referring to it as ESSER-II: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Total to OPI for Montana schools				$170,099,465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b="1" dirty="0">
                <a:highlight>
                  <a:srgbClr val="FFFF00"/>
                </a:highlight>
              </a:rPr>
              <a:t>90% to be distributed to schools </a:t>
            </a:r>
            <a:r>
              <a:rPr lang="en-US" sz="2400" b="1" dirty="0">
                <a:highlight>
                  <a:srgbClr val="FFFF00"/>
                </a:highlight>
              </a:rPr>
              <a:t>(based on FY20 Title I)</a:t>
            </a:r>
            <a:r>
              <a:rPr lang="en-US" b="1" dirty="0">
                <a:highlight>
                  <a:srgbClr val="FFFF00"/>
                </a:highlight>
              </a:rPr>
              <a:t>	</a:t>
            </a:r>
            <a:r>
              <a:rPr lang="en-US" b="1" u="sng" dirty="0">
                <a:highlight>
                  <a:srgbClr val="FFFF00"/>
                </a:highlight>
              </a:rPr>
              <a:t>$153,089,519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10% to OPI for addressing issues related to COVID	$  17,009,946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.5% of total grant to OPI for admin costs	$      850,497</a:t>
            </a:r>
          </a:p>
          <a:p>
            <a:pPr marL="457200" lvl="1" indent="0">
              <a:buNone/>
            </a:pP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Remainder under discussion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		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$16,159,449</a:t>
            </a:r>
          </a:p>
        </p:txBody>
      </p:sp>
    </p:spTree>
    <p:extLst>
      <p:ext uri="{BB962C8B-B14F-4D97-AF65-F5344CB8AC3E}">
        <p14:creationId xmlns:p14="http://schemas.microsoft.com/office/powerpoint/2010/main" val="23384621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62AAF1-4C81-47B4-AE85-E4D8E87968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226206"/>
              </p:ext>
            </p:extLst>
          </p:nvPr>
        </p:nvGraphicFramePr>
        <p:xfrm>
          <a:off x="331304" y="472110"/>
          <a:ext cx="11555896" cy="5478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0201">
                  <a:extLst>
                    <a:ext uri="{9D8B030D-6E8A-4147-A177-3AD203B41FA5}">
                      <a16:colId xmlns:a16="http://schemas.microsoft.com/office/drawing/2014/main" val="3319816391"/>
                    </a:ext>
                  </a:extLst>
                </a:gridCol>
                <a:gridCol w="1825695">
                  <a:extLst>
                    <a:ext uri="{9D8B030D-6E8A-4147-A177-3AD203B41FA5}">
                      <a16:colId xmlns:a16="http://schemas.microsoft.com/office/drawing/2014/main" val="2450261764"/>
                    </a:ext>
                  </a:extLst>
                </a:gridCol>
              </a:tblGrid>
              <a:tr h="10731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ALLOCATION of the 10% PORTION $17,009,946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185916"/>
                  </a:ext>
                </a:extLst>
              </a:tr>
              <a:tr h="894271"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Modernization of all OPI databases connected to student learning, licensing and staffing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i="0" u="none" strike="noStrike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$8,000,000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922974"/>
                  </a:ext>
                </a:extLst>
              </a:tr>
              <a:tr h="616778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Supplemental Allocation to school districts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$3,400,000</a:t>
                      </a:r>
                      <a:endParaRPr lang="en-US" sz="2400" b="1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628492"/>
                  </a:ext>
                </a:extLst>
              </a:tr>
              <a:tr h="4968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Needs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32306"/>
                  </a:ext>
                </a:extLst>
              </a:tr>
              <a:tr h="4968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Targeted Support to school districts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$1,200,000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9182"/>
                  </a:ext>
                </a:extLst>
              </a:tr>
              <a:tr h="50948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 Leadership in Montana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$939,449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664536"/>
                  </a:ext>
                </a:extLst>
              </a:tr>
              <a:tr h="49681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OPI for administration of ESSER II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$850,497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434843"/>
                  </a:ext>
                </a:extLst>
              </a:tr>
              <a:tr h="89427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Grants to MT School for the Deaf &amp; Blind, Youth Academy and</a:t>
                      </a:r>
                    </a:p>
                    <a:p>
                      <a:r>
                        <a:rPr lang="en-US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Pine Hills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75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448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222D-9BDB-48F5-9824-C93C9D36F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630 </a:t>
            </a:r>
            <a:r>
              <a:rPr lang="en-US" sz="4000" dirty="0"/>
              <a:t>Appropriate CARES-II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3C3C3-A194-420C-BF70-7BBD7F54B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Notes about the additional financial support:</a:t>
            </a:r>
          </a:p>
          <a:p>
            <a:pPr lvl="1"/>
            <a:r>
              <a:rPr lang="en-US" sz="2800" dirty="0"/>
              <a:t>District allocations are applied for in E-Grants and accounted for in Fund 15</a:t>
            </a:r>
          </a:p>
          <a:p>
            <a:pPr lvl="1"/>
            <a:r>
              <a:rPr lang="en-US" sz="2800" dirty="0"/>
              <a:t>Any payment received from OPI for “additional financial support” is deposited and accounted for in Fund 15</a:t>
            </a:r>
          </a:p>
          <a:p>
            <a:pPr lvl="1"/>
            <a:r>
              <a:rPr lang="en-US" sz="2800" dirty="0"/>
              <a:t>Additional General Fund budget authority = 0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3974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B63CE-8EFA-4A81-82AC-5CE966B4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632 </a:t>
            </a:r>
            <a:r>
              <a:rPr lang="en-US" sz="4000" dirty="0"/>
              <a:t>Appropriate American Rescue Plan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5B787-1C8B-4D1D-922E-9DD561F84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American Rescue Plan Act of 2021 (ARPA)</a:t>
            </a:r>
          </a:p>
          <a:p>
            <a:pPr marL="0" indent="0">
              <a:buNone/>
            </a:pPr>
            <a:r>
              <a:rPr lang="en-US" sz="3200" dirty="0"/>
              <a:t>Elementary &amp; Secondary Schools Emergency Relief (ESSER)</a:t>
            </a:r>
          </a:p>
          <a:p>
            <a:pPr marL="0" indent="0">
              <a:buNone/>
            </a:pPr>
            <a:r>
              <a:rPr lang="en-US" dirty="0"/>
              <a:t>Referred to as </a:t>
            </a:r>
            <a:r>
              <a:rPr lang="en-US" b="1" dirty="0"/>
              <a:t>ESSER-III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Total to OPI for Montana schools				$382,019,236</a:t>
            </a:r>
          </a:p>
          <a:p>
            <a:pPr marL="0" indent="0">
              <a:buNone/>
            </a:pPr>
            <a:r>
              <a:rPr lang="en-US" dirty="0"/>
              <a:t>  90% to be distributed to schools </a:t>
            </a:r>
            <a:r>
              <a:rPr lang="en-US" sz="2400" dirty="0"/>
              <a:t>(based on FY20 Title I)</a:t>
            </a:r>
            <a:r>
              <a:rPr lang="en-US" dirty="0"/>
              <a:t>	</a:t>
            </a:r>
            <a:r>
              <a:rPr lang="en-US" u="sng" dirty="0"/>
              <a:t>$343,817,312</a:t>
            </a:r>
          </a:p>
          <a:p>
            <a:pPr marL="0" indent="0">
              <a:buNone/>
            </a:pPr>
            <a:r>
              <a:rPr lang="en-US" dirty="0"/>
              <a:t>  10% to OPI for addressing issues related to COVID	$  38,201,924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sz="2600" dirty="0"/>
              <a:t>.5% of total grant to OPI for admin costs	$  1,910,096</a:t>
            </a:r>
          </a:p>
          <a:p>
            <a:pPr marL="457200" lvl="1" indent="0">
              <a:buNone/>
            </a:pPr>
            <a:r>
              <a:rPr lang="en-US" sz="2600" dirty="0"/>
              <a:t>Remainder (some restricted; some not)</a:t>
            </a:r>
            <a:r>
              <a:rPr lang="en-US" dirty="0"/>
              <a:t>	</a:t>
            </a:r>
            <a:r>
              <a:rPr lang="en-US" sz="2600" dirty="0"/>
              <a:t>$36,291,828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7198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62AAF1-4C81-47B4-AE85-E4D8E87968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36625"/>
              </p:ext>
            </p:extLst>
          </p:nvPr>
        </p:nvGraphicFramePr>
        <p:xfrm>
          <a:off x="331304" y="472110"/>
          <a:ext cx="11555896" cy="6121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9206">
                  <a:extLst>
                    <a:ext uri="{9D8B030D-6E8A-4147-A177-3AD203B41FA5}">
                      <a16:colId xmlns:a16="http://schemas.microsoft.com/office/drawing/2014/main" val="3319816391"/>
                    </a:ext>
                  </a:extLst>
                </a:gridCol>
                <a:gridCol w="2016690">
                  <a:extLst>
                    <a:ext uri="{9D8B030D-6E8A-4147-A177-3AD203B41FA5}">
                      <a16:colId xmlns:a16="http://schemas.microsoft.com/office/drawing/2014/main" val="2450261764"/>
                    </a:ext>
                  </a:extLst>
                </a:gridCol>
              </a:tblGrid>
              <a:tr h="966397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ALLOCATION of the 10% PORTION $38,201,924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185916"/>
                  </a:ext>
                </a:extLst>
              </a:tr>
              <a:tr h="805280"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Modernization of all OPI databases connected to student learning, licensing and staffing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$5,475,248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922974"/>
                  </a:ext>
                </a:extLst>
              </a:tr>
              <a:tr h="49219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Supplemental Allocation to school districts (same as in HB630)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$3,400,000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628492"/>
                  </a:ext>
                </a:extLst>
              </a:tr>
              <a:tr h="493289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Efforts to Address Learning Loss (required 5% of total)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$19,100,962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32306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Summer Enrichment (required 1% of total)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$3,820,192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9182"/>
                  </a:ext>
                </a:extLst>
              </a:tr>
              <a:tr h="537021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Afterschool Programs (required 1% of total)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$3,820,192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664536"/>
                  </a:ext>
                </a:extLst>
              </a:tr>
              <a:tr h="447379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OPI for administration of ESSER II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$1,910,096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434843"/>
                  </a:ext>
                </a:extLst>
              </a:tr>
              <a:tr h="1046054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Grants to MT School for the Deaf &amp; Blind, Youth Academy and</a:t>
                      </a:r>
                    </a:p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Pine Hills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756026"/>
                  </a:ext>
                </a:extLst>
              </a:tr>
              <a:tr h="80528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 Leadership in Montana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555,234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363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609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A2A38-E406-4F02-98C3-1CDA24DE8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632 </a:t>
            </a:r>
            <a:r>
              <a:rPr lang="en-US" sz="4000" dirty="0"/>
              <a:t>Appropriate American Rescue Plan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39CE0-50BC-4897-AEF1-735680331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Other considerations:</a:t>
            </a:r>
          </a:p>
          <a:p>
            <a:r>
              <a:rPr lang="en-US" dirty="0"/>
              <a:t>Appropriations to OPI for the “</a:t>
            </a:r>
            <a:r>
              <a:rPr lang="en-US" i="1" dirty="0"/>
              <a:t>fiscal year beginning July 1, 2020”</a:t>
            </a:r>
          </a:p>
          <a:p>
            <a:r>
              <a:rPr lang="en-US" dirty="0"/>
              <a:t>Authorized “</a:t>
            </a:r>
            <a:r>
              <a:rPr lang="en-US" i="1" dirty="0"/>
              <a:t>to continue through the biennium beginning July 1, 2023”</a:t>
            </a:r>
            <a:r>
              <a:rPr lang="en-US" dirty="0"/>
              <a:t>.</a:t>
            </a:r>
          </a:p>
          <a:p>
            <a:r>
              <a:rPr lang="en-US" dirty="0"/>
              <a:t>Local school districts must spend 20% of their allocation on learning loss</a:t>
            </a:r>
          </a:p>
          <a:p>
            <a:r>
              <a:rPr lang="en-US" dirty="0"/>
              <a:t>Maintenance of equity requirements – watch for more from OPI in October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710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E37A-9F0F-413C-8B46-71F7F733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374" y="365125"/>
            <a:ext cx="10667999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F2C67-4BB8-40BA-947D-84B06DE22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896" y="1825625"/>
            <a:ext cx="10349947" cy="4919732"/>
          </a:xfrm>
        </p:spPr>
        <p:txBody>
          <a:bodyPr>
            <a:noAutofit/>
          </a:bodyPr>
          <a:lstStyle/>
          <a:p>
            <a:r>
              <a:rPr lang="en-US" dirty="0"/>
              <a:t>Notice of Intent to Increase Non-Votes Levies (20-9-116, MCA)</a:t>
            </a:r>
          </a:p>
          <a:p>
            <a:r>
              <a:rPr lang="en-US" dirty="0"/>
              <a:t>Building Reserve Fund (20-9-502, MCA)</a:t>
            </a:r>
          </a:p>
          <a:p>
            <a:pPr lvl="1"/>
            <a:r>
              <a:rPr lang="en-US" sz="2600" dirty="0"/>
              <a:t>permissive levy for school major maintenance</a:t>
            </a:r>
          </a:p>
          <a:p>
            <a:pPr lvl="2"/>
            <a:r>
              <a:rPr lang="en-US" sz="2400" dirty="0"/>
              <a:t>Increases the state major maintenance aid (SMMA) amount</a:t>
            </a:r>
          </a:p>
          <a:p>
            <a:pPr lvl="2"/>
            <a:r>
              <a:rPr lang="en-US" sz="2400" dirty="0"/>
              <a:t>Increases multiplier used to calculate state major maintenance aid</a:t>
            </a:r>
          </a:p>
          <a:p>
            <a:pPr lvl="2"/>
            <a:r>
              <a:rPr lang="en-US" sz="2400" dirty="0"/>
              <a:t>Removes requirement to prioritize Facility Condition Inventory issues</a:t>
            </a:r>
          </a:p>
          <a:p>
            <a:pPr lvl="2"/>
            <a:r>
              <a:rPr lang="en-US" sz="2400" dirty="0"/>
              <a:t>Specifies resolution and notice requirements</a:t>
            </a:r>
          </a:p>
          <a:p>
            <a:pPr lvl="1"/>
            <a:r>
              <a:rPr lang="en-US" sz="2600" dirty="0"/>
              <a:t>transfers for school and student safety and security</a:t>
            </a:r>
          </a:p>
          <a:p>
            <a:r>
              <a:rPr lang="en-US" dirty="0"/>
              <a:t>Applies to:</a:t>
            </a:r>
          </a:p>
          <a:p>
            <a:pPr lvl="1"/>
            <a:r>
              <a:rPr lang="en-US" sz="2600" dirty="0"/>
              <a:t>Notice of Intent Resolution due March 31, 2022</a:t>
            </a:r>
          </a:p>
          <a:p>
            <a:pPr lvl="1"/>
            <a:r>
              <a:rPr lang="en-US" sz="2600" dirty="0"/>
              <a:t>FY2023 Building Fund permissive levy; state major maintenance aid </a:t>
            </a:r>
          </a:p>
        </p:txBody>
      </p:sp>
    </p:spTree>
    <p:extLst>
      <p:ext uri="{BB962C8B-B14F-4D97-AF65-F5344CB8AC3E}">
        <p14:creationId xmlns:p14="http://schemas.microsoft.com/office/powerpoint/2010/main" val="167492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House Bill 15 </a:t>
            </a:r>
            <a:r>
              <a:rPr lang="en-US" sz="40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- Per-ANB Entitlement Rates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274800"/>
              </p:ext>
            </p:extLst>
          </p:nvPr>
        </p:nvGraphicFramePr>
        <p:xfrm>
          <a:off x="1409701" y="1802520"/>
          <a:ext cx="8980003" cy="1533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2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9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9661">
                <a:tc>
                  <a:txBody>
                    <a:bodyPr/>
                    <a:lstStyle/>
                    <a:p>
                      <a:r>
                        <a:rPr lang="en-US" sz="2600" baseline="0" dirty="0"/>
                        <a:t>Entitlements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 dirty="0"/>
                        <a:t>FY2021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 dirty="0"/>
                        <a:t>FY2022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/>
                        <a:t>FY2023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855">
                <a:tc>
                  <a:txBody>
                    <a:bodyPr/>
                    <a:lstStyle/>
                    <a:p>
                      <a:r>
                        <a:rPr lang="en-US" sz="2400" dirty="0"/>
                        <a:t>Elementary per-ANB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$ 5,727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$5,813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</a:t>
                      </a:r>
                      <a:r>
                        <a:rPr lang="en-US" sz="2400" b="0" baseline="0" dirty="0">
                          <a:solidFill>
                            <a:srgbClr val="FF0000"/>
                          </a:solidFill>
                        </a:rPr>
                        <a:t> 5,962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High</a:t>
                      </a:r>
                      <a:r>
                        <a:rPr lang="en-US" sz="2400" baseline="0" dirty="0"/>
                        <a:t> School per-ANB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7,333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$ 7,443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$ 7,634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60174" y="3425693"/>
            <a:ext cx="95018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rgbClr val="FF0000"/>
                </a:solidFill>
              </a:rPr>
              <a:t>*</a:t>
            </a:r>
            <a:r>
              <a:rPr lang="en-US" sz="2200" b="1" i="1" dirty="0"/>
              <a:t>HB15 increases per-ANB entitlements by 1.5% for FY2022 and 2.57% in FY2023.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4495800"/>
            <a:ext cx="9925877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Each student after the first ANB is decreased by a reduction factor (decrement) per ANB:</a:t>
            </a:r>
          </a:p>
          <a:p>
            <a:pPr marL="342900" indent="-342900" defTabSz="2286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dirty="0"/>
              <a:t>Elementary ANB decrement is </a:t>
            </a:r>
            <a:r>
              <a:rPr lang="en-US" sz="2400" b="1" dirty="0"/>
              <a:t>$.20</a:t>
            </a:r>
            <a:r>
              <a:rPr lang="en-US" sz="2400" dirty="0"/>
              <a:t> per ANB</a:t>
            </a:r>
          </a:p>
          <a:p>
            <a:pPr marL="342900" indent="-342900" defTabSz="228600">
              <a:buFont typeface="Wingdings" panose="05000000000000000000" pitchFamily="2" charset="2"/>
              <a:buChar char="Ø"/>
            </a:pPr>
            <a:r>
              <a:rPr lang="en-US" sz="2400" dirty="0"/>
              <a:t>High school &amp; 7</a:t>
            </a:r>
            <a:r>
              <a:rPr lang="en-US" sz="2400" baseline="30000" dirty="0"/>
              <a:t>th </a:t>
            </a:r>
            <a:r>
              <a:rPr lang="en-US" sz="2400" dirty="0"/>
              <a:t>- 8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  <a:r>
              <a:rPr lang="en-US" sz="2400" dirty="0" err="1"/>
              <a:t>accred</a:t>
            </a:r>
            <a:r>
              <a:rPr lang="en-US" sz="2400" dirty="0"/>
              <a:t> ANB decrement is </a:t>
            </a:r>
            <a:r>
              <a:rPr lang="en-US" sz="2400" b="1" dirty="0"/>
              <a:t>$.50</a:t>
            </a:r>
            <a:r>
              <a:rPr lang="en-US" sz="2400" dirty="0"/>
              <a:t> per ANB</a:t>
            </a:r>
          </a:p>
        </p:txBody>
      </p:sp>
    </p:spTree>
    <p:extLst>
      <p:ext uri="{BB962C8B-B14F-4D97-AF65-F5344CB8AC3E}">
        <p14:creationId xmlns:p14="http://schemas.microsoft.com/office/powerpoint/2010/main" val="40422756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FACB4-700F-4A91-B91C-5CA61C392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599" cy="4667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Notice of Intent to Increase Non-voted Levies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00B050"/>
                </a:solidFill>
              </a:rPr>
              <a:t>Resolution</a:t>
            </a:r>
            <a:r>
              <a:rPr lang="en-US" u="sng" dirty="0"/>
              <a:t> requirements:</a:t>
            </a:r>
          </a:p>
          <a:p>
            <a:pPr lvl="1">
              <a:lnSpc>
                <a:spcPts val="2900"/>
              </a:lnSpc>
              <a:spcBef>
                <a:spcPts val="0"/>
              </a:spcBef>
            </a:pPr>
            <a:r>
              <a:rPr lang="en-US" sz="2600" dirty="0"/>
              <a:t>Dollar and mill increases in </a:t>
            </a:r>
            <a:r>
              <a:rPr lang="en-US" sz="2600" dirty="0" err="1"/>
              <a:t>nonvoted</a:t>
            </a:r>
            <a:r>
              <a:rPr lang="en-US" sz="2600" dirty="0"/>
              <a:t> levies in:</a:t>
            </a:r>
          </a:p>
          <a:p>
            <a:pPr lvl="2">
              <a:lnSpc>
                <a:spcPts val="2900"/>
              </a:lnSpc>
              <a:spcBef>
                <a:spcPts val="0"/>
              </a:spcBef>
            </a:pPr>
            <a:r>
              <a:rPr lang="en-US" sz="2400" dirty="0"/>
              <a:t>Transportation Fund</a:t>
            </a:r>
          </a:p>
          <a:p>
            <a:pPr lvl="2">
              <a:lnSpc>
                <a:spcPts val="2900"/>
              </a:lnSpc>
              <a:spcBef>
                <a:spcPts val="0"/>
              </a:spcBef>
            </a:pPr>
            <a:r>
              <a:rPr lang="en-US" sz="2400" dirty="0"/>
              <a:t>Bus Depreciation Fund</a:t>
            </a:r>
          </a:p>
          <a:p>
            <a:pPr lvl="2">
              <a:lnSpc>
                <a:spcPts val="2900"/>
              </a:lnSpc>
              <a:spcBef>
                <a:spcPts val="0"/>
              </a:spcBef>
            </a:pPr>
            <a:r>
              <a:rPr lang="en-US" sz="2400" dirty="0"/>
              <a:t>Tuition Fund</a:t>
            </a:r>
          </a:p>
          <a:p>
            <a:pPr lvl="2">
              <a:lnSpc>
                <a:spcPts val="2900"/>
              </a:lnSpc>
              <a:spcBef>
                <a:spcPts val="0"/>
              </a:spcBef>
            </a:pPr>
            <a:r>
              <a:rPr lang="en-US" sz="2400" dirty="0"/>
              <a:t>Adult Ed Fund</a:t>
            </a:r>
          </a:p>
          <a:p>
            <a:pPr lvl="2">
              <a:lnSpc>
                <a:spcPts val="2900"/>
              </a:lnSpc>
              <a:spcBef>
                <a:spcPts val="0"/>
              </a:spcBef>
            </a:pPr>
            <a:r>
              <a:rPr lang="en-US" sz="2400" strike="sngStrike" dirty="0"/>
              <a:t>Building Reserve Fund</a:t>
            </a:r>
          </a:p>
          <a:p>
            <a:pPr lvl="2">
              <a:lnSpc>
                <a:spcPts val="2900"/>
              </a:lnSpc>
              <a:spcBef>
                <a:spcPts val="0"/>
              </a:spcBef>
            </a:pPr>
            <a:r>
              <a:rPr lang="en-US" sz="2400" dirty="0"/>
              <a:t>Flexibility Fund</a:t>
            </a:r>
          </a:p>
          <a:p>
            <a:pPr lvl="1">
              <a:lnSpc>
                <a:spcPts val="2900"/>
              </a:lnSpc>
              <a:spcBef>
                <a:spcPts val="0"/>
              </a:spcBef>
            </a:pPr>
            <a:r>
              <a:rPr lang="en-US" sz="2600" dirty="0"/>
              <a:t>Using prior year taxable value</a:t>
            </a:r>
          </a:p>
          <a:p>
            <a:pPr lvl="1">
              <a:lnSpc>
                <a:spcPts val="2900"/>
              </a:lnSpc>
              <a:spcBef>
                <a:spcPts val="0"/>
              </a:spcBef>
            </a:pPr>
            <a:r>
              <a:rPr lang="en-US" sz="2600" dirty="0"/>
              <a:t>Impact on $100K and $200K home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529BB5-A52C-42BA-AC0B-6E9B56856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2829F2-0490-4A96-B761-EF359DDD12EA}"/>
              </a:ext>
            </a:extLst>
          </p:cNvPr>
          <p:cNvSpPr txBox="1"/>
          <p:nvPr/>
        </p:nvSpPr>
        <p:spPr>
          <a:xfrm>
            <a:off x="5453266" y="4615748"/>
            <a:ext cx="5890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0">
              <a:spcBef>
                <a:spcPts val="300"/>
              </a:spcBef>
              <a:buNone/>
            </a:pPr>
            <a:r>
              <a:rPr lang="en-US" sz="2400" b="1" i="1" dirty="0">
                <a:solidFill>
                  <a:srgbClr val="00B050"/>
                </a:solidFill>
              </a:rPr>
              <a:t>See 20-9-502(3)(a)(</a:t>
            </a:r>
            <a:r>
              <a:rPr lang="en-US" sz="2400" b="1" i="1" dirty="0" err="1">
                <a:solidFill>
                  <a:srgbClr val="00B050"/>
                </a:solidFill>
              </a:rPr>
              <a:t>i</a:t>
            </a:r>
            <a:r>
              <a:rPr lang="en-US" sz="2400" b="1" i="1" dirty="0">
                <a:solidFill>
                  <a:srgbClr val="00B050"/>
                </a:solidFill>
              </a:rPr>
              <a:t>) for resolution details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BA0A17F-D47C-454B-9958-87A52BA4DF22}"/>
              </a:ext>
            </a:extLst>
          </p:cNvPr>
          <p:cNvCxnSpPr/>
          <p:nvPr/>
        </p:nvCxnSpPr>
        <p:spPr>
          <a:xfrm flipH="1">
            <a:off x="5035004" y="4863548"/>
            <a:ext cx="463826" cy="0"/>
          </a:xfrm>
          <a:prstGeom prst="straightConnector1">
            <a:avLst/>
          </a:prstGeom>
          <a:ln w="349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124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C564-91CD-477A-A846-BC055F0E0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73F71-BC8D-4D00-B988-968D83276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6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Building Reserve Fund </a:t>
            </a:r>
            <a:r>
              <a:rPr lang="en-US" sz="3000" b="1" dirty="0">
                <a:solidFill>
                  <a:srgbClr val="00B050"/>
                </a:solidFill>
              </a:rPr>
              <a:t>Resolution</a:t>
            </a:r>
            <a:r>
              <a:rPr lang="en-US" sz="3000" dirty="0"/>
              <a:t> requirements:</a:t>
            </a:r>
          </a:p>
          <a:p>
            <a:r>
              <a:rPr lang="en-US" dirty="0"/>
              <a:t>Identify the anticipated improvements or projects for which the funds will be used</a:t>
            </a:r>
          </a:p>
          <a:p>
            <a:r>
              <a:rPr lang="en-US" dirty="0"/>
              <a:t>Estimate the funding sources:</a:t>
            </a:r>
          </a:p>
          <a:p>
            <a:pPr lvl="1"/>
            <a:r>
              <a:rPr lang="en-US" sz="2600" dirty="0"/>
              <a:t>Permissive levy</a:t>
            </a:r>
          </a:p>
          <a:p>
            <a:pPr lvl="2"/>
            <a:r>
              <a:rPr lang="en-US" sz="2600" dirty="0"/>
              <a:t>amount </a:t>
            </a:r>
          </a:p>
          <a:p>
            <a:pPr lvl="2"/>
            <a:r>
              <a:rPr lang="en-US" sz="2600" dirty="0"/>
              <a:t>estimated mills using district’s most recent taxable value</a:t>
            </a:r>
          </a:p>
          <a:p>
            <a:pPr lvl="1"/>
            <a:r>
              <a:rPr lang="en-US" sz="2600" dirty="0"/>
              <a:t>deposits and transfers </a:t>
            </a:r>
          </a:p>
          <a:p>
            <a:pPr lvl="1"/>
            <a:r>
              <a:rPr lang="en-US" sz="2600" dirty="0"/>
              <a:t>anticipated state major maintenance aid </a:t>
            </a:r>
          </a:p>
          <a:p>
            <a:r>
              <a:rPr lang="en-US" dirty="0"/>
              <a:t>Follow public notice requirements in 20-9-116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2426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8500F-68B9-4A61-B1C0-2D7B8BC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9D1CF-8538-4902-AC3F-5C854FA4B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20-9-116 (2)(b) </a:t>
            </a:r>
            <a:r>
              <a:rPr lang="en-US" sz="3200" b="1" dirty="0">
                <a:solidFill>
                  <a:srgbClr val="660066"/>
                </a:solidFill>
              </a:rPr>
              <a:t>Notice</a:t>
            </a:r>
            <a:r>
              <a:rPr lang="en-US" sz="3200" dirty="0"/>
              <a:t> requirements</a:t>
            </a:r>
          </a:p>
          <a:p>
            <a:pPr marL="0" indent="0">
              <a:buNone/>
            </a:pPr>
            <a:r>
              <a:rPr lang="en-US" sz="3200" dirty="0"/>
              <a:t>Publish the </a:t>
            </a:r>
            <a:r>
              <a:rPr lang="en-US" sz="3200" b="1" dirty="0">
                <a:solidFill>
                  <a:srgbClr val="00B050"/>
                </a:solidFill>
              </a:rPr>
              <a:t>resolutions:</a:t>
            </a:r>
          </a:p>
          <a:p>
            <a:pPr lvl="1"/>
            <a:r>
              <a:rPr lang="en-US" sz="2800" dirty="0"/>
              <a:t>No later than March 31</a:t>
            </a:r>
          </a:p>
          <a:p>
            <a:pPr lvl="1"/>
            <a:r>
              <a:rPr lang="en-US" sz="2800" dirty="0"/>
              <a:t>in a newspaper that will give notice to the largest number of people of the district as determined by the trustees, and</a:t>
            </a:r>
          </a:p>
          <a:p>
            <a:pPr lvl="1"/>
            <a:r>
              <a:rPr lang="en-US" sz="2800" dirty="0"/>
              <a:t>post on the school’s website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4738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24887"/>
              </p:ext>
            </p:extLst>
          </p:nvPr>
        </p:nvGraphicFramePr>
        <p:xfrm>
          <a:off x="838201" y="1690688"/>
          <a:ext cx="10515599" cy="43928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31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6572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20-9-502,</a:t>
                      </a:r>
                      <a:r>
                        <a:rPr lang="en-US" sz="3200" baseline="0" dirty="0"/>
                        <a:t> MCA</a:t>
                      </a:r>
                      <a:endParaRPr lang="en-US" sz="3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OPI Sub-Fund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36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/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/>
                        <a:t>Requires sub-funds to ensure separate tracking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3275">
                <a:tc>
                  <a:txBody>
                    <a:bodyPr/>
                    <a:lstStyle/>
                    <a:p>
                      <a:r>
                        <a:rPr lang="en-US" sz="2600" dirty="0"/>
                        <a:t>(2)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Voted Levy - future construction, equipping, or enlarging of school buildings or for purchasing land 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612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524">
                <a:tc>
                  <a:txBody>
                    <a:bodyPr/>
                    <a:lstStyle/>
                    <a:p>
                      <a:r>
                        <a:rPr lang="en-US" sz="2600" b="1" dirty="0"/>
                        <a:t>(3)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/>
                        <a:t>Permissive Levy - school major maintenance and repairs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613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3294">
                <a:tc>
                  <a:txBody>
                    <a:bodyPr/>
                    <a:lstStyle/>
                    <a:p>
                      <a:r>
                        <a:rPr lang="en-US" sz="2600" dirty="0"/>
                        <a:t>(4)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Voted Levy - transition costs to open, close, consolidate, annex or expand a school,</a:t>
                      </a:r>
                      <a:r>
                        <a:rPr lang="en-US" sz="2600" baseline="0" dirty="0"/>
                        <a:t> including </a:t>
                      </a:r>
                      <a:r>
                        <a:rPr lang="en-US" sz="2600" dirty="0"/>
                        <a:t>elementary to K-12,</a:t>
                      </a:r>
                      <a:r>
                        <a:rPr lang="en-US" sz="2600" baseline="0" dirty="0"/>
                        <a:t> if eligible</a:t>
                      </a:r>
                      <a:endParaRPr lang="en-US" sz="2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614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791">
                <a:tc>
                  <a:txBody>
                    <a:bodyPr/>
                    <a:lstStyle/>
                    <a:p>
                      <a:r>
                        <a:rPr lang="en-US" sz="2600" b="0" dirty="0"/>
                        <a:t>(5)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0" dirty="0"/>
                        <a:t>Transfers for safety and security per</a:t>
                      </a:r>
                      <a:r>
                        <a:rPr lang="en-US" sz="2600" b="0" baseline="0" dirty="0"/>
                        <a:t> 20-9-236, MCA</a:t>
                      </a:r>
                      <a:endParaRPr lang="en-US" sz="26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/>
                        <a:t>611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622955F7-BFC1-49E6-999F-B55E2A92C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</p:spTree>
    <p:extLst>
      <p:ext uri="{BB962C8B-B14F-4D97-AF65-F5344CB8AC3E}">
        <p14:creationId xmlns:p14="http://schemas.microsoft.com/office/powerpoint/2010/main" val="5844577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F902B-C5FD-46A7-B06D-EAF7C7086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838E2-76DF-4D8D-BDFB-F1C738B7E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rgbClr val="00B050"/>
                </a:solidFill>
              </a:rPr>
              <a:t>Revenue sources</a:t>
            </a:r>
            <a:endParaRPr lang="en-US" sz="3200" dirty="0"/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School major maintenance amount (SMMA)</a:t>
            </a:r>
          </a:p>
          <a:p>
            <a:pPr lvl="1"/>
            <a:r>
              <a:rPr lang="en-US" sz="2800" dirty="0"/>
              <a:t>Permissive levy - not more than 10 mills</a:t>
            </a:r>
          </a:p>
          <a:p>
            <a:pPr lvl="1"/>
            <a:r>
              <a:rPr lang="en-US" sz="2800" dirty="0"/>
              <a:t>Deposits from any lawfully available revenue source</a:t>
            </a:r>
          </a:p>
          <a:p>
            <a:pPr lvl="1"/>
            <a:r>
              <a:rPr lang="en-US" sz="2800" dirty="0"/>
              <a:t>Transfers from any lawfully available fund</a:t>
            </a:r>
          </a:p>
          <a:p>
            <a:pPr lvl="1"/>
            <a:r>
              <a:rPr lang="en-US" sz="2800" dirty="0"/>
              <a:t>State major maintenance aid under 20-9-525(3)</a:t>
            </a:r>
          </a:p>
        </p:txBody>
      </p:sp>
    </p:spTree>
    <p:extLst>
      <p:ext uri="{BB962C8B-B14F-4D97-AF65-F5344CB8AC3E}">
        <p14:creationId xmlns:p14="http://schemas.microsoft.com/office/powerpoint/2010/main" val="21170808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10515600" cy="5791200"/>
          </a:xfrm>
        </p:spPr>
        <p:txBody>
          <a:bodyPr>
            <a:norm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u="sng" dirty="0">
                <a:latin typeface="+mj-lt"/>
              </a:rPr>
              <a:t>School Major Maintenance Amount (SMMA):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latin typeface="+mj-lt"/>
                <a:cs typeface="Calibri" panose="020F0502020204030204" pitchFamily="34" charset="0"/>
              </a:rPr>
              <a:t>Max annual contribution amount from ALL sources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$110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	(budget limit ANB x </a:t>
            </a:r>
            <a:r>
              <a:rPr lang="en-US" sz="2800" b="1" strike="sngStrik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$100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) + $15,000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028700" lvl="3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3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9801" y="2881321"/>
            <a:ext cx="1443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Examples: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109729"/>
              </p:ext>
            </p:extLst>
          </p:nvPr>
        </p:nvGraphicFramePr>
        <p:xfrm>
          <a:off x="2286000" y="3357567"/>
          <a:ext cx="7848600" cy="215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654902181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201243975"/>
                    </a:ext>
                  </a:extLst>
                </a:gridCol>
              </a:tblGrid>
              <a:tr h="539352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ANB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Max</a:t>
                      </a:r>
                      <a:r>
                        <a:rPr lang="en-US" sz="2600" baseline="0" dirty="0"/>
                        <a:t> Annual Contribution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326407"/>
                  </a:ext>
                </a:extLst>
              </a:tr>
              <a:tr h="539352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</a:t>
                      </a:r>
                      <a:r>
                        <a:rPr lang="en-US" sz="2600" baseline="0" dirty="0"/>
                        <a:t> 26,000   (100 x $110) + $15,000)</a:t>
                      </a:r>
                      <a:r>
                        <a:rPr lang="en-US" sz="2600" baseline="0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583804"/>
                  </a:ext>
                </a:extLst>
              </a:tr>
              <a:tr h="539352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$ 70,000   (500 x $110) + $15,000)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929058"/>
                  </a:ext>
                </a:extLst>
              </a:tr>
              <a:tr h="539352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$125,000  (1000 x $110) + $15,000)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7412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00664" y="5658152"/>
            <a:ext cx="396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$30,000 for a K-12 district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846445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5EF92-0CA9-49F5-8978-7222A976A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B6AE-78DA-44C8-A1C1-A91CA4FCF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6078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/>
              <a:t>State Major Maintenance Aid 20-9-525 (3), MCA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State support per dollar of local effort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/>
              <a:t>    </a:t>
            </a:r>
            <a:r>
              <a:rPr lang="en-US" sz="3600" b="1" dirty="0">
                <a:solidFill>
                  <a:srgbClr val="00B050"/>
                </a:solidFill>
              </a:rPr>
              <a:t>District’s SMMA </a:t>
            </a:r>
            <a:r>
              <a:rPr lang="en-US" sz="3600" dirty="0"/>
              <a:t>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/>
              <a:t> -  District TV                       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CC9B32-2983-46FA-9197-A75638980FBD}"/>
              </a:ext>
            </a:extLst>
          </p:cNvPr>
          <p:cNvSpPr txBox="1"/>
          <p:nvPr/>
        </p:nvSpPr>
        <p:spPr>
          <a:xfrm>
            <a:off x="4883947" y="3231853"/>
            <a:ext cx="3900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/>
              <a:t>Total statewide taxable valuation</a:t>
            </a:r>
          </a:p>
          <a:p>
            <a:r>
              <a:rPr lang="en-US" sz="2200" dirty="0"/>
              <a:t>Total statewide SMMAs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3324F5-85B7-436E-B59A-5FFB90553B1F}"/>
              </a:ext>
            </a:extLst>
          </p:cNvPr>
          <p:cNvSpPr txBox="1"/>
          <p:nvPr/>
        </p:nvSpPr>
        <p:spPr>
          <a:xfrm>
            <a:off x="8883250" y="3367433"/>
            <a:ext cx="1674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 </a:t>
            </a:r>
            <a:r>
              <a:rPr lang="en-US" sz="2400" strike="sngStrike" dirty="0"/>
              <a:t>171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00B050"/>
                </a:solidFill>
              </a:rPr>
              <a:t>187%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20CE15-05FC-4E9E-A529-49EE71910D82}"/>
              </a:ext>
            </a:extLst>
          </p:cNvPr>
          <p:cNvSpPr/>
          <p:nvPr/>
        </p:nvSpPr>
        <p:spPr>
          <a:xfrm>
            <a:off x="4741082" y="3012479"/>
            <a:ext cx="5915007" cy="1171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501BAB9-771D-4F60-88CE-6F49B5256560}"/>
              </a:ext>
            </a:extLst>
          </p:cNvPr>
          <p:cNvCxnSpPr/>
          <p:nvPr/>
        </p:nvCxnSpPr>
        <p:spPr>
          <a:xfrm>
            <a:off x="1057275" y="4429125"/>
            <a:ext cx="9598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412B18-2406-40FF-AFBF-16A78D2B474E}"/>
              </a:ext>
            </a:extLst>
          </p:cNvPr>
          <p:cNvCxnSpPr/>
          <p:nvPr/>
        </p:nvCxnSpPr>
        <p:spPr>
          <a:xfrm>
            <a:off x="838200" y="3231853"/>
            <a:ext cx="10515600" cy="225454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B4FAC1-8AF7-425E-9090-EBDA62305A31}"/>
              </a:ext>
            </a:extLst>
          </p:cNvPr>
          <p:cNvCxnSpPr>
            <a:cxnSpLocks/>
          </p:cNvCxnSpPr>
          <p:nvPr/>
        </p:nvCxnSpPr>
        <p:spPr>
          <a:xfrm flipH="1">
            <a:off x="871538" y="2797820"/>
            <a:ext cx="10186987" cy="241711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E653F9CF-2278-4167-B328-A38A54508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04" y="4097557"/>
            <a:ext cx="3900488" cy="259559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F14BE5C-124B-464B-8BEE-87790DAE33CE}"/>
              </a:ext>
            </a:extLst>
          </p:cNvPr>
          <p:cNvSpPr txBox="1"/>
          <p:nvPr/>
        </p:nvSpPr>
        <p:spPr>
          <a:xfrm>
            <a:off x="7415191" y="5305851"/>
            <a:ext cx="31420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Eras Demi ITC" panose="020B0805030504020804" pitchFamily="34" charset="0"/>
              </a:rPr>
              <a:t>Never mind . . . it’s crazy math!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8C0F0DB-7BF6-4B01-98B3-9A54F9D79320}"/>
              </a:ext>
            </a:extLst>
          </p:cNvPr>
          <p:cNvSpPr/>
          <p:nvPr/>
        </p:nvSpPr>
        <p:spPr>
          <a:xfrm>
            <a:off x="8784435" y="2902226"/>
            <a:ext cx="2046841" cy="1296882"/>
          </a:xfrm>
          <a:prstGeom prst="ellipse">
            <a:avLst/>
          </a:prstGeom>
          <a:noFill/>
          <a:ln w="571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973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5EF92-0CA9-49F5-8978-7222A976A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B6AE-78DA-44C8-A1C1-A91CA4FCF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dirty="0"/>
              <a:t>State Major Maintenance Aid 20-9-525 (3), MCA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State support per dollar of local effort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All districts are guaranteed a subsidy calculated with at least 18% of their taxable value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Districts with PY adopted budgets 97% or greater than the PY Maximum GF Budget can receive a greater state subsidy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8813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5EF92-0CA9-49F5-8978-7222A976A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B6AE-78DA-44C8-A1C1-A91CA4FCF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/>
              <a:t>2019 (HB 159) State Major Maintenance Aid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Clarified that the legislature intends funding for the natural resources K-12 facilities payment will be a (state) general fund appropriation to support school major maintenance aid: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dirty="0"/>
              <a:t>$6.4 million in FY 2020</a:t>
            </a:r>
            <a:r>
              <a:rPr lang="en-US" sz="2600" b="1" dirty="0"/>
              <a:t>;</a:t>
            </a:r>
            <a:br>
              <a:rPr lang="en-US" sz="2600" b="1" dirty="0"/>
            </a:br>
            <a:r>
              <a:rPr lang="en-US" sz="2600" dirty="0"/>
              <a:t>$7.6 million in FY 2021; and</a:t>
            </a:r>
            <a:br>
              <a:rPr lang="en-US" sz="2600" dirty="0"/>
            </a:br>
            <a:r>
              <a:rPr lang="en-US" sz="2600" b="1" dirty="0"/>
              <a:t>$10  million in FY 2022 &amp; FY 2023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/>
              <a:t>These amounts are to be appropriated from the state general fund reduced by the amount of projected earnings from the (state) school facilities fund pursuant to 17-5-703, MCA for that fiscal year.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708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F902B-C5FD-46A7-B06D-EAF7C7086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838E2-76DF-4D8D-BDFB-F1C738B7E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C00000"/>
                </a:solidFill>
              </a:rPr>
              <a:t>Allowable expenditures </a:t>
            </a:r>
            <a:r>
              <a:rPr lang="en-US" sz="3200" dirty="0"/>
              <a:t>20-9-525(2), MCA</a:t>
            </a:r>
          </a:p>
          <a:p>
            <a:pPr marL="0" indent="0">
              <a:buNone/>
            </a:pPr>
            <a:r>
              <a:rPr lang="en-US" dirty="0"/>
              <a:t>Support a basic system of free quality public elementary and secondary schools under 20-9-309, MCA</a:t>
            </a:r>
          </a:p>
          <a:p>
            <a:pPr marL="0" indent="0">
              <a:buNone/>
            </a:pPr>
            <a:r>
              <a:rPr lang="en-US" dirty="0"/>
              <a:t>Improvements related to: </a:t>
            </a:r>
          </a:p>
          <a:p>
            <a:pPr lvl="1"/>
            <a:r>
              <a:rPr lang="en-US" sz="2800" dirty="0"/>
              <a:t>School and student safety and security (see 20-9-236(1), MCA)</a:t>
            </a:r>
          </a:p>
          <a:p>
            <a:pPr lvl="1"/>
            <a:r>
              <a:rPr lang="en-US" sz="2800" dirty="0"/>
              <a:t>Facilities – projects designed to produce operational efficiencies</a:t>
            </a:r>
          </a:p>
          <a:p>
            <a:pPr lvl="2"/>
            <a:r>
              <a:rPr lang="en-US" sz="2400" dirty="0"/>
              <a:t>utility savings</a:t>
            </a:r>
          </a:p>
          <a:p>
            <a:pPr lvl="2"/>
            <a:r>
              <a:rPr lang="en-US" sz="2400" dirty="0"/>
              <a:t>reduced future maintenance costs</a:t>
            </a:r>
          </a:p>
          <a:p>
            <a:pPr lvl="2"/>
            <a:r>
              <a:rPr lang="en-US" sz="2400" dirty="0"/>
              <a:t>improved utilization of staff</a:t>
            </a:r>
          </a:p>
          <a:p>
            <a:pPr lvl="2"/>
            <a:r>
              <a:rPr lang="en-US" sz="2400" dirty="0"/>
              <a:t>enhanced learning environments for students</a:t>
            </a:r>
          </a:p>
          <a:p>
            <a:pPr marL="0" indent="0">
              <a:buNone/>
            </a:pPr>
            <a:r>
              <a:rPr lang="en-US" dirty="0"/>
              <a:t>Includes repayment of an </a:t>
            </a:r>
            <a:r>
              <a:rPr lang="en-US" dirty="0" err="1"/>
              <a:t>intercap</a:t>
            </a:r>
            <a:r>
              <a:rPr lang="en-US" dirty="0"/>
              <a:t> loan for facility projects</a:t>
            </a:r>
          </a:p>
          <a:p>
            <a:pPr marL="914400" lvl="2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366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House Bill 15 </a:t>
            </a:r>
            <a:r>
              <a:rPr lang="en-US" sz="40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- Funding Components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8957" y="5794512"/>
            <a:ext cx="84946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rgbClr val="FF0000"/>
                </a:solidFill>
              </a:rPr>
              <a:t>*</a:t>
            </a:r>
            <a:r>
              <a:rPr lang="en-US" sz="2200" b="1" i="1" dirty="0"/>
              <a:t>HB15 increases these payments 1.5% for FY2022 and 2.57% in FY2023.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562070"/>
              </p:ext>
            </p:extLst>
          </p:nvPr>
        </p:nvGraphicFramePr>
        <p:xfrm>
          <a:off x="1086678" y="1775788"/>
          <a:ext cx="9912626" cy="393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2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5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3">
                <a:tc>
                  <a:txBody>
                    <a:bodyPr/>
                    <a:lstStyle/>
                    <a:p>
                      <a:r>
                        <a:rPr lang="en-US" sz="2600" dirty="0"/>
                        <a:t>Components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FY2021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FY2022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/>
                        <a:t>FY2023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Quality</a:t>
                      </a:r>
                      <a:r>
                        <a:rPr lang="en-US" sz="2400" baseline="0" dirty="0"/>
                        <a:t> Educator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$3,335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$3,385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$3,472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At-Risk Student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$5,641,973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$5,726,603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$5,873,777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Indian Education for All</a:t>
                      </a:r>
                    </a:p>
                    <a:p>
                      <a:r>
                        <a:rPr lang="en-US" sz="2000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(per</a:t>
                      </a:r>
                      <a:r>
                        <a:rPr lang="en-US" sz="2000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ANB)</a:t>
                      </a:r>
                      <a:endParaRPr lang="en-US" sz="200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$22.36</a:t>
                      </a:r>
                    </a:p>
                    <a:p>
                      <a:pPr algn="ctr"/>
                      <a:r>
                        <a:rPr lang="en-US" sz="2000" dirty="0"/>
                        <a:t>($100 min.)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$22.70</a:t>
                      </a:r>
                    </a:p>
                    <a:p>
                      <a:pPr algn="ctr"/>
                      <a:r>
                        <a:rPr lang="en-US" sz="2400" b="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0" baseline="0" dirty="0">
                          <a:solidFill>
                            <a:srgbClr val="FF0000"/>
                          </a:solidFill>
                        </a:rPr>
                        <a:t>($100 min.)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$23.28</a:t>
                      </a:r>
                    </a:p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($100 min.)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Am</a:t>
                      </a:r>
                      <a:r>
                        <a:rPr lang="en-US" sz="2400" baseline="0" dirty="0"/>
                        <a:t> Indian</a:t>
                      </a:r>
                      <a:r>
                        <a:rPr lang="en-US" sz="2400" dirty="0"/>
                        <a:t> Student Achievement Gap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$220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$229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Data for Achievement</a:t>
                      </a:r>
                    </a:p>
                    <a:p>
                      <a:r>
                        <a:rPr lang="en-US" sz="2000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(per ANB)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$21.41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$21.73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$22.29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4778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962190"/>
              </p:ext>
            </p:extLst>
          </p:nvPr>
        </p:nvGraphicFramePr>
        <p:xfrm>
          <a:off x="838201" y="1690688"/>
          <a:ext cx="10515599" cy="43928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31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6572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20-9-502,</a:t>
                      </a:r>
                      <a:r>
                        <a:rPr lang="en-US" sz="3200" baseline="0" dirty="0"/>
                        <a:t> MCA</a:t>
                      </a:r>
                      <a:endParaRPr lang="en-US" sz="3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OPI Sub-Fund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36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/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/>
                        <a:t>Requires sub-funds to ensure separate tracking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3275">
                <a:tc>
                  <a:txBody>
                    <a:bodyPr/>
                    <a:lstStyle/>
                    <a:p>
                      <a:r>
                        <a:rPr lang="en-US" sz="2600" dirty="0"/>
                        <a:t>(2)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Voted Levy - future construction, equipping, or enlarging of school buildings or for purchasing land 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612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524">
                <a:tc>
                  <a:txBody>
                    <a:bodyPr/>
                    <a:lstStyle/>
                    <a:p>
                      <a:r>
                        <a:rPr lang="en-US" sz="2600" b="0" dirty="0"/>
                        <a:t>(3)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0" dirty="0"/>
                        <a:t>Permissive Levy - school major maintenance and repairs 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/>
                        <a:t>613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3294">
                <a:tc>
                  <a:txBody>
                    <a:bodyPr/>
                    <a:lstStyle/>
                    <a:p>
                      <a:r>
                        <a:rPr lang="en-US" sz="2600" dirty="0"/>
                        <a:t>(4)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Voted Levy - transition costs to open, close, consolidate, annex or expand a school,</a:t>
                      </a:r>
                      <a:r>
                        <a:rPr lang="en-US" sz="2600" baseline="0" dirty="0"/>
                        <a:t> including </a:t>
                      </a:r>
                      <a:r>
                        <a:rPr lang="en-US" sz="2600" dirty="0"/>
                        <a:t>elementary to K-12,</a:t>
                      </a:r>
                      <a:r>
                        <a:rPr lang="en-US" sz="2600" baseline="0" dirty="0"/>
                        <a:t> if eligible</a:t>
                      </a:r>
                      <a:endParaRPr lang="en-US" sz="2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614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791">
                <a:tc>
                  <a:txBody>
                    <a:bodyPr/>
                    <a:lstStyle/>
                    <a:p>
                      <a:r>
                        <a:rPr lang="en-US" sz="2600" b="1" dirty="0"/>
                        <a:t>(5)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/>
                        <a:t>Transfers for safety and security per</a:t>
                      </a:r>
                      <a:r>
                        <a:rPr lang="en-US" sz="2600" b="1" baseline="0" dirty="0"/>
                        <a:t> 20-9-236, MCA</a:t>
                      </a:r>
                      <a:endParaRPr lang="en-US" sz="26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611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622955F7-BFC1-49E6-999F-B55E2A92C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</p:spTree>
    <p:extLst>
      <p:ext uri="{BB962C8B-B14F-4D97-AF65-F5344CB8AC3E}">
        <p14:creationId xmlns:p14="http://schemas.microsoft.com/office/powerpoint/2010/main" val="5550527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5EF92-0CA9-49F5-8978-7222A976A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B6AE-78DA-44C8-A1C1-A91CA4FCF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3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Transfers for school safety and security 20-9-236, MCA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Must have a current plan pursuant to 20-1-401, MCA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school safety plan, or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emergency operations plan</a:t>
            </a:r>
          </a:p>
          <a:p>
            <a:pPr>
              <a:lnSpc>
                <a:spcPct val="124000"/>
              </a:lnSpc>
              <a:spcBef>
                <a:spcPts val="0"/>
              </a:spcBef>
            </a:pPr>
            <a:r>
              <a:rPr lang="en-US" dirty="0"/>
              <a:t>Must certify your plan to OPI</a:t>
            </a:r>
          </a:p>
          <a:p>
            <a:pPr>
              <a:lnSpc>
                <a:spcPct val="124000"/>
              </a:lnSpc>
              <a:spcBef>
                <a:spcPts val="0"/>
              </a:spcBef>
            </a:pPr>
            <a:r>
              <a:rPr lang="en-US" dirty="0"/>
              <a:t>Other reminders: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Transfers allowed from any budgeted or non-budgeted fund (except Retirement and Debt Service)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Transfers from budgeted funds do not count against budget authority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No increase in permissive levies to replenish a transfer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Unspent funds must be transferred to originating fund after 2 fiscal years</a:t>
            </a:r>
          </a:p>
        </p:txBody>
      </p:sp>
    </p:spTree>
    <p:extLst>
      <p:ext uri="{BB962C8B-B14F-4D97-AF65-F5344CB8AC3E}">
        <p14:creationId xmlns:p14="http://schemas.microsoft.com/office/powerpoint/2010/main" val="20548261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C9FBD-2F53-4FD3-B8FB-C1B3F014B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House Bill 192 </a:t>
            </a:r>
            <a:r>
              <a:rPr lang="en-US" sz="4000" dirty="0"/>
              <a:t>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2265C-7F91-4CEA-A765-98CD3DB19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371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/>
              <a:t>School and student safety and security 20-9-236(1), MCA: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Planning for improvements to and maintenance of school and student safety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Staffing for school resource officers, counselors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Hiring architects, engineers, consultants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Programs:  active shooter training, threat assessments, restorative justice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Updating locking mechanisms at access points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Bullet-resistant windows/barriers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Emergency response systems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0903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20" name="Freeform: Shape 13">
            <a:extLst>
              <a:ext uri="{FF2B5EF4-FFF2-40B4-BE49-F238E27FC236}">
                <a16:creationId xmlns:a16="http://schemas.microsoft.com/office/drawing/2014/main" id="{072DC3EE-C469-49E0-A83D-CA3BE525C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644774" y="0"/>
            <a:ext cx="9547224" cy="6858000"/>
          </a:xfrm>
          <a:custGeom>
            <a:avLst/>
            <a:gdLst>
              <a:gd name="connsiteX0" fmla="*/ 7924201 w 9547224"/>
              <a:gd name="connsiteY0" fmla="*/ 0 h 6858000"/>
              <a:gd name="connsiteX1" fmla="*/ 6830968 w 9547224"/>
              <a:gd name="connsiteY1" fmla="*/ 0 h 6858000"/>
              <a:gd name="connsiteX2" fmla="*/ 6514769 w 9547224"/>
              <a:gd name="connsiteY2" fmla="*/ 0 h 6858000"/>
              <a:gd name="connsiteX3" fmla="*/ 6050802 w 9547224"/>
              <a:gd name="connsiteY3" fmla="*/ 0 h 6858000"/>
              <a:gd name="connsiteX4" fmla="*/ 4341273 w 9547224"/>
              <a:gd name="connsiteY4" fmla="*/ 0 h 6858000"/>
              <a:gd name="connsiteX5" fmla="*/ 0 w 9547224"/>
              <a:gd name="connsiteY5" fmla="*/ 0 h 6858000"/>
              <a:gd name="connsiteX6" fmla="*/ 0 w 9547224"/>
              <a:gd name="connsiteY6" fmla="*/ 6858000 h 6858000"/>
              <a:gd name="connsiteX7" fmla="*/ 4341273 w 9547224"/>
              <a:gd name="connsiteY7" fmla="*/ 6858000 h 6858000"/>
              <a:gd name="connsiteX8" fmla="*/ 6050802 w 9547224"/>
              <a:gd name="connsiteY8" fmla="*/ 6858000 h 6858000"/>
              <a:gd name="connsiteX9" fmla="*/ 6514769 w 9547224"/>
              <a:gd name="connsiteY9" fmla="*/ 6858000 h 6858000"/>
              <a:gd name="connsiteX10" fmla="*/ 6830968 w 9547224"/>
              <a:gd name="connsiteY10" fmla="*/ 6858000 h 6858000"/>
              <a:gd name="connsiteX11" fmla="*/ 7044470 w 9547224"/>
              <a:gd name="connsiteY11" fmla="*/ 6858000 h 6858000"/>
              <a:gd name="connsiteX12" fmla="*/ 7156226 w 9547224"/>
              <a:gd name="connsiteY12" fmla="*/ 6780599 h 6858000"/>
              <a:gd name="connsiteX13" fmla="*/ 7672874 w 9547224"/>
              <a:gd name="connsiteY13" fmla="*/ 6374814 h 6858000"/>
              <a:gd name="connsiteX14" fmla="*/ 9547224 w 9547224"/>
              <a:gd name="connsiteY14" fmla="*/ 3621656 h 6858000"/>
              <a:gd name="connsiteX15" fmla="*/ 7946325 w 9547224"/>
              <a:gd name="connsiteY15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547224" h="6858000">
                <a:moveTo>
                  <a:pt x="7924201" y="0"/>
                </a:moveTo>
                <a:lnTo>
                  <a:pt x="6830968" y="0"/>
                </a:lnTo>
                <a:lnTo>
                  <a:pt x="6514769" y="0"/>
                </a:lnTo>
                <a:lnTo>
                  <a:pt x="6050802" y="0"/>
                </a:lnTo>
                <a:lnTo>
                  <a:pt x="4341273" y="0"/>
                </a:lnTo>
                <a:lnTo>
                  <a:pt x="0" y="0"/>
                </a:lnTo>
                <a:lnTo>
                  <a:pt x="0" y="6858000"/>
                </a:lnTo>
                <a:lnTo>
                  <a:pt x="4341273" y="6858000"/>
                </a:lnTo>
                <a:lnTo>
                  <a:pt x="6050802" y="6858000"/>
                </a:lnTo>
                <a:lnTo>
                  <a:pt x="6514769" y="6858000"/>
                </a:lnTo>
                <a:lnTo>
                  <a:pt x="6830968" y="6858000"/>
                </a:lnTo>
                <a:lnTo>
                  <a:pt x="7044470" y="6858000"/>
                </a:lnTo>
                <a:lnTo>
                  <a:pt x="7156226" y="6780599"/>
                </a:lnTo>
                <a:cubicBezTo>
                  <a:pt x="7330044" y="6653108"/>
                  <a:pt x="7500671" y="6515397"/>
                  <a:pt x="7672874" y="6374814"/>
                </a:cubicBezTo>
                <a:cubicBezTo>
                  <a:pt x="8618499" y="5602839"/>
                  <a:pt x="9547224" y="4969131"/>
                  <a:pt x="9547224" y="3621656"/>
                </a:cubicBezTo>
                <a:cubicBezTo>
                  <a:pt x="9547224" y="2093192"/>
                  <a:pt x="8973488" y="754641"/>
                  <a:pt x="7946325" y="14997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: Shape 15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212206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17551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9B2D15-B08E-46BF-934E-C5E2D8F10E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939" y="1078173"/>
            <a:ext cx="5101723" cy="46675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E0E5E28-CB91-4C29-B92A-70919CDDDC40}"/>
              </a:ext>
            </a:extLst>
          </p:cNvPr>
          <p:cNvSpPr txBox="1"/>
          <p:nvPr/>
        </p:nvSpPr>
        <p:spPr>
          <a:xfrm>
            <a:off x="1128829" y="2627110"/>
            <a:ext cx="33680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Denise Williams</a:t>
            </a:r>
          </a:p>
          <a:p>
            <a:r>
              <a:rPr lang="en-US" sz="2400" b="1" dirty="0"/>
              <a:t>MASBO</a:t>
            </a:r>
          </a:p>
          <a:p>
            <a:r>
              <a:rPr lang="en-US" sz="2400" b="1" dirty="0">
                <a:hlinkClick r:id="rId3"/>
              </a:rPr>
              <a:t>dwilliams@masbo.com</a:t>
            </a:r>
            <a:endParaRPr lang="en-US" sz="2400" b="1" dirty="0"/>
          </a:p>
          <a:p>
            <a:r>
              <a:rPr lang="en-US" sz="2400" b="1" dirty="0"/>
              <a:t>406-461-3659</a:t>
            </a:r>
          </a:p>
        </p:txBody>
      </p:sp>
    </p:spTree>
    <p:extLst>
      <p:ext uri="{BB962C8B-B14F-4D97-AF65-F5344CB8AC3E}">
        <p14:creationId xmlns:p14="http://schemas.microsoft.com/office/powerpoint/2010/main" val="381174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1961CA-7A2F-4C2C-BF89-366CD76D8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House Bill 143 </a:t>
            </a:r>
            <a:r>
              <a:rPr lang="en-US" sz="40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- Provide incentives for increasing starting teacher pay</a:t>
            </a:r>
            <a:endParaRPr lang="en-US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828738-93C6-4B96-8BD4-F78671C786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7459" y="1868557"/>
            <a:ext cx="9821602" cy="481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85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C1BD1-794D-4130-8C72-E0875C81D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House Bill 143 </a:t>
            </a:r>
            <a:r>
              <a:rPr lang="en-US" sz="40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- Provide incentives for increasing starting teacher pay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62890-47DD-415E-82D8-3BF44511D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3200" b="1" dirty="0"/>
              <a:t>TERMINOLOGY</a:t>
            </a:r>
          </a:p>
          <a:p>
            <a:pPr marL="0" indent="0" algn="ctr">
              <a:buNone/>
            </a:pPr>
            <a:r>
              <a:rPr lang="en-US" sz="2600" dirty="0"/>
              <a:t>(Note: do not include bonuses, stipends or extended duty contracts)</a:t>
            </a:r>
          </a:p>
          <a:p>
            <a:r>
              <a:rPr lang="en-US" b="1" dirty="0">
                <a:solidFill>
                  <a:srgbClr val="00B050"/>
                </a:solidFill>
              </a:rPr>
              <a:t>Teacher Base Pay </a:t>
            </a:r>
            <a:r>
              <a:rPr lang="en-US" dirty="0"/>
              <a:t>- the lowest salary for a beginning teacher incorporated in the district’s CBA</a:t>
            </a:r>
          </a:p>
          <a:p>
            <a:r>
              <a:rPr lang="en-US" b="1" dirty="0">
                <a:solidFill>
                  <a:srgbClr val="00B050"/>
                </a:solidFill>
              </a:rPr>
              <a:t>First class school district</a:t>
            </a:r>
            <a:r>
              <a:rPr lang="en-US" b="1" dirty="0"/>
              <a:t> </a:t>
            </a:r>
            <a:r>
              <a:rPr lang="en-US" dirty="0"/>
              <a:t>- district has a population of 6,500 or more</a:t>
            </a:r>
          </a:p>
          <a:p>
            <a:r>
              <a:rPr lang="en-US" b="1" dirty="0">
                <a:solidFill>
                  <a:srgbClr val="00B050"/>
                </a:solidFill>
              </a:rPr>
              <a:t>Teacher average pay</a:t>
            </a:r>
            <a:r>
              <a:rPr lang="en-US" dirty="0"/>
              <a:t> - </a:t>
            </a:r>
            <a:endParaRPr lang="en-US" b="1" dirty="0"/>
          </a:p>
          <a:p>
            <a:pPr marL="2286000" lvl="5" indent="0">
              <a:buNone/>
            </a:pPr>
            <a:r>
              <a:rPr lang="en-US" sz="2800" u="sng" dirty="0"/>
              <a:t>Total compensation paid all teachers</a:t>
            </a:r>
          </a:p>
          <a:p>
            <a:pPr marL="2286000" lvl="5" indent="0">
              <a:spcBef>
                <a:spcPts val="0"/>
              </a:spcBef>
              <a:buNone/>
            </a:pPr>
            <a:r>
              <a:rPr lang="en-US" sz="2800" dirty="0"/>
              <a:t>Total full time equivalent of teachers</a:t>
            </a:r>
          </a:p>
        </p:txBody>
      </p:sp>
    </p:spTree>
    <p:extLst>
      <p:ext uri="{BB962C8B-B14F-4D97-AF65-F5344CB8AC3E}">
        <p14:creationId xmlns:p14="http://schemas.microsoft.com/office/powerpoint/2010/main" val="1694145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E37A-9F0F-413C-8B46-71F7F7334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House Bill 143 </a:t>
            </a:r>
            <a:r>
              <a:rPr lang="en-US" sz="40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- Provide incentives for increasing starting teacher pay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F2C67-4BB8-40BA-947D-84B06DE22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Effective date: July 1, 2021</a:t>
            </a:r>
          </a:p>
          <a:p>
            <a:pPr lvl="0"/>
            <a:r>
              <a:rPr lang="en-US" sz="3200" dirty="0"/>
              <a:t>Legislative goals for starting teacher pay</a:t>
            </a:r>
          </a:p>
          <a:p>
            <a:pPr lvl="1"/>
            <a:r>
              <a:rPr lang="en-US" sz="2800" i="1" dirty="0"/>
              <a:t>Teacher base pay </a:t>
            </a:r>
            <a:r>
              <a:rPr lang="en-US" sz="2800" dirty="0"/>
              <a:t>in the applicable year must be at least 10 times as much as the quality educator payment amount set forth in § 20-9-306, MCA; </a:t>
            </a:r>
            <a:r>
              <a:rPr lang="en-US" sz="2800" b="1" i="1" dirty="0"/>
              <a:t>and</a:t>
            </a:r>
          </a:p>
          <a:p>
            <a:pPr lvl="1"/>
            <a:r>
              <a:rPr lang="en-US" sz="2800" dirty="0"/>
              <a:t>For </a:t>
            </a:r>
            <a:r>
              <a:rPr lang="en-US" sz="2800" i="1" dirty="0"/>
              <a:t>first class school districts </a:t>
            </a:r>
            <a:r>
              <a:rPr lang="en-US" sz="2800" dirty="0"/>
              <a:t>only, </a:t>
            </a:r>
            <a:r>
              <a:rPr lang="en-US" sz="2800" i="1" dirty="0"/>
              <a:t>teacher base pay </a:t>
            </a:r>
            <a:r>
              <a:rPr lang="en-US" sz="2800" dirty="0"/>
              <a:t>may not be less than 70% of </a:t>
            </a:r>
            <a:r>
              <a:rPr lang="en-US" sz="2800" i="1" dirty="0"/>
              <a:t>average teacher pay </a:t>
            </a:r>
            <a:r>
              <a:rPr lang="en-US" sz="2800" dirty="0"/>
              <a:t>in that school district.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88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44A6-3C3F-49C9-8E44-230C4B6D9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House Bill 143 </a:t>
            </a:r>
            <a:r>
              <a:rPr lang="en-US" sz="40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- Provide incentives for increasing starting teacher pay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F4956-23D8-4C17-89C1-5905A7D89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3714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dirty="0"/>
              <a:t>FY2022</a:t>
            </a:r>
            <a:r>
              <a:rPr lang="en-US" dirty="0"/>
              <a:t> </a:t>
            </a:r>
            <a:r>
              <a:rPr lang="en-US" sz="3200" dirty="0"/>
              <a:t>(July 1, 2021 – June 30, 2022)</a:t>
            </a:r>
          </a:p>
          <a:p>
            <a:pPr lvl="1"/>
            <a:r>
              <a:rPr lang="en-US" sz="2800" dirty="0"/>
              <a:t>Quality Educator rate = $3,385</a:t>
            </a:r>
          </a:p>
          <a:p>
            <a:pPr lvl="1"/>
            <a:r>
              <a:rPr lang="en-US" sz="2800" dirty="0"/>
              <a:t>Teacher base pay = </a:t>
            </a:r>
          </a:p>
          <a:p>
            <a:pPr lvl="2">
              <a:spcBef>
                <a:spcPts val="800"/>
              </a:spcBef>
            </a:pPr>
            <a:r>
              <a:rPr lang="en-US" sz="2600" dirty="0"/>
              <a:t>at least $33,850 (10 X $3,385)</a:t>
            </a:r>
          </a:p>
          <a:p>
            <a:pPr marL="1371600" lvl="3" indent="0">
              <a:spcBef>
                <a:spcPts val="1200"/>
              </a:spcBef>
              <a:buNone/>
            </a:pPr>
            <a:r>
              <a:rPr lang="en-US" sz="2600" b="1" dirty="0">
                <a:solidFill>
                  <a:srgbClr val="FF0000"/>
                </a:solidFill>
              </a:rPr>
              <a:t>and</a:t>
            </a:r>
            <a:r>
              <a:rPr lang="en-US" sz="2600" dirty="0"/>
              <a:t>, if first class school district</a:t>
            </a:r>
          </a:p>
          <a:p>
            <a:pPr lvl="2">
              <a:spcBef>
                <a:spcPts val="800"/>
              </a:spcBef>
              <a:spcAft>
                <a:spcPts val="600"/>
              </a:spcAft>
            </a:pPr>
            <a:r>
              <a:rPr lang="en-US" sz="2600" dirty="0"/>
              <a:t>not less than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2600" u="sng" dirty="0"/>
              <a:t>Total compensation paid all teachers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sz="2600" dirty="0"/>
              <a:t>	Total full time equivalent of teachers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Look at full time equivalent teachers that are </a:t>
            </a:r>
            <a:r>
              <a:rPr lang="en-US" sz="2800" i="1" u="sng" dirty="0"/>
              <a:t>in the first three years of the teacher’s teaching career</a:t>
            </a:r>
            <a:r>
              <a:rPr lang="en-US" sz="2800" dirty="0"/>
              <a:t> 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F02224-8468-44E2-B8C9-BAC788552439}"/>
              </a:ext>
            </a:extLst>
          </p:cNvPr>
          <p:cNvSpPr txBox="1"/>
          <p:nvPr/>
        </p:nvSpPr>
        <p:spPr>
          <a:xfrm>
            <a:off x="7703506" y="4791814"/>
            <a:ext cx="11398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X 70%</a:t>
            </a:r>
          </a:p>
        </p:txBody>
      </p:sp>
    </p:spTree>
    <p:extLst>
      <p:ext uri="{BB962C8B-B14F-4D97-AF65-F5344CB8AC3E}">
        <p14:creationId xmlns:p14="http://schemas.microsoft.com/office/powerpoint/2010/main" val="418832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4096</Words>
  <Application>Microsoft Office PowerPoint</Application>
  <PresentationFormat>Widescreen</PresentationFormat>
  <Paragraphs>598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Meiryo</vt:lpstr>
      <vt:lpstr>Arial</vt:lpstr>
      <vt:lpstr>Calibri</vt:lpstr>
      <vt:lpstr>Calibri Light</vt:lpstr>
      <vt:lpstr>Eras Demi ITC</vt:lpstr>
      <vt:lpstr>Tahoma</vt:lpstr>
      <vt:lpstr>Wingdings</vt:lpstr>
      <vt:lpstr>Office Theme</vt:lpstr>
      <vt:lpstr>2021 Legislative Update</vt:lpstr>
      <vt:lpstr>Agenda</vt:lpstr>
      <vt:lpstr>House Bill 15 - Basic Entitlement Rates</vt:lpstr>
      <vt:lpstr>House Bill 15 - Per-ANB Entitlement Rates</vt:lpstr>
      <vt:lpstr>House Bill 15 - Funding Components</vt:lpstr>
      <vt:lpstr>House Bill 143 - Provide incentives for increasing starting teacher pay</vt:lpstr>
      <vt:lpstr>House Bill 143 - Provide incentives for increasing starting teacher pay</vt:lpstr>
      <vt:lpstr>House Bill 143 - Provide incentives for increasing starting teacher pay</vt:lpstr>
      <vt:lpstr>House Bill 143 - Provide incentives for increasing starting teacher pay</vt:lpstr>
      <vt:lpstr>House Bill 143 - Provide incentives for increasing starting teacher pay</vt:lpstr>
      <vt:lpstr>House Bill 143 - Provide incentives for increasing starting teacher pay</vt:lpstr>
      <vt:lpstr>House Bill 143 - Provide incentives for increasing starting teacher pay</vt:lpstr>
      <vt:lpstr>House Bill 181 Reauthorizing the e-rate broadband program</vt:lpstr>
      <vt:lpstr>House Bill 181 Reauthorizing the e-rate broadband program</vt:lpstr>
      <vt:lpstr>House Bill 181 Reauthorizing the e-rate broadband program</vt:lpstr>
      <vt:lpstr>House Bill 181 Reauthorizing the e-rate broadband program</vt:lpstr>
      <vt:lpstr>House Bill 181 Reauthorizing the e-rate broadband program</vt:lpstr>
      <vt:lpstr>House Bill 630 Appropriate CARES-II funds</vt:lpstr>
      <vt:lpstr>House Bill 630 Appropriate CARES-II funds</vt:lpstr>
      <vt:lpstr>PowerPoint Presentation</vt:lpstr>
      <vt:lpstr>ESSER-II “to prevent, prepare for, and respond to coronavirus”</vt:lpstr>
      <vt:lpstr>ESSER-II “to prevent, prepare for, and respond to coronavirus”</vt:lpstr>
      <vt:lpstr>ESSER-II “to prevent, prepare for, and respond to coronavirus”</vt:lpstr>
      <vt:lpstr>ESSER-II “to prevent, prepare for, and respond to coronavirus”</vt:lpstr>
      <vt:lpstr>House Bill 630 Appropriate CARES-II funds</vt:lpstr>
      <vt:lpstr>House Bill 630 Appropriate CARES-II funds</vt:lpstr>
      <vt:lpstr>House Bill 630 Appropriate CARES-II funds</vt:lpstr>
      <vt:lpstr>House Bill 630 Appropriate CARES-II funds</vt:lpstr>
      <vt:lpstr>House Bill 630 Appropriate CARES-II funds</vt:lpstr>
      <vt:lpstr>House Bill 630 Appropriate CARES-II funds</vt:lpstr>
      <vt:lpstr>House Bill 630 Appropriate CARES-II funds</vt:lpstr>
      <vt:lpstr>House Bill 630 Appropriate CARES-II funds</vt:lpstr>
      <vt:lpstr>House Bill 630 Appropriate CARES-II funds</vt:lpstr>
      <vt:lpstr>PowerPoint Presentation</vt:lpstr>
      <vt:lpstr>House Bill 630 Appropriate CARES-II funds</vt:lpstr>
      <vt:lpstr>House Bill 632 Appropriate American Rescue Plan Funds</vt:lpstr>
      <vt:lpstr>PowerPoint Presentation</vt:lpstr>
      <vt:lpstr>House Bill 632 Appropriate American Rescue Plan Funds</vt:lpstr>
      <vt:lpstr>House Bill 192 Revising laws related to school major maintenance funding</vt:lpstr>
      <vt:lpstr>House Bill 192 Revising laws related to school major maintenance funding</vt:lpstr>
      <vt:lpstr>House Bill 192 Revising laws related to school major maintenance funding</vt:lpstr>
      <vt:lpstr>House Bill 192 Revising laws related to school major maintenance funding</vt:lpstr>
      <vt:lpstr>House Bill 192 Revising laws related to school major maintenance funding</vt:lpstr>
      <vt:lpstr>House Bill 192 Revising laws related to school major maintenance funding</vt:lpstr>
      <vt:lpstr>PowerPoint Presentation</vt:lpstr>
      <vt:lpstr>House Bill 192 Revising laws related to school major maintenance funding</vt:lpstr>
      <vt:lpstr>House Bill 192 Revising laws related to school major maintenance funding</vt:lpstr>
      <vt:lpstr>House Bill 192 Revising laws related to school major maintenance funding</vt:lpstr>
      <vt:lpstr>House Bill 192 Revising laws related to school major maintenance funding</vt:lpstr>
      <vt:lpstr>House Bill 192 Revising laws related to school major maintenance funding</vt:lpstr>
      <vt:lpstr>House Bill 192 Revising laws related to school major maintenance funding</vt:lpstr>
      <vt:lpstr>House Bill 192 Revising laws related to school major maintenance funding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Legislative Update</dc:title>
  <dc:creator>Denise</dc:creator>
  <cp:lastModifiedBy> </cp:lastModifiedBy>
  <cp:revision>79</cp:revision>
  <dcterms:created xsi:type="dcterms:W3CDTF">2021-04-02T21:08:18Z</dcterms:created>
  <dcterms:modified xsi:type="dcterms:W3CDTF">2021-04-08T13:16:33Z</dcterms:modified>
</cp:coreProperties>
</file>