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3" r:id="rId6"/>
    <p:sldId id="261" r:id="rId7"/>
    <p:sldId id="260" r:id="rId8"/>
    <p:sldId id="264" r:id="rId9"/>
    <p:sldId id="265" r:id="rId10"/>
    <p:sldId id="267" r:id="rId11"/>
    <p:sldId id="268" r:id="rId12"/>
    <p:sldId id="269" r:id="rId13"/>
    <p:sldId id="270" r:id="rId14"/>
    <p:sldId id="275" r:id="rId15"/>
    <p:sldId id="271" r:id="rId16"/>
    <p:sldId id="274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38E71-9C5A-4CE5-B400-D2E6FD586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C99CFF-BCEC-4519-9806-EF17A5FE5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4C90E-06F0-4054-A645-F185924A1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74995-525C-4980-A7E8-3BA51B14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F6390-366C-43C4-8FBC-2CDCE86D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4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A60A4-8100-4ED8-B9E5-03955EA38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61810-6974-4646-B34D-95CECD0ECB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BF1CC-C8C5-4E47-9998-E88F89F9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7E817-B911-4EA4-8592-35AE04C1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E3729-FEE9-4748-8123-5669B4850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3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7F2DC5-C350-4189-8F3F-B79C27352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913A5-1B32-4BF5-8903-AD5743A06C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9DE9F-A67B-4819-A8F1-6202B71E0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F34B30-0BD3-405D-8CB9-12F54B6BF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293E5-F710-4F23-93CA-B2EE3B397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92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3A45F-C911-40E1-A103-9C017F0C7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3FAC6-4B61-4D6B-9FD5-7453A4019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FDF6C-E712-49CC-A1B0-D53F0D16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B38A1-C7B1-4A9D-AA19-723BCE93A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B39BB-21A8-415E-A4FD-324308C4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1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36DE8-1718-4115-92E7-5B43CA72F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31DF5-1FAC-4B63-ADB5-52ED768AA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26F8E-765C-4BF7-BD78-7B23642B9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ACAF5-C1B0-4D8A-A3C4-5D76383B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7939C-564C-4FF2-84AE-BFEDB2D4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3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38D33-087A-4CDB-B727-DA9FAF74C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B46C0-CC92-4622-A1BC-B246E56EA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C1E27-4088-4EFE-9F02-5DF7A16FC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41D0C5-4D21-4601-988E-0C3769EB2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6DAEE-26E6-44A4-BAD8-3D3DD1095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2F4CB-1EE3-40D9-A685-DAAB3AC66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4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FDC8-6D5A-430F-A527-70EF25FDF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6B474-4C25-4619-B504-85A3E7428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6A1A97-A0CC-4AB8-A965-41889EDDF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8CA538-55B7-40BD-93A8-3BC9EDC42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C538DE-CC73-4B42-A130-CBDE9B420D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E7B950-39C1-4FB6-A196-5A6242C17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23222-6C58-4401-BAFE-9DBAD11A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31E4B-664E-4A4C-927D-CAAD89714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7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F6A8C-9B99-437B-B6E5-5EBDEC531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19E519-B21F-42FA-AAE0-16F4A57C3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25267-EB96-4013-B941-D8DC4216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3655A3-A2D8-4E8F-A396-94459417A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92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800EBA-159E-4257-BC49-49824BB6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FFCAD0-0425-4AC8-9181-C908A1679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9E3C97-991E-4E74-BA07-CAAAE6620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4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F4C16-8833-4916-81DA-C2EA3D54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0148F-2842-452B-BDBE-84E6BDD21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1A886-9ADD-495F-A9B7-452CD4D77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DD7D7-0916-4617-8B8A-D803E4293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4D61F-9B41-4B1D-9F3B-B8BA9465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ADDE7-8997-425C-B641-F7F166C0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5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B1874-A1D9-4AC4-8596-00A437E50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85B4C4-2E62-4CA0-A3DA-4831B105A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427E2-70D7-4307-8C4A-64A9AEFA6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B13452-8452-4AA5-830D-132F99311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0759C-2657-46C2-8ABC-C2EF7A39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D56E-16D9-4215-9587-6B6F3282A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4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0E2B91-9D95-4879-9363-3DED4D15A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691AE-3F11-47D8-B193-A2915C56E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23375-2E3C-4903-969D-0E200050AE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512CE-755D-434C-AD54-A8BC44AA9B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BEA6E-D7B3-41B6-A5F6-A35AF8C56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A8544-C335-4548-8DC1-CC508AA1DB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41F4-E546-438A-A7D7-6B1A1FEE0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5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opi.mt.gov/COVID-19-Information/ESSER" TargetMode="External"/><Relationship Id="rId2" Type="http://schemas.openxmlformats.org/officeDocument/2006/relationships/hyperlink" Target="http://opi.mt.gov/Re-opening-Schools#9545810683-school-fina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ese.ed.gov/offices/education-stabilization-fund/governors-emergency-education-relief-fund/" TargetMode="External"/><Relationship Id="rId5" Type="http://schemas.openxmlformats.org/officeDocument/2006/relationships/hyperlink" Target="https://oese.ed.gov/offices/education-stabilization-fund/elementary-secondary-school-emergency-relief-fund/" TargetMode="External"/><Relationship Id="rId4" Type="http://schemas.openxmlformats.org/officeDocument/2006/relationships/hyperlink" Target="https://commerce.mt.gov/Montana-Coronavirus-Relief/Resource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32EB-4727-4039-9168-261A6E2D2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CARES – ESSER Funding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E1E32-5745-4028-BCC2-AB8C61001A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7412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MASBO Summer Regional Meetings – June 2020</a:t>
            </a:r>
          </a:p>
          <a:p>
            <a:pPr algn="l"/>
            <a:r>
              <a:rPr lang="en-US" dirty="0"/>
              <a:t>Denise Williams, MASBO Executive Director</a:t>
            </a:r>
          </a:p>
          <a:p>
            <a:pPr algn="l"/>
            <a:r>
              <a:rPr lang="en-US" dirty="0">
                <a:hlinkClick r:id="rId2"/>
              </a:rPr>
              <a:t>dwilliams@masbo.com</a:t>
            </a:r>
            <a:r>
              <a:rPr lang="en-US" dirty="0"/>
              <a:t>     406.461.3659</a:t>
            </a:r>
          </a:p>
        </p:txBody>
      </p:sp>
    </p:spTree>
    <p:extLst>
      <p:ext uri="{BB962C8B-B14F-4D97-AF65-F5344CB8AC3E}">
        <p14:creationId xmlns:p14="http://schemas.microsoft.com/office/powerpoint/2010/main" val="1216360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984"/>
            <a:ext cx="10677939" cy="507489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Allowable Expenditures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Other uses (12) – see page 2 &amp; 3 of OPI guidance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dirty="0"/>
              <a:t>Other activities that are necessary to maintain the operation of an continuity of services in LEAS and continuing to employee existing staff of the LEA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dirty="0"/>
              <a:t>Students with special needs; training, technology, mental health services, summer learning, etc.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Cannot be spent on: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dirty="0"/>
              <a:t>Executive salaries and benefits of individuals who are not employees of the SEA or LEAs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400" dirty="0"/>
              <a:t>State or local teacher or faculty unions or associations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23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984"/>
            <a:ext cx="10677939" cy="507489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Allowable Expenditures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Assurances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Section 442 of the General Provisions Act (GEPA)</a:t>
            </a:r>
          </a:p>
          <a:p>
            <a:pPr lvl="3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600" dirty="0"/>
              <a:t>LEA’s procedures to permit students, teachers, etc. to overcome barriers that impede equal access to/participation in the program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Continue to pay employees and contractors during the period of any disruptions or closures related to coronavirus – </a:t>
            </a:r>
            <a:r>
              <a:rPr lang="en-US" sz="2800" b="1" i="1" dirty="0"/>
              <a:t>to the greatest extent practicable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Document time and effort of employees paid in whole or part by funds</a:t>
            </a:r>
          </a:p>
        </p:txBody>
      </p:sp>
    </p:spTree>
    <p:extLst>
      <p:ext uri="{BB962C8B-B14F-4D97-AF65-F5344CB8AC3E}">
        <p14:creationId xmlns:p14="http://schemas.microsoft.com/office/powerpoint/2010/main" val="3535528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984"/>
            <a:ext cx="10677939" cy="507489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Equitable Services to Non-Public Schools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Same process as Title I, Part A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Non-public schools are invited to participate in the services and assistance that will be supported by the ESSER funds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Value of services and assistance to non-publics are calculated on a per-student basis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No money is passed on to the non-public schools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Control of funds and title to materials/equipment, contract for services lies with the public agency</a:t>
            </a:r>
          </a:p>
        </p:txBody>
      </p:sp>
    </p:spTree>
    <p:extLst>
      <p:ext uri="{BB962C8B-B14F-4D97-AF65-F5344CB8AC3E}">
        <p14:creationId xmlns:p14="http://schemas.microsoft.com/office/powerpoint/2010/main" val="1783302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984"/>
            <a:ext cx="10677939" cy="507489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Quarterly Reporting </a:t>
            </a:r>
            <a:r>
              <a:rPr lang="en-US" sz="3500" dirty="0"/>
              <a:t>– OPI has to do it </a:t>
            </a:r>
            <a:r>
              <a:rPr lang="en-US" sz="3500" dirty="0">
                <a:sym typeface="Wingdings" panose="05000000000000000000" pitchFamily="2" charset="2"/>
              </a:rPr>
              <a:t></a:t>
            </a:r>
            <a:endParaRPr lang="en-US" sz="3000" dirty="0"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dirty="0"/>
              <a:t>E-Grants budget and cash requests tied to 8 cost categories: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Remote Learning Technology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Professional Development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Facility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Wellness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Community Collaboration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Meals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At Risk Children and Children with Disabilities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30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1530500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984"/>
            <a:ext cx="10677939" cy="507489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sz="4000" b="1" i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en-US" sz="4000" b="1" i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b="1" i="1" dirty="0"/>
              <a:t>What are you doing in your district?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34759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0833F6-C91E-4D19-8472-F53C59E8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Act – Education Stabilization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241DA2-8C98-4A8C-9D5B-DE7366AC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9158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/>
              <a:t>CARES</a:t>
            </a:r>
            <a:r>
              <a:rPr lang="en-US" dirty="0"/>
              <a:t> = Coronavirus Aid, Relief and Economic Security Act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March 27, 2020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$2 trillion total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$30.75 billion for an </a:t>
            </a:r>
            <a:r>
              <a:rPr lang="en-US" b="1" dirty="0"/>
              <a:t>Education Stabilization Fund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$13.2 billion Emergency Elementary and Secondary School Emergency Relief Fund (ESSER)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>
                <a:highlight>
                  <a:srgbClr val="FFFF00"/>
                </a:highlight>
              </a:rPr>
              <a:t>$3 billion Governors Emergency Education Relief Fund (GEERF)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1% to Education Stabilization Fund Discretionary Grants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$12.5 billion Higher Education Emergency Relief Fund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.5% Formula Grants to the Outlying Areas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81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9268-64E9-4FFD-B04C-9ACDD5022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609" y="365125"/>
            <a:ext cx="10906539" cy="999849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Governors Emergency Education Relief (GEER)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ABB4C-65F5-4DB8-87EC-899AF0750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1"/>
            <a:ext cx="10515600" cy="45867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Purpose</a:t>
            </a:r>
            <a:r>
              <a:rPr lang="en-US" dirty="0"/>
              <a:t> - to serve as an emergency fund and authorization to address student needs arising from the COVID-19 related disruption of the current academic year</a:t>
            </a:r>
          </a:p>
          <a:p>
            <a:pPr marL="0" indent="0">
              <a:buNone/>
            </a:pPr>
            <a:r>
              <a:rPr lang="en-US" b="1" dirty="0"/>
              <a:t>Allocations to States</a:t>
            </a:r>
          </a:p>
          <a:p>
            <a:pPr>
              <a:spcBef>
                <a:spcPts val="600"/>
              </a:spcBef>
            </a:pPr>
            <a:r>
              <a:rPr lang="en-US" dirty="0"/>
              <a:t>60% based on each State’s relative population of individuals aged 5 through 24</a:t>
            </a:r>
          </a:p>
          <a:p>
            <a:pPr>
              <a:spcBef>
                <a:spcPts val="600"/>
              </a:spcBef>
            </a:pPr>
            <a:r>
              <a:rPr lang="en-US" dirty="0"/>
              <a:t>40% based on children counted for the purposes of making Title I, Part A formula grants to LEAs</a:t>
            </a:r>
          </a:p>
          <a:p>
            <a:pPr marL="0" indent="0">
              <a:buNone/>
            </a:pPr>
            <a:r>
              <a:rPr lang="en-US" dirty="0"/>
              <a:t>Montana: </a:t>
            </a:r>
            <a:r>
              <a:rPr lang="en-US" b="1" dirty="0"/>
              <a:t>$8,764,495</a:t>
            </a:r>
          </a:p>
          <a:p>
            <a:pPr marL="0" indent="0">
              <a:buNone/>
            </a:pPr>
            <a:r>
              <a:rPr lang="en-US" dirty="0"/>
              <a:t>Application deadline: June 1, 2020; extended to June 8, 2020</a:t>
            </a:r>
          </a:p>
        </p:txBody>
      </p:sp>
    </p:spTree>
    <p:extLst>
      <p:ext uri="{BB962C8B-B14F-4D97-AF65-F5344CB8AC3E}">
        <p14:creationId xmlns:p14="http://schemas.microsoft.com/office/powerpoint/2010/main" val="2338064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FB272-F3A4-45CE-84D3-BEA30EEBF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94946-5B22-41B5-8BC0-5F6CEB7CF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Office of Public Instruction webpages</a:t>
            </a:r>
          </a:p>
          <a:p>
            <a:pPr lvl="1"/>
            <a:r>
              <a:rPr lang="en-US" dirty="0">
                <a:hlinkClick r:id="rId2"/>
              </a:rPr>
              <a:t>Re-opening Schools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Elementary &amp; Secondary School Emergency Relief (ESSER)</a:t>
            </a:r>
            <a:endParaRPr lang="en-US" dirty="0"/>
          </a:p>
          <a:p>
            <a:r>
              <a:rPr lang="en-US" dirty="0"/>
              <a:t>State of Montana COVID-19 webpage</a:t>
            </a:r>
          </a:p>
          <a:p>
            <a:pPr lvl="1"/>
            <a:r>
              <a:rPr lang="en-US" dirty="0">
                <a:hlinkClick r:id="rId4"/>
              </a:rPr>
              <a:t>MT Dept. of Commerce COVID-19 Coronavirus Relief</a:t>
            </a:r>
            <a:endParaRPr lang="en-US" dirty="0"/>
          </a:p>
          <a:p>
            <a:r>
              <a:rPr lang="en-US" dirty="0"/>
              <a:t>U.S. Department of Education</a:t>
            </a:r>
          </a:p>
          <a:p>
            <a:pPr lvl="1"/>
            <a:r>
              <a:rPr lang="en-US" dirty="0">
                <a:hlinkClick r:id="rId5"/>
              </a:rPr>
              <a:t>ESSER</a:t>
            </a:r>
            <a:endParaRPr lang="en-US" dirty="0"/>
          </a:p>
          <a:p>
            <a:pPr lvl="1"/>
            <a:r>
              <a:rPr lang="en-US" dirty="0"/>
              <a:t>Governors Emergency Education Relief Fund (</a:t>
            </a:r>
            <a:r>
              <a:rPr lang="en-US" dirty="0">
                <a:hlinkClick r:id="rId6"/>
              </a:rPr>
              <a:t>GEER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7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0833F6-C91E-4D19-8472-F53C59E8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59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Act – Education Stabilization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241DA2-8C98-4A8C-9D5B-DE7366AC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9158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/>
              <a:t>CARES</a:t>
            </a:r>
            <a:r>
              <a:rPr lang="en-US" dirty="0"/>
              <a:t> = Coronavirus Aid, Relief and Economic Security Act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March 27, 2020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$2 trillion total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$30.75 billion for an </a:t>
            </a:r>
            <a:r>
              <a:rPr lang="en-US" b="1" dirty="0"/>
              <a:t>Education Stabilization Fund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$13.2 billion Emergency Elementary and Secondary School Emergency Relief Fund (ESSER)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$3 billion Governors Emergency Education Relief Fund (GEERF)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1% to Education Stabilization Fund Discretionary Grants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$12.5 billion Higher Education Emergency Relief Fund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dirty="0"/>
              <a:t>.5% Formula Grants to the Outlying Areas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36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CFC8-2E9A-43C2-B801-4EFCC1816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911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5235-1FB2-456E-8DB0-B4429D20A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026"/>
            <a:ext cx="10515600" cy="4493937"/>
          </a:xfrm>
        </p:spPr>
        <p:txBody>
          <a:bodyPr>
            <a:normAutofit/>
          </a:bodyPr>
          <a:lstStyle/>
          <a:p>
            <a:r>
              <a:rPr lang="en-US" sz="3200" dirty="0"/>
              <a:t>CARES – ESSER Funding</a:t>
            </a:r>
          </a:p>
          <a:p>
            <a:r>
              <a:rPr lang="en-US" sz="3200" dirty="0"/>
              <a:t>How will your school district spend these $$?</a:t>
            </a:r>
          </a:p>
          <a:p>
            <a:r>
              <a:rPr lang="en-US" sz="3200" dirty="0"/>
              <a:t>Governors Emergency Education Relief (GEER) Fund</a:t>
            </a:r>
          </a:p>
        </p:txBody>
      </p:sp>
    </p:spTree>
    <p:extLst>
      <p:ext uri="{BB962C8B-B14F-4D97-AF65-F5344CB8AC3E}">
        <p14:creationId xmlns:p14="http://schemas.microsoft.com/office/powerpoint/2010/main" val="52461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0833F6-C91E-4D19-8472-F53C59E8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241DA2-8C98-4A8C-9D5B-DE7366AC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765"/>
            <a:ext cx="10515600" cy="45601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ESSER</a:t>
            </a:r>
            <a:r>
              <a:rPr lang="en-US" sz="3200" dirty="0"/>
              <a:t> = Emergency Elementary and Secondary School Emergency Relief Fund </a:t>
            </a:r>
          </a:p>
          <a:p>
            <a:pPr marL="0" indent="0">
              <a:buNone/>
            </a:pPr>
            <a:r>
              <a:rPr lang="en-US" sz="3200" dirty="0"/>
              <a:t>Montana’s allocation:  $41,295,230</a:t>
            </a:r>
          </a:p>
          <a:p>
            <a:pPr lvl="1"/>
            <a:r>
              <a:rPr lang="en-US" sz="3200" dirty="0"/>
              <a:t>$37,165,707 (90%) minimum distribution to LEAs based on FY2020 Title I allocations</a:t>
            </a:r>
          </a:p>
          <a:p>
            <a:pPr lvl="1"/>
            <a:r>
              <a:rPr lang="en-US" sz="3200" dirty="0"/>
              <a:t>$4,129,523 (10%) maximum state set aside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3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00833F6-C91E-4D19-8472-F53C59E8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241DA2-8C98-4A8C-9D5B-DE7366AC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6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ESSER</a:t>
            </a:r>
            <a:r>
              <a:rPr lang="en-US" sz="3200" dirty="0"/>
              <a:t> = Emergency Elementary and Secondary School Emergency Relief Fund </a:t>
            </a:r>
          </a:p>
          <a:p>
            <a:pPr marL="0" indent="0">
              <a:buNone/>
            </a:pPr>
            <a:r>
              <a:rPr lang="en-US" dirty="0"/>
              <a:t>Montana’s allocation:  $41,295,230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$37,165,707 (90%) minimum distribution to LEAs based on Title I allocations in FY2020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$613,992 adjustment to ensure schools receive at least $10,000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$3 million for special education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Schools that run their own program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sz="2400" dirty="0"/>
              <a:t>School participating in special education cooperatives – pass thru to co-op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$206,476 OPI administrative costs</a:t>
            </a:r>
          </a:p>
          <a:p>
            <a:pPr lvl="1">
              <a:spcBef>
                <a:spcPts val="600"/>
              </a:spcBef>
              <a:spcAft>
                <a:spcPts val="200"/>
              </a:spcAft>
            </a:pPr>
            <a:r>
              <a:rPr lang="en-US" sz="2800" dirty="0"/>
              <a:t>$309,055 OPI Covid-19 Emergency Needs</a:t>
            </a:r>
          </a:p>
        </p:txBody>
      </p:sp>
    </p:spTree>
    <p:extLst>
      <p:ext uri="{BB962C8B-B14F-4D97-AF65-F5344CB8AC3E}">
        <p14:creationId xmlns:p14="http://schemas.microsoft.com/office/powerpoint/2010/main" val="142959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035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65F7BE-C4D1-40AD-9524-8698D96B0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47877"/>
            <a:ext cx="10905066" cy="3762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21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690EEB8-4479-4094-A374-746AB0068D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7212968"/>
              </p:ext>
            </p:extLst>
          </p:nvPr>
        </p:nvGraphicFramePr>
        <p:xfrm>
          <a:off x="117230" y="112544"/>
          <a:ext cx="11957539" cy="6615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7">
                  <a:extLst>
                    <a:ext uri="{9D8B030D-6E8A-4147-A177-3AD203B41FA5}">
                      <a16:colId xmlns:a16="http://schemas.microsoft.com/office/drawing/2014/main" val="3048065207"/>
                    </a:ext>
                  </a:extLst>
                </a:gridCol>
                <a:gridCol w="1730326">
                  <a:extLst>
                    <a:ext uri="{9D8B030D-6E8A-4147-A177-3AD203B41FA5}">
                      <a16:colId xmlns:a16="http://schemas.microsoft.com/office/drawing/2014/main" val="2851080791"/>
                    </a:ext>
                  </a:extLst>
                </a:gridCol>
                <a:gridCol w="1765129">
                  <a:extLst>
                    <a:ext uri="{9D8B030D-6E8A-4147-A177-3AD203B41FA5}">
                      <a16:colId xmlns:a16="http://schemas.microsoft.com/office/drawing/2014/main" val="2571277017"/>
                    </a:ext>
                  </a:extLst>
                </a:gridCol>
                <a:gridCol w="2187893">
                  <a:extLst>
                    <a:ext uri="{9D8B030D-6E8A-4147-A177-3AD203B41FA5}">
                      <a16:colId xmlns:a16="http://schemas.microsoft.com/office/drawing/2014/main" val="704947452"/>
                    </a:ext>
                  </a:extLst>
                </a:gridCol>
                <a:gridCol w="1730326">
                  <a:extLst>
                    <a:ext uri="{9D8B030D-6E8A-4147-A177-3AD203B41FA5}">
                      <a16:colId xmlns:a16="http://schemas.microsoft.com/office/drawing/2014/main" val="380122957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390765524"/>
                    </a:ext>
                  </a:extLst>
                </a:gridCol>
                <a:gridCol w="1237958">
                  <a:extLst>
                    <a:ext uri="{9D8B030D-6E8A-4147-A177-3AD203B41FA5}">
                      <a16:colId xmlns:a16="http://schemas.microsoft.com/office/drawing/2014/main" val="879149882"/>
                    </a:ext>
                  </a:extLst>
                </a:gridCol>
              </a:tblGrid>
              <a:tr h="612315">
                <a:tc gridSpan="7"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CARES – ESSER FUNDING </a:t>
                      </a:r>
                    </a:p>
                    <a:p>
                      <a:pPr algn="ctr"/>
                      <a:r>
                        <a:rPr lang="en-US" sz="2600" dirty="0"/>
                        <a:t>OPI E-Grants Timeline – JUNE 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8399"/>
                  </a:ext>
                </a:extLst>
              </a:tr>
              <a:tr h="357614">
                <a:tc>
                  <a:txBody>
                    <a:bodyPr/>
                    <a:lstStyle/>
                    <a:p>
                      <a:r>
                        <a:rPr lang="en-US" sz="1600" u="none" dirty="0"/>
                        <a:t>Sunday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dirty="0"/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dirty="0"/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dirty="0"/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dirty="0"/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dirty="0"/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dirty="0"/>
                        <a:t>Saturday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458439"/>
                  </a:ext>
                </a:extLst>
              </a:tr>
              <a:tr h="107284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  <a:p>
                      <a:r>
                        <a:rPr lang="en-US" sz="2000" dirty="0"/>
                        <a:t>Applications open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2886045"/>
                  </a:ext>
                </a:extLst>
              </a:tr>
              <a:tr h="422634">
                <a:tc>
                  <a:txBody>
                    <a:bodyPr/>
                    <a:lstStyle/>
                    <a:p>
                      <a:r>
                        <a:rPr lang="en-US" sz="20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336089"/>
                  </a:ext>
                </a:extLst>
              </a:tr>
              <a:tr h="422634">
                <a:tc>
                  <a:txBody>
                    <a:bodyPr/>
                    <a:lstStyle/>
                    <a:p>
                      <a:r>
                        <a:rPr lang="en-US" sz="2000" dirty="0"/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505095"/>
                  </a:ext>
                </a:extLst>
              </a:tr>
              <a:tr h="1072841">
                <a:tc>
                  <a:txBody>
                    <a:bodyPr/>
                    <a:lstStyle/>
                    <a:p>
                      <a:r>
                        <a:rPr lang="en-US" sz="2000" dirty="0"/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  <a:p>
                      <a:r>
                        <a:rPr lang="en-US" sz="2000" dirty="0"/>
                        <a:t>Cash Requests Open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  <a:p>
                      <a:r>
                        <a:rPr lang="en-US" sz="2000" dirty="0"/>
                        <a:t>First Cash Request Submission 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  <a:p>
                      <a:r>
                        <a:rPr lang="en-US" sz="2000" dirty="0"/>
                        <a:t>First Cash </a:t>
                      </a:r>
                    </a:p>
                    <a:p>
                      <a:r>
                        <a:rPr lang="en-US" sz="2000" dirty="0"/>
                        <a:t>Request Payment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961127"/>
                  </a:ext>
                </a:extLst>
              </a:tr>
              <a:tr h="1072841">
                <a:tc>
                  <a:txBody>
                    <a:bodyPr/>
                    <a:lstStyle/>
                    <a:p>
                      <a:r>
                        <a:rPr lang="en-US" sz="2000" dirty="0"/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en-US" sz="2000" b="1" dirty="0"/>
                        <a:t> </a:t>
                      </a:r>
                    </a:p>
                    <a:p>
                      <a:r>
                        <a:rPr lang="en-US" sz="2000" dirty="0"/>
                        <a:t>Applications 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FF0000"/>
                          </a:solidFill>
                        </a:rPr>
                        <a:t>Special Education applications extended to July 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645370"/>
                  </a:ext>
                </a:extLst>
              </a:tr>
              <a:tr h="350792">
                <a:tc gridSpan="7">
                  <a:txBody>
                    <a:bodyPr/>
                    <a:lstStyle/>
                    <a:p>
                      <a:r>
                        <a:rPr lang="en-US" sz="2000" dirty="0"/>
                        <a:t>September 1, 2020 - Last day to submit amendments</a:t>
                      </a:r>
                    </a:p>
                    <a:p>
                      <a:r>
                        <a:rPr lang="en-US" sz="2000" dirty="0"/>
                        <a:t>Cash requests due to 25</a:t>
                      </a:r>
                      <a:r>
                        <a:rPr lang="en-US" sz="2000" baseline="30000" dirty="0"/>
                        <a:t>th</a:t>
                      </a:r>
                      <a:r>
                        <a:rPr lang="en-US" sz="2000" dirty="0"/>
                        <a:t> of each month for payments on 10</a:t>
                      </a:r>
                      <a:r>
                        <a:rPr lang="en-US" sz="2000" baseline="30000" dirty="0"/>
                        <a:t>th</a:t>
                      </a:r>
                      <a:r>
                        <a:rPr lang="en-US" sz="2000" dirty="0"/>
                        <a:t> of the following months (no payments in July)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September 30, 2022 – Final date to obligate funds; October 31, 2022 Final date to liquidate funds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November 10, 2022 – Final expenditure report due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640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737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7009"/>
            <a:ext cx="10515600" cy="459995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/>
              <a:t>Grant period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Pre-Award Costs – LEA can reimburse itself for expenditures made on or after March 13, 2020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/>
              <a:t>September 30, 2022 – Final date to obligate funds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/>
              <a:t>October 31, 2022 Final date to liquidate funds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11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C82FE-7581-4F89-B5F8-DC12120AA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CARES ESSER Funding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66E55-DF82-4A9D-9EE2-3CC7CE630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17984"/>
            <a:ext cx="10677939" cy="5074891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00" b="1" dirty="0"/>
              <a:t>Allowable Expenditures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000" dirty="0"/>
              <a:t>CARES Act: all grants must be used </a:t>
            </a:r>
            <a:r>
              <a:rPr lang="en-US" sz="3000" b="1" i="1" dirty="0">
                <a:solidFill>
                  <a:srgbClr val="FF0000"/>
                </a:solidFill>
              </a:rPr>
              <a:t>“to prevent, prepare for, and respond to coronavirus”</a:t>
            </a:r>
            <a:endParaRPr lang="en-US" sz="3000" dirty="0"/>
          </a:p>
          <a:p>
            <a:pPr lvl="1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3000" dirty="0"/>
              <a:t>Any purposes listed in section 18003(d)of the CARES Act; includes any activity authorized by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800" dirty="0"/>
              <a:t>ESSA 2015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800" dirty="0"/>
              <a:t>IDEA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800" dirty="0"/>
              <a:t>Adult Education &amp; Family Literacy Act (AEFLA)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800" dirty="0"/>
              <a:t>CTE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800" dirty="0"/>
              <a:t>McKinney-Vento Homeless Assistance Act – subtitle B of Title VII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02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993</Words>
  <Application>Microsoft Office PowerPoint</Application>
  <PresentationFormat>Widescreen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CARES – ESSER Funding</vt:lpstr>
      <vt:lpstr>CARES Act – Education Stabilization</vt:lpstr>
      <vt:lpstr>AGENDA</vt:lpstr>
      <vt:lpstr>CARES ESSER Funding</vt:lpstr>
      <vt:lpstr>CARES ESSER Funding</vt:lpstr>
      <vt:lpstr>PowerPoint Presentation</vt:lpstr>
      <vt:lpstr>PowerPoint Presentation</vt:lpstr>
      <vt:lpstr>CARES ESSER Funding</vt:lpstr>
      <vt:lpstr>CARES ESSER Funding</vt:lpstr>
      <vt:lpstr>CARES ESSER Funding</vt:lpstr>
      <vt:lpstr>CARES ESSER Funding</vt:lpstr>
      <vt:lpstr>CARES ESSER Funding</vt:lpstr>
      <vt:lpstr>CARES ESSER Funding</vt:lpstr>
      <vt:lpstr>CARES ESSER Funding</vt:lpstr>
      <vt:lpstr>CARES Act – Education Stabilization</vt:lpstr>
      <vt:lpstr>Governors Emergency Education Relief (GEER) Fund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CARES – ESSER Funding</dc:title>
  <dc:creator>Denise Williams</dc:creator>
  <cp:lastModifiedBy>Denise Williams</cp:lastModifiedBy>
  <cp:revision>19</cp:revision>
  <dcterms:created xsi:type="dcterms:W3CDTF">2020-06-14T20:45:38Z</dcterms:created>
  <dcterms:modified xsi:type="dcterms:W3CDTF">2020-06-24T17:42:11Z</dcterms:modified>
</cp:coreProperties>
</file>