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30"/>
  </p:notesMasterIdLst>
  <p:sldIdLst>
    <p:sldId id="256" r:id="rId2"/>
    <p:sldId id="257" r:id="rId3"/>
    <p:sldId id="281" r:id="rId4"/>
    <p:sldId id="283" r:id="rId5"/>
    <p:sldId id="284" r:id="rId6"/>
    <p:sldId id="285" r:id="rId7"/>
    <p:sldId id="286" r:id="rId8"/>
    <p:sldId id="287" r:id="rId9"/>
    <p:sldId id="288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5" r:id="rId25"/>
    <p:sldId id="276" r:id="rId26"/>
    <p:sldId id="278" r:id="rId27"/>
    <p:sldId id="279" r:id="rId28"/>
    <p:sldId id="27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6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4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538D9-5E60-41CC-BA6E-00E8CC0C77ED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A0CA7-A63F-4B7F-9775-BD68C91FA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2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199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7191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199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9655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199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9946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199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6878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199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6458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199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3416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199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3580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www.mastercard.com/images/logo-solo.gif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linois-pcard.com/" TargetMode="External"/><Relationship Id="rId2" Type="http://schemas.openxmlformats.org/officeDocument/2006/relationships/hyperlink" Target="http://www.iasbo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i="1" dirty="0"/>
              <a:t>IS</a:t>
            </a:r>
            <a:r>
              <a:rPr lang="en-US" dirty="0"/>
              <a:t> a P-Card?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1F0A867-12F8-4018-82D4-BF12D428B1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23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does the “P” stand for??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Procurement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Purchasing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Payment</a:t>
            </a:r>
          </a:p>
        </p:txBody>
      </p:sp>
    </p:spTree>
    <p:extLst>
      <p:ext uri="{BB962C8B-B14F-4D97-AF65-F5344CB8AC3E}">
        <p14:creationId xmlns:p14="http://schemas.microsoft.com/office/powerpoint/2010/main" val="242772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 p-Card is an 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Because in good times school districts spend money</a:t>
            </a:r>
          </a:p>
          <a:p>
            <a:pPr marL="45720" indent="0" algn="ctr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And in</a:t>
            </a:r>
          </a:p>
          <a:p>
            <a:pPr marL="45720" indent="0" algn="ctr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Bad economic times school districts spend money</a:t>
            </a:r>
          </a:p>
          <a:p>
            <a:pPr marL="45720" indent="0" algn="ctr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What we need are </a:t>
            </a:r>
            <a:r>
              <a:rPr lang="en-US" sz="2800" i="1" dirty="0">
                <a:solidFill>
                  <a:schemeClr val="tx1"/>
                </a:solidFill>
              </a:rPr>
              <a:t>OPTIONS</a:t>
            </a:r>
            <a:r>
              <a:rPr lang="en-US" sz="2800" dirty="0">
                <a:solidFill>
                  <a:schemeClr val="tx1"/>
                </a:solidFill>
              </a:rPr>
              <a:t> and </a:t>
            </a:r>
            <a:r>
              <a:rPr lang="en-US" sz="2800" i="1" dirty="0">
                <a:solidFill>
                  <a:schemeClr val="tx1"/>
                </a:solidFill>
              </a:rPr>
              <a:t>CONTROLS</a:t>
            </a:r>
          </a:p>
        </p:txBody>
      </p:sp>
    </p:spTree>
    <p:extLst>
      <p:ext uri="{BB962C8B-B14F-4D97-AF65-F5344CB8AC3E}">
        <p14:creationId xmlns:p14="http://schemas.microsoft.com/office/powerpoint/2010/main" val="3877775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p-Card is an OPTION with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Different then a “normal” credit card</a:t>
            </a:r>
          </a:p>
          <a:p>
            <a:r>
              <a:rPr lang="en-US" b="1" dirty="0">
                <a:solidFill>
                  <a:schemeClr val="tx1"/>
                </a:solidFill>
              </a:rPr>
              <a:t>Based on School District finances not an individual’s </a:t>
            </a:r>
            <a:r>
              <a:rPr lang="en-US" b="1" dirty="0" err="1">
                <a:solidFill>
                  <a:schemeClr val="tx1"/>
                </a:solidFill>
              </a:rPr>
              <a:t>ss</a:t>
            </a:r>
            <a:r>
              <a:rPr lang="en-US" b="1" dirty="0">
                <a:solidFill>
                  <a:schemeClr val="tx1"/>
                </a:solidFill>
              </a:rPr>
              <a:t> number</a:t>
            </a:r>
          </a:p>
          <a:p>
            <a:r>
              <a:rPr lang="en-US" b="1" dirty="0">
                <a:solidFill>
                  <a:schemeClr val="tx1"/>
                </a:solidFill>
              </a:rPr>
              <a:t>No access to corporate limit</a:t>
            </a:r>
          </a:p>
          <a:p>
            <a:r>
              <a:rPr lang="en-US" b="1" dirty="0">
                <a:solidFill>
                  <a:schemeClr val="tx1"/>
                </a:solidFill>
              </a:rPr>
              <a:t>Individual parameters and credit limit</a:t>
            </a:r>
          </a:p>
          <a:p>
            <a:r>
              <a:rPr lang="en-US" b="1" dirty="0">
                <a:solidFill>
                  <a:schemeClr val="tx1"/>
                </a:solidFill>
              </a:rPr>
              <a:t>More Controls: transaction limits/transaction number in cycle</a:t>
            </a:r>
          </a:p>
          <a:p>
            <a:r>
              <a:rPr lang="en-US" b="1" dirty="0">
                <a:solidFill>
                  <a:schemeClr val="tx1"/>
                </a:solidFill>
              </a:rPr>
              <a:t>MCC blocking</a:t>
            </a:r>
          </a:p>
          <a:p>
            <a:endParaRPr lang="en-US" dirty="0"/>
          </a:p>
        </p:txBody>
      </p:sp>
      <p:pic>
        <p:nvPicPr>
          <p:cNvPr id="4" name="Shape 2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47881" y="3147490"/>
            <a:ext cx="2590847" cy="4087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4992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Credit Cards  Use Should…..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137160" indent="0" algn="ctr">
              <a:buNone/>
            </a:pPr>
            <a:r>
              <a:rPr lang="en-US" sz="3200" b="1" dirty="0">
                <a:solidFill>
                  <a:schemeClr val="tx1"/>
                </a:solidFill>
              </a:rPr>
              <a:t>ENHANCE </a:t>
            </a:r>
          </a:p>
          <a:p>
            <a:pPr marL="137160" indent="0" algn="ctr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13716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your current best practices –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marL="137160" indent="0" algn="ctr">
              <a:buNone/>
            </a:pPr>
            <a:r>
              <a:rPr lang="en-US" sz="3200" b="1" dirty="0">
                <a:solidFill>
                  <a:schemeClr val="tx1"/>
                </a:solidFill>
              </a:rPr>
              <a:t>Not replace</a:t>
            </a:r>
          </a:p>
          <a:p>
            <a:endParaRPr lang="en-US" dirty="0"/>
          </a:p>
        </p:txBody>
      </p:sp>
      <p:pic>
        <p:nvPicPr>
          <p:cNvPr id="4" name="Picture 3" descr="C:\Users\hwallace_iasbo.org\AppData\Local\Microsoft\Windows\Temporary Internet Files\Content.IE5\R22WMYAN\Thinking-Ma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20" y="246926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08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All p-Card programs are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NOT alike!</a:t>
            </a:r>
          </a:p>
        </p:txBody>
      </p:sp>
      <p:pic>
        <p:nvPicPr>
          <p:cNvPr id="4" name="Content Placeholder 3" descr="C:\Documents and Settings\p61hdw1\Local Settings\Temporary Internet Files\Content.IE5\H3AUO43X\MCj0429161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450" y="2586941"/>
            <a:ext cx="3797309" cy="32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304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Advantages of an Association Sponsored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Single Contract</a:t>
            </a:r>
          </a:p>
          <a:p>
            <a:r>
              <a:rPr lang="en-US" sz="2400" dirty="0">
                <a:solidFill>
                  <a:schemeClr val="tx1"/>
                </a:solidFill>
              </a:rPr>
              <a:t>Creates a user group/support network</a:t>
            </a:r>
          </a:p>
          <a:p>
            <a:r>
              <a:rPr lang="en-US" sz="2400" dirty="0">
                <a:solidFill>
                  <a:schemeClr val="tx1"/>
                </a:solidFill>
              </a:rPr>
              <a:t>Negotiation clout</a:t>
            </a:r>
          </a:p>
          <a:p>
            <a:r>
              <a:rPr lang="en-US" sz="2400" dirty="0">
                <a:solidFill>
                  <a:schemeClr val="tx1"/>
                </a:solidFill>
              </a:rPr>
              <a:t>Due diligence costs eliminated</a:t>
            </a:r>
          </a:p>
          <a:p>
            <a:r>
              <a:rPr lang="en-US" sz="2400" dirty="0">
                <a:solidFill>
                  <a:schemeClr val="tx1"/>
                </a:solidFill>
              </a:rPr>
              <a:t>No Costs</a:t>
            </a:r>
          </a:p>
          <a:p>
            <a:r>
              <a:rPr lang="en-US" sz="2400" dirty="0">
                <a:solidFill>
                  <a:schemeClr val="tx1"/>
                </a:solidFill>
              </a:rPr>
              <a:t>No Fees</a:t>
            </a:r>
          </a:p>
          <a:p>
            <a:r>
              <a:rPr lang="en-US" sz="2400" dirty="0">
                <a:solidFill>
                  <a:schemeClr val="tx1"/>
                </a:solidFill>
              </a:rPr>
              <a:t>Access to new products</a:t>
            </a:r>
          </a:p>
          <a:p>
            <a:r>
              <a:rPr lang="en-US" sz="2400" dirty="0">
                <a:solidFill>
                  <a:schemeClr val="tx1"/>
                </a:solidFill>
              </a:rPr>
              <a:t>REBATE!  Potential Average Spend Bonus</a:t>
            </a:r>
          </a:p>
          <a:p>
            <a:r>
              <a:rPr lang="en-US" sz="2400" dirty="0">
                <a:solidFill>
                  <a:schemeClr val="tx1"/>
                </a:solidFill>
              </a:rPr>
              <a:t>IL. ASBO/BMO Team/Spend Dynamics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561" y="2530032"/>
            <a:ext cx="2907109" cy="332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24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Only 3 </a:t>
            </a:r>
            <a:r>
              <a:rPr lang="en-US" u="sng" dirty="0">
                <a:solidFill>
                  <a:schemeClr val="tx1"/>
                </a:solidFill>
              </a:rPr>
              <a:t>Possible </a:t>
            </a:r>
            <a:r>
              <a:rPr lang="en-US" dirty="0">
                <a:solidFill>
                  <a:schemeClr val="tx1"/>
                </a:solidFill>
              </a:rPr>
              <a:t>costs to participating district</a:t>
            </a:r>
          </a:p>
        </p:txBody>
      </p:sp>
      <p:pic>
        <p:nvPicPr>
          <p:cNvPr id="5" name="Picture 7" descr="C:\Documents and Settings\p61hdw1\Local Settings\Temporary Internet Files\Content.IE5\H3AUO43X\MCj0406132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395" y="2787925"/>
            <a:ext cx="3829267" cy="213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61977" y="1965960"/>
            <a:ext cx="64181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Late fee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600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ATM Charge – IF cash advance option is selected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Interest owed on any cash advance </a:t>
            </a:r>
          </a:p>
        </p:txBody>
      </p:sp>
    </p:spTree>
    <p:extLst>
      <p:ext uri="{BB962C8B-B14F-4D97-AF65-F5344CB8AC3E}">
        <p14:creationId xmlns:p14="http://schemas.microsoft.com/office/powerpoint/2010/main" val="3905140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Types of p-Cards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Personalized Card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Department Card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Ghost Card</a:t>
            </a:r>
          </a:p>
          <a:p>
            <a:endParaRPr lang="en-US" dirty="0"/>
          </a:p>
        </p:txBody>
      </p:sp>
      <p:pic>
        <p:nvPicPr>
          <p:cNvPr id="4" name="Picture 2" descr="C:\Users\hwallace_iasbo.org\AppData\Local\Microsoft\Windows\Temporary Internet Files\Content.IE5\RRBIXX4W\MC91021592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604" y="1859795"/>
            <a:ext cx="4392669" cy="396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537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Partnership with BMO Harris</a:t>
            </a: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81" y="2859910"/>
            <a:ext cx="7509901" cy="1457447"/>
          </a:xfrm>
        </p:spPr>
      </p:pic>
    </p:spTree>
    <p:extLst>
      <p:ext uri="{BB962C8B-B14F-4D97-AF65-F5344CB8AC3E}">
        <p14:creationId xmlns:p14="http://schemas.microsoft.com/office/powerpoint/2010/main" val="3183260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Online Management</a:t>
            </a:r>
          </a:p>
        </p:txBody>
      </p:sp>
      <p:pic>
        <p:nvPicPr>
          <p:cNvPr id="4" name="Content Placeholder 4" descr="Spend Dynamics - Mozilla Firefox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841" y="1746586"/>
            <a:ext cx="8263818" cy="4428507"/>
          </a:xfrm>
        </p:spPr>
      </p:pic>
    </p:spTree>
    <p:extLst>
      <p:ext uri="{BB962C8B-B14F-4D97-AF65-F5344CB8AC3E}">
        <p14:creationId xmlns:p14="http://schemas.microsoft.com/office/powerpoint/2010/main" val="409995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Speaker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Holly Wallace</a:t>
            </a:r>
            <a:r>
              <a:rPr lang="en-US" alt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Senior Programs Coordinator, Illinois Association of School Business Officials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453" y="3069850"/>
            <a:ext cx="2743200" cy="282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86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Billing Cycle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District may choose a billing cycle cut-off of the 5</a:t>
            </a:r>
            <a:r>
              <a:rPr lang="en-US" sz="2400" baseline="30000" dirty="0">
                <a:solidFill>
                  <a:schemeClr val="tx1"/>
                </a:solidFill>
              </a:rPr>
              <a:t>th</a:t>
            </a:r>
            <a:r>
              <a:rPr lang="en-US" sz="2400" dirty="0">
                <a:solidFill>
                  <a:schemeClr val="tx1"/>
                </a:solidFill>
              </a:rPr>
              <a:t> or the 20</a:t>
            </a:r>
            <a:r>
              <a:rPr lang="en-US" sz="2400" baseline="30000" dirty="0">
                <a:solidFill>
                  <a:schemeClr val="tx1"/>
                </a:solidFill>
              </a:rPr>
              <a:t>th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Payment is due within chosen grace (7,14,21 or 27) days of billing cycle cut-off.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607" y="3503271"/>
            <a:ext cx="3860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62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Customized Card design can display: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Card holder name</a:t>
            </a:r>
          </a:p>
          <a:p>
            <a:r>
              <a:rPr lang="en-US" sz="2800" dirty="0">
                <a:solidFill>
                  <a:schemeClr val="tx1"/>
                </a:solidFill>
              </a:rPr>
              <a:t>Department/District/Building name</a:t>
            </a:r>
          </a:p>
          <a:p>
            <a:r>
              <a:rPr lang="en-US" sz="2800" dirty="0">
                <a:solidFill>
                  <a:schemeClr val="tx1"/>
                </a:solidFill>
              </a:rPr>
              <a:t>Tax ID</a:t>
            </a:r>
          </a:p>
          <a:p>
            <a:r>
              <a:rPr lang="en-US" sz="2800" dirty="0">
                <a:solidFill>
                  <a:schemeClr val="tx1"/>
                </a:solidFill>
              </a:rPr>
              <a:t>2 Lines of text per card</a:t>
            </a:r>
          </a:p>
          <a:p>
            <a:r>
              <a:rPr lang="en-US" sz="2800" dirty="0">
                <a:solidFill>
                  <a:schemeClr val="tx1"/>
                </a:solidFill>
              </a:rPr>
              <a:t>24 Characters (including spaces) per line</a:t>
            </a:r>
          </a:p>
          <a:p>
            <a:endParaRPr lang="en-US" dirty="0"/>
          </a:p>
        </p:txBody>
      </p:sp>
      <p:pic>
        <p:nvPicPr>
          <p:cNvPr id="4" name="Picture 3" descr="http://www.mastercard.com/images/logo-solo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323" y="2773101"/>
            <a:ext cx="2510253" cy="144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904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05428"/>
            <a:ext cx="9875520" cy="135636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Specific card use parameters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can be established for each 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661" y="2404640"/>
            <a:ext cx="9872871" cy="4038600"/>
          </a:xfrm>
        </p:spPr>
        <p:txBody>
          <a:bodyPr/>
          <a:lstStyle/>
          <a:p>
            <a:pPr lvl="1">
              <a:buSzPct val="75000"/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</a:rPr>
              <a:t>Transaction limits per charge</a:t>
            </a:r>
          </a:p>
          <a:p>
            <a:pPr lvl="1">
              <a:buSzPct val="75000"/>
              <a:buFont typeface="Arial" pitchFamily="34" charset="0"/>
              <a:buChar char="•"/>
              <a:defRPr/>
            </a:pPr>
            <a:endParaRPr lang="en-US" sz="3200" dirty="0">
              <a:solidFill>
                <a:schemeClr val="tx1"/>
              </a:solidFill>
            </a:endParaRPr>
          </a:p>
          <a:p>
            <a:pPr lvl="1">
              <a:buSzPct val="75000"/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</a:rPr>
              <a:t>Monthly limits</a:t>
            </a:r>
          </a:p>
          <a:p>
            <a:pPr lvl="1">
              <a:buSzPct val="75000"/>
              <a:buFont typeface="Arial" pitchFamily="34" charset="0"/>
              <a:buChar char="•"/>
              <a:defRPr/>
            </a:pPr>
            <a:endParaRPr lang="en-US" sz="3200" dirty="0">
              <a:solidFill>
                <a:schemeClr val="tx1"/>
              </a:solidFill>
            </a:endParaRPr>
          </a:p>
          <a:p>
            <a:pPr lvl="1">
              <a:buSzPct val="75000"/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</a:rPr>
              <a:t>Preferred Supplier Restriction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C:\Users\hwallace_iasbo.org\AppData\Local\Microsoft\Windows\Temporary Internet Files\Content.IE5\RRBIXX4W\MC9001016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086" y="2706546"/>
            <a:ext cx="2588748" cy="239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629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Billing and Payment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Monthly Billing Statements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Available online</a:t>
            </a:r>
          </a:p>
          <a:p>
            <a:pPr marL="4572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Payment Methods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Automated Clearing House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Check</a:t>
            </a:r>
          </a:p>
          <a:p>
            <a:endParaRPr lang="en-US" dirty="0"/>
          </a:p>
        </p:txBody>
      </p:sp>
      <p:pic>
        <p:nvPicPr>
          <p:cNvPr id="4" name="Picture 3" descr="C:\Users\hwallace_iasbo.org\AppData\Local\Microsoft\Windows\Temporary Internet Files\Content.IE5\WLOUKHI7\MC90031103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646" y="2478996"/>
            <a:ext cx="4376573" cy="300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402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89175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Check List To Start A Program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946231" y="1944548"/>
            <a:ext cx="9872871" cy="4377159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tx1"/>
                </a:solidFill>
              </a:rPr>
              <a:t>Discussion with Superintendent/Board/Bus. Office</a:t>
            </a:r>
          </a:p>
          <a:p>
            <a:pPr eaLnBrk="1" hangingPunct="1"/>
            <a:r>
              <a:rPr lang="en-US" altLang="en-US" sz="3200" dirty="0">
                <a:solidFill>
                  <a:schemeClr val="tx1"/>
                </a:solidFill>
              </a:rPr>
              <a:t>Research available programs</a:t>
            </a:r>
          </a:p>
          <a:p>
            <a:pPr eaLnBrk="1" hangingPunct="1"/>
            <a:r>
              <a:rPr lang="en-US" altLang="en-US" sz="3200" dirty="0">
                <a:solidFill>
                  <a:schemeClr val="tx1"/>
                </a:solidFill>
              </a:rPr>
              <a:t>Develop Procedure Manual</a:t>
            </a:r>
          </a:p>
          <a:p>
            <a:pPr eaLnBrk="1" hangingPunct="1"/>
            <a:r>
              <a:rPr lang="en-US" altLang="en-US" sz="3200" dirty="0">
                <a:solidFill>
                  <a:schemeClr val="tx1"/>
                </a:solidFill>
              </a:rPr>
              <a:t>Present to Board for Approval</a:t>
            </a:r>
          </a:p>
          <a:p>
            <a:pPr eaLnBrk="1" hangingPunct="1"/>
            <a:r>
              <a:rPr lang="en-US" altLang="en-US" sz="3200" dirty="0">
                <a:solidFill>
                  <a:schemeClr val="tx1"/>
                </a:solidFill>
              </a:rPr>
              <a:t>Application/Implementation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8196" name="Picture 2" descr="C:\Users\hwallace_iasbo.org\AppData\Local\Microsoft\Windows\Temporary Internet Files\Content.IE5\WLOUKHI7\MC90010487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1" y="2811463"/>
            <a:ext cx="2701925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609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158240" y="232728"/>
            <a:ext cx="9875520" cy="135636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solidFill>
                  <a:schemeClr val="tx1"/>
                </a:solidFill>
              </a:rPr>
              <a:t>BOE Expectations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981200" y="141446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chemeClr val="tx1"/>
                </a:solidFill>
              </a:rPr>
              <a:t>Compliance with Law</a:t>
            </a: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</a:rPr>
              <a:t>Cost to Run Program</a:t>
            </a: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</a:rPr>
              <a:t>Controls Available</a:t>
            </a: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</a:rPr>
              <a:t>Checks and Balances in Place</a:t>
            </a: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</a:rPr>
              <a:t>Policy and Procedural Manuals</a:t>
            </a: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</a:rPr>
              <a:t>Reporting</a:t>
            </a: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</a:rPr>
              <a:t>Ease of Use</a:t>
            </a: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</a:rPr>
              <a:t>BOE approval to enter into contract</a:t>
            </a:r>
          </a:p>
          <a:p>
            <a:pPr eaLnBrk="1" hangingPunct="1"/>
            <a:endParaRPr lang="en-US" altLang="en-US" sz="2400" dirty="0"/>
          </a:p>
        </p:txBody>
      </p:sp>
      <p:pic>
        <p:nvPicPr>
          <p:cNvPr id="9220" name="Picture 3" descr="C:\Users\hwallace_iasbo.org\AppData\Local\Microsoft\Windows\Temporary Internet Files\Content.IE5\8ZWQQ3TG\MC90043266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1" y="1763713"/>
            <a:ext cx="2517775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439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solidFill>
                  <a:schemeClr val="tx1"/>
                </a:solidFill>
              </a:rPr>
              <a:t>Policy and Procedure Manual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tx1"/>
                </a:solidFill>
              </a:rPr>
              <a:t>Policies and procedures for use</a:t>
            </a:r>
          </a:p>
          <a:p>
            <a:pPr eaLnBrk="1" hangingPunct="1"/>
            <a:r>
              <a:rPr lang="en-US" altLang="en-US" sz="3200" dirty="0">
                <a:solidFill>
                  <a:schemeClr val="tx1"/>
                </a:solidFill>
              </a:rPr>
              <a:t>Policies and procedures for </a:t>
            </a:r>
            <a:r>
              <a:rPr lang="en-US" altLang="en-US" sz="3200" dirty="0" err="1">
                <a:solidFill>
                  <a:schemeClr val="tx1"/>
                </a:solidFill>
              </a:rPr>
              <a:t>MISuse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3200" dirty="0">
                <a:solidFill>
                  <a:schemeClr val="tx1"/>
                </a:solidFill>
              </a:rPr>
              <a:t>Parts can be individualized</a:t>
            </a:r>
          </a:p>
          <a:p>
            <a:pPr eaLnBrk="1" hangingPunct="1"/>
            <a:r>
              <a:rPr lang="en-US" altLang="en-US" sz="3200" dirty="0">
                <a:solidFill>
                  <a:schemeClr val="tx1"/>
                </a:solidFill>
              </a:rPr>
              <a:t>Samples of paperwork</a:t>
            </a:r>
          </a:p>
          <a:p>
            <a:pPr eaLnBrk="1" hangingPunct="1"/>
            <a:r>
              <a:rPr lang="en-US" altLang="en-US" sz="3200" dirty="0">
                <a:solidFill>
                  <a:schemeClr val="tx1"/>
                </a:solidFill>
              </a:rPr>
              <a:t>Tutorials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10244" name="Picture 2" descr="C:\Users\hwallace_iasbo.org\AppData\Local\Microsoft\Windows\Temporary Internet Files\Content.IE5\WLOUKHI7\MC90001286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9" y="3182938"/>
            <a:ext cx="2289175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424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7482" y="1888435"/>
            <a:ext cx="9872871" cy="4038600"/>
          </a:xfrm>
        </p:spPr>
        <p:txBody>
          <a:bodyPr/>
          <a:lstStyle/>
          <a:p>
            <a:pPr marL="45720" indent="0" algn="ctr">
              <a:buNone/>
            </a:pPr>
            <a:r>
              <a:rPr lang="en-US" sz="4800" dirty="0">
                <a:solidFill>
                  <a:schemeClr val="tx1"/>
                </a:solidFill>
              </a:rPr>
              <a:t>Concerns??</a:t>
            </a:r>
          </a:p>
          <a:p>
            <a:pPr marL="45720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en-US" sz="5400" dirty="0">
                <a:solidFill>
                  <a:schemeClr val="tx1"/>
                </a:solidFill>
              </a:rPr>
              <a:t>Comments??</a:t>
            </a:r>
          </a:p>
          <a:p>
            <a:pPr marL="45720" indent="0" algn="ctr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Image result for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52" y="1888435"/>
            <a:ext cx="4153134" cy="232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048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3041" y="442539"/>
            <a:ext cx="9875520" cy="135636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More Information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756458"/>
            <a:ext cx="9872871" cy="4038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tx1"/>
                </a:solidFill>
              </a:rPr>
              <a:t>For information, application documents, tutorials, sample manuals and other tools, please visit:</a:t>
            </a:r>
            <a:endParaRPr lang="en-US" sz="3000" dirty="0">
              <a:solidFill>
                <a:schemeClr val="tx1"/>
              </a:solidFill>
              <a:hlinkClick r:id="rId2"/>
            </a:endParaRPr>
          </a:p>
          <a:p>
            <a:pPr marL="0" indent="0">
              <a:buNone/>
            </a:pPr>
            <a:endParaRPr lang="en-US" b="1" u="sng" dirty="0">
              <a:hlinkClick r:id="" action="ppaction://noaction"/>
            </a:endParaRPr>
          </a:p>
          <a:p>
            <a:pPr marL="0" indent="0">
              <a:buNone/>
            </a:pPr>
            <a:endParaRPr lang="en-US" b="1" u="sng" dirty="0">
              <a:hlinkClick r:id="" action="ppaction://noaction"/>
            </a:endParaRPr>
          </a:p>
          <a:p>
            <a:pPr marL="0" indent="0">
              <a:buNone/>
            </a:pPr>
            <a:endParaRPr lang="en-US" b="1" u="sng" dirty="0">
              <a:hlinkClick r:id="" action="ppaction://noaction"/>
            </a:endParaRPr>
          </a:p>
          <a:p>
            <a:pPr marL="0" indent="0">
              <a:buNone/>
            </a:pPr>
            <a:endParaRPr lang="en-US" sz="4000" b="1" u="sng" dirty="0">
              <a:hlinkClick r:id="rId2"/>
            </a:endParaRPr>
          </a:p>
          <a:p>
            <a:pPr marL="0" indent="0">
              <a:buNone/>
            </a:pPr>
            <a:r>
              <a:rPr lang="en-US" sz="4000" b="1" u="sng" dirty="0">
                <a:hlinkClick r:id="rId3"/>
              </a:rPr>
              <a:t>www.illinois-pcard.com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Holly Wallace</a:t>
            </a:r>
          </a:p>
          <a:p>
            <a:pPr marL="0" indent="0">
              <a:buNone/>
            </a:pPr>
            <a:r>
              <a:rPr lang="en-US" sz="4000" dirty="0"/>
              <a:t>hwallace@iasbo.org</a:t>
            </a:r>
          </a:p>
          <a:p>
            <a:endParaRPr lang="en-US" dirty="0"/>
          </a:p>
        </p:txBody>
      </p:sp>
      <p:pic>
        <p:nvPicPr>
          <p:cNvPr id="5" name="Picture 4" descr="MCj0431619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585" y="2348695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548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703206" y="157655"/>
            <a:ext cx="8785588" cy="853941"/>
          </a:xfrm>
          <a:prstGeom prst="rect">
            <a:avLst/>
          </a:prstGeom>
          <a:noFill/>
          <a:ln>
            <a:noFill/>
          </a:ln>
        </p:spPr>
        <p:txBody>
          <a:bodyPr vert="horz" lIns="89625" tIns="44801" rIns="89625" bIns="44801" rtlCol="0" anchor="b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88A44E"/>
              </a:buClr>
              <a:buSzPct val="25000"/>
            </a:pPr>
            <a:r>
              <a:rPr lang="en-US" sz="2912" b="1" dirty="0">
                <a:solidFill>
                  <a:srgbClr val="88A44E"/>
                </a:solidFill>
                <a:latin typeface="Georgia"/>
                <a:ea typeface="Georgia"/>
                <a:cs typeface="Georgia"/>
                <a:sym typeface="Georgia"/>
              </a:rPr>
              <a:t>WHY WOULD I WANT A CREDIT CARD!</a:t>
            </a:r>
          </a:p>
        </p:txBody>
      </p:sp>
      <p:pic>
        <p:nvPicPr>
          <p:cNvPr id="68" name="Shape 68" descr="C:\Users\hwallace_iasbo.org\AppData\Local\Microsoft\Windows\Temporary Internet Files\Content.IE5\YP0Z8YNA\MP900399159[1]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34500" y="1379515"/>
            <a:ext cx="2957294" cy="4098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515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703206" y="157654"/>
            <a:ext cx="8785588" cy="735618"/>
          </a:xfrm>
          <a:prstGeom prst="rect">
            <a:avLst/>
          </a:prstGeom>
          <a:noFill/>
          <a:ln>
            <a:noFill/>
          </a:ln>
        </p:spPr>
        <p:txBody>
          <a:bodyPr vert="horz" lIns="89625" tIns="44801" rIns="89625" bIns="44801" rtlCol="0" anchor="b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88A44E"/>
              </a:buClr>
              <a:buSzPct val="25000"/>
            </a:pPr>
            <a:r>
              <a:rPr lang="en-US" sz="3265" dirty="0">
                <a:solidFill>
                  <a:srgbClr val="88A44E"/>
                </a:solidFill>
                <a:latin typeface="Georgia"/>
                <a:ea typeface="Georgia"/>
                <a:cs typeface="Georgia"/>
                <a:sym typeface="Georgia"/>
              </a:rPr>
              <a:t>Credit Cards can create efficiencies</a:t>
            </a:r>
          </a:p>
        </p:txBody>
      </p:sp>
      <p:pic>
        <p:nvPicPr>
          <p:cNvPr id="74" name="Shape 74" descr="C:\Users\hwallace_iasbo.org\AppData\Local\Microsoft\Windows\Temporary Internet Files\Content.IE5\YP0Z8YNA\MC900150683[1].wmf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092888" y="1524001"/>
            <a:ext cx="2002214" cy="464819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/>
          <p:nvPr/>
        </p:nvSpPr>
        <p:spPr>
          <a:xfrm>
            <a:off x="1985197" y="1163020"/>
            <a:ext cx="5682971" cy="4006588"/>
          </a:xfrm>
          <a:prstGeom prst="rect">
            <a:avLst/>
          </a:prstGeom>
          <a:noFill/>
          <a:ln>
            <a:noFill/>
          </a:ln>
        </p:spPr>
        <p:txBody>
          <a:bodyPr lIns="89625" tIns="44801" rIns="89625" bIns="44801" anchor="t" anchorCtr="0">
            <a:noAutofit/>
          </a:bodyPr>
          <a:lstStyle/>
          <a:p>
            <a:pPr marL="134478" indent="-11206">
              <a:buSzPct val="25000"/>
            </a:pPr>
            <a:r>
              <a:rPr lang="en-US" sz="2735" dirty="0">
                <a:solidFill>
                  <a:schemeClr val="dk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Cut</a:t>
            </a:r>
            <a:r>
              <a:rPr lang="en-US" sz="2735" dirty="0">
                <a:solidFill>
                  <a:schemeClr val="dk1"/>
                </a:solidFill>
                <a:latin typeface="Georgia" panose="02040502050405020303" pitchFamily="18" charset="0"/>
                <a:ea typeface="Quattrocento"/>
                <a:cs typeface="Quattrocento"/>
                <a:sym typeface="Quattrocento"/>
              </a:rPr>
              <a:t> down on paper pushing</a:t>
            </a:r>
          </a:p>
          <a:p>
            <a:pPr marL="537911" indent="-414640">
              <a:spcBef>
                <a:spcPts val="529"/>
              </a:spcBef>
              <a:buClr>
                <a:srgbClr val="F9F9F9"/>
              </a:buClr>
            </a:pPr>
            <a:endParaRPr sz="2735" dirty="0">
              <a:solidFill>
                <a:schemeClr val="dk1"/>
              </a:solidFill>
              <a:latin typeface="Georgia" panose="02040502050405020303" pitchFamily="18" charset="0"/>
              <a:ea typeface="Quattrocento"/>
              <a:cs typeface="Quattrocento"/>
              <a:sym typeface="Quattrocento"/>
            </a:endParaRPr>
          </a:p>
          <a:p>
            <a:pPr marL="134478" indent="-11206">
              <a:spcBef>
                <a:spcPts val="529"/>
              </a:spcBef>
              <a:buSzPct val="25000"/>
            </a:pPr>
            <a:r>
              <a:rPr lang="en-US" sz="2735" dirty="0">
                <a:solidFill>
                  <a:schemeClr val="dk1"/>
                </a:solidFill>
                <a:latin typeface="Georgia" panose="02040502050405020303" pitchFamily="18" charset="0"/>
                <a:ea typeface="Quattrocento"/>
                <a:cs typeface="Quattrocento"/>
                <a:sym typeface="Quattrocento"/>
              </a:rPr>
              <a:t>Cut down on paper produced</a:t>
            </a:r>
          </a:p>
          <a:p>
            <a:pPr marL="537911" indent="-414640">
              <a:spcBef>
                <a:spcPts val="529"/>
              </a:spcBef>
              <a:buClr>
                <a:srgbClr val="F9F9F9"/>
              </a:buClr>
            </a:pPr>
            <a:endParaRPr sz="2735" dirty="0">
              <a:solidFill>
                <a:schemeClr val="dk1"/>
              </a:solidFill>
              <a:latin typeface="Georgia" panose="02040502050405020303" pitchFamily="18" charset="0"/>
              <a:ea typeface="Quattrocento"/>
              <a:cs typeface="Quattrocento"/>
              <a:sym typeface="Quattrocento"/>
            </a:endParaRPr>
          </a:p>
          <a:p>
            <a:pPr marL="134478" indent="-11206">
              <a:spcBef>
                <a:spcPts val="529"/>
              </a:spcBef>
              <a:buSzPct val="25000"/>
            </a:pPr>
            <a:r>
              <a:rPr lang="en-US" sz="2735" dirty="0">
                <a:solidFill>
                  <a:schemeClr val="dk1"/>
                </a:solidFill>
                <a:latin typeface="Georgia" panose="02040502050405020303" pitchFamily="18" charset="0"/>
                <a:ea typeface="Quattrocento"/>
                <a:cs typeface="Quattrocento"/>
                <a:sym typeface="Quattrocento"/>
              </a:rPr>
              <a:t>One check for the month</a:t>
            </a:r>
          </a:p>
          <a:p>
            <a:pPr marL="537911" indent="-414640">
              <a:spcBef>
                <a:spcPts val="529"/>
              </a:spcBef>
              <a:buClr>
                <a:srgbClr val="F9F9F9"/>
              </a:buClr>
            </a:pPr>
            <a:endParaRPr sz="2735" dirty="0">
              <a:solidFill>
                <a:schemeClr val="dk1"/>
              </a:solidFill>
              <a:latin typeface="Georgia" panose="02040502050405020303" pitchFamily="18" charset="0"/>
              <a:ea typeface="Quattrocento"/>
              <a:cs typeface="Quattrocento"/>
              <a:sym typeface="Quattrocento"/>
            </a:endParaRPr>
          </a:p>
          <a:p>
            <a:pPr marL="134478" indent="-11206">
              <a:spcBef>
                <a:spcPts val="529"/>
              </a:spcBef>
              <a:buSzPct val="25000"/>
            </a:pPr>
            <a:r>
              <a:rPr lang="en-US" sz="2735" dirty="0">
                <a:solidFill>
                  <a:schemeClr val="dk1"/>
                </a:solidFill>
                <a:latin typeface="Georgia" panose="02040502050405020303" pitchFamily="18" charset="0"/>
                <a:ea typeface="Quattrocento"/>
                <a:cs typeface="Quattrocento"/>
                <a:sym typeface="Quattrocento"/>
              </a:rPr>
              <a:t>Less Bank Statement reconciliation</a:t>
            </a:r>
          </a:p>
        </p:txBody>
      </p:sp>
    </p:spTree>
    <p:extLst>
      <p:ext uri="{BB962C8B-B14F-4D97-AF65-F5344CB8AC3E}">
        <p14:creationId xmlns:p14="http://schemas.microsoft.com/office/powerpoint/2010/main" val="255802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664650" y="605692"/>
            <a:ext cx="8785588" cy="617559"/>
          </a:xfrm>
          <a:prstGeom prst="rect">
            <a:avLst/>
          </a:prstGeom>
          <a:noFill/>
          <a:ln>
            <a:noFill/>
          </a:ln>
        </p:spPr>
        <p:txBody>
          <a:bodyPr vert="horz" lIns="89625" tIns="44801" rIns="89625" bIns="44801" rtlCol="0" anchor="b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88A44E"/>
              </a:buClr>
              <a:buSzPct val="25000"/>
            </a:pPr>
            <a:r>
              <a:rPr lang="en-US" sz="3530">
                <a:solidFill>
                  <a:srgbClr val="88A44E"/>
                </a:solidFill>
                <a:latin typeface="Georgia"/>
                <a:ea typeface="Georgia"/>
                <a:cs typeface="Georgia"/>
                <a:sym typeface="Georgia"/>
              </a:rPr>
              <a:t>What are the Experts Saying?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2094504" y="1744205"/>
            <a:ext cx="8245324" cy="4322382"/>
          </a:xfrm>
          <a:prstGeom prst="rect">
            <a:avLst/>
          </a:prstGeom>
          <a:noFill/>
          <a:ln>
            <a:noFill/>
          </a:ln>
        </p:spPr>
        <p:txBody>
          <a:bodyPr vert="horz" lIns="89625" tIns="44801" rIns="89625" bIns="44801" rtlCol="0" anchor="t" anchorCtr="0">
            <a:noAutofit/>
          </a:bodyPr>
          <a:lstStyle/>
          <a:p>
            <a:pPr marL="268956" indent="-268956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sz="2647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“The average cost of processing a purchase order manually is between $75 - $200.”</a:t>
            </a:r>
          </a:p>
          <a:p>
            <a:pPr marL="268956" indent="-268956">
              <a:lnSpc>
                <a:spcPct val="80000"/>
              </a:lnSpc>
              <a:spcBef>
                <a:spcPts val="529"/>
              </a:spcBef>
              <a:buClr>
                <a:schemeClr val="dk1"/>
              </a:buClr>
              <a:buSzPct val="25000"/>
              <a:buNone/>
            </a:pPr>
            <a:endParaRPr sz="2647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68956" indent="-268956">
              <a:lnSpc>
                <a:spcPct val="80000"/>
              </a:lnSpc>
              <a:spcBef>
                <a:spcPts val="529"/>
              </a:spcBef>
              <a:buClr>
                <a:schemeClr val="dk1"/>
              </a:buClr>
              <a:buSzPct val="25000"/>
              <a:buNone/>
            </a:pPr>
            <a:r>
              <a:rPr lang="en-US" sz="2647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  “Automating procurement reduces that cost to between $10 - $40... The Return-On-Investment (ROI) is amazing.”              </a:t>
            </a:r>
            <a:r>
              <a:rPr lang="en-US" sz="2647" i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Deloitte Consulting</a:t>
            </a:r>
          </a:p>
          <a:p>
            <a:pPr marL="268956" indent="-268956">
              <a:lnSpc>
                <a:spcPct val="80000"/>
              </a:lnSpc>
              <a:spcBef>
                <a:spcPts val="529"/>
              </a:spcBef>
              <a:buClr>
                <a:schemeClr val="dk1"/>
              </a:buClr>
              <a:buSzPct val="25000"/>
              <a:buNone/>
            </a:pPr>
            <a:endParaRPr sz="2647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68956" indent="-268956">
              <a:lnSpc>
                <a:spcPct val="80000"/>
              </a:lnSpc>
              <a:spcBef>
                <a:spcPts val="353"/>
              </a:spcBef>
              <a:buSzPct val="25000"/>
              <a:buNone/>
            </a:pPr>
            <a:r>
              <a:rPr lang="en-US" sz="1588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</a:p>
          <a:p>
            <a:pPr marL="268956" indent="-268956">
              <a:lnSpc>
                <a:spcPct val="80000"/>
              </a:lnSpc>
              <a:spcBef>
                <a:spcPts val="353"/>
              </a:spcBef>
              <a:buSzPct val="25000"/>
              <a:buNone/>
            </a:pPr>
            <a:endParaRPr sz="194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68956" indent="-268956">
              <a:lnSpc>
                <a:spcPct val="80000"/>
              </a:lnSpc>
              <a:spcBef>
                <a:spcPts val="353"/>
              </a:spcBef>
              <a:buSzPct val="25000"/>
              <a:buNone/>
            </a:pPr>
            <a:r>
              <a:rPr lang="en-US" sz="194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Accenture    </a:t>
            </a:r>
            <a:r>
              <a:rPr lang="en-US" sz="1941" dirty="0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US Bank    </a:t>
            </a:r>
            <a:r>
              <a:rPr lang="en-US" sz="194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Fifth/Third Bank    </a:t>
            </a:r>
            <a:r>
              <a:rPr lang="en-US" sz="1941" dirty="0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American Express</a:t>
            </a:r>
          </a:p>
        </p:txBody>
      </p:sp>
    </p:spTree>
    <p:extLst>
      <p:ext uri="{BB962C8B-B14F-4D97-AF65-F5344CB8AC3E}">
        <p14:creationId xmlns:p14="http://schemas.microsoft.com/office/powerpoint/2010/main" val="4023780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2324101" y="1371600"/>
            <a:ext cx="8785691" cy="1295400"/>
          </a:xfrm>
          <a:prstGeom prst="rect">
            <a:avLst/>
          </a:prstGeom>
          <a:noFill/>
          <a:ln>
            <a:noFill/>
          </a:ln>
        </p:spPr>
        <p:txBody>
          <a:bodyPr vert="horz" lIns="89625" tIns="44801" rIns="89625" bIns="44801" rtlCol="0" anchor="b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88A44E"/>
              </a:buClr>
              <a:buSzPct val="25000"/>
            </a:pPr>
            <a:endParaRPr sz="3265">
              <a:solidFill>
                <a:srgbClr val="88A44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1658464" y="105088"/>
            <a:ext cx="9318706" cy="4276853"/>
          </a:xfrm>
          <a:prstGeom prst="rect">
            <a:avLst/>
          </a:prstGeom>
          <a:noFill/>
          <a:ln>
            <a:noFill/>
          </a:ln>
        </p:spPr>
        <p:txBody>
          <a:bodyPr vert="horz" lIns="89625" tIns="44801" rIns="89625" bIns="44801" rtlCol="0" anchor="t" anchorCtr="0">
            <a:noAutofit/>
          </a:bodyPr>
          <a:lstStyle/>
          <a:p>
            <a:pPr marL="134478" indent="-11206" algn="ctr">
              <a:spcBef>
                <a:spcPts val="0"/>
              </a:spcBef>
              <a:buClr>
                <a:srgbClr val="F9F9F9"/>
              </a:buClr>
              <a:buSzPct val="25000"/>
              <a:buNone/>
            </a:pPr>
            <a:endParaRPr lang="en-US" sz="5912" b="1" dirty="0">
              <a:solidFill>
                <a:schemeClr val="dk1"/>
              </a:solidFill>
              <a:latin typeface="Georgia" panose="02040502050405020303" pitchFamily="18" charset="0"/>
              <a:ea typeface="PT Sans"/>
              <a:cs typeface="PT Sans"/>
              <a:sym typeface="PT Sans"/>
            </a:endParaRPr>
          </a:p>
          <a:p>
            <a:pPr marL="134478" indent="-11206" algn="ctr">
              <a:spcBef>
                <a:spcPts val="0"/>
              </a:spcBef>
              <a:buClr>
                <a:srgbClr val="F9F9F9"/>
              </a:buClr>
              <a:buSzPct val="25000"/>
              <a:buNone/>
            </a:pPr>
            <a:r>
              <a:rPr lang="en-US" sz="5912" b="1" dirty="0">
                <a:solidFill>
                  <a:schemeClr val="dk1"/>
                </a:solidFill>
                <a:latin typeface="Georgia" panose="02040502050405020303" pitchFamily="18" charset="0"/>
                <a:ea typeface="PT Sans"/>
                <a:cs typeface="PT Sans"/>
                <a:sym typeface="PT Sans"/>
              </a:rPr>
              <a:t>Credit Cards Also Benefit Suppliers</a:t>
            </a:r>
          </a:p>
          <a:p>
            <a:pPr marL="268956" indent="-268956">
              <a:spcBef>
                <a:spcPts val="529"/>
              </a:spcBef>
              <a:buSzPct val="86666"/>
              <a:buNone/>
            </a:pPr>
            <a:endParaRPr sz="2647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8" name="Shape 88" descr="C:\Users\hwallace_iasbo.org\AppData\Local\Microsoft\Windows\Temporary Internet Files\Content.IE5\R22WMYAN\MP900422348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1176" y="2995349"/>
            <a:ext cx="5670794" cy="2413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6906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1703206" y="157654"/>
            <a:ext cx="8785588" cy="775059"/>
          </a:xfrm>
          <a:prstGeom prst="rect">
            <a:avLst/>
          </a:prstGeom>
          <a:noFill/>
          <a:ln>
            <a:noFill/>
          </a:ln>
        </p:spPr>
        <p:txBody>
          <a:bodyPr vert="horz" lIns="89625" tIns="44801" rIns="89625" bIns="44801" rtlCol="0" anchor="b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88A44E"/>
              </a:buClr>
              <a:buSzPct val="25000"/>
            </a:pPr>
            <a:r>
              <a:rPr lang="en-US" sz="3265" b="1">
                <a:solidFill>
                  <a:srgbClr val="88A44E"/>
                </a:solidFill>
                <a:latin typeface="Georgia"/>
                <a:ea typeface="Georgia"/>
                <a:cs typeface="Georgia"/>
                <a:sym typeface="Georgia"/>
              </a:rPr>
              <a:t>Growth of Credit Card Use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7067" y="932714"/>
            <a:ext cx="8537867" cy="4672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 flipV="1">
            <a:off x="2415258" y="5009812"/>
            <a:ext cx="7843076" cy="450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</p:spTree>
    <p:extLst>
      <p:ext uri="{BB962C8B-B14F-4D97-AF65-F5344CB8AC3E}">
        <p14:creationId xmlns:p14="http://schemas.microsoft.com/office/powerpoint/2010/main" val="926529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703206" y="157654"/>
            <a:ext cx="8785588" cy="735618"/>
          </a:xfrm>
          <a:prstGeom prst="rect">
            <a:avLst/>
          </a:prstGeom>
          <a:noFill/>
          <a:ln>
            <a:noFill/>
          </a:ln>
        </p:spPr>
        <p:txBody>
          <a:bodyPr vert="horz" lIns="89625" tIns="44801" rIns="89625" bIns="44801" rtlCol="0" anchor="b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88A44E"/>
              </a:buClr>
              <a:buSzPct val="25000"/>
            </a:pPr>
            <a:r>
              <a:rPr lang="en-US" sz="3265">
                <a:solidFill>
                  <a:srgbClr val="88A44E"/>
                </a:solidFill>
                <a:latin typeface="Georgia"/>
                <a:ea typeface="Georgia"/>
                <a:cs typeface="Georgia"/>
                <a:sym typeface="Georgia"/>
              </a:rPr>
              <a:t>Distributions of Non Cash Payments 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4353" y="1290838"/>
            <a:ext cx="8663294" cy="4798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6153181" y="2737908"/>
            <a:ext cx="613584" cy="282222"/>
          </a:xfrm>
          <a:prstGeom prst="rect">
            <a:avLst/>
          </a:prstGeom>
          <a:noFill/>
          <a:ln>
            <a:noFill/>
          </a:ln>
        </p:spPr>
        <p:txBody>
          <a:bodyPr lIns="89625" tIns="44801" rIns="89625" bIns="44801" anchor="t" anchorCtr="0">
            <a:noAutofit/>
          </a:bodyPr>
          <a:lstStyle/>
          <a:p>
            <a:endParaRPr sz="1059"/>
          </a:p>
        </p:txBody>
      </p:sp>
      <p:sp>
        <p:nvSpPr>
          <p:cNvPr id="109" name="Shape 109"/>
          <p:cNvSpPr txBox="1"/>
          <p:nvPr/>
        </p:nvSpPr>
        <p:spPr>
          <a:xfrm>
            <a:off x="6175095" y="2816931"/>
            <a:ext cx="602627" cy="282221"/>
          </a:xfrm>
          <a:prstGeom prst="rect">
            <a:avLst/>
          </a:prstGeom>
          <a:noFill/>
          <a:ln>
            <a:noFill/>
          </a:ln>
        </p:spPr>
        <p:txBody>
          <a:bodyPr lIns="89625" tIns="44801" rIns="89625" bIns="44801" anchor="t" anchorCtr="0">
            <a:noAutofit/>
          </a:bodyPr>
          <a:lstStyle/>
          <a:p>
            <a:endParaRPr sz="1059"/>
          </a:p>
        </p:txBody>
      </p:sp>
      <p:sp>
        <p:nvSpPr>
          <p:cNvPr id="110" name="Shape 110"/>
          <p:cNvSpPr txBox="1"/>
          <p:nvPr/>
        </p:nvSpPr>
        <p:spPr>
          <a:xfrm>
            <a:off x="6459973" y="2692753"/>
            <a:ext cx="635497" cy="293510"/>
          </a:xfrm>
          <a:prstGeom prst="rect">
            <a:avLst/>
          </a:prstGeom>
          <a:noFill/>
          <a:ln>
            <a:noFill/>
          </a:ln>
        </p:spPr>
        <p:txBody>
          <a:bodyPr lIns="89625" tIns="44801" rIns="89625" bIns="44801" anchor="t" anchorCtr="0">
            <a:noAutofit/>
          </a:bodyPr>
          <a:lstStyle/>
          <a:p>
            <a:endParaRPr sz="1059"/>
          </a:p>
        </p:txBody>
      </p:sp>
    </p:spTree>
    <p:extLst>
      <p:ext uri="{BB962C8B-B14F-4D97-AF65-F5344CB8AC3E}">
        <p14:creationId xmlns:p14="http://schemas.microsoft.com/office/powerpoint/2010/main" val="2726149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2833399" y="2656432"/>
            <a:ext cx="6620824" cy="3200294"/>
          </a:xfrm>
          <a:prstGeom prst="rect">
            <a:avLst/>
          </a:prstGeom>
          <a:noFill/>
          <a:ln>
            <a:noFill/>
          </a:ln>
        </p:spPr>
        <p:txBody>
          <a:bodyPr vert="horz" lIns="89625" tIns="44801" rIns="89625" bIns="44801" rtlCol="0" anchor="t" anchorCtr="0">
            <a:noAutofit/>
          </a:bodyPr>
          <a:lstStyle/>
          <a:p>
            <a:pPr algn="l">
              <a:lnSpc>
                <a:spcPct val="80000"/>
              </a:lnSpc>
              <a:spcBef>
                <a:spcPts val="0"/>
              </a:spcBef>
              <a:buSzPct val="25000"/>
            </a:pPr>
            <a:r>
              <a:rPr lang="en-US" sz="2735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Recommends use of purchasing cards to improve efficiency</a:t>
            </a:r>
          </a:p>
          <a:p>
            <a:pPr algn="l">
              <a:lnSpc>
                <a:spcPct val="80000"/>
              </a:lnSpc>
              <a:spcBef>
                <a:spcPts val="529"/>
              </a:spcBef>
              <a:buSzPct val="25000"/>
            </a:pPr>
            <a:endParaRPr sz="2735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l">
              <a:lnSpc>
                <a:spcPct val="80000"/>
              </a:lnSpc>
              <a:spcBef>
                <a:spcPts val="529"/>
              </a:spcBef>
              <a:buSzPct val="25000"/>
            </a:pPr>
            <a:r>
              <a:rPr lang="en-US" sz="2735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Need to maintain appropriate controls</a:t>
            </a:r>
          </a:p>
          <a:p>
            <a:pPr algn="l">
              <a:lnSpc>
                <a:spcPct val="80000"/>
              </a:lnSpc>
              <a:spcBef>
                <a:spcPts val="529"/>
              </a:spcBef>
              <a:buSzPct val="25000"/>
            </a:pPr>
            <a:endParaRPr sz="2735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l">
              <a:lnSpc>
                <a:spcPct val="80000"/>
              </a:lnSpc>
              <a:spcBef>
                <a:spcPts val="529"/>
              </a:spcBef>
              <a:buSzPct val="25000"/>
            </a:pPr>
            <a:r>
              <a:rPr lang="en-US" sz="2735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Controls to include written policies and procedures for cardholders</a:t>
            </a:r>
          </a:p>
          <a:p>
            <a:pPr>
              <a:lnSpc>
                <a:spcPct val="80000"/>
              </a:lnSpc>
              <a:spcBef>
                <a:spcPts val="88"/>
              </a:spcBef>
              <a:buSzPct val="25000"/>
            </a:pPr>
            <a:endParaRPr sz="353" b="1" dirty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2472018" y="4976813"/>
            <a:ext cx="8357346" cy="1543684"/>
          </a:xfrm>
          <a:prstGeom prst="rect">
            <a:avLst/>
          </a:prstGeom>
          <a:noFill/>
          <a:ln>
            <a:noFill/>
          </a:ln>
        </p:spPr>
        <p:txBody>
          <a:bodyPr vert="horz" lIns="89625" tIns="44801" rIns="89625" bIns="44801" rtlCol="0" anchor="b" anchorCtr="0">
            <a:noAutofit/>
          </a:bodyPr>
          <a:lstStyle/>
          <a:p>
            <a:pPr>
              <a:spcBef>
                <a:spcPts val="0"/>
              </a:spcBef>
              <a:buClr>
                <a:srgbClr val="FFFFFF"/>
              </a:buClr>
              <a:buSzPct val="25000"/>
            </a:pPr>
            <a:endParaRPr sz="4147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7" name="Shape 1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-40879" b="-40879"/>
          <a:stretch/>
        </p:blipFill>
        <p:spPr>
          <a:xfrm>
            <a:off x="2519855" y="80639"/>
            <a:ext cx="7247912" cy="2343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479051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73</TotalTime>
  <Words>537</Words>
  <Application>Microsoft Office PowerPoint</Application>
  <PresentationFormat>Widescreen</PresentationFormat>
  <Paragraphs>138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Corbel</vt:lpstr>
      <vt:lpstr>Georgia</vt:lpstr>
      <vt:lpstr>PT Sans</vt:lpstr>
      <vt:lpstr>Quattrocento</vt:lpstr>
      <vt:lpstr>Basis</vt:lpstr>
      <vt:lpstr>What IS a P-Card?</vt:lpstr>
      <vt:lpstr>Speaker Today</vt:lpstr>
      <vt:lpstr>WHY WOULD I WANT A CREDIT CARD!</vt:lpstr>
      <vt:lpstr>Credit Cards can create efficiencies</vt:lpstr>
      <vt:lpstr>What are the Experts Saying?</vt:lpstr>
      <vt:lpstr>PowerPoint Presentation</vt:lpstr>
      <vt:lpstr>Growth of Credit Card Use</vt:lpstr>
      <vt:lpstr>Distributions of Non Cash Payments </vt:lpstr>
      <vt:lpstr>PowerPoint Presentation</vt:lpstr>
      <vt:lpstr>What does the “P” stand for??</vt:lpstr>
      <vt:lpstr>A p-Card is an OPTION</vt:lpstr>
      <vt:lpstr>A p-Card is an OPTION with CONTROLS</vt:lpstr>
      <vt:lpstr>Credit Cards  Use Should…..</vt:lpstr>
      <vt:lpstr>All p-Card programs are  NOT alike!</vt:lpstr>
      <vt:lpstr>Advantages of an Association Sponsored Program</vt:lpstr>
      <vt:lpstr>Only 3 Possible costs to participating district</vt:lpstr>
      <vt:lpstr>Types of p-Cards</vt:lpstr>
      <vt:lpstr>Partnership with BMO Harris</vt:lpstr>
      <vt:lpstr>Online Management</vt:lpstr>
      <vt:lpstr>Billing Cycle Requirements</vt:lpstr>
      <vt:lpstr>Customized Card design can display:</vt:lpstr>
      <vt:lpstr>Specific card use parameters can be established for each card</vt:lpstr>
      <vt:lpstr>Billing and Payment</vt:lpstr>
      <vt:lpstr>Check List To Start A Program</vt:lpstr>
      <vt:lpstr>BOE Expectations</vt:lpstr>
      <vt:lpstr>Policy and Procedure Manual</vt:lpstr>
      <vt:lpstr>Questions??</vt:lpstr>
      <vt:lpstr>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P-Card?</dc:title>
  <dc:creator>Holly Wallace</dc:creator>
  <cp:lastModifiedBy>Holly Wallace</cp:lastModifiedBy>
  <cp:revision>19</cp:revision>
  <dcterms:created xsi:type="dcterms:W3CDTF">2017-10-16T15:12:43Z</dcterms:created>
  <dcterms:modified xsi:type="dcterms:W3CDTF">2019-04-03T13:58:34Z</dcterms:modified>
</cp:coreProperties>
</file>