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61" r:id="rId5"/>
    <p:sldId id="263" r:id="rId6"/>
    <p:sldId id="260" r:id="rId7"/>
    <p:sldId id="257" r:id="rId8"/>
    <p:sldId id="265" r:id="rId9"/>
    <p:sldId id="259" r:id="rId10"/>
    <p:sldId id="266" r:id="rId11"/>
    <p:sldId id="267" r:id="rId12"/>
    <p:sldId id="274" r:id="rId13"/>
    <p:sldId id="268" r:id="rId14"/>
    <p:sldId id="269" r:id="rId15"/>
    <p:sldId id="272" r:id="rId16"/>
    <p:sldId id="273" r:id="rId17"/>
    <p:sldId id="271" r:id="rId18"/>
    <p:sldId id="275" r:id="rId19"/>
    <p:sldId id="270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BC716-FD07-4480-9244-E637EE2A15BD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CA7E-880D-45A1-8B7A-AA21CD22F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78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BC716-FD07-4480-9244-E637EE2A15BD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CA7E-880D-45A1-8B7A-AA21CD22F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92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BC716-FD07-4480-9244-E637EE2A15BD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CA7E-880D-45A1-8B7A-AA21CD22F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11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BC716-FD07-4480-9244-E637EE2A15BD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CA7E-880D-45A1-8B7A-AA21CD22F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96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BC716-FD07-4480-9244-E637EE2A15BD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CA7E-880D-45A1-8B7A-AA21CD22F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9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BC716-FD07-4480-9244-E637EE2A15BD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CA7E-880D-45A1-8B7A-AA21CD22F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18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BC716-FD07-4480-9244-E637EE2A15BD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CA7E-880D-45A1-8B7A-AA21CD22F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88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BC716-FD07-4480-9244-E637EE2A15BD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CA7E-880D-45A1-8B7A-AA21CD22F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74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BC716-FD07-4480-9244-E637EE2A15BD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CA7E-880D-45A1-8B7A-AA21CD22F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3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BC716-FD07-4480-9244-E637EE2A15BD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CA7E-880D-45A1-8B7A-AA21CD22F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99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BC716-FD07-4480-9244-E637EE2A15BD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CA7E-880D-45A1-8B7A-AA21CD22F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33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BC716-FD07-4480-9244-E637EE2A15BD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CA7E-880D-45A1-8B7A-AA21CD22F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9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floress@blueponyk12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opi.mt.gov/Leadership/Assessment-Accountability/School-Accreditation/TEAMS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apps.opi.mt.gov/Maefairs/frmLogin.aspx?ReturnUrl=/Maefairs/frmDefault.aspx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mailto:Keri.Ludwig@mt.gov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keri.ludwig@mt.gov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pps3.opi.mt.gov/SSO/login/login.aspx?ReturnUrl=/SSO/NormalPages/Summary.aspx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TOE/Compensation Expenditure Reporting 	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Shanna Flores, Havre School District</a:t>
            </a:r>
          </a:p>
          <a:p>
            <a:r>
              <a:rPr lang="en-US" dirty="0" smtClean="0">
                <a:hlinkClick r:id="rId2"/>
              </a:rPr>
              <a:t>floress@blueponyk12.com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319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11682" y="2053244"/>
            <a:ext cx="3734942" cy="4351338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31273" y="2327565"/>
            <a:ext cx="5188527" cy="1787236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Make sure you have the correct LE selected </a:t>
            </a:r>
            <a:r>
              <a:rPr lang="en-US" i="1" dirty="0" err="1" smtClean="0"/>
              <a:t>ie</a:t>
            </a:r>
            <a:r>
              <a:rPr lang="en-US" i="1" dirty="0" smtClean="0"/>
              <a:t> Havre Elem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Click </a:t>
            </a:r>
            <a:r>
              <a:rPr lang="en-US" b="1" dirty="0" smtClean="0"/>
              <a:t>SEID Search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Enter information </a:t>
            </a:r>
            <a:r>
              <a:rPr lang="en-US" i="1" dirty="0" err="1" smtClean="0"/>
              <a:t>ie</a:t>
            </a:r>
            <a:r>
              <a:rPr lang="en-US" i="1" dirty="0" smtClean="0"/>
              <a:t>: highlighted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Click </a:t>
            </a:r>
            <a:r>
              <a:rPr lang="en-US" b="1" dirty="0" smtClean="0"/>
              <a:t>Search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Click </a:t>
            </a:r>
            <a:r>
              <a:rPr lang="en-US" b="1" u="sng" dirty="0" smtClean="0"/>
              <a:t>Select</a:t>
            </a:r>
            <a:endParaRPr lang="en-US" b="1" u="sng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73" y="4388258"/>
            <a:ext cx="6285714" cy="1990476"/>
          </a:xfrm>
          <a:prstGeom prst="rect">
            <a:avLst/>
          </a:prstGeom>
        </p:spPr>
      </p:pic>
      <p:sp>
        <p:nvSpPr>
          <p:cNvPr id="10" name="Content Placeholder 5"/>
          <p:cNvSpPr txBox="1">
            <a:spLocks/>
          </p:cNvSpPr>
          <p:nvPr/>
        </p:nvSpPr>
        <p:spPr>
          <a:xfrm>
            <a:off x="467639" y="124691"/>
            <a:ext cx="5552162" cy="1379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 smtClean="0"/>
              <a:t>Now is the time to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 smtClean="0"/>
              <a:t>Generate SEID 2018-2019 last minute hires and 2019-2020 new hires such as:</a:t>
            </a:r>
            <a:endParaRPr lang="en-US" sz="2400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6172199" y="257695"/>
            <a:ext cx="5473931" cy="1521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New Spring Coach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Last Minute Sub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Summer Help beginning before June 30</a:t>
            </a:r>
            <a:endParaRPr 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67639" y="1778924"/>
            <a:ext cx="114444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194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If you are ahead of the game </a:t>
            </a:r>
            <a:r>
              <a:rPr lang="en-US" sz="1400" i="1" dirty="0" smtClean="0"/>
              <a:t>(I don’t like you)</a:t>
            </a:r>
            <a:endParaRPr lang="en-US" sz="1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702338" cy="435133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Generate SEID throughout the year as you hire employees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 Toe Record </a:t>
            </a:r>
            <a:r>
              <a:rPr lang="en-US" sz="2000" i="1" dirty="0" smtClean="0"/>
              <a:t>shown in following slide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Load them into your software system </a:t>
            </a:r>
            <a:r>
              <a:rPr lang="en-US" i="1" dirty="0" err="1" smtClean="0"/>
              <a:t>ie</a:t>
            </a:r>
            <a:r>
              <a:rPr lang="en-US" i="1" dirty="0" smtClean="0"/>
              <a:t> BMS, C&amp;C, Tyler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Assign LE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Assign School Codes </a:t>
            </a:r>
            <a:r>
              <a:rPr lang="en-US" sz="2000" i="1" dirty="0" smtClean="0"/>
              <a:t>(if applicable)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Assign FTE </a:t>
            </a:r>
            <a:r>
              <a:rPr lang="en-US" sz="2000" i="1" dirty="0" smtClean="0"/>
              <a:t>(if applicable)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Assign Job Code list of job codes can be found 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dirty="0">
                <a:hlinkClick r:id="rId2"/>
              </a:rPr>
              <a:t>http://opi.mt.gov/Leadership/Assessment-Accountability/School-Accreditation/TEAMS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Load them into you school data base </a:t>
            </a:r>
            <a:r>
              <a:rPr lang="en-US" i="1" dirty="0" err="1" smtClean="0"/>
              <a:t>ie</a:t>
            </a:r>
            <a:r>
              <a:rPr lang="en-US" i="1" dirty="0" smtClean="0"/>
              <a:t> Infinite Campus,  Schoolmaster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Assign </a:t>
            </a:r>
            <a:r>
              <a:rPr lang="en-US" i="1" dirty="0" smtClean="0"/>
              <a:t>same as 3.</a:t>
            </a:r>
            <a:r>
              <a:rPr lang="en-US" sz="2000" i="1" dirty="0" smtClean="0"/>
              <a:t>a-d</a:t>
            </a:r>
            <a:r>
              <a:rPr lang="en-US" i="1" dirty="0" smtClean="0"/>
              <a:t> above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95876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2689" y="2068945"/>
            <a:ext cx="11942506" cy="329276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19121" y="116379"/>
            <a:ext cx="11709643" cy="1886988"/>
          </a:xfrm>
        </p:spPr>
        <p:txBody>
          <a:bodyPr/>
          <a:lstStyle/>
          <a:p>
            <a:r>
              <a:rPr lang="en-US" dirty="0" smtClean="0"/>
              <a:t>When the System opens September 1, you’re ready</a:t>
            </a:r>
            <a:br>
              <a:rPr lang="en-US" dirty="0" smtClean="0"/>
            </a:br>
            <a:r>
              <a:rPr lang="en-US" dirty="0" smtClean="0"/>
              <a:t>to add TOE Records for 2019-2020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174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9121" y="1538316"/>
            <a:ext cx="11460261" cy="325706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946" y="349136"/>
            <a:ext cx="5602778" cy="10806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Notice 2018-2019 year is grayed out, you can’t add anything now.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893724" y="5045824"/>
            <a:ext cx="5752406" cy="1654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Current Year (19-20) Options available: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File Upload from Payroll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Roll forward from Previous Year</a:t>
            </a:r>
          </a:p>
        </p:txBody>
      </p:sp>
    </p:spTree>
    <p:extLst>
      <p:ext uri="{BB962C8B-B14F-4D97-AF65-F5344CB8AC3E}">
        <p14:creationId xmlns:p14="http://schemas.microsoft.com/office/powerpoint/2010/main" val="3030638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49495" cy="1325563"/>
          </a:xfrm>
        </p:spPr>
        <p:txBody>
          <a:bodyPr/>
          <a:lstStyle/>
          <a:p>
            <a:r>
              <a:rPr lang="en-US" dirty="0" smtClean="0"/>
              <a:t>After you have SEID assigned – Add TOE Record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4706" y="1554481"/>
            <a:ext cx="11434987" cy="342397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91593" y="5113393"/>
            <a:ext cx="7962207" cy="10635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*I am not ahead of the game and find it easier to wait to update TOE during validation process of Compensation Expenditure reporting.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989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4691"/>
            <a:ext cx="10515600" cy="1565997"/>
          </a:xfrm>
        </p:spPr>
        <p:txBody>
          <a:bodyPr>
            <a:normAutofit fontScale="90000"/>
          </a:bodyPr>
          <a:lstStyle/>
          <a:p>
            <a:r>
              <a:rPr lang="en-US" sz="4000" i="1" dirty="0"/>
              <a:t>CRP </a:t>
            </a:r>
            <a:r>
              <a:rPr lang="en-US" sz="4000" i="1" dirty="0" smtClean="0"/>
              <a:t>unofficially </a:t>
            </a:r>
            <a:r>
              <a:rPr lang="en-US" sz="4000" dirty="0" smtClean="0"/>
              <a:t>–Compensation </a:t>
            </a:r>
            <a:r>
              <a:rPr lang="en-US" sz="4000" dirty="0"/>
              <a:t>Expenditure Report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000" dirty="0" smtClean="0"/>
              <a:t>OPI Website&gt;Leadership&gt;Assessment &amp; Accountability&gt;School Accreditation&gt;TEAMS&gt; TEAMS Login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sz="2000" dirty="0">
                <a:hlinkClick r:id="rId2"/>
              </a:rPr>
              <a:t>https://apps.opi.mt.gov/Maefairs/frmLogin.aspx?ReturnUrl=/Maefairs/frmDefault.aspx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54" y="1562331"/>
            <a:ext cx="5793902" cy="32600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62332"/>
            <a:ext cx="5516284" cy="487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36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631" y="2252909"/>
            <a:ext cx="1685714" cy="1752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36" y="0"/>
            <a:ext cx="10793699" cy="22529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316" y="4098175"/>
            <a:ext cx="11252942" cy="243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70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Opens late July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90172"/>
            <a:ext cx="3685714" cy="3590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091" y="1108797"/>
            <a:ext cx="6173709" cy="537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34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Year (18-19) Check Validation: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074622" cy="19317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Validate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If you have warnings contact Keri Ludwig from OPI at </a:t>
            </a:r>
            <a:r>
              <a:rPr lang="en-US" sz="2400" dirty="0" smtClean="0">
                <a:hlinkClick r:id="rId2"/>
              </a:rPr>
              <a:t>Keri.Ludwig@mt.gov</a:t>
            </a: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106" y="3248301"/>
            <a:ext cx="7561905" cy="30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22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/>
              <a:t>Year (19-20) Options available: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File Upload from Payroll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Roll forward from Previous </a:t>
            </a:r>
            <a:r>
              <a:rPr lang="en-US" dirty="0" smtClean="0"/>
              <a:t>Year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Validate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Submit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066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Acronyms, acronyms, and more acronyms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TOE –  </a:t>
            </a:r>
            <a:r>
              <a:rPr lang="en-US" dirty="0" smtClean="0"/>
              <a:t>Terms of Employment</a:t>
            </a:r>
          </a:p>
          <a:p>
            <a:r>
              <a:rPr lang="en-US" dirty="0" smtClean="0"/>
              <a:t>TEAMS </a:t>
            </a:r>
            <a:r>
              <a:rPr lang="en-US" dirty="0"/>
              <a:t>– </a:t>
            </a:r>
            <a:r>
              <a:rPr lang="en-US" dirty="0" smtClean="0"/>
              <a:t>Terms </a:t>
            </a:r>
            <a:r>
              <a:rPr lang="en-US" dirty="0" smtClean="0"/>
              <a:t>of Employment Accreditation Master Schedule</a:t>
            </a:r>
          </a:p>
          <a:p>
            <a:r>
              <a:rPr lang="en-US" i="1" dirty="0" smtClean="0"/>
              <a:t>CRP </a:t>
            </a:r>
            <a:r>
              <a:rPr lang="en-US" dirty="0"/>
              <a:t>–</a:t>
            </a:r>
            <a:r>
              <a:rPr lang="en-US" i="1" dirty="0" smtClean="0"/>
              <a:t> Compensation </a:t>
            </a:r>
            <a:r>
              <a:rPr lang="en-US" i="1" dirty="0" smtClean="0"/>
              <a:t>Expenditure Report – unofficial acronym </a:t>
            </a:r>
          </a:p>
          <a:p>
            <a:r>
              <a:rPr lang="en-US" dirty="0" smtClean="0"/>
              <a:t>SEID </a:t>
            </a:r>
            <a:r>
              <a:rPr lang="en-US" dirty="0"/>
              <a:t>– </a:t>
            </a:r>
            <a:r>
              <a:rPr lang="en-US" dirty="0" smtClean="0"/>
              <a:t>State/School </a:t>
            </a:r>
            <a:r>
              <a:rPr lang="en-US" dirty="0" smtClean="0"/>
              <a:t>Employee Identification </a:t>
            </a:r>
            <a:r>
              <a:rPr lang="en-US" dirty="0" smtClean="0"/>
              <a:t>Number</a:t>
            </a:r>
          </a:p>
          <a:p>
            <a:r>
              <a:rPr lang="en-US" dirty="0" smtClean="0"/>
              <a:t>LE  - Legal Entity</a:t>
            </a:r>
            <a:endParaRPr lang="en-US" dirty="0" smtClean="0"/>
          </a:p>
          <a:p>
            <a:r>
              <a:rPr lang="en-US" dirty="0" smtClean="0"/>
              <a:t>MAEFAIRS – Montana Automated Education Finance and Information Reporting System</a:t>
            </a:r>
            <a:endParaRPr lang="en-US" dirty="0" smtClean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31313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5636" y="4507345"/>
            <a:ext cx="3318164" cy="1200728"/>
          </a:xfrm>
        </p:spPr>
        <p:txBody>
          <a:bodyPr/>
          <a:lstStyle/>
          <a:p>
            <a:r>
              <a:rPr lang="en-US" dirty="0" smtClean="0"/>
              <a:t>Questions…..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7961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2" r="15782"/>
          <a:stretch/>
        </p:blipFill>
        <p:spPr>
          <a:xfrm rot="5400000">
            <a:off x="352713" y="2067214"/>
            <a:ext cx="44380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00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Compensation Expenditure Reports</a:t>
            </a:r>
            <a:br>
              <a:rPr lang="en-US" dirty="0" smtClean="0"/>
            </a:br>
            <a:r>
              <a:rPr lang="en-US" dirty="0" smtClean="0"/>
              <a:t>Black Mountain Software Specific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8961582" cy="452899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Black Mountain Payroll&gt;OPI Compensation Survey&gt;Expenditure File&gt;Saves to c:drive </a:t>
            </a:r>
            <a:r>
              <a:rPr lang="en-US" dirty="0" err="1">
                <a:latin typeface="+mj-lt"/>
              </a:rPr>
              <a:t>bms</a:t>
            </a:r>
            <a:r>
              <a:rPr lang="en-US" dirty="0">
                <a:latin typeface="+mj-lt"/>
              </a:rPr>
              <a:t> files folder OPIEXP_0427 and OPIEXP_0428.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>
                <a:latin typeface="+mj-lt"/>
              </a:rPr>
              <a:t>Total $ Column and write down the amount, this is the amount you should have when you finish making all changes. 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>
                <a:latin typeface="+mj-lt"/>
              </a:rPr>
              <a:t>Open saved files and sort by SEID remove 999999 (work comp)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>
                <a:latin typeface="+mj-lt"/>
              </a:rPr>
              <a:t>Sort by fund, program, function, object, amount any negatives subtract from coinciding positives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>
                <a:latin typeface="+mj-lt"/>
              </a:rPr>
              <a:t>Delete all rows with 0 amounts.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>
                <a:latin typeface="+mj-lt"/>
              </a:rPr>
              <a:t>Change LE Column type to text, retype 0427 (0428) copy and paste down the entire column.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>
                <a:latin typeface="+mj-lt"/>
              </a:rPr>
              <a:t>Total $ Column and write down the amount, this is the amount you should have when you finish making all changes.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Save, Yes-NO 2</a:t>
            </a:r>
            <a:r>
              <a:rPr lang="en-US" baseline="30000" dirty="0">
                <a:latin typeface="+mj-lt"/>
              </a:rPr>
              <a:t>nd</a:t>
            </a:r>
            <a:r>
              <a:rPr lang="en-US" dirty="0">
                <a:latin typeface="+mj-lt"/>
              </a:rPr>
              <a:t> prompt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2957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Dates to keep in 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Terms Of Employment (TOE)</a:t>
            </a:r>
          </a:p>
          <a:p>
            <a:pPr lvl="1"/>
            <a:r>
              <a:rPr lang="en-US" dirty="0" smtClean="0"/>
              <a:t>2018-2019 Teams Current Year available through August 30, 2019</a:t>
            </a:r>
          </a:p>
          <a:p>
            <a:pPr lvl="1"/>
            <a:r>
              <a:rPr lang="en-US" b="1" dirty="0"/>
              <a:t>The 2019-2020 TEAMS screens will open</a:t>
            </a:r>
            <a:br>
              <a:rPr lang="en-US" b="1" dirty="0"/>
            </a:br>
            <a:r>
              <a:rPr lang="en-US" b="1" dirty="0"/>
              <a:t>September 1, 2019 and close November 1, 2019.</a:t>
            </a:r>
            <a:br>
              <a:rPr lang="en-US" b="1" dirty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Compensation Expenditures Report (</a:t>
            </a:r>
            <a:r>
              <a:rPr lang="en-US" i="1" dirty="0" smtClean="0"/>
              <a:t>CRP unofficially)</a:t>
            </a:r>
          </a:p>
          <a:p>
            <a:pPr lvl="1"/>
            <a:r>
              <a:rPr lang="en-US" i="1" dirty="0" smtClean="0"/>
              <a:t>FY19 available when </a:t>
            </a:r>
            <a:r>
              <a:rPr lang="en-US" i="1" dirty="0" err="1" smtClean="0"/>
              <a:t>Maefairs</a:t>
            </a:r>
            <a:r>
              <a:rPr lang="en-US" i="1" dirty="0" smtClean="0"/>
              <a:t> opens late July 2019</a:t>
            </a:r>
          </a:p>
          <a:p>
            <a:pPr lvl="1"/>
            <a:r>
              <a:rPr lang="en-US" i="1" dirty="0" smtClean="0"/>
              <a:t>Due December 10, 2019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39360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Reports Are Clerks responsible for?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5157787" cy="974355"/>
          </a:xfrm>
        </p:spPr>
        <p:txBody>
          <a:bodyPr>
            <a:normAutofit/>
          </a:bodyPr>
          <a:lstStyle/>
          <a:p>
            <a:pPr algn="ctr"/>
            <a:endParaRPr lang="en-US" sz="5400" dirty="0" smtClean="0"/>
          </a:p>
          <a:p>
            <a:pPr algn="ctr"/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513763" y="1726395"/>
            <a:ext cx="5362346" cy="374747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90207" y="1529540"/>
            <a:ext cx="5526723" cy="512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18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Tongue Twister:  TOE TIEs to TFS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46415"/>
            <a:ext cx="10299267" cy="105866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Through the </a:t>
            </a:r>
            <a:r>
              <a:rPr lang="en-US" dirty="0" smtClean="0"/>
              <a:t>Compensation Expenditures Report</a:t>
            </a:r>
          </a:p>
          <a:p>
            <a:pPr algn="ctr"/>
            <a:r>
              <a:rPr lang="en-US" dirty="0" smtClean="0"/>
              <a:t>(like a check/balance)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80902" y="2443942"/>
            <a:ext cx="10374486" cy="3745721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endParaRPr lang="en-US" dirty="0" smtClean="0"/>
          </a:p>
          <a:p>
            <a:pPr marL="457200" lvl="1" indent="0" algn="ctr">
              <a:buNone/>
            </a:pPr>
            <a:r>
              <a:rPr lang="en-US" dirty="0" smtClean="0"/>
              <a:t>Salary Expenses reported on it may receive a</a:t>
            </a:r>
            <a:endParaRPr lang="en-US" dirty="0"/>
          </a:p>
          <a:p>
            <a:pPr marL="457200" lvl="1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Validation Warning</a:t>
            </a:r>
          </a:p>
          <a:p>
            <a:pPr marL="457200" lvl="1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if 10</a:t>
            </a:r>
            <a:r>
              <a:rPr lang="en-US" dirty="0"/>
              <a:t>% </a:t>
            </a:r>
            <a:r>
              <a:rPr lang="en-US" dirty="0" smtClean="0"/>
              <a:t>difference from Salary Expenses reported on TFS</a:t>
            </a:r>
          </a:p>
          <a:p>
            <a:pPr marL="457200" lvl="1" indent="0" algn="ctr">
              <a:buNone/>
            </a:pPr>
            <a:endParaRPr lang="en-US" dirty="0" smtClean="0"/>
          </a:p>
          <a:p>
            <a:pPr marL="457200" lvl="1" indent="0" algn="ctr">
              <a:buNone/>
            </a:pPr>
            <a:r>
              <a:rPr lang="en-US" dirty="0" smtClean="0"/>
              <a:t>You </a:t>
            </a:r>
            <a:r>
              <a:rPr lang="en-US" dirty="0"/>
              <a:t>will still be able to submit your Compensation Expenditures Report with </a:t>
            </a:r>
            <a:r>
              <a:rPr lang="en-US" dirty="0" smtClean="0"/>
              <a:t>this </a:t>
            </a:r>
            <a:r>
              <a:rPr lang="en-US" dirty="0" smtClean="0">
                <a:solidFill>
                  <a:srgbClr val="FF0000"/>
                </a:solidFill>
              </a:rPr>
              <a:t>warning</a:t>
            </a:r>
            <a:r>
              <a:rPr lang="en-US" dirty="0" smtClean="0"/>
              <a:t>, </a:t>
            </a:r>
            <a:r>
              <a:rPr lang="en-US" dirty="0"/>
              <a:t>but if you </a:t>
            </a:r>
            <a:r>
              <a:rPr lang="en-US" dirty="0" smtClean="0"/>
              <a:t>receive this warning </a:t>
            </a:r>
            <a:r>
              <a:rPr lang="en-US" dirty="0"/>
              <a:t>please </a:t>
            </a:r>
            <a:r>
              <a:rPr lang="en-US" dirty="0" smtClean="0"/>
              <a:t>contact Keri Ludwig from OPI </a:t>
            </a:r>
            <a:r>
              <a:rPr lang="en-US" dirty="0" smtClean="0">
                <a:hlinkClick r:id="rId2"/>
              </a:rPr>
              <a:t>keri.ludwig@mt.gov</a:t>
            </a:r>
            <a:r>
              <a:rPr lang="en-US" dirty="0" smtClean="0"/>
              <a:t> to identify </a:t>
            </a:r>
            <a:r>
              <a:rPr lang="en-US" dirty="0"/>
              <a:t>the reasons why </a:t>
            </a:r>
            <a:r>
              <a:rPr lang="en-US" dirty="0" smtClean="0"/>
              <a:t>the two reports don’t match more closely.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892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TOE-Terms Of 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TOE must be completed prior to TEAMS- Terms of Employment Accreditation Master Schedule TEAMS is </a:t>
            </a:r>
            <a:r>
              <a:rPr lang="en-US" i="1" dirty="0" smtClean="0"/>
              <a:t>usually completed by Supt. or Bldg. Admin.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TOE may need adjustments as TEAMS information is entered.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Attend TEAMS </a:t>
            </a:r>
            <a:r>
              <a:rPr lang="en-US" dirty="0" smtClean="0"/>
              <a:t>workshop along with your Supt/</a:t>
            </a:r>
            <a:r>
              <a:rPr lang="en-US" dirty="0" err="1" smtClean="0"/>
              <a:t>Bldg</a:t>
            </a:r>
            <a:r>
              <a:rPr lang="en-US" dirty="0" smtClean="0"/>
              <a:t> Admin to correct issues as they come up</a:t>
            </a:r>
          </a:p>
          <a:p>
            <a:pPr marL="914400" lvl="2" indent="0">
              <a:buNone/>
            </a:pPr>
            <a:r>
              <a:rPr lang="en-US" dirty="0" smtClean="0"/>
              <a:t>Possible Issues: </a:t>
            </a:r>
            <a:r>
              <a:rPr lang="en-US" dirty="0" smtClean="0"/>
              <a:t> </a:t>
            </a:r>
          </a:p>
          <a:p>
            <a:pPr lvl="4"/>
            <a:r>
              <a:rPr lang="en-US" dirty="0" smtClean="0"/>
              <a:t>coded Mr. Smith to Elementary LE and he coached a high school sport</a:t>
            </a:r>
          </a:p>
          <a:p>
            <a:pPr lvl="4"/>
            <a:r>
              <a:rPr lang="en-US" dirty="0" smtClean="0"/>
              <a:t>Librarian is split between all schools and FTE adds up to 1.25</a:t>
            </a:r>
          </a:p>
          <a:p>
            <a:pPr lvl="4"/>
            <a:r>
              <a:rPr lang="en-US" dirty="0" smtClean="0"/>
              <a:t>Hired a sub teacher assigned a TOE record at one LE they worked at the other LE</a:t>
            </a:r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447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4691"/>
            <a:ext cx="10515600" cy="15659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TOE – Terms of </a:t>
            </a:r>
            <a:r>
              <a:rPr lang="en-US" dirty="0" smtClean="0"/>
              <a:t>Employment</a:t>
            </a:r>
            <a:br>
              <a:rPr lang="en-US" dirty="0" smtClean="0"/>
            </a:br>
            <a:r>
              <a:rPr lang="en-US" sz="2000" dirty="0" smtClean="0"/>
              <a:t>OPI Website&gt;Leadership&gt;Assessment &amp; Accountability&gt;School Accreditation&gt;TEAMS&gt; TEAMS Login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sz="2000" dirty="0" smtClean="0">
                <a:hlinkClick r:id="rId2"/>
              </a:rPr>
              <a:t>https</a:t>
            </a:r>
            <a:r>
              <a:rPr lang="en-US" sz="2000" dirty="0" smtClean="0">
                <a:hlinkClick r:id="rId2"/>
              </a:rPr>
              <a:t>://apps3.opi.mt.gov/SSO/login/login.aspx?ReturnUrl=%2fSSO%2fNormalPages%2fSummary.aspx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942555" y="3408218"/>
            <a:ext cx="5678637" cy="29128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71" y="1559042"/>
            <a:ext cx="5769028" cy="324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30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28" y="217649"/>
            <a:ext cx="10363200" cy="28996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593" y="3599411"/>
            <a:ext cx="10533238" cy="31449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2000" y="0"/>
            <a:ext cx="1400000" cy="1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63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14" y="1596044"/>
            <a:ext cx="10977936" cy="49839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98270" y="154768"/>
            <a:ext cx="10939548" cy="157428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5400" dirty="0"/>
              <a:t>SEID – State/School Employee Identification Number</a:t>
            </a:r>
          </a:p>
          <a:p>
            <a:pPr marL="0" indent="0">
              <a:buNone/>
            </a:pPr>
            <a:r>
              <a:rPr lang="en-US" dirty="0" smtClean="0"/>
              <a:t>Any </a:t>
            </a:r>
            <a:r>
              <a:rPr lang="en-US" dirty="0"/>
              <a:t>Employee receiving compensation in a fiscal year period 07/01 to 6/30 requires </a:t>
            </a:r>
            <a:r>
              <a:rPr lang="en-US" dirty="0" smtClean="0"/>
              <a:t>an SEID </a:t>
            </a:r>
            <a:r>
              <a:rPr lang="en-US" dirty="0"/>
              <a:t>assigned in TEAMS</a:t>
            </a:r>
          </a:p>
          <a:p>
            <a:pPr marL="0" indent="0" algn="ctr">
              <a:buNone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56231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5084</TotalTime>
  <Words>702</Words>
  <Application>Microsoft Office PowerPoint</Application>
  <PresentationFormat>Widescreen</PresentationFormat>
  <Paragraphs>87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 Theme</vt:lpstr>
      <vt:lpstr>  TOE/Compensation Expenditure Reporting   </vt:lpstr>
      <vt:lpstr>Acronyms, acronyms, and more acronyms</vt:lpstr>
      <vt:lpstr>Dates to keep in mind</vt:lpstr>
      <vt:lpstr>Which Reports Are Clerks responsible for?</vt:lpstr>
      <vt:lpstr>Tongue Twister:  TOE TIEs to TFS</vt:lpstr>
      <vt:lpstr>TOE-Terms Of Employment</vt:lpstr>
      <vt:lpstr>TOE – Terms of Employment OPI Website&gt;Leadership&gt;Assessment &amp; Accountability&gt;School Accreditation&gt;TEAMS&gt; TEAMS Login or https://apps3.opi.mt.gov/SSO/login/login.aspx?ReturnUrl=%2fSSO%2fNormalPages%2fSummary.aspx</vt:lpstr>
      <vt:lpstr>PowerPoint Presentation</vt:lpstr>
      <vt:lpstr>PowerPoint Presentation</vt:lpstr>
      <vt:lpstr>PowerPoint Presentation</vt:lpstr>
      <vt:lpstr>If you are ahead of the game (I don’t like you)</vt:lpstr>
      <vt:lpstr>When the System opens September 1, you’re ready to add TOE Records for 2019-2020</vt:lpstr>
      <vt:lpstr>PowerPoint Presentation</vt:lpstr>
      <vt:lpstr>After you have SEID assigned – Add TOE Record</vt:lpstr>
      <vt:lpstr>CRP unofficially –Compensation Expenditure Report  OPI Website&gt;Leadership&gt;Assessment &amp; Accountability&gt;School Accreditation&gt;TEAMS&gt; TEAMS Login or https://apps.opi.mt.gov/Maefairs/frmLogin.aspx?ReturnUrl=/Maefairs/frmDefault.aspx</vt:lpstr>
      <vt:lpstr>PowerPoint Presentation</vt:lpstr>
      <vt:lpstr>Opens late July </vt:lpstr>
      <vt:lpstr>Current Year (18-19) Check Validation:</vt:lpstr>
      <vt:lpstr>New Year (19-20) Options available:</vt:lpstr>
      <vt:lpstr>Questions…..</vt:lpstr>
      <vt:lpstr>Compensation Expenditure Reports Black Mountain Software Specific</vt:lpstr>
    </vt:vector>
  </TitlesOfParts>
  <Company>Hvare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TOE/Compensation Expenditure Reporting</dc:title>
  <dc:creator>Shanna Flores</dc:creator>
  <cp:lastModifiedBy>Shanna Flores</cp:lastModifiedBy>
  <cp:revision>35</cp:revision>
  <dcterms:created xsi:type="dcterms:W3CDTF">2019-05-30T17:20:21Z</dcterms:created>
  <dcterms:modified xsi:type="dcterms:W3CDTF">2019-06-06T02:22:22Z</dcterms:modified>
</cp:coreProperties>
</file>