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5" r:id="rId1"/>
  </p:sldMasterIdLst>
  <p:notesMasterIdLst>
    <p:notesMasterId r:id="rId29"/>
  </p:notesMasterIdLst>
  <p:sldIdLst>
    <p:sldId id="256" r:id="rId2"/>
    <p:sldId id="270" r:id="rId3"/>
    <p:sldId id="271" r:id="rId4"/>
    <p:sldId id="257" r:id="rId5"/>
    <p:sldId id="258" r:id="rId6"/>
    <p:sldId id="259" r:id="rId7"/>
    <p:sldId id="272" r:id="rId8"/>
    <p:sldId id="260" r:id="rId9"/>
    <p:sldId id="264" r:id="rId10"/>
    <p:sldId id="276" r:id="rId11"/>
    <p:sldId id="277" r:id="rId12"/>
    <p:sldId id="261" r:id="rId13"/>
    <p:sldId id="265" r:id="rId14"/>
    <p:sldId id="278" r:id="rId15"/>
    <p:sldId id="262" r:id="rId16"/>
    <p:sldId id="275" r:id="rId17"/>
    <p:sldId id="263" r:id="rId18"/>
    <p:sldId id="279" r:id="rId19"/>
    <p:sldId id="273" r:id="rId20"/>
    <p:sldId id="274" r:id="rId21"/>
    <p:sldId id="266" r:id="rId22"/>
    <p:sldId id="267" r:id="rId23"/>
    <p:sldId id="280" r:id="rId24"/>
    <p:sldId id="281" r:id="rId25"/>
    <p:sldId id="269" r:id="rId26"/>
    <p:sldId id="282" r:id="rId27"/>
    <p:sldId id="283" r:id="rId28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848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1AFBC6E5-9388-496A-8F35-8CBD04556C18}" type="datetimeFigureOut">
              <a:rPr lang="en-US" smtClean="0"/>
              <a:t>6/12/19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0" y="1154113"/>
            <a:ext cx="41560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E2234017-7A78-4ADA-83DE-F3AA398B4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660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234017-7A78-4ADA-83DE-F3AA398B46B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249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3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b="1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676400"/>
            <a:ext cx="3886200" cy="1524000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203574"/>
            <a:ext cx="3886200" cy="18256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8E391-7C18-4904-8055-5311D0676F32}" type="datetimeFigureOut">
              <a:rPr lang="en-US" smtClean="0"/>
              <a:t>6/12/19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B07C6F67-30AF-4F04-976A-1F1890A1FF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8E391-7C18-4904-8055-5311D0676F32}" type="datetimeFigureOut">
              <a:rPr lang="en-US" smtClean="0"/>
              <a:t>6/12/19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C6F67-30AF-4F04-976A-1F1890A1FF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8E391-7C18-4904-8055-5311D0676F32}" type="datetimeFigureOut">
              <a:rPr lang="en-US" smtClean="0"/>
              <a:t>6/12/19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C6F67-30AF-4F04-976A-1F1890A1FF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7772400" cy="3733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8E391-7C18-4904-8055-5311D0676F32}" type="datetimeFigureOut">
              <a:rPr lang="en-US" smtClean="0"/>
              <a:t>6/12/19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C6F67-30AF-4F04-976A-1F1890A1FF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14000">
                <a:srgbClr val="333333"/>
              </a:gs>
              <a:gs pos="83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rgbClr val="000000">
                  <a:alpha val="0"/>
                </a:srgbClr>
              </a:gs>
              <a:gs pos="57000">
                <a:srgbClr val="4D4D4D"/>
              </a:gs>
              <a:gs pos="10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33787"/>
            <a:ext cx="7772400" cy="1362075"/>
          </a:xfrm>
        </p:spPr>
        <p:txBody>
          <a:bodyPr anchor="t"/>
          <a:lstStyle>
            <a:lvl1pPr algn="l">
              <a:defRPr sz="40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336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8E391-7C18-4904-8055-5311D0676F32}" type="datetimeFigureOut">
              <a:rPr lang="en-US" smtClean="0"/>
              <a:t>6/12/19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C6F67-30AF-4F04-976A-1F1890A1FF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8E391-7C18-4904-8055-5311D0676F32}" type="datetimeFigureOut">
              <a:rPr lang="en-US" smtClean="0"/>
              <a:t>6/12/19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C6F67-30AF-4F04-976A-1F1890A1FF90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85800" y="1536192"/>
            <a:ext cx="3657600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800600" y="1536192"/>
            <a:ext cx="3657600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Freeform 11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8E391-7C18-4904-8055-5311D0676F32}" type="datetimeFigureOut">
              <a:rPr lang="en-US" smtClean="0"/>
              <a:t>6/12/19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C6F67-30AF-4F04-976A-1F1890A1FF90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685800" y="2209800"/>
            <a:ext cx="3657600" cy="3200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657600" cy="3200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1" y="5010151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0" y="4973410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8E391-7C18-4904-8055-5311D0676F32}" type="datetimeFigureOut">
              <a:rPr lang="en-US" smtClean="0"/>
              <a:t>6/12/19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C6F67-30AF-4F04-976A-1F1890A1FF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3"/>
              </a:gs>
              <a:gs pos="50000">
                <a:schemeClr val="accent3">
                  <a:lumMod val="40000"/>
                  <a:lumOff val="60000"/>
                </a:schemeClr>
              </a:gs>
              <a:gs pos="5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0" y="5381627"/>
            <a:ext cx="3286124" cy="1207294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6996854"/>
              <a:gd name="connsiteY0" fmla="*/ 0 h 1571625"/>
              <a:gd name="connsiteX1" fmla="*/ 6996854 w 6996854"/>
              <a:gd name="connsiteY1" fmla="*/ 1266825 h 1571625"/>
              <a:gd name="connsiteX2" fmla="*/ 0 w 6996854"/>
              <a:gd name="connsiteY2" fmla="*/ 1571625 h 1571625"/>
              <a:gd name="connsiteX3" fmla="*/ 0 w 6996854"/>
              <a:gd name="connsiteY3" fmla="*/ 0 h 1571625"/>
              <a:gd name="connsiteX0" fmla="*/ 0 w 7583417"/>
              <a:gd name="connsiteY0" fmla="*/ 0 h 800100"/>
              <a:gd name="connsiteX1" fmla="*/ 7583417 w 7583417"/>
              <a:gd name="connsiteY1" fmla="*/ 495300 h 800100"/>
              <a:gd name="connsiteX2" fmla="*/ 586563 w 7583417"/>
              <a:gd name="connsiteY2" fmla="*/ 800100 h 800100"/>
              <a:gd name="connsiteX3" fmla="*/ 0 w 7583417"/>
              <a:gd name="connsiteY3" fmla="*/ 0 h 800100"/>
              <a:gd name="connsiteX0" fmla="*/ 0 w 7017803"/>
              <a:gd name="connsiteY0" fmla="*/ 0 h 1200150"/>
              <a:gd name="connsiteX1" fmla="*/ 7017803 w 7017803"/>
              <a:gd name="connsiteY1" fmla="*/ 895350 h 1200150"/>
              <a:gd name="connsiteX2" fmla="*/ 20949 w 7017803"/>
              <a:gd name="connsiteY2" fmla="*/ 1200150 h 1200150"/>
              <a:gd name="connsiteX3" fmla="*/ 0 w 7017803"/>
              <a:gd name="connsiteY3" fmla="*/ 0 h 1200150"/>
              <a:gd name="connsiteX0" fmla="*/ 0 w 6410292"/>
              <a:gd name="connsiteY0" fmla="*/ 0 h 1752600"/>
              <a:gd name="connsiteX1" fmla="*/ 6410292 w 6410292"/>
              <a:gd name="connsiteY1" fmla="*/ 1752600 h 1752600"/>
              <a:gd name="connsiteX2" fmla="*/ 20949 w 6410292"/>
              <a:gd name="connsiteY2" fmla="*/ 1200150 h 1752600"/>
              <a:gd name="connsiteX3" fmla="*/ 0 w 6410292"/>
              <a:gd name="connsiteY3" fmla="*/ 0 h 1752600"/>
              <a:gd name="connsiteX0" fmla="*/ 0 w 7227290"/>
              <a:gd name="connsiteY0" fmla="*/ 0 h 1200150"/>
              <a:gd name="connsiteX1" fmla="*/ 7227290 w 7227290"/>
              <a:gd name="connsiteY1" fmla="*/ 885825 h 1200150"/>
              <a:gd name="connsiteX2" fmla="*/ 20949 w 7227290"/>
              <a:gd name="connsiteY2" fmla="*/ 1200150 h 1200150"/>
              <a:gd name="connsiteX3" fmla="*/ 0 w 7227290"/>
              <a:gd name="connsiteY3" fmla="*/ 0 h 1200150"/>
              <a:gd name="connsiteX0" fmla="*/ 0 w 7227290"/>
              <a:gd name="connsiteY0" fmla="*/ 0 h 885825"/>
              <a:gd name="connsiteX1" fmla="*/ 7227290 w 7227290"/>
              <a:gd name="connsiteY1" fmla="*/ 885825 h 885825"/>
              <a:gd name="connsiteX2" fmla="*/ 555141 w 7227290"/>
              <a:gd name="connsiteY2" fmla="*/ 862013 h 885825"/>
              <a:gd name="connsiteX3" fmla="*/ 0 w 7227290"/>
              <a:gd name="connsiteY3" fmla="*/ 0 h 885825"/>
              <a:gd name="connsiteX0" fmla="*/ 0 w 7227290"/>
              <a:gd name="connsiteY0" fmla="*/ 0 h 1207294"/>
              <a:gd name="connsiteX1" fmla="*/ 7227290 w 7227290"/>
              <a:gd name="connsiteY1" fmla="*/ 885825 h 1207294"/>
              <a:gd name="connsiteX2" fmla="*/ 0 w 7227290"/>
              <a:gd name="connsiteY2" fmla="*/ 1207294 h 1207294"/>
              <a:gd name="connsiteX3" fmla="*/ 0 w 7227290"/>
              <a:gd name="connsiteY3" fmla="*/ 0 h 1207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27290" h="1207294">
                <a:moveTo>
                  <a:pt x="0" y="0"/>
                </a:moveTo>
                <a:lnTo>
                  <a:pt x="7227290" y="885825"/>
                </a:lnTo>
                <a:lnTo>
                  <a:pt x="0" y="120729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196" y="5347020"/>
            <a:ext cx="3426231" cy="944725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2830674 w 7605568"/>
              <a:gd name="connsiteY2" fmla="*/ 806612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2930931"/>
              <a:gd name="connsiteY0" fmla="*/ 0 h 806612"/>
              <a:gd name="connsiteX1" fmla="*/ 0 w 2930931"/>
              <a:gd name="connsiteY1" fmla="*/ 75665 h 806612"/>
              <a:gd name="connsiteX2" fmla="*/ 2830674 w 2930931"/>
              <a:gd name="connsiteY2" fmla="*/ 806612 h 806612"/>
              <a:gd name="connsiteX3" fmla="*/ 2930931 w 2930931"/>
              <a:gd name="connsiteY3" fmla="*/ 785765 h 806612"/>
              <a:gd name="connsiteX4" fmla="*/ 1 w 2930931"/>
              <a:gd name="connsiteY4" fmla="*/ 0 h 806612"/>
              <a:gd name="connsiteX0" fmla="*/ 1 w 3204530"/>
              <a:gd name="connsiteY0" fmla="*/ 0 h 944725"/>
              <a:gd name="connsiteX1" fmla="*/ 0 w 3204530"/>
              <a:gd name="connsiteY1" fmla="*/ 75665 h 944725"/>
              <a:gd name="connsiteX2" fmla="*/ 3204530 w 3204530"/>
              <a:gd name="connsiteY2" fmla="*/ 944725 h 944725"/>
              <a:gd name="connsiteX3" fmla="*/ 2930931 w 3204530"/>
              <a:gd name="connsiteY3" fmla="*/ 785765 h 944725"/>
              <a:gd name="connsiteX4" fmla="*/ 1 w 3204530"/>
              <a:gd name="connsiteY4" fmla="*/ 0 h 944725"/>
              <a:gd name="connsiteX0" fmla="*/ 1 w 3426231"/>
              <a:gd name="connsiteY0" fmla="*/ 0 h 944725"/>
              <a:gd name="connsiteX1" fmla="*/ 0 w 3426231"/>
              <a:gd name="connsiteY1" fmla="*/ 75665 h 944725"/>
              <a:gd name="connsiteX2" fmla="*/ 3204530 w 3426231"/>
              <a:gd name="connsiteY2" fmla="*/ 944725 h 944725"/>
              <a:gd name="connsiteX3" fmla="*/ 3426231 w 3426231"/>
              <a:gd name="connsiteY3" fmla="*/ 923877 h 944725"/>
              <a:gd name="connsiteX4" fmla="*/ 1 w 3426231"/>
              <a:gd name="connsiteY4" fmla="*/ 0 h 94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6231" h="944725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3204530" y="944725"/>
                </a:lnTo>
                <a:lnTo>
                  <a:pt x="3426231" y="923877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8E391-7C18-4904-8055-5311D0676F32}" type="datetimeFigureOut">
              <a:rPr lang="en-US" smtClean="0"/>
              <a:t>6/12/19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C6F67-30AF-4F04-976A-1F1890A1FF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" y="5010151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0" y="4973410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8E391-7C18-4904-8055-5311D0676F32}" type="datetimeFigureOut">
              <a:rPr lang="en-US" smtClean="0"/>
              <a:t>6/12/19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C6F67-30AF-4F04-976A-1F1890A1FF90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572000" y="609600"/>
            <a:ext cx="38862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76274" y="1527048"/>
            <a:ext cx="3383280" cy="329184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0" y="609600"/>
            <a:ext cx="3886200" cy="4190999"/>
          </a:xfrm>
          <a:ln w="79375">
            <a:solidFill>
              <a:schemeClr val="tx1"/>
            </a:solidFill>
            <a:miter lim="800000"/>
          </a:ln>
          <a:effectLst>
            <a:outerShdw blurRad="50800" dist="38100" dir="5400000" algn="ctr" rotWithShape="0">
              <a:srgbClr val="000000">
                <a:alpha val="42000"/>
              </a:srgb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5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8E391-7C18-4904-8055-5311D0676F32}" type="datetimeFigureOut">
              <a:rPr lang="en-US" smtClean="0"/>
              <a:t>6/12/19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C6F67-30AF-4F04-976A-1F1890A1FF90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76656" y="1524000"/>
            <a:ext cx="3381375" cy="32956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13">
              <a:alphaModFix amt="15000"/>
            </a:blip>
            <a:srcRect/>
            <a:tile tx="0" ty="0" sx="76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0200"/>
            <a:ext cx="7772400" cy="45259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416675"/>
            <a:ext cx="1981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lang="en-US" sz="900" kern="1200" cap="all" spc="110" baseline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</a:lstStyle>
          <a:p>
            <a:fld id="{B2C8E391-7C18-4904-8055-5311D0676F32}" type="datetimeFigureOut">
              <a:rPr lang="en-US" smtClean="0"/>
              <a:t>6/12/19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6416675"/>
            <a:ext cx="28956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l">
              <a:defRPr sz="900" cap="all" spc="110" baseline="0">
                <a:solidFill>
                  <a:srgbClr val="4D4D4D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416675"/>
            <a:ext cx="457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sz="1100" b="1" baseline="0">
                <a:solidFill>
                  <a:srgbClr val="4D4D4D"/>
                </a:solidFill>
              </a:defRPr>
            </a:lvl1pPr>
          </a:lstStyle>
          <a:p>
            <a:fld id="{B07C6F67-30AF-4F04-976A-1F1890A1FF90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" y="1676400"/>
            <a:ext cx="9258300" cy="1295400"/>
          </a:xfrm>
        </p:spPr>
        <p:txBody>
          <a:bodyPr>
            <a:noAutofit/>
          </a:bodyPr>
          <a:lstStyle/>
          <a:p>
            <a:r>
              <a:rPr lang="en-US" sz="4200" b="1" dirty="0" smtClean="0"/>
              <a:t>TECHNOLOGY BEST PRACTICES</a:t>
            </a:r>
            <a:endParaRPr lang="en-US" sz="4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553200" cy="182880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>
                <a:solidFill>
                  <a:srgbClr val="FFFF00"/>
                </a:solidFill>
              </a:rPr>
              <a:t>Summer Conference 2019</a:t>
            </a:r>
            <a:endParaRPr lang="en-US" sz="44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" y="152400"/>
            <a:ext cx="9143999" cy="506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183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0"/>
            <a:ext cx="56939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597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4724401"/>
          </a:xfrm>
        </p:spPr>
        <p:txBody>
          <a:bodyPr>
            <a:normAutofit/>
          </a:bodyPr>
          <a:lstStyle/>
          <a:p>
            <a:r>
              <a:rPr lang="en-US" sz="2800" dirty="0"/>
              <a:t>Have some funds in reserve to meet unexpected expenses or requests</a:t>
            </a:r>
          </a:p>
          <a:p>
            <a:r>
              <a:rPr lang="en-US" sz="2800" dirty="0"/>
              <a:t>Spend out of other funds first (Carl Perkins, CTE, GF) </a:t>
            </a:r>
          </a:p>
          <a:p>
            <a:pPr lvl="1"/>
            <a:r>
              <a:rPr lang="en-US" sz="2800" dirty="0"/>
              <a:t>Recode expenditures to Fund 28 at year-end, if needed</a:t>
            </a:r>
          </a:p>
          <a:p>
            <a:pPr marL="6858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58528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6172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>
                <a:solidFill>
                  <a:srgbClr val="FFFFFF"/>
                </a:solidFill>
              </a:rPr>
              <a:t>PRIORITIZE TECHNOLOGY SPENDING</a:t>
            </a:r>
          </a:p>
          <a:p>
            <a:pPr marL="0" indent="0">
              <a:buNone/>
            </a:pPr>
            <a:endParaRPr lang="en-US" sz="1100" b="1" dirty="0" smtClean="0"/>
          </a:p>
          <a:p>
            <a:pPr marL="0" indent="0">
              <a:buNone/>
            </a:pPr>
            <a:r>
              <a:rPr lang="en-US" sz="3600" dirty="0" smtClean="0">
                <a:solidFill>
                  <a:srgbClr val="FFFF00"/>
                </a:solidFill>
              </a:rPr>
              <a:t>SAFETY</a:t>
            </a:r>
            <a:endParaRPr lang="en-US" sz="3600" dirty="0" smtClean="0">
              <a:solidFill>
                <a:srgbClr val="FFFF00"/>
              </a:solidFill>
            </a:endParaRPr>
          </a:p>
          <a:p>
            <a:pPr marL="514350" indent="-457200"/>
            <a:r>
              <a:rPr lang="en-US" sz="3600" dirty="0" smtClean="0"/>
              <a:t>Cameras and Other Security Devices</a:t>
            </a:r>
            <a:endParaRPr lang="en-US" sz="3600" dirty="0" smtClean="0"/>
          </a:p>
          <a:p>
            <a:pPr marL="514350" indent="-457200"/>
            <a:r>
              <a:rPr lang="en-US" sz="3600" dirty="0" smtClean="0"/>
              <a:t>Network &amp; Wireless Security</a:t>
            </a:r>
            <a:endParaRPr lang="en-US" sz="3600" dirty="0" smtClean="0"/>
          </a:p>
          <a:p>
            <a:pPr marL="514350" indent="-457200"/>
            <a:r>
              <a:rPr lang="en-US" sz="3600" dirty="0" smtClean="0"/>
              <a:t>Cybersecurity</a:t>
            </a:r>
          </a:p>
          <a:p>
            <a:pPr marL="514350" indent="-457200"/>
            <a:r>
              <a:rPr lang="en-US" sz="3600" dirty="0" smtClean="0"/>
              <a:t>Other?</a:t>
            </a:r>
          </a:p>
        </p:txBody>
      </p:sp>
    </p:spTree>
    <p:extLst>
      <p:ext uri="{BB962C8B-B14F-4D97-AF65-F5344CB8AC3E}">
        <p14:creationId xmlns:p14="http://schemas.microsoft.com/office/powerpoint/2010/main" val="3880960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763000" cy="5181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FFFF00"/>
                </a:solidFill>
              </a:rPr>
              <a:t>STUDENTS  </a:t>
            </a:r>
          </a:p>
          <a:p>
            <a:pPr marL="0" indent="0">
              <a:buNone/>
            </a:pPr>
            <a:r>
              <a:rPr lang="en-US" sz="2800" dirty="0" smtClean="0"/>
              <a:t>  </a:t>
            </a:r>
            <a:r>
              <a:rPr lang="en-US" sz="3600" dirty="0" smtClean="0"/>
              <a:t> What Technology is most appropriate for each age group?</a:t>
            </a:r>
          </a:p>
          <a:p>
            <a:pPr marL="0" indent="0">
              <a:buNone/>
            </a:pPr>
            <a:endParaRPr lang="en-US" sz="900" dirty="0" smtClean="0"/>
          </a:p>
          <a:p>
            <a:pPr marL="0" indent="0">
              <a:buNone/>
            </a:pPr>
            <a:r>
              <a:rPr lang="en-US" sz="3600" dirty="0" smtClean="0"/>
              <a:t>   What is the useful life of these devices?</a:t>
            </a:r>
          </a:p>
          <a:p>
            <a:pPr marL="0" indent="0">
              <a:buNone/>
            </a:pPr>
            <a:endParaRPr lang="en-US" sz="1000" dirty="0" smtClean="0"/>
          </a:p>
          <a:p>
            <a:pPr marL="0" indent="0">
              <a:buNone/>
            </a:pPr>
            <a:r>
              <a:rPr lang="en-US" sz="3600" dirty="0" smtClean="0"/>
              <a:t>   What is the plan to replace/upgrade as needed?</a:t>
            </a:r>
          </a:p>
        </p:txBody>
      </p:sp>
    </p:spTree>
    <p:extLst>
      <p:ext uri="{BB962C8B-B14F-4D97-AF65-F5344CB8AC3E}">
        <p14:creationId xmlns:p14="http://schemas.microsoft.com/office/powerpoint/2010/main" val="708384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33400"/>
            <a:ext cx="8763000" cy="4800601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US" sz="3600" dirty="0" smtClean="0">
                <a:solidFill>
                  <a:srgbClr val="FFFF00"/>
                </a:solidFill>
              </a:rPr>
              <a:t>STAFF</a:t>
            </a:r>
          </a:p>
          <a:p>
            <a:pPr marL="68580" indent="0">
              <a:buNone/>
            </a:pPr>
            <a:r>
              <a:rPr lang="en-US" sz="3600" dirty="0" smtClean="0">
                <a:solidFill>
                  <a:srgbClr val="FFFF00"/>
                </a:solidFill>
              </a:rPr>
              <a:t>  </a:t>
            </a:r>
            <a:r>
              <a:rPr lang="en-US" sz="2800" dirty="0" smtClean="0"/>
              <a:t>Wish/Want/Need</a:t>
            </a:r>
          </a:p>
          <a:p>
            <a:pPr marL="6858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How will you incorporate this into your classroom and lessons?</a:t>
            </a:r>
          </a:p>
          <a:p>
            <a:pPr marL="6858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Do you know how to use the technology?</a:t>
            </a:r>
          </a:p>
          <a:p>
            <a:pPr marL="68580" indent="0">
              <a:buNone/>
            </a:pPr>
            <a:endParaRPr lang="en-US" sz="2800" dirty="0" smtClean="0"/>
          </a:p>
          <a:p>
            <a:pPr marL="68580" indent="0">
              <a:buNone/>
            </a:pP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smtClean="0">
                <a:solidFill>
                  <a:srgbClr val="FFFF00"/>
                </a:solidFill>
              </a:rPr>
              <a:t>  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471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"/>
            <a:ext cx="8991600" cy="6172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>
                <a:solidFill>
                  <a:srgbClr val="FFFF00"/>
                </a:solidFill>
              </a:rPr>
              <a:t>LICENSES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</a:t>
            </a:r>
            <a:r>
              <a:rPr lang="en-US" sz="3200" dirty="0" smtClean="0"/>
              <a:t> **</a:t>
            </a:r>
            <a:r>
              <a:rPr lang="en-US" sz="3200" dirty="0" smtClean="0"/>
              <a:t> </a:t>
            </a:r>
            <a:r>
              <a:rPr lang="en-US" sz="3200" dirty="0" smtClean="0"/>
              <a:t>have a clear/concise list of all licenses</a:t>
            </a:r>
          </a:p>
          <a:p>
            <a:pPr lvl="1"/>
            <a:r>
              <a:rPr lang="en-US" sz="3200" dirty="0" smtClean="0"/>
              <a:t>When </a:t>
            </a:r>
            <a:r>
              <a:rPr lang="en-US" sz="3200" dirty="0"/>
              <a:t>they renew</a:t>
            </a:r>
          </a:p>
          <a:p>
            <a:pPr lvl="1"/>
            <a:r>
              <a:rPr lang="en-US" sz="3200" dirty="0" smtClean="0"/>
              <a:t>How </a:t>
            </a:r>
            <a:r>
              <a:rPr lang="en-US" sz="3200" dirty="0"/>
              <a:t>many licenses you have compared to needs</a:t>
            </a:r>
          </a:p>
          <a:p>
            <a:pPr lvl="1"/>
            <a:r>
              <a:rPr lang="en-US" sz="3200" dirty="0" smtClean="0"/>
              <a:t>How </a:t>
            </a:r>
            <a:r>
              <a:rPr lang="en-US" sz="3200" dirty="0"/>
              <a:t>often are they </a:t>
            </a:r>
            <a:r>
              <a:rPr lang="en-US" sz="3200" dirty="0" smtClean="0"/>
              <a:t>used?  </a:t>
            </a:r>
            <a:r>
              <a:rPr lang="en-US" sz="3200" dirty="0" smtClean="0"/>
              <a:t>Can you cancel if only one teacher using once per year?</a:t>
            </a:r>
            <a:endParaRPr lang="en-US" sz="3200" dirty="0" smtClean="0"/>
          </a:p>
          <a:p>
            <a:pPr lvl="1"/>
            <a:r>
              <a:rPr lang="en-US" sz="3200" dirty="0" smtClean="0"/>
              <a:t>Estimated amount of how much the cost of a license will increase at renewal. 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41794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1" y="685799"/>
            <a:ext cx="7182786" cy="52599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05000" y="152400"/>
            <a:ext cx="52372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REPLACING EQUIPMENT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610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09600"/>
            <a:ext cx="8839200" cy="5486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FFFF00"/>
                </a:solidFill>
              </a:rPr>
              <a:t>REPLACING EQUIPMENT</a:t>
            </a:r>
            <a:endParaRPr lang="en-US" sz="2800" dirty="0" smtClean="0">
              <a:solidFill>
                <a:srgbClr val="FFFF00"/>
              </a:solidFill>
            </a:endParaRPr>
          </a:p>
          <a:p>
            <a:r>
              <a:rPr lang="en-US" sz="2800" dirty="0" smtClean="0"/>
              <a:t>Make an </a:t>
            </a:r>
            <a:r>
              <a:rPr lang="en-US" sz="2800" dirty="0" smtClean="0"/>
              <a:t>inventory &amp; check it annually</a:t>
            </a:r>
            <a:endParaRPr lang="en-US" sz="2800" dirty="0" smtClean="0"/>
          </a:p>
          <a:p>
            <a:r>
              <a:rPr lang="en-US" sz="2800" dirty="0" smtClean="0"/>
              <a:t>Printers</a:t>
            </a:r>
            <a:r>
              <a:rPr lang="en-US" sz="2800" dirty="0"/>
              <a:t>, projectors, </a:t>
            </a:r>
            <a:r>
              <a:rPr lang="en-US" sz="2800" dirty="0" smtClean="0"/>
              <a:t>document cameras (e.g. </a:t>
            </a:r>
            <a:r>
              <a:rPr lang="en-US" sz="2800" dirty="0" err="1" smtClean="0"/>
              <a:t>elmos</a:t>
            </a:r>
            <a:r>
              <a:rPr lang="en-US" sz="2800" dirty="0" smtClean="0"/>
              <a:t>) last </a:t>
            </a:r>
            <a:r>
              <a:rPr lang="en-US" sz="2800" dirty="0"/>
              <a:t>about 5 </a:t>
            </a:r>
            <a:r>
              <a:rPr lang="en-US" sz="2800" dirty="0" smtClean="0"/>
              <a:t>years</a:t>
            </a:r>
          </a:p>
          <a:p>
            <a:r>
              <a:rPr lang="en-US" sz="2800" dirty="0" smtClean="0"/>
              <a:t>Replace on a rotational basis</a:t>
            </a:r>
          </a:p>
          <a:p>
            <a:r>
              <a:rPr lang="en-US" sz="2800" dirty="0" smtClean="0"/>
              <a:t>Budget </a:t>
            </a:r>
            <a:r>
              <a:rPr lang="en-US" sz="2800" dirty="0"/>
              <a:t>for replacing at least 2-3 every </a:t>
            </a:r>
            <a:r>
              <a:rPr lang="en-US" sz="2800" dirty="0" smtClean="0"/>
              <a:t>year</a:t>
            </a: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New proposals  from teachers and tech </a:t>
            </a:r>
            <a:r>
              <a:rPr lang="en-US" sz="2800" dirty="0" smtClean="0"/>
              <a:t>staff:</a:t>
            </a:r>
            <a:endParaRPr lang="en-US" sz="2800" dirty="0" smtClean="0"/>
          </a:p>
          <a:p>
            <a:r>
              <a:rPr lang="en-US" sz="2800" dirty="0" smtClean="0"/>
              <a:t>Does it work with existing infrastructure?</a:t>
            </a:r>
          </a:p>
          <a:p>
            <a:r>
              <a:rPr lang="en-US" sz="2800" dirty="0" smtClean="0"/>
              <a:t>Are any upgrades needed?</a:t>
            </a:r>
          </a:p>
        </p:txBody>
      </p:sp>
    </p:spTree>
    <p:extLst>
      <p:ext uri="{BB962C8B-B14F-4D97-AF65-F5344CB8AC3E}">
        <p14:creationId xmlns:p14="http://schemas.microsoft.com/office/powerpoint/2010/main" val="238922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6397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Vendors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763000" cy="495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Where do you get the hardware?</a:t>
            </a:r>
          </a:p>
          <a:p>
            <a:pPr lvl="1"/>
            <a:r>
              <a:rPr lang="en-US" sz="2800" dirty="0" smtClean="0"/>
              <a:t>CDW-G will also give MCS discount if member</a:t>
            </a:r>
          </a:p>
          <a:p>
            <a:pPr lvl="1"/>
            <a:r>
              <a:rPr lang="en-US" sz="2800" dirty="0" smtClean="0"/>
              <a:t>MCS National Vendors</a:t>
            </a:r>
          </a:p>
          <a:p>
            <a:pPr lvl="1"/>
            <a:r>
              <a:rPr lang="en-US" sz="2800" dirty="0" smtClean="0"/>
              <a:t>Scott </a:t>
            </a:r>
            <a:r>
              <a:rPr lang="en-US" sz="2800" dirty="0" err="1" smtClean="0"/>
              <a:t>Buswell</a:t>
            </a:r>
            <a:r>
              <a:rPr lang="en-US" sz="2800" dirty="0" smtClean="0"/>
              <a:t> – </a:t>
            </a:r>
            <a:r>
              <a:rPr lang="en-US" sz="2800" dirty="0"/>
              <a:t>OPI </a:t>
            </a:r>
            <a:r>
              <a:rPr lang="en-US" sz="2800" dirty="0" smtClean="0"/>
              <a:t>website-</a:t>
            </a:r>
          </a:p>
          <a:p>
            <a:pPr lvl="2"/>
            <a:r>
              <a:rPr lang="en-US" sz="2600" dirty="0" smtClean="0"/>
              <a:t> Leadership/Management &amp; Operations/Surplus Computers</a:t>
            </a:r>
            <a:endParaRPr lang="en-US" sz="2800" dirty="0" smtClean="0"/>
          </a:p>
          <a:p>
            <a:pPr lvl="1"/>
            <a:r>
              <a:rPr lang="en-US" sz="2800" dirty="0" smtClean="0"/>
              <a:t>Apple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44170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to do with all this “stuff”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447800"/>
            <a:ext cx="8710862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717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/>
              <a:t>A little  about me</a:t>
            </a:r>
            <a:endParaRPr lang="en-US" sz="4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200" y="1600200"/>
            <a:ext cx="8839200" cy="4419599"/>
          </a:xfrm>
        </p:spPr>
        <p:txBody>
          <a:bodyPr>
            <a:noAutofit/>
          </a:bodyPr>
          <a:lstStyle/>
          <a:p>
            <a:pPr marL="68580" indent="0">
              <a:buNone/>
            </a:pPr>
            <a:r>
              <a:rPr lang="en-US" sz="3200" dirty="0" smtClean="0"/>
              <a:t>Colleen Drury – Business Manager and Technology Director at Scobey School since 2011</a:t>
            </a:r>
          </a:p>
          <a:p>
            <a:pPr marL="68580" indent="0">
              <a:buNone/>
            </a:pPr>
            <a:endParaRPr lang="en-US" sz="3200" dirty="0"/>
          </a:p>
          <a:p>
            <a:pPr marL="68580" indent="0">
              <a:buNone/>
            </a:pPr>
            <a:r>
              <a:rPr lang="en-US" sz="3200" dirty="0" smtClean="0"/>
              <a:t>Road to where I am now:</a:t>
            </a:r>
          </a:p>
          <a:p>
            <a:pPr marL="68580" indent="0">
              <a:buNone/>
            </a:pPr>
            <a:r>
              <a:rPr lang="en-US" sz="3200" dirty="0"/>
              <a:t>	</a:t>
            </a:r>
            <a:r>
              <a:rPr lang="en-US" sz="3200" dirty="0" smtClean="0"/>
              <a:t>Computer Lines in Bozeman</a:t>
            </a:r>
          </a:p>
          <a:p>
            <a:pPr marL="6858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	DSFCU </a:t>
            </a:r>
          </a:p>
          <a:p>
            <a:pPr marL="68580" indent="0">
              <a:buNone/>
            </a:pPr>
            <a:r>
              <a:rPr lang="en-US" sz="3200" dirty="0"/>
              <a:t>	</a:t>
            </a:r>
            <a:r>
              <a:rPr lang="en-US" sz="3200" dirty="0" smtClean="0"/>
              <a:t>Scobey School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45730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839200" cy="5257800"/>
          </a:xfrm>
        </p:spPr>
        <p:txBody>
          <a:bodyPr>
            <a:normAutofit fontScale="25000" lnSpcReduction="20000"/>
          </a:bodyPr>
          <a:lstStyle/>
          <a:p>
            <a:r>
              <a:rPr lang="en-US" sz="11200" dirty="0" smtClean="0"/>
              <a:t>Abandon Property Notice in the Paper </a:t>
            </a:r>
          </a:p>
          <a:p>
            <a:r>
              <a:rPr lang="en-US" sz="11200" dirty="0" smtClean="0"/>
              <a:t>Resolution - Board Approval – we have 2 readings</a:t>
            </a:r>
          </a:p>
          <a:p>
            <a:pPr marL="68580" indent="0">
              <a:buNone/>
            </a:pPr>
            <a:r>
              <a:rPr lang="en-US" sz="11200" dirty="0"/>
              <a:t> </a:t>
            </a:r>
            <a:r>
              <a:rPr lang="en-US" sz="11200" dirty="0" smtClean="0"/>
              <a:t>     </a:t>
            </a:r>
            <a:r>
              <a:rPr lang="en-US" sz="11200" dirty="0" smtClean="0"/>
              <a:t>Prep </a:t>
            </a:r>
            <a:r>
              <a:rPr lang="en-US" sz="11200" dirty="0" smtClean="0"/>
              <a:t>to get rid of the stuff</a:t>
            </a:r>
          </a:p>
          <a:p>
            <a:pPr marL="68580" indent="0">
              <a:buNone/>
            </a:pPr>
            <a:r>
              <a:rPr lang="en-US" sz="11200" dirty="0"/>
              <a:t> </a:t>
            </a:r>
            <a:r>
              <a:rPr lang="en-US" sz="11200" dirty="0" smtClean="0"/>
              <a:t>  </a:t>
            </a:r>
            <a:r>
              <a:rPr lang="en-US" sz="11200" dirty="0" smtClean="0"/>
              <a:t>   </a:t>
            </a:r>
            <a:r>
              <a:rPr lang="en-US" sz="11200" dirty="0" smtClean="0"/>
              <a:t>Remove hard drives from </a:t>
            </a:r>
            <a:r>
              <a:rPr lang="en-US" sz="11200" dirty="0" smtClean="0"/>
              <a:t>PC’s</a:t>
            </a:r>
          </a:p>
          <a:p>
            <a:pPr marL="68580" indent="0">
              <a:buNone/>
            </a:pPr>
            <a:r>
              <a:rPr lang="en-US" sz="11200" dirty="0"/>
              <a:t> </a:t>
            </a:r>
            <a:r>
              <a:rPr lang="en-US" sz="11200" dirty="0" smtClean="0"/>
              <a:t>     </a:t>
            </a:r>
            <a:r>
              <a:rPr lang="en-US" sz="11200" dirty="0" smtClean="0"/>
              <a:t>Remove </a:t>
            </a:r>
            <a:r>
              <a:rPr lang="en-US" sz="11200" dirty="0" smtClean="0"/>
              <a:t>Inventory tags</a:t>
            </a:r>
          </a:p>
          <a:p>
            <a:pPr marL="68580" indent="0">
              <a:buNone/>
            </a:pPr>
            <a:r>
              <a:rPr lang="en-US" sz="11200" dirty="0"/>
              <a:t> </a:t>
            </a:r>
            <a:r>
              <a:rPr lang="en-US" sz="11200" dirty="0" smtClean="0"/>
              <a:t>  </a:t>
            </a:r>
            <a:r>
              <a:rPr lang="en-US" sz="11200" dirty="0" smtClean="0"/>
              <a:t>  </a:t>
            </a:r>
            <a:r>
              <a:rPr lang="en-US" sz="11200" dirty="0"/>
              <a:t> </a:t>
            </a:r>
            <a:r>
              <a:rPr lang="en-US" sz="11200" dirty="0" smtClean="0"/>
              <a:t>Update</a:t>
            </a:r>
            <a:r>
              <a:rPr lang="en-US" sz="11200" dirty="0" smtClean="0"/>
              <a:t> </a:t>
            </a:r>
            <a:r>
              <a:rPr lang="en-US" sz="11200" dirty="0" smtClean="0"/>
              <a:t>Master </a:t>
            </a:r>
            <a:r>
              <a:rPr lang="en-US" sz="11200" dirty="0" smtClean="0"/>
              <a:t>Inventory List </a:t>
            </a:r>
            <a:endParaRPr lang="en-US" sz="11200" dirty="0" smtClean="0"/>
          </a:p>
          <a:p>
            <a:pPr marL="68580" indent="0">
              <a:buNone/>
            </a:pPr>
            <a:endParaRPr lang="en-US" sz="4400" dirty="0" smtClean="0"/>
          </a:p>
          <a:p>
            <a:pPr marL="68580" indent="0">
              <a:buNone/>
            </a:pPr>
            <a:r>
              <a:rPr lang="en-US" sz="11200" dirty="0" smtClean="0"/>
              <a:t>Then what:</a:t>
            </a:r>
          </a:p>
          <a:p>
            <a:pPr marL="68580" indent="0">
              <a:buNone/>
            </a:pPr>
            <a:r>
              <a:rPr lang="en-US" sz="11200" dirty="0" smtClean="0"/>
              <a:t>    Yellowstone E-</a:t>
            </a:r>
            <a:r>
              <a:rPr lang="en-US" sz="11200" dirty="0" smtClean="0"/>
              <a:t>Waste-</a:t>
            </a:r>
            <a:r>
              <a:rPr lang="en-US" sz="11200" dirty="0"/>
              <a:t>http://</a:t>
            </a:r>
            <a:r>
              <a:rPr lang="en-US" sz="11200" dirty="0" err="1" smtClean="0"/>
              <a:t>www.yellowstoneewaste.co</a:t>
            </a:r>
            <a:r>
              <a:rPr lang="en-US" sz="11200" dirty="0" err="1"/>
              <a:t>m</a:t>
            </a:r>
            <a:endParaRPr lang="en-US" sz="11200" dirty="0" smtClean="0"/>
          </a:p>
          <a:p>
            <a:pPr marL="68580" indent="0">
              <a:buNone/>
            </a:pPr>
            <a:r>
              <a:rPr lang="en-US" sz="11200" dirty="0" smtClean="0"/>
              <a:t>   Garage Sale</a:t>
            </a:r>
          </a:p>
          <a:p>
            <a:pPr marL="68580" indent="0">
              <a:buNone/>
            </a:pPr>
            <a:r>
              <a:rPr lang="en-US" sz="11200" dirty="0"/>
              <a:t> </a:t>
            </a:r>
            <a:r>
              <a:rPr lang="en-US" sz="11200" dirty="0" smtClean="0"/>
              <a:t>  Local Dump</a:t>
            </a:r>
          </a:p>
          <a:p>
            <a:pPr marL="68580" indent="0">
              <a:buNone/>
            </a:pPr>
            <a:r>
              <a:rPr lang="en-US" sz="3100" dirty="0"/>
              <a:t>	</a:t>
            </a:r>
            <a:r>
              <a:rPr lang="en-US" sz="3100" dirty="0" smtClean="0"/>
              <a:t>   </a:t>
            </a:r>
          </a:p>
          <a:p>
            <a:pPr marL="68580" indent="0">
              <a:buNone/>
            </a:pPr>
            <a:r>
              <a:rPr lang="en-US" sz="3100" dirty="0" smtClean="0"/>
              <a:t>	</a:t>
            </a:r>
          </a:p>
          <a:p>
            <a:pPr marL="6858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95400" y="22225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Scobey Schools’ Procedures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11741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BOARD PACKETS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534400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“</a:t>
            </a:r>
            <a:r>
              <a:rPr lang="en-US" sz="3200" dirty="0" smtClean="0"/>
              <a:t>Electronic” board meetings</a:t>
            </a:r>
          </a:p>
          <a:p>
            <a:r>
              <a:rPr lang="en-US" sz="3200" dirty="0" smtClean="0"/>
              <a:t>Provide each board member with an iPad (can also use Chromebooks)</a:t>
            </a:r>
          </a:p>
          <a:p>
            <a:r>
              <a:rPr lang="en-US" sz="3200" dirty="0" smtClean="0"/>
              <a:t>Email board packet to them</a:t>
            </a:r>
          </a:p>
          <a:p>
            <a:r>
              <a:rPr lang="en-US" sz="3200" dirty="0" smtClean="0"/>
              <a:t>Attach other documents for reference</a:t>
            </a:r>
          </a:p>
          <a:p>
            <a:r>
              <a:rPr lang="en-US" sz="3200" dirty="0" smtClean="0"/>
              <a:t>Cuts down on paper for them and for you</a:t>
            </a:r>
          </a:p>
        </p:txBody>
      </p:sp>
    </p:spTree>
    <p:extLst>
      <p:ext uri="{BB962C8B-B14F-4D97-AF65-F5344CB8AC3E}">
        <p14:creationId xmlns:p14="http://schemas.microsoft.com/office/powerpoint/2010/main" val="3997977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228600"/>
            <a:ext cx="77724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SCANNING DOCUMENTS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8229600" cy="4953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 smtClean="0"/>
              <a:t>Scanning documents during the year</a:t>
            </a:r>
          </a:p>
          <a:p>
            <a:r>
              <a:rPr lang="en-US" sz="3200" dirty="0" smtClean="0"/>
              <a:t>Board meeting minutes</a:t>
            </a:r>
          </a:p>
          <a:p>
            <a:r>
              <a:rPr lang="en-US" sz="3200" dirty="0" smtClean="0"/>
              <a:t>Claims </a:t>
            </a:r>
            <a:r>
              <a:rPr lang="en-US" sz="3200" dirty="0"/>
              <a:t>and </a:t>
            </a:r>
            <a:r>
              <a:rPr lang="en-US" sz="3200" dirty="0" smtClean="0"/>
              <a:t>payroll</a:t>
            </a:r>
          </a:p>
          <a:p>
            <a:r>
              <a:rPr lang="en-US" sz="3200" dirty="0" smtClean="0"/>
              <a:t>Useful </a:t>
            </a:r>
            <a:r>
              <a:rPr lang="en-US" sz="3200" dirty="0" smtClean="0"/>
              <a:t>at audit time</a:t>
            </a:r>
          </a:p>
          <a:p>
            <a:pPr lvl="1"/>
            <a:r>
              <a:rPr lang="en-US" sz="3200" dirty="0" smtClean="0"/>
              <a:t>give electronic </a:t>
            </a:r>
            <a:r>
              <a:rPr lang="en-US" sz="3200" dirty="0"/>
              <a:t>copies to </a:t>
            </a:r>
            <a:r>
              <a:rPr lang="en-US" sz="3200" dirty="0" smtClean="0"/>
              <a:t>auditors</a:t>
            </a:r>
          </a:p>
          <a:p>
            <a:pPr lvl="1"/>
            <a:r>
              <a:rPr lang="en-US" sz="3200" dirty="0" smtClean="0"/>
              <a:t>don’t </a:t>
            </a:r>
            <a:r>
              <a:rPr lang="en-US" sz="3200" dirty="0"/>
              <a:t>have to pull </a:t>
            </a:r>
            <a:r>
              <a:rPr lang="en-US" sz="3200" dirty="0" smtClean="0"/>
              <a:t>paper copies during audit fieldwork</a:t>
            </a:r>
          </a:p>
          <a:p>
            <a:r>
              <a:rPr lang="en-US" sz="3200" dirty="0" smtClean="0"/>
              <a:t>Make CD or hard drive copy</a:t>
            </a:r>
            <a:r>
              <a:rPr lang="en-US" sz="3200" dirty="0" smtClean="0"/>
              <a:t> </a:t>
            </a:r>
            <a:r>
              <a:rPr lang="en-US" sz="3200" dirty="0"/>
              <a:t>of the fiscal year and store it </a:t>
            </a:r>
            <a:r>
              <a:rPr lang="en-US" sz="3200" dirty="0" smtClean="0"/>
              <a:t>off-site </a:t>
            </a:r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518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35328"/>
            <a:ext cx="7772400" cy="1143000"/>
          </a:xfrm>
        </p:spPr>
        <p:txBody>
          <a:bodyPr/>
          <a:lstStyle/>
          <a:p>
            <a:pPr algn="ctr"/>
            <a:r>
              <a:rPr lang="en-US" dirty="0" smtClean="0"/>
              <a:t>Website compliance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smtClean="0"/>
              <a:t>Who puts documents on the website</a:t>
            </a:r>
          </a:p>
          <a:p>
            <a:r>
              <a:rPr lang="en-US" sz="3600" dirty="0" smtClean="0"/>
              <a:t>ADA Compliant?</a:t>
            </a:r>
          </a:p>
          <a:p>
            <a:pPr marL="46863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327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 house  VS OUTSOURCED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Cost of in-house employee </a:t>
            </a:r>
            <a:r>
              <a:rPr lang="en-US" sz="3200" dirty="0" err="1" smtClean="0"/>
              <a:t>vs</a:t>
            </a:r>
            <a:r>
              <a:rPr lang="en-US" sz="3200" dirty="0" smtClean="0"/>
              <a:t> Company</a:t>
            </a:r>
          </a:p>
          <a:p>
            <a:r>
              <a:rPr lang="en-US" sz="3200" dirty="0" smtClean="0"/>
              <a:t>Which will offer best services to your students &amp; staff</a:t>
            </a:r>
          </a:p>
          <a:p>
            <a:r>
              <a:rPr lang="en-US" sz="3200" dirty="0" smtClean="0"/>
              <a:t>Options to “share” employee with other school?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497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OTHER </a:t>
            </a:r>
            <a:r>
              <a:rPr lang="en-US" dirty="0" smtClean="0"/>
              <a:t>topics or GOOD </a:t>
            </a:r>
            <a:r>
              <a:rPr lang="en-US" dirty="0" smtClean="0"/>
              <a:t>IDEAS?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450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13" y="304800"/>
            <a:ext cx="8621487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299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56259"/>
            <a:ext cx="6477000" cy="633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24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17361"/>
          <a:stretch/>
        </p:blipFill>
        <p:spPr>
          <a:xfrm>
            <a:off x="1752600" y="281517"/>
            <a:ext cx="5562600" cy="612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212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-152400"/>
            <a:ext cx="77724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TECHNOLOGY BEST PRACTICES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762000"/>
            <a:ext cx="7772400" cy="5334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 smtClean="0">
                <a:solidFill>
                  <a:srgbClr val="FFFF00"/>
                </a:solidFill>
              </a:rPr>
              <a:t>Topics for Discussion</a:t>
            </a:r>
          </a:p>
          <a:p>
            <a:r>
              <a:rPr lang="en-US" sz="3200" dirty="0" smtClean="0"/>
              <a:t>Backups</a:t>
            </a:r>
          </a:p>
          <a:p>
            <a:r>
              <a:rPr lang="en-US" sz="3200" dirty="0" smtClean="0"/>
              <a:t>Paying for Technology</a:t>
            </a:r>
          </a:p>
          <a:p>
            <a:r>
              <a:rPr lang="en-US" sz="3200" dirty="0" smtClean="0"/>
              <a:t>What to do with all this  “STUFF”</a:t>
            </a:r>
          </a:p>
          <a:p>
            <a:r>
              <a:rPr lang="en-US" sz="3200" dirty="0" smtClean="0"/>
              <a:t>Board Packets</a:t>
            </a:r>
          </a:p>
          <a:p>
            <a:r>
              <a:rPr lang="en-US" sz="3200" dirty="0" smtClean="0"/>
              <a:t>Scanning documents</a:t>
            </a:r>
          </a:p>
          <a:p>
            <a:r>
              <a:rPr lang="en-US" sz="3200" dirty="0" smtClean="0"/>
              <a:t>Compliance on your </a:t>
            </a:r>
            <a:r>
              <a:rPr lang="en-US" sz="3200" dirty="0" smtClean="0"/>
              <a:t>website</a:t>
            </a:r>
            <a:endParaRPr lang="en-US" sz="3200" dirty="0" smtClean="0"/>
          </a:p>
          <a:p>
            <a:r>
              <a:rPr lang="en-US" sz="3200" dirty="0" smtClean="0"/>
              <a:t>In-house </a:t>
            </a:r>
            <a:r>
              <a:rPr lang="en-US" sz="3200" dirty="0" err="1" smtClean="0"/>
              <a:t>vs</a:t>
            </a:r>
            <a:r>
              <a:rPr lang="en-US" sz="3200" dirty="0" smtClean="0"/>
              <a:t> Outsourced</a:t>
            </a:r>
          </a:p>
          <a:p>
            <a:r>
              <a:rPr lang="en-US" sz="3200" dirty="0" smtClean="0"/>
              <a:t>Other Ideas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87137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1"/>
            <a:ext cx="8610600" cy="3733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What are the top 5 </a:t>
            </a:r>
            <a:r>
              <a:rPr lang="en-US" sz="2800" dirty="0" smtClean="0"/>
              <a:t>files or folders you use?</a:t>
            </a:r>
            <a:endParaRPr lang="en-US" sz="2800" dirty="0" smtClean="0"/>
          </a:p>
          <a:p>
            <a:r>
              <a:rPr lang="en-US" sz="2800" dirty="0" smtClean="0"/>
              <a:t>If your </a:t>
            </a:r>
            <a:r>
              <a:rPr lang="en-US" sz="2800" dirty="0" smtClean="0"/>
              <a:t>computer or server </a:t>
            </a:r>
            <a:r>
              <a:rPr lang="en-US" sz="2800" dirty="0" smtClean="0"/>
              <a:t>died, would </a:t>
            </a:r>
            <a:r>
              <a:rPr lang="en-US" sz="2800" dirty="0" smtClean="0"/>
              <a:t>you </a:t>
            </a:r>
            <a:r>
              <a:rPr lang="en-US" sz="2800" dirty="0" smtClean="0"/>
              <a:t>be able to recreate them</a:t>
            </a:r>
            <a:r>
              <a:rPr lang="en-US" sz="2800" dirty="0" smtClean="0"/>
              <a:t>?</a:t>
            </a:r>
          </a:p>
          <a:p>
            <a:r>
              <a:rPr lang="en-US" sz="2800" dirty="0" smtClean="0"/>
              <a:t>How often do you  backup your computer?</a:t>
            </a:r>
            <a:endParaRPr lang="en-US" sz="2800" dirty="0" smtClean="0"/>
          </a:p>
          <a:p>
            <a:r>
              <a:rPr lang="en-US" sz="2800" dirty="0" smtClean="0"/>
              <a:t>How often does your IT person backup the server?</a:t>
            </a:r>
          </a:p>
          <a:p>
            <a:r>
              <a:rPr lang="en-US" sz="2800" dirty="0" smtClean="0"/>
              <a:t>Does your district have a computer management policy that includes backup of data?</a:t>
            </a:r>
          </a:p>
        </p:txBody>
      </p:sp>
    </p:spTree>
    <p:extLst>
      <p:ext uri="{BB962C8B-B14F-4D97-AF65-F5344CB8AC3E}">
        <p14:creationId xmlns:p14="http://schemas.microsoft.com/office/powerpoint/2010/main" val="1711946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4925"/>
            <a:ext cx="77724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BACKUPS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686800" cy="52578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3-2-1 Backup Rules</a:t>
            </a:r>
          </a:p>
          <a:p>
            <a:pPr lvl="1"/>
            <a:r>
              <a:rPr lang="en-US" sz="2800" dirty="0" smtClean="0"/>
              <a:t>Have at least 3 copies of your data</a:t>
            </a:r>
          </a:p>
          <a:p>
            <a:pPr lvl="2"/>
            <a:r>
              <a:rPr lang="en-US" sz="2800" dirty="0" smtClean="0"/>
              <a:t>Original on your computer or laptop</a:t>
            </a:r>
          </a:p>
          <a:p>
            <a:pPr lvl="2"/>
            <a:r>
              <a:rPr lang="en-US" sz="2800" dirty="0" smtClean="0"/>
              <a:t>One copy on an external hard drive</a:t>
            </a:r>
          </a:p>
          <a:p>
            <a:pPr lvl="2"/>
            <a:r>
              <a:rPr lang="en-US" sz="2800" dirty="0" smtClean="0"/>
              <a:t>One copy off-site (cloud or hard drive kept away from the office or home)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Backup to the cloud</a:t>
            </a:r>
          </a:p>
          <a:p>
            <a:pPr lvl="3"/>
            <a:r>
              <a:rPr lang="en-US" sz="2600" dirty="0" smtClean="0"/>
              <a:t>Google </a:t>
            </a:r>
            <a:r>
              <a:rPr lang="en-US" sz="2600" dirty="0" smtClean="0"/>
              <a:t>Drive/Google File Stream</a:t>
            </a:r>
            <a:endParaRPr lang="en-US" sz="2600" dirty="0" smtClean="0"/>
          </a:p>
          <a:p>
            <a:pPr lvl="3"/>
            <a:r>
              <a:rPr lang="en-US" sz="2600" dirty="0" smtClean="0"/>
              <a:t>Drop </a:t>
            </a:r>
            <a:r>
              <a:rPr lang="en-US" sz="2600" dirty="0" smtClean="0"/>
              <a:t>Box</a:t>
            </a:r>
          </a:p>
        </p:txBody>
      </p:sp>
    </p:spTree>
    <p:extLst>
      <p:ext uri="{BB962C8B-B14F-4D97-AF65-F5344CB8AC3E}">
        <p14:creationId xmlns:p14="http://schemas.microsoft.com/office/powerpoint/2010/main" val="1078009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Paying for technology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219200"/>
            <a:ext cx="57912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697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52400"/>
            <a:ext cx="7772400" cy="1143000"/>
          </a:xfrm>
        </p:spPr>
        <p:txBody>
          <a:bodyPr/>
          <a:lstStyle/>
          <a:p>
            <a:pPr algn="ctr"/>
            <a:r>
              <a:rPr lang="en-US" dirty="0" smtClean="0"/>
              <a:t>PAYING FOR TECHNOLOGY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686800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smtClean="0">
                <a:solidFill>
                  <a:srgbClr val="FFFF00"/>
                </a:solidFill>
              </a:rPr>
              <a:t>Funding Sources</a:t>
            </a:r>
          </a:p>
          <a:p>
            <a:r>
              <a:rPr lang="en-US" sz="3200" dirty="0" smtClean="0"/>
              <a:t>General </a:t>
            </a:r>
            <a:r>
              <a:rPr lang="en-US" sz="3200" dirty="0" smtClean="0"/>
              <a:t>Fund </a:t>
            </a:r>
            <a:endParaRPr lang="en-US" sz="3200" dirty="0" smtClean="0"/>
          </a:p>
          <a:p>
            <a:r>
              <a:rPr lang="en-US" sz="3200" dirty="0" smtClean="0"/>
              <a:t>Technology Fund</a:t>
            </a:r>
          </a:p>
          <a:p>
            <a:r>
              <a:rPr lang="en-US" sz="3200" dirty="0" smtClean="0"/>
              <a:t>Misc. Programs (grants and/or donations)</a:t>
            </a:r>
          </a:p>
          <a:p>
            <a:r>
              <a:rPr lang="en-US" sz="3200" dirty="0" smtClean="0"/>
              <a:t>Multi-district agreements (Fund 82</a:t>
            </a:r>
            <a:r>
              <a:rPr lang="en-US" sz="3200" dirty="0" smtClean="0"/>
              <a:t>)</a:t>
            </a:r>
          </a:p>
          <a:p>
            <a:r>
              <a:rPr lang="en-US" sz="3200" dirty="0" smtClean="0"/>
              <a:t>Fees &amp; Fines</a:t>
            </a:r>
            <a:endParaRPr lang="en-US" sz="3200" dirty="0" smtClean="0"/>
          </a:p>
          <a:p>
            <a:r>
              <a:rPr lang="en-US" sz="3200" dirty="0" smtClean="0"/>
              <a:t>Others?</a:t>
            </a:r>
          </a:p>
        </p:txBody>
      </p:sp>
    </p:spTree>
    <p:extLst>
      <p:ext uri="{BB962C8B-B14F-4D97-AF65-F5344CB8AC3E}">
        <p14:creationId xmlns:p14="http://schemas.microsoft.com/office/powerpoint/2010/main" val="361419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152400"/>
            <a:ext cx="7772400" cy="1143000"/>
          </a:xfrm>
        </p:spPr>
        <p:txBody>
          <a:bodyPr/>
          <a:lstStyle/>
          <a:p>
            <a:pPr algn="ctr"/>
            <a:r>
              <a:rPr lang="en-US" dirty="0" smtClean="0"/>
              <a:t>PAYING FOR TECHNOLOGY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62000"/>
            <a:ext cx="8229600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>
                <a:solidFill>
                  <a:srgbClr val="FFFF00"/>
                </a:solidFill>
              </a:rPr>
              <a:t>General Fund 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How much can be spent here</a:t>
            </a:r>
            <a:endParaRPr lang="en-US" sz="2800" dirty="0" smtClean="0"/>
          </a:p>
          <a:p>
            <a:pPr marL="0" indent="0">
              <a:buNone/>
            </a:pPr>
            <a:r>
              <a:rPr lang="en-US" sz="3200" dirty="0" smtClean="0">
                <a:solidFill>
                  <a:srgbClr val="FFFF00"/>
                </a:solidFill>
              </a:rPr>
              <a:t>Fund </a:t>
            </a:r>
            <a:r>
              <a:rPr lang="en-US" sz="3200" dirty="0" smtClean="0">
                <a:solidFill>
                  <a:srgbClr val="FFFF00"/>
                </a:solidFill>
              </a:rPr>
              <a:t>28 – Technology Fund</a:t>
            </a:r>
          </a:p>
          <a:p>
            <a:r>
              <a:rPr lang="en-US" sz="2800" dirty="0" smtClean="0"/>
              <a:t>Determine your funding sources</a:t>
            </a:r>
          </a:p>
          <a:p>
            <a:pPr lvl="1"/>
            <a:r>
              <a:rPr lang="en-US" sz="2800" dirty="0" smtClean="0"/>
              <a:t>Perpetual Levy </a:t>
            </a:r>
            <a:r>
              <a:rPr lang="en-US" sz="2800" dirty="0" err="1" smtClean="0"/>
              <a:t>vs</a:t>
            </a:r>
            <a:r>
              <a:rPr lang="en-US" sz="2800" dirty="0" smtClean="0"/>
              <a:t> Voted Levy</a:t>
            </a:r>
          </a:p>
          <a:p>
            <a:pPr lvl="2"/>
            <a:r>
              <a:rPr lang="en-US" sz="2800" dirty="0" smtClean="0"/>
              <a:t>Where will you be in 10 years?</a:t>
            </a:r>
            <a:endParaRPr lang="en-US" sz="2800" dirty="0" smtClean="0"/>
          </a:p>
          <a:p>
            <a:pPr lvl="1"/>
            <a:r>
              <a:rPr lang="en-US" sz="2800" dirty="0" smtClean="0"/>
              <a:t>State technology payment (</a:t>
            </a:r>
            <a:r>
              <a:rPr lang="en-US" sz="2800" dirty="0" smtClean="0"/>
              <a:t>suspended FY18/ </a:t>
            </a:r>
            <a:r>
              <a:rPr lang="en-US" sz="2800" dirty="0" smtClean="0"/>
              <a:t>FY19)</a:t>
            </a:r>
          </a:p>
          <a:p>
            <a:pPr lvl="1"/>
            <a:r>
              <a:rPr lang="en-US" sz="2800" dirty="0" smtClean="0"/>
              <a:t>Fees and charges for damaged equipment</a:t>
            </a:r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528857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Urban Pop">
  <a:themeElements>
    <a:clrScheme name="Inspiration">
      <a:dk1>
        <a:sysClr val="windowText" lastClr="000000"/>
      </a:dk1>
      <a:lt1>
        <a:sysClr val="window" lastClr="FFFFFF"/>
      </a:lt1>
      <a:dk2>
        <a:srgbClr val="2F2F26"/>
      </a:dk2>
      <a:lt2>
        <a:srgbClr val="9FA795"/>
      </a:lt2>
      <a:accent1>
        <a:srgbClr val="749805"/>
      </a:accent1>
      <a:accent2>
        <a:srgbClr val="BACC82"/>
      </a:accent2>
      <a:accent3>
        <a:srgbClr val="6E9EC2"/>
      </a:accent3>
      <a:accent4>
        <a:srgbClr val="2046A5"/>
      </a:accent4>
      <a:accent5>
        <a:srgbClr val="5039C6"/>
      </a:accent5>
      <a:accent6>
        <a:srgbClr val="7411D0"/>
      </a:accent6>
      <a:hlink>
        <a:srgbClr val="FFC000"/>
      </a:hlink>
      <a:folHlink>
        <a:srgbClr val="C0C000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Urban Pop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58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contourW="15875">
            <a:bevelT w="95250" h="1270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hade val="100000"/>
                <a:alpha val="100000"/>
                <a:satMod val="100000"/>
                <a:lumMod val="100000"/>
              </a:schemeClr>
            </a:gs>
            <a:gs pos="9000">
              <a:schemeClr val="phClr">
                <a:tint val="90000"/>
                <a:shade val="100000"/>
                <a:alpha val="100000"/>
                <a:satMod val="100000"/>
                <a:lumMod val="100000"/>
              </a:schemeClr>
            </a:gs>
            <a:gs pos="34000">
              <a:schemeClr val="phClr">
                <a:tint val="83000"/>
                <a:shade val="100000"/>
                <a:alpha val="100000"/>
                <a:satMod val="100000"/>
                <a:lumMod val="100000"/>
              </a:schemeClr>
            </a:gs>
            <a:gs pos="62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  <a:gs pos="90000">
              <a:schemeClr val="phClr">
                <a:tint val="92000"/>
                <a:shade val="100000"/>
                <a:alpha val="100000"/>
                <a:satMod val="100000"/>
                <a:lumMod val="90000"/>
              </a:schemeClr>
            </a:gs>
            <a:gs pos="100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8000"/>
              </a:schemeClr>
            </a:gs>
            <a:gs pos="100000">
              <a:schemeClr val="phClr">
                <a:tint val="95000"/>
                <a:shade val="98000"/>
                <a:lumMod val="80000"/>
              </a:schemeClr>
            </a:gs>
          </a:gsLst>
          <a:path path="circle">
            <a:fillToRect l="50000" t="100000" r="10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 Pop.thmx</Template>
  <TotalTime>854</TotalTime>
  <Words>701</Words>
  <Application>Microsoft Macintosh PowerPoint</Application>
  <PresentationFormat>On-screen Show (4:3)</PresentationFormat>
  <Paragraphs>134</Paragraphs>
  <Slides>27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Urban Pop</vt:lpstr>
      <vt:lpstr>TECHNOLOGY BEST PRACTICES</vt:lpstr>
      <vt:lpstr>A little  about me</vt:lpstr>
      <vt:lpstr>PowerPoint Presentation</vt:lpstr>
      <vt:lpstr>TECHNOLOGY BEST PRACTICES</vt:lpstr>
      <vt:lpstr>BACKUPS </vt:lpstr>
      <vt:lpstr>BACKUPS</vt:lpstr>
      <vt:lpstr>Paying for technology</vt:lpstr>
      <vt:lpstr>PAYING FOR TECHNOLOGY</vt:lpstr>
      <vt:lpstr>PAYING FOR TECHNOLOGY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Vendors</vt:lpstr>
      <vt:lpstr>What to do with all this “stuff”</vt:lpstr>
      <vt:lpstr>PowerPoint Presentation</vt:lpstr>
      <vt:lpstr>BOARD PACKETS</vt:lpstr>
      <vt:lpstr>SCANNING DOCUMENTS</vt:lpstr>
      <vt:lpstr>Website compliance</vt:lpstr>
      <vt:lpstr>In house  VS OUTSOURCED</vt:lpstr>
      <vt:lpstr>OTHER topics or GOOD IDEAS?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TECHNOLOGY BEST PRACTICES</dc:title>
  <dc:creator>Denise</dc:creator>
  <cp:lastModifiedBy>c d</cp:lastModifiedBy>
  <cp:revision>29</cp:revision>
  <cp:lastPrinted>2019-05-30T17:35:51Z</cp:lastPrinted>
  <dcterms:created xsi:type="dcterms:W3CDTF">2018-11-04T22:58:40Z</dcterms:created>
  <dcterms:modified xsi:type="dcterms:W3CDTF">2019-06-13T05:11:49Z</dcterms:modified>
</cp:coreProperties>
</file>