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5" r:id="rId3"/>
    <p:sldId id="271" r:id="rId4"/>
    <p:sldId id="260" r:id="rId5"/>
    <p:sldId id="262" r:id="rId6"/>
    <p:sldId id="261" r:id="rId7"/>
    <p:sldId id="263" r:id="rId8"/>
    <p:sldId id="264" r:id="rId9"/>
    <p:sldId id="266" r:id="rId10"/>
    <p:sldId id="267" r:id="rId11"/>
    <p:sldId id="268" r:id="rId12"/>
    <p:sldId id="257" r:id="rId13"/>
    <p:sldId id="270" r:id="rId14"/>
    <p:sldId id="269" r:id="rId15"/>
    <p:sldId id="272" r:id="rId16"/>
    <p:sldId id="273" r:id="rId17"/>
    <p:sldId id="27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101" d="100"/>
          <a:sy n="101" d="100"/>
        </p:scale>
        <p:origin x="120"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356A97-E56D-427F-89FC-C2ADF876F09B}" type="datetimeFigureOut">
              <a:rPr lang="en-US" smtClean="0"/>
              <a:t>5/23/2019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9B6C6D-818C-43B1-A732-D0ACCA15D1FE}" type="slidenum">
              <a:rPr lang="en-US" smtClean="0"/>
              <a:t>‹#›</a:t>
            </a:fld>
            <a:endParaRPr lang="en-US"/>
          </a:p>
        </p:txBody>
      </p:sp>
    </p:spTree>
    <p:extLst>
      <p:ext uri="{BB962C8B-B14F-4D97-AF65-F5344CB8AC3E}">
        <p14:creationId xmlns:p14="http://schemas.microsoft.com/office/powerpoint/2010/main" val="4850729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891498-F5C5-493F-B5FC-79A523E85B06}"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348138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91498-F5C5-493F-B5FC-79A523E85B06}"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332112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91498-F5C5-493F-B5FC-79A523E85B06}"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202082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91498-F5C5-493F-B5FC-79A523E85B06}"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121219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91498-F5C5-493F-B5FC-79A523E85B06}"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352991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891498-F5C5-493F-B5FC-79A523E85B06}"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230880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91498-F5C5-493F-B5FC-79A523E85B06}"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304596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91498-F5C5-493F-B5FC-79A523E85B06}"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102130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91498-F5C5-493F-B5FC-79A523E85B06}"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35712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891498-F5C5-493F-B5FC-79A523E85B06}"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277878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891498-F5C5-493F-B5FC-79A523E85B06}"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AEB7F-1F75-4611-8495-20F0E9330173}" type="slidenum">
              <a:rPr lang="en-US" smtClean="0"/>
              <a:t>‹#›</a:t>
            </a:fld>
            <a:endParaRPr lang="en-US"/>
          </a:p>
        </p:txBody>
      </p:sp>
    </p:spTree>
    <p:extLst>
      <p:ext uri="{BB962C8B-B14F-4D97-AF65-F5344CB8AC3E}">
        <p14:creationId xmlns:p14="http://schemas.microsoft.com/office/powerpoint/2010/main" val="426120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91498-F5C5-493F-B5FC-79A523E85B06}" type="datetimeFigureOut">
              <a:rPr lang="en-US" smtClean="0"/>
              <a:t>5/23/2019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EB7F-1F75-4611-8495-20F0E9330173}" type="slidenum">
              <a:rPr lang="en-US" smtClean="0"/>
              <a:t>‹#›</a:t>
            </a:fld>
            <a:endParaRPr lang="en-US"/>
          </a:p>
        </p:txBody>
      </p:sp>
    </p:spTree>
    <p:extLst>
      <p:ext uri="{BB962C8B-B14F-4D97-AF65-F5344CB8AC3E}">
        <p14:creationId xmlns:p14="http://schemas.microsoft.com/office/powerpoint/2010/main" val="4634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1" y="864974"/>
            <a:ext cx="6104239" cy="2691188"/>
          </a:xfrm>
          <a:prstGeom prst="rect">
            <a:avLst/>
          </a:prstGeom>
        </p:spPr>
      </p:pic>
      <p:sp>
        <p:nvSpPr>
          <p:cNvPr id="2" name="Title 1"/>
          <p:cNvSpPr>
            <a:spLocks noGrp="1"/>
          </p:cNvSpPr>
          <p:nvPr>
            <p:ph type="ctrTitle"/>
          </p:nvPr>
        </p:nvSpPr>
        <p:spPr>
          <a:xfrm>
            <a:off x="1614616" y="1952367"/>
            <a:ext cx="9144000" cy="1277509"/>
          </a:xfrm>
        </p:spPr>
        <p:txBody>
          <a:bodyPr/>
          <a:lstStyle/>
          <a:p>
            <a:r>
              <a:rPr lang="en-US" dirty="0" smtClean="0"/>
              <a:t>Student Records</a:t>
            </a:r>
            <a:endParaRPr lang="en-US" dirty="0"/>
          </a:p>
        </p:txBody>
      </p:sp>
      <p:sp>
        <p:nvSpPr>
          <p:cNvPr id="3" name="Subtitle 2"/>
          <p:cNvSpPr>
            <a:spLocks noGrp="1"/>
          </p:cNvSpPr>
          <p:nvPr>
            <p:ph type="subTitle" idx="1"/>
          </p:nvPr>
        </p:nvSpPr>
        <p:spPr/>
        <p:txBody>
          <a:bodyPr>
            <a:normAutofit lnSpcReduction="10000"/>
          </a:bodyPr>
          <a:lstStyle/>
          <a:p>
            <a:r>
              <a:rPr lang="en-US" dirty="0" smtClean="0"/>
              <a:t>Montana Association of School Business Officials</a:t>
            </a:r>
          </a:p>
          <a:p>
            <a:r>
              <a:rPr lang="en-US" dirty="0" smtClean="0"/>
              <a:t>Summer Conference 2019</a:t>
            </a:r>
          </a:p>
          <a:p>
            <a:r>
              <a:rPr lang="en-US" dirty="0" smtClean="0"/>
              <a:t>June 13, 2019</a:t>
            </a:r>
          </a:p>
          <a:p>
            <a:r>
              <a:rPr lang="en-US" dirty="0" smtClean="0"/>
              <a:t>Heritage Inn - Canadian Room</a:t>
            </a:r>
            <a:endParaRPr lang="en-US" dirty="0"/>
          </a:p>
        </p:txBody>
      </p:sp>
    </p:spTree>
    <p:extLst>
      <p:ext uri="{BB962C8B-B14F-4D97-AF65-F5344CB8AC3E}">
        <p14:creationId xmlns:p14="http://schemas.microsoft.com/office/powerpoint/2010/main" val="423564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Law Highlights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333333"/>
                </a:solidFill>
                <a:latin typeface="Helvetica Neue"/>
              </a:rPr>
              <a:t>Schools </a:t>
            </a:r>
            <a:r>
              <a:rPr lang="en-US" dirty="0">
                <a:solidFill>
                  <a:srgbClr val="333333"/>
                </a:solidFill>
                <a:latin typeface="Helvetica Neue"/>
              </a:rPr>
              <a:t>shall adopt a </a:t>
            </a:r>
            <a:r>
              <a:rPr lang="en-US" dirty="0" smtClean="0">
                <a:solidFill>
                  <a:srgbClr val="333333"/>
                </a:solidFill>
                <a:latin typeface="Helvetica Neue"/>
              </a:rPr>
              <a:t>policy</a:t>
            </a:r>
            <a:r>
              <a:rPr lang="en-US" dirty="0">
                <a:solidFill>
                  <a:srgbClr val="333333"/>
                </a:solidFill>
                <a:latin typeface="Helvetica Neue"/>
              </a:rPr>
              <a:t> </a:t>
            </a:r>
            <a:r>
              <a:rPr lang="en-US" dirty="0" smtClean="0">
                <a:solidFill>
                  <a:srgbClr val="333333"/>
                </a:solidFill>
                <a:latin typeface="Helvetica Neue"/>
              </a:rPr>
              <a:t>that a </a:t>
            </a:r>
            <a:r>
              <a:rPr lang="en-US" dirty="0">
                <a:solidFill>
                  <a:srgbClr val="333333"/>
                </a:solidFill>
                <a:latin typeface="Helvetica Neue"/>
              </a:rPr>
              <a:t>certified copy of the permanent </a:t>
            </a:r>
            <a:r>
              <a:rPr lang="en-US" dirty="0" smtClean="0">
                <a:solidFill>
                  <a:srgbClr val="333333"/>
                </a:solidFill>
                <a:latin typeface="Helvetica Neue"/>
              </a:rPr>
              <a:t>file</a:t>
            </a:r>
            <a:r>
              <a:rPr lang="en-US" dirty="0">
                <a:solidFill>
                  <a:srgbClr val="333333"/>
                </a:solidFill>
                <a:latin typeface="Helvetica Neue"/>
              </a:rPr>
              <a:t> </a:t>
            </a:r>
            <a:r>
              <a:rPr lang="en-US" dirty="0" smtClean="0">
                <a:solidFill>
                  <a:srgbClr val="333333"/>
                </a:solidFill>
                <a:latin typeface="Helvetica Neue"/>
              </a:rPr>
              <a:t>and the </a:t>
            </a:r>
            <a:r>
              <a:rPr lang="en-US" dirty="0">
                <a:solidFill>
                  <a:srgbClr val="333333"/>
                </a:solidFill>
                <a:latin typeface="Helvetica Neue"/>
              </a:rPr>
              <a:t>file containing special education </a:t>
            </a:r>
            <a:r>
              <a:rPr lang="en-US" dirty="0" smtClean="0">
                <a:solidFill>
                  <a:srgbClr val="333333"/>
                </a:solidFill>
                <a:latin typeface="Helvetica Neue"/>
              </a:rPr>
              <a:t>records will be . . . . .</a:t>
            </a:r>
          </a:p>
          <a:p>
            <a:r>
              <a:rPr lang="en-US" dirty="0" smtClean="0">
                <a:solidFill>
                  <a:srgbClr val="333333"/>
                </a:solidFill>
                <a:latin typeface="Helvetica Neue"/>
              </a:rPr>
              <a:t>Forwarded </a:t>
            </a:r>
            <a:r>
              <a:rPr lang="en-US" dirty="0">
                <a:solidFill>
                  <a:srgbClr val="333333"/>
                </a:solidFill>
                <a:latin typeface="Helvetica Neue"/>
              </a:rPr>
              <a:t>by mail or electronically to a local educational agency or accredited </a:t>
            </a:r>
            <a:r>
              <a:rPr lang="en-US" dirty="0" smtClean="0">
                <a:solidFill>
                  <a:srgbClr val="333333"/>
                </a:solidFill>
                <a:latin typeface="Helvetica Neue"/>
              </a:rPr>
              <a:t>school within 5 days – if it can’t comply it must inform as to the reason why</a:t>
            </a:r>
          </a:p>
          <a:p>
            <a:r>
              <a:rPr lang="en-US" dirty="0" smtClean="0">
                <a:solidFill>
                  <a:srgbClr val="333333"/>
                </a:solidFill>
                <a:latin typeface="Helvetica Neue"/>
              </a:rPr>
              <a:t>School </a:t>
            </a:r>
            <a:r>
              <a:rPr lang="en-US" dirty="0">
                <a:solidFill>
                  <a:srgbClr val="333333"/>
                </a:solidFill>
                <a:latin typeface="Helvetica Neue"/>
              </a:rPr>
              <a:t>may not refuse to transfer files because a student owes fines or </a:t>
            </a:r>
            <a:r>
              <a:rPr lang="en-US" dirty="0" smtClean="0">
                <a:solidFill>
                  <a:srgbClr val="333333"/>
                </a:solidFill>
                <a:latin typeface="Helvetica Neue"/>
              </a:rPr>
              <a:t>fees</a:t>
            </a:r>
          </a:p>
          <a:p>
            <a:r>
              <a:rPr lang="en-US" dirty="0" smtClean="0">
                <a:solidFill>
                  <a:srgbClr val="333333"/>
                </a:solidFill>
                <a:latin typeface="Helvetica Neue"/>
              </a:rPr>
              <a:t>Must </a:t>
            </a:r>
            <a:r>
              <a:rPr lang="en-US" dirty="0">
                <a:solidFill>
                  <a:srgbClr val="333333"/>
                </a:solidFill>
                <a:latin typeface="Helvetica Neue"/>
              </a:rPr>
              <a:t>include education records in the permanent file, special education records, and any disciplinary actions taken against the student that are educationally </a:t>
            </a:r>
            <a:r>
              <a:rPr lang="en-US" dirty="0" smtClean="0">
                <a:solidFill>
                  <a:srgbClr val="333333"/>
                </a:solidFill>
                <a:latin typeface="Helvetica Neue"/>
              </a:rPr>
              <a:t>related</a:t>
            </a:r>
          </a:p>
          <a:p>
            <a:r>
              <a:rPr lang="en-US" dirty="0" smtClean="0"/>
              <a:t>School </a:t>
            </a:r>
            <a:r>
              <a:rPr lang="en-US" dirty="0"/>
              <a:t>may release student information to the juvenile justice </a:t>
            </a:r>
            <a:r>
              <a:rPr lang="en-US" dirty="0" smtClean="0"/>
              <a:t>system</a:t>
            </a:r>
          </a:p>
          <a:p>
            <a:r>
              <a:rPr lang="en-US" dirty="0" smtClean="0"/>
              <a:t>Superintendent </a:t>
            </a:r>
            <a:r>
              <a:rPr lang="en-US" dirty="0"/>
              <a:t>of </a:t>
            </a:r>
            <a:r>
              <a:rPr lang="en-US" dirty="0" smtClean="0"/>
              <a:t>Public Instruction </a:t>
            </a:r>
            <a:r>
              <a:rPr lang="en-US" dirty="0"/>
              <a:t>is encouraged to contact other states or provinces and may enter into reciprocal records transfer </a:t>
            </a:r>
            <a:r>
              <a:rPr lang="en-US" dirty="0" smtClean="0"/>
              <a:t>agreements</a:t>
            </a:r>
          </a:p>
          <a:p>
            <a:r>
              <a:rPr lang="en-US" dirty="0" smtClean="0">
                <a:solidFill>
                  <a:srgbClr val="333333"/>
                </a:solidFill>
                <a:latin typeface="Helvetica Neue"/>
              </a:rPr>
              <a:t>Prepare </a:t>
            </a:r>
            <a:r>
              <a:rPr lang="en-US" dirty="0">
                <a:solidFill>
                  <a:srgbClr val="333333"/>
                </a:solidFill>
                <a:latin typeface="Helvetica Neue"/>
              </a:rPr>
              <a:t>a report to be provided to the </a:t>
            </a:r>
            <a:r>
              <a:rPr lang="en-US" dirty="0" smtClean="0">
                <a:solidFill>
                  <a:srgbClr val="333333"/>
                </a:solidFill>
                <a:latin typeface="Helvetica Neue"/>
              </a:rPr>
              <a:t>Director </a:t>
            </a:r>
            <a:r>
              <a:rPr lang="en-US" dirty="0">
                <a:solidFill>
                  <a:srgbClr val="333333"/>
                </a:solidFill>
                <a:latin typeface="Helvetica Neue"/>
              </a:rPr>
              <a:t>of the Montana </a:t>
            </a:r>
            <a:r>
              <a:rPr lang="en-US" dirty="0" smtClean="0">
                <a:solidFill>
                  <a:srgbClr val="333333"/>
                </a:solidFill>
                <a:latin typeface="Helvetica Neue"/>
              </a:rPr>
              <a:t>Youth Challenge </a:t>
            </a:r>
            <a:r>
              <a:rPr lang="en-US" dirty="0">
                <a:solidFill>
                  <a:srgbClr val="333333"/>
                </a:solidFill>
                <a:latin typeface="Helvetica Neue"/>
              </a:rPr>
              <a:t>program</a:t>
            </a:r>
            <a:r>
              <a:rPr lang="en-US" dirty="0" smtClean="0">
                <a:solidFill>
                  <a:srgbClr val="333333"/>
                </a:solidFill>
                <a:latin typeface="Helvetica Neue"/>
              </a:rPr>
              <a:t> </a:t>
            </a:r>
            <a:endParaRPr lang="en-US" dirty="0"/>
          </a:p>
        </p:txBody>
      </p:sp>
    </p:spTree>
    <p:extLst>
      <p:ext uri="{BB962C8B-B14F-4D97-AF65-F5344CB8AC3E}">
        <p14:creationId xmlns:p14="http://schemas.microsoft.com/office/powerpoint/2010/main" val="49405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Youth Challenge</a:t>
            </a:r>
            <a:endParaRPr lang="en-US" dirty="0"/>
          </a:p>
        </p:txBody>
      </p:sp>
      <p:sp>
        <p:nvSpPr>
          <p:cNvPr id="3" name="Content Placeholder 2"/>
          <p:cNvSpPr>
            <a:spLocks noGrp="1"/>
          </p:cNvSpPr>
          <p:nvPr>
            <p:ph idx="1"/>
          </p:nvPr>
        </p:nvSpPr>
        <p:spPr>
          <a:xfrm>
            <a:off x="838200" y="1581665"/>
            <a:ext cx="10515600" cy="4595299"/>
          </a:xfrm>
        </p:spPr>
        <p:txBody>
          <a:bodyPr>
            <a:normAutofit fontScale="85000" lnSpcReduction="20000"/>
          </a:bodyPr>
          <a:lstStyle/>
          <a:p>
            <a:r>
              <a:rPr lang="en-US" dirty="0" smtClean="0">
                <a:solidFill>
                  <a:srgbClr val="333333"/>
                </a:solidFill>
                <a:latin typeface="Helvetica Neue"/>
              </a:rPr>
              <a:t>By </a:t>
            </a:r>
            <a:r>
              <a:rPr lang="en-US" dirty="0">
                <a:solidFill>
                  <a:srgbClr val="333333"/>
                </a:solidFill>
                <a:latin typeface="Helvetica Neue"/>
              </a:rPr>
              <a:t>November 1 and March 1 of each school fiscal </a:t>
            </a:r>
            <a:r>
              <a:rPr lang="en-US" dirty="0" smtClean="0">
                <a:solidFill>
                  <a:srgbClr val="333333"/>
                </a:solidFill>
                <a:latin typeface="Helvetica Neue"/>
              </a:rPr>
              <a:t>year</a:t>
            </a:r>
          </a:p>
          <a:p>
            <a:r>
              <a:rPr lang="en-US" dirty="0" smtClean="0">
                <a:solidFill>
                  <a:srgbClr val="333333"/>
                </a:solidFill>
                <a:latin typeface="Helvetica Neue"/>
              </a:rPr>
              <a:t>Create a report containing </a:t>
            </a:r>
            <a:r>
              <a:rPr lang="en-US" dirty="0">
                <a:solidFill>
                  <a:srgbClr val="333333"/>
                </a:solidFill>
                <a:latin typeface="Helvetica Neue"/>
              </a:rPr>
              <a:t>the name, last-known address, and dates of attendance of a student </a:t>
            </a:r>
            <a:r>
              <a:rPr lang="en-US" dirty="0" smtClean="0">
                <a:solidFill>
                  <a:srgbClr val="333333"/>
                </a:solidFill>
                <a:latin typeface="Helvetica Neue"/>
              </a:rPr>
              <a:t>who</a:t>
            </a:r>
          </a:p>
          <a:p>
            <a:pPr lvl="1" algn="just"/>
            <a:r>
              <a:rPr lang="en-US" sz="2000" dirty="0">
                <a:solidFill>
                  <a:srgbClr val="333333"/>
                </a:solidFill>
                <a:latin typeface="Helvetica Neue"/>
              </a:rPr>
              <a:t>is at least 16 years of age but less than 19 years of age;</a:t>
            </a:r>
          </a:p>
          <a:p>
            <a:pPr lvl="1" algn="just"/>
            <a:r>
              <a:rPr lang="en-US" sz="2000" dirty="0">
                <a:solidFill>
                  <a:srgbClr val="333333"/>
                </a:solidFill>
                <a:latin typeface="Helvetica Neue"/>
              </a:rPr>
              <a:t>was enrolled but is no longer enrolled in a school in the district;</a:t>
            </a:r>
          </a:p>
          <a:p>
            <a:pPr lvl="1" algn="just"/>
            <a:r>
              <a:rPr lang="en-US" sz="2000" dirty="0">
                <a:solidFill>
                  <a:srgbClr val="333333"/>
                </a:solidFill>
                <a:latin typeface="Helvetica Neue"/>
              </a:rPr>
              <a:t>has not provided school transfer or graduation information to a school in the district; and</a:t>
            </a:r>
          </a:p>
          <a:p>
            <a:pPr lvl="1"/>
            <a:r>
              <a:rPr lang="en-US" sz="2100" dirty="0">
                <a:solidFill>
                  <a:srgbClr val="333333"/>
                </a:solidFill>
                <a:latin typeface="Helvetica Neue"/>
              </a:rPr>
              <a:t>has not received a high school diploma or a high school equivalency diploma. shall provide written notice to the parent or guardian must be given the opportunity to object to the planned disclosure of the information. </a:t>
            </a:r>
            <a:r>
              <a:rPr lang="en-US" sz="1600" dirty="0">
                <a:solidFill>
                  <a:srgbClr val="333333"/>
                </a:solidFill>
                <a:latin typeface="Helvetica Neue"/>
              </a:rPr>
              <a:t/>
            </a:r>
            <a:br>
              <a:rPr lang="en-US" sz="1600" dirty="0">
                <a:solidFill>
                  <a:srgbClr val="333333"/>
                </a:solidFill>
                <a:latin typeface="Helvetica Neue"/>
              </a:rPr>
            </a:br>
            <a:endParaRPr lang="en-US" sz="2800" dirty="0">
              <a:solidFill>
                <a:srgbClr val="333333"/>
              </a:solidFill>
              <a:latin typeface="Helvetica Neue"/>
            </a:endParaRPr>
          </a:p>
          <a:p>
            <a:pPr algn="just"/>
            <a:r>
              <a:rPr lang="en-US" sz="2900" dirty="0">
                <a:solidFill>
                  <a:srgbClr val="333333"/>
                </a:solidFill>
                <a:latin typeface="Helvetica Neue"/>
              </a:rPr>
              <a:t>Report provided by the local educational agency may not include a student who:</a:t>
            </a:r>
          </a:p>
          <a:p>
            <a:pPr lvl="1" algn="just"/>
            <a:r>
              <a:rPr lang="en-US" sz="1600" dirty="0">
                <a:solidFill>
                  <a:srgbClr val="333333"/>
                </a:solidFill>
                <a:latin typeface="Helvetica Neue"/>
              </a:rPr>
              <a:t>is receiving medical care or treatment that prohibits school attendance;</a:t>
            </a:r>
          </a:p>
          <a:p>
            <a:pPr lvl="1" algn="just"/>
            <a:r>
              <a:rPr lang="en-US" sz="1600" dirty="0">
                <a:solidFill>
                  <a:srgbClr val="333333"/>
                </a:solidFill>
                <a:latin typeface="Helvetica Neue"/>
              </a:rPr>
              <a:t>is enrolled in a foreign exchange program;</a:t>
            </a:r>
          </a:p>
          <a:p>
            <a:pPr lvl="1" algn="just"/>
            <a:r>
              <a:rPr lang="en-US" sz="1600" dirty="0">
                <a:solidFill>
                  <a:srgbClr val="333333"/>
                </a:solidFill>
                <a:latin typeface="Helvetica Neue"/>
              </a:rPr>
              <a:t>is enrolled in an early admissions college program;</a:t>
            </a:r>
          </a:p>
          <a:p>
            <a:pPr lvl="1" algn="just"/>
            <a:r>
              <a:rPr lang="en-US" sz="1600" dirty="0">
                <a:solidFill>
                  <a:srgbClr val="333333"/>
                </a:solidFill>
                <a:latin typeface="Helvetica Neue"/>
              </a:rPr>
              <a:t>is participating in a Job Corps program, an adult basic education program, or an accredited apprenticeship program; or</a:t>
            </a:r>
          </a:p>
          <a:p>
            <a:pPr lvl="1" algn="just"/>
            <a:r>
              <a:rPr lang="en-US" sz="1600" dirty="0">
                <a:solidFill>
                  <a:srgbClr val="333333"/>
                </a:solidFill>
                <a:latin typeface="Helvetica Neue"/>
              </a:rPr>
              <a:t>is excused from school for a reason determined acceptable by the local educational agency.</a:t>
            </a:r>
          </a:p>
          <a:p>
            <a:pPr lvl="1" algn="just"/>
            <a:endParaRPr lang="en-US" sz="2000" dirty="0">
              <a:solidFill>
                <a:srgbClr val="333333"/>
              </a:solidFill>
              <a:latin typeface="Helvetica Neue"/>
            </a:endParaRPr>
          </a:p>
          <a:p>
            <a:pPr lvl="1"/>
            <a:endParaRPr lang="en-US" dirty="0"/>
          </a:p>
        </p:txBody>
      </p:sp>
    </p:spTree>
    <p:extLst>
      <p:ext uri="{BB962C8B-B14F-4D97-AF65-F5344CB8AC3E}">
        <p14:creationId xmlns:p14="http://schemas.microsoft.com/office/powerpoint/2010/main" val="211392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44" y="1443865"/>
            <a:ext cx="10448693" cy="5229923"/>
          </a:xfrm>
          <a:prstGeom prst="rect">
            <a:avLst/>
          </a:prstGeom>
        </p:spPr>
      </p:pic>
      <p:sp>
        <p:nvSpPr>
          <p:cNvPr id="3" name="TextBox 2"/>
          <p:cNvSpPr txBox="1"/>
          <p:nvPr/>
        </p:nvSpPr>
        <p:spPr>
          <a:xfrm>
            <a:off x="3802567" y="735980"/>
            <a:ext cx="4240648" cy="707886"/>
          </a:xfrm>
          <a:prstGeom prst="rect">
            <a:avLst/>
          </a:prstGeom>
          <a:noFill/>
        </p:spPr>
        <p:txBody>
          <a:bodyPr wrap="none" rtlCol="0">
            <a:spAutoFit/>
          </a:bodyPr>
          <a:lstStyle/>
          <a:p>
            <a:r>
              <a:rPr lang="en-US" sz="4000" dirty="0"/>
              <a:t>School Board Policy</a:t>
            </a:r>
          </a:p>
        </p:txBody>
      </p:sp>
    </p:spTree>
    <p:extLst>
      <p:ext uri="{BB962C8B-B14F-4D97-AF65-F5344CB8AC3E}">
        <p14:creationId xmlns:p14="http://schemas.microsoft.com/office/powerpoint/2010/main" val="280067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80530" y="470648"/>
            <a:ext cx="5001655" cy="6283949"/>
          </a:xfrm>
          <a:prstGeom prst="rect">
            <a:avLst/>
          </a:prstGeom>
          <a:ln w="6350">
            <a:solidFill>
              <a:schemeClr val="tx1"/>
            </a:solidFill>
          </a:ln>
        </p:spPr>
      </p:pic>
      <p:pic>
        <p:nvPicPr>
          <p:cNvPr id="3" name="Picture 2"/>
          <p:cNvPicPr>
            <a:picLocks noChangeAspect="1"/>
          </p:cNvPicPr>
          <p:nvPr/>
        </p:nvPicPr>
        <p:blipFill>
          <a:blip r:embed="rId3"/>
          <a:stretch>
            <a:fillRect/>
          </a:stretch>
        </p:blipFill>
        <p:spPr>
          <a:xfrm>
            <a:off x="700217" y="582213"/>
            <a:ext cx="4497860" cy="5817171"/>
          </a:xfrm>
          <a:prstGeom prst="rect">
            <a:avLst/>
          </a:prstGeom>
          <a:ln w="6350">
            <a:solidFill>
              <a:schemeClr val="tx1"/>
            </a:solidFill>
          </a:ln>
        </p:spPr>
      </p:pic>
    </p:spTree>
    <p:extLst>
      <p:ext uri="{BB962C8B-B14F-4D97-AF65-F5344CB8AC3E}">
        <p14:creationId xmlns:p14="http://schemas.microsoft.com/office/powerpoint/2010/main" val="5117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6575855" cy="1325563"/>
          </a:xfrm>
        </p:spPr>
        <p:txBody>
          <a:bodyPr/>
          <a:lstStyle/>
          <a:p>
            <a:r>
              <a:rPr lang="en-US" dirty="0" smtClean="0"/>
              <a:t>Great Falls Public Schools Process</a:t>
            </a:r>
            <a:endParaRPr lang="en-US" dirty="0"/>
          </a:p>
        </p:txBody>
      </p:sp>
      <p:pic>
        <p:nvPicPr>
          <p:cNvPr id="4" name="Content Placeholder 3"/>
          <p:cNvPicPr>
            <a:picLocks noGrp="1" noChangeAspect="1"/>
          </p:cNvPicPr>
          <p:nvPr>
            <p:ph idx="1"/>
          </p:nvPr>
        </p:nvPicPr>
        <p:blipFill>
          <a:blip r:embed="rId2"/>
          <a:stretch>
            <a:fillRect/>
          </a:stretch>
        </p:blipFill>
        <p:spPr>
          <a:xfrm>
            <a:off x="356938" y="1751485"/>
            <a:ext cx="3022199" cy="4687492"/>
          </a:xfrm>
          <a:prstGeom prst="rect">
            <a:avLst/>
          </a:prstGeom>
        </p:spPr>
      </p:pic>
      <p:pic>
        <p:nvPicPr>
          <p:cNvPr id="5" name="Picture 4"/>
          <p:cNvPicPr>
            <a:picLocks noChangeAspect="1"/>
          </p:cNvPicPr>
          <p:nvPr/>
        </p:nvPicPr>
        <p:blipFill>
          <a:blip r:embed="rId3"/>
          <a:stretch>
            <a:fillRect/>
          </a:stretch>
        </p:blipFill>
        <p:spPr>
          <a:xfrm rot="5400000">
            <a:off x="3415922" y="1909696"/>
            <a:ext cx="4351340" cy="4034917"/>
          </a:xfrm>
          <a:prstGeom prst="rect">
            <a:avLst/>
          </a:prstGeom>
        </p:spPr>
      </p:pic>
      <p:pic>
        <p:nvPicPr>
          <p:cNvPr id="6" name="Picture 5"/>
          <p:cNvPicPr>
            <a:picLocks noChangeAspect="1"/>
          </p:cNvPicPr>
          <p:nvPr/>
        </p:nvPicPr>
        <p:blipFill>
          <a:blip r:embed="rId4"/>
          <a:stretch>
            <a:fillRect/>
          </a:stretch>
        </p:blipFill>
        <p:spPr>
          <a:xfrm rot="16200000">
            <a:off x="6418160" y="1685926"/>
            <a:ext cx="6257925" cy="3486151"/>
          </a:xfrm>
          <a:prstGeom prst="rect">
            <a:avLst/>
          </a:prstGeom>
        </p:spPr>
      </p:pic>
    </p:spTree>
    <p:extLst>
      <p:ext uri="{BB962C8B-B14F-4D97-AF65-F5344CB8AC3E}">
        <p14:creationId xmlns:p14="http://schemas.microsoft.com/office/powerpoint/2010/main" val="411473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510" y="642919"/>
            <a:ext cx="10695262" cy="6186309"/>
          </a:xfrm>
          <a:prstGeom prst="rect">
            <a:avLst/>
          </a:prstGeom>
          <a:noFill/>
          <a:ln w="28575">
            <a:solidFill>
              <a:schemeClr val="tx1"/>
            </a:solidFill>
          </a:ln>
        </p:spPr>
        <p:txBody>
          <a:bodyPr wrap="square" rtlCol="0">
            <a:spAutoFit/>
          </a:bodyPr>
          <a:lstStyle/>
          <a:p>
            <a:r>
              <a:rPr lang="en-US" dirty="0"/>
              <a:t>The Great Falls Public Schools process for handling records are some what unique to our District due to the military connected students.  </a:t>
            </a:r>
          </a:p>
          <a:p>
            <a:endParaRPr lang="en-US" dirty="0"/>
          </a:p>
          <a:p>
            <a:r>
              <a:rPr lang="en-US" dirty="0"/>
              <a:t>When military families are re-locating to another military facility outside the country they will request their students records to be “hand-carried”.</a:t>
            </a:r>
          </a:p>
          <a:p>
            <a:endParaRPr lang="en-US" dirty="0"/>
          </a:p>
          <a:p>
            <a:r>
              <a:rPr lang="en-US" dirty="0"/>
              <a:t>When preparing student records to be hand-carried the following:</a:t>
            </a:r>
          </a:p>
          <a:p>
            <a:pPr marL="742932" lvl="1" indent="-285744">
              <a:buFont typeface="Wingdings" panose="05000000000000000000" pitchFamily="2" charset="2"/>
              <a:buChar char="ü"/>
            </a:pPr>
            <a:r>
              <a:rPr lang="en-US" dirty="0"/>
              <a:t>The school principal should review the contents of the cumulative folder to make sure it is complete and accurate.</a:t>
            </a:r>
          </a:p>
          <a:p>
            <a:pPr marL="1200121" lvl="2" indent="-285744">
              <a:buFont typeface="Arial" panose="020B0604020202020204" pitchFamily="34" charset="0"/>
              <a:buChar char="•"/>
            </a:pPr>
            <a:r>
              <a:rPr lang="en-US" dirty="0"/>
              <a:t>The behavioral/discipline records are generally not included unless information is attached to an </a:t>
            </a:r>
            <a:r>
              <a:rPr lang="en-US" dirty="0" smtClean="0"/>
              <a:t>IEP or principal determines that this information </a:t>
            </a:r>
            <a:r>
              <a:rPr lang="en-US" smtClean="0"/>
              <a:t>be included.</a:t>
            </a:r>
            <a:endParaRPr lang="en-US" dirty="0" smtClean="0"/>
          </a:p>
          <a:p>
            <a:pPr marL="742927" lvl="1" indent="-285750">
              <a:buFont typeface="Wingdings" panose="05000000000000000000" pitchFamily="2" charset="2"/>
              <a:buChar char="ü"/>
            </a:pPr>
            <a:r>
              <a:rPr lang="en-US" dirty="0" smtClean="0"/>
              <a:t>Check list of records included in packet for office use to stay on file at the school.</a:t>
            </a:r>
            <a:endParaRPr lang="en-US" dirty="0"/>
          </a:p>
          <a:p>
            <a:pPr marL="742932" lvl="1" indent="-285744">
              <a:buFont typeface="Wingdings" panose="05000000000000000000" pitchFamily="2" charset="2"/>
              <a:buChar char="ü"/>
            </a:pPr>
            <a:r>
              <a:rPr lang="en-US" dirty="0"/>
              <a:t>Original records are enclosed in a sealed envelope with the following information printed on the envelope</a:t>
            </a:r>
            <a:r>
              <a:rPr lang="en-US" dirty="0" smtClean="0"/>
              <a:t>.</a:t>
            </a:r>
          </a:p>
          <a:p>
            <a:pPr marL="742932" lvl="1" indent="-285744">
              <a:buFont typeface="Wingdings" panose="05000000000000000000" pitchFamily="2" charset="2"/>
              <a:buChar char="ü"/>
            </a:pPr>
            <a:r>
              <a:rPr lang="en-US" dirty="0" smtClean="0"/>
              <a:t>Envelope should be sealed with packing tape with a sticker over flap:</a:t>
            </a:r>
          </a:p>
          <a:p>
            <a:pPr marL="1200138" lvl="2" indent="-285750">
              <a:buFont typeface="Arial" panose="020B0604020202020204" pitchFamily="34" charset="0"/>
              <a:buChar char="•"/>
            </a:pPr>
            <a:r>
              <a:rPr lang="en-US" dirty="0" smtClean="0"/>
              <a:t>“Enclosed are confidential school records that are to be hand carried to the overseas school. If the seal is broken, documents are no longer considered official.”</a:t>
            </a:r>
            <a:endParaRPr lang="en-US" dirty="0"/>
          </a:p>
          <a:p>
            <a:pPr marL="742932" lvl="1" indent="-285744">
              <a:buFont typeface="Wingdings" panose="05000000000000000000" pitchFamily="2" charset="2"/>
              <a:buChar char="ü"/>
            </a:pPr>
            <a:r>
              <a:rPr lang="en-US" dirty="0"/>
              <a:t>A copy of the PowerSchool perm transcript is sent to Central Reception for logging of the transfer of the student records tracker program.</a:t>
            </a:r>
          </a:p>
          <a:p>
            <a:pPr marL="742932" lvl="1" indent="-285744">
              <a:buFont typeface="Wingdings" panose="05000000000000000000" pitchFamily="2" charset="2"/>
              <a:buChar char="ü"/>
            </a:pPr>
            <a:r>
              <a:rPr lang="en-US" dirty="0"/>
              <a:t>Transfer out information is noted in PowerSchool when the student is exited from school.</a:t>
            </a:r>
          </a:p>
          <a:p>
            <a:pPr marL="742932" lvl="1" indent="-285744">
              <a:buFont typeface="Wingdings" panose="05000000000000000000" pitchFamily="2" charset="2"/>
              <a:buChar char="ü"/>
            </a:pPr>
            <a:endParaRPr lang="en-US" dirty="0"/>
          </a:p>
          <a:p>
            <a:pPr marL="742932" lvl="1" indent="-285744">
              <a:buFont typeface="Arial" panose="020B0604020202020204" pitchFamily="34" charset="0"/>
              <a:buChar char="•"/>
            </a:pPr>
            <a:endParaRPr lang="en-US" dirty="0"/>
          </a:p>
        </p:txBody>
      </p:sp>
    </p:spTree>
    <p:extLst>
      <p:ext uri="{BB962C8B-B14F-4D97-AF65-F5344CB8AC3E}">
        <p14:creationId xmlns:p14="http://schemas.microsoft.com/office/powerpoint/2010/main" val="240693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noChangeAspect="1"/>
          </p:cNvGraphicFramePr>
          <p:nvPr>
            <p:ph sz="half" idx="2"/>
            <p:extLst>
              <p:ext uri="{D42A27DB-BD31-4B8C-83A1-F6EECF244321}">
                <p14:modId xmlns:p14="http://schemas.microsoft.com/office/powerpoint/2010/main" val="4258882650"/>
              </p:ext>
            </p:extLst>
          </p:nvPr>
        </p:nvGraphicFramePr>
        <p:xfrm>
          <a:off x="7106194" y="530087"/>
          <a:ext cx="4277424" cy="5871324"/>
        </p:xfrm>
        <a:graphic>
          <a:graphicData uri="http://schemas.openxmlformats.org/presentationml/2006/ole">
            <mc:AlternateContent xmlns:mc="http://schemas.openxmlformats.org/markup-compatibility/2006">
              <mc:Choice xmlns:v="urn:schemas-microsoft-com:vml" Requires="v">
                <p:oleObj spid="_x0000_s1034" name="Acrobat Document" r:id="rId3" imgW="4663332" imgH="7680864" progId="AcroExch.Document.DC">
                  <p:embed/>
                </p:oleObj>
              </mc:Choice>
              <mc:Fallback>
                <p:oleObj name="Acrobat Document" r:id="rId3" imgW="4663332" imgH="7680864" progId="AcroExch.Document.DC">
                  <p:embed/>
                  <p:pic>
                    <p:nvPicPr>
                      <p:cNvPr id="0" name=""/>
                      <p:cNvPicPr/>
                      <p:nvPr/>
                    </p:nvPicPr>
                    <p:blipFill>
                      <a:blip r:embed="rId4"/>
                      <a:stretch>
                        <a:fillRect/>
                      </a:stretch>
                    </p:blipFill>
                    <p:spPr>
                      <a:xfrm>
                        <a:off x="7106194" y="530087"/>
                        <a:ext cx="4277424" cy="5871324"/>
                      </a:xfrm>
                      <a:prstGeom prst="rect">
                        <a:avLst/>
                      </a:prstGeom>
                    </p:spPr>
                  </p:pic>
                </p:oleObj>
              </mc:Fallback>
            </mc:AlternateContent>
          </a:graphicData>
        </a:graphic>
      </p:graphicFrame>
      <p:graphicFrame>
        <p:nvGraphicFramePr>
          <p:cNvPr id="11" name="Content Placeholder 10"/>
          <p:cNvGraphicFramePr>
            <a:graphicFrameLocks noGrp="1" noChangeAspect="1"/>
          </p:cNvGraphicFramePr>
          <p:nvPr>
            <p:ph sz="half" idx="1"/>
            <p:extLst>
              <p:ext uri="{D42A27DB-BD31-4B8C-83A1-F6EECF244321}">
                <p14:modId xmlns:p14="http://schemas.microsoft.com/office/powerpoint/2010/main" val="514658012"/>
              </p:ext>
            </p:extLst>
          </p:nvPr>
        </p:nvGraphicFramePr>
        <p:xfrm>
          <a:off x="1404730" y="698681"/>
          <a:ext cx="3856383" cy="5701453"/>
        </p:xfrm>
        <a:graphic>
          <a:graphicData uri="http://schemas.openxmlformats.org/presentationml/2006/ole">
            <mc:AlternateContent xmlns:mc="http://schemas.openxmlformats.org/markup-compatibility/2006">
              <mc:Choice xmlns:v="urn:schemas-microsoft-com:vml" Requires="v">
                <p:oleObj spid="_x0000_s1035" name="Acrobat Document" r:id="rId5" imgW="4663332" imgH="6034944" progId="AcroExch.Document.DC">
                  <p:embed/>
                </p:oleObj>
              </mc:Choice>
              <mc:Fallback>
                <p:oleObj name="Acrobat Document" r:id="rId5" imgW="4663332" imgH="6034944" progId="AcroExch.Document.DC">
                  <p:embed/>
                  <p:pic>
                    <p:nvPicPr>
                      <p:cNvPr id="0" name=""/>
                      <p:cNvPicPr/>
                      <p:nvPr/>
                    </p:nvPicPr>
                    <p:blipFill>
                      <a:blip r:embed="rId6"/>
                      <a:stretch>
                        <a:fillRect/>
                      </a:stretch>
                    </p:blipFill>
                    <p:spPr>
                      <a:xfrm>
                        <a:off x="1404730" y="698681"/>
                        <a:ext cx="3856383" cy="5701453"/>
                      </a:xfrm>
                      <a:prstGeom prst="rect">
                        <a:avLst/>
                      </a:prstGeom>
                      <a:ln w="6350">
                        <a:solidFill>
                          <a:schemeClr val="tx1"/>
                        </a:solidFill>
                      </a:ln>
                    </p:spPr>
                  </p:pic>
                </p:oleObj>
              </mc:Fallback>
            </mc:AlternateContent>
          </a:graphicData>
        </a:graphic>
      </p:graphicFrame>
    </p:spTree>
    <p:extLst>
      <p:ext uri="{BB962C8B-B14F-4D97-AF65-F5344CB8AC3E}">
        <p14:creationId xmlns:p14="http://schemas.microsoft.com/office/powerpoint/2010/main" val="245941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2700" y="2914650"/>
            <a:ext cx="5211811" cy="1107996"/>
          </a:xfrm>
          <a:prstGeom prst="rect">
            <a:avLst/>
          </a:prstGeom>
          <a:noFill/>
        </p:spPr>
        <p:txBody>
          <a:bodyPr wrap="none" rtlCol="0">
            <a:spAutoFit/>
          </a:bodyPr>
          <a:lstStyle/>
          <a:p>
            <a:r>
              <a:rPr lang="en-US" sz="6600" dirty="0" smtClean="0"/>
              <a:t>Questions????</a:t>
            </a:r>
            <a:endParaRPr lang="en-US" sz="6600" dirty="0"/>
          </a:p>
        </p:txBody>
      </p:sp>
    </p:spTree>
    <p:extLst>
      <p:ext uri="{BB962C8B-B14F-4D97-AF65-F5344CB8AC3E}">
        <p14:creationId xmlns:p14="http://schemas.microsoft.com/office/powerpoint/2010/main" val="74530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4" name="Content Placeholder 3"/>
          <p:cNvSpPr>
            <a:spLocks noGrp="1"/>
          </p:cNvSpPr>
          <p:nvPr>
            <p:ph sz="half" idx="2"/>
          </p:nvPr>
        </p:nvSpPr>
        <p:spPr>
          <a:xfrm>
            <a:off x="4110682" y="1822961"/>
            <a:ext cx="2454876" cy="4351339"/>
          </a:xfrm>
        </p:spPr>
        <p:style>
          <a:lnRef idx="2">
            <a:schemeClr val="accent5"/>
          </a:lnRef>
          <a:fillRef idx="1">
            <a:schemeClr val="lt1"/>
          </a:fillRef>
          <a:effectRef idx="0">
            <a:schemeClr val="accent5"/>
          </a:effectRef>
          <a:fontRef idx="minor">
            <a:schemeClr val="dk1"/>
          </a:fontRef>
        </p:style>
        <p:txBody>
          <a:bodyPr/>
          <a:lstStyle/>
          <a:p>
            <a:r>
              <a:rPr lang="en-US" dirty="0" smtClean="0"/>
              <a:t>School Board Policy </a:t>
            </a:r>
          </a:p>
          <a:p>
            <a:pPr lvl="1"/>
            <a:r>
              <a:rPr lang="en-US" sz="2000" dirty="0"/>
              <a:t>Policy # 3606</a:t>
            </a:r>
          </a:p>
        </p:txBody>
      </p:sp>
      <p:pic>
        <p:nvPicPr>
          <p:cNvPr id="5" name="Picture 4"/>
          <p:cNvPicPr>
            <a:picLocks noChangeAspect="1"/>
          </p:cNvPicPr>
          <p:nvPr/>
        </p:nvPicPr>
        <p:blipFill>
          <a:blip r:embed="rId2"/>
          <a:stretch>
            <a:fillRect/>
          </a:stretch>
        </p:blipFill>
        <p:spPr>
          <a:xfrm>
            <a:off x="4173496" y="3186241"/>
            <a:ext cx="2281880" cy="2950047"/>
          </a:xfrm>
          <a:prstGeom prst="rect">
            <a:avLst/>
          </a:prstGeom>
        </p:spPr>
      </p:pic>
      <p:pic>
        <p:nvPicPr>
          <p:cNvPr id="7" name="Picture 6"/>
          <p:cNvPicPr>
            <a:picLocks noChangeAspect="1"/>
          </p:cNvPicPr>
          <p:nvPr/>
        </p:nvPicPr>
        <p:blipFill>
          <a:blip r:embed="rId3"/>
          <a:stretch>
            <a:fillRect/>
          </a:stretch>
        </p:blipFill>
        <p:spPr>
          <a:xfrm>
            <a:off x="6628373" y="478400"/>
            <a:ext cx="3339412" cy="4525171"/>
          </a:xfrm>
          <a:prstGeom prst="rect">
            <a:avLst/>
          </a:prstGeom>
        </p:spPr>
      </p:pic>
      <p:pic>
        <p:nvPicPr>
          <p:cNvPr id="8" name="Picture 7"/>
          <p:cNvPicPr>
            <a:picLocks noChangeAspect="1"/>
          </p:cNvPicPr>
          <p:nvPr/>
        </p:nvPicPr>
        <p:blipFill>
          <a:blip r:embed="rId4"/>
          <a:stretch>
            <a:fillRect/>
          </a:stretch>
        </p:blipFill>
        <p:spPr>
          <a:xfrm>
            <a:off x="391289" y="1825625"/>
            <a:ext cx="3492272" cy="2907443"/>
          </a:xfrm>
          <a:prstGeom prst="rect">
            <a:avLst/>
          </a:prstGeom>
        </p:spPr>
      </p:pic>
      <p:pic>
        <p:nvPicPr>
          <p:cNvPr id="6" name="Picture 5"/>
          <p:cNvPicPr>
            <a:picLocks noChangeAspect="1"/>
          </p:cNvPicPr>
          <p:nvPr/>
        </p:nvPicPr>
        <p:blipFill>
          <a:blip r:embed="rId5"/>
          <a:stretch>
            <a:fillRect/>
          </a:stretch>
        </p:blipFill>
        <p:spPr>
          <a:xfrm>
            <a:off x="9310370" y="2934820"/>
            <a:ext cx="2471671" cy="3807851"/>
          </a:xfrm>
          <a:prstGeom prst="rect">
            <a:avLst/>
          </a:prstGeom>
          <a:ln w="6350">
            <a:solidFill>
              <a:schemeClr val="tx1"/>
            </a:solidFill>
          </a:ln>
        </p:spPr>
      </p:pic>
    </p:spTree>
    <p:extLst>
      <p:ext uri="{BB962C8B-B14F-4D97-AF65-F5344CB8AC3E}">
        <p14:creationId xmlns:p14="http://schemas.microsoft.com/office/powerpoint/2010/main" val="293172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7255" y="2536447"/>
            <a:ext cx="6631459" cy="2554545"/>
          </a:xfrm>
          <a:prstGeom prst="rect">
            <a:avLst/>
          </a:prstGeom>
        </p:spPr>
        <p:txBody>
          <a:bodyPr wrap="square">
            <a:spAutoFit/>
          </a:bodyPr>
          <a:lstStyle/>
          <a:p>
            <a:r>
              <a:rPr lang="en-US" sz="4000" dirty="0"/>
              <a:t>Montana Law - 20-1-213</a:t>
            </a:r>
          </a:p>
          <a:p>
            <a:pPr lvl="1"/>
            <a:r>
              <a:rPr lang="en-US" sz="2400" dirty="0"/>
              <a:t>FERPA</a:t>
            </a:r>
          </a:p>
          <a:p>
            <a:pPr lvl="1"/>
            <a:r>
              <a:rPr lang="en-US" sz="2400" dirty="0"/>
              <a:t>IDEA</a:t>
            </a:r>
          </a:p>
          <a:p>
            <a:pPr lvl="1"/>
            <a:r>
              <a:rPr lang="en-US" sz="2400" dirty="0"/>
              <a:t>Montana Youth Challenge Academy Reporting</a:t>
            </a:r>
          </a:p>
          <a:p>
            <a:pPr lvl="1"/>
            <a:r>
              <a:rPr lang="en-US" sz="2400" dirty="0"/>
              <a:t>Release of Records to Justice Department</a:t>
            </a:r>
          </a:p>
          <a:p>
            <a:pPr lvl="1"/>
            <a:r>
              <a:rPr lang="en-US" sz="2400" dirty="0"/>
              <a:t>Reciprocal Agreements</a:t>
            </a:r>
          </a:p>
        </p:txBody>
      </p:sp>
    </p:spTree>
    <p:extLst>
      <p:ext uri="{BB962C8B-B14F-4D97-AF65-F5344CB8AC3E}">
        <p14:creationId xmlns:p14="http://schemas.microsoft.com/office/powerpoint/2010/main" val="51351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569" y="1454179"/>
            <a:ext cx="10477324" cy="4647426"/>
          </a:xfrm>
          <a:prstGeom prst="rect">
            <a:avLst/>
          </a:prstGeom>
        </p:spPr>
        <p:txBody>
          <a:bodyPr wrap="square">
            <a:spAutoFit/>
          </a:bodyPr>
          <a:lstStyle/>
          <a:p>
            <a:pPr algn="just"/>
            <a:r>
              <a:rPr lang="en-US" sz="2800" dirty="0">
                <a:solidFill>
                  <a:srgbClr val="333333"/>
                </a:solidFill>
                <a:latin typeface="inherit"/>
              </a:rPr>
              <a:t>Transfer Of School Records</a:t>
            </a:r>
          </a:p>
          <a:p>
            <a:pPr algn="just"/>
            <a:r>
              <a:rPr lang="en-US" sz="2800" b="1" dirty="0">
                <a:solidFill>
                  <a:srgbClr val="333333"/>
                </a:solidFill>
                <a:latin typeface="Helvetica Neue"/>
              </a:rPr>
              <a:t>20-1-213. Transfer of school records.</a:t>
            </a:r>
            <a:r>
              <a:rPr lang="en-US" sz="2800" dirty="0">
                <a:solidFill>
                  <a:srgbClr val="333333"/>
                </a:solidFill>
                <a:latin typeface="Helvetica Neue"/>
              </a:rPr>
              <a:t> </a:t>
            </a:r>
            <a:r>
              <a:rPr lang="en-US" sz="2400" dirty="0">
                <a:solidFill>
                  <a:srgbClr val="333333"/>
                </a:solidFill>
                <a:latin typeface="Helvetica Neue"/>
              </a:rPr>
              <a:t>(1) Subject to the provisions of the Family Educational Rights and Privacy Act of 1974, 20 U.S.C. 1232g, as amended, and its implementing regulations at 34 CFR, part 99, and to the provisions of the Individuals With Disabilities Education Act, 20 U.S.C. 1411 through 1420, and its implementing regulations at 34 CFR, part 300, local educational agencies and accredited schools shall adopt a policy that a certified copy of the permanent file, as defined by the board of public education, and the file containing special education records of a student will be forwarded by mail or electronically to a local educational agency or accredited school in which the student seeks or intends to enroll within 5 working days after a receipt of a written or electronic request.</a:t>
            </a:r>
          </a:p>
        </p:txBody>
      </p:sp>
      <p:sp>
        <p:nvSpPr>
          <p:cNvPr id="3" name="TextBox 2"/>
          <p:cNvSpPr txBox="1"/>
          <p:nvPr/>
        </p:nvSpPr>
        <p:spPr>
          <a:xfrm>
            <a:off x="815546" y="477795"/>
            <a:ext cx="7809471" cy="769441"/>
          </a:xfrm>
          <a:prstGeom prst="rect">
            <a:avLst/>
          </a:prstGeom>
          <a:noFill/>
        </p:spPr>
        <p:txBody>
          <a:bodyPr wrap="square" rtlCol="0">
            <a:spAutoFit/>
          </a:bodyPr>
          <a:lstStyle/>
          <a:p>
            <a:r>
              <a:rPr lang="en-US" sz="4400" dirty="0"/>
              <a:t>Montana State Law 20-1-213</a:t>
            </a:r>
          </a:p>
        </p:txBody>
      </p:sp>
    </p:spTree>
    <p:extLst>
      <p:ext uri="{BB962C8B-B14F-4D97-AF65-F5344CB8AC3E}">
        <p14:creationId xmlns:p14="http://schemas.microsoft.com/office/powerpoint/2010/main" val="322257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469" y="847495"/>
            <a:ext cx="11218127" cy="5262979"/>
          </a:xfrm>
          <a:prstGeom prst="rect">
            <a:avLst/>
          </a:prstGeom>
        </p:spPr>
        <p:txBody>
          <a:bodyPr wrap="square">
            <a:spAutoFit/>
          </a:bodyPr>
          <a:lstStyle/>
          <a:p>
            <a:pPr algn="just"/>
            <a:r>
              <a:rPr lang="en-US" sz="2800" dirty="0">
                <a:solidFill>
                  <a:srgbClr val="333333"/>
                </a:solidFill>
                <a:latin typeface="Helvetica Neue"/>
              </a:rPr>
              <a:t>(2) If records cannot be forwarded within 5 days, the local educational agency or accredited school shall notify the requestor in writing or electronically providing the reasons why the local educational agency or accredited school is unable to comply within the 5-day timeframe and the local educational agency or accredited school shall provide the date by which the requested records will be transferred.</a:t>
            </a:r>
          </a:p>
          <a:p>
            <a:pPr algn="just"/>
            <a:r>
              <a:rPr lang="en-US" sz="2800" dirty="0">
                <a:solidFill>
                  <a:srgbClr val="333333"/>
                </a:solidFill>
                <a:latin typeface="Helvetica Neue"/>
              </a:rPr>
              <a:t>(3) A local educational agency or accredited school may not refuse to transfer files because a student owes fines or fees.</a:t>
            </a:r>
          </a:p>
          <a:p>
            <a:pPr algn="just"/>
            <a:r>
              <a:rPr lang="en-US" sz="2800" dirty="0">
                <a:solidFill>
                  <a:srgbClr val="333333"/>
                </a:solidFill>
                <a:latin typeface="Helvetica Neue"/>
              </a:rPr>
              <a:t>(4) The files that are forwarded must include education records in the permanent file, special education records, and any disciplinary actions taken against the student that are educationally related.</a:t>
            </a:r>
          </a:p>
        </p:txBody>
      </p:sp>
    </p:spTree>
    <p:extLst>
      <p:ext uri="{BB962C8B-B14F-4D97-AF65-F5344CB8AC3E}">
        <p14:creationId xmlns:p14="http://schemas.microsoft.com/office/powerpoint/2010/main" val="228663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State Law 20-1-213</a:t>
            </a:r>
            <a:endParaRPr lang="en-US" dirty="0"/>
          </a:p>
        </p:txBody>
      </p:sp>
      <p:sp>
        <p:nvSpPr>
          <p:cNvPr id="3" name="Content Placeholder 2"/>
          <p:cNvSpPr>
            <a:spLocks noGrp="1"/>
          </p:cNvSpPr>
          <p:nvPr>
            <p:ph idx="1"/>
          </p:nvPr>
        </p:nvSpPr>
        <p:spPr/>
        <p:txBody>
          <a:bodyPr>
            <a:normAutofit fontScale="85000" lnSpcReduction="10000"/>
          </a:bodyPr>
          <a:lstStyle/>
          <a:p>
            <a:r>
              <a:rPr lang="en-US" dirty="0"/>
              <a:t>(5) A local educational agency or accredited school may release student information to the juvenile justice system to assist the system's ability to effectively serve, prior to adjudication, the student whose records are released under provisions of 20 U.S.C. 1232g(B)(1)(E) of the Family Educational Rights and Privacy Act of 1974, as amended. The official to whom the records are disclosed shall certify in writing to the sending official that the information will not, except as provided by law, be disclosed to any other party without prior written consent of the parent of the student.</a:t>
            </a:r>
          </a:p>
          <a:p>
            <a:r>
              <a:rPr lang="en-US" dirty="0"/>
              <a:t>(6) The superintendent of public instruction is encouraged to contact other states or provinces and may enter into reciprocal records transfer agreements with the superintendent of public instruction or a department of education of any state or province. The superintendent of public instruction shall supply a copy of any reciprocal records transfer agreement that is executed to the county superintendent of each county that may be affected by the agreement.</a:t>
            </a:r>
          </a:p>
          <a:p>
            <a:endParaRPr lang="en-US" dirty="0"/>
          </a:p>
        </p:txBody>
      </p:sp>
    </p:spTree>
    <p:extLst>
      <p:ext uri="{BB962C8B-B14F-4D97-AF65-F5344CB8AC3E}">
        <p14:creationId xmlns:p14="http://schemas.microsoft.com/office/powerpoint/2010/main" val="187455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866" y="665879"/>
            <a:ext cx="8995719" cy="5632311"/>
          </a:xfrm>
          <a:prstGeom prst="rect">
            <a:avLst/>
          </a:prstGeom>
        </p:spPr>
        <p:txBody>
          <a:bodyPr wrap="square">
            <a:spAutoFit/>
          </a:bodyPr>
          <a:lstStyle/>
          <a:p>
            <a:pPr algn="just"/>
            <a:r>
              <a:rPr lang="en-US" sz="2400" dirty="0">
                <a:solidFill>
                  <a:srgbClr val="333333"/>
                </a:solidFill>
                <a:latin typeface="Helvetica Neue"/>
              </a:rPr>
              <a:t>(7) Upon request, the local educational agency or accredited school shall transfer by mail or electronically a copy of the permanent file to a nonpublic school or facility.</a:t>
            </a:r>
          </a:p>
          <a:p>
            <a:pPr algn="just"/>
            <a:r>
              <a:rPr lang="en-US" sz="2400" dirty="0">
                <a:solidFill>
                  <a:srgbClr val="333333"/>
                </a:solidFill>
                <a:latin typeface="Helvetica Neue"/>
              </a:rPr>
              <a:t>(8) (a) By November 1 and March 1 of each school fiscal year, a local educational agency shall prepare a report to be provided to the director of the Montana youth challenge program subject to subsections (8)(b) and (8)(c) containing the name, last-known address, and dates of attendance of a student who:</a:t>
            </a:r>
          </a:p>
          <a:p>
            <a:pPr algn="just"/>
            <a:r>
              <a:rPr lang="en-US" sz="2400" dirty="0">
                <a:solidFill>
                  <a:srgbClr val="333333"/>
                </a:solidFill>
                <a:latin typeface="Helvetica Neue"/>
              </a:rPr>
              <a:t>(</a:t>
            </a:r>
            <a:r>
              <a:rPr lang="en-US" sz="2400" dirty="0" err="1">
                <a:solidFill>
                  <a:srgbClr val="333333"/>
                </a:solidFill>
                <a:latin typeface="Helvetica Neue"/>
              </a:rPr>
              <a:t>i</a:t>
            </a:r>
            <a:r>
              <a:rPr lang="en-US" sz="2400" dirty="0">
                <a:solidFill>
                  <a:srgbClr val="333333"/>
                </a:solidFill>
                <a:latin typeface="Helvetica Neue"/>
              </a:rPr>
              <a:t>) is at least 16 years of age but less than 19 years of age;</a:t>
            </a:r>
          </a:p>
          <a:p>
            <a:pPr algn="just"/>
            <a:r>
              <a:rPr lang="en-US" sz="2400" dirty="0">
                <a:solidFill>
                  <a:srgbClr val="333333"/>
                </a:solidFill>
                <a:latin typeface="Helvetica Neue"/>
              </a:rPr>
              <a:t>(ii) was enrolled but is no longer enrolled in a school in the district;</a:t>
            </a:r>
          </a:p>
          <a:p>
            <a:pPr algn="just"/>
            <a:r>
              <a:rPr lang="en-US" sz="2400" dirty="0">
                <a:solidFill>
                  <a:srgbClr val="333333"/>
                </a:solidFill>
                <a:latin typeface="Helvetica Neue"/>
              </a:rPr>
              <a:t>(iii) has not provided school transfer or graduation information to a school in the district; and</a:t>
            </a:r>
          </a:p>
          <a:p>
            <a:pPr algn="just"/>
            <a:r>
              <a:rPr lang="en-US" sz="2400" dirty="0">
                <a:solidFill>
                  <a:srgbClr val="333333"/>
                </a:solidFill>
                <a:latin typeface="Helvetica Neue"/>
              </a:rPr>
              <a:t>(iv) has not received a high school diploma or a high school equivalency diploma.</a:t>
            </a:r>
          </a:p>
        </p:txBody>
      </p:sp>
    </p:spTree>
    <p:extLst>
      <p:ext uri="{BB962C8B-B14F-4D97-AF65-F5344CB8AC3E}">
        <p14:creationId xmlns:p14="http://schemas.microsoft.com/office/powerpoint/2010/main" val="43068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493" y="808073"/>
            <a:ext cx="9580607" cy="5355312"/>
          </a:xfrm>
          <a:prstGeom prst="rect">
            <a:avLst/>
          </a:prstGeom>
        </p:spPr>
        <p:txBody>
          <a:bodyPr wrap="square">
            <a:spAutoFit/>
          </a:bodyPr>
          <a:lstStyle/>
          <a:p>
            <a:pPr algn="just"/>
            <a:r>
              <a:rPr lang="en-US" dirty="0">
                <a:solidFill>
                  <a:srgbClr val="333333"/>
                </a:solidFill>
                <a:latin typeface="Helvetica Neue"/>
              </a:rPr>
              <a:t>(b) After preparing the report in accordance with subsection (8)(a), a local educational agency shall provide written notice to the parent or guardian of the student or to the student if the student is at least 18 years of age or is under 18 years of age and emancipated that the agency intends to provide the report to the director of the Montana youth challenge program. The parent or guardian or the student must be given the opportunity to object to the planned disclosure of the information. If the parent or guardian or the student fails to respond to the notice within 30 days, the local educational agency shall forward the report to the director of the Montana youth challenge program.</a:t>
            </a:r>
          </a:p>
          <a:p>
            <a:pPr algn="just"/>
            <a:r>
              <a:rPr lang="en-US" dirty="0">
                <a:solidFill>
                  <a:srgbClr val="333333"/>
                </a:solidFill>
                <a:latin typeface="Helvetica Neue"/>
              </a:rPr>
              <a:t>(c) The report provided by the local educational agency may not include a student who:</a:t>
            </a:r>
          </a:p>
          <a:p>
            <a:pPr algn="just"/>
            <a:r>
              <a:rPr lang="en-US" dirty="0">
                <a:solidFill>
                  <a:srgbClr val="333333"/>
                </a:solidFill>
                <a:latin typeface="Helvetica Neue"/>
              </a:rPr>
              <a:t>(</a:t>
            </a:r>
            <a:r>
              <a:rPr lang="en-US" dirty="0" err="1">
                <a:solidFill>
                  <a:srgbClr val="333333"/>
                </a:solidFill>
                <a:latin typeface="Helvetica Neue"/>
              </a:rPr>
              <a:t>i</a:t>
            </a:r>
            <a:r>
              <a:rPr lang="en-US" dirty="0">
                <a:solidFill>
                  <a:srgbClr val="333333"/>
                </a:solidFill>
                <a:latin typeface="Helvetica Neue"/>
              </a:rPr>
              <a:t>) is receiving medical care or treatment that prohibits school attendance;</a:t>
            </a:r>
          </a:p>
          <a:p>
            <a:pPr algn="just"/>
            <a:r>
              <a:rPr lang="en-US" dirty="0">
                <a:solidFill>
                  <a:srgbClr val="333333"/>
                </a:solidFill>
                <a:latin typeface="Helvetica Neue"/>
              </a:rPr>
              <a:t>(ii) is enrolled in a foreign exchange program;</a:t>
            </a:r>
          </a:p>
          <a:p>
            <a:pPr algn="just"/>
            <a:r>
              <a:rPr lang="en-US" dirty="0">
                <a:solidFill>
                  <a:srgbClr val="333333"/>
                </a:solidFill>
                <a:latin typeface="Helvetica Neue"/>
              </a:rPr>
              <a:t>(iii) is enrolled in an early admissions college program;</a:t>
            </a:r>
          </a:p>
          <a:p>
            <a:pPr algn="just"/>
            <a:r>
              <a:rPr lang="en-US" dirty="0">
                <a:solidFill>
                  <a:srgbClr val="333333"/>
                </a:solidFill>
                <a:latin typeface="Helvetica Neue"/>
              </a:rPr>
              <a:t>(iv) is participating in a job corps program, an adult basic education program, or an accredited apprenticeship program; or</a:t>
            </a:r>
          </a:p>
          <a:p>
            <a:pPr algn="just"/>
            <a:r>
              <a:rPr lang="en-US" dirty="0">
                <a:solidFill>
                  <a:srgbClr val="333333"/>
                </a:solidFill>
                <a:latin typeface="Helvetica Neue"/>
              </a:rPr>
              <a:t>(v) is excused from school for a reason determined acceptable by the local educational agency.</a:t>
            </a:r>
          </a:p>
          <a:p>
            <a:pPr algn="just"/>
            <a:r>
              <a:rPr lang="en-US" dirty="0">
                <a:solidFill>
                  <a:srgbClr val="333333"/>
                </a:solidFill>
                <a:latin typeface="Helvetica Neue"/>
              </a:rPr>
              <a:t>(d) The official to whom the information in subsection (8)(a) is provided shall certify in writing to the local educational agency that is providing the information that the information will not be disclosed to any other party except as necessary to recruit and retain students.</a:t>
            </a:r>
          </a:p>
        </p:txBody>
      </p:sp>
    </p:spTree>
    <p:extLst>
      <p:ext uri="{BB962C8B-B14F-4D97-AF65-F5344CB8AC3E}">
        <p14:creationId xmlns:p14="http://schemas.microsoft.com/office/powerpoint/2010/main" val="133246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97" y="2161573"/>
            <a:ext cx="8279027" cy="2677656"/>
          </a:xfrm>
          <a:prstGeom prst="rect">
            <a:avLst/>
          </a:prstGeom>
        </p:spPr>
        <p:txBody>
          <a:bodyPr wrap="square">
            <a:spAutoFit/>
          </a:bodyPr>
          <a:lstStyle/>
          <a:p>
            <a:pPr algn="just"/>
            <a:r>
              <a:rPr lang="en-US" sz="2800" dirty="0">
                <a:solidFill>
                  <a:srgbClr val="333333"/>
                </a:solidFill>
                <a:latin typeface="Helvetica Neue"/>
              </a:rPr>
              <a:t>(9) As used in this section, "local educational agency" means a public school district or a state-funded school.</a:t>
            </a:r>
          </a:p>
          <a:p>
            <a:pPr algn="just"/>
            <a:r>
              <a:rPr lang="en-US" sz="2800" b="1" dirty="0">
                <a:solidFill>
                  <a:srgbClr val="333333"/>
                </a:solidFill>
                <a:latin typeface="Helvetica Neue"/>
              </a:rPr>
              <a:t>History: </a:t>
            </a:r>
            <a:r>
              <a:rPr lang="en-US" sz="2800" b="1" dirty="0" err="1">
                <a:solidFill>
                  <a:srgbClr val="333333"/>
                </a:solidFill>
                <a:latin typeface="Helvetica Neue"/>
              </a:rPr>
              <a:t>En</a:t>
            </a:r>
            <a:r>
              <a:rPr lang="en-US" sz="2800" b="1" dirty="0">
                <a:solidFill>
                  <a:srgbClr val="333333"/>
                </a:solidFill>
                <a:latin typeface="Helvetica Neue"/>
              </a:rPr>
              <a:t>. Sec. 1, Ch. 157, L. 1997; </a:t>
            </a:r>
            <a:r>
              <a:rPr lang="en-US" sz="2800" b="1" dirty="0" err="1">
                <a:solidFill>
                  <a:srgbClr val="333333"/>
                </a:solidFill>
                <a:latin typeface="Helvetica Neue"/>
              </a:rPr>
              <a:t>amd</a:t>
            </a:r>
            <a:r>
              <a:rPr lang="en-US" sz="2800" b="1" dirty="0">
                <a:solidFill>
                  <a:srgbClr val="333333"/>
                </a:solidFill>
                <a:latin typeface="Helvetica Neue"/>
              </a:rPr>
              <a:t>. Sec. 1, Ch. 15, L. 2011; </a:t>
            </a:r>
            <a:r>
              <a:rPr lang="en-US" sz="2800" b="1" dirty="0" err="1">
                <a:solidFill>
                  <a:srgbClr val="333333"/>
                </a:solidFill>
                <a:latin typeface="Helvetica Neue"/>
              </a:rPr>
              <a:t>amd</a:t>
            </a:r>
            <a:r>
              <a:rPr lang="en-US" sz="2800" b="1" dirty="0">
                <a:solidFill>
                  <a:srgbClr val="333333"/>
                </a:solidFill>
                <a:latin typeface="Helvetica Neue"/>
              </a:rPr>
              <a:t>. Sec. 14, Ch. 55, L. 2015.</a:t>
            </a:r>
          </a:p>
        </p:txBody>
      </p:sp>
    </p:spTree>
    <p:extLst>
      <p:ext uri="{BB962C8B-B14F-4D97-AF65-F5344CB8AC3E}">
        <p14:creationId xmlns:p14="http://schemas.microsoft.com/office/powerpoint/2010/main" val="387214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10160</TotalTime>
  <Words>563</Words>
  <Application>Microsoft Office PowerPoint</Application>
  <PresentationFormat>Widescreen</PresentationFormat>
  <Paragraphs>76</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Calibri Light</vt:lpstr>
      <vt:lpstr>Helvetica Neue</vt:lpstr>
      <vt:lpstr>inherit</vt:lpstr>
      <vt:lpstr>Wingdings</vt:lpstr>
      <vt:lpstr>Office Theme</vt:lpstr>
      <vt:lpstr>Acrobat Document</vt:lpstr>
      <vt:lpstr>Student Records</vt:lpstr>
      <vt:lpstr>Where do I start?</vt:lpstr>
      <vt:lpstr>PowerPoint Presentation</vt:lpstr>
      <vt:lpstr>PowerPoint Presentation</vt:lpstr>
      <vt:lpstr>PowerPoint Presentation</vt:lpstr>
      <vt:lpstr>Montana State Law 20-1-213</vt:lpstr>
      <vt:lpstr>PowerPoint Presentation</vt:lpstr>
      <vt:lpstr>PowerPoint Presentation</vt:lpstr>
      <vt:lpstr>PowerPoint Presentation</vt:lpstr>
      <vt:lpstr>Montana Law Highlights</vt:lpstr>
      <vt:lpstr>Montana Youth Challenge</vt:lpstr>
      <vt:lpstr>PowerPoint Presentation</vt:lpstr>
      <vt:lpstr>PowerPoint Presentation</vt:lpstr>
      <vt:lpstr>Great Falls Public Schools Process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Records</dc:title>
  <dc:creator>Brian Patrick</dc:creator>
  <cp:lastModifiedBy>Brian Patrick</cp:lastModifiedBy>
  <cp:revision>23</cp:revision>
  <cp:lastPrinted>2019-04-25T22:19:15Z</cp:lastPrinted>
  <dcterms:created xsi:type="dcterms:W3CDTF">2019-04-12T14:37:54Z</dcterms:created>
  <dcterms:modified xsi:type="dcterms:W3CDTF">2019-05-23T21:04:47Z</dcterms:modified>
</cp:coreProperties>
</file>