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2" r:id="rId6"/>
    <p:sldId id="263" r:id="rId7"/>
    <p:sldId id="264" r:id="rId8"/>
    <p:sldId id="265" r:id="rId9"/>
    <p:sldId id="266" r:id="rId10"/>
    <p:sldId id="267" r:id="rId11"/>
    <p:sldId id="268" r:id="rId12"/>
    <p:sldId id="269" r:id="rId13"/>
    <p:sldId id="270" r:id="rId14"/>
    <p:sldId id="271" r:id="rId15"/>
    <p:sldId id="272" r:id="rId16"/>
    <p:sldId id="275" r:id="rId17"/>
    <p:sldId id="276" r:id="rId18"/>
    <p:sldId id="278" r:id="rId19"/>
    <p:sldId id="279" r:id="rId20"/>
    <p:sldId id="277" r:id="rId21"/>
    <p:sldId id="280" r:id="rId22"/>
    <p:sldId id="281" r:id="rId23"/>
    <p:sldId id="282" r:id="rId24"/>
    <p:sldId id="283" r:id="rId25"/>
    <p:sldId id="273" r:id="rId26"/>
    <p:sldId id="274" r:id="rId27"/>
    <p:sldId id="284" r:id="rId28"/>
    <p:sldId id="285" r:id="rId29"/>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E718930-ADEC-4340-881C-1752E2F36E17}"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1514504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718930-ADEC-4340-881C-1752E2F36E17}"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2568913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718930-ADEC-4340-881C-1752E2F36E17}"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441975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E718930-ADEC-4340-881C-1752E2F36E17}"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8236404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E718930-ADEC-4340-881C-1752E2F36E17}" type="datetimeFigureOut">
              <a:rPr lang="en-US" smtClean="0"/>
              <a:t>6/6/2019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13067379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E718930-ADEC-4340-881C-1752E2F36E17}"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27561546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E718930-ADEC-4340-881C-1752E2F36E17}" type="datetimeFigureOut">
              <a:rPr lang="en-US" smtClean="0"/>
              <a:t>6/6/2019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1644193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E718930-ADEC-4340-881C-1752E2F36E17}" type="datetimeFigureOut">
              <a:rPr lang="en-US" smtClean="0"/>
              <a:t>6/6/2019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2630388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718930-ADEC-4340-881C-1752E2F36E17}" type="datetimeFigureOut">
              <a:rPr lang="en-US" smtClean="0"/>
              <a:t>6/6/2019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35747579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718930-ADEC-4340-881C-1752E2F36E17}"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41054445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E718930-ADEC-4340-881C-1752E2F36E17}" type="datetimeFigureOut">
              <a:rPr lang="en-US" smtClean="0"/>
              <a:t>6/6/2019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5B71BF3-A638-489B-B129-F205730E79BD}" type="slidenum">
              <a:rPr lang="en-US" smtClean="0"/>
              <a:t>‹#›</a:t>
            </a:fld>
            <a:endParaRPr lang="en-US"/>
          </a:p>
        </p:txBody>
      </p:sp>
    </p:spTree>
    <p:extLst>
      <p:ext uri="{BB962C8B-B14F-4D97-AF65-F5344CB8AC3E}">
        <p14:creationId xmlns:p14="http://schemas.microsoft.com/office/powerpoint/2010/main" val="23037336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E718930-ADEC-4340-881C-1752E2F36E17}" type="datetimeFigureOut">
              <a:rPr lang="en-US" smtClean="0"/>
              <a:t>6/6/2019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71BF3-A638-489B-B129-F205730E79BD}" type="slidenum">
              <a:rPr lang="en-US" smtClean="0"/>
              <a:t>‹#›</a:t>
            </a:fld>
            <a:endParaRPr lang="en-US"/>
          </a:p>
        </p:txBody>
      </p:sp>
    </p:spTree>
    <p:extLst>
      <p:ext uri="{BB962C8B-B14F-4D97-AF65-F5344CB8AC3E}">
        <p14:creationId xmlns:p14="http://schemas.microsoft.com/office/powerpoint/2010/main" val="12557959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mailto:rjmartelle@midrivers.co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3186630" y="1252609"/>
            <a:ext cx="6757785" cy="4038205"/>
          </a:xfrm>
          <a:prstGeom prst="rect">
            <a:avLst/>
          </a:prstGeom>
        </p:spPr>
      </p:pic>
      <p:pic>
        <p:nvPicPr>
          <p:cNvPr id="4" name="Picture 3"/>
          <p:cNvPicPr>
            <a:picLocks noChangeAspect="1"/>
          </p:cNvPicPr>
          <p:nvPr/>
        </p:nvPicPr>
        <p:blipFill>
          <a:blip r:embed="rId2"/>
          <a:stretch>
            <a:fillRect/>
          </a:stretch>
        </p:blipFill>
        <p:spPr>
          <a:xfrm>
            <a:off x="12583768" y="2590577"/>
            <a:ext cx="1951425" cy="1166100"/>
          </a:xfrm>
          <a:prstGeom prst="rect">
            <a:avLst/>
          </a:prstGeom>
        </p:spPr>
      </p:pic>
    </p:spTree>
    <p:extLst>
      <p:ext uri="{BB962C8B-B14F-4D97-AF65-F5344CB8AC3E}">
        <p14:creationId xmlns:p14="http://schemas.microsoft.com/office/powerpoint/2010/main" val="30175814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a:t>
            </a:r>
            <a:endParaRPr lang="en-US" dirty="0"/>
          </a:p>
        </p:txBody>
      </p:sp>
      <p:sp>
        <p:nvSpPr>
          <p:cNvPr id="3" name="Content Placeholder 2"/>
          <p:cNvSpPr>
            <a:spLocks noGrp="1"/>
          </p:cNvSpPr>
          <p:nvPr>
            <p:ph idx="1"/>
          </p:nvPr>
        </p:nvSpPr>
        <p:spPr/>
        <p:txBody>
          <a:bodyPr/>
          <a:lstStyle/>
          <a:p>
            <a:r>
              <a:rPr lang="en-US" dirty="0" err="1" smtClean="0"/>
              <a:t>Quickbooks</a:t>
            </a:r>
            <a:r>
              <a:rPr lang="en-US" dirty="0" smtClean="0"/>
              <a:t> uses Retained Earnings and Net Income to arrive at equity.</a:t>
            </a:r>
          </a:p>
          <a:p>
            <a:r>
              <a:rPr lang="en-US" dirty="0" smtClean="0"/>
              <a:t>Fund Accounting uses Fund Balance and the effects of revenues, expenditures and changes in encumbrances to reflect equity.</a:t>
            </a:r>
          </a:p>
          <a:p>
            <a:r>
              <a:rPr lang="en-US" dirty="0" smtClean="0"/>
              <a:t>If you encumber, it is easier to do it using journal entries since there will probably not be many entries.</a:t>
            </a:r>
          </a:p>
          <a:p>
            <a:r>
              <a:rPr lang="en-US" dirty="0" smtClean="0"/>
              <a:t>The following will be done for year end closing:</a:t>
            </a:r>
          </a:p>
          <a:p>
            <a:pPr marL="0" indent="0">
              <a:buNone/>
            </a:pPr>
            <a:endParaRPr lang="en-US" dirty="0" smtClean="0"/>
          </a:p>
          <a:p>
            <a:endParaRPr lang="en-US" dirty="0"/>
          </a:p>
        </p:txBody>
      </p:sp>
    </p:spTree>
    <p:extLst>
      <p:ext uri="{BB962C8B-B14F-4D97-AF65-F5344CB8AC3E}">
        <p14:creationId xmlns:p14="http://schemas.microsoft.com/office/powerpoint/2010/main" val="6019646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 – cont.</a:t>
            </a:r>
            <a:endParaRPr lang="en-US" dirty="0"/>
          </a:p>
        </p:txBody>
      </p:sp>
      <p:sp>
        <p:nvSpPr>
          <p:cNvPr id="3" name="Content Placeholder 2"/>
          <p:cNvSpPr>
            <a:spLocks noGrp="1"/>
          </p:cNvSpPr>
          <p:nvPr>
            <p:ph idx="1"/>
          </p:nvPr>
        </p:nvSpPr>
        <p:spPr/>
        <p:txBody>
          <a:bodyPr/>
          <a:lstStyle/>
          <a:p>
            <a:r>
              <a:rPr lang="en-US" dirty="0" smtClean="0"/>
              <a:t>Record any encumbrances using the Journal Entry Function.</a:t>
            </a:r>
          </a:p>
          <a:p>
            <a:r>
              <a:rPr lang="en-US" dirty="0" smtClean="0"/>
              <a:t>Company – Make Journal Entries</a:t>
            </a:r>
          </a:p>
          <a:p>
            <a:r>
              <a:rPr lang="en-US" dirty="0" smtClean="0"/>
              <a:t>Create a Claim or Purchase order to keep track of the transaction.</a:t>
            </a:r>
          </a:p>
          <a:p>
            <a:r>
              <a:rPr lang="en-US" dirty="0" smtClean="0"/>
              <a:t>Write the GJ number on the document or attach a copy for ease in documentation.</a:t>
            </a:r>
          </a:p>
          <a:p>
            <a:r>
              <a:rPr lang="en-US" dirty="0" smtClean="0"/>
              <a:t>Record the transaction according to the following example:</a:t>
            </a:r>
          </a:p>
          <a:p>
            <a:endParaRPr lang="en-US" dirty="0"/>
          </a:p>
        </p:txBody>
      </p:sp>
    </p:spTree>
    <p:extLst>
      <p:ext uri="{BB962C8B-B14F-4D97-AF65-F5344CB8AC3E}">
        <p14:creationId xmlns:p14="http://schemas.microsoft.com/office/powerpoint/2010/main" val="9624101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 – cont.</a:t>
            </a:r>
            <a:endParaRPr lang="en-US" dirty="0"/>
          </a:p>
        </p:txBody>
      </p:sp>
      <p:pic>
        <p:nvPicPr>
          <p:cNvPr id="4" name="Content Placeholder 3"/>
          <p:cNvPicPr>
            <a:picLocks noGrp="1" noChangeAspect="1"/>
          </p:cNvPicPr>
          <p:nvPr>
            <p:ph idx="1"/>
          </p:nvPr>
        </p:nvPicPr>
        <p:blipFill>
          <a:blip r:embed="rId2"/>
          <a:stretch>
            <a:fillRect/>
          </a:stretch>
        </p:blipFill>
        <p:spPr>
          <a:xfrm>
            <a:off x="838200" y="2485388"/>
            <a:ext cx="10515600" cy="3031811"/>
          </a:xfrm>
          <a:prstGeom prst="rect">
            <a:avLst/>
          </a:prstGeom>
        </p:spPr>
      </p:pic>
    </p:spTree>
    <p:extLst>
      <p:ext uri="{BB962C8B-B14F-4D97-AF65-F5344CB8AC3E}">
        <p14:creationId xmlns:p14="http://schemas.microsoft.com/office/powerpoint/2010/main" val="6122532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 – cont.</a:t>
            </a:r>
            <a:endParaRPr lang="en-US" dirty="0"/>
          </a:p>
        </p:txBody>
      </p:sp>
      <p:sp>
        <p:nvSpPr>
          <p:cNvPr id="3" name="Content Placeholder 2"/>
          <p:cNvSpPr>
            <a:spLocks noGrp="1"/>
          </p:cNvSpPr>
          <p:nvPr>
            <p:ph idx="1"/>
          </p:nvPr>
        </p:nvSpPr>
        <p:spPr/>
        <p:txBody>
          <a:bodyPr/>
          <a:lstStyle/>
          <a:p>
            <a:r>
              <a:rPr lang="en-US" dirty="0" smtClean="0"/>
              <a:t>Adjusting Fund Balance in </a:t>
            </a:r>
            <a:r>
              <a:rPr lang="en-US" dirty="0" err="1" smtClean="0"/>
              <a:t>Quickbooks</a:t>
            </a:r>
            <a:endParaRPr lang="en-US" dirty="0" smtClean="0"/>
          </a:p>
          <a:p>
            <a:r>
              <a:rPr lang="en-US" dirty="0" smtClean="0"/>
              <a:t>The Balance Sheet Report at 6/30 will show Retained Earnings and Net Income</a:t>
            </a:r>
          </a:p>
          <a:p>
            <a:r>
              <a:rPr lang="en-US" dirty="0" smtClean="0"/>
              <a:t>If you have adjusted your Fund Balance in the prior year, the R.E. and N.I. Should be the same numbers but one negative and the other positive</a:t>
            </a:r>
          </a:p>
          <a:p>
            <a:r>
              <a:rPr lang="en-US" dirty="0" smtClean="0"/>
              <a:t>Fund Balance should usually be equal to Cash adjusted for any Due From/Due To/Encumbrances</a:t>
            </a:r>
          </a:p>
          <a:p>
            <a:r>
              <a:rPr lang="en-US" dirty="0" smtClean="0"/>
              <a:t>See Balance Sheet Example</a:t>
            </a:r>
            <a:endParaRPr lang="en-US" dirty="0"/>
          </a:p>
        </p:txBody>
      </p:sp>
    </p:spTree>
    <p:extLst>
      <p:ext uri="{BB962C8B-B14F-4D97-AF65-F5344CB8AC3E}">
        <p14:creationId xmlns:p14="http://schemas.microsoft.com/office/powerpoint/2010/main" val="35533650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 – cont.</a:t>
            </a:r>
            <a:endParaRPr lang="en-US" dirty="0"/>
          </a:p>
        </p:txBody>
      </p:sp>
      <p:sp>
        <p:nvSpPr>
          <p:cNvPr id="3" name="Content Placeholder 2"/>
          <p:cNvSpPr>
            <a:spLocks noGrp="1"/>
          </p:cNvSpPr>
          <p:nvPr>
            <p:ph idx="1"/>
          </p:nvPr>
        </p:nvSpPr>
        <p:spPr/>
        <p:txBody>
          <a:bodyPr/>
          <a:lstStyle/>
          <a:p>
            <a:r>
              <a:rPr lang="en-US" dirty="0" err="1" smtClean="0"/>
              <a:t>Quickbooks</a:t>
            </a:r>
            <a:r>
              <a:rPr lang="en-US" dirty="0" smtClean="0"/>
              <a:t> Balance Sheet at 6/30/18</a:t>
            </a:r>
          </a:p>
          <a:p>
            <a:pPr marL="0" indent="0">
              <a:buNone/>
            </a:pPr>
            <a:r>
              <a:rPr lang="en-US" dirty="0" smtClean="0"/>
              <a:t>	General Fund			Transportation Fund</a:t>
            </a:r>
          </a:p>
          <a:p>
            <a:pPr marL="0" indent="0">
              <a:buNone/>
            </a:pPr>
            <a:r>
              <a:rPr lang="en-US" dirty="0" smtClean="0"/>
              <a:t>	Cash			12,155.82	Cash			505.51</a:t>
            </a:r>
          </a:p>
          <a:p>
            <a:pPr marL="0" indent="0">
              <a:buNone/>
            </a:pPr>
            <a:r>
              <a:rPr lang="en-US" dirty="0"/>
              <a:t>	</a:t>
            </a:r>
            <a:r>
              <a:rPr lang="en-US" dirty="0" err="1" smtClean="0"/>
              <a:t>Encumb</a:t>
            </a:r>
            <a:r>
              <a:rPr lang="en-US" dirty="0" smtClean="0"/>
              <a:t>	   	    -453.94	Due to Other </a:t>
            </a:r>
            <a:r>
              <a:rPr lang="en-US" dirty="0" err="1" smtClean="0"/>
              <a:t>Gov</a:t>
            </a:r>
            <a:r>
              <a:rPr lang="en-US" dirty="0" smtClean="0"/>
              <a:t>	232.75</a:t>
            </a:r>
          </a:p>
          <a:p>
            <a:pPr marL="0" indent="0">
              <a:buNone/>
            </a:pPr>
            <a:r>
              <a:rPr lang="en-US" dirty="0"/>
              <a:t>	</a:t>
            </a:r>
            <a:r>
              <a:rPr lang="en-US" dirty="0" smtClean="0"/>
              <a:t>FB Should be	11,701.88*	FB Should Be	272.76*</a:t>
            </a:r>
          </a:p>
          <a:p>
            <a:pPr marL="0" indent="0">
              <a:buNone/>
            </a:pPr>
            <a:r>
              <a:rPr lang="en-US" dirty="0" smtClean="0"/>
              <a:t>	QB FB is		10,175.47	QB FB is		272.76</a:t>
            </a:r>
          </a:p>
          <a:p>
            <a:pPr marL="0" indent="0">
              <a:buNone/>
            </a:pPr>
            <a:r>
              <a:rPr lang="en-US" dirty="0"/>
              <a:t>	</a:t>
            </a:r>
            <a:r>
              <a:rPr lang="en-US" dirty="0" smtClean="0"/>
              <a:t>Adjust Needed	  1,526.41	Adjust needed	-0-</a:t>
            </a:r>
          </a:p>
          <a:p>
            <a:pPr marL="0" indent="0">
              <a:buNone/>
            </a:pPr>
            <a:r>
              <a:rPr lang="en-US" dirty="0" smtClean="0"/>
              <a:t>*Must match TFS</a:t>
            </a:r>
            <a:endParaRPr lang="en-US" dirty="0"/>
          </a:p>
        </p:txBody>
      </p:sp>
    </p:spTree>
    <p:extLst>
      <p:ext uri="{BB962C8B-B14F-4D97-AF65-F5344CB8AC3E}">
        <p14:creationId xmlns:p14="http://schemas.microsoft.com/office/powerpoint/2010/main" val="2074653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Fund Balance – cont.</a:t>
            </a:r>
            <a:endParaRPr lang="en-US" dirty="0"/>
          </a:p>
        </p:txBody>
      </p:sp>
      <p:sp>
        <p:nvSpPr>
          <p:cNvPr id="3" name="Content Placeholder 2"/>
          <p:cNvSpPr>
            <a:spLocks noGrp="1"/>
          </p:cNvSpPr>
          <p:nvPr>
            <p:ph idx="1"/>
          </p:nvPr>
        </p:nvSpPr>
        <p:spPr/>
        <p:txBody>
          <a:bodyPr/>
          <a:lstStyle/>
          <a:p>
            <a:r>
              <a:rPr lang="en-US" dirty="0" smtClean="0"/>
              <a:t>Please see the examples:</a:t>
            </a:r>
          </a:p>
          <a:p>
            <a:pPr lvl="1"/>
            <a:r>
              <a:rPr lang="en-US" dirty="0" smtClean="0"/>
              <a:t>Balance Sheet before adjustments</a:t>
            </a:r>
          </a:p>
          <a:p>
            <a:pPr lvl="1"/>
            <a:r>
              <a:rPr lang="en-US" dirty="0" smtClean="0"/>
              <a:t>Spreadsheet calculating adjustment</a:t>
            </a:r>
          </a:p>
          <a:p>
            <a:pPr lvl="1"/>
            <a:r>
              <a:rPr lang="en-US" dirty="0" smtClean="0"/>
              <a:t>Balance Sheet after adjustment</a:t>
            </a:r>
            <a:endParaRPr lang="en-US" dirty="0"/>
          </a:p>
        </p:txBody>
      </p:sp>
    </p:spTree>
    <p:extLst>
      <p:ext uri="{BB962C8B-B14F-4D97-AF65-F5344CB8AC3E}">
        <p14:creationId xmlns:p14="http://schemas.microsoft.com/office/powerpoint/2010/main" val="1053258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Budgeting – How to Get There</a:t>
            </a:r>
            <a:endParaRPr lang="en-US" dirty="0"/>
          </a:p>
        </p:txBody>
      </p:sp>
      <p:sp>
        <p:nvSpPr>
          <p:cNvPr id="3" name="Content Placeholder 2"/>
          <p:cNvSpPr>
            <a:spLocks noGrp="1"/>
          </p:cNvSpPr>
          <p:nvPr>
            <p:ph idx="1"/>
          </p:nvPr>
        </p:nvSpPr>
        <p:spPr>
          <a:xfrm>
            <a:off x="838200" y="1800912"/>
            <a:ext cx="10515600" cy="4351338"/>
          </a:xfrm>
        </p:spPr>
        <p:txBody>
          <a:bodyPr/>
          <a:lstStyle/>
          <a:p>
            <a:r>
              <a:rPr lang="en-US" dirty="0" smtClean="0"/>
              <a:t>Company</a:t>
            </a:r>
          </a:p>
          <a:p>
            <a:r>
              <a:rPr lang="en-US" dirty="0" smtClean="0"/>
              <a:t>Planning &amp; Budgeting</a:t>
            </a:r>
          </a:p>
          <a:p>
            <a:r>
              <a:rPr lang="en-US" dirty="0" smtClean="0"/>
              <a:t>Set Up Budgets</a:t>
            </a:r>
          </a:p>
          <a:p>
            <a:pPr marL="0" indent="0">
              <a:buNone/>
            </a:pPr>
            <a:endParaRPr lang="en-US" dirty="0"/>
          </a:p>
        </p:txBody>
      </p:sp>
    </p:spTree>
    <p:extLst>
      <p:ext uri="{BB962C8B-B14F-4D97-AF65-F5344CB8AC3E}">
        <p14:creationId xmlns:p14="http://schemas.microsoft.com/office/powerpoint/2010/main" val="2174837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Budgeting – cont.</a:t>
            </a:r>
            <a:endParaRPr lang="en-US" dirty="0"/>
          </a:p>
        </p:txBody>
      </p:sp>
      <p:sp>
        <p:nvSpPr>
          <p:cNvPr id="3" name="Content Placeholder 2"/>
          <p:cNvSpPr>
            <a:spLocks noGrp="1"/>
          </p:cNvSpPr>
          <p:nvPr>
            <p:ph idx="1"/>
          </p:nvPr>
        </p:nvSpPr>
        <p:spPr/>
        <p:txBody>
          <a:bodyPr>
            <a:normAutofit lnSpcReduction="10000"/>
          </a:bodyPr>
          <a:lstStyle/>
          <a:p>
            <a:r>
              <a:rPr lang="en-US" dirty="0" smtClean="0"/>
              <a:t>Create New Budget</a:t>
            </a:r>
          </a:p>
          <a:p>
            <a:r>
              <a:rPr lang="en-US" dirty="0" smtClean="0"/>
              <a:t>Select Year</a:t>
            </a:r>
          </a:p>
          <a:p>
            <a:r>
              <a:rPr lang="en-US" dirty="0" smtClean="0"/>
              <a:t>Budget Type (Should be Profit and Loss)</a:t>
            </a:r>
          </a:p>
          <a:p>
            <a:r>
              <a:rPr lang="en-US" dirty="0" smtClean="0"/>
              <a:t>Next</a:t>
            </a:r>
          </a:p>
          <a:p>
            <a:r>
              <a:rPr lang="en-US" dirty="0" smtClean="0"/>
              <a:t>Criteria – Choose Class</a:t>
            </a:r>
          </a:p>
          <a:p>
            <a:r>
              <a:rPr lang="en-US" dirty="0" smtClean="0"/>
              <a:t>Create Budget from Scratch</a:t>
            </a:r>
          </a:p>
          <a:p>
            <a:r>
              <a:rPr lang="en-US" dirty="0" smtClean="0"/>
              <a:t>Finish</a:t>
            </a:r>
          </a:p>
          <a:p>
            <a:r>
              <a:rPr lang="en-US" dirty="0" smtClean="0"/>
              <a:t>Enter all items in the July column (QB wants to spread by month and we all know that our revenue and expenditures are not that exact.)</a:t>
            </a:r>
            <a:endParaRPr lang="en-US" dirty="0"/>
          </a:p>
        </p:txBody>
      </p:sp>
    </p:spTree>
    <p:extLst>
      <p:ext uri="{BB962C8B-B14F-4D97-AF65-F5344CB8AC3E}">
        <p14:creationId xmlns:p14="http://schemas.microsoft.com/office/powerpoint/2010/main" val="14313137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Budgeting – cont.</a:t>
            </a:r>
            <a:endParaRPr lang="en-US" dirty="0"/>
          </a:p>
        </p:txBody>
      </p:sp>
      <p:sp>
        <p:nvSpPr>
          <p:cNvPr id="3" name="Content Placeholder 2"/>
          <p:cNvSpPr>
            <a:spLocks noGrp="1"/>
          </p:cNvSpPr>
          <p:nvPr>
            <p:ph idx="1"/>
          </p:nvPr>
        </p:nvSpPr>
        <p:spPr/>
        <p:txBody>
          <a:bodyPr/>
          <a:lstStyle/>
          <a:p>
            <a:r>
              <a:rPr lang="en-US" dirty="0" smtClean="0"/>
              <a:t>Enter Revenues from the OPI Budget Document.</a:t>
            </a:r>
          </a:p>
          <a:p>
            <a:r>
              <a:rPr lang="en-US" dirty="0" smtClean="0"/>
              <a:t>Enter Expenditures for the areas that will have expenditures.</a:t>
            </a:r>
          </a:p>
          <a:p>
            <a:r>
              <a:rPr lang="en-US" dirty="0" smtClean="0"/>
              <a:t>Hint: </a:t>
            </a:r>
            <a:r>
              <a:rPr lang="en-US" dirty="0"/>
              <a:t>U</a:t>
            </a:r>
            <a:r>
              <a:rPr lang="en-US" dirty="0" smtClean="0"/>
              <a:t>se the previous year’s Profit and Loss Report and adjust for inflation, raises, etc. </a:t>
            </a:r>
          </a:p>
          <a:p>
            <a:r>
              <a:rPr lang="en-US" dirty="0" smtClean="0"/>
              <a:t>Super Hint: Be very sure that the budgeted revenues and expenditures match the budget document.</a:t>
            </a:r>
          </a:p>
          <a:p>
            <a:r>
              <a:rPr lang="en-US" dirty="0" smtClean="0"/>
              <a:t>How do you do this?</a:t>
            </a:r>
          </a:p>
          <a:p>
            <a:r>
              <a:rPr lang="en-US" dirty="0" smtClean="0"/>
              <a:t>Run a budget report and check.  You can always go back into the budget creation function and make corrections/adjustment.</a:t>
            </a:r>
            <a:endParaRPr lang="en-US" dirty="0"/>
          </a:p>
        </p:txBody>
      </p:sp>
    </p:spTree>
    <p:extLst>
      <p:ext uri="{BB962C8B-B14F-4D97-AF65-F5344CB8AC3E}">
        <p14:creationId xmlns:p14="http://schemas.microsoft.com/office/powerpoint/2010/main" val="219051570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Budgeting – cont.</a:t>
            </a:r>
            <a:endParaRPr lang="en-US" dirty="0"/>
          </a:p>
        </p:txBody>
      </p:sp>
      <p:sp>
        <p:nvSpPr>
          <p:cNvPr id="3" name="Content Placeholder 2"/>
          <p:cNvSpPr>
            <a:spLocks noGrp="1"/>
          </p:cNvSpPr>
          <p:nvPr>
            <p:ph idx="1"/>
          </p:nvPr>
        </p:nvSpPr>
        <p:spPr/>
        <p:txBody>
          <a:bodyPr>
            <a:normAutofit lnSpcReduction="10000"/>
          </a:bodyPr>
          <a:lstStyle/>
          <a:p>
            <a:r>
              <a:rPr lang="en-US" dirty="0" smtClean="0"/>
              <a:t>Where is the Budget Report?</a:t>
            </a:r>
          </a:p>
          <a:p>
            <a:r>
              <a:rPr lang="en-US" dirty="0" smtClean="0"/>
              <a:t>Reports</a:t>
            </a:r>
          </a:p>
          <a:p>
            <a:r>
              <a:rPr lang="en-US" dirty="0" smtClean="0"/>
              <a:t>Budgets</a:t>
            </a:r>
          </a:p>
          <a:p>
            <a:r>
              <a:rPr lang="en-US" dirty="0" smtClean="0"/>
              <a:t>Budget vs. Actual</a:t>
            </a:r>
          </a:p>
          <a:p>
            <a:r>
              <a:rPr lang="en-US" dirty="0" smtClean="0"/>
              <a:t>Choose budget for the appropriate fiscal year.  QB will hold them all.</a:t>
            </a:r>
          </a:p>
          <a:p>
            <a:r>
              <a:rPr lang="en-US" dirty="0" smtClean="0"/>
              <a:t>Next</a:t>
            </a:r>
          </a:p>
          <a:p>
            <a:r>
              <a:rPr lang="en-US" dirty="0" smtClean="0"/>
              <a:t>Choose Account by Month</a:t>
            </a:r>
          </a:p>
          <a:p>
            <a:r>
              <a:rPr lang="en-US" dirty="0" smtClean="0"/>
              <a:t>Next</a:t>
            </a:r>
          </a:p>
          <a:p>
            <a:r>
              <a:rPr lang="en-US" dirty="0" smtClean="0"/>
              <a:t>Finish</a:t>
            </a:r>
            <a:endParaRPr lang="en-US" dirty="0"/>
          </a:p>
        </p:txBody>
      </p:sp>
    </p:spTree>
    <p:extLst>
      <p:ext uri="{BB962C8B-B14F-4D97-AF65-F5344CB8AC3E}">
        <p14:creationId xmlns:p14="http://schemas.microsoft.com/office/powerpoint/2010/main" val="3511678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Montana Association of School Business Officials</a:t>
            </a:r>
            <a:endParaRPr lang="en-US" dirty="0"/>
          </a:p>
        </p:txBody>
      </p:sp>
      <p:sp>
        <p:nvSpPr>
          <p:cNvPr id="3" name="Subtitle 2"/>
          <p:cNvSpPr>
            <a:spLocks noGrp="1"/>
          </p:cNvSpPr>
          <p:nvPr>
            <p:ph type="subTitle" idx="1"/>
          </p:nvPr>
        </p:nvSpPr>
        <p:spPr/>
        <p:txBody>
          <a:bodyPr/>
          <a:lstStyle/>
          <a:p>
            <a:r>
              <a:rPr lang="en-US" dirty="0" smtClean="0"/>
              <a:t>Summer Conference</a:t>
            </a:r>
          </a:p>
          <a:p>
            <a:r>
              <a:rPr lang="en-US" dirty="0" smtClean="0"/>
              <a:t>2019</a:t>
            </a:r>
            <a:endParaRPr lang="en-US" dirty="0"/>
          </a:p>
        </p:txBody>
      </p:sp>
    </p:spTree>
    <p:extLst>
      <p:ext uri="{BB962C8B-B14F-4D97-AF65-F5344CB8AC3E}">
        <p14:creationId xmlns:p14="http://schemas.microsoft.com/office/powerpoint/2010/main" val="165139837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Budgeting – cont.</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 When the report comes up</a:t>
            </a:r>
          </a:p>
          <a:p>
            <a:r>
              <a:rPr lang="en-US" dirty="0" smtClean="0"/>
              <a:t>Choose the date range you want (month, quarter, fiscal year)</a:t>
            </a:r>
          </a:p>
          <a:p>
            <a:r>
              <a:rPr lang="en-US" dirty="0" smtClean="0"/>
              <a:t>In Show Columns choose year</a:t>
            </a:r>
          </a:p>
          <a:p>
            <a:r>
              <a:rPr lang="en-US" dirty="0" smtClean="0"/>
              <a:t>That will reduce the budget report to four columns</a:t>
            </a:r>
          </a:p>
          <a:p>
            <a:r>
              <a:rPr lang="en-US" dirty="0" smtClean="0"/>
              <a:t>CAUTION This report is different than we are used to</a:t>
            </a:r>
          </a:p>
          <a:p>
            <a:r>
              <a:rPr lang="en-US" dirty="0" smtClean="0"/>
              <a:t>This report has a column”$ Over Budget”</a:t>
            </a:r>
          </a:p>
          <a:p>
            <a:r>
              <a:rPr lang="en-US" dirty="0" smtClean="0"/>
              <a:t>For Revenues a Negative Balance means amounts not yet collected</a:t>
            </a:r>
          </a:p>
          <a:p>
            <a:r>
              <a:rPr lang="en-US" dirty="0" smtClean="0"/>
              <a:t>This is normal for a budget report</a:t>
            </a:r>
          </a:p>
          <a:p>
            <a:r>
              <a:rPr lang="en-US" dirty="0" smtClean="0"/>
              <a:t>For Expenditures a Negative Balance means Expenditures not yet made</a:t>
            </a:r>
          </a:p>
          <a:p>
            <a:r>
              <a:rPr lang="en-US" dirty="0" smtClean="0"/>
              <a:t>This is the reverse of most budget reports</a:t>
            </a:r>
          </a:p>
          <a:p>
            <a:r>
              <a:rPr lang="en-US" dirty="0" smtClean="0"/>
              <a:t>Be sure to explain this to your Board of Trustees or other users so no one has heart failure</a:t>
            </a:r>
          </a:p>
          <a:p>
            <a:r>
              <a:rPr lang="en-US" dirty="0" smtClean="0"/>
              <a:t>Write an explanation in the column addressing this issue and again tell them when they see it	</a:t>
            </a:r>
          </a:p>
          <a:p>
            <a:endParaRPr lang="en-US" dirty="0"/>
          </a:p>
        </p:txBody>
      </p:sp>
    </p:spTree>
    <p:extLst>
      <p:ext uri="{BB962C8B-B14F-4D97-AF65-F5344CB8AC3E}">
        <p14:creationId xmlns:p14="http://schemas.microsoft.com/office/powerpoint/2010/main" val="217998766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Clearing Fund</a:t>
            </a:r>
            <a:endParaRPr lang="en-US" dirty="0"/>
          </a:p>
        </p:txBody>
      </p:sp>
      <p:sp>
        <p:nvSpPr>
          <p:cNvPr id="3" name="Content Placeholder 2"/>
          <p:cNvSpPr>
            <a:spLocks noGrp="1"/>
          </p:cNvSpPr>
          <p:nvPr>
            <p:ph idx="1"/>
          </p:nvPr>
        </p:nvSpPr>
        <p:spPr/>
        <p:txBody>
          <a:bodyPr/>
          <a:lstStyle/>
          <a:p>
            <a:r>
              <a:rPr lang="en-US" dirty="0" smtClean="0"/>
              <a:t>A Clearing Fund is much easier to use than writing multiple warrants.</a:t>
            </a:r>
          </a:p>
          <a:p>
            <a:r>
              <a:rPr lang="en-US" dirty="0" smtClean="0"/>
              <a:t>You can use one fund and one warrant series.</a:t>
            </a:r>
          </a:p>
          <a:p>
            <a:r>
              <a:rPr lang="en-US" dirty="0" err="1" smtClean="0"/>
              <a:t>Quickbooks</a:t>
            </a:r>
            <a:r>
              <a:rPr lang="en-US" dirty="0" smtClean="0"/>
              <a:t> has a transfer function to use for moving cash from the various fund to cover the warrants written during the month.</a:t>
            </a:r>
          </a:p>
          <a:p>
            <a:r>
              <a:rPr lang="en-US" dirty="0" smtClean="0"/>
              <a:t>Monthly reconciliation with the County Treasurer is easy.</a:t>
            </a:r>
          </a:p>
          <a:p>
            <a:r>
              <a:rPr lang="en-US" dirty="0" smtClean="0"/>
              <a:t>Ask the Board of Trustees to permit the establishing of a clearing fund.</a:t>
            </a:r>
          </a:p>
          <a:p>
            <a:r>
              <a:rPr lang="en-US" dirty="0" smtClean="0"/>
              <a:t>Inform the County Treasurer of the need for the fund and ask that it be added.</a:t>
            </a:r>
            <a:endParaRPr lang="en-US" dirty="0"/>
          </a:p>
        </p:txBody>
      </p:sp>
    </p:spTree>
    <p:extLst>
      <p:ext uri="{BB962C8B-B14F-4D97-AF65-F5344CB8AC3E}">
        <p14:creationId xmlns:p14="http://schemas.microsoft.com/office/powerpoint/2010/main" val="3075097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Clearing Fund – cont.</a:t>
            </a:r>
            <a:endParaRPr lang="en-US" dirty="0"/>
          </a:p>
        </p:txBody>
      </p:sp>
      <p:sp>
        <p:nvSpPr>
          <p:cNvPr id="3" name="Content Placeholder 2"/>
          <p:cNvSpPr>
            <a:spLocks noGrp="1"/>
          </p:cNvSpPr>
          <p:nvPr>
            <p:ph idx="1"/>
          </p:nvPr>
        </p:nvSpPr>
        <p:spPr/>
        <p:txBody>
          <a:bodyPr/>
          <a:lstStyle/>
          <a:p>
            <a:r>
              <a:rPr lang="en-US" dirty="0" smtClean="0"/>
              <a:t>When writing warrants. Use the class designation on each expenditure line.  This will spread the expenditures to the various funds.</a:t>
            </a:r>
          </a:p>
          <a:p>
            <a:r>
              <a:rPr lang="en-US" dirty="0" smtClean="0"/>
              <a:t>At month end, run a Profit and Loss Report for the Month.  The total for each fund should be the transfer needed to cover the warrants written from the clearing fund.</a:t>
            </a:r>
          </a:p>
          <a:p>
            <a:r>
              <a:rPr lang="en-US" dirty="0" smtClean="0"/>
              <a:t>Run a balance sheet at month end.  The balance in the clearing fund after transfers should be equal to the warrants written plus any quarterly withholdings not yet remitted.  (State Income Tax, Work Comp, Unemployment)</a:t>
            </a:r>
          </a:p>
        </p:txBody>
      </p:sp>
    </p:spTree>
    <p:extLst>
      <p:ext uri="{BB962C8B-B14F-4D97-AF65-F5344CB8AC3E}">
        <p14:creationId xmlns:p14="http://schemas.microsoft.com/office/powerpoint/2010/main" val="1022605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ACH Payments</a:t>
            </a:r>
            <a:endParaRPr lang="en-US" dirty="0"/>
          </a:p>
        </p:txBody>
      </p:sp>
      <p:sp>
        <p:nvSpPr>
          <p:cNvPr id="3" name="Content Placeholder 2"/>
          <p:cNvSpPr>
            <a:spLocks noGrp="1"/>
          </p:cNvSpPr>
          <p:nvPr>
            <p:ph idx="1"/>
          </p:nvPr>
        </p:nvSpPr>
        <p:spPr/>
        <p:txBody>
          <a:bodyPr>
            <a:normAutofit lnSpcReduction="10000"/>
          </a:bodyPr>
          <a:lstStyle/>
          <a:p>
            <a:r>
              <a:rPr lang="en-US" dirty="0" smtClean="0"/>
              <a:t>For a while I was using a General Journal Entry to record ACH transfers.</a:t>
            </a:r>
          </a:p>
          <a:p>
            <a:r>
              <a:rPr lang="en-US" dirty="0" smtClean="0"/>
              <a:t>Then the light came one and now I write a check using a dummy check number (so it does not goof up my warrant series).</a:t>
            </a:r>
            <a:endParaRPr lang="en-US" dirty="0"/>
          </a:p>
          <a:p>
            <a:r>
              <a:rPr lang="en-US" dirty="0" smtClean="0"/>
              <a:t>The </a:t>
            </a:r>
            <a:r>
              <a:rPr lang="en-US" smtClean="0"/>
              <a:t>number </a:t>
            </a:r>
            <a:r>
              <a:rPr lang="en-US"/>
              <a:t>I</a:t>
            </a:r>
            <a:r>
              <a:rPr lang="en-US" smtClean="0"/>
              <a:t> </a:t>
            </a:r>
            <a:r>
              <a:rPr lang="en-US" dirty="0" smtClean="0"/>
              <a:t>use is year/month/number i.e. 190601 would be the first dummy check written in June of 2019 for the Federal Deposit.</a:t>
            </a:r>
          </a:p>
          <a:p>
            <a:r>
              <a:rPr lang="en-US" dirty="0" smtClean="0"/>
              <a:t>These numbers now show up on my check listing that I provide to the County Treasurer and the Board of Trustees.</a:t>
            </a:r>
          </a:p>
          <a:p>
            <a:r>
              <a:rPr lang="en-US" dirty="0" smtClean="0"/>
              <a:t>Be sure to let the Treasurer know each time you are making or receiving an ACH transaction.  They really appreciate it.</a:t>
            </a:r>
            <a:endParaRPr lang="en-US" dirty="0"/>
          </a:p>
        </p:txBody>
      </p:sp>
    </p:spTree>
    <p:extLst>
      <p:ext uri="{BB962C8B-B14F-4D97-AF65-F5344CB8AC3E}">
        <p14:creationId xmlns:p14="http://schemas.microsoft.com/office/powerpoint/2010/main" val="30280266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Reports</a:t>
            </a:r>
            <a:endParaRPr lang="en-US" dirty="0"/>
          </a:p>
        </p:txBody>
      </p:sp>
      <p:sp>
        <p:nvSpPr>
          <p:cNvPr id="3" name="Content Placeholder 2"/>
          <p:cNvSpPr>
            <a:spLocks noGrp="1"/>
          </p:cNvSpPr>
          <p:nvPr>
            <p:ph idx="1"/>
          </p:nvPr>
        </p:nvSpPr>
        <p:spPr/>
        <p:txBody>
          <a:bodyPr>
            <a:normAutofit lnSpcReduction="10000"/>
          </a:bodyPr>
          <a:lstStyle/>
          <a:p>
            <a:r>
              <a:rPr lang="en-US" dirty="0" smtClean="0"/>
              <a:t>There are many reports available in </a:t>
            </a:r>
            <a:r>
              <a:rPr lang="en-US" dirty="0" err="1" smtClean="0"/>
              <a:t>Quickbooks</a:t>
            </a:r>
            <a:r>
              <a:rPr lang="en-US" dirty="0" smtClean="0"/>
              <a:t>.</a:t>
            </a:r>
          </a:p>
          <a:p>
            <a:r>
              <a:rPr lang="en-US" dirty="0" smtClean="0"/>
              <a:t>Common ones that are helpful are:</a:t>
            </a:r>
          </a:p>
          <a:p>
            <a:pPr lvl="1"/>
            <a:r>
              <a:rPr lang="en-US" dirty="0" smtClean="0"/>
              <a:t>Company and Financial</a:t>
            </a:r>
          </a:p>
          <a:p>
            <a:pPr lvl="2"/>
            <a:r>
              <a:rPr lang="en-US" dirty="0" smtClean="0"/>
              <a:t>Balance Sheet</a:t>
            </a:r>
          </a:p>
          <a:p>
            <a:pPr lvl="2"/>
            <a:r>
              <a:rPr lang="en-US" dirty="0" smtClean="0"/>
              <a:t>Profit &amp; Loss</a:t>
            </a:r>
          </a:p>
          <a:p>
            <a:pPr lvl="1"/>
            <a:r>
              <a:rPr lang="en-US" dirty="0" smtClean="0"/>
              <a:t>Accountants and Taxes</a:t>
            </a:r>
          </a:p>
          <a:p>
            <a:pPr lvl="2"/>
            <a:r>
              <a:rPr lang="en-US" dirty="0" smtClean="0"/>
              <a:t>Transaction Detail by Account</a:t>
            </a:r>
          </a:p>
          <a:p>
            <a:pPr lvl="2"/>
            <a:r>
              <a:rPr lang="en-US" dirty="0" smtClean="0"/>
              <a:t>Audit Trail</a:t>
            </a:r>
          </a:p>
          <a:p>
            <a:pPr lvl="1"/>
            <a:r>
              <a:rPr lang="en-US" dirty="0" smtClean="0"/>
              <a:t>Banking</a:t>
            </a:r>
          </a:p>
          <a:p>
            <a:pPr lvl="2"/>
            <a:r>
              <a:rPr lang="en-US" dirty="0" smtClean="0"/>
              <a:t>Check Detail</a:t>
            </a:r>
          </a:p>
          <a:p>
            <a:pPr lvl="1"/>
            <a:r>
              <a:rPr lang="en-US" dirty="0" smtClean="0"/>
              <a:t>Budgets</a:t>
            </a:r>
          </a:p>
          <a:p>
            <a:pPr lvl="2"/>
            <a:r>
              <a:rPr lang="en-US" dirty="0" smtClean="0"/>
              <a:t>Budget vs Actual</a:t>
            </a:r>
            <a:endParaRPr lang="en-US" dirty="0"/>
          </a:p>
        </p:txBody>
      </p:sp>
    </p:spTree>
    <p:extLst>
      <p:ext uri="{BB962C8B-B14F-4D97-AF65-F5344CB8AC3E}">
        <p14:creationId xmlns:p14="http://schemas.microsoft.com/office/powerpoint/2010/main" val="27116905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Assets</a:t>
            </a:r>
            <a:endParaRPr lang="en-US" dirty="0"/>
          </a:p>
        </p:txBody>
      </p:sp>
      <p:sp>
        <p:nvSpPr>
          <p:cNvPr id="3" name="Content Placeholder 2"/>
          <p:cNvSpPr>
            <a:spLocks noGrp="1"/>
          </p:cNvSpPr>
          <p:nvPr>
            <p:ph idx="1"/>
          </p:nvPr>
        </p:nvSpPr>
        <p:spPr/>
        <p:txBody>
          <a:bodyPr/>
          <a:lstStyle/>
          <a:p>
            <a:r>
              <a:rPr lang="en-US" dirty="0" err="1" smtClean="0"/>
              <a:t>Quickbooks</a:t>
            </a:r>
            <a:r>
              <a:rPr lang="en-US" dirty="0" smtClean="0"/>
              <a:t> does have a fixed asset application.</a:t>
            </a:r>
          </a:p>
          <a:p>
            <a:r>
              <a:rPr lang="en-US" dirty="0" smtClean="0"/>
              <a:t>That will be a discussion for a future meeting.</a:t>
            </a:r>
          </a:p>
          <a:p>
            <a:r>
              <a:rPr lang="en-US" dirty="0" smtClean="0"/>
              <a:t>At this point, I am using an Excel Spreadsheet to maintain fixed asset records.</a:t>
            </a:r>
          </a:p>
          <a:p>
            <a:r>
              <a:rPr lang="en-US" dirty="0" smtClean="0"/>
              <a:t>A copy is included in the packet and on the MASBO Website</a:t>
            </a:r>
            <a:endParaRPr lang="en-US" dirty="0"/>
          </a:p>
        </p:txBody>
      </p:sp>
    </p:spTree>
    <p:extLst>
      <p:ext uri="{BB962C8B-B14F-4D97-AF65-F5344CB8AC3E}">
        <p14:creationId xmlns:p14="http://schemas.microsoft.com/office/powerpoint/2010/main" val="392258076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Fixed Assets – cont.</a:t>
            </a:r>
            <a:endParaRPr lang="en-US" dirty="0"/>
          </a:p>
        </p:txBody>
      </p:sp>
      <p:graphicFrame>
        <p:nvGraphicFramePr>
          <p:cNvPr id="4" name="Content Placeholder 3"/>
          <p:cNvGraphicFramePr>
            <a:graphicFrameLocks noGrp="1"/>
          </p:cNvGraphicFramePr>
          <p:nvPr>
            <p:ph idx="1"/>
          </p:nvPr>
        </p:nvGraphicFramePr>
        <p:xfrm>
          <a:off x="3312712" y="1825620"/>
          <a:ext cx="5566575" cy="4351348"/>
        </p:xfrm>
        <a:graphic>
          <a:graphicData uri="http://schemas.openxmlformats.org/drawingml/2006/table">
            <a:tbl>
              <a:tblPr>
                <a:tableStyleId>{5C22544A-7EE6-4342-B048-85BDC9FD1C3A}</a:tableStyleId>
              </a:tblPr>
              <a:tblGrid>
                <a:gridCol w="664227"/>
                <a:gridCol w="934621"/>
                <a:gridCol w="548624"/>
                <a:gridCol w="564299"/>
                <a:gridCol w="1075695"/>
                <a:gridCol w="321337"/>
                <a:gridCol w="376199"/>
                <a:gridCol w="1081573"/>
              </a:tblGrid>
              <a:tr h="117604">
                <a:tc gridSpan="2">
                  <a:txBody>
                    <a:bodyPr/>
                    <a:lstStyle/>
                    <a:p>
                      <a:pPr algn="l" fontAlgn="b"/>
                      <a:r>
                        <a:rPr lang="en-US" sz="700" u="none" strike="noStrike">
                          <a:effectLst/>
                        </a:rPr>
                        <a:t>SCHOOL DISTRICT 86</a:t>
                      </a:r>
                      <a:endParaRPr lang="en-US" sz="700" b="0" i="0" u="none" strike="noStrike">
                        <a:solidFill>
                          <a:srgbClr val="000000"/>
                        </a:solidFill>
                        <a:effectLst/>
                        <a:latin typeface="Calibri" panose="020F0502020204030204" pitchFamily="34" charset="0"/>
                      </a:endParaRPr>
                    </a:p>
                  </a:txBody>
                  <a:tcPr marL="5880" marR="5880" marT="5880" marB="0" anchor="b"/>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gridSpan="2">
                  <a:txBody>
                    <a:bodyPr/>
                    <a:lstStyle/>
                    <a:p>
                      <a:pPr algn="l" fontAlgn="b"/>
                      <a:r>
                        <a:rPr lang="en-US" sz="700" u="none" strike="noStrike">
                          <a:effectLst/>
                        </a:rPr>
                        <a:t>CUSTER COUNTY, MONTANA</a:t>
                      </a:r>
                      <a:endParaRPr lang="en-US" sz="700" b="0" i="0" u="none" strike="noStrike">
                        <a:solidFill>
                          <a:srgbClr val="000000"/>
                        </a:solidFill>
                        <a:effectLst/>
                        <a:latin typeface="Calibri" panose="020F0502020204030204" pitchFamily="34" charset="0"/>
                      </a:endParaRPr>
                    </a:p>
                  </a:txBody>
                  <a:tcPr marL="5880" marR="5880" marT="5880" marB="0" anchor="b"/>
                </a:tc>
                <a:tc hMerge="1">
                  <a:txBody>
                    <a:bodyPr/>
                    <a:lstStyle/>
                    <a:p>
                      <a:endParaRPr lang="en-US"/>
                    </a:p>
                  </a:txBody>
                  <a:tcPr/>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r>
                        <a:rPr lang="en-US" sz="700" u="none" strike="noStrike">
                          <a:effectLst/>
                        </a:rPr>
                        <a:t>FIXED ASSETS</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$200 Capitalization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r>
                        <a:rPr lang="en-US" sz="700" u="none" strike="noStrike">
                          <a:effectLst/>
                        </a:rPr>
                        <a:t>CATEGORY</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DESCRIPTION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DATE</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COST</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VENDOR</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WT</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SOURCE</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COMMENTS</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PURCHASED</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r>
                        <a:rPr lang="en-US" sz="700" u="none" strike="noStrike">
                          <a:effectLst/>
                        </a:rPr>
                        <a:t>LAND</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School Site</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1954</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Ed Love</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Leased</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r>
                        <a:rPr lang="en-US" sz="700" u="none" strike="noStrike">
                          <a:effectLst/>
                        </a:rPr>
                        <a:t>LAND</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Fence</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9/30/2003</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2,985.95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Big R</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9629</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r>
                        <a:rPr lang="en-US" sz="700" u="none" strike="noStrike">
                          <a:effectLst/>
                        </a:rPr>
                        <a:t>IMPROVEMENTS</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Septic Tank</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9/15/2005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4,000.00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Muggli Contracting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10222</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6,985.95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r>
                        <a:rPr lang="en-US" sz="700" u="none" strike="noStrike">
                          <a:effectLst/>
                        </a:rPr>
                        <a:t>BUILDINGS</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School Building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1954</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500.00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Unknown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Est. - Moved in</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Water Line</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3/18/2005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674.28</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Regan Plum &amp; Heat</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9881</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Furnace</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5/11/2005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6,390.00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Regan Plum &amp; Heat</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9898</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Insulation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4/20/2006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713.50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Wilson Construction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10323</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Storage Building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6/13/2006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950.00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Star Structures</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10352</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Flooring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8/18/2006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769.84</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Paxon Flooring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10377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Hotwater Tank/Shower</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9/5/2006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512.53</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Steadmans</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10386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Bathroom Remodel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9/5/2006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348.64</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UBC</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10387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Building exterior repairs</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6/25/2007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1,739.00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Wilson Construction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10358</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Bathroom Remodel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7/24/2007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1,980.00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Wilson Construction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10553</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Exterior Paint</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8/14/2006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1,370.00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Wilson Construction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10376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Siding/Windows/Paint</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6/30/2015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6,500.00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Steve Price Construction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2009</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Deposit</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Siding/Windows/Paint</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9/30/2015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6,500.00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Steve Price Construction</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1980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General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Final Payment</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Re-Wire School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1/13/2016</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8,159.00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Glader Electric</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2049</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OTO</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Remodel Kitchen/Bath</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6/29/2017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4,000.00</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RC Contracting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2258</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OTO</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Deposit</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Remodel Kitchen/Bath</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6/29/2017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6,910.07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RC Contracting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2265</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OTO</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Progress Payment</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Remodel Kitchen/Bath</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9/29/2017</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1,212.22</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RC Contracting</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2274</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OTO</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Final Payment</a:t>
                      </a:r>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r>
              <a:tr h="117604">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r>
                        <a:rPr lang="en-US" sz="700" u="none" strike="noStrike">
                          <a:effectLst/>
                        </a:rPr>
                        <a:t>Total</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r" fontAlgn="b"/>
                      <a:r>
                        <a:rPr lang="en-US" sz="700" u="none" strike="noStrike">
                          <a:effectLst/>
                        </a:rPr>
                        <a:t>49,229.08</a:t>
                      </a:r>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a:solidFill>
                          <a:srgbClr val="000000"/>
                        </a:solidFill>
                        <a:effectLst/>
                        <a:latin typeface="Calibri" panose="020F0502020204030204" pitchFamily="34" charset="0"/>
                      </a:endParaRPr>
                    </a:p>
                  </a:txBody>
                  <a:tcPr marL="5880" marR="5880" marT="5880" marB="0" anchor="b"/>
                </a:tc>
                <a:tc>
                  <a:txBody>
                    <a:bodyPr/>
                    <a:lstStyle/>
                    <a:p>
                      <a:pPr algn="l" fontAlgn="b"/>
                      <a:endParaRPr lang="en-US" sz="700" b="0" i="0" u="none" strike="noStrike" dirty="0">
                        <a:solidFill>
                          <a:srgbClr val="000000"/>
                        </a:solidFill>
                        <a:effectLst/>
                        <a:latin typeface="Calibri" panose="020F0502020204030204" pitchFamily="34" charset="0"/>
                      </a:endParaRPr>
                    </a:p>
                  </a:txBody>
                  <a:tcPr marL="5880" marR="5880" marT="5880" marB="0" anchor="b"/>
                </a:tc>
              </a:tr>
            </a:tbl>
          </a:graphicData>
        </a:graphic>
      </p:graphicFrame>
    </p:spTree>
    <p:extLst>
      <p:ext uri="{BB962C8B-B14F-4D97-AF65-F5344CB8AC3E}">
        <p14:creationId xmlns:p14="http://schemas.microsoft.com/office/powerpoint/2010/main" val="8056102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Questions?</a:t>
            </a:r>
            <a:endParaRPr lang="en-US" dirty="0"/>
          </a:p>
        </p:txBody>
      </p:sp>
      <p:sp>
        <p:nvSpPr>
          <p:cNvPr id="5" name="Content Placeholder 4"/>
          <p:cNvSpPr>
            <a:spLocks noGrp="1"/>
          </p:cNvSpPr>
          <p:nvPr>
            <p:ph idx="1"/>
          </p:nvPr>
        </p:nvSpPr>
        <p:spPr/>
        <p:txBody>
          <a:bodyPr/>
          <a:lstStyle/>
          <a:p>
            <a:pPr marL="0" indent="0" algn="ctr">
              <a:buNone/>
            </a:pPr>
            <a:endParaRPr lang="en-US" dirty="0" smtClean="0"/>
          </a:p>
          <a:p>
            <a:pPr marL="0" indent="0" algn="ctr">
              <a:buNone/>
            </a:pPr>
            <a:endParaRPr lang="en-US" dirty="0"/>
          </a:p>
          <a:p>
            <a:pPr marL="0" indent="0" algn="ctr">
              <a:buNone/>
            </a:pPr>
            <a:r>
              <a:rPr lang="en-US" dirty="0" smtClean="0"/>
              <a:t>Contact Information</a:t>
            </a:r>
          </a:p>
          <a:p>
            <a:pPr marL="0" indent="0" algn="ctr">
              <a:buNone/>
            </a:pPr>
            <a:r>
              <a:rPr lang="en-US" dirty="0" smtClean="0"/>
              <a:t>Robert Martelle</a:t>
            </a:r>
          </a:p>
          <a:p>
            <a:pPr marL="0" indent="0" algn="ctr">
              <a:buNone/>
            </a:pPr>
            <a:r>
              <a:rPr lang="en-US" dirty="0" smtClean="0">
                <a:hlinkClick r:id="rId2"/>
              </a:rPr>
              <a:t>rjmartelle@midrivers.com</a:t>
            </a:r>
            <a:endParaRPr lang="en-US" dirty="0" smtClean="0"/>
          </a:p>
          <a:p>
            <a:pPr marL="0" indent="0" algn="ctr">
              <a:buNone/>
            </a:pPr>
            <a:r>
              <a:rPr lang="en-US" dirty="0" smtClean="0"/>
              <a:t>406-351-1340</a:t>
            </a:r>
          </a:p>
          <a:p>
            <a:pPr marL="0" indent="0">
              <a:buNone/>
            </a:pPr>
            <a:endParaRPr lang="en-US" dirty="0"/>
          </a:p>
        </p:txBody>
      </p:sp>
    </p:spTree>
    <p:extLst>
      <p:ext uri="{BB962C8B-B14F-4D97-AF65-F5344CB8AC3E}">
        <p14:creationId xmlns:p14="http://schemas.microsoft.com/office/powerpoint/2010/main" val="105191516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bodyPr>
          <a:lstStyle/>
          <a:p>
            <a:pPr algn="ctr"/>
            <a:r>
              <a:rPr lang="en-US" sz="9600" dirty="0" smtClean="0"/>
              <a:t>THANK YOU</a:t>
            </a:r>
            <a:endParaRPr lang="en-US" sz="9600" dirty="0"/>
          </a:p>
        </p:txBody>
      </p:sp>
      <p:sp>
        <p:nvSpPr>
          <p:cNvPr id="6" name="Subtitle 5"/>
          <p:cNvSpPr>
            <a:spLocks noGrp="1"/>
          </p:cNvSpPr>
          <p:nvPr>
            <p:ph type="subTitle" idx="1"/>
          </p:nvPr>
        </p:nvSpPr>
        <p:spPr/>
        <p:txBody>
          <a:bodyPr/>
          <a:lstStyle/>
          <a:p>
            <a:endParaRPr lang="en-US" dirty="0" smtClean="0"/>
          </a:p>
          <a:p>
            <a:r>
              <a:rPr lang="en-US" dirty="0" smtClean="0"/>
              <a:t>Have a Great Conference</a:t>
            </a:r>
            <a:endParaRPr lang="en-US" dirty="0"/>
          </a:p>
        </p:txBody>
      </p:sp>
    </p:spTree>
    <p:extLst>
      <p:ext uri="{BB962C8B-B14F-4D97-AF65-F5344CB8AC3E}">
        <p14:creationId xmlns:p14="http://schemas.microsoft.com/office/powerpoint/2010/main" val="40579019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Quickbooks</a:t>
            </a:r>
            <a:r>
              <a:rPr lang="en-US" dirty="0" smtClean="0"/>
              <a:t> Users Agenda</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Welcome and Introductions</a:t>
            </a:r>
          </a:p>
          <a:p>
            <a:pPr marL="0" indent="0">
              <a:buNone/>
            </a:pPr>
            <a:r>
              <a:rPr lang="en-US" dirty="0" smtClean="0"/>
              <a:t>Audit Trail</a:t>
            </a:r>
          </a:p>
          <a:p>
            <a:pPr marL="0" indent="0">
              <a:buNone/>
            </a:pPr>
            <a:r>
              <a:rPr lang="en-US" dirty="0" smtClean="0"/>
              <a:t>Chart of Accounts/Classes</a:t>
            </a:r>
          </a:p>
          <a:p>
            <a:pPr marL="0" indent="0">
              <a:buNone/>
            </a:pPr>
            <a:r>
              <a:rPr lang="en-US" dirty="0" smtClean="0"/>
              <a:t>Fund Balance</a:t>
            </a:r>
          </a:p>
          <a:p>
            <a:pPr marL="0" indent="0">
              <a:buNone/>
            </a:pPr>
            <a:r>
              <a:rPr lang="en-US" dirty="0" smtClean="0"/>
              <a:t>Budget</a:t>
            </a:r>
          </a:p>
          <a:p>
            <a:pPr marL="0" indent="0">
              <a:buNone/>
            </a:pPr>
            <a:r>
              <a:rPr lang="en-US" dirty="0" smtClean="0"/>
              <a:t>Clearing Funds</a:t>
            </a:r>
          </a:p>
          <a:p>
            <a:pPr marL="0" indent="0">
              <a:buNone/>
            </a:pPr>
            <a:r>
              <a:rPr lang="en-US" dirty="0" smtClean="0"/>
              <a:t>ACH Payments</a:t>
            </a:r>
          </a:p>
          <a:p>
            <a:pPr marL="0" indent="0">
              <a:buNone/>
            </a:pPr>
            <a:r>
              <a:rPr lang="en-US" dirty="0" smtClean="0"/>
              <a:t>Reports</a:t>
            </a:r>
          </a:p>
          <a:p>
            <a:pPr marL="0" indent="0">
              <a:buNone/>
            </a:pPr>
            <a:r>
              <a:rPr lang="en-US" dirty="0" smtClean="0"/>
              <a:t>Fixed Assets</a:t>
            </a:r>
          </a:p>
          <a:p>
            <a:pPr marL="0" indent="0">
              <a:buNone/>
            </a:pPr>
            <a:r>
              <a:rPr lang="en-US" dirty="0" smtClean="0"/>
              <a:t>Your Choice</a:t>
            </a:r>
          </a:p>
          <a:p>
            <a:pPr marL="0" indent="0">
              <a:buNone/>
            </a:pPr>
            <a:endParaRPr lang="en-US" dirty="0" smtClean="0"/>
          </a:p>
          <a:p>
            <a:endParaRPr lang="en-US" dirty="0"/>
          </a:p>
        </p:txBody>
      </p:sp>
    </p:spTree>
    <p:extLst>
      <p:ext uri="{BB962C8B-B14F-4D97-AF65-F5344CB8AC3E}">
        <p14:creationId xmlns:p14="http://schemas.microsoft.com/office/powerpoint/2010/main" val="18440624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Quickbooks</a:t>
            </a:r>
            <a:r>
              <a:rPr lang="en-US" dirty="0" smtClean="0"/>
              <a:t> Users Meeting</a:t>
            </a:r>
            <a:endParaRPr lang="en-US" dirty="0"/>
          </a:p>
        </p:txBody>
      </p:sp>
      <p:sp>
        <p:nvSpPr>
          <p:cNvPr id="3" name="Content Placeholder 2"/>
          <p:cNvSpPr>
            <a:spLocks noGrp="1"/>
          </p:cNvSpPr>
          <p:nvPr>
            <p:ph idx="1"/>
          </p:nvPr>
        </p:nvSpPr>
        <p:spPr/>
        <p:txBody>
          <a:bodyPr/>
          <a:lstStyle/>
          <a:p>
            <a:r>
              <a:rPr lang="en-US" dirty="0" smtClean="0"/>
              <a:t>Audit Trail</a:t>
            </a:r>
          </a:p>
          <a:p>
            <a:r>
              <a:rPr lang="en-US" dirty="0" smtClean="0"/>
              <a:t>Automatically turned on in newer versions</a:t>
            </a:r>
          </a:p>
          <a:p>
            <a:r>
              <a:rPr lang="en-US" dirty="0" smtClean="0"/>
              <a:t>Old versions – may require selection under preferences</a:t>
            </a:r>
          </a:p>
          <a:p>
            <a:r>
              <a:rPr lang="en-US" dirty="0" smtClean="0"/>
              <a:t>Useful for error hunting</a:t>
            </a:r>
          </a:p>
          <a:p>
            <a:r>
              <a:rPr lang="en-US" dirty="0" smtClean="0"/>
              <a:t>Shows all activity by account, entry, date, you pick how you want to look at it</a:t>
            </a:r>
          </a:p>
          <a:p>
            <a:endParaRPr lang="en-US" dirty="0"/>
          </a:p>
        </p:txBody>
      </p:sp>
    </p:spTree>
    <p:extLst>
      <p:ext uri="{BB962C8B-B14F-4D97-AF65-F5344CB8AC3E}">
        <p14:creationId xmlns:p14="http://schemas.microsoft.com/office/powerpoint/2010/main" val="33983932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Audit Trail – How to Get There</a:t>
            </a:r>
            <a:endParaRPr lang="en-US" dirty="0"/>
          </a:p>
        </p:txBody>
      </p:sp>
      <p:sp>
        <p:nvSpPr>
          <p:cNvPr id="3" name="Content Placeholder 2"/>
          <p:cNvSpPr>
            <a:spLocks noGrp="1"/>
          </p:cNvSpPr>
          <p:nvPr>
            <p:ph idx="1"/>
          </p:nvPr>
        </p:nvSpPr>
        <p:spPr/>
        <p:txBody>
          <a:bodyPr/>
          <a:lstStyle/>
          <a:p>
            <a:r>
              <a:rPr lang="en-US" dirty="0" smtClean="0"/>
              <a:t>Reports</a:t>
            </a:r>
          </a:p>
          <a:p>
            <a:r>
              <a:rPr lang="en-US" dirty="0" smtClean="0"/>
              <a:t>Accountants &amp; Taxes</a:t>
            </a:r>
          </a:p>
          <a:p>
            <a:r>
              <a:rPr lang="en-US" dirty="0" smtClean="0"/>
              <a:t>Audit Trail</a:t>
            </a:r>
          </a:p>
          <a:p>
            <a:r>
              <a:rPr lang="en-US" dirty="0" smtClean="0"/>
              <a:t>Pick date range – I usually use the date I entered, not the date of the transaction.  It is easier to find.</a:t>
            </a:r>
          </a:p>
          <a:p>
            <a:r>
              <a:rPr lang="en-US" dirty="0" smtClean="0"/>
              <a:t>Customize Report makes it easy to filter by dates, accounts, class, amount, etc.</a:t>
            </a:r>
            <a:endParaRPr lang="en-US" dirty="0"/>
          </a:p>
        </p:txBody>
      </p:sp>
    </p:spTree>
    <p:extLst>
      <p:ext uri="{BB962C8B-B14F-4D97-AF65-F5344CB8AC3E}">
        <p14:creationId xmlns:p14="http://schemas.microsoft.com/office/powerpoint/2010/main" val="3102230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extLst>
              <p:ext uri="{D42A27DB-BD31-4B8C-83A1-F6EECF244321}">
                <p14:modId xmlns:p14="http://schemas.microsoft.com/office/powerpoint/2010/main" val="3677484769"/>
              </p:ext>
            </p:extLst>
          </p:nvPr>
        </p:nvGraphicFramePr>
        <p:xfrm>
          <a:off x="644717" y="1464900"/>
          <a:ext cx="10643426" cy="3883926"/>
        </p:xfrm>
        <a:graphic>
          <a:graphicData uri="http://schemas.openxmlformats.org/drawingml/2006/table">
            <a:tbl>
              <a:tblPr>
                <a:tableStyleId>{5C22544A-7EE6-4342-B048-85BDC9FD1C3A}</a:tableStyleId>
              </a:tblPr>
              <a:tblGrid>
                <a:gridCol w="396208"/>
                <a:gridCol w="162547"/>
                <a:gridCol w="1327465"/>
                <a:gridCol w="162547"/>
                <a:gridCol w="1015917"/>
                <a:gridCol w="162547"/>
                <a:gridCol w="379276"/>
                <a:gridCol w="162547"/>
                <a:gridCol w="623095"/>
                <a:gridCol w="162547"/>
                <a:gridCol w="162547"/>
                <a:gridCol w="1110736"/>
                <a:gridCol w="162547"/>
                <a:gridCol w="2184221"/>
                <a:gridCol w="162547"/>
                <a:gridCol w="1503557"/>
                <a:gridCol w="162547"/>
                <a:gridCol w="640028"/>
              </a:tblGrid>
              <a:tr h="227034">
                <a:tc>
                  <a:txBody>
                    <a:bodyPr/>
                    <a:lstStyle/>
                    <a:p>
                      <a:pPr algn="ctr" fontAlgn="b"/>
                      <a:r>
                        <a:rPr lang="en-US" sz="800" u="none" strike="noStrike" dirty="0" err="1">
                          <a:effectLst/>
                        </a:rPr>
                        <a:t>Num</a:t>
                      </a:r>
                      <a:endParaRPr lang="en-US" sz="800" b="1" i="0" u="none" strike="noStrike" dirty="0">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Entered/Last Modified</a:t>
                      </a:r>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Last modified by</a:t>
                      </a:r>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State</a:t>
                      </a:r>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Date</a:t>
                      </a:r>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Memo</a:t>
                      </a:r>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Account</a:t>
                      </a:r>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Split</a:t>
                      </a:r>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ctr" fontAlgn="b"/>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ctr" fontAlgn="b"/>
                      <a:r>
                        <a:rPr lang="en-US" sz="800" u="none" strike="noStrike">
                          <a:effectLst/>
                        </a:rPr>
                        <a:t>Amount</a:t>
                      </a:r>
                      <a:endParaRPr lang="en-US" sz="800" b="1" i="0" u="none" strike="noStrike">
                        <a:solidFill>
                          <a:srgbClr val="000000"/>
                        </a:solidFill>
                        <a:effectLst/>
                        <a:latin typeface="Arial" panose="020B0604020202020204" pitchFamily="34" charset="0"/>
                      </a:endParaRPr>
                    </a:p>
                  </a:txBody>
                  <a:tcPr marL="9525" marR="9525" marT="9525" marB="0" anchor="b"/>
                </a:tc>
              </a:tr>
              <a:tr h="227034">
                <a:tc>
                  <a:txBody>
                    <a:bodyPr/>
                    <a:lstStyle/>
                    <a:p>
                      <a:pPr algn="l" fontAlgn="b"/>
                      <a:r>
                        <a:rPr lang="en-US" sz="800" u="none" strike="noStrike">
                          <a:effectLst/>
                        </a:rPr>
                        <a:t>17-71</a:t>
                      </a:r>
                      <a:endParaRPr lang="en-US" sz="800" b="1" i="1"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05/23/2019 9:34:21</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Admin</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Latest</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06/30/2018</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-SPLIT-</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-20,861.60</a:t>
                      </a:r>
                      <a:endParaRPr lang="en-US" sz="800" b="1" i="1"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101-970 · GEN-FUND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-1,526.41</a:t>
                      </a:r>
                      <a:endParaRPr lang="en-US" sz="800" b="0" i="0" u="none" strike="noStrike">
                        <a:solidFill>
                          <a:srgbClr val="000000"/>
                        </a:solidFill>
                        <a:effectLst/>
                        <a:latin typeface="Arial" panose="020B0604020202020204" pitchFamily="34" charset="0"/>
                      </a:endParaRPr>
                    </a:p>
                  </a:txBody>
                  <a:tcPr marL="9525" marR="9525" marT="9525" marB="0" anchor="b"/>
                </a:tc>
              </a:tr>
              <a:tr h="197462">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110-970 · TRANS-FUND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0.00</a:t>
                      </a:r>
                      <a:endParaRPr lang="en-US" sz="800" b="0" i="0" u="none" strike="noStrike">
                        <a:solidFill>
                          <a:srgbClr val="000000"/>
                        </a:solidFill>
                        <a:effectLst/>
                        <a:latin typeface="Arial" panose="020B0604020202020204" pitchFamily="34" charset="0"/>
                      </a:endParaRPr>
                    </a:p>
                  </a:txBody>
                  <a:tcPr marL="9525" marR="9525" marT="9525" marB="0" anchor="b"/>
                </a:tc>
              </a:tr>
              <a:tr h="205274">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dirty="0">
                          <a:effectLst/>
                        </a:rPr>
                        <a:t>ADJUST FB</a:t>
                      </a:r>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114-970 · RET-FUND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dirty="0">
                          <a:effectLst/>
                        </a:rPr>
                        <a:t>-715.91</a:t>
                      </a:r>
                      <a:endParaRPr lang="en-US" sz="800" b="0" i="0" u="none" strike="noStrike" dirty="0">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115-970 · MISC-FUND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27,141.21</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128-970 · TECH - 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-289.48</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129-970 · FLEX-FUND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-6,503.30</a:t>
                      </a:r>
                      <a:endParaRPr lang="en-US" sz="800" b="1" i="1"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160-970 · BLDG-FUND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2,755.49</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1"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r>
                        <a:rPr lang="en-US" sz="800" u="none" strike="noStrike">
                          <a:effectLst/>
                        </a:rPr>
                        <a:t>18-52</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05/23/2019 9:29:27</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Admin</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Prior</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06/30/2018</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-SPLIT-</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-25,372.90</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101-970 · GEN-FUND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-1,526.41</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110-970 · TRANS-FUND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0.00</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114-970 · RET-FUND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-715.91</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115-970 · MISC-FUND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27,141.21</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128-970 · TECH - 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-289.48</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129-970 · FLEX-FUND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a:effectLst/>
                        </a:rPr>
                        <a:t>-1,992.00</a:t>
                      </a:r>
                      <a:endParaRPr lang="en-US" sz="800" b="0" i="0" u="none" strike="noStrike">
                        <a:solidFill>
                          <a:srgbClr val="000000"/>
                        </a:solidFill>
                        <a:effectLst/>
                        <a:latin typeface="Arial" panose="020B0604020202020204" pitchFamily="34" charset="0"/>
                      </a:endParaRPr>
                    </a:p>
                  </a:txBody>
                  <a:tcPr marL="9525" marR="9525" marT="9525" marB="0" anchor="b"/>
                </a:tc>
              </a:tr>
              <a:tr h="216223">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dirty="0">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ADJUST FB</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160-970 · BLDG-FUND BAL</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r>
                        <a:rPr lang="en-US" sz="800" u="none" strike="noStrike">
                          <a:effectLst/>
                        </a:rPr>
                        <a:t>3900 · Retained Earnings</a:t>
                      </a:r>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l" fontAlgn="b"/>
                      <a:endParaRPr lang="en-US" sz="800" b="0" i="0" u="none" strike="noStrike">
                        <a:solidFill>
                          <a:srgbClr val="000000"/>
                        </a:solidFill>
                        <a:effectLst/>
                        <a:latin typeface="Arial" panose="020B0604020202020204" pitchFamily="34" charset="0"/>
                      </a:endParaRPr>
                    </a:p>
                  </a:txBody>
                  <a:tcPr marL="9525" marR="9525" marT="9525" marB="0" anchor="b"/>
                </a:tc>
                <a:tc>
                  <a:txBody>
                    <a:bodyPr/>
                    <a:lstStyle/>
                    <a:p>
                      <a:pPr algn="r" fontAlgn="b"/>
                      <a:r>
                        <a:rPr lang="en-US" sz="800" u="none" strike="noStrike" dirty="0">
                          <a:effectLst/>
                        </a:rPr>
                        <a:t>2,755.49</a:t>
                      </a:r>
                      <a:endParaRPr lang="en-US" sz="800" b="0" i="0" u="none" strike="noStrike" dirty="0">
                        <a:solidFill>
                          <a:srgbClr val="000000"/>
                        </a:solidFill>
                        <a:effectLst/>
                        <a:latin typeface="Arial" panose="020B0604020202020204" pitchFamily="34" charset="0"/>
                      </a:endParaRPr>
                    </a:p>
                  </a:txBody>
                  <a:tcPr marL="9525" marR="9525" marT="9525" marB="0" anchor="b"/>
                </a:tc>
              </a:tr>
            </a:tbl>
          </a:graphicData>
        </a:graphic>
      </p:graphicFrame>
      <p:sp>
        <p:nvSpPr>
          <p:cNvPr id="7" name="Title 6"/>
          <p:cNvSpPr>
            <a:spLocks noGrp="1"/>
          </p:cNvSpPr>
          <p:nvPr>
            <p:ph type="title"/>
          </p:nvPr>
        </p:nvSpPr>
        <p:spPr/>
        <p:txBody>
          <a:bodyPr/>
          <a:lstStyle/>
          <a:p>
            <a:r>
              <a:rPr lang="en-US" dirty="0" smtClean="0"/>
              <a:t>Audit Trail - example</a:t>
            </a:r>
            <a:endParaRPr lang="en-US" dirty="0"/>
          </a:p>
        </p:txBody>
      </p:sp>
    </p:spTree>
    <p:extLst>
      <p:ext uri="{BB962C8B-B14F-4D97-AF65-F5344CB8AC3E}">
        <p14:creationId xmlns:p14="http://schemas.microsoft.com/office/powerpoint/2010/main" val="2750653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 of Accounts</a:t>
            </a:r>
            <a:endParaRPr lang="en-US" dirty="0"/>
          </a:p>
        </p:txBody>
      </p:sp>
      <p:sp>
        <p:nvSpPr>
          <p:cNvPr id="3" name="Content Placeholder 2"/>
          <p:cNvSpPr>
            <a:spLocks noGrp="1"/>
          </p:cNvSpPr>
          <p:nvPr>
            <p:ph idx="1"/>
          </p:nvPr>
        </p:nvSpPr>
        <p:spPr/>
        <p:txBody>
          <a:bodyPr/>
          <a:lstStyle/>
          <a:p>
            <a:r>
              <a:rPr lang="en-US" dirty="0" smtClean="0"/>
              <a:t>Classes</a:t>
            </a:r>
          </a:p>
          <a:p>
            <a:pPr lvl="1"/>
            <a:r>
              <a:rPr lang="en-US" dirty="0" smtClean="0"/>
              <a:t>Needed for Fund Accounting</a:t>
            </a:r>
          </a:p>
          <a:p>
            <a:pPr lvl="1"/>
            <a:r>
              <a:rPr lang="en-US" dirty="0" smtClean="0"/>
              <a:t>Unique for each fund</a:t>
            </a:r>
          </a:p>
          <a:p>
            <a:pPr lvl="1"/>
            <a:r>
              <a:rPr lang="en-US" dirty="0" smtClean="0"/>
              <a:t>Must be used for all transactions involving Funds</a:t>
            </a:r>
          </a:p>
          <a:p>
            <a:pPr lvl="1"/>
            <a:r>
              <a:rPr lang="en-US" dirty="0" smtClean="0"/>
              <a:t>Caution – QB does not care if class matches fund or coding</a:t>
            </a:r>
          </a:p>
          <a:p>
            <a:pPr lvl="1"/>
            <a:r>
              <a:rPr lang="en-US" dirty="0" smtClean="0"/>
              <a:t>Use the Profit &amp; Loss by Class Report to find misclassified entries</a:t>
            </a:r>
          </a:p>
          <a:p>
            <a:pPr lvl="1"/>
            <a:r>
              <a:rPr lang="en-US" dirty="0"/>
              <a:t>Easiest is to use fund names (General, Retirement, etc.)</a:t>
            </a:r>
          </a:p>
          <a:p>
            <a:pPr marL="457200" lvl="1" indent="0">
              <a:buNone/>
            </a:pPr>
            <a:endParaRPr lang="en-US" dirty="0" smtClean="0"/>
          </a:p>
          <a:p>
            <a:pPr marL="457200" lvl="1" indent="0">
              <a:buNone/>
            </a:pPr>
            <a:endParaRPr lang="en-US" dirty="0"/>
          </a:p>
        </p:txBody>
      </p:sp>
    </p:spTree>
    <p:extLst>
      <p:ext uri="{BB962C8B-B14F-4D97-AF65-F5344CB8AC3E}">
        <p14:creationId xmlns:p14="http://schemas.microsoft.com/office/powerpoint/2010/main" val="2210509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 of Accounts – cont.</a:t>
            </a:r>
            <a:endParaRPr lang="en-US" dirty="0"/>
          </a:p>
        </p:txBody>
      </p:sp>
      <p:sp>
        <p:nvSpPr>
          <p:cNvPr id="3" name="Content Placeholder 2"/>
          <p:cNvSpPr>
            <a:spLocks noGrp="1"/>
          </p:cNvSpPr>
          <p:nvPr>
            <p:ph idx="1"/>
          </p:nvPr>
        </p:nvSpPr>
        <p:spPr/>
        <p:txBody>
          <a:bodyPr>
            <a:normAutofit fontScale="92500"/>
          </a:bodyPr>
          <a:lstStyle/>
          <a:p>
            <a:r>
              <a:rPr lang="en-US" dirty="0" smtClean="0"/>
              <a:t>Accounts</a:t>
            </a:r>
          </a:p>
          <a:p>
            <a:pPr lvl="1"/>
            <a:r>
              <a:rPr lang="en-US" dirty="0" smtClean="0"/>
              <a:t>Use OPI numbering system (with some modifications due to system limitations)</a:t>
            </a:r>
          </a:p>
          <a:p>
            <a:pPr lvl="1"/>
            <a:r>
              <a:rPr lang="en-US" dirty="0" smtClean="0"/>
              <a:t>For this to be successful, you must be familiar with the OPI system so you can cross-walk some of the numbers. Go to the website and print the chart of accounts if you do not have a copy.</a:t>
            </a:r>
          </a:p>
          <a:p>
            <a:pPr lvl="1"/>
            <a:r>
              <a:rPr lang="en-US" dirty="0" smtClean="0"/>
              <a:t>Such as:</a:t>
            </a:r>
          </a:p>
          <a:p>
            <a:pPr lvl="1"/>
            <a:r>
              <a:rPr lang="en-US" dirty="0" smtClean="0"/>
              <a:t>Fund:				101 – General Fund</a:t>
            </a:r>
          </a:p>
          <a:p>
            <a:pPr lvl="1"/>
            <a:r>
              <a:rPr lang="en-US" dirty="0" smtClean="0"/>
              <a:t>Balance Sheet Account:		101-101 – General Cash</a:t>
            </a:r>
          </a:p>
          <a:p>
            <a:pPr lvl="1"/>
            <a:r>
              <a:rPr lang="en-US" dirty="0" smtClean="0"/>
              <a:t>Revenue:				01-3110 – Direct State Aid</a:t>
            </a:r>
          </a:p>
          <a:p>
            <a:pPr lvl="1"/>
            <a:r>
              <a:rPr lang="en-US" dirty="0" smtClean="0"/>
              <a:t>Expenditures:			10 – 120 – Instruction Teacher Salary</a:t>
            </a:r>
          </a:p>
          <a:p>
            <a:pPr lvl="1"/>
            <a:r>
              <a:rPr lang="en-US" dirty="0" smtClean="0"/>
              <a:t>Sped 				28 – 920 – RSBG Transferred to Coop</a:t>
            </a:r>
          </a:p>
          <a:p>
            <a:pPr lvl="1"/>
            <a:r>
              <a:rPr lang="en-US" dirty="0" smtClean="0"/>
              <a:t>For an example, see the Balance Sheet and Profit &amp; Loss Reports</a:t>
            </a:r>
          </a:p>
          <a:p>
            <a:pPr lvl="1"/>
            <a:endParaRPr lang="en-US" dirty="0"/>
          </a:p>
          <a:p>
            <a:pPr marL="457200" lvl="1" indent="0">
              <a:buNone/>
            </a:pPr>
            <a:endParaRPr lang="en-US" dirty="0" smtClean="0"/>
          </a:p>
          <a:p>
            <a:pPr lvl="1"/>
            <a:endParaRPr lang="en-US" dirty="0"/>
          </a:p>
        </p:txBody>
      </p:sp>
    </p:spTree>
    <p:extLst>
      <p:ext uri="{BB962C8B-B14F-4D97-AF65-F5344CB8AC3E}">
        <p14:creationId xmlns:p14="http://schemas.microsoft.com/office/powerpoint/2010/main" val="31559876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Chart of Accounts – cont.</a:t>
            </a:r>
            <a:endParaRPr lang="en-US" dirty="0"/>
          </a:p>
        </p:txBody>
      </p:sp>
      <p:sp>
        <p:nvSpPr>
          <p:cNvPr id="3" name="Content Placeholder 2"/>
          <p:cNvSpPr>
            <a:spLocks noGrp="1"/>
          </p:cNvSpPr>
          <p:nvPr>
            <p:ph idx="1"/>
          </p:nvPr>
        </p:nvSpPr>
        <p:spPr/>
        <p:txBody>
          <a:bodyPr>
            <a:normAutofit lnSpcReduction="10000"/>
          </a:bodyPr>
          <a:lstStyle/>
          <a:p>
            <a:r>
              <a:rPr lang="en-US" dirty="0" smtClean="0"/>
              <a:t>Use Control Accounts to get Totals on Reports</a:t>
            </a:r>
            <a:endParaRPr lang="en-US" dirty="0"/>
          </a:p>
          <a:p>
            <a:r>
              <a:rPr lang="en-US" dirty="0" smtClean="0"/>
              <a:t>101- General Revenues –Totals Revenues by Fund</a:t>
            </a:r>
          </a:p>
          <a:p>
            <a:r>
              <a:rPr lang="en-US" dirty="0" smtClean="0"/>
              <a:t>101 – General Expenditures – Totals Expenditures by Fund</a:t>
            </a:r>
          </a:p>
          <a:p>
            <a:r>
              <a:rPr lang="en-US" dirty="0" smtClean="0"/>
              <a:t>10 – Instruction – Totals Expenditures by Function</a:t>
            </a:r>
          </a:p>
          <a:p>
            <a:r>
              <a:rPr lang="en-US" dirty="0" smtClean="0"/>
              <a:t>The trick is in how each account is built in relation to the others.</a:t>
            </a:r>
          </a:p>
          <a:p>
            <a:r>
              <a:rPr lang="en-US" dirty="0" smtClean="0"/>
              <a:t>This system also helps with completion of the TFS</a:t>
            </a:r>
          </a:p>
          <a:p>
            <a:r>
              <a:rPr lang="en-US" dirty="0" smtClean="0"/>
              <a:t>For an example, see the Profit and Loss Report</a:t>
            </a:r>
          </a:p>
          <a:p>
            <a:r>
              <a:rPr lang="en-US" dirty="0" smtClean="0"/>
              <a:t>The Profit and Loss by Class Report can show misclassified expenditures</a:t>
            </a:r>
            <a:endParaRPr lang="en-US" dirty="0"/>
          </a:p>
        </p:txBody>
      </p:sp>
    </p:spTree>
    <p:extLst>
      <p:ext uri="{BB962C8B-B14F-4D97-AF65-F5344CB8AC3E}">
        <p14:creationId xmlns:p14="http://schemas.microsoft.com/office/powerpoint/2010/main" val="325050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390</TotalTime>
  <Words>1709</Words>
  <Application>Microsoft Office PowerPoint</Application>
  <PresentationFormat>Widescreen</PresentationFormat>
  <Paragraphs>404</Paragraphs>
  <Slides>28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28</vt:i4>
      </vt:variant>
    </vt:vector>
  </HeadingPairs>
  <TitlesOfParts>
    <vt:vector size="32" baseType="lpstr">
      <vt:lpstr>Arial</vt:lpstr>
      <vt:lpstr>Calibri</vt:lpstr>
      <vt:lpstr>Calibri Light</vt:lpstr>
      <vt:lpstr>Office Theme</vt:lpstr>
      <vt:lpstr>PowerPoint Presentation</vt:lpstr>
      <vt:lpstr>Montana Association of School Business Officials</vt:lpstr>
      <vt:lpstr>Quickbooks Users Agenda</vt:lpstr>
      <vt:lpstr>Quickbooks Users Meeting</vt:lpstr>
      <vt:lpstr>Audit Trail – How to Get There</vt:lpstr>
      <vt:lpstr>Audit Trail - example</vt:lpstr>
      <vt:lpstr>Chart of Accounts</vt:lpstr>
      <vt:lpstr>Chart of Accounts – cont.</vt:lpstr>
      <vt:lpstr>Chart of Accounts – cont.</vt:lpstr>
      <vt:lpstr>Fund Balance</vt:lpstr>
      <vt:lpstr>Fund Balance – cont.</vt:lpstr>
      <vt:lpstr>Fund Balance – cont.</vt:lpstr>
      <vt:lpstr>Fund Balance – cont.</vt:lpstr>
      <vt:lpstr>Fund Balance – cont.</vt:lpstr>
      <vt:lpstr>Fund Balance – cont.</vt:lpstr>
      <vt:lpstr>Budgeting – How to Get There</vt:lpstr>
      <vt:lpstr>Budgeting – cont.</vt:lpstr>
      <vt:lpstr>Budgeting – cont.</vt:lpstr>
      <vt:lpstr>Budgeting – cont.</vt:lpstr>
      <vt:lpstr>Budgeting – cont.</vt:lpstr>
      <vt:lpstr>Clearing Fund</vt:lpstr>
      <vt:lpstr>Clearing Fund – cont.</vt:lpstr>
      <vt:lpstr>ACH Payments</vt:lpstr>
      <vt:lpstr>Reports</vt:lpstr>
      <vt:lpstr>Fixed Assets</vt:lpstr>
      <vt:lpstr>Fixed Assets – cont.</vt:lpstr>
      <vt:lpstr>Questions?</vt:lpstr>
      <vt:lpstr>THANK YOU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Martelle</dc:creator>
  <cp:lastModifiedBy>Robert Martelle</cp:lastModifiedBy>
  <cp:revision>43</cp:revision>
  <cp:lastPrinted>2019-05-24T20:26:35Z</cp:lastPrinted>
  <dcterms:created xsi:type="dcterms:W3CDTF">2019-05-23T18:24:37Z</dcterms:created>
  <dcterms:modified xsi:type="dcterms:W3CDTF">2019-06-07T03:25:48Z</dcterms:modified>
</cp:coreProperties>
</file>