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sldIdLst>
    <p:sldId id="258" r:id="rId2"/>
    <p:sldId id="257" r:id="rId3"/>
    <p:sldId id="259" r:id="rId4"/>
    <p:sldId id="260" r:id="rId5"/>
    <p:sldId id="268" r:id="rId6"/>
    <p:sldId id="271" r:id="rId7"/>
    <p:sldId id="270" r:id="rId8"/>
    <p:sldId id="272" r:id="rId9"/>
    <p:sldId id="261" r:id="rId10"/>
    <p:sldId id="262" r:id="rId11"/>
    <p:sldId id="263" r:id="rId12"/>
    <p:sldId id="264" r:id="rId13"/>
    <p:sldId id="265" r:id="rId14"/>
    <p:sldId id="266" r:id="rId15"/>
    <p:sldId id="267" r:id="rId16"/>
    <p:sldId id="275" r:id="rId17"/>
    <p:sldId id="276" r:id="rId18"/>
    <p:sldId id="277" r:id="rId19"/>
    <p:sldId id="315" r:id="rId20"/>
    <p:sldId id="279" r:id="rId21"/>
    <p:sldId id="314" r:id="rId22"/>
    <p:sldId id="280" r:id="rId23"/>
    <p:sldId id="278" r:id="rId24"/>
    <p:sldId id="281" r:id="rId25"/>
    <p:sldId id="282" r:id="rId26"/>
    <p:sldId id="283" r:id="rId27"/>
    <p:sldId id="284" r:id="rId28"/>
    <p:sldId id="287" r:id="rId29"/>
    <p:sldId id="291" r:id="rId30"/>
    <p:sldId id="292" r:id="rId31"/>
    <p:sldId id="293" r:id="rId32"/>
    <p:sldId id="295" r:id="rId33"/>
    <p:sldId id="296" r:id="rId34"/>
    <p:sldId id="294" r:id="rId35"/>
    <p:sldId id="290" r:id="rId36"/>
    <p:sldId id="285" r:id="rId37"/>
    <p:sldId id="289" r:id="rId38"/>
    <p:sldId id="286" r:id="rId39"/>
    <p:sldId id="297" r:id="rId40"/>
    <p:sldId id="299" r:id="rId41"/>
    <p:sldId id="304" r:id="rId42"/>
    <p:sldId id="300" r:id="rId43"/>
    <p:sldId id="301" r:id="rId44"/>
    <p:sldId id="305" r:id="rId45"/>
    <p:sldId id="308" r:id="rId46"/>
    <p:sldId id="303" r:id="rId47"/>
    <p:sldId id="307" r:id="rId48"/>
    <p:sldId id="310" r:id="rId49"/>
    <p:sldId id="298" r:id="rId50"/>
    <p:sldId id="309" r:id="rId51"/>
    <p:sldId id="302" r:id="rId52"/>
    <p:sldId id="306" r:id="rId53"/>
    <p:sldId id="311" r:id="rId54"/>
    <p:sldId id="313" r:id="rId55"/>
    <p:sldId id="312"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FF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9" autoAdjust="0"/>
    <p:restoredTop sz="0" autoAdjust="0"/>
  </p:normalViewPr>
  <p:slideViewPr>
    <p:cSldViewPr snapToGrid="0">
      <p:cViewPr varScale="1">
        <p:scale>
          <a:sx n="114" d="100"/>
          <a:sy n="114" d="100"/>
        </p:scale>
        <p:origin x="49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lvl1pPr>
              <a:defRPr/>
            </a:lvl1pPr>
          </a:lstStyle>
          <a:p>
            <a:r>
              <a:rPr lang="en-US" dirty="0"/>
              <a:t>MASBO </a:t>
            </a:r>
            <a:r>
              <a:rPr lang="en-US" dirty="0">
                <a:sym typeface="Wingdings" panose="05000000000000000000" pitchFamily="2" charset="2"/>
              </a:rPr>
              <a:t> June 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051C8691-1C21-4050-B310-64CBADDFCC66}"/>
              </a:ext>
            </a:extLst>
          </p:cNvPr>
          <p:cNvPicPr>
            <a:picLocks noChangeAspect="1"/>
          </p:cNvPicPr>
          <p:nvPr userDrawn="1"/>
        </p:nvPicPr>
        <p:blipFill>
          <a:blip r:embed="rId2"/>
          <a:stretch>
            <a:fillRect/>
          </a:stretch>
        </p:blipFill>
        <p:spPr>
          <a:xfrm>
            <a:off x="89834" y="5436973"/>
            <a:ext cx="1297214" cy="926758"/>
          </a:xfrm>
          <a:prstGeom prst="rect">
            <a:avLst/>
          </a:prstGeom>
        </p:spPr>
      </p:pic>
    </p:spTree>
    <p:extLst>
      <p:ext uri="{BB962C8B-B14F-4D97-AF65-F5344CB8AC3E}">
        <p14:creationId xmlns:p14="http://schemas.microsoft.com/office/powerpoint/2010/main" val="2707063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74320" indent="-274320">
              <a:buFont typeface="Wingdings" panose="05000000000000000000" pitchFamily="2" charset="2"/>
              <a:buChar char="§"/>
              <a:defRPr sz="2600"/>
            </a:lvl1pPr>
            <a:lvl2pPr marL="457200">
              <a:lnSpc>
                <a:spcPct val="100000"/>
              </a:lnSpc>
              <a:defRPr sz="2400"/>
            </a:lvl2pPr>
            <a:lvl3pPr marL="640080">
              <a:lnSpc>
                <a:spcPct val="100000"/>
              </a:lnSpc>
              <a:defRPr sz="2200"/>
            </a:lvl3pPr>
            <a:lvl4pPr marL="822960">
              <a:lnSpc>
                <a:spcPct val="100000"/>
              </a:lnSpc>
              <a:defRPr sz="2000" i="1"/>
            </a:lvl4pPr>
            <a:lvl5pPr marL="1005840">
              <a:lnSpc>
                <a:spcPct val="100000"/>
              </a:lnSpc>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sz="1000"/>
            </a:lvl1pPr>
          </a:lstStyle>
          <a:p>
            <a:r>
              <a:rPr lang="en-US" dirty="0"/>
              <a:t>MASBO </a:t>
            </a:r>
            <a:r>
              <a:rPr lang="en-US" dirty="0">
                <a:sym typeface="Wingdings" panose="05000000000000000000" pitchFamily="2" charset="2"/>
              </a:rPr>
              <a:t> June 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04524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5586B75A-687E-405C-8A0B-8D00578BA2C3}" type="datetimeFigureOut">
              <a:rPr lang="en-US" smtClean="0"/>
              <a:pPr/>
              <a:t>6/6/2019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26994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097280" y="6459785"/>
            <a:ext cx="2472271" cy="365125"/>
          </a:xfrm>
          <a:prstGeom prst="rect">
            <a:avLst/>
          </a:prstGeom>
        </p:spPr>
        <p:txBody>
          <a:bodyPr/>
          <a:lstStyle/>
          <a:p>
            <a:fld id="{5586B75A-687E-405C-8A0B-8D00578BA2C3}" type="datetimeFigureOut">
              <a:rPr lang="en-US" smtClean="0"/>
              <a:pPr/>
              <a:t>6/6/2019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91400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97280" y="6459785"/>
            <a:ext cx="2472271" cy="365125"/>
          </a:xfrm>
          <a:prstGeom prst="rect">
            <a:avLst/>
          </a:prstGeom>
        </p:spPr>
        <p:txBody>
          <a:bodyPr/>
          <a:lstStyle/>
          <a:p>
            <a:fld id="{5586B75A-687E-405C-8A0B-8D00578BA2C3}" type="datetimeFigureOut">
              <a:rPr lang="en-US" smtClean="0"/>
              <a:pPr/>
              <a:t>6/6/2019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84562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15613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5586B75A-687E-405C-8A0B-8D00578BA2C3}" type="datetimeFigureOut">
              <a:rPr lang="en-US" smtClean="0"/>
              <a:pPr/>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95490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936954"/>
            <a:ext cx="10058400" cy="3932139"/>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1000" cap="all" baseline="0">
                <a:solidFill>
                  <a:srgbClr val="FFFFFF"/>
                </a:solidFill>
              </a:defRPr>
            </a:lvl1pPr>
          </a:lstStyle>
          <a:p>
            <a:r>
              <a:rPr lang="en-US" dirty="0"/>
              <a:t>MASBO </a:t>
            </a:r>
            <a:r>
              <a:rPr lang="en-US" dirty="0">
                <a:sym typeface="Wingdings" panose="05000000000000000000" pitchFamily="2" charset="2"/>
              </a:rPr>
              <a:t> June 2019</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DDC9B1E8-4155-47F6-B698-4D5DF6FCED03}"/>
              </a:ext>
            </a:extLst>
          </p:cNvPr>
          <p:cNvPicPr>
            <a:picLocks noChangeAspect="1"/>
          </p:cNvPicPr>
          <p:nvPr userDrawn="1"/>
        </p:nvPicPr>
        <p:blipFill>
          <a:blip r:embed="rId9"/>
          <a:stretch>
            <a:fillRect/>
          </a:stretch>
        </p:blipFill>
        <p:spPr>
          <a:xfrm>
            <a:off x="10259445" y="5436973"/>
            <a:ext cx="1297214" cy="926758"/>
          </a:xfrm>
          <a:prstGeom prst="rect">
            <a:avLst/>
          </a:prstGeom>
        </p:spPr>
      </p:pic>
    </p:spTree>
    <p:extLst>
      <p:ext uri="{BB962C8B-B14F-4D97-AF65-F5344CB8AC3E}">
        <p14:creationId xmlns:p14="http://schemas.microsoft.com/office/powerpoint/2010/main" val="229470174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6" r:id="rId3"/>
    <p:sldLayoutId id="2147483857" r:id="rId4"/>
    <p:sldLayoutId id="2147483858" r:id="rId5"/>
    <p:sldLayoutId id="2147483861" r:id="rId6"/>
    <p:sldLayoutId id="2147483862" r:id="rId7"/>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274320" indent="-274320" algn="l" defTabSz="914400" rtl="0" eaLnBrk="1" latinLnBrk="0" hangingPunct="1">
        <a:lnSpc>
          <a:spcPct val="90000"/>
        </a:lnSpc>
        <a:spcBef>
          <a:spcPts val="1200"/>
        </a:spcBef>
        <a:spcAft>
          <a:spcPts val="200"/>
        </a:spcAft>
        <a:buClr>
          <a:schemeClr val="accent1"/>
        </a:buClr>
        <a:buSzPct val="100000"/>
        <a:buFont typeface="Wingdings" panose="05000000000000000000" pitchFamily="2" charset="2"/>
        <a:buChar char="§"/>
        <a:defRPr sz="2600" kern="1200">
          <a:solidFill>
            <a:schemeClr val="tx1">
              <a:lumMod val="75000"/>
              <a:lumOff val="25000"/>
            </a:schemeClr>
          </a:solidFill>
          <a:latin typeface="+mn-lt"/>
          <a:ea typeface="+mn-ea"/>
          <a:cs typeface="+mn-cs"/>
        </a:defRPr>
      </a:lvl1pPr>
      <a:lvl2pPr marL="457200" indent="-182880" algn="l" defTabSz="914400" rtl="0" eaLnBrk="1" latinLnBrk="0" hangingPunct="1">
        <a:lnSpc>
          <a:spcPct val="10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2pPr>
      <a:lvl3pPr marL="640080" indent="-182880" algn="l" defTabSz="914400" rtl="0" eaLnBrk="1" latinLnBrk="0" hangingPunct="1">
        <a:lnSpc>
          <a:spcPct val="100000"/>
        </a:lnSpc>
        <a:spcBef>
          <a:spcPts val="200"/>
        </a:spcBef>
        <a:spcAft>
          <a:spcPts val="400"/>
        </a:spcAft>
        <a:buClr>
          <a:schemeClr val="accent1"/>
        </a:buClr>
        <a:buFont typeface="Calibri" pitchFamily="34" charset="0"/>
        <a:buChar char="◦"/>
        <a:defRPr sz="2200" kern="1200">
          <a:solidFill>
            <a:schemeClr val="tx1">
              <a:lumMod val="75000"/>
              <a:lumOff val="25000"/>
            </a:schemeClr>
          </a:solidFill>
          <a:latin typeface="+mn-lt"/>
          <a:ea typeface="+mn-ea"/>
          <a:cs typeface="+mn-cs"/>
        </a:defRPr>
      </a:lvl3pPr>
      <a:lvl4pPr marL="822960" indent="-182880" algn="l" defTabSz="914400" rtl="0" eaLnBrk="1" latinLnBrk="0" hangingPunct="1">
        <a:lnSpc>
          <a:spcPct val="100000"/>
        </a:lnSpc>
        <a:spcBef>
          <a:spcPts val="200"/>
        </a:spcBef>
        <a:spcAft>
          <a:spcPts val="400"/>
        </a:spcAft>
        <a:buClr>
          <a:schemeClr val="accent1"/>
        </a:buClr>
        <a:buFont typeface="Calibri" pitchFamily="34" charset="0"/>
        <a:buChar char="◦"/>
        <a:defRPr sz="2000" i="1" kern="1200">
          <a:solidFill>
            <a:schemeClr val="tx1">
              <a:lumMod val="75000"/>
              <a:lumOff val="25000"/>
            </a:schemeClr>
          </a:solidFill>
          <a:latin typeface="+mn-lt"/>
          <a:ea typeface="+mn-ea"/>
          <a:cs typeface="+mn-cs"/>
        </a:defRPr>
      </a:lvl4pPr>
      <a:lvl5pPr marL="1005840" indent="-182880" algn="l" defTabSz="914400" rtl="0" eaLnBrk="1" latinLnBrk="0" hangingPunct="1">
        <a:lnSpc>
          <a:spcPct val="100000"/>
        </a:lnSpc>
        <a:spcBef>
          <a:spcPts val="200"/>
        </a:spcBef>
        <a:spcAft>
          <a:spcPts val="400"/>
        </a:spcAft>
        <a:buClr>
          <a:schemeClr val="accent1"/>
        </a:buClr>
        <a:buFont typeface="Calibri" pitchFamily="34" charset="0"/>
        <a:buChar char="◦"/>
        <a:defRPr sz="1800" b="1"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BA9E227C-DAF1-4646-BE03-4E86FD7529F0}"/>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a:xfrm>
            <a:off x="10668" y="12357"/>
            <a:ext cx="12170664" cy="4906480"/>
          </a:xfrm>
        </p:spPr>
      </p:pic>
      <p:sp>
        <p:nvSpPr>
          <p:cNvPr id="2" name="Title 1">
            <a:extLst>
              <a:ext uri="{FF2B5EF4-FFF2-40B4-BE49-F238E27FC236}">
                <a16:creationId xmlns:a16="http://schemas.microsoft.com/office/drawing/2014/main" id="{EF800DEB-B662-44CA-BE05-8E2B38A47812}"/>
              </a:ext>
            </a:extLst>
          </p:cNvPr>
          <p:cNvSpPr>
            <a:spLocks noGrp="1"/>
          </p:cNvSpPr>
          <p:nvPr>
            <p:ph type="title"/>
          </p:nvPr>
        </p:nvSpPr>
        <p:spPr>
          <a:xfrm>
            <a:off x="46075" y="5115730"/>
            <a:ext cx="12099851" cy="658613"/>
          </a:xfrm>
        </p:spPr>
        <p:txBody>
          <a:bodyPr/>
          <a:lstStyle/>
          <a:p>
            <a:pPr algn="ctr"/>
            <a:r>
              <a:rPr lang="en-US" sz="4200" i="1" spc="50" dirty="0">
                <a:effectLst>
                  <a:outerShdw blurRad="38100" dist="38100" dir="2700000" algn="tl">
                    <a:srgbClr val="000000">
                      <a:alpha val="43137"/>
                    </a:srgbClr>
                  </a:outerShdw>
                </a:effectLst>
              </a:rPr>
              <a:t>TRS Training for New Clerks</a:t>
            </a:r>
          </a:p>
        </p:txBody>
      </p:sp>
      <p:sp>
        <p:nvSpPr>
          <p:cNvPr id="4" name="Text Placeholder 3">
            <a:extLst>
              <a:ext uri="{FF2B5EF4-FFF2-40B4-BE49-F238E27FC236}">
                <a16:creationId xmlns:a16="http://schemas.microsoft.com/office/drawing/2014/main" id="{85175F34-0245-44E8-8CE0-1C38FC7863EE}"/>
              </a:ext>
            </a:extLst>
          </p:cNvPr>
          <p:cNvSpPr>
            <a:spLocks noGrp="1"/>
          </p:cNvSpPr>
          <p:nvPr>
            <p:ph type="body" sz="half" idx="2"/>
          </p:nvPr>
        </p:nvSpPr>
        <p:spPr>
          <a:xfrm>
            <a:off x="591065" y="5879805"/>
            <a:ext cx="11009870" cy="838823"/>
          </a:xfrm>
        </p:spPr>
        <p:txBody>
          <a:bodyPr>
            <a:normAutofit/>
          </a:bodyPr>
          <a:lstStyle/>
          <a:p>
            <a:pPr algn="ctr"/>
            <a:r>
              <a:rPr lang="en-US" sz="2400" i="1" spc="50" dirty="0">
                <a:effectLst>
                  <a:outerShdw blurRad="38100" dist="38100" dir="2700000" algn="tl">
                    <a:srgbClr val="000000">
                      <a:alpha val="43137"/>
                    </a:srgbClr>
                  </a:outerShdw>
                </a:effectLst>
                <a:latin typeface="+mj-lt"/>
              </a:rPr>
              <a:t>Nolan </a:t>
            </a:r>
            <a:r>
              <a:rPr lang="en-US" sz="2400" i="1" spc="50" dirty="0" err="1">
                <a:effectLst>
                  <a:outerShdw blurRad="38100" dist="38100" dir="2700000" algn="tl">
                    <a:srgbClr val="000000">
                      <a:alpha val="43137"/>
                    </a:srgbClr>
                  </a:outerShdw>
                </a:effectLst>
                <a:latin typeface="+mj-lt"/>
              </a:rPr>
              <a:t>Brilz</a:t>
            </a:r>
            <a:r>
              <a:rPr lang="en-US" sz="2400" i="1" spc="50" dirty="0">
                <a:effectLst>
                  <a:outerShdw blurRad="38100" dist="38100" dir="2700000" algn="tl">
                    <a:srgbClr val="000000">
                      <a:alpha val="43137"/>
                    </a:srgbClr>
                  </a:outerShdw>
                </a:effectLst>
                <a:latin typeface="+mj-lt"/>
              </a:rPr>
              <a:t>, TRS Accounting and Fiscal Manager</a:t>
            </a:r>
          </a:p>
          <a:p>
            <a:pPr algn="ctr"/>
            <a:r>
              <a:rPr lang="en-US" sz="2000" spc="50" dirty="0">
                <a:effectLst>
                  <a:outerShdw blurRad="38100" dist="38100" dir="2700000" algn="tl">
                    <a:srgbClr val="000000">
                      <a:alpha val="43137"/>
                    </a:srgbClr>
                  </a:outerShdw>
                </a:effectLst>
                <a:latin typeface="+mj-lt"/>
              </a:rPr>
              <a:t>MASBO Summer Conference and New Clerk Academy </a:t>
            </a:r>
            <a:r>
              <a:rPr lang="en-US" sz="2000" spc="50" dirty="0">
                <a:effectLst>
                  <a:outerShdw blurRad="38100" dist="38100" dir="2700000" algn="tl">
                    <a:srgbClr val="000000">
                      <a:alpha val="43137"/>
                    </a:srgbClr>
                  </a:outerShdw>
                </a:effectLst>
                <a:latin typeface="+mj-lt"/>
                <a:sym typeface="Wingdings" panose="05000000000000000000" pitchFamily="2" charset="2"/>
              </a:rPr>
              <a:t> </a:t>
            </a:r>
            <a:r>
              <a:rPr lang="en-US" sz="2000" spc="50" dirty="0">
                <a:effectLst>
                  <a:outerShdw blurRad="38100" dist="38100" dir="2700000" algn="tl">
                    <a:srgbClr val="000000">
                      <a:alpha val="43137"/>
                    </a:srgbClr>
                  </a:outerShdw>
                </a:effectLst>
                <a:latin typeface="+mj-lt"/>
              </a:rPr>
              <a:t>June 2019 </a:t>
            </a:r>
          </a:p>
        </p:txBody>
      </p:sp>
      <p:grpSp>
        <p:nvGrpSpPr>
          <p:cNvPr id="28" name="Group 27">
            <a:extLst>
              <a:ext uri="{FF2B5EF4-FFF2-40B4-BE49-F238E27FC236}">
                <a16:creationId xmlns:a16="http://schemas.microsoft.com/office/drawing/2014/main" id="{A00AE974-74E8-4CB1-B835-EB433E77E852}"/>
              </a:ext>
            </a:extLst>
          </p:cNvPr>
          <p:cNvGrpSpPr/>
          <p:nvPr/>
        </p:nvGrpSpPr>
        <p:grpSpPr>
          <a:xfrm>
            <a:off x="176051" y="452479"/>
            <a:ext cx="11839899" cy="4054351"/>
            <a:chOff x="176051" y="443243"/>
            <a:chExt cx="11839899" cy="4054351"/>
          </a:xfrm>
        </p:grpSpPr>
        <p:pic>
          <p:nvPicPr>
            <p:cNvPr id="26" name="Picture 25">
              <a:extLst>
                <a:ext uri="{FF2B5EF4-FFF2-40B4-BE49-F238E27FC236}">
                  <a16:creationId xmlns:a16="http://schemas.microsoft.com/office/drawing/2014/main" id="{C6375D60-B10D-48A0-AE6A-1DED05A1CFC1}"/>
                </a:ext>
              </a:extLst>
            </p:cNvPr>
            <p:cNvPicPr>
              <a:picLocks noChangeAspect="1"/>
            </p:cNvPicPr>
            <p:nvPr/>
          </p:nvPicPr>
          <p:blipFill>
            <a:blip r:embed="rId3"/>
            <a:stretch>
              <a:fillRect/>
            </a:stretch>
          </p:blipFill>
          <p:spPr>
            <a:xfrm>
              <a:off x="176051" y="2803764"/>
              <a:ext cx="11839899" cy="1693830"/>
            </a:xfrm>
            <a:prstGeom prst="rect">
              <a:avLst/>
            </a:prstGeom>
            <a:effectLst>
              <a:outerShdw blurRad="38100" dist="25400" dir="5400000" algn="t" rotWithShape="0">
                <a:prstClr val="black">
                  <a:alpha val="40000"/>
                </a:prstClr>
              </a:outerShdw>
            </a:effectLst>
          </p:spPr>
        </p:pic>
        <p:pic>
          <p:nvPicPr>
            <p:cNvPr id="24" name="Picture 23">
              <a:extLst>
                <a:ext uri="{FF2B5EF4-FFF2-40B4-BE49-F238E27FC236}">
                  <a16:creationId xmlns:a16="http://schemas.microsoft.com/office/drawing/2014/main" id="{D50EC6E1-7837-427D-9CD6-DB1C9F4382DB}"/>
                </a:ext>
              </a:extLst>
            </p:cNvPr>
            <p:cNvPicPr>
              <a:picLocks noChangeAspect="1"/>
            </p:cNvPicPr>
            <p:nvPr/>
          </p:nvPicPr>
          <p:blipFill>
            <a:blip r:embed="rId4"/>
            <a:stretch>
              <a:fillRect/>
            </a:stretch>
          </p:blipFill>
          <p:spPr>
            <a:xfrm>
              <a:off x="3971825" y="443243"/>
              <a:ext cx="4248350" cy="3035113"/>
            </a:xfrm>
            <a:prstGeom prst="rect">
              <a:avLst/>
            </a:prstGeom>
            <a:effectLst>
              <a:outerShdw blurRad="38100" dist="25400" dir="5400000" algn="t" rotWithShape="0">
                <a:prstClr val="black">
                  <a:alpha val="40000"/>
                </a:prstClr>
              </a:outerShdw>
            </a:effectLst>
          </p:spPr>
        </p:pic>
      </p:grpSp>
    </p:spTree>
    <p:extLst>
      <p:ext uri="{BB962C8B-B14F-4D97-AF65-F5344CB8AC3E}">
        <p14:creationId xmlns:p14="http://schemas.microsoft.com/office/powerpoint/2010/main" val="1678343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33DBF-0037-4890-A574-4B0DE220BF7B}"/>
              </a:ext>
            </a:extLst>
          </p:cNvPr>
          <p:cNvSpPr>
            <a:spLocks noGrp="1"/>
          </p:cNvSpPr>
          <p:nvPr>
            <p:ph type="title"/>
          </p:nvPr>
        </p:nvSpPr>
        <p:spPr/>
        <p:txBody>
          <a:bodyPr/>
          <a:lstStyle/>
          <a:p>
            <a:r>
              <a:rPr lang="en-US" dirty="0"/>
              <a:t>Who is </a:t>
            </a:r>
            <a:r>
              <a:rPr lang="en-US" b="1" dirty="0"/>
              <a:t>excluded</a:t>
            </a:r>
            <a:r>
              <a:rPr lang="en-US" dirty="0"/>
              <a:t> from TRS membership?</a:t>
            </a:r>
          </a:p>
        </p:txBody>
      </p:sp>
      <p:sp>
        <p:nvSpPr>
          <p:cNvPr id="3" name="Content Placeholder 2">
            <a:extLst>
              <a:ext uri="{FF2B5EF4-FFF2-40B4-BE49-F238E27FC236}">
                <a16:creationId xmlns:a16="http://schemas.microsoft.com/office/drawing/2014/main" id="{BC49777C-7446-4DFD-B2D0-18C6322C7BAA}"/>
              </a:ext>
            </a:extLst>
          </p:cNvPr>
          <p:cNvSpPr>
            <a:spLocks noGrp="1"/>
          </p:cNvSpPr>
          <p:nvPr>
            <p:ph idx="1"/>
          </p:nvPr>
        </p:nvSpPr>
        <p:spPr>
          <a:xfrm>
            <a:off x="1257935" y="2837329"/>
            <a:ext cx="6433784" cy="3160059"/>
          </a:xfrm>
        </p:spPr>
        <p:txBody>
          <a:bodyPr>
            <a:normAutofit lnSpcReduction="10000"/>
          </a:bodyPr>
          <a:lstStyle/>
          <a:p>
            <a:pPr lvl="1" indent="-365760">
              <a:buFont typeface="Wingdings 2" panose="05020102010507070707" pitchFamily="18" charset="2"/>
              <a:buChar char=""/>
            </a:pPr>
            <a:r>
              <a:rPr lang="en-US" sz="2200" dirty="0"/>
              <a:t>School District Clerks</a:t>
            </a:r>
          </a:p>
          <a:p>
            <a:pPr lvl="1" indent="-365760">
              <a:buFont typeface="Wingdings 2" panose="05020102010507070707" pitchFamily="18" charset="2"/>
              <a:buChar char=""/>
            </a:pPr>
            <a:r>
              <a:rPr lang="en-US" sz="2200" dirty="0"/>
              <a:t>Non-instructional Informational Technology staff</a:t>
            </a:r>
          </a:p>
          <a:p>
            <a:pPr lvl="1" indent="-365760">
              <a:buFont typeface="Wingdings 2" panose="05020102010507070707" pitchFamily="18" charset="2"/>
              <a:buChar char=""/>
            </a:pPr>
            <a:r>
              <a:rPr lang="en-US" sz="2200" dirty="0"/>
              <a:t>Bus drivers</a:t>
            </a:r>
          </a:p>
          <a:p>
            <a:pPr lvl="1" indent="-365760">
              <a:buFont typeface="Wingdings 2" panose="05020102010507070707" pitchFamily="18" charset="2"/>
              <a:buChar char=""/>
            </a:pPr>
            <a:r>
              <a:rPr lang="en-US" sz="2200" dirty="0"/>
              <a:t>Cafeteria staff</a:t>
            </a:r>
          </a:p>
          <a:p>
            <a:pPr lvl="1" indent="-365760">
              <a:buFont typeface="Wingdings 2" panose="05020102010507070707" pitchFamily="18" charset="2"/>
              <a:buChar char=""/>
            </a:pPr>
            <a:r>
              <a:rPr lang="en-US" sz="2200" dirty="0"/>
              <a:t>Custodial staff</a:t>
            </a:r>
          </a:p>
          <a:p>
            <a:pPr lvl="1" indent="-365760">
              <a:buFont typeface="Wingdings 2" panose="05020102010507070707" pitchFamily="18" charset="2"/>
              <a:buChar char=""/>
            </a:pPr>
            <a:r>
              <a:rPr lang="en-US" sz="2200" dirty="0"/>
              <a:t>Hall monitors</a:t>
            </a:r>
          </a:p>
          <a:p>
            <a:pPr lvl="1" indent="-365760">
              <a:buFont typeface="Wingdings 2" panose="05020102010507070707" pitchFamily="18" charset="2"/>
              <a:buChar char=""/>
            </a:pPr>
            <a:r>
              <a:rPr lang="en-US" sz="2200" dirty="0"/>
              <a:t>Playground monitors</a:t>
            </a:r>
          </a:p>
          <a:p>
            <a:pPr lvl="1" indent="-365760">
              <a:buFont typeface="Wingdings 2" panose="05020102010507070707" pitchFamily="18" charset="2"/>
              <a:buChar char=""/>
            </a:pPr>
            <a:r>
              <a:rPr lang="en-US" sz="2200" dirty="0"/>
              <a:t>Ticket takers</a:t>
            </a:r>
          </a:p>
        </p:txBody>
      </p:sp>
      <p:sp>
        <p:nvSpPr>
          <p:cNvPr id="4" name="Content Placeholder 2">
            <a:extLst>
              <a:ext uri="{FF2B5EF4-FFF2-40B4-BE49-F238E27FC236}">
                <a16:creationId xmlns:a16="http://schemas.microsoft.com/office/drawing/2014/main" id="{8FA6417F-B6F0-4E6D-A46E-7988B4134569}"/>
              </a:ext>
            </a:extLst>
          </p:cNvPr>
          <p:cNvSpPr txBox="1">
            <a:spLocks/>
          </p:cNvSpPr>
          <p:nvPr/>
        </p:nvSpPr>
        <p:spPr>
          <a:xfrm>
            <a:off x="1201751" y="1957605"/>
            <a:ext cx="7794332" cy="704913"/>
          </a:xfrm>
          <a:prstGeom prst="rect">
            <a:avLst/>
          </a:prstGeom>
          <a:solidFill>
            <a:schemeClr val="accent5">
              <a:lumMod val="20000"/>
              <a:lumOff val="80000"/>
            </a:schemeClr>
          </a:solidFill>
          <a:effectLst>
            <a:outerShdw blurRad="50800" dist="38100" dir="8100000" algn="tr" rotWithShape="0">
              <a:prstClr val="black">
                <a:alpha val="40000"/>
              </a:prstClr>
            </a:outerShdw>
          </a:effectLst>
        </p:spPr>
        <p:txBody>
          <a:bodyPr vert="horz" lIns="91440" tIns="182880" rIns="182880" bIns="18288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i="1"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r>
              <a:rPr lang="en-US" dirty="0">
                <a:solidFill>
                  <a:schemeClr val="bg2">
                    <a:lumMod val="50000"/>
                  </a:schemeClr>
                </a:solidFill>
              </a:rPr>
              <a:t>Those who perform </a:t>
            </a:r>
            <a:r>
              <a:rPr lang="en-US" b="1" dirty="0">
                <a:solidFill>
                  <a:schemeClr val="bg2">
                    <a:lumMod val="50000"/>
                  </a:schemeClr>
                </a:solidFill>
              </a:rPr>
              <a:t>non-instructional duties</a:t>
            </a:r>
            <a:r>
              <a:rPr lang="en-US" dirty="0">
                <a:solidFill>
                  <a:schemeClr val="bg2">
                    <a:lumMod val="50000"/>
                  </a:schemeClr>
                </a:solidFill>
              </a:rPr>
              <a:t>, such as:</a:t>
            </a:r>
            <a:endParaRPr lang="en-US" b="1" dirty="0">
              <a:solidFill>
                <a:schemeClr val="bg2">
                  <a:lumMod val="50000"/>
                </a:schemeClr>
              </a:solidFill>
            </a:endParaRPr>
          </a:p>
        </p:txBody>
      </p:sp>
      <p:sp>
        <p:nvSpPr>
          <p:cNvPr id="5" name="Oval 4">
            <a:extLst>
              <a:ext uri="{FF2B5EF4-FFF2-40B4-BE49-F238E27FC236}">
                <a16:creationId xmlns:a16="http://schemas.microsoft.com/office/drawing/2014/main" id="{61EB93CA-2785-4612-975D-72F2CE75458D}"/>
              </a:ext>
            </a:extLst>
          </p:cNvPr>
          <p:cNvSpPr/>
          <p:nvPr/>
        </p:nvSpPr>
        <p:spPr>
          <a:xfrm>
            <a:off x="7328647" y="3321424"/>
            <a:ext cx="3119717" cy="2043954"/>
          </a:xfrm>
          <a:prstGeom prst="ellipse">
            <a:avLst/>
          </a:prstGeom>
          <a:solidFill>
            <a:schemeClr val="accent5">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bg2">
                    <a:lumMod val="50000"/>
                  </a:schemeClr>
                </a:solidFill>
              </a:rPr>
              <a:t>Always contact TRS with any questions!</a:t>
            </a:r>
          </a:p>
        </p:txBody>
      </p:sp>
    </p:spTree>
    <p:extLst>
      <p:ext uri="{BB962C8B-B14F-4D97-AF65-F5344CB8AC3E}">
        <p14:creationId xmlns:p14="http://schemas.microsoft.com/office/powerpoint/2010/main" val="1221559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2850E-3F18-484A-9075-53A87229CDCA}"/>
              </a:ext>
            </a:extLst>
          </p:cNvPr>
          <p:cNvSpPr>
            <a:spLocks noGrp="1"/>
          </p:cNvSpPr>
          <p:nvPr>
            <p:ph type="title"/>
          </p:nvPr>
        </p:nvSpPr>
        <p:spPr/>
        <p:txBody>
          <a:bodyPr>
            <a:normAutofit/>
          </a:bodyPr>
          <a:lstStyle/>
          <a:p>
            <a:r>
              <a:rPr lang="en-US" sz="4400" i="1" dirty="0"/>
              <a:t>Eligibility:  </a:t>
            </a:r>
            <a:r>
              <a:rPr lang="en-US" sz="4400" dirty="0"/>
              <a:t>30-Day work requirement</a:t>
            </a:r>
          </a:p>
        </p:txBody>
      </p:sp>
      <p:sp>
        <p:nvSpPr>
          <p:cNvPr id="3" name="Content Placeholder 2">
            <a:extLst>
              <a:ext uri="{FF2B5EF4-FFF2-40B4-BE49-F238E27FC236}">
                <a16:creationId xmlns:a16="http://schemas.microsoft.com/office/drawing/2014/main" id="{DB71D3AE-399A-493F-8010-3B13F12AB8EC}"/>
              </a:ext>
            </a:extLst>
          </p:cNvPr>
          <p:cNvSpPr>
            <a:spLocks noGrp="1"/>
          </p:cNvSpPr>
          <p:nvPr>
            <p:ph idx="1"/>
          </p:nvPr>
        </p:nvSpPr>
        <p:spPr>
          <a:xfrm>
            <a:off x="1097280" y="1918094"/>
            <a:ext cx="9560728" cy="3943060"/>
          </a:xfrm>
        </p:spPr>
        <p:txBody>
          <a:bodyPr>
            <a:normAutofit fontScale="92500" lnSpcReduction="10000"/>
          </a:bodyPr>
          <a:lstStyle/>
          <a:p>
            <a:pPr>
              <a:lnSpc>
                <a:spcPct val="100000"/>
              </a:lnSpc>
              <a:spcAft>
                <a:spcPts val="600"/>
              </a:spcAft>
            </a:pPr>
            <a:r>
              <a:rPr lang="en-US" dirty="0"/>
              <a:t>A person who is not already a member of TRS must become a member when they have worked </a:t>
            </a:r>
            <a:r>
              <a:rPr lang="en-US" b="1" dirty="0"/>
              <a:t>30 days </a:t>
            </a:r>
            <a:r>
              <a:rPr lang="en-US" dirty="0"/>
              <a:t>(210 hours) in a single fiscal year</a:t>
            </a:r>
          </a:p>
          <a:p>
            <a:pPr lvl="1"/>
            <a:r>
              <a:rPr lang="en-US" b="1" dirty="0"/>
              <a:t>This is a threshold, not a waiting period</a:t>
            </a:r>
            <a:r>
              <a:rPr lang="en-US" dirty="0"/>
              <a:t> </a:t>
            </a:r>
          </a:p>
          <a:p>
            <a:pPr lvl="1"/>
            <a:r>
              <a:rPr lang="en-US" dirty="0"/>
              <a:t>Once a member, the requirement is not reapplied each year </a:t>
            </a:r>
          </a:p>
          <a:p>
            <a:pPr>
              <a:lnSpc>
                <a:spcPct val="100000"/>
              </a:lnSpc>
              <a:spcAft>
                <a:spcPts val="600"/>
              </a:spcAft>
            </a:pPr>
            <a:r>
              <a:rPr lang="en-US" dirty="0"/>
              <a:t>If a new employee is </a:t>
            </a:r>
            <a:r>
              <a:rPr lang="en-US" u="sng" dirty="0"/>
              <a:t>expected</a:t>
            </a:r>
            <a:r>
              <a:rPr lang="en-US" dirty="0"/>
              <a:t> to meet the requirement, report them to TRS from the first date of employment</a:t>
            </a:r>
          </a:p>
          <a:p>
            <a:pPr lvl="1">
              <a:spcAft>
                <a:spcPts val="300"/>
              </a:spcAft>
            </a:pPr>
            <a:r>
              <a:rPr lang="en-US" dirty="0"/>
              <a:t>e.g., contracted F/T or P/T teachers, or those paid hourly (no contract)</a:t>
            </a:r>
          </a:p>
          <a:p>
            <a:pPr>
              <a:lnSpc>
                <a:spcPct val="100000"/>
              </a:lnSpc>
              <a:spcAft>
                <a:spcPts val="600"/>
              </a:spcAft>
            </a:pPr>
            <a:r>
              <a:rPr lang="en-US" dirty="0"/>
              <a:t>If new employee is </a:t>
            </a:r>
            <a:r>
              <a:rPr lang="en-US" u="sng" dirty="0"/>
              <a:t>not expected</a:t>
            </a:r>
            <a:r>
              <a:rPr lang="en-US" dirty="0"/>
              <a:t> to meet the requirement, do not report until they reach 210 hours  </a:t>
            </a:r>
            <a:r>
              <a:rPr lang="en-US" i="1" dirty="0"/>
              <a:t>(…but see exception on next slide)</a:t>
            </a:r>
          </a:p>
        </p:txBody>
      </p:sp>
    </p:spTree>
    <p:extLst>
      <p:ext uri="{BB962C8B-B14F-4D97-AF65-F5344CB8AC3E}">
        <p14:creationId xmlns:p14="http://schemas.microsoft.com/office/powerpoint/2010/main" val="3653262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2850E-3F18-484A-9075-53A87229CDCA}"/>
              </a:ext>
            </a:extLst>
          </p:cNvPr>
          <p:cNvSpPr>
            <a:spLocks noGrp="1"/>
          </p:cNvSpPr>
          <p:nvPr>
            <p:ph type="title"/>
          </p:nvPr>
        </p:nvSpPr>
        <p:spPr/>
        <p:txBody>
          <a:bodyPr>
            <a:normAutofit/>
          </a:bodyPr>
          <a:lstStyle/>
          <a:p>
            <a:pPr>
              <a:spcBef>
                <a:spcPts val="600"/>
              </a:spcBef>
              <a:spcAft>
                <a:spcPts val="600"/>
              </a:spcAft>
            </a:pPr>
            <a:r>
              <a:rPr lang="en-US" sz="4200" i="1" dirty="0"/>
              <a:t>Eligibility: </a:t>
            </a:r>
            <a:r>
              <a:rPr lang="en-US" sz="4200" dirty="0"/>
              <a:t> Substitute teachers, part-time teachers’ aides &amp; paraprofessionals</a:t>
            </a:r>
          </a:p>
        </p:txBody>
      </p:sp>
      <p:sp>
        <p:nvSpPr>
          <p:cNvPr id="3" name="Content Placeholder 2">
            <a:extLst>
              <a:ext uri="{FF2B5EF4-FFF2-40B4-BE49-F238E27FC236}">
                <a16:creationId xmlns:a16="http://schemas.microsoft.com/office/drawing/2014/main" id="{DB71D3AE-399A-493F-8010-3B13F12AB8EC}"/>
              </a:ext>
            </a:extLst>
          </p:cNvPr>
          <p:cNvSpPr>
            <a:spLocks noGrp="1"/>
          </p:cNvSpPr>
          <p:nvPr>
            <p:ph idx="1"/>
          </p:nvPr>
        </p:nvSpPr>
        <p:spPr>
          <a:xfrm>
            <a:off x="1097279" y="1875230"/>
            <a:ext cx="9570721" cy="3935636"/>
          </a:xfrm>
        </p:spPr>
        <p:txBody>
          <a:bodyPr>
            <a:normAutofit/>
          </a:bodyPr>
          <a:lstStyle/>
          <a:p>
            <a:pPr>
              <a:lnSpc>
                <a:spcPct val="100000"/>
              </a:lnSpc>
              <a:spcAft>
                <a:spcPts val="0"/>
              </a:spcAft>
            </a:pPr>
            <a:r>
              <a:rPr lang="en-US" sz="2400" dirty="0"/>
              <a:t>Per state law, new substitute teachers and part-time teachers’ aides/ paraprofessionals </a:t>
            </a:r>
            <a:r>
              <a:rPr lang="en-US" sz="2400" b="1" dirty="0"/>
              <a:t>may</a:t>
            </a:r>
            <a:r>
              <a:rPr lang="en-US" sz="2400" dirty="0"/>
              <a:t> elect to enroll and pay contributions from day one − thus earning service credit for every hour worked</a:t>
            </a:r>
          </a:p>
          <a:p>
            <a:pPr>
              <a:lnSpc>
                <a:spcPct val="100000"/>
              </a:lnSpc>
              <a:spcAft>
                <a:spcPts val="600"/>
              </a:spcAft>
            </a:pPr>
            <a:r>
              <a:rPr lang="en-US" sz="2400" dirty="0"/>
              <a:t>If they are not already active or inactive members of TRS, give them TRS </a:t>
            </a:r>
            <a:r>
              <a:rPr lang="en-US" sz="2400" b="1" dirty="0"/>
              <a:t>Form 106, </a:t>
            </a:r>
            <a:r>
              <a:rPr lang="en-US" sz="2400" b="1" i="1" dirty="0"/>
              <a:t>Membership Election </a:t>
            </a:r>
            <a:r>
              <a:rPr lang="en-US" sz="2400" dirty="0"/>
              <a:t>on their </a:t>
            </a:r>
            <a:r>
              <a:rPr lang="en-US" sz="2400" u="sng" dirty="0"/>
              <a:t>first day of work</a:t>
            </a:r>
          </a:p>
          <a:p>
            <a:pPr>
              <a:lnSpc>
                <a:spcPct val="100000"/>
              </a:lnSpc>
              <a:spcAft>
                <a:spcPts val="600"/>
              </a:spcAft>
            </a:pPr>
            <a:r>
              <a:rPr lang="en-US" sz="2400" dirty="0"/>
              <a:t>Remember, if these employees reach the 210-hour threshold, they </a:t>
            </a:r>
            <a:r>
              <a:rPr lang="en-US" sz="2400" b="1" dirty="0"/>
              <a:t>must</a:t>
            </a:r>
            <a:r>
              <a:rPr lang="en-US" sz="2400" dirty="0"/>
              <a:t> participate in TRS</a:t>
            </a:r>
          </a:p>
          <a:p>
            <a:pPr lvl="1">
              <a:spcAft>
                <a:spcPts val="600"/>
              </a:spcAft>
            </a:pPr>
            <a:r>
              <a:rPr lang="en-US" sz="2200" dirty="0"/>
              <a:t>Encourage them to enroll from day one if it is likely they will work 210 hours in the school year</a:t>
            </a:r>
          </a:p>
        </p:txBody>
      </p:sp>
    </p:spTree>
    <p:extLst>
      <p:ext uri="{BB962C8B-B14F-4D97-AF65-F5344CB8AC3E}">
        <p14:creationId xmlns:p14="http://schemas.microsoft.com/office/powerpoint/2010/main" val="1958034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2850E-3F18-484A-9075-53A87229CDCA}"/>
              </a:ext>
            </a:extLst>
          </p:cNvPr>
          <p:cNvSpPr>
            <a:spLocks noGrp="1"/>
          </p:cNvSpPr>
          <p:nvPr>
            <p:ph type="title"/>
          </p:nvPr>
        </p:nvSpPr>
        <p:spPr>
          <a:xfrm>
            <a:off x="1097279" y="693069"/>
            <a:ext cx="10356783" cy="980123"/>
          </a:xfrm>
        </p:spPr>
        <p:txBody>
          <a:bodyPr>
            <a:normAutofit/>
          </a:bodyPr>
          <a:lstStyle/>
          <a:p>
            <a:r>
              <a:rPr lang="en-US" sz="4600" dirty="0"/>
              <a:t>New Hires: TRS Form 107 </a:t>
            </a:r>
            <a:r>
              <a:rPr lang="en-US" sz="3000" dirty="0"/>
              <a:t>(and 146 if working retiree)</a:t>
            </a:r>
          </a:p>
        </p:txBody>
      </p:sp>
      <p:sp>
        <p:nvSpPr>
          <p:cNvPr id="3" name="Content Placeholder 2">
            <a:extLst>
              <a:ext uri="{FF2B5EF4-FFF2-40B4-BE49-F238E27FC236}">
                <a16:creationId xmlns:a16="http://schemas.microsoft.com/office/drawing/2014/main" id="{DB71D3AE-399A-493F-8010-3B13F12AB8EC}"/>
              </a:ext>
            </a:extLst>
          </p:cNvPr>
          <p:cNvSpPr>
            <a:spLocks noGrp="1"/>
          </p:cNvSpPr>
          <p:nvPr>
            <p:ph idx="1"/>
          </p:nvPr>
        </p:nvSpPr>
        <p:spPr>
          <a:xfrm>
            <a:off x="1097278" y="1875230"/>
            <a:ext cx="10361297" cy="4225533"/>
          </a:xfrm>
        </p:spPr>
        <p:txBody>
          <a:bodyPr>
            <a:normAutofit fontScale="92500"/>
          </a:bodyPr>
          <a:lstStyle/>
          <a:p>
            <a:pPr>
              <a:lnSpc>
                <a:spcPct val="100000"/>
              </a:lnSpc>
              <a:spcAft>
                <a:spcPts val="600"/>
              </a:spcAft>
            </a:pPr>
            <a:r>
              <a:rPr lang="en-US" dirty="0"/>
              <a:t>New employees working in TRS-reportable positions must </a:t>
            </a:r>
            <a:br>
              <a:rPr lang="en-US" dirty="0"/>
            </a:br>
            <a:r>
              <a:rPr lang="en-US" dirty="0"/>
              <a:t>complete TRS Form 107, </a:t>
            </a:r>
            <a:r>
              <a:rPr lang="en-US" b="1" i="1" dirty="0"/>
              <a:t>New Hire Questionnaire</a:t>
            </a:r>
          </a:p>
          <a:p>
            <a:pPr lvl="1">
              <a:spcAft>
                <a:spcPts val="600"/>
              </a:spcAft>
            </a:pPr>
            <a:r>
              <a:rPr lang="en-US" dirty="0"/>
              <a:t>Employees who are </a:t>
            </a:r>
            <a:r>
              <a:rPr lang="en-US" b="1" dirty="0"/>
              <a:t>Active or Inactive TRS members </a:t>
            </a:r>
            <a:r>
              <a:rPr lang="en-US" dirty="0"/>
              <a:t>must</a:t>
            </a:r>
            <a:br>
              <a:rPr lang="en-US" dirty="0"/>
            </a:br>
            <a:r>
              <a:rPr lang="en-US" dirty="0"/>
              <a:t>identify their previous TRS employer(s) on the form</a:t>
            </a:r>
          </a:p>
          <a:p>
            <a:pPr lvl="1">
              <a:spcAft>
                <a:spcPts val="600"/>
              </a:spcAft>
            </a:pPr>
            <a:r>
              <a:rPr lang="en-US" b="1" dirty="0">
                <a:solidFill>
                  <a:srgbClr val="FF0000"/>
                </a:solidFill>
              </a:rPr>
              <a:t>RETAIN FORM 107 for your records − DO NOT  submit to TRS</a:t>
            </a:r>
          </a:p>
          <a:p>
            <a:pPr>
              <a:lnSpc>
                <a:spcPct val="100000"/>
              </a:lnSpc>
              <a:spcAft>
                <a:spcPts val="0"/>
              </a:spcAft>
            </a:pPr>
            <a:r>
              <a:rPr lang="en-US" b="1" dirty="0"/>
              <a:t>Retired TRS member:  </a:t>
            </a:r>
            <a:r>
              <a:rPr lang="en-US" dirty="0"/>
              <a:t>Within 30 days, employer and retiree</a:t>
            </a:r>
            <a:br>
              <a:rPr lang="en-US" dirty="0"/>
            </a:br>
            <a:r>
              <a:rPr lang="en-US" dirty="0"/>
              <a:t>also must notify TRS via </a:t>
            </a:r>
            <a:r>
              <a:rPr lang="en-US" b="1" i="1" dirty="0"/>
              <a:t>Notice of Postretirement Employment</a:t>
            </a:r>
            <a:r>
              <a:rPr lang="en-US" dirty="0"/>
              <a:t> (TRS Form 146)</a:t>
            </a:r>
          </a:p>
          <a:p>
            <a:pPr>
              <a:lnSpc>
                <a:spcPct val="100000"/>
              </a:lnSpc>
              <a:spcAft>
                <a:spcPts val="600"/>
              </a:spcAft>
            </a:pPr>
            <a:r>
              <a:rPr lang="en-US" b="1" dirty="0"/>
              <a:t>TIAA-CREF member: </a:t>
            </a:r>
            <a:r>
              <a:rPr lang="en-US" dirty="0"/>
              <a:t>If </a:t>
            </a:r>
            <a:r>
              <a:rPr lang="en-US" u="sng" dirty="0"/>
              <a:t>concurrently</a:t>
            </a:r>
            <a:r>
              <a:rPr lang="en-US" dirty="0"/>
              <a:t> employed in positions reportable to both</a:t>
            </a:r>
            <a:br>
              <a:rPr lang="en-US" dirty="0"/>
            </a:br>
            <a:r>
              <a:rPr lang="en-US" dirty="0"/>
              <a:t>TIAA-CREF </a:t>
            </a:r>
            <a:r>
              <a:rPr lang="en-US" u="sng" dirty="0"/>
              <a:t>and</a:t>
            </a:r>
            <a:r>
              <a:rPr lang="en-US" dirty="0"/>
              <a:t> TRS, the employee cannot be an active TRS member</a:t>
            </a:r>
          </a:p>
        </p:txBody>
      </p:sp>
      <p:pic>
        <p:nvPicPr>
          <p:cNvPr id="4" name="Picture 3">
            <a:extLst>
              <a:ext uri="{FF2B5EF4-FFF2-40B4-BE49-F238E27FC236}">
                <a16:creationId xmlns:a16="http://schemas.microsoft.com/office/drawing/2014/main" id="{C5024166-94F4-4CBB-B310-951C398CCEFC}"/>
              </a:ext>
            </a:extLst>
          </p:cNvPr>
          <p:cNvPicPr>
            <a:picLocks noChangeAspect="1"/>
          </p:cNvPicPr>
          <p:nvPr/>
        </p:nvPicPr>
        <p:blipFill>
          <a:blip r:embed="rId2"/>
          <a:stretch>
            <a:fillRect/>
          </a:stretch>
        </p:blipFill>
        <p:spPr>
          <a:xfrm>
            <a:off x="9497291" y="2162657"/>
            <a:ext cx="1527464" cy="1923022"/>
          </a:xfrm>
          <a:prstGeom prst="rect">
            <a:avLst/>
          </a:prstGeom>
        </p:spPr>
      </p:pic>
    </p:spTree>
    <p:extLst>
      <p:ext uri="{BB962C8B-B14F-4D97-AF65-F5344CB8AC3E}">
        <p14:creationId xmlns:p14="http://schemas.microsoft.com/office/powerpoint/2010/main" val="2871402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2850E-3F18-484A-9075-53A87229CDCA}"/>
              </a:ext>
            </a:extLst>
          </p:cNvPr>
          <p:cNvSpPr>
            <a:spLocks noGrp="1"/>
          </p:cNvSpPr>
          <p:nvPr>
            <p:ph type="title"/>
          </p:nvPr>
        </p:nvSpPr>
        <p:spPr>
          <a:xfrm>
            <a:off x="1097280" y="513348"/>
            <a:ext cx="10058400" cy="1159844"/>
          </a:xfrm>
        </p:spPr>
        <p:txBody>
          <a:bodyPr>
            <a:normAutofit/>
          </a:bodyPr>
          <a:lstStyle/>
          <a:p>
            <a:r>
              <a:rPr lang="en-US" sz="4600" dirty="0"/>
              <a:t>New hire who is </a:t>
            </a:r>
            <a:r>
              <a:rPr lang="en-US" sz="4600" u="sng" dirty="0"/>
              <a:t>new to TRS</a:t>
            </a:r>
            <a:r>
              <a:rPr lang="en-US" sz="4600" dirty="0"/>
              <a:t> (Form 102)</a:t>
            </a:r>
          </a:p>
        </p:txBody>
      </p:sp>
      <p:sp>
        <p:nvSpPr>
          <p:cNvPr id="3" name="Content Placeholder 2">
            <a:extLst>
              <a:ext uri="{FF2B5EF4-FFF2-40B4-BE49-F238E27FC236}">
                <a16:creationId xmlns:a16="http://schemas.microsoft.com/office/drawing/2014/main" id="{DB71D3AE-399A-493F-8010-3B13F12AB8EC}"/>
              </a:ext>
            </a:extLst>
          </p:cNvPr>
          <p:cNvSpPr>
            <a:spLocks noGrp="1"/>
          </p:cNvSpPr>
          <p:nvPr>
            <p:ph idx="1"/>
          </p:nvPr>
        </p:nvSpPr>
        <p:spPr>
          <a:xfrm>
            <a:off x="1097278" y="1875230"/>
            <a:ext cx="10013173" cy="3933288"/>
          </a:xfrm>
        </p:spPr>
        <p:txBody>
          <a:bodyPr>
            <a:normAutofit/>
          </a:bodyPr>
          <a:lstStyle/>
          <a:p>
            <a:pPr>
              <a:lnSpc>
                <a:spcPct val="110000"/>
              </a:lnSpc>
              <a:spcAft>
                <a:spcPts val="0"/>
              </a:spcAft>
            </a:pPr>
            <a:r>
              <a:rPr lang="en-US" sz="2400" dirty="0"/>
              <a:t>TRS </a:t>
            </a:r>
            <a:r>
              <a:rPr lang="en-US" sz="2400" b="1" i="1" dirty="0"/>
              <a:t>Record for Membership</a:t>
            </a:r>
            <a:r>
              <a:rPr lang="en-US" sz="2400" i="1" dirty="0"/>
              <a:t> </a:t>
            </a:r>
            <a:r>
              <a:rPr lang="en-US" sz="2400" dirty="0"/>
              <a:t>(Form 102) is required – </a:t>
            </a:r>
            <a:br>
              <a:rPr lang="en-US" sz="2400" dirty="0"/>
            </a:br>
            <a:r>
              <a:rPr lang="en-US" sz="2400" dirty="0"/>
              <a:t>unless the member is already an active or inactive member of TRS</a:t>
            </a:r>
          </a:p>
          <a:p>
            <a:pPr>
              <a:lnSpc>
                <a:spcPct val="110000"/>
              </a:lnSpc>
              <a:spcAft>
                <a:spcPts val="0"/>
              </a:spcAft>
            </a:pPr>
            <a:r>
              <a:rPr lang="en-US" sz="2400" dirty="0"/>
              <a:t>Before you report wages, log into TRS Wage &amp; Contribution Reporting System, access </a:t>
            </a:r>
            <a:r>
              <a:rPr lang="en-US" sz="2400" b="1" i="1" dirty="0"/>
              <a:t>Member Search/Edit</a:t>
            </a:r>
            <a:r>
              <a:rPr lang="en-US" sz="2400" i="1" dirty="0"/>
              <a:t>, </a:t>
            </a:r>
            <a:r>
              <a:rPr lang="en-US" sz="2400" dirty="0"/>
              <a:t>and look up the employee by SSN</a:t>
            </a:r>
          </a:p>
          <a:p>
            <a:pPr>
              <a:lnSpc>
                <a:spcPct val="110000"/>
              </a:lnSpc>
              <a:spcAft>
                <a:spcPts val="0"/>
              </a:spcAft>
            </a:pPr>
            <a:r>
              <a:rPr lang="en-US" sz="2400" dirty="0"/>
              <a:t>If TRS membership record exists, Form 102 is not required</a:t>
            </a:r>
          </a:p>
          <a:p>
            <a:pPr>
              <a:lnSpc>
                <a:spcPct val="110000"/>
              </a:lnSpc>
              <a:spcBef>
                <a:spcPts val="600"/>
              </a:spcBef>
              <a:spcAft>
                <a:spcPts val="600"/>
              </a:spcAft>
            </a:pPr>
            <a:r>
              <a:rPr lang="en-US" sz="2400" dirty="0"/>
              <a:t>Notice the employee’s </a:t>
            </a:r>
            <a:r>
              <a:rPr lang="en-US" sz="2400" b="1" dirty="0">
                <a:solidFill>
                  <a:srgbClr val="FF0000"/>
                </a:solidFill>
              </a:rPr>
              <a:t>TRS member status</a:t>
            </a:r>
          </a:p>
          <a:p>
            <a:pPr lvl="1">
              <a:lnSpc>
                <a:spcPct val="110000"/>
              </a:lnSpc>
              <a:spcBef>
                <a:spcPts val="0"/>
              </a:spcBef>
              <a:spcAft>
                <a:spcPts val="0"/>
              </a:spcAft>
            </a:pPr>
            <a:r>
              <a:rPr lang="en-US" sz="2200" dirty="0">
                <a:solidFill>
                  <a:schemeClr val="tx1"/>
                </a:solidFill>
              </a:rPr>
              <a:t>Active, Terminated (inactive), Retired, etc.</a:t>
            </a:r>
          </a:p>
          <a:p>
            <a:pPr lvl="1">
              <a:lnSpc>
                <a:spcPct val="110000"/>
              </a:lnSpc>
              <a:spcBef>
                <a:spcPts val="0"/>
              </a:spcBef>
              <a:spcAft>
                <a:spcPts val="600"/>
              </a:spcAft>
            </a:pPr>
            <a:r>
              <a:rPr lang="en-US" sz="2200" i="1" dirty="0">
                <a:solidFill>
                  <a:schemeClr val="tx1"/>
                </a:solidFill>
              </a:rPr>
              <a:t>This will be discussed later</a:t>
            </a:r>
          </a:p>
        </p:txBody>
      </p:sp>
      <p:sp>
        <p:nvSpPr>
          <p:cNvPr id="4" name="Callout: Line 3">
            <a:extLst>
              <a:ext uri="{FF2B5EF4-FFF2-40B4-BE49-F238E27FC236}">
                <a16:creationId xmlns:a16="http://schemas.microsoft.com/office/drawing/2014/main" id="{A6120B05-38B1-4889-91D7-1B92AFE1EF4B}"/>
              </a:ext>
            </a:extLst>
          </p:cNvPr>
          <p:cNvSpPr/>
          <p:nvPr/>
        </p:nvSpPr>
        <p:spPr>
          <a:xfrm>
            <a:off x="8762955" y="4349951"/>
            <a:ext cx="1627238" cy="342900"/>
          </a:xfrm>
          <a:prstGeom prst="borderCallout1">
            <a:avLst>
              <a:gd name="adj1" fmla="val 55335"/>
              <a:gd name="adj2" fmla="val -8333"/>
              <a:gd name="adj3" fmla="val 54846"/>
              <a:gd name="adj4" fmla="val -120902"/>
            </a:avLst>
          </a:prstGeom>
          <a:solidFill>
            <a:schemeClr val="accent3">
              <a:lumMod val="20000"/>
              <a:lumOff val="80000"/>
            </a:schemeClr>
          </a:solidFill>
          <a:ln>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New feature!</a:t>
            </a:r>
          </a:p>
        </p:txBody>
      </p:sp>
    </p:spTree>
    <p:extLst>
      <p:ext uri="{BB962C8B-B14F-4D97-AF65-F5344CB8AC3E}">
        <p14:creationId xmlns:p14="http://schemas.microsoft.com/office/powerpoint/2010/main" val="126406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2850E-3F18-484A-9075-53A87229CDCA}"/>
              </a:ext>
            </a:extLst>
          </p:cNvPr>
          <p:cNvSpPr>
            <a:spLocks noGrp="1"/>
          </p:cNvSpPr>
          <p:nvPr>
            <p:ph type="title"/>
          </p:nvPr>
        </p:nvSpPr>
        <p:spPr>
          <a:xfrm>
            <a:off x="1097280" y="582278"/>
            <a:ext cx="10058400" cy="1122998"/>
          </a:xfrm>
        </p:spPr>
        <p:txBody>
          <a:bodyPr>
            <a:normAutofit/>
          </a:bodyPr>
          <a:lstStyle/>
          <a:p>
            <a:r>
              <a:rPr lang="en-US" dirty="0"/>
              <a:t>New Hires: Beneficiary Designations</a:t>
            </a:r>
            <a:endParaRPr lang="en-US" i="1" dirty="0">
              <a:solidFill>
                <a:schemeClr val="tx1"/>
              </a:solidFill>
            </a:endParaRPr>
          </a:p>
        </p:txBody>
      </p:sp>
      <p:sp>
        <p:nvSpPr>
          <p:cNvPr id="3" name="Content Placeholder 2">
            <a:extLst>
              <a:ext uri="{FF2B5EF4-FFF2-40B4-BE49-F238E27FC236}">
                <a16:creationId xmlns:a16="http://schemas.microsoft.com/office/drawing/2014/main" id="{DB71D3AE-399A-493F-8010-3B13F12AB8EC}"/>
              </a:ext>
            </a:extLst>
          </p:cNvPr>
          <p:cNvSpPr>
            <a:spLocks noGrp="1"/>
          </p:cNvSpPr>
          <p:nvPr>
            <p:ph idx="1"/>
          </p:nvPr>
        </p:nvSpPr>
        <p:spPr>
          <a:xfrm>
            <a:off x="1097279" y="1875229"/>
            <a:ext cx="9532621" cy="4234625"/>
          </a:xfrm>
        </p:spPr>
        <p:txBody>
          <a:bodyPr>
            <a:normAutofit/>
          </a:bodyPr>
          <a:lstStyle/>
          <a:p>
            <a:pPr>
              <a:lnSpc>
                <a:spcPct val="100000"/>
              </a:lnSpc>
              <a:spcAft>
                <a:spcPts val="0"/>
              </a:spcAft>
            </a:pPr>
            <a:r>
              <a:rPr lang="en-US" sz="2400" dirty="0"/>
              <a:t>All new TRS members must designate at least one beneficiary</a:t>
            </a:r>
          </a:p>
          <a:p>
            <a:pPr>
              <a:lnSpc>
                <a:spcPct val="100000"/>
              </a:lnSpc>
              <a:spcBef>
                <a:spcPts val="900"/>
              </a:spcBef>
              <a:spcAft>
                <a:spcPts val="300"/>
              </a:spcAft>
            </a:pPr>
            <a:r>
              <a:rPr lang="en-US" sz="2400" dirty="0">
                <a:solidFill>
                  <a:srgbClr val="FF0000"/>
                </a:solidFill>
              </a:rPr>
              <a:t>New hires may </a:t>
            </a:r>
            <a:r>
              <a:rPr lang="en-US" sz="2400" u="sng" dirty="0">
                <a:solidFill>
                  <a:srgbClr val="FF0000"/>
                </a:solidFill>
              </a:rPr>
              <a:t>designate beneficiaries online</a:t>
            </a:r>
            <a:r>
              <a:rPr lang="en-US" sz="2400" dirty="0">
                <a:solidFill>
                  <a:srgbClr val="FF0000"/>
                </a:solidFill>
              </a:rPr>
              <a:t>…  </a:t>
            </a:r>
            <a:br>
              <a:rPr lang="en-US" sz="2400" dirty="0">
                <a:solidFill>
                  <a:schemeClr val="tx1"/>
                </a:solidFill>
              </a:rPr>
            </a:br>
            <a:r>
              <a:rPr lang="en-US" sz="2400" dirty="0">
                <a:solidFill>
                  <a:schemeClr val="tx1"/>
                </a:solidFill>
              </a:rPr>
              <a:t>… </a:t>
            </a:r>
            <a:r>
              <a:rPr lang="en-US" sz="2400" u="sng" dirty="0">
                <a:solidFill>
                  <a:schemeClr val="tx1"/>
                </a:solidFill>
              </a:rPr>
              <a:t>as long as wages have been reported to TRS</a:t>
            </a:r>
          </a:p>
          <a:p>
            <a:pPr lvl="1">
              <a:spcAft>
                <a:spcPts val="0"/>
              </a:spcAft>
            </a:pPr>
            <a:r>
              <a:rPr lang="en-US" sz="2200" dirty="0"/>
              <a:t>Employee then can create a login for “My TRS” (online member portal) and access Online Beneficiary Designation (OBD) process</a:t>
            </a:r>
            <a:endParaRPr lang="en-US" sz="2200" b="1" dirty="0">
              <a:solidFill>
                <a:schemeClr val="tx1"/>
              </a:solidFill>
            </a:endParaRPr>
          </a:p>
          <a:p>
            <a:pPr>
              <a:lnSpc>
                <a:spcPct val="110000"/>
              </a:lnSpc>
              <a:spcAft>
                <a:spcPts val="0"/>
              </a:spcAft>
            </a:pPr>
            <a:r>
              <a:rPr lang="en-US" sz="2400" dirty="0"/>
              <a:t>TRS strongly recommends the online process for speed and accuracy</a:t>
            </a:r>
          </a:p>
          <a:p>
            <a:pPr lvl="1">
              <a:lnSpc>
                <a:spcPct val="110000"/>
              </a:lnSpc>
              <a:spcAft>
                <a:spcPts val="0"/>
              </a:spcAft>
            </a:pPr>
            <a:r>
              <a:rPr lang="en-US" sz="2200" dirty="0">
                <a:solidFill>
                  <a:schemeClr val="tx1"/>
                </a:solidFill>
              </a:rPr>
              <a:t>Active members who prefer using a paper form may do so, but they </a:t>
            </a:r>
            <a:r>
              <a:rPr lang="en-US" sz="2200" u="sng" dirty="0">
                <a:solidFill>
                  <a:schemeClr val="tx1"/>
                </a:solidFill>
              </a:rPr>
              <a:t>must</a:t>
            </a:r>
            <a:r>
              <a:rPr lang="en-US" sz="2200" dirty="0">
                <a:solidFill>
                  <a:schemeClr val="tx1"/>
                </a:solidFill>
              </a:rPr>
              <a:t> use the latest version of TRS Form 123 (8 pages, revised November 2018)</a:t>
            </a:r>
          </a:p>
          <a:p>
            <a:pPr lvl="1">
              <a:lnSpc>
                <a:spcPct val="110000"/>
              </a:lnSpc>
              <a:spcAft>
                <a:spcPts val="0"/>
              </a:spcAft>
            </a:pPr>
            <a:r>
              <a:rPr lang="en-US" sz="2200" b="1" dirty="0">
                <a:solidFill>
                  <a:srgbClr val="FF0000"/>
                </a:solidFill>
              </a:rPr>
              <a:t>Do not use older versions!  </a:t>
            </a:r>
            <a:r>
              <a:rPr lang="en-US" sz="2200" dirty="0">
                <a:solidFill>
                  <a:schemeClr val="tx1"/>
                </a:solidFill>
              </a:rPr>
              <a:t>Download the current version from trs.mt.gov</a:t>
            </a:r>
          </a:p>
        </p:txBody>
      </p:sp>
      <p:sp>
        <p:nvSpPr>
          <p:cNvPr id="4" name="Callout: Line 3">
            <a:extLst>
              <a:ext uri="{FF2B5EF4-FFF2-40B4-BE49-F238E27FC236}">
                <a16:creationId xmlns:a16="http://schemas.microsoft.com/office/drawing/2014/main" id="{A6120B05-38B1-4889-91D7-1B92AFE1EF4B}"/>
              </a:ext>
            </a:extLst>
          </p:cNvPr>
          <p:cNvSpPr/>
          <p:nvPr/>
        </p:nvSpPr>
        <p:spPr>
          <a:xfrm>
            <a:off x="8856858" y="2466976"/>
            <a:ext cx="1784195" cy="342900"/>
          </a:xfrm>
          <a:prstGeom prst="borderCallout1">
            <a:avLst>
              <a:gd name="adj1" fmla="val 55335"/>
              <a:gd name="adj2" fmla="val -8333"/>
              <a:gd name="adj3" fmla="val 54834"/>
              <a:gd name="adj4" fmla="val -78433"/>
            </a:avLst>
          </a:prstGeom>
          <a:solidFill>
            <a:schemeClr val="accent3">
              <a:lumMod val="20000"/>
              <a:lumOff val="80000"/>
            </a:schemeClr>
          </a:solidFill>
          <a:ln>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New feature!</a:t>
            </a:r>
          </a:p>
        </p:txBody>
      </p:sp>
    </p:spTree>
    <p:extLst>
      <p:ext uri="{BB962C8B-B14F-4D97-AF65-F5344CB8AC3E}">
        <p14:creationId xmlns:p14="http://schemas.microsoft.com/office/powerpoint/2010/main" val="339623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2850E-3F18-484A-9075-53A87229CDCA}"/>
              </a:ext>
            </a:extLst>
          </p:cNvPr>
          <p:cNvSpPr>
            <a:spLocks noGrp="1"/>
          </p:cNvSpPr>
          <p:nvPr>
            <p:ph type="title"/>
          </p:nvPr>
        </p:nvSpPr>
        <p:spPr/>
        <p:txBody>
          <a:bodyPr>
            <a:normAutofit/>
          </a:bodyPr>
          <a:lstStyle/>
          <a:p>
            <a:pPr>
              <a:spcBef>
                <a:spcPts val="600"/>
              </a:spcBef>
              <a:spcAft>
                <a:spcPts val="600"/>
              </a:spcAft>
            </a:pPr>
            <a:r>
              <a:rPr lang="en-US" dirty="0"/>
              <a:t>Reportable earned compensation</a:t>
            </a:r>
          </a:p>
        </p:txBody>
      </p:sp>
      <p:sp>
        <p:nvSpPr>
          <p:cNvPr id="3" name="Content Placeholder 2">
            <a:extLst>
              <a:ext uri="{FF2B5EF4-FFF2-40B4-BE49-F238E27FC236}">
                <a16:creationId xmlns:a16="http://schemas.microsoft.com/office/drawing/2014/main" id="{DB71D3AE-399A-493F-8010-3B13F12AB8EC}"/>
              </a:ext>
            </a:extLst>
          </p:cNvPr>
          <p:cNvSpPr>
            <a:spLocks noGrp="1"/>
          </p:cNvSpPr>
          <p:nvPr>
            <p:ph idx="1"/>
          </p:nvPr>
        </p:nvSpPr>
        <p:spPr>
          <a:xfrm>
            <a:off x="1097279" y="1875230"/>
            <a:ext cx="10133098" cy="3997536"/>
          </a:xfrm>
        </p:spPr>
        <p:txBody>
          <a:bodyPr>
            <a:normAutofit lnSpcReduction="10000"/>
          </a:bodyPr>
          <a:lstStyle/>
          <a:p>
            <a:pPr>
              <a:lnSpc>
                <a:spcPct val="100000"/>
              </a:lnSpc>
              <a:spcAft>
                <a:spcPts val="0"/>
              </a:spcAft>
            </a:pPr>
            <a:r>
              <a:rPr lang="en-US" dirty="0"/>
              <a:t>Per </a:t>
            </a:r>
            <a:r>
              <a:rPr lang="en-US" dirty="0">
                <a:solidFill>
                  <a:schemeClr val="tx1"/>
                </a:solidFill>
              </a:rPr>
              <a:t>§</a:t>
            </a:r>
            <a:r>
              <a:rPr lang="en-US" dirty="0"/>
              <a:t>19-20-101(8), MCA, </a:t>
            </a:r>
            <a:r>
              <a:rPr lang="en-US" b="1" dirty="0"/>
              <a:t>earned compensation </a:t>
            </a:r>
            <a:r>
              <a:rPr lang="en-US" dirty="0"/>
              <a:t>means:</a:t>
            </a:r>
          </a:p>
          <a:p>
            <a:pPr lvl="1">
              <a:spcAft>
                <a:spcPts val="600"/>
              </a:spcAft>
            </a:pPr>
            <a:r>
              <a:rPr lang="en-US" dirty="0"/>
              <a:t>Remuneration paid for the service of a member out of funds controlled by an employer </a:t>
            </a:r>
            <a:r>
              <a:rPr lang="en-US" u="sng" dirty="0"/>
              <a:t>before any pretax deductions</a:t>
            </a:r>
            <a:r>
              <a:rPr lang="en-US" dirty="0"/>
              <a:t> allowed under the Internal Revenue Code are deducted.</a:t>
            </a:r>
          </a:p>
          <a:p>
            <a:pPr lvl="1">
              <a:spcAft>
                <a:spcPts val="600"/>
              </a:spcAft>
            </a:pPr>
            <a:r>
              <a:rPr lang="en-US" sz="2600" i="1" dirty="0"/>
              <a:t>i.e., gross pay</a:t>
            </a:r>
          </a:p>
          <a:p>
            <a:pPr>
              <a:lnSpc>
                <a:spcPct val="100000"/>
              </a:lnSpc>
              <a:spcAft>
                <a:spcPts val="0"/>
              </a:spcAft>
            </a:pPr>
            <a:r>
              <a:rPr lang="en-US" dirty="0"/>
              <a:t>Earned compensation </a:t>
            </a:r>
            <a:r>
              <a:rPr lang="en-US" b="1" dirty="0"/>
              <a:t>does not include</a:t>
            </a:r>
            <a:r>
              <a:rPr lang="en-US" dirty="0"/>
              <a:t>:</a:t>
            </a:r>
          </a:p>
          <a:p>
            <a:pPr lvl="1">
              <a:spcAft>
                <a:spcPts val="0"/>
              </a:spcAft>
            </a:pPr>
            <a:r>
              <a:rPr lang="en-US" dirty="0"/>
              <a:t>Direct premium payments by employer for health, dental, or other insurance</a:t>
            </a:r>
          </a:p>
          <a:p>
            <a:pPr lvl="1">
              <a:spcAft>
                <a:spcPts val="0"/>
              </a:spcAft>
            </a:pPr>
            <a:r>
              <a:rPr lang="en-US" dirty="0"/>
              <a:t>Payments or reimbursements for professional membership dues; housing; maintenance; day care; auto, travel, lodging, entertainment, or any other expenses</a:t>
            </a:r>
          </a:p>
        </p:txBody>
      </p:sp>
    </p:spTree>
    <p:extLst>
      <p:ext uri="{BB962C8B-B14F-4D97-AF65-F5344CB8AC3E}">
        <p14:creationId xmlns:p14="http://schemas.microsoft.com/office/powerpoint/2010/main" val="3177636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2850E-3F18-484A-9075-53A87229CDCA}"/>
              </a:ext>
            </a:extLst>
          </p:cNvPr>
          <p:cNvSpPr>
            <a:spLocks noGrp="1"/>
          </p:cNvSpPr>
          <p:nvPr>
            <p:ph type="title"/>
          </p:nvPr>
        </p:nvSpPr>
        <p:spPr/>
        <p:txBody>
          <a:bodyPr>
            <a:normAutofit/>
          </a:bodyPr>
          <a:lstStyle/>
          <a:p>
            <a:pPr>
              <a:spcBef>
                <a:spcPts val="600"/>
              </a:spcBef>
              <a:spcAft>
                <a:spcPts val="600"/>
              </a:spcAft>
            </a:pPr>
            <a:r>
              <a:rPr lang="en-US" dirty="0"/>
              <a:t>Employer contributions to TRS</a:t>
            </a:r>
          </a:p>
        </p:txBody>
      </p:sp>
      <p:sp>
        <p:nvSpPr>
          <p:cNvPr id="3" name="Content Placeholder 2">
            <a:extLst>
              <a:ext uri="{FF2B5EF4-FFF2-40B4-BE49-F238E27FC236}">
                <a16:creationId xmlns:a16="http://schemas.microsoft.com/office/drawing/2014/main" id="{DB71D3AE-399A-493F-8010-3B13F12AB8EC}"/>
              </a:ext>
            </a:extLst>
          </p:cNvPr>
          <p:cNvSpPr>
            <a:spLocks noGrp="1"/>
          </p:cNvSpPr>
          <p:nvPr>
            <p:ph idx="1"/>
          </p:nvPr>
        </p:nvSpPr>
        <p:spPr>
          <a:xfrm>
            <a:off x="1097279" y="1999921"/>
            <a:ext cx="9502542" cy="3572533"/>
          </a:xfrm>
        </p:spPr>
        <p:txBody>
          <a:bodyPr>
            <a:normAutofit/>
          </a:bodyPr>
          <a:lstStyle/>
          <a:p>
            <a:pPr>
              <a:spcAft>
                <a:spcPts val="600"/>
              </a:spcAft>
            </a:pPr>
            <a:r>
              <a:rPr lang="en-US" dirty="0"/>
              <a:t>TRS Employer rates for FY 2020 (7/1/2019 thru 6/30/2020): </a:t>
            </a:r>
          </a:p>
          <a:p>
            <a:pPr lvl="1">
              <a:spcAft>
                <a:spcPts val="600"/>
              </a:spcAft>
            </a:pPr>
            <a:r>
              <a:rPr lang="en-US" dirty="0"/>
              <a:t>For Active members:  </a:t>
            </a:r>
            <a:r>
              <a:rPr lang="en-US" b="1" dirty="0"/>
              <a:t>9.07% </a:t>
            </a:r>
            <a:r>
              <a:rPr lang="en-US" dirty="0"/>
              <a:t>of total earned compensation</a:t>
            </a:r>
          </a:p>
          <a:p>
            <a:pPr lvl="1">
              <a:spcAft>
                <a:spcPts val="600"/>
              </a:spcAft>
            </a:pPr>
            <a:r>
              <a:rPr lang="en-US" dirty="0"/>
              <a:t>For Working Retirees: </a:t>
            </a:r>
            <a:r>
              <a:rPr lang="en-US" b="1" dirty="0"/>
              <a:t>11.45%</a:t>
            </a:r>
            <a:r>
              <a:rPr lang="en-US" dirty="0"/>
              <a:t>  </a:t>
            </a:r>
            <a:endParaRPr lang="en-US" sz="2600" i="1" dirty="0"/>
          </a:p>
          <a:p>
            <a:pPr>
              <a:lnSpc>
                <a:spcPct val="100000"/>
              </a:lnSpc>
              <a:spcAft>
                <a:spcPts val="0"/>
              </a:spcAft>
            </a:pPr>
            <a:r>
              <a:rPr lang="en-US" dirty="0"/>
              <a:t>Rates will increase by 0.1% through FY 2024</a:t>
            </a:r>
          </a:p>
          <a:p>
            <a:pPr>
              <a:lnSpc>
                <a:spcPct val="100000"/>
              </a:lnSpc>
              <a:spcAft>
                <a:spcPts val="0"/>
              </a:spcAft>
            </a:pPr>
            <a:r>
              <a:rPr lang="en-US" dirty="0"/>
              <a:t>TRS posts the updated employer rates on the website in late March</a:t>
            </a:r>
          </a:p>
          <a:p>
            <a:pPr lvl="1">
              <a:spcBef>
                <a:spcPts val="600"/>
              </a:spcBef>
              <a:spcAft>
                <a:spcPts val="0"/>
              </a:spcAft>
            </a:pPr>
            <a:r>
              <a:rPr lang="en-US" dirty="0"/>
              <a:t>See “Rate &amp; Salary Charts” under Popular Links</a:t>
            </a:r>
          </a:p>
        </p:txBody>
      </p:sp>
    </p:spTree>
    <p:extLst>
      <p:ext uri="{BB962C8B-B14F-4D97-AF65-F5344CB8AC3E}">
        <p14:creationId xmlns:p14="http://schemas.microsoft.com/office/powerpoint/2010/main" val="2956077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2850E-3F18-484A-9075-53A87229CDCA}"/>
              </a:ext>
            </a:extLst>
          </p:cNvPr>
          <p:cNvSpPr>
            <a:spLocks noGrp="1"/>
          </p:cNvSpPr>
          <p:nvPr>
            <p:ph type="title"/>
          </p:nvPr>
        </p:nvSpPr>
        <p:spPr/>
        <p:txBody>
          <a:bodyPr>
            <a:normAutofit/>
          </a:bodyPr>
          <a:lstStyle/>
          <a:p>
            <a:pPr>
              <a:spcBef>
                <a:spcPts val="600"/>
              </a:spcBef>
              <a:spcAft>
                <a:spcPts val="600"/>
              </a:spcAft>
            </a:pPr>
            <a:r>
              <a:rPr lang="en-US" dirty="0"/>
              <a:t>Member contributions to TRS</a:t>
            </a:r>
          </a:p>
        </p:txBody>
      </p:sp>
      <p:sp>
        <p:nvSpPr>
          <p:cNvPr id="3" name="Content Placeholder 2">
            <a:extLst>
              <a:ext uri="{FF2B5EF4-FFF2-40B4-BE49-F238E27FC236}">
                <a16:creationId xmlns:a16="http://schemas.microsoft.com/office/drawing/2014/main" id="{DB71D3AE-399A-493F-8010-3B13F12AB8EC}"/>
              </a:ext>
            </a:extLst>
          </p:cNvPr>
          <p:cNvSpPr>
            <a:spLocks noGrp="1"/>
          </p:cNvSpPr>
          <p:nvPr>
            <p:ph idx="1"/>
          </p:nvPr>
        </p:nvSpPr>
        <p:spPr>
          <a:xfrm>
            <a:off x="1097280" y="1937575"/>
            <a:ext cx="9605356" cy="3839770"/>
          </a:xfrm>
        </p:spPr>
        <p:txBody>
          <a:bodyPr>
            <a:normAutofit fontScale="92500" lnSpcReduction="10000"/>
          </a:bodyPr>
          <a:lstStyle/>
          <a:p>
            <a:pPr>
              <a:spcAft>
                <a:spcPts val="900"/>
              </a:spcAft>
            </a:pPr>
            <a:r>
              <a:rPr lang="en-US" u="sng" dirty="0"/>
              <a:t>May</a:t>
            </a:r>
            <a:r>
              <a:rPr lang="en-US" dirty="0"/>
              <a:t> depend on employee’s </a:t>
            </a:r>
            <a:r>
              <a:rPr lang="en-US" b="1" dirty="0"/>
              <a:t>membership tier </a:t>
            </a:r>
          </a:p>
          <a:p>
            <a:pPr lvl="1">
              <a:spcAft>
                <a:spcPts val="600"/>
              </a:spcAft>
            </a:pPr>
            <a:r>
              <a:rPr lang="en-US" dirty="0"/>
              <a:t>Tier 1 = became a member of TRS </a:t>
            </a:r>
            <a:r>
              <a:rPr lang="en-US" b="1" i="1" dirty="0"/>
              <a:t>before</a:t>
            </a:r>
            <a:r>
              <a:rPr lang="en-US" i="1" dirty="0"/>
              <a:t> July 1, 2013</a:t>
            </a:r>
          </a:p>
          <a:p>
            <a:pPr lvl="1">
              <a:spcAft>
                <a:spcPts val="600"/>
              </a:spcAft>
            </a:pPr>
            <a:r>
              <a:rPr lang="en-US" dirty="0"/>
              <a:t>Tier 2 = became a member of TRS </a:t>
            </a:r>
            <a:r>
              <a:rPr lang="en-US" b="1" i="1" dirty="0"/>
              <a:t>on or after </a:t>
            </a:r>
            <a:r>
              <a:rPr lang="en-US" i="1" dirty="0"/>
              <a:t>July 1, 2013</a:t>
            </a:r>
            <a:endParaRPr lang="en-US" dirty="0"/>
          </a:p>
          <a:p>
            <a:pPr lvl="2">
              <a:spcAft>
                <a:spcPts val="600"/>
              </a:spcAft>
              <a:buFont typeface="Wingdings" panose="05000000000000000000" pitchFamily="2" charset="2"/>
              <a:buChar char="§"/>
            </a:pPr>
            <a:r>
              <a:rPr lang="en-US" dirty="0"/>
              <a:t>Note: Tier 1 members who terminate employment and withdraw TRS membership (cash out contributions) will be Tier 2 members if rehired in a TRS-reportable position</a:t>
            </a:r>
            <a:endParaRPr lang="en-US" sz="2400" i="1" dirty="0"/>
          </a:p>
          <a:p>
            <a:pPr>
              <a:lnSpc>
                <a:spcPct val="100000"/>
              </a:lnSpc>
              <a:spcBef>
                <a:spcPts val="900"/>
              </a:spcBef>
              <a:spcAft>
                <a:spcPts val="0"/>
              </a:spcAft>
            </a:pPr>
            <a:r>
              <a:rPr lang="en-US" dirty="0"/>
              <a:t>Employer remits to TRS </a:t>
            </a:r>
            <a:r>
              <a:rPr lang="en-US" b="1" dirty="0"/>
              <a:t>8.15% </a:t>
            </a:r>
            <a:r>
              <a:rPr lang="en-US" dirty="0"/>
              <a:t>of total earned compensation paid to or on behalf of each active member</a:t>
            </a:r>
          </a:p>
          <a:p>
            <a:pPr lvl="1">
              <a:spcAft>
                <a:spcPts val="0"/>
              </a:spcAft>
            </a:pPr>
            <a:r>
              <a:rPr lang="en-US" sz="2200" dirty="0"/>
              <a:t>Same rate for Tier 1 and Tier 2 members currently – This could change in the future</a:t>
            </a:r>
          </a:p>
          <a:p>
            <a:pPr>
              <a:spcAft>
                <a:spcPts val="0"/>
              </a:spcAft>
            </a:pPr>
            <a:r>
              <a:rPr lang="en-US" dirty="0"/>
              <a:t>Working retirees </a:t>
            </a:r>
            <a:r>
              <a:rPr lang="en-US" b="1" dirty="0"/>
              <a:t>do not </a:t>
            </a:r>
            <a:r>
              <a:rPr lang="en-US" dirty="0"/>
              <a:t>pay member contributions (employer pays working retiree rate)</a:t>
            </a:r>
          </a:p>
        </p:txBody>
      </p:sp>
    </p:spTree>
    <p:extLst>
      <p:ext uri="{BB962C8B-B14F-4D97-AF65-F5344CB8AC3E}">
        <p14:creationId xmlns:p14="http://schemas.microsoft.com/office/powerpoint/2010/main" val="2689926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C8D1B-911E-45CF-B2CA-F4E465608821}"/>
              </a:ext>
            </a:extLst>
          </p:cNvPr>
          <p:cNvSpPr>
            <a:spLocks noGrp="1"/>
          </p:cNvSpPr>
          <p:nvPr>
            <p:ph type="title"/>
          </p:nvPr>
        </p:nvSpPr>
        <p:spPr>
          <a:xfrm>
            <a:off x="1097280" y="286603"/>
            <a:ext cx="10058400" cy="1450757"/>
          </a:xfrm>
        </p:spPr>
        <p:txBody>
          <a:bodyPr>
            <a:normAutofit/>
          </a:bodyPr>
          <a:lstStyle/>
          <a:p>
            <a:pPr algn="ctr"/>
            <a:r>
              <a:rPr lang="en-US" sz="5400" b="1" dirty="0"/>
              <a:t>TRS Employer Portal</a:t>
            </a:r>
          </a:p>
        </p:txBody>
      </p:sp>
      <p:sp>
        <p:nvSpPr>
          <p:cNvPr id="5" name="Rectangle 4">
            <a:extLst>
              <a:ext uri="{FF2B5EF4-FFF2-40B4-BE49-F238E27FC236}">
                <a16:creationId xmlns:a16="http://schemas.microsoft.com/office/drawing/2014/main" id="{40ADD4D2-9E40-486F-AC03-3702B06EAA62}"/>
              </a:ext>
            </a:extLst>
          </p:cNvPr>
          <p:cNvSpPr/>
          <p:nvPr/>
        </p:nvSpPr>
        <p:spPr>
          <a:xfrm>
            <a:off x="4862052" y="6390968"/>
            <a:ext cx="2467897" cy="3982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trs.mt.gov</a:t>
            </a:r>
          </a:p>
        </p:txBody>
      </p:sp>
      <p:grpSp>
        <p:nvGrpSpPr>
          <p:cNvPr id="16" name="Group 15">
            <a:extLst>
              <a:ext uri="{FF2B5EF4-FFF2-40B4-BE49-F238E27FC236}">
                <a16:creationId xmlns:a16="http://schemas.microsoft.com/office/drawing/2014/main" id="{6E35F644-4BD7-4606-B01C-1A59D1038F9D}"/>
              </a:ext>
            </a:extLst>
          </p:cNvPr>
          <p:cNvGrpSpPr/>
          <p:nvPr/>
        </p:nvGrpSpPr>
        <p:grpSpPr>
          <a:xfrm>
            <a:off x="4643619" y="2430048"/>
            <a:ext cx="2904762" cy="2647619"/>
            <a:chOff x="4643619" y="2105190"/>
            <a:chExt cx="2904762" cy="2647619"/>
          </a:xfrm>
        </p:grpSpPr>
        <p:pic>
          <p:nvPicPr>
            <p:cNvPr id="12" name="Picture 11">
              <a:extLst>
                <a:ext uri="{FF2B5EF4-FFF2-40B4-BE49-F238E27FC236}">
                  <a16:creationId xmlns:a16="http://schemas.microsoft.com/office/drawing/2014/main" id="{12A71DDE-0C2D-4C25-B250-FA64127C0A29}"/>
                </a:ext>
              </a:extLst>
            </p:cNvPr>
            <p:cNvPicPr>
              <a:picLocks noChangeAspect="1"/>
            </p:cNvPicPr>
            <p:nvPr/>
          </p:nvPicPr>
          <p:blipFill>
            <a:blip r:embed="rId2"/>
            <a:stretch>
              <a:fillRect/>
            </a:stretch>
          </p:blipFill>
          <p:spPr>
            <a:xfrm>
              <a:off x="4643619" y="2105190"/>
              <a:ext cx="2904762" cy="2647619"/>
            </a:xfrm>
            <a:prstGeom prst="rect">
              <a:avLst/>
            </a:prstGeom>
          </p:spPr>
        </p:pic>
        <p:pic>
          <p:nvPicPr>
            <p:cNvPr id="15" name="Picture 14">
              <a:extLst>
                <a:ext uri="{FF2B5EF4-FFF2-40B4-BE49-F238E27FC236}">
                  <a16:creationId xmlns:a16="http://schemas.microsoft.com/office/drawing/2014/main" id="{5331BA0B-7495-4A69-A1AC-DE0A48A1C06A}"/>
                </a:ext>
              </a:extLst>
            </p:cNvPr>
            <p:cNvPicPr>
              <a:picLocks noChangeAspect="1"/>
            </p:cNvPicPr>
            <p:nvPr/>
          </p:nvPicPr>
          <p:blipFill>
            <a:blip r:embed="rId3"/>
            <a:stretch>
              <a:fillRect/>
            </a:stretch>
          </p:blipFill>
          <p:spPr>
            <a:xfrm>
              <a:off x="5607864" y="2644358"/>
              <a:ext cx="911168" cy="1049337"/>
            </a:xfrm>
            <a:prstGeom prst="rect">
              <a:avLst/>
            </a:prstGeom>
          </p:spPr>
        </p:pic>
      </p:grpSp>
    </p:spTree>
    <p:extLst>
      <p:ext uri="{BB962C8B-B14F-4D97-AF65-F5344CB8AC3E}">
        <p14:creationId xmlns:p14="http://schemas.microsoft.com/office/powerpoint/2010/main" val="1393894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C8D1B-911E-45CF-B2CA-F4E465608821}"/>
              </a:ext>
            </a:extLst>
          </p:cNvPr>
          <p:cNvSpPr>
            <a:spLocks noGrp="1"/>
          </p:cNvSpPr>
          <p:nvPr>
            <p:ph type="title"/>
          </p:nvPr>
        </p:nvSpPr>
        <p:spPr>
          <a:xfrm>
            <a:off x="1097280" y="286603"/>
            <a:ext cx="10058400" cy="1450757"/>
          </a:xfrm>
        </p:spPr>
        <p:txBody>
          <a:bodyPr/>
          <a:lstStyle/>
          <a:p>
            <a:r>
              <a:rPr lang="en-US" dirty="0"/>
              <a:t>TODAY’S AGENDA</a:t>
            </a:r>
          </a:p>
        </p:txBody>
      </p:sp>
      <p:sp>
        <p:nvSpPr>
          <p:cNvPr id="3" name="Content Placeholder 2">
            <a:extLst>
              <a:ext uri="{FF2B5EF4-FFF2-40B4-BE49-F238E27FC236}">
                <a16:creationId xmlns:a16="http://schemas.microsoft.com/office/drawing/2014/main" id="{D7F068D3-55CE-4C9B-B413-3F4AEDCDA2C9}"/>
              </a:ext>
            </a:extLst>
          </p:cNvPr>
          <p:cNvSpPr>
            <a:spLocks noGrp="1"/>
          </p:cNvSpPr>
          <p:nvPr>
            <p:ph idx="1"/>
          </p:nvPr>
        </p:nvSpPr>
        <p:spPr>
          <a:xfrm>
            <a:off x="1097280" y="2062044"/>
            <a:ext cx="9285585" cy="3758893"/>
          </a:xfrm>
        </p:spPr>
        <p:txBody>
          <a:bodyPr>
            <a:normAutofit lnSpcReduction="10000"/>
          </a:bodyPr>
          <a:lstStyle/>
          <a:p>
            <a:pPr marL="0" indent="0">
              <a:spcAft>
                <a:spcPts val="300"/>
              </a:spcAft>
              <a:buNone/>
            </a:pPr>
            <a:r>
              <a:rPr lang="en-US" dirty="0"/>
              <a:t>Overview of TRS − and your responsibilities as a TRS Employer</a:t>
            </a:r>
          </a:p>
          <a:p>
            <a:pPr marL="0" indent="0">
              <a:buNone/>
            </a:pPr>
            <a:r>
              <a:rPr lang="en-US" dirty="0"/>
              <a:t>Membership eligibility</a:t>
            </a:r>
          </a:p>
          <a:p>
            <a:pPr marL="1005840" lvl="3" indent="-457200">
              <a:buFont typeface="+mj-lt"/>
              <a:buAutoNum type="alphaLcParenR"/>
            </a:pPr>
            <a:r>
              <a:rPr lang="en-US" sz="2400" dirty="0"/>
              <a:t>TRS-reportable positions</a:t>
            </a:r>
          </a:p>
          <a:p>
            <a:pPr marL="1005840" lvl="3" indent="-457200">
              <a:buFont typeface="+mj-lt"/>
              <a:buAutoNum type="alphaLcParenR"/>
            </a:pPr>
            <a:r>
              <a:rPr lang="en-US" sz="2400" dirty="0"/>
              <a:t>Eligibility for new hires</a:t>
            </a:r>
          </a:p>
          <a:p>
            <a:pPr marL="1005840" lvl="3" indent="-457200">
              <a:buFont typeface="+mj-lt"/>
              <a:buAutoNum type="alphaLcParenR"/>
            </a:pPr>
            <a:r>
              <a:rPr lang="en-US" sz="2400" dirty="0"/>
              <a:t>Monthly wage and contribution reporting for all members</a:t>
            </a:r>
          </a:p>
          <a:p>
            <a:pPr marL="1005840" lvl="3" indent="-457200">
              <a:buFont typeface="+mj-lt"/>
              <a:buAutoNum type="alphaLcParenR"/>
            </a:pPr>
            <a:r>
              <a:rPr lang="en-US" sz="2400" dirty="0"/>
              <a:t>Requirements for retiring members</a:t>
            </a:r>
          </a:p>
          <a:p>
            <a:pPr marL="0" indent="0">
              <a:spcBef>
                <a:spcPts val="1800"/>
              </a:spcBef>
              <a:buNone/>
            </a:pPr>
            <a:r>
              <a:rPr lang="en-US" dirty="0"/>
              <a:t>Monthly reporting: Overview of TRS systems</a:t>
            </a:r>
          </a:p>
          <a:p>
            <a:pPr marL="0" indent="0">
              <a:buNone/>
            </a:pPr>
            <a:r>
              <a:rPr lang="en-US" dirty="0"/>
              <a:t>Q &amp; A</a:t>
            </a:r>
          </a:p>
          <a:p>
            <a:pPr marL="457200" indent="-457200">
              <a:buFont typeface="+mj-lt"/>
              <a:buAutoNum type="arabicPeriod"/>
            </a:pPr>
            <a:endParaRPr lang="en-US" dirty="0"/>
          </a:p>
        </p:txBody>
      </p:sp>
      <p:sp>
        <p:nvSpPr>
          <p:cNvPr id="5" name="Rectangle 4">
            <a:extLst>
              <a:ext uri="{FF2B5EF4-FFF2-40B4-BE49-F238E27FC236}">
                <a16:creationId xmlns:a16="http://schemas.microsoft.com/office/drawing/2014/main" id="{40ADD4D2-9E40-486F-AC03-3702B06EAA62}"/>
              </a:ext>
            </a:extLst>
          </p:cNvPr>
          <p:cNvSpPr/>
          <p:nvPr/>
        </p:nvSpPr>
        <p:spPr>
          <a:xfrm>
            <a:off x="4862052" y="6390968"/>
            <a:ext cx="2467897" cy="3982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trs.mt.gov</a:t>
            </a:r>
          </a:p>
        </p:txBody>
      </p:sp>
    </p:spTree>
    <p:extLst>
      <p:ext uri="{BB962C8B-B14F-4D97-AF65-F5344CB8AC3E}">
        <p14:creationId xmlns:p14="http://schemas.microsoft.com/office/powerpoint/2010/main" val="3972634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2850E-3F18-484A-9075-53A87229CDCA}"/>
              </a:ext>
            </a:extLst>
          </p:cNvPr>
          <p:cNvSpPr>
            <a:spLocks noGrp="1"/>
          </p:cNvSpPr>
          <p:nvPr>
            <p:ph type="title"/>
          </p:nvPr>
        </p:nvSpPr>
        <p:spPr/>
        <p:txBody>
          <a:bodyPr>
            <a:normAutofit/>
          </a:bodyPr>
          <a:lstStyle/>
          <a:p>
            <a:pPr>
              <a:spcBef>
                <a:spcPts val="600"/>
              </a:spcBef>
              <a:spcAft>
                <a:spcPts val="600"/>
              </a:spcAft>
            </a:pPr>
            <a:r>
              <a:rPr lang="en-US" sz="4400" dirty="0"/>
              <a:t>Obtaining access to TRS reporting systems</a:t>
            </a:r>
          </a:p>
        </p:txBody>
      </p:sp>
      <p:sp>
        <p:nvSpPr>
          <p:cNvPr id="3" name="Content Placeholder 2">
            <a:extLst>
              <a:ext uri="{FF2B5EF4-FFF2-40B4-BE49-F238E27FC236}">
                <a16:creationId xmlns:a16="http://schemas.microsoft.com/office/drawing/2014/main" id="{DB71D3AE-399A-493F-8010-3B13F12AB8EC}"/>
              </a:ext>
            </a:extLst>
          </p:cNvPr>
          <p:cNvSpPr>
            <a:spLocks noGrp="1"/>
          </p:cNvSpPr>
          <p:nvPr>
            <p:ph idx="1"/>
          </p:nvPr>
        </p:nvSpPr>
        <p:spPr>
          <a:xfrm>
            <a:off x="1173634" y="1886628"/>
            <a:ext cx="9769349" cy="1482736"/>
          </a:xfrm>
        </p:spPr>
        <p:txBody>
          <a:bodyPr>
            <a:normAutofit fontScale="92500"/>
          </a:bodyPr>
          <a:lstStyle/>
          <a:p>
            <a:pPr>
              <a:lnSpc>
                <a:spcPct val="110000"/>
              </a:lnSpc>
              <a:spcBef>
                <a:spcPts val="0"/>
              </a:spcBef>
              <a:spcAft>
                <a:spcPts val="0"/>
              </a:spcAft>
            </a:pPr>
            <a:r>
              <a:rPr lang="en-US" b="1" dirty="0">
                <a:solidFill>
                  <a:srgbClr val="FF0000"/>
                </a:solidFill>
              </a:rPr>
              <a:t>NEVER log in with a User ID and password that belongs to someone else.</a:t>
            </a:r>
          </a:p>
          <a:p>
            <a:pPr lvl="1">
              <a:lnSpc>
                <a:spcPct val="110000"/>
              </a:lnSpc>
              <a:spcBef>
                <a:spcPts val="600"/>
              </a:spcBef>
              <a:spcAft>
                <a:spcPts val="0"/>
              </a:spcAft>
            </a:pPr>
            <a:r>
              <a:rPr lang="en-US" sz="2200" b="1" dirty="0">
                <a:solidFill>
                  <a:schemeClr val="tx1"/>
                </a:solidFill>
              </a:rPr>
              <a:t>It is easy to set up your own User ID and password – and </a:t>
            </a:r>
            <a:r>
              <a:rPr lang="en-US" sz="2200" b="1" u="sng" dirty="0">
                <a:solidFill>
                  <a:schemeClr val="tx1"/>
                </a:solidFill>
              </a:rPr>
              <a:t>it is a requirement</a:t>
            </a:r>
            <a:endParaRPr lang="en-US" sz="2200" b="1" dirty="0">
              <a:solidFill>
                <a:schemeClr val="tx1"/>
              </a:solidFill>
            </a:endParaRPr>
          </a:p>
          <a:p>
            <a:pPr lvl="1">
              <a:lnSpc>
                <a:spcPct val="110000"/>
              </a:lnSpc>
              <a:spcBef>
                <a:spcPts val="600"/>
              </a:spcBef>
              <a:spcAft>
                <a:spcPts val="0"/>
              </a:spcAft>
            </a:pPr>
            <a:r>
              <a:rPr lang="en-US" sz="2200" b="1" dirty="0">
                <a:solidFill>
                  <a:schemeClr val="tx1"/>
                </a:solidFill>
              </a:rPr>
              <a:t>TRS </a:t>
            </a:r>
            <a:r>
              <a:rPr lang="en-US" sz="2200" b="1" u="sng" dirty="0">
                <a:solidFill>
                  <a:schemeClr val="tx1"/>
                </a:solidFill>
              </a:rPr>
              <a:t>does not</a:t>
            </a:r>
            <a:r>
              <a:rPr lang="en-US" sz="2200" b="1" dirty="0">
                <a:solidFill>
                  <a:schemeClr val="tx1"/>
                </a:solidFill>
              </a:rPr>
              <a:t> create User IDs and passwords – you create your own user account</a:t>
            </a:r>
          </a:p>
        </p:txBody>
      </p:sp>
      <p:pic>
        <p:nvPicPr>
          <p:cNvPr id="12" name="Picture 11">
            <a:extLst>
              <a:ext uri="{FF2B5EF4-FFF2-40B4-BE49-F238E27FC236}">
                <a16:creationId xmlns:a16="http://schemas.microsoft.com/office/drawing/2014/main" id="{676E56C9-9BDF-4B48-B6F4-E0E126A6213D}"/>
              </a:ext>
            </a:extLst>
          </p:cNvPr>
          <p:cNvPicPr>
            <a:picLocks noChangeAspect="1"/>
          </p:cNvPicPr>
          <p:nvPr/>
        </p:nvPicPr>
        <p:blipFill>
          <a:blip r:embed="rId2"/>
          <a:stretch>
            <a:fillRect/>
          </a:stretch>
        </p:blipFill>
        <p:spPr>
          <a:xfrm>
            <a:off x="1530630" y="3486173"/>
            <a:ext cx="2669364" cy="2119495"/>
          </a:xfrm>
          <a:prstGeom prst="rect">
            <a:avLst/>
          </a:prstGeom>
        </p:spPr>
      </p:pic>
      <p:sp>
        <p:nvSpPr>
          <p:cNvPr id="13" name="Rectangle 12">
            <a:extLst>
              <a:ext uri="{FF2B5EF4-FFF2-40B4-BE49-F238E27FC236}">
                <a16:creationId xmlns:a16="http://schemas.microsoft.com/office/drawing/2014/main" id="{87024672-2D06-4154-9662-7E9235201599}"/>
              </a:ext>
            </a:extLst>
          </p:cNvPr>
          <p:cNvSpPr/>
          <p:nvPr/>
        </p:nvSpPr>
        <p:spPr>
          <a:xfrm>
            <a:off x="4638868" y="3634062"/>
            <a:ext cx="6184850" cy="1699591"/>
          </a:xfrm>
          <a:prstGeom prst="rect">
            <a:avLst/>
          </a:prstGeom>
          <a:solidFill>
            <a:schemeClr val="accent5">
              <a:lumMod val="7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algn="ctr"/>
            <a:r>
              <a:rPr lang="en-US" dirty="0"/>
              <a:t>To create your user account:</a:t>
            </a:r>
          </a:p>
          <a:p>
            <a:pPr marL="182880" indent="-182880">
              <a:buFont typeface="Arial" panose="020B0604020202020204" pitchFamily="34" charset="0"/>
              <a:buChar char="•"/>
            </a:pPr>
            <a:r>
              <a:rPr lang="en-US" sz="1600" dirty="0"/>
              <a:t>Click the link for the system you want to access</a:t>
            </a:r>
          </a:p>
          <a:p>
            <a:pPr marL="182880" indent="-182880">
              <a:buFont typeface="Arial" panose="020B0604020202020204" pitchFamily="34" charset="0"/>
              <a:buChar char="•"/>
            </a:pPr>
            <a:r>
              <a:rPr lang="en-US" sz="1600" dirty="0"/>
              <a:t>Then click the “Employer Login” button and follow </a:t>
            </a:r>
            <a:r>
              <a:rPr lang="en-US" sz="1600" b="1" dirty="0"/>
              <a:t>New User</a:t>
            </a:r>
            <a:r>
              <a:rPr lang="en-US" sz="1600" dirty="0"/>
              <a:t> steps.</a:t>
            </a:r>
          </a:p>
          <a:p>
            <a:pPr marL="182880" indent="-182880">
              <a:buFont typeface="Arial" panose="020B0604020202020204" pitchFamily="34" charset="0"/>
              <a:buChar char="•"/>
            </a:pPr>
            <a:r>
              <a:rPr lang="en-US" sz="1600" dirty="0"/>
              <a:t>Click the Online Manual link on the account setup screen for help.</a:t>
            </a:r>
          </a:p>
          <a:p>
            <a:pPr algn="ctr">
              <a:spcBef>
                <a:spcPts val="600"/>
              </a:spcBef>
            </a:pPr>
            <a:r>
              <a:rPr lang="en-US" i="1" dirty="0"/>
              <a:t>Problems? Call (406) 444-9293</a:t>
            </a:r>
          </a:p>
        </p:txBody>
      </p:sp>
      <p:cxnSp>
        <p:nvCxnSpPr>
          <p:cNvPr id="15" name="Straight Arrow Connector 14">
            <a:extLst>
              <a:ext uri="{FF2B5EF4-FFF2-40B4-BE49-F238E27FC236}">
                <a16:creationId xmlns:a16="http://schemas.microsoft.com/office/drawing/2014/main" id="{FE52DD93-CFC7-4FFF-81B6-F82E0BA66CB6}"/>
              </a:ext>
            </a:extLst>
          </p:cNvPr>
          <p:cNvCxnSpPr>
            <a:cxnSpLocks/>
          </p:cNvCxnSpPr>
          <p:nvPr/>
        </p:nvCxnSpPr>
        <p:spPr>
          <a:xfrm flipV="1">
            <a:off x="3722284" y="4452731"/>
            <a:ext cx="730447" cy="468357"/>
          </a:xfrm>
          <a:prstGeom prst="straightConnector1">
            <a:avLst/>
          </a:prstGeom>
          <a:ln w="28575">
            <a:solidFill>
              <a:schemeClr val="accent5">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3874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24056-4091-4D77-81AB-EE2BB9B5DF94}"/>
              </a:ext>
            </a:extLst>
          </p:cNvPr>
          <p:cNvSpPr>
            <a:spLocks noGrp="1"/>
          </p:cNvSpPr>
          <p:nvPr>
            <p:ph type="title"/>
          </p:nvPr>
        </p:nvSpPr>
        <p:spPr/>
        <p:txBody>
          <a:bodyPr/>
          <a:lstStyle/>
          <a:p>
            <a:r>
              <a:rPr lang="en-US" sz="4000" dirty="0"/>
              <a:t>TRS Form 141: Hierarchy of roles</a:t>
            </a:r>
            <a:endParaRPr lang="en-US" dirty="0"/>
          </a:p>
        </p:txBody>
      </p:sp>
      <p:sp>
        <p:nvSpPr>
          <p:cNvPr id="3" name="Content Placeholder 2">
            <a:extLst>
              <a:ext uri="{FF2B5EF4-FFF2-40B4-BE49-F238E27FC236}">
                <a16:creationId xmlns:a16="http://schemas.microsoft.com/office/drawing/2014/main" id="{34D4C0A3-A9DB-4533-B469-D2E7C1C1C208}"/>
              </a:ext>
            </a:extLst>
          </p:cNvPr>
          <p:cNvSpPr>
            <a:spLocks noGrp="1"/>
          </p:cNvSpPr>
          <p:nvPr>
            <p:ph idx="1"/>
          </p:nvPr>
        </p:nvSpPr>
        <p:spPr>
          <a:xfrm>
            <a:off x="1123125" y="1857441"/>
            <a:ext cx="9524822" cy="4314760"/>
          </a:xfrm>
        </p:spPr>
        <p:txBody>
          <a:bodyPr>
            <a:normAutofit fontScale="55000" lnSpcReduction="20000"/>
          </a:bodyPr>
          <a:lstStyle/>
          <a:p>
            <a:pPr>
              <a:lnSpc>
                <a:spcPct val="120000"/>
              </a:lnSpc>
              <a:spcBef>
                <a:spcPts val="600"/>
              </a:spcBef>
              <a:spcAft>
                <a:spcPts val="600"/>
              </a:spcAft>
            </a:pPr>
            <a:r>
              <a:rPr lang="en-US" sz="4400" b="1" dirty="0"/>
              <a:t>TRS Form 141 </a:t>
            </a:r>
            <a:r>
              <a:rPr lang="en-US" sz="4400" i="1" dirty="0"/>
              <a:t>Employer Designation of Administrator for Employer Reporting Systems:</a:t>
            </a:r>
            <a:endParaRPr lang="en-US" sz="4400" dirty="0"/>
          </a:p>
          <a:p>
            <a:pPr lvl="1">
              <a:lnSpc>
                <a:spcPct val="120000"/>
              </a:lnSpc>
              <a:spcBef>
                <a:spcPts val="600"/>
              </a:spcBef>
              <a:spcAft>
                <a:spcPts val="0"/>
              </a:spcAft>
            </a:pPr>
            <a:r>
              <a:rPr lang="en-US" sz="3600" b="1" i="0" dirty="0"/>
              <a:t>Employer Representative: </a:t>
            </a:r>
            <a:r>
              <a:rPr lang="en-US" sz="3600" i="0" dirty="0"/>
              <a:t> “An administrative officer, trustee, or other representative who has general authority to direct the employees of the employer or who has authority to enter into legally binding agreements on behalf of the employer”</a:t>
            </a:r>
          </a:p>
          <a:p>
            <a:pPr lvl="1">
              <a:lnSpc>
                <a:spcPct val="120000"/>
              </a:lnSpc>
              <a:spcBef>
                <a:spcPts val="900"/>
              </a:spcBef>
              <a:spcAft>
                <a:spcPts val="0"/>
              </a:spcAft>
            </a:pPr>
            <a:r>
              <a:rPr lang="en-US" sz="3600" b="1" i="0" dirty="0"/>
              <a:t>Online Administrator: </a:t>
            </a:r>
            <a:r>
              <a:rPr lang="en-US" sz="3600" b="0" i="0" dirty="0"/>
              <a:t>The </a:t>
            </a:r>
            <a:r>
              <a:rPr lang="en-US" sz="3600" i="0" dirty="0"/>
              <a:t>person designated by the Employer Representative as the </a:t>
            </a:r>
            <a:r>
              <a:rPr lang="en-US" sz="3600" b="0" i="0" u="sng" dirty="0"/>
              <a:t>primary user of the system</a:t>
            </a:r>
            <a:r>
              <a:rPr lang="en-US" sz="3600" b="0" i="0" dirty="0"/>
              <a:t>. (For wage and contribution reporting, this will be TRS’s Payroll contact person</a:t>
            </a:r>
            <a:r>
              <a:rPr lang="en-US" sz="3600" dirty="0"/>
              <a:t>)</a:t>
            </a:r>
            <a:endParaRPr lang="en-US" sz="3600" b="0" i="0" dirty="0"/>
          </a:p>
          <a:p>
            <a:pPr>
              <a:lnSpc>
                <a:spcPct val="120000"/>
              </a:lnSpc>
              <a:spcAft>
                <a:spcPts val="0"/>
              </a:spcAft>
            </a:pPr>
            <a:r>
              <a:rPr lang="en-US" sz="3600" i="1" dirty="0"/>
              <a:t>Optional:  </a:t>
            </a:r>
            <a:r>
              <a:rPr lang="en-US" sz="3600" i="0" dirty="0"/>
              <a:t>The Online Administrator can, in turn, grant access to </a:t>
            </a:r>
            <a:r>
              <a:rPr lang="en-US" sz="3600" b="1" i="0" dirty="0"/>
              <a:t>additional users</a:t>
            </a:r>
            <a:r>
              <a:rPr lang="en-US" sz="3600" i="0" dirty="0"/>
              <a:t> if other employees will log in and perform TRS reporting duties</a:t>
            </a:r>
          </a:p>
          <a:p>
            <a:pPr lvl="1">
              <a:lnSpc>
                <a:spcPct val="120000"/>
              </a:lnSpc>
              <a:spcBef>
                <a:spcPts val="600"/>
              </a:spcBef>
              <a:spcAft>
                <a:spcPts val="0"/>
              </a:spcAft>
            </a:pPr>
            <a:r>
              <a:rPr lang="en-US" sz="3600" dirty="0">
                <a:solidFill>
                  <a:srgbClr val="FF0000"/>
                </a:solidFill>
              </a:rPr>
              <a:t>Form 141 is </a:t>
            </a:r>
            <a:r>
              <a:rPr lang="en-US" sz="3600" u="sng" dirty="0">
                <a:solidFill>
                  <a:srgbClr val="FF0000"/>
                </a:solidFill>
              </a:rPr>
              <a:t>not</a:t>
            </a:r>
            <a:r>
              <a:rPr lang="en-US" sz="3600" dirty="0">
                <a:solidFill>
                  <a:srgbClr val="FF0000"/>
                </a:solidFill>
              </a:rPr>
              <a:t> required for additional users</a:t>
            </a:r>
            <a:endParaRPr lang="en-US" sz="3600" i="0" dirty="0">
              <a:solidFill>
                <a:srgbClr val="FF0000"/>
              </a:solidFill>
            </a:endParaRPr>
          </a:p>
        </p:txBody>
      </p:sp>
    </p:spTree>
    <p:extLst>
      <p:ext uri="{BB962C8B-B14F-4D97-AF65-F5344CB8AC3E}">
        <p14:creationId xmlns:p14="http://schemas.microsoft.com/office/powerpoint/2010/main" val="3890058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2850E-3F18-484A-9075-53A87229CDCA}"/>
              </a:ext>
            </a:extLst>
          </p:cNvPr>
          <p:cNvSpPr>
            <a:spLocks noGrp="1"/>
          </p:cNvSpPr>
          <p:nvPr>
            <p:ph type="title"/>
          </p:nvPr>
        </p:nvSpPr>
        <p:spPr/>
        <p:txBody>
          <a:bodyPr>
            <a:normAutofit/>
          </a:bodyPr>
          <a:lstStyle/>
          <a:p>
            <a:pPr>
              <a:spcBef>
                <a:spcPts val="600"/>
              </a:spcBef>
              <a:spcAft>
                <a:spcPts val="600"/>
              </a:spcAft>
            </a:pPr>
            <a:r>
              <a:rPr lang="en-US" sz="3800" i="1" dirty="0"/>
              <a:t>Granting Access: </a:t>
            </a:r>
            <a:r>
              <a:rPr lang="en-US" sz="3800" dirty="0"/>
              <a:t>Who is who? Who does what?</a:t>
            </a:r>
          </a:p>
        </p:txBody>
      </p:sp>
      <p:sp>
        <p:nvSpPr>
          <p:cNvPr id="3" name="Content Placeholder 2">
            <a:extLst>
              <a:ext uri="{FF2B5EF4-FFF2-40B4-BE49-F238E27FC236}">
                <a16:creationId xmlns:a16="http://schemas.microsoft.com/office/drawing/2014/main" id="{DB71D3AE-399A-493F-8010-3B13F12AB8EC}"/>
              </a:ext>
            </a:extLst>
          </p:cNvPr>
          <p:cNvSpPr>
            <a:spLocks noGrp="1"/>
          </p:cNvSpPr>
          <p:nvPr>
            <p:ph idx="1"/>
          </p:nvPr>
        </p:nvSpPr>
        <p:spPr>
          <a:xfrm>
            <a:off x="1176794" y="1875229"/>
            <a:ext cx="9835764" cy="4008214"/>
          </a:xfrm>
        </p:spPr>
        <p:txBody>
          <a:bodyPr>
            <a:normAutofit fontScale="92500" lnSpcReduction="10000"/>
          </a:bodyPr>
          <a:lstStyle/>
          <a:p>
            <a:pPr>
              <a:lnSpc>
                <a:spcPct val="110000"/>
              </a:lnSpc>
              <a:spcBef>
                <a:spcPts val="900"/>
              </a:spcBef>
              <a:spcAft>
                <a:spcPts val="600"/>
              </a:spcAft>
            </a:pPr>
            <a:r>
              <a:rPr lang="en-US" sz="2400" dirty="0"/>
              <a:t>The </a:t>
            </a:r>
            <a:r>
              <a:rPr lang="en-US" sz="2400" b="1" dirty="0"/>
              <a:t>Employer Representative</a:t>
            </a:r>
            <a:r>
              <a:rPr lang="en-US" sz="2400" dirty="0"/>
              <a:t> (ER) may designate one </a:t>
            </a:r>
            <a:r>
              <a:rPr lang="en-US" sz="2400" b="1" dirty="0"/>
              <a:t>Online Administrator</a:t>
            </a:r>
            <a:r>
              <a:rPr lang="en-US" sz="2400" dirty="0"/>
              <a:t> (OA) for both Wage &amp; Contribution and Insurance Deduction systems – or the ER can designate a separate OA for </a:t>
            </a:r>
            <a:r>
              <a:rPr lang="en-US" sz="2400" u="sng" dirty="0"/>
              <a:t>each</a:t>
            </a:r>
            <a:r>
              <a:rPr lang="en-US" sz="2400" dirty="0"/>
              <a:t> TRS reporting system </a:t>
            </a:r>
          </a:p>
          <a:p>
            <a:pPr lvl="1">
              <a:spcBef>
                <a:spcPts val="0"/>
              </a:spcBef>
              <a:spcAft>
                <a:spcPts val="600"/>
              </a:spcAft>
            </a:pPr>
            <a:r>
              <a:rPr lang="en-US" sz="2200" dirty="0"/>
              <a:t>Depends on who is primarily responsible for those reporting duties</a:t>
            </a:r>
          </a:p>
          <a:p>
            <a:pPr>
              <a:spcBef>
                <a:spcPts val="900"/>
              </a:spcBef>
              <a:spcAft>
                <a:spcPts val="0"/>
              </a:spcAft>
            </a:pPr>
            <a:r>
              <a:rPr lang="en-US" sz="2400" dirty="0"/>
              <a:t>Steps for granting access:</a:t>
            </a:r>
          </a:p>
          <a:p>
            <a:pPr lvl="1">
              <a:spcBef>
                <a:spcPts val="600"/>
              </a:spcBef>
              <a:spcAft>
                <a:spcPts val="0"/>
              </a:spcAft>
            </a:pPr>
            <a:r>
              <a:rPr lang="en-US" sz="2200" b="1" dirty="0"/>
              <a:t>OA creates own User ID &amp; password </a:t>
            </a:r>
            <a:r>
              <a:rPr lang="en-US" sz="2200" dirty="0"/>
              <a:t>and writes the User ID </a:t>
            </a:r>
            <a:r>
              <a:rPr lang="en-US" sz="2200" i="1" dirty="0"/>
              <a:t>(not password!) </a:t>
            </a:r>
            <a:r>
              <a:rPr lang="en-US" sz="2200" dirty="0"/>
              <a:t>on Form 141</a:t>
            </a:r>
          </a:p>
          <a:p>
            <a:pPr lvl="1">
              <a:spcBef>
                <a:spcPts val="600"/>
              </a:spcBef>
              <a:spcAft>
                <a:spcPts val="0"/>
              </a:spcAft>
            </a:pPr>
            <a:r>
              <a:rPr lang="en-US" sz="2200" dirty="0"/>
              <a:t>ER and OA both sign Form 141 and mail the original to TRS</a:t>
            </a:r>
          </a:p>
          <a:p>
            <a:pPr lvl="1">
              <a:spcBef>
                <a:spcPts val="600"/>
              </a:spcBef>
              <a:spcAft>
                <a:spcPts val="0"/>
              </a:spcAft>
            </a:pPr>
            <a:r>
              <a:rPr lang="en-US" sz="2200" dirty="0"/>
              <a:t>TRS IT staff person </a:t>
            </a:r>
            <a:r>
              <a:rPr lang="en-US" sz="2200" u="sng" dirty="0"/>
              <a:t>activates</a:t>
            </a:r>
            <a:r>
              <a:rPr lang="en-US" sz="2200" dirty="0"/>
              <a:t> the new OA’s account and </a:t>
            </a:r>
            <a:r>
              <a:rPr lang="en-US" sz="2200" u="sng" dirty="0"/>
              <a:t>inactivates</a:t>
            </a:r>
            <a:r>
              <a:rPr lang="en-US" sz="2200" dirty="0"/>
              <a:t> any prior OA’s account</a:t>
            </a:r>
          </a:p>
          <a:p>
            <a:pPr lvl="1">
              <a:lnSpc>
                <a:spcPct val="110000"/>
              </a:lnSpc>
              <a:spcBef>
                <a:spcPts val="400"/>
              </a:spcBef>
              <a:spcAft>
                <a:spcPts val="0"/>
              </a:spcAft>
            </a:pPr>
            <a:r>
              <a:rPr lang="en-US" sz="2200" dirty="0"/>
              <a:t>To give access to another employee </a:t>
            </a:r>
            <a:r>
              <a:rPr lang="en-US" sz="2200" i="1" dirty="0"/>
              <a:t>(optional):</a:t>
            </a:r>
            <a:r>
              <a:rPr lang="en-US" sz="2200" dirty="0"/>
              <a:t> </a:t>
            </a:r>
          </a:p>
          <a:p>
            <a:pPr lvl="2">
              <a:lnSpc>
                <a:spcPct val="110000"/>
              </a:lnSpc>
              <a:spcBef>
                <a:spcPts val="300"/>
              </a:spcBef>
              <a:spcAft>
                <a:spcPts val="0"/>
              </a:spcAft>
            </a:pPr>
            <a:r>
              <a:rPr lang="en-US" sz="1900" b="1" dirty="0"/>
              <a:t>Employee creates </a:t>
            </a:r>
            <a:r>
              <a:rPr lang="en-US" sz="1900" b="1" u="sng" dirty="0"/>
              <a:t>own</a:t>
            </a:r>
            <a:r>
              <a:rPr lang="en-US" sz="1900" b="1" dirty="0"/>
              <a:t> user account</a:t>
            </a:r>
            <a:r>
              <a:rPr lang="en-US" sz="1900" dirty="0"/>
              <a:t> and tells the </a:t>
            </a:r>
            <a:r>
              <a:rPr lang="en-US" sz="1900" b="1" dirty="0"/>
              <a:t>OA</a:t>
            </a:r>
            <a:r>
              <a:rPr lang="en-US" sz="1900" dirty="0"/>
              <a:t> their User ID </a:t>
            </a:r>
            <a:r>
              <a:rPr lang="en-US" sz="1900" i="1" dirty="0"/>
              <a:t>(not their password!)</a:t>
            </a:r>
          </a:p>
          <a:p>
            <a:pPr lvl="2">
              <a:lnSpc>
                <a:spcPct val="110000"/>
              </a:lnSpc>
              <a:spcAft>
                <a:spcPts val="0"/>
              </a:spcAft>
            </a:pPr>
            <a:r>
              <a:rPr lang="en-US" sz="1900" b="1" dirty="0"/>
              <a:t>OA</a:t>
            </a:r>
            <a:r>
              <a:rPr lang="en-US" sz="1900" dirty="0"/>
              <a:t> goes to “Additional Users” menu option in reporting system to grant access</a:t>
            </a:r>
          </a:p>
        </p:txBody>
      </p:sp>
    </p:spTree>
    <p:extLst>
      <p:ext uri="{BB962C8B-B14F-4D97-AF65-F5344CB8AC3E}">
        <p14:creationId xmlns:p14="http://schemas.microsoft.com/office/powerpoint/2010/main" val="2584875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C8D1B-911E-45CF-B2CA-F4E465608821}"/>
              </a:ext>
            </a:extLst>
          </p:cNvPr>
          <p:cNvSpPr>
            <a:spLocks noGrp="1"/>
          </p:cNvSpPr>
          <p:nvPr>
            <p:ph type="title"/>
          </p:nvPr>
        </p:nvSpPr>
        <p:spPr>
          <a:xfrm>
            <a:off x="952500" y="286603"/>
            <a:ext cx="10287000" cy="1450757"/>
          </a:xfrm>
        </p:spPr>
        <p:txBody>
          <a:bodyPr>
            <a:normAutofit/>
          </a:bodyPr>
          <a:lstStyle/>
          <a:p>
            <a:pPr algn="ctr"/>
            <a:r>
              <a:rPr lang="en-US" b="1" dirty="0"/>
              <a:t>Using the TRS Employer Reporting Systems</a:t>
            </a:r>
          </a:p>
        </p:txBody>
      </p:sp>
      <p:sp>
        <p:nvSpPr>
          <p:cNvPr id="5" name="Rectangle 4">
            <a:extLst>
              <a:ext uri="{FF2B5EF4-FFF2-40B4-BE49-F238E27FC236}">
                <a16:creationId xmlns:a16="http://schemas.microsoft.com/office/drawing/2014/main" id="{40ADD4D2-9E40-486F-AC03-3702B06EAA62}"/>
              </a:ext>
            </a:extLst>
          </p:cNvPr>
          <p:cNvSpPr/>
          <p:nvPr/>
        </p:nvSpPr>
        <p:spPr>
          <a:xfrm>
            <a:off x="4862052" y="6390968"/>
            <a:ext cx="2467897" cy="3982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trs.mt.gov</a:t>
            </a:r>
          </a:p>
        </p:txBody>
      </p:sp>
      <p:sp>
        <p:nvSpPr>
          <p:cNvPr id="3" name="Rectangle: Rounded Corners 2">
            <a:extLst>
              <a:ext uri="{FF2B5EF4-FFF2-40B4-BE49-F238E27FC236}">
                <a16:creationId xmlns:a16="http://schemas.microsoft.com/office/drawing/2014/main" id="{A0F92C30-6654-4CC7-B8AA-B1B97CCA436C}"/>
              </a:ext>
            </a:extLst>
          </p:cNvPr>
          <p:cNvSpPr/>
          <p:nvPr/>
        </p:nvSpPr>
        <p:spPr>
          <a:xfrm>
            <a:off x="2478509" y="2871540"/>
            <a:ext cx="1828800" cy="18288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200" i="1" dirty="0">
                <a:solidFill>
                  <a:schemeClr val="bg1"/>
                </a:solidFill>
              </a:rPr>
              <a:t>Insurance Deduction Reporting System</a:t>
            </a:r>
          </a:p>
        </p:txBody>
      </p:sp>
      <p:sp>
        <p:nvSpPr>
          <p:cNvPr id="14" name="Rectangle: Rounded Corners 13">
            <a:extLst>
              <a:ext uri="{FF2B5EF4-FFF2-40B4-BE49-F238E27FC236}">
                <a16:creationId xmlns:a16="http://schemas.microsoft.com/office/drawing/2014/main" id="{E1620AF8-3F79-49BB-A492-224409B6DC60}"/>
              </a:ext>
            </a:extLst>
          </p:cNvPr>
          <p:cNvSpPr/>
          <p:nvPr/>
        </p:nvSpPr>
        <p:spPr>
          <a:xfrm>
            <a:off x="7792450" y="2871540"/>
            <a:ext cx="1828800" cy="18288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200" i="1" dirty="0">
                <a:solidFill>
                  <a:schemeClr val="bg1"/>
                </a:solidFill>
              </a:rPr>
              <a:t>Wage &amp; Contribution Reporting System</a:t>
            </a:r>
          </a:p>
        </p:txBody>
      </p:sp>
      <p:pic>
        <p:nvPicPr>
          <p:cNvPr id="15" name="Picture 14">
            <a:extLst>
              <a:ext uri="{FF2B5EF4-FFF2-40B4-BE49-F238E27FC236}">
                <a16:creationId xmlns:a16="http://schemas.microsoft.com/office/drawing/2014/main" id="{2580CE32-C714-45D2-AA99-BA6E3AE54BEC}"/>
              </a:ext>
            </a:extLst>
          </p:cNvPr>
          <p:cNvPicPr>
            <a:picLocks noChangeAspect="1"/>
          </p:cNvPicPr>
          <p:nvPr/>
        </p:nvPicPr>
        <p:blipFill>
          <a:blip r:embed="rId2"/>
          <a:stretch>
            <a:fillRect/>
          </a:stretch>
        </p:blipFill>
        <p:spPr>
          <a:xfrm>
            <a:off x="4667684" y="2742867"/>
            <a:ext cx="2904762" cy="2647619"/>
          </a:xfrm>
          <a:prstGeom prst="rect">
            <a:avLst/>
          </a:prstGeom>
        </p:spPr>
      </p:pic>
      <p:sp>
        <p:nvSpPr>
          <p:cNvPr id="7" name="Rectangle 6">
            <a:extLst>
              <a:ext uri="{FF2B5EF4-FFF2-40B4-BE49-F238E27FC236}">
                <a16:creationId xmlns:a16="http://schemas.microsoft.com/office/drawing/2014/main" id="{7DFE99CF-028A-4313-B432-CE764E9B023A}"/>
              </a:ext>
            </a:extLst>
          </p:cNvPr>
          <p:cNvSpPr/>
          <p:nvPr/>
        </p:nvSpPr>
        <p:spPr>
          <a:xfrm>
            <a:off x="5899051" y="2834974"/>
            <a:ext cx="495212" cy="7428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Striped Right 5">
            <a:extLst>
              <a:ext uri="{FF2B5EF4-FFF2-40B4-BE49-F238E27FC236}">
                <a16:creationId xmlns:a16="http://schemas.microsoft.com/office/drawing/2014/main" id="{EBD89DBF-4B27-4DB8-BEDA-EB9A1D8D1EA7}"/>
              </a:ext>
            </a:extLst>
          </p:cNvPr>
          <p:cNvSpPr/>
          <p:nvPr/>
        </p:nvSpPr>
        <p:spPr>
          <a:xfrm rot="5400000" flipV="1">
            <a:off x="5651019" y="2654051"/>
            <a:ext cx="1559921" cy="1015187"/>
          </a:xfrm>
          <a:prstGeom prst="stripedRightArrow">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2700">
                <a:solidFill>
                  <a:schemeClr val="bg1"/>
                </a:solidFill>
              </a:ln>
              <a:solidFill>
                <a:schemeClr val="bg1"/>
              </a:solidFill>
            </a:endParaRPr>
          </a:p>
        </p:txBody>
      </p:sp>
      <p:sp>
        <p:nvSpPr>
          <p:cNvPr id="8" name="Arrow: Striped Right 7">
            <a:extLst>
              <a:ext uri="{FF2B5EF4-FFF2-40B4-BE49-F238E27FC236}">
                <a16:creationId xmlns:a16="http://schemas.microsoft.com/office/drawing/2014/main" id="{B40E0216-55CC-45D3-9DE0-14ADF96CEC77}"/>
              </a:ext>
            </a:extLst>
          </p:cNvPr>
          <p:cNvSpPr/>
          <p:nvPr/>
        </p:nvSpPr>
        <p:spPr>
          <a:xfrm rot="16200000">
            <a:off x="4991348" y="2623478"/>
            <a:ext cx="1512463" cy="1015187"/>
          </a:xfrm>
          <a:prstGeom prst="stripedRightArrow">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2700">
                <a:solidFill>
                  <a:schemeClr val="bg1"/>
                </a:solidFill>
              </a:ln>
              <a:solidFill>
                <a:schemeClr val="bg1"/>
              </a:solidFill>
            </a:endParaRPr>
          </a:p>
        </p:txBody>
      </p:sp>
      <p:sp>
        <p:nvSpPr>
          <p:cNvPr id="10" name="Isosceles Triangle 9">
            <a:extLst>
              <a:ext uri="{FF2B5EF4-FFF2-40B4-BE49-F238E27FC236}">
                <a16:creationId xmlns:a16="http://schemas.microsoft.com/office/drawing/2014/main" id="{FEB23E7E-890E-48B2-8FCA-C5223F1B7FD2}"/>
              </a:ext>
            </a:extLst>
          </p:cNvPr>
          <p:cNvSpPr/>
          <p:nvPr/>
        </p:nvSpPr>
        <p:spPr>
          <a:xfrm rot="17851605">
            <a:off x="5932656" y="3388407"/>
            <a:ext cx="61530" cy="879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5241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2850E-3F18-484A-9075-53A87229CDCA}"/>
              </a:ext>
            </a:extLst>
          </p:cNvPr>
          <p:cNvSpPr>
            <a:spLocks noGrp="1"/>
          </p:cNvSpPr>
          <p:nvPr>
            <p:ph type="title"/>
          </p:nvPr>
        </p:nvSpPr>
        <p:spPr>
          <a:xfrm>
            <a:off x="1097280" y="286603"/>
            <a:ext cx="6810202" cy="1450757"/>
          </a:xfrm>
        </p:spPr>
        <p:txBody>
          <a:bodyPr>
            <a:normAutofit/>
          </a:bodyPr>
          <a:lstStyle/>
          <a:p>
            <a:pPr>
              <a:spcBef>
                <a:spcPts val="600"/>
              </a:spcBef>
              <a:spcAft>
                <a:spcPts val="600"/>
              </a:spcAft>
            </a:pPr>
            <a:r>
              <a:rPr lang="en-US" sz="4000" dirty="0"/>
              <a:t>Insurance Deduction Reporting System</a:t>
            </a:r>
          </a:p>
        </p:txBody>
      </p:sp>
      <p:sp>
        <p:nvSpPr>
          <p:cNvPr id="3" name="Content Placeholder 2">
            <a:extLst>
              <a:ext uri="{FF2B5EF4-FFF2-40B4-BE49-F238E27FC236}">
                <a16:creationId xmlns:a16="http://schemas.microsoft.com/office/drawing/2014/main" id="{DB71D3AE-399A-493F-8010-3B13F12AB8EC}"/>
              </a:ext>
            </a:extLst>
          </p:cNvPr>
          <p:cNvSpPr>
            <a:spLocks noGrp="1"/>
          </p:cNvSpPr>
          <p:nvPr>
            <p:ph idx="1"/>
          </p:nvPr>
        </p:nvSpPr>
        <p:spPr>
          <a:xfrm>
            <a:off x="1097281" y="1885619"/>
            <a:ext cx="9844346" cy="4306459"/>
          </a:xfrm>
        </p:spPr>
        <p:txBody>
          <a:bodyPr>
            <a:normAutofit/>
          </a:bodyPr>
          <a:lstStyle/>
          <a:p>
            <a:pPr>
              <a:spcAft>
                <a:spcPts val="300"/>
              </a:spcAft>
            </a:pPr>
            <a:r>
              <a:rPr lang="en-US" sz="2400" dirty="0"/>
              <a:t>TRS retirees who remain covered on your group health</a:t>
            </a:r>
            <a:br>
              <a:rPr lang="en-US" sz="2400" dirty="0"/>
            </a:br>
            <a:r>
              <a:rPr lang="en-US" sz="2400" dirty="0"/>
              <a:t>insurance plan may choose to have their premiums</a:t>
            </a:r>
            <a:br>
              <a:rPr lang="en-US" sz="2400" dirty="0"/>
            </a:br>
            <a:r>
              <a:rPr lang="en-US" sz="2400" dirty="0"/>
              <a:t>deducted from their monthly TRS benefit.</a:t>
            </a:r>
          </a:p>
          <a:p>
            <a:pPr lvl="1">
              <a:spcAft>
                <a:spcPts val="600"/>
              </a:spcAft>
            </a:pPr>
            <a:r>
              <a:rPr lang="en-US" sz="2200" dirty="0"/>
              <a:t>To sign up, the employer and retiree must sign and submit TRS Form 117, </a:t>
            </a:r>
            <a:r>
              <a:rPr lang="en-US" sz="2200" i="1" dirty="0"/>
              <a:t>Authorization for Deduction of Health Insurance</a:t>
            </a:r>
            <a:endParaRPr lang="en-US" sz="2200" dirty="0"/>
          </a:p>
          <a:p>
            <a:pPr>
              <a:spcAft>
                <a:spcPts val="600"/>
              </a:spcAft>
            </a:pPr>
            <a:r>
              <a:rPr lang="en-US" sz="2400" dirty="0"/>
              <a:t>The Online Administrator or authorized “additional user” logs into the TRS Insurance Deduction Reporting System to record the amount of each participating retiree’s monthly insurance premium.</a:t>
            </a:r>
          </a:p>
          <a:p>
            <a:pPr lvl="1">
              <a:spcAft>
                <a:spcPts val="0"/>
              </a:spcAft>
            </a:pPr>
            <a:r>
              <a:rPr lang="en-US" sz="2200" dirty="0"/>
              <a:t>When premium amounts change: Update </a:t>
            </a:r>
            <a:r>
              <a:rPr lang="en-US" sz="2200" u="sng" dirty="0"/>
              <a:t>by the 16</a:t>
            </a:r>
            <a:r>
              <a:rPr lang="en-US" sz="2200" u="sng" baseline="30000" dirty="0"/>
              <a:t>th</a:t>
            </a:r>
            <a:r>
              <a:rPr lang="en-US" sz="2200" u="sng" dirty="0"/>
              <a:t> of the month</a:t>
            </a:r>
            <a:r>
              <a:rPr lang="en-US" sz="2200" dirty="0"/>
              <a:t> to have the new amounts deducted from TRS benefits paid at the end of that month</a:t>
            </a:r>
          </a:p>
          <a:p>
            <a:pPr lvl="1">
              <a:spcAft>
                <a:spcPts val="600"/>
              </a:spcAft>
            </a:pPr>
            <a:r>
              <a:rPr lang="en-US" sz="2200" dirty="0"/>
              <a:t>Use the system’s Online Manual for guidance</a:t>
            </a:r>
          </a:p>
        </p:txBody>
      </p:sp>
      <p:pic>
        <p:nvPicPr>
          <p:cNvPr id="5" name="Picture 4">
            <a:extLst>
              <a:ext uri="{FF2B5EF4-FFF2-40B4-BE49-F238E27FC236}">
                <a16:creationId xmlns:a16="http://schemas.microsoft.com/office/drawing/2014/main" id="{EEB4110E-A6D4-4485-8463-35A23E26FB1E}"/>
              </a:ext>
            </a:extLst>
          </p:cNvPr>
          <p:cNvPicPr>
            <a:picLocks noChangeAspect="1"/>
          </p:cNvPicPr>
          <p:nvPr/>
        </p:nvPicPr>
        <p:blipFill>
          <a:blip r:embed="rId2"/>
          <a:stretch>
            <a:fillRect/>
          </a:stretch>
        </p:blipFill>
        <p:spPr>
          <a:xfrm>
            <a:off x="8835567" y="629011"/>
            <a:ext cx="2438740" cy="2038635"/>
          </a:xfrm>
          <a:prstGeom prst="rect">
            <a:avLst/>
          </a:prstGeom>
        </p:spPr>
      </p:pic>
    </p:spTree>
    <p:extLst>
      <p:ext uri="{BB962C8B-B14F-4D97-AF65-F5344CB8AC3E}">
        <p14:creationId xmlns:p14="http://schemas.microsoft.com/office/powerpoint/2010/main" val="2832226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2850E-3F18-484A-9075-53A87229CDCA}"/>
              </a:ext>
            </a:extLst>
          </p:cNvPr>
          <p:cNvSpPr>
            <a:spLocks noGrp="1"/>
          </p:cNvSpPr>
          <p:nvPr>
            <p:ph type="title"/>
          </p:nvPr>
        </p:nvSpPr>
        <p:spPr/>
        <p:txBody>
          <a:bodyPr>
            <a:normAutofit/>
          </a:bodyPr>
          <a:lstStyle/>
          <a:p>
            <a:pPr>
              <a:spcBef>
                <a:spcPts val="600"/>
              </a:spcBef>
              <a:spcAft>
                <a:spcPts val="600"/>
              </a:spcAft>
            </a:pPr>
            <a:r>
              <a:rPr lang="en-US" sz="4000" dirty="0"/>
              <a:t>Insurance Deduction Reporting System</a:t>
            </a:r>
            <a:r>
              <a:rPr lang="en-US" sz="4000" i="1" dirty="0"/>
              <a:t> </a:t>
            </a:r>
            <a:r>
              <a:rPr lang="en-US" sz="3200" i="1" dirty="0"/>
              <a:t>(continued)</a:t>
            </a:r>
            <a:endParaRPr lang="en-US" sz="4000" dirty="0"/>
          </a:p>
        </p:txBody>
      </p:sp>
      <p:sp>
        <p:nvSpPr>
          <p:cNvPr id="3" name="Content Placeholder 2">
            <a:extLst>
              <a:ext uri="{FF2B5EF4-FFF2-40B4-BE49-F238E27FC236}">
                <a16:creationId xmlns:a16="http://schemas.microsoft.com/office/drawing/2014/main" id="{DB71D3AE-399A-493F-8010-3B13F12AB8EC}"/>
              </a:ext>
            </a:extLst>
          </p:cNvPr>
          <p:cNvSpPr>
            <a:spLocks noGrp="1"/>
          </p:cNvSpPr>
          <p:nvPr>
            <p:ph idx="1"/>
          </p:nvPr>
        </p:nvSpPr>
        <p:spPr>
          <a:xfrm>
            <a:off x="1097280" y="1875229"/>
            <a:ext cx="9771611" cy="4307362"/>
          </a:xfrm>
        </p:spPr>
        <p:txBody>
          <a:bodyPr>
            <a:normAutofit/>
          </a:bodyPr>
          <a:lstStyle/>
          <a:p>
            <a:pPr>
              <a:spcAft>
                <a:spcPts val="600"/>
              </a:spcAft>
            </a:pPr>
            <a:r>
              <a:rPr lang="en-US" sz="2400" dirty="0"/>
              <a:t>After TRS payroll runs at the end of each month, TRS sends the withheld funds to the employer, who pays the insurer per their contract with them. </a:t>
            </a:r>
          </a:p>
          <a:p>
            <a:pPr lvl="1">
              <a:spcAft>
                <a:spcPts val="600"/>
              </a:spcAft>
            </a:pPr>
            <a:r>
              <a:rPr lang="en-US" sz="2200" dirty="0"/>
              <a:t>Funds withheld by TRS are intended for paying </a:t>
            </a:r>
            <a:r>
              <a:rPr lang="en-US" sz="2200" u="sng" dirty="0"/>
              <a:t>next</a:t>
            </a:r>
            <a:r>
              <a:rPr lang="en-US" sz="2200" dirty="0"/>
              <a:t> month’s insurance premiums</a:t>
            </a:r>
          </a:p>
          <a:p>
            <a:pPr>
              <a:spcAft>
                <a:spcPts val="600"/>
              </a:spcAft>
            </a:pPr>
            <a:r>
              <a:rPr lang="en-US" sz="2400" dirty="0"/>
              <a:t>Remind your retirees to contact you (the employer) – not TRS – with questions related to insurance premiums.</a:t>
            </a:r>
          </a:p>
          <a:p>
            <a:pPr>
              <a:spcAft>
                <a:spcPts val="600"/>
              </a:spcAft>
            </a:pPr>
            <a:r>
              <a:rPr lang="en-US" sz="2400" dirty="0"/>
              <a:t>For assistance, contact a TRS Retired Benefit specialist:</a:t>
            </a:r>
          </a:p>
          <a:p>
            <a:pPr lvl="1">
              <a:spcAft>
                <a:spcPts val="600"/>
              </a:spcAft>
            </a:pPr>
            <a:r>
              <a:rPr lang="en-US" sz="2200" dirty="0"/>
              <a:t>Sherry Smith  (406) 444-2912 </a:t>
            </a:r>
            <a:r>
              <a:rPr lang="en-US" sz="2200" i="1" dirty="0"/>
              <a:t>(primary contact)</a:t>
            </a:r>
            <a:endParaRPr lang="en-US" sz="2200" dirty="0"/>
          </a:p>
          <a:p>
            <a:pPr lvl="1">
              <a:spcAft>
                <a:spcPts val="600"/>
              </a:spcAft>
            </a:pPr>
            <a:r>
              <a:rPr lang="en-US" sz="2200" dirty="0"/>
              <a:t>Chris Fish  (406) 444-3185 </a:t>
            </a:r>
          </a:p>
        </p:txBody>
      </p:sp>
    </p:spTree>
    <p:extLst>
      <p:ext uri="{BB962C8B-B14F-4D97-AF65-F5344CB8AC3E}">
        <p14:creationId xmlns:p14="http://schemas.microsoft.com/office/powerpoint/2010/main" val="155292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2850E-3F18-484A-9075-53A87229CDCA}"/>
              </a:ext>
            </a:extLst>
          </p:cNvPr>
          <p:cNvSpPr>
            <a:spLocks noGrp="1"/>
          </p:cNvSpPr>
          <p:nvPr>
            <p:ph type="title"/>
          </p:nvPr>
        </p:nvSpPr>
        <p:spPr>
          <a:xfrm>
            <a:off x="1097280" y="286603"/>
            <a:ext cx="7693429" cy="1450757"/>
          </a:xfrm>
        </p:spPr>
        <p:txBody>
          <a:bodyPr>
            <a:normAutofit/>
          </a:bodyPr>
          <a:lstStyle/>
          <a:p>
            <a:pPr>
              <a:spcBef>
                <a:spcPts val="600"/>
              </a:spcBef>
              <a:spcAft>
                <a:spcPts val="600"/>
              </a:spcAft>
            </a:pPr>
            <a:r>
              <a:rPr lang="en-US" sz="4000" dirty="0"/>
              <a:t>Wage &amp; Contribution Reporting System</a:t>
            </a:r>
          </a:p>
        </p:txBody>
      </p:sp>
      <p:sp>
        <p:nvSpPr>
          <p:cNvPr id="3" name="Content Placeholder 2">
            <a:extLst>
              <a:ext uri="{FF2B5EF4-FFF2-40B4-BE49-F238E27FC236}">
                <a16:creationId xmlns:a16="http://schemas.microsoft.com/office/drawing/2014/main" id="{DB71D3AE-399A-493F-8010-3B13F12AB8EC}"/>
              </a:ext>
            </a:extLst>
          </p:cNvPr>
          <p:cNvSpPr>
            <a:spLocks noGrp="1"/>
          </p:cNvSpPr>
          <p:nvPr>
            <p:ph idx="1"/>
          </p:nvPr>
        </p:nvSpPr>
        <p:spPr>
          <a:xfrm>
            <a:off x="1097281" y="1875229"/>
            <a:ext cx="9813174" cy="4286580"/>
          </a:xfrm>
        </p:spPr>
        <p:txBody>
          <a:bodyPr>
            <a:normAutofit/>
          </a:bodyPr>
          <a:lstStyle/>
          <a:p>
            <a:pPr>
              <a:spcAft>
                <a:spcPts val="600"/>
              </a:spcAft>
            </a:pPr>
            <a:r>
              <a:rPr lang="en-US" sz="2400" dirty="0"/>
              <a:t>The Online Administrator or authorized “additional user”</a:t>
            </a:r>
            <a:br>
              <a:rPr lang="en-US" sz="2400" dirty="0"/>
            </a:br>
            <a:r>
              <a:rPr lang="en-US" sz="2400" dirty="0"/>
              <a:t>logs in each month to report members’ wages and</a:t>
            </a:r>
            <a:br>
              <a:rPr lang="en-US" sz="2400" dirty="0"/>
            </a:br>
            <a:r>
              <a:rPr lang="en-US" sz="2400" dirty="0"/>
              <a:t>to pay required contributions.</a:t>
            </a:r>
          </a:p>
          <a:p>
            <a:pPr lvl="1">
              <a:spcAft>
                <a:spcPts val="600"/>
              </a:spcAft>
            </a:pPr>
            <a:r>
              <a:rPr lang="en-US" sz="2200" dirty="0"/>
              <a:t>NEW:  TRS requires a contribution report for all 12 months of the year – even in summer months if no wages are paid </a:t>
            </a:r>
            <a:r>
              <a:rPr lang="en-US" sz="2200" i="1" dirty="0"/>
              <a:t>(we’ll review this process later)</a:t>
            </a:r>
          </a:p>
          <a:p>
            <a:pPr>
              <a:spcAft>
                <a:spcPts val="600"/>
              </a:spcAft>
            </a:pPr>
            <a:r>
              <a:rPr lang="en-US" sz="2400" dirty="0"/>
              <a:t>Each month’s contribution report and payment is due by the </a:t>
            </a:r>
            <a:r>
              <a:rPr lang="en-US" sz="2400" b="1" dirty="0"/>
              <a:t>15</a:t>
            </a:r>
            <a:r>
              <a:rPr lang="en-US" sz="2400" b="1" baseline="30000" dirty="0"/>
              <a:t>th</a:t>
            </a:r>
            <a:r>
              <a:rPr lang="en-US" sz="2400" dirty="0"/>
              <a:t> of the following month</a:t>
            </a:r>
          </a:p>
          <a:p>
            <a:pPr lvl="1">
              <a:spcAft>
                <a:spcPts val="600"/>
              </a:spcAft>
            </a:pPr>
            <a:r>
              <a:rPr lang="en-US" sz="2200" dirty="0"/>
              <a:t>TRS cannot post contributions to member accounts or update their creditable service until your report is submitted and payment is posted</a:t>
            </a:r>
          </a:p>
          <a:p>
            <a:pPr lvl="1">
              <a:spcAft>
                <a:spcPts val="600"/>
              </a:spcAft>
            </a:pPr>
            <a:r>
              <a:rPr lang="en-US" sz="2200" b="1" dirty="0"/>
              <a:t>TRS strongly encourages payment by EFT</a:t>
            </a:r>
            <a:r>
              <a:rPr lang="en-US" sz="2200" dirty="0"/>
              <a:t> – rather than by check</a:t>
            </a:r>
          </a:p>
          <a:p>
            <a:pPr lvl="1">
              <a:spcAft>
                <a:spcPts val="600"/>
              </a:spcAft>
            </a:pPr>
            <a:endParaRPr lang="en-US" sz="2200" dirty="0"/>
          </a:p>
        </p:txBody>
      </p:sp>
      <p:pic>
        <p:nvPicPr>
          <p:cNvPr id="6" name="Picture 5">
            <a:extLst>
              <a:ext uri="{FF2B5EF4-FFF2-40B4-BE49-F238E27FC236}">
                <a16:creationId xmlns:a16="http://schemas.microsoft.com/office/drawing/2014/main" id="{5D4222F2-A3E5-4F17-B9C9-F3473BA6DAAE}"/>
              </a:ext>
            </a:extLst>
          </p:cNvPr>
          <p:cNvPicPr>
            <a:picLocks noChangeAspect="1"/>
          </p:cNvPicPr>
          <p:nvPr/>
        </p:nvPicPr>
        <p:blipFill>
          <a:blip r:embed="rId2"/>
          <a:stretch>
            <a:fillRect/>
          </a:stretch>
        </p:blipFill>
        <p:spPr>
          <a:xfrm>
            <a:off x="8845960" y="680962"/>
            <a:ext cx="2438740" cy="2038635"/>
          </a:xfrm>
          <a:prstGeom prst="rect">
            <a:avLst/>
          </a:prstGeom>
        </p:spPr>
      </p:pic>
    </p:spTree>
    <p:extLst>
      <p:ext uri="{BB962C8B-B14F-4D97-AF65-F5344CB8AC3E}">
        <p14:creationId xmlns:p14="http://schemas.microsoft.com/office/powerpoint/2010/main" val="3745432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2850E-3F18-484A-9075-53A87229CDCA}"/>
              </a:ext>
            </a:extLst>
          </p:cNvPr>
          <p:cNvSpPr>
            <a:spLocks noGrp="1"/>
          </p:cNvSpPr>
          <p:nvPr>
            <p:ph type="title"/>
          </p:nvPr>
        </p:nvSpPr>
        <p:spPr>
          <a:xfrm>
            <a:off x="1097280" y="286603"/>
            <a:ext cx="6986847" cy="1427897"/>
          </a:xfrm>
        </p:spPr>
        <p:txBody>
          <a:bodyPr>
            <a:normAutofit/>
          </a:bodyPr>
          <a:lstStyle/>
          <a:p>
            <a:pPr>
              <a:spcBef>
                <a:spcPts val="600"/>
              </a:spcBef>
              <a:spcAft>
                <a:spcPts val="600"/>
              </a:spcAft>
            </a:pPr>
            <a:r>
              <a:rPr lang="en-US" sz="4000" dirty="0"/>
              <a:t>Wage &amp; Contribution Reporting System</a:t>
            </a:r>
          </a:p>
        </p:txBody>
      </p:sp>
      <p:sp>
        <p:nvSpPr>
          <p:cNvPr id="3" name="Content Placeholder 2">
            <a:extLst>
              <a:ext uri="{FF2B5EF4-FFF2-40B4-BE49-F238E27FC236}">
                <a16:creationId xmlns:a16="http://schemas.microsoft.com/office/drawing/2014/main" id="{DB71D3AE-399A-493F-8010-3B13F12AB8EC}"/>
              </a:ext>
            </a:extLst>
          </p:cNvPr>
          <p:cNvSpPr>
            <a:spLocks noGrp="1"/>
          </p:cNvSpPr>
          <p:nvPr>
            <p:ph idx="1"/>
          </p:nvPr>
        </p:nvSpPr>
        <p:spPr>
          <a:xfrm>
            <a:off x="1097282" y="1875229"/>
            <a:ext cx="6332218" cy="4296971"/>
          </a:xfrm>
        </p:spPr>
        <p:txBody>
          <a:bodyPr>
            <a:normAutofit/>
          </a:bodyPr>
          <a:lstStyle/>
          <a:p>
            <a:pPr>
              <a:spcAft>
                <a:spcPts val="600"/>
              </a:spcAft>
            </a:pPr>
            <a:r>
              <a:rPr lang="en-US" dirty="0"/>
              <a:t>Three ways to create a monthly report:</a:t>
            </a:r>
          </a:p>
          <a:p>
            <a:pPr marL="731520" lvl="1" indent="-457200">
              <a:spcAft>
                <a:spcPts val="600"/>
              </a:spcAft>
              <a:buFont typeface="+mj-lt"/>
              <a:buAutoNum type="arabicPeriod"/>
            </a:pPr>
            <a:r>
              <a:rPr lang="en-US" sz="2200" b="1" dirty="0"/>
              <a:t>Upload a report </a:t>
            </a:r>
            <a:r>
              <a:rPr lang="en-US" sz="2200" dirty="0"/>
              <a:t>generated from your payroll system [BEST]</a:t>
            </a:r>
          </a:p>
          <a:p>
            <a:pPr marL="1017270" lvl="4" indent="-285750">
              <a:lnSpc>
                <a:spcPct val="110000"/>
              </a:lnSpc>
              <a:spcAft>
                <a:spcPts val="600"/>
              </a:spcAft>
              <a:buFont typeface="Courier New" panose="02070309020205020404" pitchFamily="49" charset="0"/>
              <a:buChar char="o"/>
            </a:pPr>
            <a:r>
              <a:rPr lang="en-US" sz="2000" b="0" dirty="0">
                <a:solidFill>
                  <a:srgbClr val="FF0000"/>
                </a:solidFill>
              </a:rPr>
              <a:t>NEW: </a:t>
            </a:r>
            <a:r>
              <a:rPr lang="en-US" sz="2000" b="0" dirty="0"/>
              <a:t>Adjustment reports can be uploaded</a:t>
            </a:r>
            <a:endParaRPr lang="en-US" sz="2000" dirty="0"/>
          </a:p>
          <a:p>
            <a:pPr marL="274320" lvl="1" indent="0">
              <a:spcAft>
                <a:spcPts val="600"/>
              </a:spcAft>
              <a:buNone/>
            </a:pPr>
            <a:r>
              <a:rPr lang="en-US" sz="2200" i="1" dirty="0"/>
              <a:t>From Employer Reports menu option:</a:t>
            </a:r>
          </a:p>
          <a:p>
            <a:pPr marL="731520" lvl="1" indent="-457200">
              <a:spcAft>
                <a:spcPts val="600"/>
              </a:spcAft>
              <a:buFont typeface="+mj-lt"/>
              <a:buAutoNum type="arabicPeriod" startAt="2"/>
            </a:pPr>
            <a:r>
              <a:rPr lang="en-US" sz="2200" b="1" dirty="0"/>
              <a:t>Use “Copy Forward” </a:t>
            </a:r>
            <a:r>
              <a:rPr lang="en-US" sz="2200" dirty="0"/>
              <a:t>to copy a previous month’s posted report, then edit it as needed</a:t>
            </a:r>
          </a:p>
          <a:p>
            <a:pPr marL="731520" lvl="1" indent="-457200">
              <a:spcAft>
                <a:spcPts val="600"/>
              </a:spcAft>
              <a:buFont typeface="+mj-lt"/>
              <a:buAutoNum type="arabicPeriod" startAt="2"/>
            </a:pPr>
            <a:r>
              <a:rPr lang="en-US" sz="2200" b="1" dirty="0"/>
              <a:t>Or use Add + </a:t>
            </a:r>
            <a:r>
              <a:rPr lang="en-US" sz="2200" dirty="0"/>
              <a:t>to create a report from scratch</a:t>
            </a:r>
          </a:p>
          <a:p>
            <a:pPr marL="1017270" lvl="4" indent="-285750">
              <a:spcAft>
                <a:spcPts val="600"/>
              </a:spcAft>
              <a:buFont typeface="Courier New" panose="02070309020205020404" pitchFamily="49" charset="0"/>
              <a:buChar char="o"/>
            </a:pPr>
            <a:r>
              <a:rPr lang="en-US" sz="2000" b="0" dirty="0"/>
              <a:t>Can be used to create Adjustment reports</a:t>
            </a:r>
          </a:p>
          <a:p>
            <a:pPr marL="1017270" lvl="4" indent="-285750">
              <a:spcAft>
                <a:spcPts val="600"/>
              </a:spcAft>
              <a:buFont typeface="Courier New" panose="02070309020205020404" pitchFamily="49" charset="0"/>
              <a:buChar char="o"/>
            </a:pPr>
            <a:r>
              <a:rPr lang="en-US" sz="2000" b="0" dirty="0"/>
              <a:t>Use for </a:t>
            </a:r>
            <a:r>
              <a:rPr lang="en-US" sz="2000" dirty="0"/>
              <a:t>$0 Contribution </a:t>
            </a:r>
            <a:r>
              <a:rPr lang="en-US" sz="2000" b="0" dirty="0"/>
              <a:t>reports if no wages paid</a:t>
            </a:r>
          </a:p>
          <a:p>
            <a:pPr>
              <a:spcAft>
                <a:spcPts val="600"/>
              </a:spcAft>
            </a:pPr>
            <a:endParaRPr lang="en-US" sz="2200" dirty="0"/>
          </a:p>
        </p:txBody>
      </p:sp>
      <p:pic>
        <p:nvPicPr>
          <p:cNvPr id="5" name="Picture 4">
            <a:extLst>
              <a:ext uri="{FF2B5EF4-FFF2-40B4-BE49-F238E27FC236}">
                <a16:creationId xmlns:a16="http://schemas.microsoft.com/office/drawing/2014/main" id="{6C632BD8-554B-4636-9500-628862CB052B}"/>
              </a:ext>
            </a:extLst>
          </p:cNvPr>
          <p:cNvPicPr>
            <a:picLocks noChangeAspect="1"/>
          </p:cNvPicPr>
          <p:nvPr/>
        </p:nvPicPr>
        <p:blipFill rotWithShape="1">
          <a:blip r:embed="rId2"/>
          <a:srcRect t="22272"/>
          <a:stretch/>
        </p:blipFill>
        <p:spPr>
          <a:xfrm>
            <a:off x="7876951" y="820882"/>
            <a:ext cx="2153093" cy="5330536"/>
          </a:xfrm>
          <a:prstGeom prst="rect">
            <a:avLst/>
          </a:prstGeom>
        </p:spPr>
      </p:pic>
      <p:sp>
        <p:nvSpPr>
          <p:cNvPr id="7" name="Oval 6">
            <a:extLst>
              <a:ext uri="{FF2B5EF4-FFF2-40B4-BE49-F238E27FC236}">
                <a16:creationId xmlns:a16="http://schemas.microsoft.com/office/drawing/2014/main" id="{6A5F0B98-287C-4345-A3E5-4CF23D22A85E}"/>
              </a:ext>
            </a:extLst>
          </p:cNvPr>
          <p:cNvSpPr/>
          <p:nvPr/>
        </p:nvSpPr>
        <p:spPr>
          <a:xfrm>
            <a:off x="7574972" y="1745672"/>
            <a:ext cx="2660072" cy="561110"/>
          </a:xfrm>
          <a:prstGeom prst="ellipse">
            <a:avLst/>
          </a:prstGeom>
          <a:no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ardrop 7">
            <a:extLst>
              <a:ext uri="{FF2B5EF4-FFF2-40B4-BE49-F238E27FC236}">
                <a16:creationId xmlns:a16="http://schemas.microsoft.com/office/drawing/2014/main" id="{ABED51C2-38D2-4A96-B1B7-27EE44E162A4}"/>
              </a:ext>
            </a:extLst>
          </p:cNvPr>
          <p:cNvSpPr/>
          <p:nvPr/>
        </p:nvSpPr>
        <p:spPr>
          <a:xfrm flipH="1">
            <a:off x="10276609" y="3252355"/>
            <a:ext cx="411480" cy="411480"/>
          </a:xfrm>
          <a:prstGeom prst="teardrop">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libri" panose="020F0502020204030204" pitchFamily="34" charset="0"/>
              </a:rPr>
              <a:t>1</a:t>
            </a:r>
          </a:p>
        </p:txBody>
      </p:sp>
      <p:sp>
        <p:nvSpPr>
          <p:cNvPr id="9" name="Oval 8">
            <a:extLst>
              <a:ext uri="{FF2B5EF4-FFF2-40B4-BE49-F238E27FC236}">
                <a16:creationId xmlns:a16="http://schemas.microsoft.com/office/drawing/2014/main" id="{074CA4BC-049C-4756-B134-D9A4E69F1C81}"/>
              </a:ext>
            </a:extLst>
          </p:cNvPr>
          <p:cNvSpPr/>
          <p:nvPr/>
        </p:nvSpPr>
        <p:spPr>
          <a:xfrm>
            <a:off x="7571507" y="3020290"/>
            <a:ext cx="2660072" cy="561110"/>
          </a:xfrm>
          <a:prstGeom prst="ellipse">
            <a:avLst/>
          </a:prstGeom>
          <a:no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8DB49FA7-E3D5-4359-B2BA-8F99DD0D027A}"/>
              </a:ext>
            </a:extLst>
          </p:cNvPr>
          <p:cNvSpPr/>
          <p:nvPr/>
        </p:nvSpPr>
        <p:spPr>
          <a:xfrm flipH="1">
            <a:off x="10117280" y="1970809"/>
            <a:ext cx="411480" cy="411480"/>
          </a:xfrm>
          <a:prstGeom prst="teardrop">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libri" panose="020F0502020204030204" pitchFamily="34" charset="0"/>
              </a:rPr>
              <a:t>2</a:t>
            </a:r>
          </a:p>
        </p:txBody>
      </p:sp>
      <p:sp>
        <p:nvSpPr>
          <p:cNvPr id="12" name="Teardrop 11">
            <a:extLst>
              <a:ext uri="{FF2B5EF4-FFF2-40B4-BE49-F238E27FC236}">
                <a16:creationId xmlns:a16="http://schemas.microsoft.com/office/drawing/2014/main" id="{18406A15-F622-4A62-8889-DBD0CD238B24}"/>
              </a:ext>
            </a:extLst>
          </p:cNvPr>
          <p:cNvSpPr/>
          <p:nvPr/>
        </p:nvSpPr>
        <p:spPr>
          <a:xfrm flipH="1">
            <a:off x="10560628" y="1967344"/>
            <a:ext cx="411480" cy="411480"/>
          </a:xfrm>
          <a:prstGeom prst="teardrop">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libri" panose="020F0502020204030204" pitchFamily="34" charset="0"/>
              </a:rPr>
              <a:t>3</a:t>
            </a:r>
          </a:p>
        </p:txBody>
      </p:sp>
    </p:spTree>
    <p:extLst>
      <p:ext uri="{BB962C8B-B14F-4D97-AF65-F5344CB8AC3E}">
        <p14:creationId xmlns:p14="http://schemas.microsoft.com/office/powerpoint/2010/main" val="1638787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C610BD5F-4F12-4725-BB93-09B332E4BDCE}"/>
              </a:ext>
            </a:extLst>
          </p:cNvPr>
          <p:cNvPicPr>
            <a:picLocks noChangeAspect="1"/>
          </p:cNvPicPr>
          <p:nvPr/>
        </p:nvPicPr>
        <p:blipFill>
          <a:blip r:embed="rId2"/>
          <a:stretch>
            <a:fillRect/>
          </a:stretch>
        </p:blipFill>
        <p:spPr>
          <a:xfrm>
            <a:off x="3448542" y="415636"/>
            <a:ext cx="5060072" cy="622848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6AA19A80-DE4F-4994-BC28-BBA7A0E41400}"/>
              </a:ext>
            </a:extLst>
          </p:cNvPr>
          <p:cNvSpPr/>
          <p:nvPr/>
        </p:nvSpPr>
        <p:spPr>
          <a:xfrm>
            <a:off x="8853053" y="841666"/>
            <a:ext cx="2047009" cy="2130136"/>
          </a:xfrm>
          <a:prstGeom prst="rect">
            <a:avLst/>
          </a:prstGeom>
          <a:solidFill>
            <a:schemeClr val="accent5">
              <a:lumMod val="7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After uploading </a:t>
            </a:r>
            <a:br>
              <a:rPr lang="en-US" sz="2000" dirty="0"/>
            </a:br>
            <a:r>
              <a:rPr lang="en-US" sz="2000" dirty="0"/>
              <a:t>or creating your report, you must complete ALL of these steps</a:t>
            </a:r>
            <a:endParaRPr lang="en-US" sz="2000" i="1" dirty="0"/>
          </a:p>
        </p:txBody>
      </p:sp>
      <p:cxnSp>
        <p:nvCxnSpPr>
          <p:cNvPr id="14" name="Straight Arrow Connector 13">
            <a:extLst>
              <a:ext uri="{FF2B5EF4-FFF2-40B4-BE49-F238E27FC236}">
                <a16:creationId xmlns:a16="http://schemas.microsoft.com/office/drawing/2014/main" id="{83C524AB-B9EF-40C4-9797-05F81054B993}"/>
              </a:ext>
            </a:extLst>
          </p:cNvPr>
          <p:cNvCxnSpPr>
            <a:cxnSpLocks/>
            <a:stCxn id="12" idx="1"/>
          </p:cNvCxnSpPr>
          <p:nvPr/>
        </p:nvCxnSpPr>
        <p:spPr>
          <a:xfrm flipH="1">
            <a:off x="7387936" y="4239492"/>
            <a:ext cx="1465119" cy="623453"/>
          </a:xfrm>
          <a:prstGeom prst="straightConnector1">
            <a:avLst/>
          </a:prstGeom>
          <a:ln w="41275">
            <a:tailEnd type="triangle" w="lg"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097DB49-2AB3-4FC3-9049-92A3BCE1CFA2}"/>
              </a:ext>
            </a:extLst>
          </p:cNvPr>
          <p:cNvSpPr/>
          <p:nvPr/>
        </p:nvSpPr>
        <p:spPr>
          <a:xfrm>
            <a:off x="8853055" y="3439390"/>
            <a:ext cx="2048256" cy="1600204"/>
          </a:xfrm>
          <a:prstGeom prst="rect">
            <a:avLst/>
          </a:prstGeom>
          <a:solidFill>
            <a:schemeClr val="accent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ctr">
              <a:spcAft>
                <a:spcPts val="600"/>
              </a:spcAft>
            </a:pPr>
            <a:r>
              <a:rPr lang="en-US" dirty="0"/>
              <a:t>EXCEPTION:</a:t>
            </a:r>
            <a:br>
              <a:rPr lang="en-US" dirty="0"/>
            </a:br>
            <a:r>
              <a:rPr lang="en-US" sz="1600" dirty="0"/>
              <a:t>For a </a:t>
            </a:r>
            <a:br>
              <a:rPr lang="en-US" sz="1600" dirty="0"/>
            </a:br>
            <a:r>
              <a:rPr lang="en-US" sz="1600" dirty="0"/>
              <a:t>$0 Contribution report, only Step 4 is required.</a:t>
            </a:r>
          </a:p>
        </p:txBody>
      </p:sp>
      <p:sp>
        <p:nvSpPr>
          <p:cNvPr id="15" name="Title 1">
            <a:extLst>
              <a:ext uri="{FF2B5EF4-FFF2-40B4-BE49-F238E27FC236}">
                <a16:creationId xmlns:a16="http://schemas.microsoft.com/office/drawing/2014/main" id="{8ECB1F7E-2403-426B-B3CB-0A0F2E68B0A8}"/>
              </a:ext>
            </a:extLst>
          </p:cNvPr>
          <p:cNvSpPr>
            <a:spLocks noGrp="1"/>
          </p:cNvSpPr>
          <p:nvPr>
            <p:ph type="title"/>
          </p:nvPr>
        </p:nvSpPr>
        <p:spPr>
          <a:xfrm>
            <a:off x="868679" y="442467"/>
            <a:ext cx="2456410" cy="3204743"/>
          </a:xfrm>
        </p:spPr>
        <p:txBody>
          <a:bodyPr>
            <a:normAutofit/>
          </a:bodyPr>
          <a:lstStyle/>
          <a:p>
            <a:r>
              <a:rPr lang="en-US" sz="4200" b="1" dirty="0"/>
              <a:t>Overview:</a:t>
            </a:r>
            <a:br>
              <a:rPr lang="en-US" sz="4400" dirty="0"/>
            </a:br>
            <a:br>
              <a:rPr lang="en-US" sz="2400" dirty="0"/>
            </a:br>
            <a:r>
              <a:rPr lang="en-US" sz="4200" dirty="0"/>
              <a:t>Monthly reporting process</a:t>
            </a:r>
          </a:p>
        </p:txBody>
      </p:sp>
    </p:spTree>
    <p:extLst>
      <p:ext uri="{BB962C8B-B14F-4D97-AF65-F5344CB8AC3E}">
        <p14:creationId xmlns:p14="http://schemas.microsoft.com/office/powerpoint/2010/main" val="3909926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2850E-3F18-484A-9075-53A87229CDCA}"/>
              </a:ext>
            </a:extLst>
          </p:cNvPr>
          <p:cNvSpPr>
            <a:spLocks noGrp="1"/>
          </p:cNvSpPr>
          <p:nvPr>
            <p:ph type="title"/>
          </p:nvPr>
        </p:nvSpPr>
        <p:spPr>
          <a:xfrm>
            <a:off x="972588" y="286603"/>
            <a:ext cx="3256511" cy="1427897"/>
          </a:xfrm>
        </p:spPr>
        <p:txBody>
          <a:bodyPr>
            <a:normAutofit/>
          </a:bodyPr>
          <a:lstStyle/>
          <a:p>
            <a:pPr>
              <a:spcBef>
                <a:spcPts val="600"/>
              </a:spcBef>
              <a:spcAft>
                <a:spcPts val="600"/>
              </a:spcAft>
            </a:pPr>
            <a:r>
              <a:rPr lang="en-US" sz="4400" dirty="0"/>
              <a:t>List Employer Reports</a:t>
            </a:r>
          </a:p>
        </p:txBody>
      </p:sp>
      <p:sp>
        <p:nvSpPr>
          <p:cNvPr id="3" name="Content Placeholder 2">
            <a:extLst>
              <a:ext uri="{FF2B5EF4-FFF2-40B4-BE49-F238E27FC236}">
                <a16:creationId xmlns:a16="http://schemas.microsoft.com/office/drawing/2014/main" id="{DB71D3AE-399A-493F-8010-3B13F12AB8EC}"/>
              </a:ext>
            </a:extLst>
          </p:cNvPr>
          <p:cNvSpPr>
            <a:spLocks noGrp="1"/>
          </p:cNvSpPr>
          <p:nvPr>
            <p:ph idx="1"/>
          </p:nvPr>
        </p:nvSpPr>
        <p:spPr>
          <a:xfrm>
            <a:off x="891217" y="1927183"/>
            <a:ext cx="3114111" cy="4177403"/>
          </a:xfrm>
        </p:spPr>
        <p:txBody>
          <a:bodyPr>
            <a:normAutofit fontScale="92500"/>
          </a:bodyPr>
          <a:lstStyle/>
          <a:p>
            <a:pPr>
              <a:spcAft>
                <a:spcPts val="600"/>
              </a:spcAft>
            </a:pPr>
            <a:r>
              <a:rPr lang="en-US" dirty="0"/>
              <a:t>View reports by calendar or fiscal year</a:t>
            </a:r>
            <a:endParaRPr lang="en-US" sz="1800" dirty="0"/>
          </a:p>
          <a:p>
            <a:pPr marL="274320" lvl="2" indent="0">
              <a:spcAft>
                <a:spcPts val="600"/>
              </a:spcAft>
              <a:buNone/>
            </a:pPr>
            <a:r>
              <a:rPr lang="en-US" sz="1900" dirty="0"/>
              <a:t>Use the arrow to </a:t>
            </a:r>
            <a:r>
              <a:rPr lang="en-US" sz="1900" b="1" dirty="0"/>
              <a:t>view or edit the Report Summary </a:t>
            </a:r>
            <a:r>
              <a:rPr lang="en-US" sz="1900" dirty="0"/>
              <a:t>– such as to change amount remitted for an overage/shortage</a:t>
            </a:r>
          </a:p>
          <a:p>
            <a:pPr marL="274320" lvl="1" indent="0">
              <a:spcBef>
                <a:spcPts val="400"/>
              </a:spcBef>
              <a:spcAft>
                <a:spcPts val="600"/>
              </a:spcAft>
              <a:buNone/>
            </a:pPr>
            <a:r>
              <a:rPr lang="en-US" sz="1900" dirty="0"/>
              <a:t>Use the Employee button to </a:t>
            </a:r>
            <a:r>
              <a:rPr lang="en-US" sz="1900" b="1" dirty="0"/>
              <a:t>view or edit employee data</a:t>
            </a:r>
            <a:r>
              <a:rPr lang="en-US" sz="1900" dirty="0"/>
              <a:t>, including error/warning </a:t>
            </a:r>
            <a:r>
              <a:rPr lang="en-US" sz="1900" dirty="0" err="1"/>
              <a:t>msgs</a:t>
            </a:r>
            <a:r>
              <a:rPr lang="en-US" sz="1900" b="1" dirty="0"/>
              <a:t> </a:t>
            </a:r>
          </a:p>
          <a:p>
            <a:pPr marL="274320" lvl="1" indent="0">
              <a:spcBef>
                <a:spcPts val="400"/>
              </a:spcBef>
              <a:spcAft>
                <a:spcPts val="600"/>
              </a:spcAft>
              <a:buNone/>
            </a:pPr>
            <a:r>
              <a:rPr lang="en-US" sz="1900" dirty="0"/>
              <a:t>Use the Plus (Add) button to </a:t>
            </a:r>
            <a:r>
              <a:rPr lang="en-US" sz="1900" b="1" dirty="0"/>
              <a:t>create a new report</a:t>
            </a:r>
            <a:r>
              <a:rPr lang="en-US" sz="1900" dirty="0"/>
              <a:t> – including $0 Contribution report</a:t>
            </a:r>
          </a:p>
        </p:txBody>
      </p:sp>
      <p:pic>
        <p:nvPicPr>
          <p:cNvPr id="8" name="Picture 7">
            <a:extLst>
              <a:ext uri="{FF2B5EF4-FFF2-40B4-BE49-F238E27FC236}">
                <a16:creationId xmlns:a16="http://schemas.microsoft.com/office/drawing/2014/main" id="{119C3883-F27A-4614-8FF1-11DF857FCDFB}"/>
              </a:ext>
            </a:extLst>
          </p:cNvPr>
          <p:cNvPicPr>
            <a:picLocks/>
          </p:cNvPicPr>
          <p:nvPr/>
        </p:nvPicPr>
        <p:blipFill>
          <a:blip r:embed="rId2"/>
          <a:stretch>
            <a:fillRect/>
          </a:stretch>
        </p:blipFill>
        <p:spPr>
          <a:xfrm>
            <a:off x="753128" y="4964429"/>
            <a:ext cx="262857" cy="228571"/>
          </a:xfrm>
          <a:prstGeom prst="rect">
            <a:avLst/>
          </a:prstGeom>
        </p:spPr>
      </p:pic>
      <p:pic>
        <p:nvPicPr>
          <p:cNvPr id="10" name="Picture 9">
            <a:extLst>
              <a:ext uri="{FF2B5EF4-FFF2-40B4-BE49-F238E27FC236}">
                <a16:creationId xmlns:a16="http://schemas.microsoft.com/office/drawing/2014/main" id="{2F7262DE-8A79-4C02-A61D-497BDAC59286}"/>
              </a:ext>
            </a:extLst>
          </p:cNvPr>
          <p:cNvPicPr>
            <a:picLocks/>
          </p:cNvPicPr>
          <p:nvPr/>
        </p:nvPicPr>
        <p:blipFill>
          <a:blip r:embed="rId3"/>
          <a:stretch>
            <a:fillRect/>
          </a:stretch>
        </p:blipFill>
        <p:spPr>
          <a:xfrm>
            <a:off x="753128" y="2800957"/>
            <a:ext cx="273809" cy="240000"/>
          </a:xfrm>
          <a:prstGeom prst="rect">
            <a:avLst/>
          </a:prstGeom>
        </p:spPr>
      </p:pic>
      <p:pic>
        <p:nvPicPr>
          <p:cNvPr id="12" name="Picture 11">
            <a:extLst>
              <a:ext uri="{FF2B5EF4-FFF2-40B4-BE49-F238E27FC236}">
                <a16:creationId xmlns:a16="http://schemas.microsoft.com/office/drawing/2014/main" id="{E69484DB-1B7E-4B7F-A279-DCAEDB4A77F9}"/>
              </a:ext>
            </a:extLst>
          </p:cNvPr>
          <p:cNvPicPr>
            <a:picLocks/>
          </p:cNvPicPr>
          <p:nvPr/>
        </p:nvPicPr>
        <p:blipFill>
          <a:blip r:embed="rId4"/>
          <a:stretch>
            <a:fillRect/>
          </a:stretch>
        </p:blipFill>
        <p:spPr>
          <a:xfrm>
            <a:off x="753128" y="4022957"/>
            <a:ext cx="284838" cy="240064"/>
          </a:xfrm>
          <a:prstGeom prst="rect">
            <a:avLst/>
          </a:prstGeom>
        </p:spPr>
      </p:pic>
      <p:pic>
        <p:nvPicPr>
          <p:cNvPr id="23" name="Picture 22">
            <a:extLst>
              <a:ext uri="{FF2B5EF4-FFF2-40B4-BE49-F238E27FC236}">
                <a16:creationId xmlns:a16="http://schemas.microsoft.com/office/drawing/2014/main" id="{C8DCF3DF-019B-4D6A-888A-74C0D66C4390}"/>
              </a:ext>
            </a:extLst>
          </p:cNvPr>
          <p:cNvPicPr>
            <a:picLocks noChangeAspect="1"/>
          </p:cNvPicPr>
          <p:nvPr/>
        </p:nvPicPr>
        <p:blipFill>
          <a:blip r:embed="rId5"/>
          <a:stretch>
            <a:fillRect/>
          </a:stretch>
        </p:blipFill>
        <p:spPr>
          <a:xfrm>
            <a:off x="4193921" y="805035"/>
            <a:ext cx="7659257" cy="5468176"/>
          </a:xfrm>
          <a:prstGeom prst="rect">
            <a:avLst/>
          </a:prstGeom>
        </p:spPr>
      </p:pic>
    </p:spTree>
    <p:extLst>
      <p:ext uri="{BB962C8B-B14F-4D97-AF65-F5344CB8AC3E}">
        <p14:creationId xmlns:p14="http://schemas.microsoft.com/office/powerpoint/2010/main" val="556289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C642-E449-41C6-9D45-A3DA563B343A}"/>
              </a:ext>
            </a:extLst>
          </p:cNvPr>
          <p:cNvSpPr>
            <a:spLocks noGrp="1"/>
          </p:cNvSpPr>
          <p:nvPr>
            <p:ph type="title"/>
          </p:nvPr>
        </p:nvSpPr>
        <p:spPr/>
        <p:txBody>
          <a:bodyPr/>
          <a:lstStyle/>
          <a:p>
            <a:r>
              <a:rPr lang="en-US" dirty="0"/>
              <a:t>What is TRS?</a:t>
            </a:r>
          </a:p>
        </p:txBody>
      </p:sp>
      <p:sp>
        <p:nvSpPr>
          <p:cNvPr id="3" name="Content Placeholder 2">
            <a:extLst>
              <a:ext uri="{FF2B5EF4-FFF2-40B4-BE49-F238E27FC236}">
                <a16:creationId xmlns:a16="http://schemas.microsoft.com/office/drawing/2014/main" id="{FEC231FA-C578-4ED9-A3A8-8A0B8240B510}"/>
              </a:ext>
            </a:extLst>
          </p:cNvPr>
          <p:cNvSpPr>
            <a:spLocks noGrp="1"/>
          </p:cNvSpPr>
          <p:nvPr>
            <p:ph idx="1"/>
          </p:nvPr>
        </p:nvSpPr>
        <p:spPr>
          <a:xfrm>
            <a:off x="1097280" y="1944053"/>
            <a:ext cx="10382148" cy="3955299"/>
          </a:xfrm>
        </p:spPr>
        <p:txBody>
          <a:bodyPr>
            <a:normAutofit/>
          </a:bodyPr>
          <a:lstStyle/>
          <a:p>
            <a:pPr>
              <a:spcAft>
                <a:spcPts val="0"/>
              </a:spcAft>
            </a:pPr>
            <a:r>
              <a:rPr lang="en-US" dirty="0"/>
              <a:t>In 1937, Montana law established the Teachers’ Retirement System</a:t>
            </a:r>
          </a:p>
          <a:p>
            <a:pPr>
              <a:spcAft>
                <a:spcPts val="0"/>
              </a:spcAft>
            </a:pPr>
            <a:r>
              <a:rPr lang="en-US" dirty="0"/>
              <a:t>TRS is a Defined Benefit (DB) Pension Plan</a:t>
            </a:r>
          </a:p>
          <a:p>
            <a:pPr lvl="1">
              <a:spcBef>
                <a:spcPts val="600"/>
              </a:spcBef>
              <a:spcAft>
                <a:spcPts val="0"/>
              </a:spcAft>
            </a:pPr>
            <a:r>
              <a:rPr lang="en-US" dirty="0"/>
              <a:t>DB =The retiree receives a monthly benefit </a:t>
            </a:r>
            <a:r>
              <a:rPr lang="en-US" i="1" dirty="0"/>
              <a:t>for life</a:t>
            </a:r>
          </a:p>
          <a:p>
            <a:pPr lvl="1">
              <a:spcBef>
                <a:spcPts val="300"/>
              </a:spcBef>
              <a:spcAft>
                <a:spcPts val="0"/>
              </a:spcAft>
            </a:pPr>
            <a:r>
              <a:rPr lang="en-US" dirty="0"/>
              <a:t>Benefit amount depends on member’s average final salary and years of service</a:t>
            </a:r>
          </a:p>
          <a:p>
            <a:pPr>
              <a:spcBef>
                <a:spcPts val="1500"/>
              </a:spcBef>
              <a:spcAft>
                <a:spcPts val="600"/>
              </a:spcAft>
            </a:pPr>
            <a:r>
              <a:rPr lang="en-US" dirty="0"/>
              <a:t>Approx. $4 billion in assets, managed by Montana Board of Investments</a:t>
            </a:r>
          </a:p>
          <a:p>
            <a:pPr>
              <a:spcBef>
                <a:spcPts val="600"/>
              </a:spcBef>
              <a:spcAft>
                <a:spcPts val="0"/>
              </a:spcAft>
            </a:pPr>
            <a:r>
              <a:rPr lang="en-US" i="1" dirty="0"/>
              <a:t>FY 2018:</a:t>
            </a:r>
            <a:r>
              <a:rPr lang="en-US" dirty="0"/>
              <a:t>  </a:t>
            </a:r>
          </a:p>
          <a:p>
            <a:pPr lvl="1">
              <a:spcAft>
                <a:spcPts val="0"/>
              </a:spcAft>
            </a:pPr>
            <a:r>
              <a:rPr lang="en-US" dirty="0"/>
              <a:t>Over</a:t>
            </a:r>
            <a:r>
              <a:rPr lang="en-US" i="1" dirty="0"/>
              <a:t> </a:t>
            </a:r>
            <a:r>
              <a:rPr lang="en-US" b="1" dirty="0"/>
              <a:t>19,000</a:t>
            </a:r>
            <a:r>
              <a:rPr lang="en-US" dirty="0"/>
              <a:t> active, contributing members</a:t>
            </a:r>
          </a:p>
          <a:p>
            <a:pPr lvl="1">
              <a:spcAft>
                <a:spcPts val="0"/>
              </a:spcAft>
            </a:pPr>
            <a:r>
              <a:rPr lang="en-US" dirty="0"/>
              <a:t>Paid over $352 million</a:t>
            </a:r>
            <a:r>
              <a:rPr lang="en-US" i="1" dirty="0"/>
              <a:t> </a:t>
            </a:r>
            <a:r>
              <a:rPr lang="en-US" dirty="0"/>
              <a:t>to </a:t>
            </a:r>
            <a:r>
              <a:rPr lang="en-US" b="1" dirty="0"/>
              <a:t>16,313 </a:t>
            </a:r>
            <a:r>
              <a:rPr lang="en-US" dirty="0"/>
              <a:t>retirees and other benefit recipients</a:t>
            </a:r>
          </a:p>
        </p:txBody>
      </p:sp>
    </p:spTree>
    <p:extLst>
      <p:ext uri="{BB962C8B-B14F-4D97-AF65-F5344CB8AC3E}">
        <p14:creationId xmlns:p14="http://schemas.microsoft.com/office/powerpoint/2010/main" val="1285007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2850E-3F18-484A-9075-53A87229CDCA}"/>
              </a:ext>
            </a:extLst>
          </p:cNvPr>
          <p:cNvSpPr>
            <a:spLocks noGrp="1"/>
          </p:cNvSpPr>
          <p:nvPr>
            <p:ph type="title"/>
          </p:nvPr>
        </p:nvSpPr>
        <p:spPr>
          <a:xfrm>
            <a:off x="1097280" y="286603"/>
            <a:ext cx="2933807" cy="1427897"/>
          </a:xfrm>
        </p:spPr>
        <p:txBody>
          <a:bodyPr>
            <a:normAutofit/>
          </a:bodyPr>
          <a:lstStyle/>
          <a:p>
            <a:pPr>
              <a:spcBef>
                <a:spcPts val="600"/>
              </a:spcBef>
              <a:spcAft>
                <a:spcPts val="600"/>
              </a:spcAft>
            </a:pPr>
            <a:r>
              <a:rPr lang="en-US" sz="4400" dirty="0"/>
              <a:t>Report Summary</a:t>
            </a:r>
          </a:p>
        </p:txBody>
      </p:sp>
      <p:sp>
        <p:nvSpPr>
          <p:cNvPr id="3" name="Content Placeholder 2">
            <a:extLst>
              <a:ext uri="{FF2B5EF4-FFF2-40B4-BE49-F238E27FC236}">
                <a16:creationId xmlns:a16="http://schemas.microsoft.com/office/drawing/2014/main" id="{DB71D3AE-399A-493F-8010-3B13F12AB8EC}"/>
              </a:ext>
            </a:extLst>
          </p:cNvPr>
          <p:cNvSpPr>
            <a:spLocks noGrp="1"/>
          </p:cNvSpPr>
          <p:nvPr>
            <p:ph idx="1"/>
          </p:nvPr>
        </p:nvSpPr>
        <p:spPr>
          <a:xfrm>
            <a:off x="1097282" y="1927185"/>
            <a:ext cx="2921825" cy="4249879"/>
          </a:xfrm>
        </p:spPr>
        <p:txBody>
          <a:bodyPr>
            <a:normAutofit fontScale="85000" lnSpcReduction="10000"/>
          </a:bodyPr>
          <a:lstStyle/>
          <a:p>
            <a:pPr>
              <a:lnSpc>
                <a:spcPct val="110000"/>
              </a:lnSpc>
              <a:spcBef>
                <a:spcPts val="600"/>
              </a:spcBef>
              <a:spcAft>
                <a:spcPts val="600"/>
              </a:spcAft>
            </a:pPr>
            <a:r>
              <a:rPr lang="en-US" dirty="0"/>
              <a:t>“Progress bar” </a:t>
            </a:r>
            <a:br>
              <a:rPr lang="en-US" dirty="0"/>
            </a:br>
            <a:r>
              <a:rPr lang="en-US" dirty="0"/>
              <a:t>across the top tells you the step you are on and which steps remain</a:t>
            </a:r>
          </a:p>
          <a:p>
            <a:pPr>
              <a:lnSpc>
                <a:spcPct val="110000"/>
              </a:lnSpc>
              <a:spcBef>
                <a:spcPts val="600"/>
              </a:spcBef>
              <a:spcAft>
                <a:spcPts val="600"/>
              </a:spcAft>
            </a:pPr>
            <a:r>
              <a:rPr lang="en-US" dirty="0"/>
              <a:t>Button at bottom indicates the next available action</a:t>
            </a:r>
          </a:p>
          <a:p>
            <a:pPr>
              <a:lnSpc>
                <a:spcPct val="110000"/>
              </a:lnSpc>
              <a:spcBef>
                <a:spcPts val="600"/>
              </a:spcBef>
              <a:spcAft>
                <a:spcPts val="600"/>
              </a:spcAft>
            </a:pPr>
            <a:r>
              <a:rPr lang="en-US" dirty="0"/>
              <a:t>If you make changes, progress bar resets to “Ready to Edit” status</a:t>
            </a:r>
          </a:p>
        </p:txBody>
      </p:sp>
      <p:pic>
        <p:nvPicPr>
          <p:cNvPr id="5" name="Picture 4">
            <a:extLst>
              <a:ext uri="{FF2B5EF4-FFF2-40B4-BE49-F238E27FC236}">
                <a16:creationId xmlns:a16="http://schemas.microsoft.com/office/drawing/2014/main" id="{ACC6E108-B7A9-4E9B-B550-9C42C9DA930C}"/>
              </a:ext>
            </a:extLst>
          </p:cNvPr>
          <p:cNvPicPr>
            <a:picLocks noChangeAspect="1"/>
          </p:cNvPicPr>
          <p:nvPr/>
        </p:nvPicPr>
        <p:blipFill>
          <a:blip r:embed="rId2"/>
          <a:stretch>
            <a:fillRect/>
          </a:stretch>
        </p:blipFill>
        <p:spPr>
          <a:xfrm>
            <a:off x="4239641" y="270047"/>
            <a:ext cx="7376508" cy="6342332"/>
          </a:xfrm>
          <a:prstGeom prst="rect">
            <a:avLst/>
          </a:prstGeom>
        </p:spPr>
      </p:pic>
      <p:pic>
        <p:nvPicPr>
          <p:cNvPr id="6" name="Picture 5">
            <a:extLst>
              <a:ext uri="{FF2B5EF4-FFF2-40B4-BE49-F238E27FC236}">
                <a16:creationId xmlns:a16="http://schemas.microsoft.com/office/drawing/2014/main" id="{E7B9E469-A709-48A2-9369-76754A1EFDCA}"/>
              </a:ext>
            </a:extLst>
          </p:cNvPr>
          <p:cNvPicPr>
            <a:picLocks/>
          </p:cNvPicPr>
          <p:nvPr/>
        </p:nvPicPr>
        <p:blipFill>
          <a:blip r:embed="rId3"/>
          <a:stretch>
            <a:fillRect/>
          </a:stretch>
        </p:blipFill>
        <p:spPr>
          <a:xfrm>
            <a:off x="688732" y="650184"/>
            <a:ext cx="300000" cy="258000"/>
          </a:xfrm>
          <a:prstGeom prst="rect">
            <a:avLst/>
          </a:prstGeom>
        </p:spPr>
      </p:pic>
      <p:sp>
        <p:nvSpPr>
          <p:cNvPr id="8" name="Rectangle: Rounded Corners 7">
            <a:extLst>
              <a:ext uri="{FF2B5EF4-FFF2-40B4-BE49-F238E27FC236}">
                <a16:creationId xmlns:a16="http://schemas.microsoft.com/office/drawing/2014/main" id="{4D24FEE6-BA16-4063-9849-001341A8B83C}"/>
              </a:ext>
            </a:extLst>
          </p:cNvPr>
          <p:cNvSpPr/>
          <p:nvPr/>
        </p:nvSpPr>
        <p:spPr>
          <a:xfrm>
            <a:off x="4043374" y="1446028"/>
            <a:ext cx="7701566" cy="251738"/>
          </a:xfrm>
          <a:prstGeom prst="round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4C2C73F-DE50-4AFA-BDED-97F7B38629AE}"/>
              </a:ext>
            </a:extLst>
          </p:cNvPr>
          <p:cNvSpPr/>
          <p:nvPr/>
        </p:nvSpPr>
        <p:spPr>
          <a:xfrm>
            <a:off x="7044147" y="6153856"/>
            <a:ext cx="1738649" cy="437881"/>
          </a:xfrm>
          <a:prstGeom prst="ellipse">
            <a:avLst/>
          </a:prstGeom>
          <a:no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BA46E7C3-7CA4-4F74-BDB4-8A143504A1EB}"/>
              </a:ext>
            </a:extLst>
          </p:cNvPr>
          <p:cNvCxnSpPr>
            <a:cxnSpLocks/>
          </p:cNvCxnSpPr>
          <p:nvPr/>
        </p:nvCxnSpPr>
        <p:spPr>
          <a:xfrm flipV="1">
            <a:off x="3287949" y="1702340"/>
            <a:ext cx="583660" cy="418291"/>
          </a:xfrm>
          <a:prstGeom prst="straightConnector1">
            <a:avLst/>
          </a:prstGeom>
          <a:ln w="41275">
            <a:tailEnd type="triangle" w="lg"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018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2850E-3F18-484A-9075-53A87229CDCA}"/>
              </a:ext>
            </a:extLst>
          </p:cNvPr>
          <p:cNvSpPr>
            <a:spLocks noGrp="1"/>
          </p:cNvSpPr>
          <p:nvPr>
            <p:ph type="title"/>
          </p:nvPr>
        </p:nvSpPr>
        <p:spPr>
          <a:xfrm>
            <a:off x="1022849" y="286604"/>
            <a:ext cx="10268928" cy="1396282"/>
          </a:xfrm>
        </p:spPr>
        <p:txBody>
          <a:bodyPr>
            <a:normAutofit/>
          </a:bodyPr>
          <a:lstStyle/>
          <a:p>
            <a:pPr>
              <a:spcBef>
                <a:spcPts val="600"/>
              </a:spcBef>
              <a:spcAft>
                <a:spcPts val="600"/>
              </a:spcAft>
            </a:pPr>
            <a:r>
              <a:rPr lang="en-US" sz="4000" b="1" dirty="0"/>
              <a:t>Edit Report: </a:t>
            </a:r>
            <a:r>
              <a:rPr lang="en-US" sz="4000" dirty="0"/>
              <a:t>Check data for errors</a:t>
            </a:r>
          </a:p>
        </p:txBody>
      </p:sp>
      <p:pic>
        <p:nvPicPr>
          <p:cNvPr id="6" name="Picture 5">
            <a:extLst>
              <a:ext uri="{FF2B5EF4-FFF2-40B4-BE49-F238E27FC236}">
                <a16:creationId xmlns:a16="http://schemas.microsoft.com/office/drawing/2014/main" id="{EA5292D7-FB2D-427F-89AE-5E4187CC8E59}"/>
              </a:ext>
            </a:extLst>
          </p:cNvPr>
          <p:cNvPicPr>
            <a:picLocks noChangeAspect="1"/>
          </p:cNvPicPr>
          <p:nvPr/>
        </p:nvPicPr>
        <p:blipFill>
          <a:blip r:embed="rId2"/>
          <a:stretch>
            <a:fillRect/>
          </a:stretch>
        </p:blipFill>
        <p:spPr>
          <a:xfrm>
            <a:off x="6371619" y="3394281"/>
            <a:ext cx="5266509" cy="2130126"/>
          </a:xfrm>
          <a:prstGeom prst="rect">
            <a:avLst/>
          </a:prstGeom>
        </p:spPr>
      </p:pic>
      <p:pic>
        <p:nvPicPr>
          <p:cNvPr id="7" name="Picture 6">
            <a:extLst>
              <a:ext uri="{FF2B5EF4-FFF2-40B4-BE49-F238E27FC236}">
                <a16:creationId xmlns:a16="http://schemas.microsoft.com/office/drawing/2014/main" id="{E506F1DB-EC97-484D-9EAC-0B31DD283BE4}"/>
              </a:ext>
            </a:extLst>
          </p:cNvPr>
          <p:cNvPicPr>
            <a:picLocks noChangeAspect="1"/>
          </p:cNvPicPr>
          <p:nvPr/>
        </p:nvPicPr>
        <p:blipFill>
          <a:blip r:embed="rId3"/>
          <a:stretch>
            <a:fillRect/>
          </a:stretch>
        </p:blipFill>
        <p:spPr>
          <a:xfrm>
            <a:off x="865627" y="3784646"/>
            <a:ext cx="5715648" cy="2146922"/>
          </a:xfrm>
          <a:prstGeom prst="rect">
            <a:avLst/>
          </a:prstGeom>
        </p:spPr>
      </p:pic>
      <p:sp>
        <p:nvSpPr>
          <p:cNvPr id="8" name="Content Placeholder 2">
            <a:extLst>
              <a:ext uri="{FF2B5EF4-FFF2-40B4-BE49-F238E27FC236}">
                <a16:creationId xmlns:a16="http://schemas.microsoft.com/office/drawing/2014/main" id="{22183C58-4756-483B-842C-3D153F9AEED9}"/>
              </a:ext>
            </a:extLst>
          </p:cNvPr>
          <p:cNvSpPr txBox="1">
            <a:spLocks/>
          </p:cNvSpPr>
          <p:nvPr/>
        </p:nvSpPr>
        <p:spPr>
          <a:xfrm>
            <a:off x="1033486" y="1721796"/>
            <a:ext cx="10130700" cy="2033081"/>
          </a:xfrm>
          <a:prstGeom prst="rect">
            <a:avLst/>
          </a:prstGeom>
        </p:spPr>
        <p:txBody>
          <a:bodyPr vert="horz" lIns="0" tIns="45720" rIns="0" bIns="45720" rtlCol="0">
            <a:normAutofit fontScale="85000" lnSpcReduction="10000"/>
          </a:bodyPr>
          <a:lstStyle>
            <a:lvl1pPr marL="274320" indent="-274320" algn="l" defTabSz="914400" rtl="0" eaLnBrk="1" latinLnBrk="0" hangingPunct="1">
              <a:lnSpc>
                <a:spcPct val="90000"/>
              </a:lnSpc>
              <a:spcBef>
                <a:spcPts val="1200"/>
              </a:spcBef>
              <a:spcAft>
                <a:spcPts val="200"/>
              </a:spcAft>
              <a:buClr>
                <a:schemeClr val="accent1"/>
              </a:buClr>
              <a:buSzPct val="100000"/>
              <a:buFont typeface="Wingdings" panose="05000000000000000000" pitchFamily="2" charset="2"/>
              <a:buChar char="§"/>
              <a:defRPr sz="2600" kern="1200">
                <a:solidFill>
                  <a:schemeClr val="tx1">
                    <a:lumMod val="75000"/>
                    <a:lumOff val="25000"/>
                  </a:schemeClr>
                </a:solidFill>
                <a:latin typeface="+mn-lt"/>
                <a:ea typeface="+mn-ea"/>
                <a:cs typeface="+mn-cs"/>
              </a:defRPr>
            </a:lvl1pPr>
            <a:lvl2pPr marL="457200" indent="-182880" algn="l" defTabSz="914400" rtl="0" eaLnBrk="1" latinLnBrk="0" hangingPunct="1">
              <a:lnSpc>
                <a:spcPct val="10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2pPr>
            <a:lvl3pPr marL="640080" indent="-182880" algn="l" defTabSz="914400" rtl="0" eaLnBrk="1" latinLnBrk="0" hangingPunct="1">
              <a:lnSpc>
                <a:spcPct val="100000"/>
              </a:lnSpc>
              <a:spcBef>
                <a:spcPts val="200"/>
              </a:spcBef>
              <a:spcAft>
                <a:spcPts val="400"/>
              </a:spcAft>
              <a:buClr>
                <a:schemeClr val="accent1"/>
              </a:buClr>
              <a:buFont typeface="Calibri" pitchFamily="34" charset="0"/>
              <a:buChar char="◦"/>
              <a:defRPr sz="2200" kern="1200">
                <a:solidFill>
                  <a:schemeClr val="tx1">
                    <a:lumMod val="75000"/>
                    <a:lumOff val="25000"/>
                  </a:schemeClr>
                </a:solidFill>
                <a:latin typeface="+mn-lt"/>
                <a:ea typeface="+mn-ea"/>
                <a:cs typeface="+mn-cs"/>
              </a:defRPr>
            </a:lvl3pPr>
            <a:lvl4pPr marL="822960" indent="-182880" algn="l" defTabSz="914400" rtl="0" eaLnBrk="1" latinLnBrk="0" hangingPunct="1">
              <a:lnSpc>
                <a:spcPct val="100000"/>
              </a:lnSpc>
              <a:spcBef>
                <a:spcPts val="200"/>
              </a:spcBef>
              <a:spcAft>
                <a:spcPts val="400"/>
              </a:spcAft>
              <a:buClr>
                <a:schemeClr val="accent1"/>
              </a:buClr>
              <a:buFont typeface="Calibri" pitchFamily="34" charset="0"/>
              <a:buChar char="◦"/>
              <a:defRPr sz="2000" i="1" kern="1200">
                <a:solidFill>
                  <a:schemeClr val="tx1">
                    <a:lumMod val="75000"/>
                    <a:lumOff val="25000"/>
                  </a:schemeClr>
                </a:solidFill>
                <a:latin typeface="+mn-lt"/>
                <a:ea typeface="+mn-ea"/>
                <a:cs typeface="+mn-cs"/>
              </a:defRPr>
            </a:lvl4pPr>
            <a:lvl5pPr marL="1005840" indent="-182880" algn="l" defTabSz="914400" rtl="0" eaLnBrk="1" latinLnBrk="0" hangingPunct="1">
              <a:lnSpc>
                <a:spcPct val="100000"/>
              </a:lnSpc>
              <a:spcBef>
                <a:spcPts val="200"/>
              </a:spcBef>
              <a:spcAft>
                <a:spcPts val="400"/>
              </a:spcAft>
              <a:buClr>
                <a:schemeClr val="accent1"/>
              </a:buClr>
              <a:buFont typeface="Calibri" pitchFamily="34" charset="0"/>
              <a:buChar char="◦"/>
              <a:defRPr sz="1800" b="1"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10000"/>
              </a:lnSpc>
              <a:spcAft>
                <a:spcPts val="0"/>
              </a:spcAft>
            </a:pPr>
            <a:r>
              <a:rPr lang="en-US" dirty="0"/>
              <a:t>The </a:t>
            </a:r>
            <a:r>
              <a:rPr lang="en-US" b="1" dirty="0"/>
              <a:t>edit report </a:t>
            </a:r>
            <a:r>
              <a:rPr lang="en-US" dirty="0"/>
              <a:t>checks for errors such as incorrect work status, FTE, or contribution amounts. The system produces a PDF report that you may save or print.</a:t>
            </a:r>
          </a:p>
          <a:p>
            <a:pPr>
              <a:lnSpc>
                <a:spcPct val="110000"/>
              </a:lnSpc>
              <a:spcBef>
                <a:spcPts val="400"/>
              </a:spcBef>
            </a:pPr>
            <a:r>
              <a:rPr lang="en-US" dirty="0"/>
              <a:t>If errors are found, return to </a:t>
            </a:r>
            <a:r>
              <a:rPr lang="en-US" i="1" dirty="0"/>
              <a:t>Employer Reports</a:t>
            </a:r>
            <a:r>
              <a:rPr lang="en-US" dirty="0"/>
              <a:t>, then click the Employees </a:t>
            </a:r>
            <a:br>
              <a:rPr lang="en-US" dirty="0"/>
            </a:br>
            <a:r>
              <a:rPr lang="en-US" dirty="0"/>
              <a:t>button to review the Member List. </a:t>
            </a:r>
            <a:r>
              <a:rPr lang="en-US" i="1" dirty="0"/>
              <a:t>You must resolve errors before proceeding. </a:t>
            </a:r>
          </a:p>
          <a:p>
            <a:pPr>
              <a:spcBef>
                <a:spcPts val="800"/>
              </a:spcBef>
              <a:spcAft>
                <a:spcPts val="600"/>
              </a:spcAft>
            </a:pPr>
            <a:r>
              <a:rPr lang="en-US" dirty="0"/>
              <a:t>You can filter the list by Errors or Warnings:</a:t>
            </a:r>
          </a:p>
        </p:txBody>
      </p:sp>
      <p:sp>
        <p:nvSpPr>
          <p:cNvPr id="13" name="Oval 12">
            <a:extLst>
              <a:ext uri="{FF2B5EF4-FFF2-40B4-BE49-F238E27FC236}">
                <a16:creationId xmlns:a16="http://schemas.microsoft.com/office/drawing/2014/main" id="{F9CFE29C-3547-43FD-87F5-647774FCB65D}"/>
              </a:ext>
            </a:extLst>
          </p:cNvPr>
          <p:cNvSpPr/>
          <p:nvPr/>
        </p:nvSpPr>
        <p:spPr>
          <a:xfrm>
            <a:off x="5997757" y="5402919"/>
            <a:ext cx="260422" cy="297711"/>
          </a:xfrm>
          <a:prstGeom prst="ellipse">
            <a:avLst/>
          </a:prstGeom>
          <a:no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48C6B8C6-28D5-4F81-A2A1-D844122EDE6E}"/>
              </a:ext>
            </a:extLst>
          </p:cNvPr>
          <p:cNvCxnSpPr>
            <a:cxnSpLocks/>
          </p:cNvCxnSpPr>
          <p:nvPr/>
        </p:nvCxnSpPr>
        <p:spPr>
          <a:xfrm flipV="1">
            <a:off x="6122404" y="5730723"/>
            <a:ext cx="0" cy="436612"/>
          </a:xfrm>
          <a:prstGeom prst="straightConnector1">
            <a:avLst/>
          </a:prstGeom>
          <a:ln w="41275">
            <a:solidFill>
              <a:srgbClr val="FF0000"/>
            </a:solidFill>
            <a:tailEnd type="triangle" w="lg"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0C4FAC8F-E82E-45D1-ACAE-18C392167C26}"/>
              </a:ext>
            </a:extLst>
          </p:cNvPr>
          <p:cNvGrpSpPr/>
          <p:nvPr/>
        </p:nvGrpSpPr>
        <p:grpSpPr>
          <a:xfrm>
            <a:off x="6693383" y="5642043"/>
            <a:ext cx="3512289" cy="413219"/>
            <a:chOff x="6703111" y="5529614"/>
            <a:chExt cx="3512289" cy="400110"/>
          </a:xfrm>
        </p:grpSpPr>
        <p:sp>
          <p:nvSpPr>
            <p:cNvPr id="12" name="Rectangle 11">
              <a:extLst>
                <a:ext uri="{FF2B5EF4-FFF2-40B4-BE49-F238E27FC236}">
                  <a16:creationId xmlns:a16="http://schemas.microsoft.com/office/drawing/2014/main" id="{5729931E-2073-4469-B51A-6FC6D8182426}"/>
                </a:ext>
              </a:extLst>
            </p:cNvPr>
            <p:cNvSpPr/>
            <p:nvPr/>
          </p:nvSpPr>
          <p:spPr>
            <a:xfrm>
              <a:off x="6703111" y="5529614"/>
              <a:ext cx="3512289" cy="400110"/>
            </a:xfrm>
            <a:prstGeom prst="rect">
              <a:avLst/>
            </a:prstGeom>
          </p:spPr>
          <p:txBody>
            <a:bodyPr wrap="square">
              <a:spAutoFit/>
            </a:bodyPr>
            <a:lstStyle/>
            <a:p>
              <a:pPr>
                <a:spcBef>
                  <a:spcPts val="600"/>
                </a:spcBef>
                <a:spcAft>
                  <a:spcPts val="600"/>
                </a:spcAft>
              </a:pPr>
              <a:r>
                <a:rPr lang="en-US" sz="2000" dirty="0"/>
                <a:t>Click </a:t>
              </a:r>
              <a:r>
                <a:rPr lang="en-US" sz="2000" b="1" dirty="0"/>
                <a:t>Edit</a:t>
              </a:r>
              <a:r>
                <a:rPr lang="en-US" sz="2000" dirty="0"/>
                <a:t> to review/resolve</a:t>
              </a:r>
            </a:p>
          </p:txBody>
        </p:sp>
        <p:pic>
          <p:nvPicPr>
            <p:cNvPr id="17" name="Picture 16">
              <a:extLst>
                <a:ext uri="{FF2B5EF4-FFF2-40B4-BE49-F238E27FC236}">
                  <a16:creationId xmlns:a16="http://schemas.microsoft.com/office/drawing/2014/main" id="{EEEB7EB3-D1FE-4BB3-80E8-7D9D126F9492}"/>
                </a:ext>
              </a:extLst>
            </p:cNvPr>
            <p:cNvPicPr>
              <a:picLocks/>
            </p:cNvPicPr>
            <p:nvPr/>
          </p:nvPicPr>
          <p:blipFill>
            <a:blip r:embed="rId4"/>
            <a:stretch>
              <a:fillRect/>
            </a:stretch>
          </p:blipFill>
          <p:spPr>
            <a:xfrm>
              <a:off x="9697076" y="5653097"/>
              <a:ext cx="198130" cy="162886"/>
            </a:xfrm>
            <a:prstGeom prst="rect">
              <a:avLst/>
            </a:prstGeom>
          </p:spPr>
        </p:pic>
      </p:grpSp>
      <p:sp>
        <p:nvSpPr>
          <p:cNvPr id="15" name="Oval 14">
            <a:extLst>
              <a:ext uri="{FF2B5EF4-FFF2-40B4-BE49-F238E27FC236}">
                <a16:creationId xmlns:a16="http://schemas.microsoft.com/office/drawing/2014/main" id="{F588F8CA-8023-4937-B70A-6F2ACE9080D2}"/>
              </a:ext>
            </a:extLst>
          </p:cNvPr>
          <p:cNvSpPr/>
          <p:nvPr/>
        </p:nvSpPr>
        <p:spPr>
          <a:xfrm>
            <a:off x="11108991" y="4874387"/>
            <a:ext cx="214007" cy="650925"/>
          </a:xfrm>
          <a:prstGeom prst="ellipse">
            <a:avLst/>
          </a:prstGeom>
          <a:no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5305EF6-D09E-40B9-A8E6-CB5484ACEDEE}"/>
              </a:ext>
            </a:extLst>
          </p:cNvPr>
          <p:cNvSpPr/>
          <p:nvPr/>
        </p:nvSpPr>
        <p:spPr>
          <a:xfrm>
            <a:off x="2124727" y="4494176"/>
            <a:ext cx="535021" cy="214009"/>
          </a:xfrm>
          <a:prstGeom prst="ellipse">
            <a:avLst/>
          </a:prstGeom>
          <a:no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E4DC460-2F58-40B8-A6B6-099C2D69A9AF}"/>
              </a:ext>
            </a:extLst>
          </p:cNvPr>
          <p:cNvSpPr/>
          <p:nvPr/>
        </p:nvSpPr>
        <p:spPr>
          <a:xfrm>
            <a:off x="7944256" y="4066163"/>
            <a:ext cx="664724" cy="204281"/>
          </a:xfrm>
          <a:prstGeom prst="ellipse">
            <a:avLst/>
          </a:prstGeom>
          <a:no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63E96E2-B4A0-4CA2-8803-FE7427C5D77D}"/>
              </a:ext>
            </a:extLst>
          </p:cNvPr>
          <p:cNvPicPr>
            <a:picLocks/>
          </p:cNvPicPr>
          <p:nvPr/>
        </p:nvPicPr>
        <p:blipFill>
          <a:blip r:embed="rId5"/>
          <a:stretch>
            <a:fillRect/>
          </a:stretch>
        </p:blipFill>
        <p:spPr>
          <a:xfrm>
            <a:off x="9559827" y="2533716"/>
            <a:ext cx="284838" cy="240064"/>
          </a:xfrm>
          <a:prstGeom prst="rect">
            <a:avLst/>
          </a:prstGeom>
        </p:spPr>
      </p:pic>
    </p:spTree>
    <p:extLst>
      <p:ext uri="{BB962C8B-B14F-4D97-AF65-F5344CB8AC3E}">
        <p14:creationId xmlns:p14="http://schemas.microsoft.com/office/powerpoint/2010/main" val="5937341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2850E-3F18-484A-9075-53A87229CDCA}"/>
              </a:ext>
            </a:extLst>
          </p:cNvPr>
          <p:cNvSpPr>
            <a:spLocks noGrp="1"/>
          </p:cNvSpPr>
          <p:nvPr>
            <p:ph type="title"/>
          </p:nvPr>
        </p:nvSpPr>
        <p:spPr>
          <a:xfrm>
            <a:off x="1022849" y="286603"/>
            <a:ext cx="9864891" cy="1427897"/>
          </a:xfrm>
        </p:spPr>
        <p:txBody>
          <a:bodyPr>
            <a:normAutofit/>
          </a:bodyPr>
          <a:lstStyle/>
          <a:p>
            <a:pPr>
              <a:spcBef>
                <a:spcPts val="600"/>
              </a:spcBef>
              <a:spcAft>
                <a:spcPts val="600"/>
              </a:spcAft>
            </a:pPr>
            <a:r>
              <a:rPr lang="en-US" sz="4000" b="1" dirty="0"/>
              <a:t>Edit Member Detail: </a:t>
            </a:r>
            <a:r>
              <a:rPr lang="en-US" sz="4000" dirty="0"/>
              <a:t>Review &amp; correct problems</a:t>
            </a:r>
          </a:p>
        </p:txBody>
      </p:sp>
      <p:sp>
        <p:nvSpPr>
          <p:cNvPr id="8" name="Content Placeholder 2">
            <a:extLst>
              <a:ext uri="{FF2B5EF4-FFF2-40B4-BE49-F238E27FC236}">
                <a16:creationId xmlns:a16="http://schemas.microsoft.com/office/drawing/2014/main" id="{22183C58-4756-483B-842C-3D153F9AEED9}"/>
              </a:ext>
            </a:extLst>
          </p:cNvPr>
          <p:cNvSpPr txBox="1">
            <a:spLocks/>
          </p:cNvSpPr>
          <p:nvPr/>
        </p:nvSpPr>
        <p:spPr>
          <a:xfrm>
            <a:off x="1033486" y="1853962"/>
            <a:ext cx="2953723" cy="4100271"/>
          </a:xfrm>
          <a:prstGeom prst="rect">
            <a:avLst/>
          </a:prstGeom>
        </p:spPr>
        <p:txBody>
          <a:bodyPr vert="horz" lIns="0" tIns="45720" rIns="0" bIns="45720" rtlCol="0">
            <a:noAutofit/>
          </a:bodyPr>
          <a:lstStyle>
            <a:lvl1pPr marL="274320" indent="-274320" algn="l" defTabSz="914400" rtl="0" eaLnBrk="1" latinLnBrk="0" hangingPunct="1">
              <a:lnSpc>
                <a:spcPct val="90000"/>
              </a:lnSpc>
              <a:spcBef>
                <a:spcPts val="1200"/>
              </a:spcBef>
              <a:spcAft>
                <a:spcPts val="200"/>
              </a:spcAft>
              <a:buClr>
                <a:schemeClr val="accent1"/>
              </a:buClr>
              <a:buSzPct val="100000"/>
              <a:buFont typeface="Wingdings" panose="05000000000000000000" pitchFamily="2" charset="2"/>
              <a:buChar char="§"/>
              <a:defRPr sz="2600" kern="1200">
                <a:solidFill>
                  <a:schemeClr val="tx1">
                    <a:lumMod val="75000"/>
                    <a:lumOff val="25000"/>
                  </a:schemeClr>
                </a:solidFill>
                <a:latin typeface="+mn-lt"/>
                <a:ea typeface="+mn-ea"/>
                <a:cs typeface="+mn-cs"/>
              </a:defRPr>
            </a:lvl1pPr>
            <a:lvl2pPr marL="457200" indent="-182880" algn="l" defTabSz="914400" rtl="0" eaLnBrk="1" latinLnBrk="0" hangingPunct="1">
              <a:lnSpc>
                <a:spcPct val="10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2pPr>
            <a:lvl3pPr marL="640080" indent="-182880" algn="l" defTabSz="914400" rtl="0" eaLnBrk="1" latinLnBrk="0" hangingPunct="1">
              <a:lnSpc>
                <a:spcPct val="100000"/>
              </a:lnSpc>
              <a:spcBef>
                <a:spcPts val="200"/>
              </a:spcBef>
              <a:spcAft>
                <a:spcPts val="400"/>
              </a:spcAft>
              <a:buClr>
                <a:schemeClr val="accent1"/>
              </a:buClr>
              <a:buFont typeface="Calibri" pitchFamily="34" charset="0"/>
              <a:buChar char="◦"/>
              <a:defRPr sz="2200" kern="1200">
                <a:solidFill>
                  <a:schemeClr val="tx1">
                    <a:lumMod val="75000"/>
                    <a:lumOff val="25000"/>
                  </a:schemeClr>
                </a:solidFill>
                <a:latin typeface="+mn-lt"/>
                <a:ea typeface="+mn-ea"/>
                <a:cs typeface="+mn-cs"/>
              </a:defRPr>
            </a:lvl3pPr>
            <a:lvl4pPr marL="822960" indent="-182880" algn="l" defTabSz="914400" rtl="0" eaLnBrk="1" latinLnBrk="0" hangingPunct="1">
              <a:lnSpc>
                <a:spcPct val="100000"/>
              </a:lnSpc>
              <a:spcBef>
                <a:spcPts val="200"/>
              </a:spcBef>
              <a:spcAft>
                <a:spcPts val="400"/>
              </a:spcAft>
              <a:buClr>
                <a:schemeClr val="accent1"/>
              </a:buClr>
              <a:buFont typeface="Calibri" pitchFamily="34" charset="0"/>
              <a:buChar char="◦"/>
              <a:defRPr sz="2000" i="1" kern="1200">
                <a:solidFill>
                  <a:schemeClr val="tx1">
                    <a:lumMod val="75000"/>
                    <a:lumOff val="25000"/>
                  </a:schemeClr>
                </a:solidFill>
                <a:latin typeface="+mn-lt"/>
                <a:ea typeface="+mn-ea"/>
                <a:cs typeface="+mn-cs"/>
              </a:defRPr>
            </a:lvl4pPr>
            <a:lvl5pPr marL="1005840" indent="-182880" algn="l" defTabSz="914400" rtl="0" eaLnBrk="1" latinLnBrk="0" hangingPunct="1">
              <a:lnSpc>
                <a:spcPct val="100000"/>
              </a:lnSpc>
              <a:spcBef>
                <a:spcPts val="200"/>
              </a:spcBef>
              <a:spcAft>
                <a:spcPts val="400"/>
              </a:spcAft>
              <a:buClr>
                <a:schemeClr val="accent1"/>
              </a:buClr>
              <a:buFont typeface="Calibri" pitchFamily="34" charset="0"/>
              <a:buChar char="◦"/>
              <a:defRPr sz="1800" b="1"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10000"/>
              </a:lnSpc>
              <a:spcAft>
                <a:spcPts val="0"/>
              </a:spcAft>
            </a:pPr>
            <a:r>
              <a:rPr lang="en-US" sz="2200" dirty="0"/>
              <a:t>The problem identified in the Edit Report is displayed at bottom of </a:t>
            </a:r>
            <a:r>
              <a:rPr lang="en-US" sz="2200" i="1" dirty="0"/>
              <a:t>Edit Member Detail</a:t>
            </a:r>
          </a:p>
          <a:p>
            <a:pPr>
              <a:lnSpc>
                <a:spcPct val="110000"/>
              </a:lnSpc>
              <a:spcBef>
                <a:spcPts val="900"/>
              </a:spcBef>
              <a:spcAft>
                <a:spcPts val="0"/>
              </a:spcAft>
            </a:pPr>
            <a:r>
              <a:rPr lang="en-US" sz="2200" dirty="0"/>
              <a:t>Make corrections</a:t>
            </a:r>
          </a:p>
          <a:p>
            <a:pPr lvl="1">
              <a:lnSpc>
                <a:spcPct val="110000"/>
              </a:lnSpc>
              <a:spcBef>
                <a:spcPts val="600"/>
              </a:spcBef>
              <a:spcAft>
                <a:spcPts val="900"/>
              </a:spcAft>
            </a:pPr>
            <a:r>
              <a:rPr lang="en-US" sz="1600" dirty="0"/>
              <a:t>TIP: See the Online Manual for a list of common errors and warnings, or call TRS</a:t>
            </a:r>
          </a:p>
          <a:p>
            <a:pPr>
              <a:lnSpc>
                <a:spcPct val="100000"/>
              </a:lnSpc>
              <a:spcBef>
                <a:spcPts val="600"/>
              </a:spcBef>
              <a:spcAft>
                <a:spcPts val="0"/>
              </a:spcAft>
            </a:pPr>
            <a:r>
              <a:rPr lang="en-US" sz="2200" dirty="0"/>
              <a:t>After correcting errors, </a:t>
            </a:r>
            <a:br>
              <a:rPr lang="en-US" sz="2200" dirty="0"/>
            </a:br>
            <a:r>
              <a:rPr lang="en-US" sz="2200" dirty="0">
                <a:solidFill>
                  <a:srgbClr val="FF0000"/>
                </a:solidFill>
              </a:rPr>
              <a:t>re-run the Edit Report</a:t>
            </a:r>
            <a:endParaRPr lang="en-US" sz="2200" dirty="0"/>
          </a:p>
        </p:txBody>
      </p:sp>
      <p:pic>
        <p:nvPicPr>
          <p:cNvPr id="3" name="Picture 2">
            <a:extLst>
              <a:ext uri="{FF2B5EF4-FFF2-40B4-BE49-F238E27FC236}">
                <a16:creationId xmlns:a16="http://schemas.microsoft.com/office/drawing/2014/main" id="{B38DDF15-3E49-42C9-A936-696CFC2CA3AB}"/>
              </a:ext>
            </a:extLst>
          </p:cNvPr>
          <p:cNvPicPr>
            <a:picLocks noChangeAspect="1"/>
          </p:cNvPicPr>
          <p:nvPr/>
        </p:nvPicPr>
        <p:blipFill>
          <a:blip r:embed="rId2"/>
          <a:stretch>
            <a:fillRect/>
          </a:stretch>
        </p:blipFill>
        <p:spPr>
          <a:xfrm>
            <a:off x="4423146" y="1855911"/>
            <a:ext cx="6578175" cy="3755879"/>
          </a:xfrm>
          <a:prstGeom prst="rect">
            <a:avLst/>
          </a:prstGeom>
        </p:spPr>
      </p:pic>
      <p:sp>
        <p:nvSpPr>
          <p:cNvPr id="15" name="Rectangle: Rounded Corners 14">
            <a:extLst>
              <a:ext uri="{FF2B5EF4-FFF2-40B4-BE49-F238E27FC236}">
                <a16:creationId xmlns:a16="http://schemas.microsoft.com/office/drawing/2014/main" id="{E0FB9FD2-408D-4E3F-8861-ECF3D9928A66}"/>
              </a:ext>
            </a:extLst>
          </p:cNvPr>
          <p:cNvSpPr/>
          <p:nvPr/>
        </p:nvSpPr>
        <p:spPr>
          <a:xfrm>
            <a:off x="4253028" y="4869713"/>
            <a:ext cx="4933509" cy="241104"/>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48C6B8C6-28D5-4F81-A2A1-D844122EDE6E}"/>
              </a:ext>
            </a:extLst>
          </p:cNvPr>
          <p:cNvCxnSpPr>
            <a:cxnSpLocks/>
          </p:cNvCxnSpPr>
          <p:nvPr/>
        </p:nvCxnSpPr>
        <p:spPr>
          <a:xfrm flipV="1">
            <a:off x="10037138" y="3891516"/>
            <a:ext cx="329606" cy="276445"/>
          </a:xfrm>
          <a:prstGeom prst="straightConnector1">
            <a:avLst/>
          </a:prstGeom>
          <a:ln w="34925">
            <a:solidFill>
              <a:srgbClr val="FF0000"/>
            </a:solidFill>
            <a:tailEnd type="triangle" w="lg"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F4A0E77-1A0C-4086-9FE6-66363BBEC468}"/>
              </a:ext>
            </a:extLst>
          </p:cNvPr>
          <p:cNvCxnSpPr>
            <a:cxnSpLocks/>
          </p:cNvCxnSpPr>
          <p:nvPr/>
        </p:nvCxnSpPr>
        <p:spPr>
          <a:xfrm>
            <a:off x="3700132" y="3221667"/>
            <a:ext cx="584791" cy="1403499"/>
          </a:xfrm>
          <a:prstGeom prst="straightConnector1">
            <a:avLst/>
          </a:prstGeom>
          <a:ln w="25400">
            <a:solidFill>
              <a:srgbClr val="FF0000"/>
            </a:solidFill>
            <a:tailEnd type="triangle" w="lg"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82335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2850E-3F18-484A-9075-53A87229CDCA}"/>
              </a:ext>
            </a:extLst>
          </p:cNvPr>
          <p:cNvSpPr>
            <a:spLocks noGrp="1"/>
          </p:cNvSpPr>
          <p:nvPr>
            <p:ph type="title"/>
          </p:nvPr>
        </p:nvSpPr>
        <p:spPr>
          <a:xfrm>
            <a:off x="959053" y="286603"/>
            <a:ext cx="3233568" cy="1427897"/>
          </a:xfrm>
        </p:spPr>
        <p:txBody>
          <a:bodyPr>
            <a:normAutofit/>
          </a:bodyPr>
          <a:lstStyle/>
          <a:p>
            <a:pPr>
              <a:spcBef>
                <a:spcPts val="600"/>
              </a:spcBef>
              <a:spcAft>
                <a:spcPts val="600"/>
              </a:spcAft>
            </a:pPr>
            <a:r>
              <a:rPr lang="en-US" sz="4400" dirty="0"/>
              <a:t>Ready to Submit?</a:t>
            </a:r>
          </a:p>
        </p:txBody>
      </p:sp>
      <p:sp>
        <p:nvSpPr>
          <p:cNvPr id="3" name="Content Placeholder 2">
            <a:extLst>
              <a:ext uri="{FF2B5EF4-FFF2-40B4-BE49-F238E27FC236}">
                <a16:creationId xmlns:a16="http://schemas.microsoft.com/office/drawing/2014/main" id="{DB71D3AE-399A-493F-8010-3B13F12AB8EC}"/>
              </a:ext>
            </a:extLst>
          </p:cNvPr>
          <p:cNvSpPr>
            <a:spLocks noGrp="1"/>
          </p:cNvSpPr>
          <p:nvPr>
            <p:ph idx="1"/>
          </p:nvPr>
        </p:nvSpPr>
        <p:spPr>
          <a:xfrm>
            <a:off x="1068097" y="1907728"/>
            <a:ext cx="3542813" cy="4269335"/>
          </a:xfrm>
        </p:spPr>
        <p:txBody>
          <a:bodyPr>
            <a:normAutofit fontScale="85000" lnSpcReduction="20000"/>
          </a:bodyPr>
          <a:lstStyle/>
          <a:p>
            <a:pPr>
              <a:lnSpc>
                <a:spcPct val="110000"/>
              </a:lnSpc>
              <a:spcAft>
                <a:spcPts val="600"/>
              </a:spcAft>
            </a:pPr>
            <a:r>
              <a:rPr lang="en-US" sz="2400" dirty="0"/>
              <a:t>Once the Report Summary shows “Edited No Errors,” you </a:t>
            </a:r>
            <a:r>
              <a:rPr lang="en-US" sz="2400" i="1" dirty="0"/>
              <a:t>may</a:t>
            </a:r>
            <a:r>
              <a:rPr lang="en-US" sz="2400" dirty="0"/>
              <a:t> be ready to submit your report… </a:t>
            </a:r>
            <a:r>
              <a:rPr lang="en-US" sz="2400" u="sng" dirty="0"/>
              <a:t>but</a:t>
            </a:r>
            <a:r>
              <a:rPr lang="en-US" sz="2400" dirty="0"/>
              <a:t>:</a:t>
            </a:r>
          </a:p>
          <a:p>
            <a:pPr>
              <a:lnSpc>
                <a:spcPct val="110000"/>
              </a:lnSpc>
              <a:spcAft>
                <a:spcPts val="600"/>
              </a:spcAft>
            </a:pPr>
            <a:r>
              <a:rPr lang="en-US" sz="2400" dirty="0"/>
              <a:t>Pay attention to the red section. Do you need to change the amount remitted first?</a:t>
            </a:r>
          </a:p>
          <a:p>
            <a:pPr lvl="1">
              <a:lnSpc>
                <a:spcPct val="110000"/>
              </a:lnSpc>
              <a:spcAft>
                <a:spcPts val="600"/>
              </a:spcAft>
            </a:pPr>
            <a:r>
              <a:rPr lang="en-US" sz="2200" dirty="0"/>
              <a:t>To use a credit balance </a:t>
            </a:r>
          </a:p>
          <a:p>
            <a:pPr lvl="1">
              <a:lnSpc>
                <a:spcPct val="110000"/>
              </a:lnSpc>
              <a:spcAft>
                <a:spcPts val="600"/>
              </a:spcAft>
            </a:pPr>
            <a:r>
              <a:rPr lang="en-US" sz="2200" dirty="0"/>
              <a:t>To cover a shortage from a prior report</a:t>
            </a:r>
            <a:endParaRPr lang="en-US" sz="2200" i="1" dirty="0"/>
          </a:p>
          <a:p>
            <a:pPr>
              <a:lnSpc>
                <a:spcPct val="110000"/>
              </a:lnSpc>
              <a:spcAft>
                <a:spcPts val="600"/>
              </a:spcAft>
            </a:pPr>
            <a:r>
              <a:rPr lang="en-US" sz="2400" dirty="0"/>
              <a:t>Click the Edit button to make adjustments…</a:t>
            </a:r>
            <a:endParaRPr lang="en-US" b="0" dirty="0"/>
          </a:p>
          <a:p>
            <a:pPr>
              <a:spcAft>
                <a:spcPts val="600"/>
              </a:spcAft>
            </a:pPr>
            <a:endParaRPr lang="en-US" sz="2200" dirty="0"/>
          </a:p>
        </p:txBody>
      </p:sp>
      <p:pic>
        <p:nvPicPr>
          <p:cNvPr id="5" name="Picture 4">
            <a:extLst>
              <a:ext uri="{FF2B5EF4-FFF2-40B4-BE49-F238E27FC236}">
                <a16:creationId xmlns:a16="http://schemas.microsoft.com/office/drawing/2014/main" id="{EF1B6681-19AF-4A70-BEB2-7F235A5EFAFE}"/>
              </a:ext>
            </a:extLst>
          </p:cNvPr>
          <p:cNvPicPr>
            <a:picLocks noChangeAspect="1"/>
          </p:cNvPicPr>
          <p:nvPr/>
        </p:nvPicPr>
        <p:blipFill>
          <a:blip r:embed="rId2"/>
          <a:stretch>
            <a:fillRect/>
          </a:stretch>
        </p:blipFill>
        <p:spPr>
          <a:xfrm>
            <a:off x="4755242" y="209937"/>
            <a:ext cx="6674571" cy="6472966"/>
          </a:xfrm>
          <a:prstGeom prst="rect">
            <a:avLst/>
          </a:prstGeom>
        </p:spPr>
      </p:pic>
      <p:sp>
        <p:nvSpPr>
          <p:cNvPr id="6" name="Oval 5">
            <a:extLst>
              <a:ext uri="{FF2B5EF4-FFF2-40B4-BE49-F238E27FC236}">
                <a16:creationId xmlns:a16="http://schemas.microsoft.com/office/drawing/2014/main" id="{2BBB595A-78C8-46DA-AA06-7F472A6AF7A2}"/>
              </a:ext>
            </a:extLst>
          </p:cNvPr>
          <p:cNvSpPr/>
          <p:nvPr/>
        </p:nvSpPr>
        <p:spPr>
          <a:xfrm>
            <a:off x="10622604" y="1653702"/>
            <a:ext cx="321013" cy="301558"/>
          </a:xfrm>
          <a:prstGeom prst="ellipse">
            <a:avLst/>
          </a:prstGeom>
          <a:no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2B361184-844E-4F7C-B3A7-8FAA26264839}"/>
              </a:ext>
            </a:extLst>
          </p:cNvPr>
          <p:cNvCxnSpPr>
            <a:cxnSpLocks/>
          </p:cNvCxnSpPr>
          <p:nvPr/>
        </p:nvCxnSpPr>
        <p:spPr>
          <a:xfrm flipH="1" flipV="1">
            <a:off x="10916062" y="1930554"/>
            <a:ext cx="726142" cy="330790"/>
          </a:xfrm>
          <a:prstGeom prst="straightConnector1">
            <a:avLst/>
          </a:prstGeom>
          <a:ln w="34925">
            <a:solidFill>
              <a:srgbClr val="FF0000"/>
            </a:solidFill>
            <a:tailEnd type="triangle" w="lg"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1549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2850E-3F18-484A-9075-53A87229CDCA}"/>
              </a:ext>
            </a:extLst>
          </p:cNvPr>
          <p:cNvSpPr>
            <a:spLocks noGrp="1"/>
          </p:cNvSpPr>
          <p:nvPr>
            <p:ph type="title"/>
          </p:nvPr>
        </p:nvSpPr>
        <p:spPr>
          <a:xfrm>
            <a:off x="1097280" y="286603"/>
            <a:ext cx="8316884" cy="1427897"/>
          </a:xfrm>
        </p:spPr>
        <p:txBody>
          <a:bodyPr>
            <a:normAutofit/>
          </a:bodyPr>
          <a:lstStyle/>
          <a:p>
            <a:pPr>
              <a:spcBef>
                <a:spcPts val="600"/>
              </a:spcBef>
              <a:spcAft>
                <a:spcPts val="600"/>
              </a:spcAft>
            </a:pPr>
            <a:r>
              <a:rPr lang="en-US" sz="4400" dirty="0"/>
              <a:t>Edit Report Header</a:t>
            </a:r>
          </a:p>
        </p:txBody>
      </p:sp>
      <p:sp>
        <p:nvSpPr>
          <p:cNvPr id="3" name="Content Placeholder 2">
            <a:extLst>
              <a:ext uri="{FF2B5EF4-FFF2-40B4-BE49-F238E27FC236}">
                <a16:creationId xmlns:a16="http://schemas.microsoft.com/office/drawing/2014/main" id="{DB71D3AE-399A-493F-8010-3B13F12AB8EC}"/>
              </a:ext>
            </a:extLst>
          </p:cNvPr>
          <p:cNvSpPr>
            <a:spLocks noGrp="1"/>
          </p:cNvSpPr>
          <p:nvPr>
            <p:ph idx="1"/>
          </p:nvPr>
        </p:nvSpPr>
        <p:spPr>
          <a:xfrm>
            <a:off x="1097281" y="1927185"/>
            <a:ext cx="2988335" cy="4103964"/>
          </a:xfrm>
        </p:spPr>
        <p:txBody>
          <a:bodyPr>
            <a:normAutofit fontScale="92500" lnSpcReduction="20000"/>
          </a:bodyPr>
          <a:lstStyle/>
          <a:p>
            <a:pPr>
              <a:lnSpc>
                <a:spcPct val="110000"/>
              </a:lnSpc>
              <a:spcBef>
                <a:spcPts val="600"/>
              </a:spcBef>
              <a:spcAft>
                <a:spcPts val="600"/>
              </a:spcAft>
            </a:pPr>
            <a:r>
              <a:rPr lang="en-US" sz="2400" dirty="0"/>
              <a:t>The gray fields show the balance forward, </a:t>
            </a:r>
            <a:br>
              <a:rPr lang="en-US" sz="2400" dirty="0"/>
            </a:br>
            <a:r>
              <a:rPr lang="en-US" sz="2400" dirty="0"/>
              <a:t>if any, and the balance due</a:t>
            </a:r>
          </a:p>
          <a:p>
            <a:pPr>
              <a:lnSpc>
                <a:spcPct val="110000"/>
              </a:lnSpc>
              <a:spcBef>
                <a:spcPts val="600"/>
              </a:spcBef>
              <a:spcAft>
                <a:spcPts val="600"/>
              </a:spcAft>
            </a:pPr>
            <a:r>
              <a:rPr lang="en-US" sz="2400" dirty="0"/>
              <a:t>You may change the Amount Remitted field to match</a:t>
            </a:r>
          </a:p>
          <a:p>
            <a:pPr>
              <a:lnSpc>
                <a:spcPct val="110000"/>
              </a:lnSpc>
              <a:spcBef>
                <a:spcPts val="600"/>
              </a:spcBef>
              <a:spcAft>
                <a:spcPts val="600"/>
              </a:spcAft>
            </a:pPr>
            <a:r>
              <a:rPr lang="en-US" sz="2400" dirty="0"/>
              <a:t>Enter a note about the change, if you like</a:t>
            </a:r>
          </a:p>
          <a:p>
            <a:pPr>
              <a:lnSpc>
                <a:spcPct val="110000"/>
              </a:lnSpc>
              <a:spcBef>
                <a:spcPts val="600"/>
              </a:spcBef>
              <a:spcAft>
                <a:spcPts val="600"/>
              </a:spcAft>
            </a:pPr>
            <a:r>
              <a:rPr lang="en-US" sz="2400" dirty="0"/>
              <a:t>Click Save… THEN</a:t>
            </a:r>
          </a:p>
          <a:p>
            <a:pPr>
              <a:lnSpc>
                <a:spcPct val="110000"/>
              </a:lnSpc>
              <a:spcBef>
                <a:spcPts val="600"/>
              </a:spcBef>
              <a:spcAft>
                <a:spcPts val="600"/>
              </a:spcAft>
            </a:pPr>
            <a:r>
              <a:rPr lang="en-US" sz="2400" dirty="0"/>
              <a:t>Submit your report</a:t>
            </a:r>
          </a:p>
        </p:txBody>
      </p:sp>
      <p:pic>
        <p:nvPicPr>
          <p:cNvPr id="4" name="Picture 3">
            <a:extLst>
              <a:ext uri="{FF2B5EF4-FFF2-40B4-BE49-F238E27FC236}">
                <a16:creationId xmlns:a16="http://schemas.microsoft.com/office/drawing/2014/main" id="{91C216B9-22A8-4B55-848C-533A04AF4B4F}"/>
              </a:ext>
            </a:extLst>
          </p:cNvPr>
          <p:cNvPicPr>
            <a:picLocks noChangeAspect="1"/>
          </p:cNvPicPr>
          <p:nvPr/>
        </p:nvPicPr>
        <p:blipFill>
          <a:blip r:embed="rId2"/>
          <a:stretch>
            <a:fillRect/>
          </a:stretch>
        </p:blipFill>
        <p:spPr>
          <a:xfrm>
            <a:off x="4367147" y="1882123"/>
            <a:ext cx="6963076" cy="3312447"/>
          </a:xfrm>
          <a:prstGeom prst="rect">
            <a:avLst/>
          </a:prstGeom>
        </p:spPr>
      </p:pic>
      <p:sp>
        <p:nvSpPr>
          <p:cNvPr id="5" name="Rectangle 4">
            <a:extLst>
              <a:ext uri="{FF2B5EF4-FFF2-40B4-BE49-F238E27FC236}">
                <a16:creationId xmlns:a16="http://schemas.microsoft.com/office/drawing/2014/main" id="{A675BFBA-4EB3-4B97-8400-104ADF09ADB4}"/>
              </a:ext>
            </a:extLst>
          </p:cNvPr>
          <p:cNvSpPr/>
          <p:nvPr/>
        </p:nvSpPr>
        <p:spPr>
          <a:xfrm>
            <a:off x="5350213" y="5243210"/>
            <a:ext cx="4640094" cy="877163"/>
          </a:xfrm>
          <a:prstGeom prst="rect">
            <a:avLst/>
          </a:prstGeom>
        </p:spPr>
        <p:txBody>
          <a:bodyPr wrap="square">
            <a:spAutoFit/>
          </a:bodyPr>
          <a:lstStyle/>
          <a:p>
            <a:pPr algn="ctr"/>
            <a:r>
              <a:rPr lang="en-US" sz="1700" i="1" dirty="0"/>
              <a:t>TIP:  The Delete button is used only if you need to completely delete a report and start over </a:t>
            </a:r>
            <a:br>
              <a:rPr lang="en-US" sz="1700" i="1" dirty="0"/>
            </a:br>
            <a:r>
              <a:rPr lang="en-US" sz="1700" i="1" dirty="0"/>
              <a:t>(as long as it hasn’t been submitted)</a:t>
            </a:r>
          </a:p>
        </p:txBody>
      </p:sp>
      <p:sp>
        <p:nvSpPr>
          <p:cNvPr id="6" name="Rectangle: Rounded Corners 5">
            <a:extLst>
              <a:ext uri="{FF2B5EF4-FFF2-40B4-BE49-F238E27FC236}">
                <a16:creationId xmlns:a16="http://schemas.microsoft.com/office/drawing/2014/main" id="{30912348-23ED-471A-88F9-1B08C034685D}"/>
              </a:ext>
            </a:extLst>
          </p:cNvPr>
          <p:cNvSpPr/>
          <p:nvPr/>
        </p:nvSpPr>
        <p:spPr>
          <a:xfrm>
            <a:off x="4291941" y="4075889"/>
            <a:ext cx="2575790" cy="233464"/>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91167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2850E-3F18-484A-9075-53A87229CDCA}"/>
              </a:ext>
            </a:extLst>
          </p:cNvPr>
          <p:cNvSpPr>
            <a:spLocks noGrp="1"/>
          </p:cNvSpPr>
          <p:nvPr>
            <p:ph type="title"/>
          </p:nvPr>
        </p:nvSpPr>
        <p:spPr>
          <a:xfrm>
            <a:off x="1097280" y="286603"/>
            <a:ext cx="9749060" cy="1427897"/>
          </a:xfrm>
        </p:spPr>
        <p:txBody>
          <a:bodyPr>
            <a:normAutofit/>
          </a:bodyPr>
          <a:lstStyle/>
          <a:p>
            <a:pPr>
              <a:spcBef>
                <a:spcPts val="600"/>
              </a:spcBef>
              <a:spcAft>
                <a:spcPts val="600"/>
              </a:spcAft>
            </a:pPr>
            <a:r>
              <a:rPr lang="en-US" sz="4000" i="1" dirty="0"/>
              <a:t>New Requirement: </a:t>
            </a:r>
            <a:r>
              <a:rPr lang="en-US" sz="4000" dirty="0"/>
              <a:t>Submit a $0 Contribution report for a month in which no wages were paid</a:t>
            </a:r>
          </a:p>
        </p:txBody>
      </p:sp>
      <p:sp>
        <p:nvSpPr>
          <p:cNvPr id="3" name="Content Placeholder 2">
            <a:extLst>
              <a:ext uri="{FF2B5EF4-FFF2-40B4-BE49-F238E27FC236}">
                <a16:creationId xmlns:a16="http://schemas.microsoft.com/office/drawing/2014/main" id="{DB71D3AE-399A-493F-8010-3B13F12AB8EC}"/>
              </a:ext>
            </a:extLst>
          </p:cNvPr>
          <p:cNvSpPr>
            <a:spLocks noGrp="1"/>
          </p:cNvSpPr>
          <p:nvPr>
            <p:ph idx="1"/>
          </p:nvPr>
        </p:nvSpPr>
        <p:spPr>
          <a:xfrm>
            <a:off x="1097281" y="1927185"/>
            <a:ext cx="3183773" cy="3922630"/>
          </a:xfrm>
        </p:spPr>
        <p:txBody>
          <a:bodyPr>
            <a:normAutofit fontScale="92500"/>
          </a:bodyPr>
          <a:lstStyle/>
          <a:p>
            <a:pPr>
              <a:spcAft>
                <a:spcPts val="600"/>
              </a:spcAft>
            </a:pPr>
            <a:r>
              <a:rPr lang="en-US" dirty="0"/>
              <a:t>Overview of steps:</a:t>
            </a:r>
          </a:p>
          <a:p>
            <a:pPr lvl="1">
              <a:spcAft>
                <a:spcPts val="600"/>
              </a:spcAft>
            </a:pPr>
            <a:r>
              <a:rPr lang="en-US" dirty="0"/>
              <a:t>Go to Employer Reports list and click “Add” (+)</a:t>
            </a:r>
          </a:p>
          <a:p>
            <a:pPr lvl="1">
              <a:spcAft>
                <a:spcPts val="600"/>
              </a:spcAft>
            </a:pPr>
            <a:r>
              <a:rPr lang="en-US" b="0" i="0" dirty="0"/>
              <a:t>Select “Yes” for $0 Contribution Report</a:t>
            </a:r>
          </a:p>
          <a:p>
            <a:pPr lvl="1">
              <a:spcAft>
                <a:spcPts val="600"/>
              </a:spcAft>
            </a:pPr>
            <a:r>
              <a:rPr lang="en-US" dirty="0"/>
              <a:t>Click Save – then </a:t>
            </a:r>
            <a:r>
              <a:rPr lang="en-US" b="0" i="0" dirty="0"/>
              <a:t>SUBMIT the report</a:t>
            </a:r>
            <a:endParaRPr lang="en-US" dirty="0"/>
          </a:p>
          <a:p>
            <a:pPr lvl="2">
              <a:spcBef>
                <a:spcPts val="0"/>
              </a:spcBef>
              <a:spcAft>
                <a:spcPts val="600"/>
              </a:spcAft>
            </a:pPr>
            <a:r>
              <a:rPr lang="en-US" i="1" dirty="0"/>
              <a:t>It p</a:t>
            </a:r>
            <a:r>
              <a:rPr lang="en-US" b="0" i="1" dirty="0"/>
              <a:t>osts immediately!</a:t>
            </a:r>
          </a:p>
          <a:p>
            <a:pPr lvl="2">
              <a:spcBef>
                <a:spcPts val="0"/>
              </a:spcBef>
              <a:spcAft>
                <a:spcPts val="600"/>
              </a:spcAft>
            </a:pPr>
            <a:r>
              <a:rPr lang="en-US" i="1" dirty="0"/>
              <a:t>You can create another report right away</a:t>
            </a:r>
            <a:endParaRPr lang="en-US" b="0" i="1" dirty="0"/>
          </a:p>
          <a:p>
            <a:pPr>
              <a:spcAft>
                <a:spcPts val="600"/>
              </a:spcAft>
            </a:pPr>
            <a:endParaRPr lang="en-US" sz="2200" dirty="0"/>
          </a:p>
        </p:txBody>
      </p:sp>
      <p:pic>
        <p:nvPicPr>
          <p:cNvPr id="6" name="Picture 5">
            <a:extLst>
              <a:ext uri="{FF2B5EF4-FFF2-40B4-BE49-F238E27FC236}">
                <a16:creationId xmlns:a16="http://schemas.microsoft.com/office/drawing/2014/main" id="{11E6C4FA-18BF-40FF-8417-0A1E1AA2B023}"/>
              </a:ext>
            </a:extLst>
          </p:cNvPr>
          <p:cNvPicPr>
            <a:picLocks noChangeAspect="1"/>
          </p:cNvPicPr>
          <p:nvPr/>
        </p:nvPicPr>
        <p:blipFill>
          <a:blip r:embed="rId2"/>
          <a:stretch>
            <a:fillRect/>
          </a:stretch>
        </p:blipFill>
        <p:spPr>
          <a:xfrm>
            <a:off x="4783015" y="3335964"/>
            <a:ext cx="6285314" cy="2426160"/>
          </a:xfrm>
          <a:prstGeom prst="rect">
            <a:avLst/>
          </a:prstGeom>
        </p:spPr>
      </p:pic>
      <p:sp>
        <p:nvSpPr>
          <p:cNvPr id="13" name="Content Placeholder 2">
            <a:extLst>
              <a:ext uri="{FF2B5EF4-FFF2-40B4-BE49-F238E27FC236}">
                <a16:creationId xmlns:a16="http://schemas.microsoft.com/office/drawing/2014/main" id="{E0F90946-0811-46F7-946B-D60BE4F15685}"/>
              </a:ext>
            </a:extLst>
          </p:cNvPr>
          <p:cNvSpPr txBox="1">
            <a:spLocks/>
          </p:cNvSpPr>
          <p:nvPr/>
        </p:nvSpPr>
        <p:spPr>
          <a:xfrm>
            <a:off x="956340" y="5874328"/>
            <a:ext cx="10274368" cy="385795"/>
          </a:xfrm>
          <a:prstGeom prst="rect">
            <a:avLst/>
          </a:prstGeom>
        </p:spPr>
        <p:txBody>
          <a:bodyPr vert="horz" lIns="0" tIns="45720" rIns="0" bIns="45720" rtlCol="0">
            <a:normAutofit/>
          </a:bodyPr>
          <a:lstStyle>
            <a:lvl1pPr marL="274320" indent="-274320" algn="l" defTabSz="914400" rtl="0" eaLnBrk="1" latinLnBrk="0" hangingPunct="1">
              <a:lnSpc>
                <a:spcPct val="90000"/>
              </a:lnSpc>
              <a:spcBef>
                <a:spcPts val="1200"/>
              </a:spcBef>
              <a:spcAft>
                <a:spcPts val="200"/>
              </a:spcAft>
              <a:buClr>
                <a:schemeClr val="accent1"/>
              </a:buClr>
              <a:buSzPct val="100000"/>
              <a:buFont typeface="Wingdings" panose="05000000000000000000" pitchFamily="2" charset="2"/>
              <a:buChar char="§"/>
              <a:defRPr sz="2600" kern="1200">
                <a:solidFill>
                  <a:schemeClr val="tx1">
                    <a:lumMod val="75000"/>
                    <a:lumOff val="25000"/>
                  </a:schemeClr>
                </a:solidFill>
                <a:latin typeface="+mn-lt"/>
                <a:ea typeface="+mn-ea"/>
                <a:cs typeface="+mn-cs"/>
              </a:defRPr>
            </a:lvl1pPr>
            <a:lvl2pPr marL="457200" indent="-182880" algn="l" defTabSz="914400" rtl="0" eaLnBrk="1" latinLnBrk="0" hangingPunct="1">
              <a:lnSpc>
                <a:spcPct val="10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2pPr>
            <a:lvl3pPr marL="640080" indent="-182880" algn="l" defTabSz="914400" rtl="0" eaLnBrk="1" latinLnBrk="0" hangingPunct="1">
              <a:lnSpc>
                <a:spcPct val="100000"/>
              </a:lnSpc>
              <a:spcBef>
                <a:spcPts val="200"/>
              </a:spcBef>
              <a:spcAft>
                <a:spcPts val="400"/>
              </a:spcAft>
              <a:buClr>
                <a:schemeClr val="accent1"/>
              </a:buClr>
              <a:buFont typeface="Calibri" pitchFamily="34" charset="0"/>
              <a:buChar char="◦"/>
              <a:defRPr sz="2200" kern="1200">
                <a:solidFill>
                  <a:schemeClr val="tx1">
                    <a:lumMod val="75000"/>
                    <a:lumOff val="25000"/>
                  </a:schemeClr>
                </a:solidFill>
                <a:latin typeface="+mn-lt"/>
                <a:ea typeface="+mn-ea"/>
                <a:cs typeface="+mn-cs"/>
              </a:defRPr>
            </a:lvl3pPr>
            <a:lvl4pPr marL="822960" indent="-182880" algn="l" defTabSz="914400" rtl="0" eaLnBrk="1" latinLnBrk="0" hangingPunct="1">
              <a:lnSpc>
                <a:spcPct val="100000"/>
              </a:lnSpc>
              <a:spcBef>
                <a:spcPts val="200"/>
              </a:spcBef>
              <a:spcAft>
                <a:spcPts val="400"/>
              </a:spcAft>
              <a:buClr>
                <a:schemeClr val="accent1"/>
              </a:buClr>
              <a:buFont typeface="Calibri" pitchFamily="34" charset="0"/>
              <a:buChar char="◦"/>
              <a:defRPr sz="2000" i="1" kern="1200">
                <a:solidFill>
                  <a:schemeClr val="tx1">
                    <a:lumMod val="75000"/>
                    <a:lumOff val="25000"/>
                  </a:schemeClr>
                </a:solidFill>
                <a:latin typeface="+mn-lt"/>
                <a:ea typeface="+mn-ea"/>
                <a:cs typeface="+mn-cs"/>
              </a:defRPr>
            </a:lvl4pPr>
            <a:lvl5pPr marL="1005840" indent="-182880" algn="l" defTabSz="914400" rtl="0" eaLnBrk="1" latinLnBrk="0" hangingPunct="1">
              <a:lnSpc>
                <a:spcPct val="100000"/>
              </a:lnSpc>
              <a:spcBef>
                <a:spcPts val="200"/>
              </a:spcBef>
              <a:spcAft>
                <a:spcPts val="400"/>
              </a:spcAft>
              <a:buClr>
                <a:schemeClr val="accent1"/>
              </a:buClr>
              <a:buFont typeface="Calibri" pitchFamily="34" charset="0"/>
              <a:buChar char="◦"/>
              <a:defRPr sz="1800" b="1"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indent="0" algn="ctr">
              <a:spcAft>
                <a:spcPts val="600"/>
              </a:spcAft>
              <a:buNone/>
            </a:pPr>
            <a:r>
              <a:rPr lang="en-US" sz="2000" i="1" dirty="0">
                <a:solidFill>
                  <a:srgbClr val="FF0000"/>
                </a:solidFill>
              </a:rPr>
              <a:t>TIP: More detailed steps can be found in the Online Manual</a:t>
            </a:r>
          </a:p>
        </p:txBody>
      </p:sp>
      <p:cxnSp>
        <p:nvCxnSpPr>
          <p:cNvPr id="7" name="Straight Arrow Connector 6">
            <a:extLst>
              <a:ext uri="{FF2B5EF4-FFF2-40B4-BE49-F238E27FC236}">
                <a16:creationId xmlns:a16="http://schemas.microsoft.com/office/drawing/2014/main" id="{E63A5623-3306-45ED-AB94-C415E49B712A}"/>
              </a:ext>
            </a:extLst>
          </p:cNvPr>
          <p:cNvCxnSpPr>
            <a:cxnSpLocks/>
          </p:cNvCxnSpPr>
          <p:nvPr/>
        </p:nvCxnSpPr>
        <p:spPr>
          <a:xfrm flipH="1">
            <a:off x="8422409" y="4646119"/>
            <a:ext cx="502406" cy="0"/>
          </a:xfrm>
          <a:prstGeom prst="straightConnector1">
            <a:avLst/>
          </a:prstGeom>
          <a:ln w="28575">
            <a:solidFill>
              <a:srgbClr val="FF0000"/>
            </a:solidFill>
            <a:tailEnd type="triangle" w="lg"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383731C-3023-45A2-8E38-E3840B3CEAE8}"/>
              </a:ext>
            </a:extLst>
          </p:cNvPr>
          <p:cNvPicPr>
            <a:picLocks noChangeAspect="1"/>
          </p:cNvPicPr>
          <p:nvPr/>
        </p:nvPicPr>
        <p:blipFill>
          <a:blip r:embed="rId3"/>
          <a:stretch>
            <a:fillRect/>
          </a:stretch>
        </p:blipFill>
        <p:spPr>
          <a:xfrm>
            <a:off x="4741111" y="1843689"/>
            <a:ext cx="6326150" cy="1349997"/>
          </a:xfrm>
          <a:prstGeom prst="rect">
            <a:avLst/>
          </a:prstGeom>
        </p:spPr>
      </p:pic>
      <p:sp>
        <p:nvSpPr>
          <p:cNvPr id="10" name="Oval 9">
            <a:extLst>
              <a:ext uri="{FF2B5EF4-FFF2-40B4-BE49-F238E27FC236}">
                <a16:creationId xmlns:a16="http://schemas.microsoft.com/office/drawing/2014/main" id="{C2E86104-CB67-47AC-AC92-191DE50E5B96}"/>
              </a:ext>
            </a:extLst>
          </p:cNvPr>
          <p:cNvSpPr/>
          <p:nvPr/>
        </p:nvSpPr>
        <p:spPr>
          <a:xfrm>
            <a:off x="10599158" y="2328652"/>
            <a:ext cx="321013" cy="301558"/>
          </a:xfrm>
          <a:prstGeom prst="ellipse">
            <a:avLst/>
          </a:prstGeom>
          <a:no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644C7608-397D-418C-862A-536020FD1046}"/>
              </a:ext>
            </a:extLst>
          </p:cNvPr>
          <p:cNvSpPr/>
          <p:nvPr/>
        </p:nvSpPr>
        <p:spPr>
          <a:xfrm rot="2939025">
            <a:off x="9936180" y="2420191"/>
            <a:ext cx="1439694" cy="1439694"/>
          </a:xfrm>
          <a:prstGeom prst="arc">
            <a:avLst/>
          </a:prstGeom>
          <a:ln w="28575">
            <a:solidFill>
              <a:srgbClr val="FF0000"/>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23460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E6557-0F9E-4C5E-94D2-749C06D56E30}"/>
              </a:ext>
            </a:extLst>
          </p:cNvPr>
          <p:cNvSpPr>
            <a:spLocks noGrp="1"/>
          </p:cNvSpPr>
          <p:nvPr>
            <p:ph type="title"/>
          </p:nvPr>
        </p:nvSpPr>
        <p:spPr>
          <a:xfrm>
            <a:off x="1097280" y="455049"/>
            <a:ext cx="5520088" cy="952650"/>
          </a:xfrm>
        </p:spPr>
        <p:txBody>
          <a:bodyPr/>
          <a:lstStyle/>
          <a:p>
            <a:r>
              <a:rPr lang="en-US" dirty="0"/>
              <a:t>Online Manual</a:t>
            </a:r>
          </a:p>
        </p:txBody>
      </p:sp>
      <p:pic>
        <p:nvPicPr>
          <p:cNvPr id="3" name="Picture 2">
            <a:extLst>
              <a:ext uri="{FF2B5EF4-FFF2-40B4-BE49-F238E27FC236}">
                <a16:creationId xmlns:a16="http://schemas.microsoft.com/office/drawing/2014/main" id="{916653D9-BBC3-474B-983E-7568F905313A}"/>
              </a:ext>
            </a:extLst>
          </p:cNvPr>
          <p:cNvPicPr>
            <a:picLocks noChangeAspect="1"/>
          </p:cNvPicPr>
          <p:nvPr/>
        </p:nvPicPr>
        <p:blipFill>
          <a:blip r:embed="rId2"/>
          <a:stretch>
            <a:fillRect/>
          </a:stretch>
        </p:blipFill>
        <p:spPr>
          <a:xfrm>
            <a:off x="2285997" y="1478174"/>
            <a:ext cx="8722897" cy="4068386"/>
          </a:xfrm>
          <a:prstGeom prst="rect">
            <a:avLst/>
          </a:prstGeom>
        </p:spPr>
      </p:pic>
      <p:cxnSp>
        <p:nvCxnSpPr>
          <p:cNvPr id="7" name="Straight Arrow Connector 6">
            <a:extLst>
              <a:ext uri="{FF2B5EF4-FFF2-40B4-BE49-F238E27FC236}">
                <a16:creationId xmlns:a16="http://schemas.microsoft.com/office/drawing/2014/main" id="{11A67BB1-E5C7-483D-8C47-10EC6B2D101A}"/>
              </a:ext>
            </a:extLst>
          </p:cNvPr>
          <p:cNvCxnSpPr>
            <a:cxnSpLocks/>
            <a:stCxn id="5" idx="5"/>
          </p:cNvCxnSpPr>
          <p:nvPr/>
        </p:nvCxnSpPr>
        <p:spPr>
          <a:xfrm>
            <a:off x="3102430" y="4148070"/>
            <a:ext cx="1072531" cy="387835"/>
          </a:xfrm>
          <a:prstGeom prst="straightConnector1">
            <a:avLst/>
          </a:prstGeom>
          <a:ln w="50800">
            <a:solidFill>
              <a:srgbClr val="FF0000"/>
            </a:solidFill>
            <a:tailEnd type="triangle"/>
          </a:ln>
          <a:effectLst>
            <a:outerShdw blurRad="50800" dist="38100" dir="2700000" algn="tl" rotWithShape="0">
              <a:schemeClr val="bg1">
                <a:alpha val="40000"/>
              </a:schemeClr>
            </a:outerShdw>
          </a:effectLst>
        </p:spPr>
        <p:style>
          <a:lnRef idx="1">
            <a:schemeClr val="accent5"/>
          </a:lnRef>
          <a:fillRef idx="0">
            <a:schemeClr val="accent5"/>
          </a:fillRef>
          <a:effectRef idx="0">
            <a:schemeClr val="accent5"/>
          </a:effectRef>
          <a:fontRef idx="minor">
            <a:schemeClr val="tx1"/>
          </a:fontRef>
        </p:style>
      </p:cxnSp>
      <p:cxnSp>
        <p:nvCxnSpPr>
          <p:cNvPr id="8" name="Straight Arrow Connector 7">
            <a:extLst>
              <a:ext uri="{FF2B5EF4-FFF2-40B4-BE49-F238E27FC236}">
                <a16:creationId xmlns:a16="http://schemas.microsoft.com/office/drawing/2014/main" id="{6C269151-D92C-4D89-8C13-01B6AECA2D0C}"/>
              </a:ext>
            </a:extLst>
          </p:cNvPr>
          <p:cNvCxnSpPr>
            <a:cxnSpLocks/>
            <a:stCxn id="5" idx="7"/>
          </p:cNvCxnSpPr>
          <p:nvPr/>
        </p:nvCxnSpPr>
        <p:spPr>
          <a:xfrm flipV="1">
            <a:off x="3102430" y="1768643"/>
            <a:ext cx="6655183" cy="1145824"/>
          </a:xfrm>
          <a:prstGeom prst="straightConnector1">
            <a:avLst/>
          </a:prstGeom>
          <a:ln w="50800">
            <a:solidFill>
              <a:srgbClr val="FF0000"/>
            </a:solidFill>
            <a:tailEnd type="triangle"/>
          </a:ln>
          <a:effectLst>
            <a:outerShdw blurRad="50800" dist="38100" dir="2700000" algn="tl" rotWithShape="0">
              <a:schemeClr val="bg1">
                <a:alpha val="40000"/>
              </a:schemeClr>
            </a:outerShdw>
          </a:effectLst>
        </p:spPr>
        <p:style>
          <a:lnRef idx="1">
            <a:schemeClr val="accent5"/>
          </a:lnRef>
          <a:fillRef idx="0">
            <a:schemeClr val="accent5"/>
          </a:fillRef>
          <a:effectRef idx="0">
            <a:schemeClr val="accent5"/>
          </a:effectRef>
          <a:fontRef idx="minor">
            <a:schemeClr val="tx1"/>
          </a:fontRef>
        </p:style>
      </p:cxnSp>
      <p:sp>
        <p:nvSpPr>
          <p:cNvPr id="5" name="Oval 4">
            <a:extLst>
              <a:ext uri="{FF2B5EF4-FFF2-40B4-BE49-F238E27FC236}">
                <a16:creationId xmlns:a16="http://schemas.microsoft.com/office/drawing/2014/main" id="{5F48D7D7-7B8C-49FB-BE2B-57F2C8AE8FBA}"/>
              </a:ext>
            </a:extLst>
          </p:cNvPr>
          <p:cNvSpPr/>
          <p:nvPr/>
        </p:nvSpPr>
        <p:spPr>
          <a:xfrm>
            <a:off x="1058782" y="2658979"/>
            <a:ext cx="2394283" cy="1744579"/>
          </a:xfrm>
          <a:prstGeom prst="ellipse">
            <a:avLst/>
          </a:prstGeom>
          <a:solidFill>
            <a:srgbClr val="FFCCCC"/>
          </a:solidFill>
          <a:ln w="28575">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dirty="0">
                <a:solidFill>
                  <a:schemeClr val="tx1"/>
                </a:solidFill>
              </a:rPr>
              <a:t>Click either of the </a:t>
            </a:r>
            <a:r>
              <a:rPr lang="en-US" sz="2000" b="1" dirty="0">
                <a:solidFill>
                  <a:srgbClr val="C00000"/>
                </a:solidFill>
              </a:rPr>
              <a:t>red</a:t>
            </a:r>
            <a:r>
              <a:rPr lang="en-US" sz="2000" b="1" dirty="0">
                <a:solidFill>
                  <a:schemeClr val="tx1"/>
                </a:solidFill>
              </a:rPr>
              <a:t> links to open the manual</a:t>
            </a:r>
          </a:p>
        </p:txBody>
      </p:sp>
    </p:spTree>
    <p:extLst>
      <p:ext uri="{BB962C8B-B14F-4D97-AF65-F5344CB8AC3E}">
        <p14:creationId xmlns:p14="http://schemas.microsoft.com/office/powerpoint/2010/main" val="15019695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E6557-0F9E-4C5E-94D2-749C06D56E30}"/>
              </a:ext>
            </a:extLst>
          </p:cNvPr>
          <p:cNvSpPr>
            <a:spLocks noGrp="1"/>
          </p:cNvSpPr>
          <p:nvPr>
            <p:ph type="title"/>
          </p:nvPr>
        </p:nvSpPr>
        <p:spPr>
          <a:xfrm>
            <a:off x="1097280" y="540328"/>
            <a:ext cx="2321329" cy="1257300"/>
          </a:xfrm>
        </p:spPr>
        <p:txBody>
          <a:bodyPr>
            <a:normAutofit fontScale="90000"/>
          </a:bodyPr>
          <a:lstStyle/>
          <a:p>
            <a:r>
              <a:rPr lang="en-US" dirty="0"/>
              <a:t>Online Manual</a:t>
            </a:r>
          </a:p>
        </p:txBody>
      </p:sp>
      <p:sp>
        <p:nvSpPr>
          <p:cNvPr id="5" name="Content Placeholder 2">
            <a:extLst>
              <a:ext uri="{FF2B5EF4-FFF2-40B4-BE49-F238E27FC236}">
                <a16:creationId xmlns:a16="http://schemas.microsoft.com/office/drawing/2014/main" id="{216DC6BB-A537-424D-AB75-AA8555EC2118}"/>
              </a:ext>
            </a:extLst>
          </p:cNvPr>
          <p:cNvSpPr>
            <a:spLocks noGrp="1"/>
          </p:cNvSpPr>
          <p:nvPr>
            <p:ph idx="1"/>
          </p:nvPr>
        </p:nvSpPr>
        <p:spPr>
          <a:xfrm>
            <a:off x="1045327" y="1927185"/>
            <a:ext cx="2529146" cy="3758507"/>
          </a:xfrm>
        </p:spPr>
        <p:txBody>
          <a:bodyPr>
            <a:normAutofit/>
          </a:bodyPr>
          <a:lstStyle/>
          <a:p>
            <a:pPr>
              <a:spcAft>
                <a:spcPts val="0"/>
              </a:spcAft>
            </a:pPr>
            <a:r>
              <a:rPr lang="en-US" sz="2400" dirty="0"/>
              <a:t>The manual opens in its own small window</a:t>
            </a:r>
          </a:p>
          <a:p>
            <a:pPr lvl="1">
              <a:spcBef>
                <a:spcPts val="300"/>
              </a:spcBef>
              <a:spcAft>
                <a:spcPts val="600"/>
              </a:spcAft>
            </a:pPr>
            <a:r>
              <a:rPr lang="en-US" sz="2000" dirty="0"/>
              <a:t>TIP: You can make the window wider</a:t>
            </a:r>
          </a:p>
          <a:p>
            <a:pPr>
              <a:spcBef>
                <a:spcPts val="1800"/>
              </a:spcBef>
              <a:spcAft>
                <a:spcPts val="600"/>
              </a:spcAft>
            </a:pPr>
            <a:r>
              <a:rPr lang="en-US" sz="2400" dirty="0"/>
              <a:t>Click on any item in Contents pane </a:t>
            </a:r>
            <a:br>
              <a:rPr lang="en-US" sz="2400" dirty="0"/>
            </a:br>
            <a:r>
              <a:rPr lang="en-US" sz="2400" dirty="0"/>
              <a:t>to read that topic</a:t>
            </a:r>
          </a:p>
        </p:txBody>
      </p:sp>
      <p:pic>
        <p:nvPicPr>
          <p:cNvPr id="13" name="Picture 12">
            <a:extLst>
              <a:ext uri="{FF2B5EF4-FFF2-40B4-BE49-F238E27FC236}">
                <a16:creationId xmlns:a16="http://schemas.microsoft.com/office/drawing/2014/main" id="{9F60AC00-02B4-4F88-ADE5-D16344561A38}"/>
              </a:ext>
            </a:extLst>
          </p:cNvPr>
          <p:cNvPicPr>
            <a:picLocks noChangeAspect="1"/>
          </p:cNvPicPr>
          <p:nvPr/>
        </p:nvPicPr>
        <p:blipFill>
          <a:blip r:embed="rId2"/>
          <a:stretch>
            <a:fillRect/>
          </a:stretch>
        </p:blipFill>
        <p:spPr>
          <a:xfrm>
            <a:off x="3844636" y="1108953"/>
            <a:ext cx="7630714" cy="4290873"/>
          </a:xfrm>
          <a:prstGeom prst="rect">
            <a:avLst/>
          </a:prstGeom>
        </p:spPr>
      </p:pic>
      <p:cxnSp>
        <p:nvCxnSpPr>
          <p:cNvPr id="6" name="Straight Arrow Connector 5">
            <a:extLst>
              <a:ext uri="{FF2B5EF4-FFF2-40B4-BE49-F238E27FC236}">
                <a16:creationId xmlns:a16="http://schemas.microsoft.com/office/drawing/2014/main" id="{18F85557-996F-481B-9E6F-60AE8FBE6303}"/>
              </a:ext>
            </a:extLst>
          </p:cNvPr>
          <p:cNvCxnSpPr>
            <a:cxnSpLocks/>
          </p:cNvCxnSpPr>
          <p:nvPr/>
        </p:nvCxnSpPr>
        <p:spPr>
          <a:xfrm flipV="1">
            <a:off x="3460172" y="3418609"/>
            <a:ext cx="561110" cy="540328"/>
          </a:xfrm>
          <a:prstGeom prst="straightConnector1">
            <a:avLst/>
          </a:prstGeom>
          <a:ln w="38100">
            <a:solidFill>
              <a:srgbClr val="FF0000"/>
            </a:solidFill>
            <a:tailEnd type="triangle" w="lg"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66627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106A0-ECCF-4CDB-8392-48FBDB1C45FE}"/>
              </a:ext>
            </a:extLst>
          </p:cNvPr>
          <p:cNvSpPr>
            <a:spLocks noGrp="1"/>
          </p:cNvSpPr>
          <p:nvPr>
            <p:ph type="title"/>
          </p:nvPr>
        </p:nvSpPr>
        <p:spPr>
          <a:xfrm>
            <a:off x="827649" y="227987"/>
            <a:ext cx="2536874" cy="2116628"/>
          </a:xfrm>
        </p:spPr>
        <p:txBody>
          <a:bodyPr>
            <a:normAutofit fontScale="90000"/>
          </a:bodyPr>
          <a:lstStyle/>
          <a:p>
            <a:r>
              <a:rPr lang="en-US" dirty="0"/>
              <a:t>Printing the Report Summary</a:t>
            </a:r>
          </a:p>
        </p:txBody>
      </p:sp>
      <p:pic>
        <p:nvPicPr>
          <p:cNvPr id="3" name="Picture 2">
            <a:extLst>
              <a:ext uri="{FF2B5EF4-FFF2-40B4-BE49-F238E27FC236}">
                <a16:creationId xmlns:a16="http://schemas.microsoft.com/office/drawing/2014/main" id="{61F3250F-22D7-44EB-97C6-531C4B3F81E2}"/>
              </a:ext>
            </a:extLst>
          </p:cNvPr>
          <p:cNvPicPr>
            <a:picLocks noChangeAspect="1"/>
          </p:cNvPicPr>
          <p:nvPr/>
        </p:nvPicPr>
        <p:blipFill>
          <a:blip r:embed="rId2"/>
          <a:stretch>
            <a:fillRect/>
          </a:stretch>
        </p:blipFill>
        <p:spPr>
          <a:xfrm>
            <a:off x="3755492" y="586463"/>
            <a:ext cx="7921155" cy="5650523"/>
          </a:xfrm>
          <a:prstGeom prst="rect">
            <a:avLst/>
          </a:prstGeom>
        </p:spPr>
      </p:pic>
      <p:sp>
        <p:nvSpPr>
          <p:cNvPr id="7" name="Content Placeholder 2">
            <a:extLst>
              <a:ext uri="{FF2B5EF4-FFF2-40B4-BE49-F238E27FC236}">
                <a16:creationId xmlns:a16="http://schemas.microsoft.com/office/drawing/2014/main" id="{ACDE25F1-FE66-443B-80B5-3FFAEBC44EBF}"/>
              </a:ext>
            </a:extLst>
          </p:cNvPr>
          <p:cNvSpPr txBox="1">
            <a:spLocks/>
          </p:cNvSpPr>
          <p:nvPr/>
        </p:nvSpPr>
        <p:spPr>
          <a:xfrm>
            <a:off x="857757" y="2454724"/>
            <a:ext cx="2670889" cy="3723338"/>
          </a:xfrm>
          <a:prstGeom prst="rect">
            <a:avLst/>
          </a:prstGeom>
        </p:spPr>
        <p:txBody>
          <a:bodyPr vert="horz" lIns="0" tIns="45720" rIns="0" bIns="45720" rtlCol="0">
            <a:normAutofit/>
          </a:bodyPr>
          <a:lstStyle>
            <a:lvl1pPr marL="274320" indent="-274320" algn="l" defTabSz="914400" rtl="0" eaLnBrk="1" latinLnBrk="0" hangingPunct="1">
              <a:lnSpc>
                <a:spcPct val="90000"/>
              </a:lnSpc>
              <a:spcBef>
                <a:spcPts val="1200"/>
              </a:spcBef>
              <a:spcAft>
                <a:spcPts val="200"/>
              </a:spcAft>
              <a:buClr>
                <a:schemeClr val="accent1"/>
              </a:buClr>
              <a:buSzPct val="100000"/>
              <a:buFont typeface="Wingdings" panose="05000000000000000000" pitchFamily="2" charset="2"/>
              <a:buChar char="§"/>
              <a:defRPr sz="2600" kern="1200">
                <a:solidFill>
                  <a:schemeClr val="tx1">
                    <a:lumMod val="75000"/>
                    <a:lumOff val="25000"/>
                  </a:schemeClr>
                </a:solidFill>
                <a:latin typeface="+mn-lt"/>
                <a:ea typeface="+mn-ea"/>
                <a:cs typeface="+mn-cs"/>
              </a:defRPr>
            </a:lvl1pPr>
            <a:lvl2pPr marL="457200" indent="-182880" algn="l" defTabSz="914400" rtl="0" eaLnBrk="1" latinLnBrk="0" hangingPunct="1">
              <a:lnSpc>
                <a:spcPct val="10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2pPr>
            <a:lvl3pPr marL="640080" indent="-182880" algn="l" defTabSz="914400" rtl="0" eaLnBrk="1" latinLnBrk="0" hangingPunct="1">
              <a:lnSpc>
                <a:spcPct val="100000"/>
              </a:lnSpc>
              <a:spcBef>
                <a:spcPts val="200"/>
              </a:spcBef>
              <a:spcAft>
                <a:spcPts val="400"/>
              </a:spcAft>
              <a:buClr>
                <a:schemeClr val="accent1"/>
              </a:buClr>
              <a:buFont typeface="Calibri" pitchFamily="34" charset="0"/>
              <a:buChar char="◦"/>
              <a:defRPr sz="2200" kern="1200">
                <a:solidFill>
                  <a:schemeClr val="tx1">
                    <a:lumMod val="75000"/>
                    <a:lumOff val="25000"/>
                  </a:schemeClr>
                </a:solidFill>
                <a:latin typeface="+mn-lt"/>
                <a:ea typeface="+mn-ea"/>
                <a:cs typeface="+mn-cs"/>
              </a:defRPr>
            </a:lvl3pPr>
            <a:lvl4pPr marL="822960" indent="-182880" algn="l" defTabSz="914400" rtl="0" eaLnBrk="1" latinLnBrk="0" hangingPunct="1">
              <a:lnSpc>
                <a:spcPct val="100000"/>
              </a:lnSpc>
              <a:spcBef>
                <a:spcPts val="200"/>
              </a:spcBef>
              <a:spcAft>
                <a:spcPts val="400"/>
              </a:spcAft>
              <a:buClr>
                <a:schemeClr val="accent1"/>
              </a:buClr>
              <a:buFont typeface="Calibri" pitchFamily="34" charset="0"/>
              <a:buChar char="◦"/>
              <a:defRPr sz="2000" i="1" kern="1200">
                <a:solidFill>
                  <a:schemeClr val="tx1">
                    <a:lumMod val="75000"/>
                    <a:lumOff val="25000"/>
                  </a:schemeClr>
                </a:solidFill>
                <a:latin typeface="+mn-lt"/>
                <a:ea typeface="+mn-ea"/>
                <a:cs typeface="+mn-cs"/>
              </a:defRPr>
            </a:lvl4pPr>
            <a:lvl5pPr marL="1005840" indent="-182880" algn="l" defTabSz="914400" rtl="0" eaLnBrk="1" latinLnBrk="0" hangingPunct="1">
              <a:lnSpc>
                <a:spcPct val="100000"/>
              </a:lnSpc>
              <a:spcBef>
                <a:spcPts val="200"/>
              </a:spcBef>
              <a:spcAft>
                <a:spcPts val="400"/>
              </a:spcAft>
              <a:buClr>
                <a:schemeClr val="accent1"/>
              </a:buClr>
              <a:buFont typeface="Calibri" pitchFamily="34" charset="0"/>
              <a:buChar char="◦"/>
              <a:defRPr sz="1800" b="1"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0"/>
              </a:spcAft>
            </a:pPr>
            <a:r>
              <a:rPr lang="en-US" sz="2200" dirty="0"/>
              <a:t>Two ways:</a:t>
            </a:r>
          </a:p>
          <a:p>
            <a:pPr>
              <a:spcAft>
                <a:spcPts val="600"/>
              </a:spcAft>
            </a:pPr>
            <a:r>
              <a:rPr lang="en-US" sz="2200" dirty="0"/>
              <a:t>Use the Printer button (upper right)</a:t>
            </a:r>
          </a:p>
          <a:p>
            <a:pPr lvl="1">
              <a:spcBef>
                <a:spcPts val="300"/>
              </a:spcBef>
              <a:spcAft>
                <a:spcPts val="600"/>
              </a:spcAft>
            </a:pPr>
            <a:r>
              <a:rPr lang="en-US" sz="2000" dirty="0"/>
              <a:t>Can use to print any screen in this system</a:t>
            </a:r>
          </a:p>
          <a:p>
            <a:pPr>
              <a:spcAft>
                <a:spcPts val="600"/>
              </a:spcAft>
            </a:pPr>
            <a:r>
              <a:rPr lang="en-US" sz="2200" dirty="0"/>
              <a:t>Or, click Reporting &gt; </a:t>
            </a:r>
            <a:r>
              <a:rPr lang="en-US" sz="2200" i="1" dirty="0"/>
              <a:t>Employer Report Summary </a:t>
            </a:r>
            <a:r>
              <a:rPr lang="en-US" sz="2200" dirty="0"/>
              <a:t>to generate a PDF</a:t>
            </a:r>
          </a:p>
        </p:txBody>
      </p:sp>
      <p:sp>
        <p:nvSpPr>
          <p:cNvPr id="9" name="Oval 8">
            <a:extLst>
              <a:ext uri="{FF2B5EF4-FFF2-40B4-BE49-F238E27FC236}">
                <a16:creationId xmlns:a16="http://schemas.microsoft.com/office/drawing/2014/main" id="{AF8CF7D8-84E4-45E3-A0F9-4EE35339FA1E}"/>
              </a:ext>
            </a:extLst>
          </p:cNvPr>
          <p:cNvSpPr/>
          <p:nvPr/>
        </p:nvSpPr>
        <p:spPr>
          <a:xfrm>
            <a:off x="10821896" y="511575"/>
            <a:ext cx="760503" cy="543502"/>
          </a:xfrm>
          <a:prstGeom prst="ellipse">
            <a:avLst/>
          </a:prstGeom>
          <a:no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B534436-D21C-4975-8BCC-8C4EF51CCE15}"/>
              </a:ext>
            </a:extLst>
          </p:cNvPr>
          <p:cNvSpPr/>
          <p:nvPr/>
        </p:nvSpPr>
        <p:spPr>
          <a:xfrm flipH="1">
            <a:off x="3540369" y="5134707"/>
            <a:ext cx="1875692" cy="668215"/>
          </a:xfrm>
          <a:prstGeom prst="ellipse">
            <a:avLst/>
          </a:prstGeom>
          <a:no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4CA5ADFF-6E53-4641-9F0E-EBDEF4883C2B}"/>
              </a:ext>
            </a:extLst>
          </p:cNvPr>
          <p:cNvCxnSpPr>
            <a:cxnSpLocks/>
          </p:cNvCxnSpPr>
          <p:nvPr/>
        </p:nvCxnSpPr>
        <p:spPr>
          <a:xfrm flipV="1">
            <a:off x="3212432" y="1034716"/>
            <a:ext cx="7543800" cy="2105526"/>
          </a:xfrm>
          <a:prstGeom prst="straightConnector1">
            <a:avLst/>
          </a:prstGeom>
          <a:ln w="41275">
            <a:solidFill>
              <a:srgbClr val="FF0000"/>
            </a:solidFill>
            <a:tailEnd type="triangle"/>
          </a:ln>
          <a:effectLst>
            <a:outerShdw blurRad="50800" dist="38100" dir="2700000" algn="tl" rotWithShape="0">
              <a:schemeClr val="bg1">
                <a:alpha val="40000"/>
              </a:schemeClr>
            </a:outerShdw>
          </a:effectLst>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3424964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B587D-22E1-49C9-AE1C-EA6A7B26F232}"/>
              </a:ext>
            </a:extLst>
          </p:cNvPr>
          <p:cNvSpPr>
            <a:spLocks noGrp="1"/>
          </p:cNvSpPr>
          <p:nvPr>
            <p:ph type="title"/>
          </p:nvPr>
        </p:nvSpPr>
        <p:spPr/>
        <p:txBody>
          <a:bodyPr/>
          <a:lstStyle/>
          <a:p>
            <a:r>
              <a:rPr lang="en-US" i="1" dirty="0"/>
              <a:t>Member Search/Edit: </a:t>
            </a:r>
            <a:r>
              <a:rPr lang="en-US" dirty="0"/>
              <a:t>Find by SSN</a:t>
            </a:r>
          </a:p>
        </p:txBody>
      </p:sp>
      <p:sp>
        <p:nvSpPr>
          <p:cNvPr id="3" name="Content Placeholder 2">
            <a:extLst>
              <a:ext uri="{FF2B5EF4-FFF2-40B4-BE49-F238E27FC236}">
                <a16:creationId xmlns:a16="http://schemas.microsoft.com/office/drawing/2014/main" id="{9B106E04-2A0D-492D-ACC8-01AD1624670C}"/>
              </a:ext>
            </a:extLst>
          </p:cNvPr>
          <p:cNvSpPr>
            <a:spLocks noGrp="1"/>
          </p:cNvSpPr>
          <p:nvPr>
            <p:ph idx="1"/>
          </p:nvPr>
        </p:nvSpPr>
        <p:spPr>
          <a:xfrm>
            <a:off x="3874733" y="3965709"/>
            <a:ext cx="7638756" cy="1888435"/>
          </a:xfrm>
        </p:spPr>
        <p:txBody>
          <a:bodyPr/>
          <a:lstStyle/>
          <a:p>
            <a:r>
              <a:rPr lang="en-US" dirty="0"/>
              <a:t>To find out if a new employee is already a TRS member:</a:t>
            </a:r>
          </a:p>
          <a:p>
            <a:pPr lvl="1"/>
            <a:r>
              <a:rPr lang="en-US" dirty="0"/>
              <a:t>Enter the SSN and click </a:t>
            </a:r>
            <a:r>
              <a:rPr lang="en-US" i="1" dirty="0"/>
              <a:t>Find</a:t>
            </a:r>
            <a:r>
              <a:rPr lang="en-US" dirty="0"/>
              <a:t> </a:t>
            </a:r>
            <a:r>
              <a:rPr lang="en-US" i="1" dirty="0"/>
              <a:t>(preferred method)</a:t>
            </a:r>
            <a:r>
              <a:rPr lang="en-US" dirty="0"/>
              <a:t>; or</a:t>
            </a:r>
          </a:p>
          <a:p>
            <a:pPr lvl="1"/>
            <a:r>
              <a:rPr lang="en-US" dirty="0"/>
              <a:t>Use </a:t>
            </a:r>
            <a:r>
              <a:rPr lang="en-US" i="1" dirty="0"/>
              <a:t>Lookup</a:t>
            </a:r>
            <a:r>
              <a:rPr lang="en-US" dirty="0"/>
              <a:t> to search by name</a:t>
            </a:r>
          </a:p>
        </p:txBody>
      </p:sp>
      <p:pic>
        <p:nvPicPr>
          <p:cNvPr id="5" name="Picture 4">
            <a:extLst>
              <a:ext uri="{FF2B5EF4-FFF2-40B4-BE49-F238E27FC236}">
                <a16:creationId xmlns:a16="http://schemas.microsoft.com/office/drawing/2014/main" id="{54B850AA-2537-443A-8194-FD00A1B75B98}"/>
              </a:ext>
            </a:extLst>
          </p:cNvPr>
          <p:cNvPicPr>
            <a:picLocks noChangeAspect="1"/>
          </p:cNvPicPr>
          <p:nvPr/>
        </p:nvPicPr>
        <p:blipFill>
          <a:blip r:embed="rId2"/>
          <a:stretch>
            <a:fillRect/>
          </a:stretch>
        </p:blipFill>
        <p:spPr>
          <a:xfrm>
            <a:off x="1113724" y="1944655"/>
            <a:ext cx="2248214" cy="3953427"/>
          </a:xfrm>
          <a:prstGeom prst="rect">
            <a:avLst/>
          </a:prstGeom>
        </p:spPr>
      </p:pic>
      <p:sp>
        <p:nvSpPr>
          <p:cNvPr id="6" name="Oval 5">
            <a:extLst>
              <a:ext uri="{FF2B5EF4-FFF2-40B4-BE49-F238E27FC236}">
                <a16:creationId xmlns:a16="http://schemas.microsoft.com/office/drawing/2014/main" id="{74D8BA9F-55EA-45F6-8FE9-791B2F6184A1}"/>
              </a:ext>
            </a:extLst>
          </p:cNvPr>
          <p:cNvSpPr/>
          <p:nvPr/>
        </p:nvSpPr>
        <p:spPr>
          <a:xfrm flipH="1">
            <a:off x="983461" y="3704493"/>
            <a:ext cx="2438400" cy="433754"/>
          </a:xfrm>
          <a:prstGeom prst="ellipse">
            <a:avLst/>
          </a:prstGeom>
          <a:no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42BC933-ED5B-4B1C-9C01-0BE96AF2751F}"/>
              </a:ext>
            </a:extLst>
          </p:cNvPr>
          <p:cNvPicPr>
            <a:picLocks noChangeAspect="1"/>
          </p:cNvPicPr>
          <p:nvPr/>
        </p:nvPicPr>
        <p:blipFill>
          <a:blip r:embed="rId3"/>
          <a:stretch>
            <a:fillRect/>
          </a:stretch>
        </p:blipFill>
        <p:spPr>
          <a:xfrm>
            <a:off x="3877819" y="2019992"/>
            <a:ext cx="6902119" cy="1746938"/>
          </a:xfrm>
          <a:prstGeom prst="rect">
            <a:avLst/>
          </a:prstGeom>
        </p:spPr>
      </p:pic>
      <p:sp>
        <p:nvSpPr>
          <p:cNvPr id="10" name="Oval 9">
            <a:extLst>
              <a:ext uri="{FF2B5EF4-FFF2-40B4-BE49-F238E27FC236}">
                <a16:creationId xmlns:a16="http://schemas.microsoft.com/office/drawing/2014/main" id="{8D58398D-67C2-462A-941C-C79C9B03CCFD}"/>
              </a:ext>
            </a:extLst>
          </p:cNvPr>
          <p:cNvSpPr/>
          <p:nvPr/>
        </p:nvSpPr>
        <p:spPr>
          <a:xfrm flipH="1">
            <a:off x="7901607" y="2922104"/>
            <a:ext cx="1964123" cy="334873"/>
          </a:xfrm>
          <a:prstGeom prst="ellipse">
            <a:avLst/>
          </a:prstGeom>
          <a:no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8486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2850E-3F18-484A-9075-53A87229CDCA}"/>
              </a:ext>
            </a:extLst>
          </p:cNvPr>
          <p:cNvSpPr>
            <a:spLocks noGrp="1"/>
          </p:cNvSpPr>
          <p:nvPr>
            <p:ph type="title"/>
          </p:nvPr>
        </p:nvSpPr>
        <p:spPr/>
        <p:txBody>
          <a:bodyPr/>
          <a:lstStyle/>
          <a:p>
            <a:r>
              <a:rPr lang="en-US" dirty="0"/>
              <a:t>Who are “TRS employers”?</a:t>
            </a:r>
          </a:p>
        </p:txBody>
      </p:sp>
      <p:sp>
        <p:nvSpPr>
          <p:cNvPr id="3" name="Content Placeholder 2">
            <a:extLst>
              <a:ext uri="{FF2B5EF4-FFF2-40B4-BE49-F238E27FC236}">
                <a16:creationId xmlns:a16="http://schemas.microsoft.com/office/drawing/2014/main" id="{DB71D3AE-399A-493F-8010-3B13F12AB8EC}"/>
              </a:ext>
            </a:extLst>
          </p:cNvPr>
          <p:cNvSpPr>
            <a:spLocks noGrp="1"/>
          </p:cNvSpPr>
          <p:nvPr>
            <p:ph idx="1"/>
          </p:nvPr>
        </p:nvSpPr>
        <p:spPr>
          <a:xfrm>
            <a:off x="1097279" y="1875230"/>
            <a:ext cx="10265814" cy="4023360"/>
          </a:xfrm>
        </p:spPr>
        <p:txBody>
          <a:bodyPr/>
          <a:lstStyle/>
          <a:p>
            <a:pPr>
              <a:spcAft>
                <a:spcPts val="1200"/>
              </a:spcAft>
            </a:pPr>
            <a:r>
              <a:rPr lang="en-US" dirty="0"/>
              <a:t>Per </a:t>
            </a:r>
            <a:r>
              <a:rPr lang="en-US" dirty="0">
                <a:solidFill>
                  <a:schemeClr val="tx1"/>
                </a:solidFill>
              </a:rPr>
              <a:t>§</a:t>
            </a:r>
            <a:r>
              <a:rPr lang="en-US" dirty="0"/>
              <a:t>19-20-101(9), MCA, these are identified as </a:t>
            </a:r>
            <a:r>
              <a:rPr lang="en-US" b="1" dirty="0"/>
              <a:t>TRS Employers:</a:t>
            </a:r>
          </a:p>
          <a:p>
            <a:pPr lvl="1">
              <a:spcBef>
                <a:spcPts val="0"/>
              </a:spcBef>
            </a:pPr>
            <a:r>
              <a:rPr lang="en-US" dirty="0"/>
              <a:t>The State of Montana</a:t>
            </a:r>
          </a:p>
          <a:p>
            <a:pPr lvl="1"/>
            <a:r>
              <a:rPr lang="en-US" dirty="0"/>
              <a:t>Public school districts</a:t>
            </a:r>
          </a:p>
          <a:p>
            <a:pPr lvl="1"/>
            <a:r>
              <a:rPr lang="en-US" dirty="0"/>
              <a:t>Office of Public Instruction</a:t>
            </a:r>
          </a:p>
          <a:p>
            <a:pPr lvl="1"/>
            <a:r>
              <a:rPr lang="en-US" dirty="0"/>
              <a:t>Board of Public Education</a:t>
            </a:r>
          </a:p>
          <a:p>
            <a:pPr lvl="1"/>
            <a:r>
              <a:rPr lang="en-US" dirty="0"/>
              <a:t>Education cooperatives</a:t>
            </a:r>
          </a:p>
          <a:p>
            <a:pPr lvl="1"/>
            <a:r>
              <a:rPr lang="en-US" dirty="0"/>
              <a:t>MT School for Deaf &amp; Blind</a:t>
            </a:r>
          </a:p>
          <a:p>
            <a:pPr lvl="1"/>
            <a:r>
              <a:rPr lang="en-US" dirty="0"/>
              <a:t>MT Youth Challenge Program</a:t>
            </a:r>
          </a:p>
        </p:txBody>
      </p:sp>
      <p:sp>
        <p:nvSpPr>
          <p:cNvPr id="4" name="Content Placeholder 2">
            <a:extLst>
              <a:ext uri="{FF2B5EF4-FFF2-40B4-BE49-F238E27FC236}">
                <a16:creationId xmlns:a16="http://schemas.microsoft.com/office/drawing/2014/main" id="{B1D19ABA-FBE0-4703-9D12-8653E92B3F81}"/>
              </a:ext>
            </a:extLst>
          </p:cNvPr>
          <p:cNvSpPr txBox="1">
            <a:spLocks/>
          </p:cNvSpPr>
          <p:nvPr/>
        </p:nvSpPr>
        <p:spPr>
          <a:xfrm>
            <a:off x="5712857" y="2423783"/>
            <a:ext cx="5211817" cy="308008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i="1"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r>
              <a:rPr lang="en-US" dirty="0"/>
              <a:t>Montana University System</a:t>
            </a:r>
          </a:p>
          <a:p>
            <a:pPr lvl="1"/>
            <a:r>
              <a:rPr lang="en-US" dirty="0"/>
              <a:t>Community Colleges</a:t>
            </a:r>
          </a:p>
          <a:p>
            <a:pPr lvl="1"/>
            <a:r>
              <a:rPr lang="en-US" dirty="0"/>
              <a:t>Any other agency, political subdivision </a:t>
            </a:r>
            <a:r>
              <a:rPr lang="en-US" i="1" dirty="0"/>
              <a:t>(e.g., county) </a:t>
            </a:r>
            <a:r>
              <a:rPr lang="en-US" dirty="0"/>
              <a:t>or instrumentality </a:t>
            </a:r>
            <a:r>
              <a:rPr lang="en-US" i="1" dirty="0"/>
              <a:t>(e.g., CSPD, RESA) </a:t>
            </a:r>
            <a:r>
              <a:rPr lang="en-US" dirty="0"/>
              <a:t>of the state that employs a person who meets TRS membership criteria</a:t>
            </a:r>
          </a:p>
        </p:txBody>
      </p:sp>
    </p:spTree>
    <p:extLst>
      <p:ext uri="{BB962C8B-B14F-4D97-AF65-F5344CB8AC3E}">
        <p14:creationId xmlns:p14="http://schemas.microsoft.com/office/powerpoint/2010/main" val="36667598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B587D-22E1-49C9-AE1C-EA6A7B26F232}"/>
              </a:ext>
            </a:extLst>
          </p:cNvPr>
          <p:cNvSpPr>
            <a:spLocks noGrp="1"/>
          </p:cNvSpPr>
          <p:nvPr>
            <p:ph type="title"/>
          </p:nvPr>
        </p:nvSpPr>
        <p:spPr/>
        <p:txBody>
          <a:bodyPr/>
          <a:lstStyle/>
          <a:p>
            <a:r>
              <a:rPr lang="en-US" i="1" dirty="0"/>
              <a:t>Member Search/Edit: </a:t>
            </a:r>
            <a:r>
              <a:rPr lang="en-US" dirty="0"/>
              <a:t>Lookup by name</a:t>
            </a:r>
          </a:p>
        </p:txBody>
      </p:sp>
      <p:sp>
        <p:nvSpPr>
          <p:cNvPr id="11" name="Content Placeholder 10">
            <a:extLst>
              <a:ext uri="{FF2B5EF4-FFF2-40B4-BE49-F238E27FC236}">
                <a16:creationId xmlns:a16="http://schemas.microsoft.com/office/drawing/2014/main" id="{4414958E-5709-4EAB-81C6-88E4CB6ED9EF}"/>
              </a:ext>
            </a:extLst>
          </p:cNvPr>
          <p:cNvSpPr>
            <a:spLocks noGrp="1"/>
          </p:cNvSpPr>
          <p:nvPr>
            <p:ph idx="1"/>
          </p:nvPr>
        </p:nvSpPr>
        <p:spPr>
          <a:xfrm>
            <a:off x="1411359" y="5724939"/>
            <a:ext cx="8458201" cy="447261"/>
          </a:xfrm>
        </p:spPr>
        <p:txBody>
          <a:bodyPr>
            <a:normAutofit/>
          </a:bodyPr>
          <a:lstStyle/>
          <a:p>
            <a:r>
              <a:rPr lang="en-US" sz="1800" dirty="0"/>
              <a:t>Most of the SSN is obscured if the person has never been associated with your school</a:t>
            </a:r>
          </a:p>
        </p:txBody>
      </p:sp>
      <p:pic>
        <p:nvPicPr>
          <p:cNvPr id="12" name="Picture 11">
            <a:extLst>
              <a:ext uri="{FF2B5EF4-FFF2-40B4-BE49-F238E27FC236}">
                <a16:creationId xmlns:a16="http://schemas.microsoft.com/office/drawing/2014/main" id="{35D09F12-23B7-4FBB-849B-C4AE18CCD22D}"/>
              </a:ext>
            </a:extLst>
          </p:cNvPr>
          <p:cNvPicPr>
            <a:picLocks noChangeAspect="1"/>
          </p:cNvPicPr>
          <p:nvPr/>
        </p:nvPicPr>
        <p:blipFill>
          <a:blip r:embed="rId2"/>
          <a:stretch>
            <a:fillRect/>
          </a:stretch>
        </p:blipFill>
        <p:spPr>
          <a:xfrm>
            <a:off x="834894" y="1907804"/>
            <a:ext cx="6948612" cy="1225718"/>
          </a:xfrm>
          <a:prstGeom prst="rect">
            <a:avLst/>
          </a:prstGeom>
        </p:spPr>
      </p:pic>
      <p:sp>
        <p:nvSpPr>
          <p:cNvPr id="13" name="Content Placeholder 2">
            <a:extLst>
              <a:ext uri="{FF2B5EF4-FFF2-40B4-BE49-F238E27FC236}">
                <a16:creationId xmlns:a16="http://schemas.microsoft.com/office/drawing/2014/main" id="{9EA28AAE-78D2-4D66-AD14-1D1D8A2ED6B4}"/>
              </a:ext>
            </a:extLst>
          </p:cNvPr>
          <p:cNvSpPr txBox="1">
            <a:spLocks/>
          </p:cNvSpPr>
          <p:nvPr/>
        </p:nvSpPr>
        <p:spPr>
          <a:xfrm>
            <a:off x="8120274" y="1997768"/>
            <a:ext cx="3091065" cy="1272206"/>
          </a:xfrm>
          <a:prstGeom prst="rect">
            <a:avLst/>
          </a:prstGeom>
        </p:spPr>
        <p:txBody>
          <a:bodyPr vert="horz" lIns="0" tIns="45720" rIns="0" bIns="45720" rtlCol="0">
            <a:normAutofit fontScale="92500" lnSpcReduction="10000"/>
          </a:bodyPr>
          <a:lstStyle>
            <a:lvl1pPr marL="274320" indent="-274320" algn="l" defTabSz="914400" rtl="0" eaLnBrk="1" latinLnBrk="0" hangingPunct="1">
              <a:lnSpc>
                <a:spcPct val="90000"/>
              </a:lnSpc>
              <a:spcBef>
                <a:spcPts val="1200"/>
              </a:spcBef>
              <a:spcAft>
                <a:spcPts val="200"/>
              </a:spcAft>
              <a:buClr>
                <a:schemeClr val="accent1"/>
              </a:buClr>
              <a:buSzPct val="100000"/>
              <a:buFont typeface="Wingdings" panose="05000000000000000000" pitchFamily="2" charset="2"/>
              <a:buChar char="§"/>
              <a:defRPr sz="2600" kern="1200">
                <a:solidFill>
                  <a:schemeClr val="tx1">
                    <a:lumMod val="75000"/>
                    <a:lumOff val="25000"/>
                  </a:schemeClr>
                </a:solidFill>
                <a:latin typeface="+mn-lt"/>
                <a:ea typeface="+mn-ea"/>
                <a:cs typeface="+mn-cs"/>
              </a:defRPr>
            </a:lvl1pPr>
            <a:lvl2pPr marL="457200" indent="-182880" algn="l" defTabSz="914400" rtl="0" eaLnBrk="1" latinLnBrk="0" hangingPunct="1">
              <a:lnSpc>
                <a:spcPct val="10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2pPr>
            <a:lvl3pPr marL="640080" indent="-182880" algn="l" defTabSz="914400" rtl="0" eaLnBrk="1" latinLnBrk="0" hangingPunct="1">
              <a:lnSpc>
                <a:spcPct val="100000"/>
              </a:lnSpc>
              <a:spcBef>
                <a:spcPts val="200"/>
              </a:spcBef>
              <a:spcAft>
                <a:spcPts val="400"/>
              </a:spcAft>
              <a:buClr>
                <a:schemeClr val="accent1"/>
              </a:buClr>
              <a:buFont typeface="Calibri" pitchFamily="34" charset="0"/>
              <a:buChar char="◦"/>
              <a:defRPr sz="2200" kern="1200">
                <a:solidFill>
                  <a:schemeClr val="tx1">
                    <a:lumMod val="75000"/>
                    <a:lumOff val="25000"/>
                  </a:schemeClr>
                </a:solidFill>
                <a:latin typeface="+mn-lt"/>
                <a:ea typeface="+mn-ea"/>
                <a:cs typeface="+mn-cs"/>
              </a:defRPr>
            </a:lvl3pPr>
            <a:lvl4pPr marL="822960" indent="-182880" algn="l" defTabSz="914400" rtl="0" eaLnBrk="1" latinLnBrk="0" hangingPunct="1">
              <a:lnSpc>
                <a:spcPct val="100000"/>
              </a:lnSpc>
              <a:spcBef>
                <a:spcPts val="200"/>
              </a:spcBef>
              <a:spcAft>
                <a:spcPts val="400"/>
              </a:spcAft>
              <a:buClr>
                <a:schemeClr val="accent1"/>
              </a:buClr>
              <a:buFont typeface="Calibri" pitchFamily="34" charset="0"/>
              <a:buChar char="◦"/>
              <a:defRPr sz="2000" i="1" kern="1200">
                <a:solidFill>
                  <a:schemeClr val="tx1">
                    <a:lumMod val="75000"/>
                    <a:lumOff val="25000"/>
                  </a:schemeClr>
                </a:solidFill>
                <a:latin typeface="+mn-lt"/>
                <a:ea typeface="+mn-ea"/>
                <a:cs typeface="+mn-cs"/>
              </a:defRPr>
            </a:lvl4pPr>
            <a:lvl5pPr marL="1005840" indent="-182880" algn="l" defTabSz="914400" rtl="0" eaLnBrk="1" latinLnBrk="0" hangingPunct="1">
              <a:lnSpc>
                <a:spcPct val="100000"/>
              </a:lnSpc>
              <a:spcBef>
                <a:spcPts val="200"/>
              </a:spcBef>
              <a:spcAft>
                <a:spcPts val="400"/>
              </a:spcAft>
              <a:buClr>
                <a:schemeClr val="accent1"/>
              </a:buClr>
              <a:buFont typeface="Calibri" pitchFamily="34" charset="0"/>
              <a:buChar char="◦"/>
              <a:defRPr sz="1800" b="1"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2200" dirty="0">
                <a:solidFill>
                  <a:srgbClr val="FF0000"/>
                </a:solidFill>
              </a:rPr>
              <a:t>TIP: </a:t>
            </a:r>
            <a:r>
              <a:rPr lang="en-US" sz="2200" dirty="0"/>
              <a:t>Erase your Employer ID to search </a:t>
            </a:r>
            <a:r>
              <a:rPr lang="en-US" sz="2200" u="sng" dirty="0"/>
              <a:t>all</a:t>
            </a:r>
            <a:r>
              <a:rPr lang="en-US" sz="2200" dirty="0"/>
              <a:t> of TRS</a:t>
            </a:r>
          </a:p>
          <a:p>
            <a:pPr marL="0" indent="0">
              <a:buNone/>
            </a:pPr>
            <a:r>
              <a:rPr lang="en-US" sz="2200" dirty="0"/>
              <a:t>Many possible matches are listed:</a:t>
            </a:r>
          </a:p>
        </p:txBody>
      </p:sp>
      <p:cxnSp>
        <p:nvCxnSpPr>
          <p:cNvPr id="16" name="Straight Connector 15">
            <a:extLst>
              <a:ext uri="{FF2B5EF4-FFF2-40B4-BE49-F238E27FC236}">
                <a16:creationId xmlns:a16="http://schemas.microsoft.com/office/drawing/2014/main" id="{F191B659-0DF8-422E-8DC6-389208D83A66}"/>
              </a:ext>
            </a:extLst>
          </p:cNvPr>
          <p:cNvCxnSpPr/>
          <p:nvPr/>
        </p:nvCxnSpPr>
        <p:spPr>
          <a:xfrm>
            <a:off x="5804457" y="2544417"/>
            <a:ext cx="407505" cy="3776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CF2089E-F5A6-4D88-8A91-C30C61D3BE82}"/>
              </a:ext>
            </a:extLst>
          </p:cNvPr>
          <p:cNvCxnSpPr>
            <a:cxnSpLocks/>
          </p:cNvCxnSpPr>
          <p:nvPr/>
        </p:nvCxnSpPr>
        <p:spPr>
          <a:xfrm flipH="1">
            <a:off x="5817711" y="2567610"/>
            <a:ext cx="407505" cy="3776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0E311DAE-ACE9-41AF-AEA4-38F0B36443DA}"/>
              </a:ext>
            </a:extLst>
          </p:cNvPr>
          <p:cNvPicPr>
            <a:picLocks noChangeAspect="1"/>
          </p:cNvPicPr>
          <p:nvPr/>
        </p:nvPicPr>
        <p:blipFill>
          <a:blip r:embed="rId3"/>
          <a:stretch>
            <a:fillRect/>
          </a:stretch>
        </p:blipFill>
        <p:spPr>
          <a:xfrm>
            <a:off x="655985" y="3313892"/>
            <a:ext cx="7424531" cy="2194033"/>
          </a:xfrm>
          <a:prstGeom prst="rect">
            <a:avLst/>
          </a:prstGeom>
        </p:spPr>
      </p:pic>
      <p:sp>
        <p:nvSpPr>
          <p:cNvPr id="20" name="Rectangle 19">
            <a:extLst>
              <a:ext uri="{FF2B5EF4-FFF2-40B4-BE49-F238E27FC236}">
                <a16:creationId xmlns:a16="http://schemas.microsoft.com/office/drawing/2014/main" id="{E07A8578-5DC2-40D0-BF6F-B27FCCB2D786}"/>
              </a:ext>
            </a:extLst>
          </p:cNvPr>
          <p:cNvSpPr/>
          <p:nvPr/>
        </p:nvSpPr>
        <p:spPr>
          <a:xfrm>
            <a:off x="8156713" y="3265512"/>
            <a:ext cx="3263350" cy="2123658"/>
          </a:xfrm>
          <a:prstGeom prst="rect">
            <a:avLst/>
          </a:prstGeom>
        </p:spPr>
        <p:txBody>
          <a:bodyPr wrap="square">
            <a:spAutoFit/>
          </a:bodyPr>
          <a:lstStyle/>
          <a:p>
            <a:pPr marL="342900" indent="-342900">
              <a:buFont typeface="Arial" panose="020B0604020202020204" pitchFamily="34" charset="0"/>
              <a:buChar char="•"/>
            </a:pPr>
            <a:r>
              <a:rPr lang="en-US" sz="2000" i="1" dirty="0"/>
              <a:t>Type </a:t>
            </a:r>
            <a:r>
              <a:rPr lang="en-US" sz="2000" dirty="0"/>
              <a:t>column shows status</a:t>
            </a:r>
          </a:p>
          <a:p>
            <a:pPr marL="342900" indent="-342900">
              <a:buFont typeface="Arial" panose="020B0604020202020204" pitchFamily="34" charset="0"/>
              <a:buChar char="•"/>
            </a:pPr>
            <a:r>
              <a:rPr lang="en-US" sz="2000" dirty="0"/>
              <a:t>Common statuses =</a:t>
            </a:r>
          </a:p>
          <a:p>
            <a:pPr lvl="1"/>
            <a:r>
              <a:rPr lang="en-US" sz="2000" dirty="0"/>
              <a:t>Active, Retired, Terminated, Rehired, “Non-member”</a:t>
            </a:r>
            <a:r>
              <a:rPr lang="en-US" sz="1600" i="1" dirty="0"/>
              <a:t>(i.e., Montana University System retirement plan member)</a:t>
            </a:r>
            <a:endParaRPr lang="en-US" i="1" dirty="0"/>
          </a:p>
        </p:txBody>
      </p:sp>
      <p:cxnSp>
        <p:nvCxnSpPr>
          <p:cNvPr id="22" name="Straight Arrow Connector 21">
            <a:extLst>
              <a:ext uri="{FF2B5EF4-FFF2-40B4-BE49-F238E27FC236}">
                <a16:creationId xmlns:a16="http://schemas.microsoft.com/office/drawing/2014/main" id="{0CEDF460-898E-40BE-A19F-BB35555BB20A}"/>
              </a:ext>
            </a:extLst>
          </p:cNvPr>
          <p:cNvCxnSpPr>
            <a:cxnSpLocks/>
          </p:cNvCxnSpPr>
          <p:nvPr/>
        </p:nvCxnSpPr>
        <p:spPr>
          <a:xfrm flipV="1">
            <a:off x="2971803" y="5436702"/>
            <a:ext cx="0" cy="30811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547C6342-FA03-4F91-8F7C-7DE8FD33EE32}"/>
              </a:ext>
            </a:extLst>
          </p:cNvPr>
          <p:cNvSpPr/>
          <p:nvPr/>
        </p:nvSpPr>
        <p:spPr>
          <a:xfrm>
            <a:off x="4073283" y="3458817"/>
            <a:ext cx="1254094" cy="205740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E789B086-CFBD-4D45-AE85-72ED78F2CDDC}"/>
              </a:ext>
            </a:extLst>
          </p:cNvPr>
          <p:cNvCxnSpPr>
            <a:cxnSpLocks/>
          </p:cNvCxnSpPr>
          <p:nvPr/>
        </p:nvCxnSpPr>
        <p:spPr>
          <a:xfrm flipH="1">
            <a:off x="6517466" y="2166730"/>
            <a:ext cx="1510039" cy="377687"/>
          </a:xfrm>
          <a:prstGeom prst="straightConnector1">
            <a:avLst/>
          </a:prstGeom>
          <a:ln w="2857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48209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B587D-22E1-49C9-AE1C-EA6A7B26F232}"/>
              </a:ext>
            </a:extLst>
          </p:cNvPr>
          <p:cNvSpPr>
            <a:spLocks noGrp="1"/>
          </p:cNvSpPr>
          <p:nvPr>
            <p:ph type="title"/>
          </p:nvPr>
        </p:nvSpPr>
        <p:spPr/>
        <p:txBody>
          <a:bodyPr>
            <a:normAutofit/>
          </a:bodyPr>
          <a:lstStyle/>
          <a:p>
            <a:r>
              <a:rPr lang="en-US" sz="4400" i="1" dirty="0"/>
              <a:t>Member Search/Edit: </a:t>
            </a:r>
            <a:r>
              <a:rPr lang="en-US" sz="4400" dirty="0"/>
              <a:t> No member found</a:t>
            </a:r>
          </a:p>
        </p:txBody>
      </p:sp>
      <p:sp>
        <p:nvSpPr>
          <p:cNvPr id="3" name="Content Placeholder 2">
            <a:extLst>
              <a:ext uri="{FF2B5EF4-FFF2-40B4-BE49-F238E27FC236}">
                <a16:creationId xmlns:a16="http://schemas.microsoft.com/office/drawing/2014/main" id="{9B106E04-2A0D-492D-ACC8-01AD1624670C}"/>
              </a:ext>
            </a:extLst>
          </p:cNvPr>
          <p:cNvSpPr>
            <a:spLocks noGrp="1"/>
          </p:cNvSpPr>
          <p:nvPr>
            <p:ph idx="1"/>
          </p:nvPr>
        </p:nvSpPr>
        <p:spPr>
          <a:xfrm>
            <a:off x="3685888" y="3578086"/>
            <a:ext cx="7147765" cy="2176673"/>
          </a:xfrm>
        </p:spPr>
        <p:txBody>
          <a:bodyPr>
            <a:normAutofit/>
          </a:bodyPr>
          <a:lstStyle/>
          <a:p>
            <a:r>
              <a:rPr lang="en-US" sz="2400" dirty="0"/>
              <a:t>If you searched by SSN or name and your employee does </a:t>
            </a:r>
            <a:r>
              <a:rPr lang="en-US" sz="2400" u="sng" dirty="0"/>
              <a:t>not</a:t>
            </a:r>
            <a:r>
              <a:rPr lang="en-US" sz="2400" dirty="0"/>
              <a:t> have a TRS membership record:</a:t>
            </a:r>
          </a:p>
          <a:p>
            <a:pPr lvl="1"/>
            <a:r>
              <a:rPr lang="en-US" sz="2000" dirty="0"/>
              <a:t>You can either add them to TRS manually using Add+ button, or</a:t>
            </a:r>
          </a:p>
          <a:p>
            <a:pPr lvl="1"/>
            <a:r>
              <a:rPr lang="en-US" sz="2000" dirty="0"/>
              <a:t>Your upload file will create a member record automatically</a:t>
            </a:r>
          </a:p>
          <a:p>
            <a:pPr lvl="2"/>
            <a:r>
              <a:rPr lang="en-US" sz="1800" dirty="0"/>
              <a:t>If gender, DOB, or other required info is missing from upload file, you will need to edit it </a:t>
            </a:r>
            <a:r>
              <a:rPr lang="en-US" sz="1800" i="1" dirty="0"/>
              <a:t>(we’ll review Edit Member screen later)</a:t>
            </a:r>
          </a:p>
        </p:txBody>
      </p:sp>
      <p:pic>
        <p:nvPicPr>
          <p:cNvPr id="5" name="Picture 4">
            <a:extLst>
              <a:ext uri="{FF2B5EF4-FFF2-40B4-BE49-F238E27FC236}">
                <a16:creationId xmlns:a16="http://schemas.microsoft.com/office/drawing/2014/main" id="{54B850AA-2537-443A-8194-FD00A1B75B98}"/>
              </a:ext>
            </a:extLst>
          </p:cNvPr>
          <p:cNvPicPr>
            <a:picLocks noChangeAspect="1"/>
          </p:cNvPicPr>
          <p:nvPr/>
        </p:nvPicPr>
        <p:blipFill>
          <a:blip r:embed="rId2"/>
          <a:stretch>
            <a:fillRect/>
          </a:stretch>
        </p:blipFill>
        <p:spPr>
          <a:xfrm>
            <a:off x="944759" y="1984411"/>
            <a:ext cx="2248214" cy="3953427"/>
          </a:xfrm>
          <a:prstGeom prst="rect">
            <a:avLst/>
          </a:prstGeom>
        </p:spPr>
      </p:pic>
      <p:sp>
        <p:nvSpPr>
          <p:cNvPr id="6" name="Oval 5">
            <a:extLst>
              <a:ext uri="{FF2B5EF4-FFF2-40B4-BE49-F238E27FC236}">
                <a16:creationId xmlns:a16="http://schemas.microsoft.com/office/drawing/2014/main" id="{74D8BA9F-55EA-45F6-8FE9-791B2F6184A1}"/>
              </a:ext>
            </a:extLst>
          </p:cNvPr>
          <p:cNvSpPr/>
          <p:nvPr/>
        </p:nvSpPr>
        <p:spPr>
          <a:xfrm flipH="1">
            <a:off x="814496" y="3744249"/>
            <a:ext cx="2438400" cy="433754"/>
          </a:xfrm>
          <a:prstGeom prst="ellipse">
            <a:avLst/>
          </a:prstGeom>
          <a:no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4059028-8D84-4A28-93D3-A7DAC9E5E5A0}"/>
              </a:ext>
            </a:extLst>
          </p:cNvPr>
          <p:cNvPicPr>
            <a:picLocks noChangeAspect="1"/>
          </p:cNvPicPr>
          <p:nvPr/>
        </p:nvPicPr>
        <p:blipFill>
          <a:blip r:embed="rId3"/>
          <a:stretch>
            <a:fillRect/>
          </a:stretch>
        </p:blipFill>
        <p:spPr>
          <a:xfrm>
            <a:off x="3911544" y="1938130"/>
            <a:ext cx="6760219" cy="1570387"/>
          </a:xfrm>
          <a:prstGeom prst="rect">
            <a:avLst/>
          </a:prstGeom>
        </p:spPr>
      </p:pic>
      <p:sp>
        <p:nvSpPr>
          <p:cNvPr id="13" name="Rectangle: Rounded Corners 12">
            <a:extLst>
              <a:ext uri="{FF2B5EF4-FFF2-40B4-BE49-F238E27FC236}">
                <a16:creationId xmlns:a16="http://schemas.microsoft.com/office/drawing/2014/main" id="{2924C6B2-EE0B-40E2-B167-C12917E9BF0A}"/>
              </a:ext>
            </a:extLst>
          </p:cNvPr>
          <p:cNvSpPr/>
          <p:nvPr/>
        </p:nvSpPr>
        <p:spPr>
          <a:xfrm>
            <a:off x="10242167" y="3110951"/>
            <a:ext cx="263492" cy="205409"/>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4BCCCD7C-FE07-42F2-91A7-B07DBA3DDA71}"/>
              </a:ext>
            </a:extLst>
          </p:cNvPr>
          <p:cNvSpPr/>
          <p:nvPr/>
        </p:nvSpPr>
        <p:spPr>
          <a:xfrm>
            <a:off x="3836501" y="2842595"/>
            <a:ext cx="2822713" cy="278296"/>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25926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B587D-22E1-49C9-AE1C-EA6A7B26F232}"/>
              </a:ext>
            </a:extLst>
          </p:cNvPr>
          <p:cNvSpPr>
            <a:spLocks noGrp="1"/>
          </p:cNvSpPr>
          <p:nvPr>
            <p:ph type="title"/>
          </p:nvPr>
        </p:nvSpPr>
        <p:spPr/>
        <p:txBody>
          <a:bodyPr/>
          <a:lstStyle/>
          <a:p>
            <a:r>
              <a:rPr lang="en-US" i="1" dirty="0"/>
              <a:t>Member Search/Edit:  </a:t>
            </a:r>
            <a:r>
              <a:rPr lang="en-US" dirty="0"/>
              <a:t>Member found</a:t>
            </a:r>
          </a:p>
        </p:txBody>
      </p:sp>
      <p:sp>
        <p:nvSpPr>
          <p:cNvPr id="11" name="Content Placeholder 10">
            <a:extLst>
              <a:ext uri="{FF2B5EF4-FFF2-40B4-BE49-F238E27FC236}">
                <a16:creationId xmlns:a16="http://schemas.microsoft.com/office/drawing/2014/main" id="{4414958E-5709-4EAB-81C6-88E4CB6ED9EF}"/>
              </a:ext>
            </a:extLst>
          </p:cNvPr>
          <p:cNvSpPr>
            <a:spLocks noGrp="1"/>
          </p:cNvSpPr>
          <p:nvPr>
            <p:ph idx="1"/>
          </p:nvPr>
        </p:nvSpPr>
        <p:spPr>
          <a:xfrm>
            <a:off x="8199781" y="2385102"/>
            <a:ext cx="3190461" cy="2793186"/>
          </a:xfrm>
        </p:spPr>
        <p:txBody>
          <a:bodyPr>
            <a:normAutofit/>
          </a:bodyPr>
          <a:lstStyle/>
          <a:p>
            <a:r>
              <a:rPr lang="en-US" sz="2000" dirty="0"/>
              <a:t>This person is a terminated </a:t>
            </a:r>
            <a:r>
              <a:rPr lang="en-US" sz="2000" i="1" dirty="0"/>
              <a:t>(inactive) </a:t>
            </a:r>
            <a:r>
              <a:rPr lang="en-US" sz="2000" dirty="0"/>
              <a:t>member of TRS</a:t>
            </a:r>
          </a:p>
          <a:p>
            <a:r>
              <a:rPr lang="en-US" sz="2000" dirty="0"/>
              <a:t>Do not click the “Add New Member to TRS” button; just report wages</a:t>
            </a:r>
          </a:p>
          <a:p>
            <a:r>
              <a:rPr lang="en-US" sz="2000" dirty="0"/>
              <a:t>This will notify TRS that the person is an active member again</a:t>
            </a:r>
          </a:p>
        </p:txBody>
      </p:sp>
      <p:pic>
        <p:nvPicPr>
          <p:cNvPr id="8" name="Picture 7">
            <a:extLst>
              <a:ext uri="{FF2B5EF4-FFF2-40B4-BE49-F238E27FC236}">
                <a16:creationId xmlns:a16="http://schemas.microsoft.com/office/drawing/2014/main" id="{A5B2D7AE-7DFC-49D8-AE9E-108C6DC58B70}"/>
              </a:ext>
            </a:extLst>
          </p:cNvPr>
          <p:cNvPicPr>
            <a:picLocks noChangeAspect="1"/>
          </p:cNvPicPr>
          <p:nvPr/>
        </p:nvPicPr>
        <p:blipFill>
          <a:blip r:embed="rId2"/>
          <a:stretch>
            <a:fillRect/>
          </a:stretch>
        </p:blipFill>
        <p:spPr>
          <a:xfrm>
            <a:off x="872182" y="2099980"/>
            <a:ext cx="7148695" cy="3304924"/>
          </a:xfrm>
          <a:prstGeom prst="rect">
            <a:avLst/>
          </a:prstGeom>
        </p:spPr>
      </p:pic>
      <p:sp>
        <p:nvSpPr>
          <p:cNvPr id="9" name="Rectangle: Rounded Corners 8">
            <a:extLst>
              <a:ext uri="{FF2B5EF4-FFF2-40B4-BE49-F238E27FC236}">
                <a16:creationId xmlns:a16="http://schemas.microsoft.com/office/drawing/2014/main" id="{4EF8D0AD-CC28-4A34-8D2C-1D880A30A821}"/>
              </a:ext>
            </a:extLst>
          </p:cNvPr>
          <p:cNvSpPr/>
          <p:nvPr/>
        </p:nvSpPr>
        <p:spPr>
          <a:xfrm>
            <a:off x="783428" y="3369366"/>
            <a:ext cx="3072954" cy="188843"/>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92254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4414958E-5709-4EAB-81C6-88E4CB6ED9EF}"/>
              </a:ext>
            </a:extLst>
          </p:cNvPr>
          <p:cNvSpPr>
            <a:spLocks noGrp="1"/>
          </p:cNvSpPr>
          <p:nvPr>
            <p:ph idx="1"/>
          </p:nvPr>
        </p:nvSpPr>
        <p:spPr>
          <a:xfrm>
            <a:off x="1222513" y="1967947"/>
            <a:ext cx="3110948" cy="3985592"/>
          </a:xfrm>
        </p:spPr>
        <p:txBody>
          <a:bodyPr>
            <a:normAutofit/>
          </a:bodyPr>
          <a:lstStyle/>
          <a:p>
            <a:r>
              <a:rPr lang="en-US" sz="2200" dirty="0"/>
              <a:t>Once you report wages for a new employee, an Edit button is available on </a:t>
            </a:r>
            <a:r>
              <a:rPr lang="en-US" sz="2200" i="1" dirty="0"/>
              <a:t>Member Search/Edit</a:t>
            </a:r>
          </a:p>
          <a:p>
            <a:pPr lvl="1"/>
            <a:r>
              <a:rPr lang="en-US" sz="2000" i="1" dirty="0"/>
              <a:t>Exception: </a:t>
            </a:r>
            <a:r>
              <a:rPr lang="en-US" sz="2000" dirty="0"/>
              <a:t>If employee </a:t>
            </a:r>
            <a:br>
              <a:rPr lang="en-US" sz="2000" dirty="0"/>
            </a:br>
            <a:r>
              <a:rPr lang="en-US" sz="2000" dirty="0"/>
              <a:t>is a TRS retiree/benefit recipient, there is no </a:t>
            </a:r>
            <a:br>
              <a:rPr lang="en-US" sz="2000" dirty="0"/>
            </a:br>
            <a:r>
              <a:rPr lang="en-US" sz="2000" dirty="0"/>
              <a:t>Edit button</a:t>
            </a:r>
          </a:p>
          <a:p>
            <a:pPr marL="434340" indent="-342900"/>
            <a:r>
              <a:rPr lang="en-US" sz="2200" dirty="0"/>
              <a:t>Addresses are validated against USPS data automatically</a:t>
            </a:r>
          </a:p>
        </p:txBody>
      </p:sp>
      <p:sp>
        <p:nvSpPr>
          <p:cNvPr id="6" name="Title 1">
            <a:extLst>
              <a:ext uri="{FF2B5EF4-FFF2-40B4-BE49-F238E27FC236}">
                <a16:creationId xmlns:a16="http://schemas.microsoft.com/office/drawing/2014/main" id="{BD56F9AA-F9DD-43B2-869A-93198FE65CF6}"/>
              </a:ext>
            </a:extLst>
          </p:cNvPr>
          <p:cNvSpPr>
            <a:spLocks noGrp="1"/>
          </p:cNvSpPr>
          <p:nvPr>
            <p:ph type="title"/>
          </p:nvPr>
        </p:nvSpPr>
        <p:spPr>
          <a:xfrm>
            <a:off x="1007512" y="287338"/>
            <a:ext cx="4290046" cy="1449387"/>
          </a:xfrm>
        </p:spPr>
        <p:txBody>
          <a:bodyPr>
            <a:noAutofit/>
          </a:bodyPr>
          <a:lstStyle/>
          <a:p>
            <a:r>
              <a:rPr lang="en-US" sz="3600" i="1" dirty="0"/>
              <a:t>Member Search/Edit:  </a:t>
            </a:r>
            <a:r>
              <a:rPr lang="en-US" sz="3600" dirty="0"/>
              <a:t>Edit Member</a:t>
            </a:r>
          </a:p>
        </p:txBody>
      </p:sp>
      <p:pic>
        <p:nvPicPr>
          <p:cNvPr id="4" name="Picture 3">
            <a:extLst>
              <a:ext uri="{FF2B5EF4-FFF2-40B4-BE49-F238E27FC236}">
                <a16:creationId xmlns:a16="http://schemas.microsoft.com/office/drawing/2014/main" id="{B7FBB5EC-063D-4EB1-B958-80A9B3C92762}"/>
              </a:ext>
            </a:extLst>
          </p:cNvPr>
          <p:cNvPicPr>
            <a:picLocks noChangeAspect="1"/>
          </p:cNvPicPr>
          <p:nvPr/>
        </p:nvPicPr>
        <p:blipFill>
          <a:blip r:embed="rId2"/>
          <a:stretch>
            <a:fillRect/>
          </a:stretch>
        </p:blipFill>
        <p:spPr>
          <a:xfrm>
            <a:off x="5327371" y="476428"/>
            <a:ext cx="6072810" cy="1636305"/>
          </a:xfrm>
          <a:prstGeom prst="rect">
            <a:avLst/>
          </a:prstGeom>
        </p:spPr>
      </p:pic>
      <p:pic>
        <p:nvPicPr>
          <p:cNvPr id="3" name="Picture 2">
            <a:extLst>
              <a:ext uri="{FF2B5EF4-FFF2-40B4-BE49-F238E27FC236}">
                <a16:creationId xmlns:a16="http://schemas.microsoft.com/office/drawing/2014/main" id="{653BE706-9080-48A2-BA8F-B996ECD67E39}"/>
              </a:ext>
            </a:extLst>
          </p:cNvPr>
          <p:cNvPicPr>
            <a:picLocks noChangeAspect="1"/>
          </p:cNvPicPr>
          <p:nvPr/>
        </p:nvPicPr>
        <p:blipFill>
          <a:blip r:embed="rId3"/>
          <a:stretch>
            <a:fillRect/>
          </a:stretch>
        </p:blipFill>
        <p:spPr>
          <a:xfrm>
            <a:off x="4860233" y="1635773"/>
            <a:ext cx="5667399" cy="4906674"/>
          </a:xfrm>
          <a:prstGeom prst="rect">
            <a:avLst/>
          </a:prstGeom>
        </p:spPr>
      </p:pic>
      <p:sp>
        <p:nvSpPr>
          <p:cNvPr id="9" name="Rectangle: Rounded Corners 8">
            <a:extLst>
              <a:ext uri="{FF2B5EF4-FFF2-40B4-BE49-F238E27FC236}">
                <a16:creationId xmlns:a16="http://schemas.microsoft.com/office/drawing/2014/main" id="{4EF8D0AD-CC28-4A34-8D2C-1D880A30A821}"/>
              </a:ext>
            </a:extLst>
          </p:cNvPr>
          <p:cNvSpPr/>
          <p:nvPr/>
        </p:nvSpPr>
        <p:spPr>
          <a:xfrm>
            <a:off x="8915398" y="1262272"/>
            <a:ext cx="815010" cy="159024"/>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FB46E791-87C0-4A1F-A99A-EFA3142F01F4}"/>
              </a:ext>
            </a:extLst>
          </p:cNvPr>
          <p:cNvSpPr/>
          <p:nvPr/>
        </p:nvSpPr>
        <p:spPr>
          <a:xfrm>
            <a:off x="10808694" y="1252332"/>
            <a:ext cx="213800" cy="185533"/>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c 12">
            <a:extLst>
              <a:ext uri="{FF2B5EF4-FFF2-40B4-BE49-F238E27FC236}">
                <a16:creationId xmlns:a16="http://schemas.microsoft.com/office/drawing/2014/main" id="{2729864F-E08E-402B-87EE-461B1494F583}"/>
              </a:ext>
            </a:extLst>
          </p:cNvPr>
          <p:cNvSpPr/>
          <p:nvPr/>
        </p:nvSpPr>
        <p:spPr>
          <a:xfrm rot="3707880">
            <a:off x="9677761" y="1197680"/>
            <a:ext cx="1439694" cy="1439694"/>
          </a:xfrm>
          <a:prstGeom prst="arc">
            <a:avLst/>
          </a:prstGeom>
          <a:ln w="28575">
            <a:solidFill>
              <a:srgbClr val="FF0000"/>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B0E5209D-537A-4DE2-9BD4-0051DF9844A3}"/>
              </a:ext>
            </a:extLst>
          </p:cNvPr>
          <p:cNvSpPr/>
          <p:nvPr/>
        </p:nvSpPr>
        <p:spPr>
          <a:xfrm>
            <a:off x="4921087" y="1688782"/>
            <a:ext cx="940905" cy="17559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58282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69386-632D-4A50-BA98-A1DABF11F0B7}"/>
              </a:ext>
            </a:extLst>
          </p:cNvPr>
          <p:cNvSpPr>
            <a:spLocks noGrp="1"/>
          </p:cNvSpPr>
          <p:nvPr>
            <p:ph type="title"/>
          </p:nvPr>
        </p:nvSpPr>
        <p:spPr/>
        <p:txBody>
          <a:bodyPr>
            <a:normAutofit/>
          </a:bodyPr>
          <a:lstStyle/>
          <a:p>
            <a:r>
              <a:rPr lang="en-US" sz="4000" dirty="0"/>
              <a:t>Other Wage &amp; Contribution Reporting System Features</a:t>
            </a:r>
          </a:p>
        </p:txBody>
      </p:sp>
      <p:sp>
        <p:nvSpPr>
          <p:cNvPr id="6" name="Content Placeholder 5">
            <a:extLst>
              <a:ext uri="{FF2B5EF4-FFF2-40B4-BE49-F238E27FC236}">
                <a16:creationId xmlns:a16="http://schemas.microsoft.com/office/drawing/2014/main" id="{354CD810-A8FD-4BD6-A729-62F207957405}"/>
              </a:ext>
            </a:extLst>
          </p:cNvPr>
          <p:cNvSpPr>
            <a:spLocks noGrp="1"/>
          </p:cNvSpPr>
          <p:nvPr>
            <p:ph idx="1"/>
          </p:nvPr>
        </p:nvSpPr>
        <p:spPr>
          <a:xfrm>
            <a:off x="4351299" y="2230030"/>
            <a:ext cx="6562885" cy="3526000"/>
          </a:xfrm>
        </p:spPr>
        <p:txBody>
          <a:bodyPr/>
          <a:lstStyle/>
          <a:p>
            <a:r>
              <a:rPr lang="en-US" dirty="0"/>
              <a:t>Next, we’ll review a few other features:</a:t>
            </a:r>
          </a:p>
          <a:p>
            <a:pPr lvl="1"/>
            <a:r>
              <a:rPr lang="en-US" dirty="0"/>
              <a:t>Term Pay Calculator</a:t>
            </a:r>
          </a:p>
          <a:p>
            <a:pPr lvl="1"/>
            <a:r>
              <a:rPr lang="en-US" dirty="0"/>
              <a:t>Employer Balance </a:t>
            </a:r>
            <a:r>
              <a:rPr lang="en-US" i="1" dirty="0"/>
              <a:t>(overage or shortage)</a:t>
            </a:r>
            <a:endParaRPr lang="en-US" dirty="0"/>
          </a:p>
          <a:p>
            <a:pPr lvl="1"/>
            <a:r>
              <a:rPr lang="en-US" dirty="0"/>
              <a:t>Employer Contact</a:t>
            </a:r>
          </a:p>
          <a:p>
            <a:pPr lvl="1"/>
            <a:r>
              <a:rPr lang="en-US" dirty="0"/>
              <a:t>Reporting options</a:t>
            </a:r>
          </a:p>
          <a:p>
            <a:r>
              <a:rPr lang="en-US" i="1" dirty="0"/>
              <a:t>Remember:  </a:t>
            </a:r>
            <a:r>
              <a:rPr lang="en-US" dirty="0"/>
              <a:t>All menu options and system functions are described in the Online Manual</a:t>
            </a:r>
          </a:p>
        </p:txBody>
      </p:sp>
      <p:pic>
        <p:nvPicPr>
          <p:cNvPr id="9" name="Picture 8">
            <a:extLst>
              <a:ext uri="{FF2B5EF4-FFF2-40B4-BE49-F238E27FC236}">
                <a16:creationId xmlns:a16="http://schemas.microsoft.com/office/drawing/2014/main" id="{3C2A1A9D-192C-4522-A491-12019B55DA1E}"/>
              </a:ext>
            </a:extLst>
          </p:cNvPr>
          <p:cNvPicPr>
            <a:picLocks noChangeAspect="1"/>
          </p:cNvPicPr>
          <p:nvPr/>
        </p:nvPicPr>
        <p:blipFill rotWithShape="1">
          <a:blip r:embed="rId2"/>
          <a:srcRect t="22272"/>
          <a:stretch/>
        </p:blipFill>
        <p:spPr>
          <a:xfrm>
            <a:off x="1605360" y="1838739"/>
            <a:ext cx="1802182" cy="4461766"/>
          </a:xfrm>
          <a:prstGeom prst="rect">
            <a:avLst/>
          </a:prstGeom>
        </p:spPr>
      </p:pic>
      <p:sp>
        <p:nvSpPr>
          <p:cNvPr id="12" name="Rectangle: Rounded Corners 11">
            <a:extLst>
              <a:ext uri="{FF2B5EF4-FFF2-40B4-BE49-F238E27FC236}">
                <a16:creationId xmlns:a16="http://schemas.microsoft.com/office/drawing/2014/main" id="{59D3C23C-11DA-44E6-999F-E72CCD2CE81F}"/>
              </a:ext>
            </a:extLst>
          </p:cNvPr>
          <p:cNvSpPr/>
          <p:nvPr/>
        </p:nvSpPr>
        <p:spPr>
          <a:xfrm>
            <a:off x="1419726" y="4090736"/>
            <a:ext cx="2129590" cy="1455821"/>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20568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39455-D44F-48C2-90DA-3DB81582172A}"/>
              </a:ext>
            </a:extLst>
          </p:cNvPr>
          <p:cNvSpPr>
            <a:spLocks noGrp="1"/>
          </p:cNvSpPr>
          <p:nvPr>
            <p:ph type="title"/>
          </p:nvPr>
        </p:nvSpPr>
        <p:spPr/>
        <p:txBody>
          <a:bodyPr/>
          <a:lstStyle/>
          <a:p>
            <a:r>
              <a:rPr lang="en-US" dirty="0"/>
              <a:t>Brief Review of Termination Pay steps</a:t>
            </a:r>
          </a:p>
        </p:txBody>
      </p:sp>
      <p:sp>
        <p:nvSpPr>
          <p:cNvPr id="3" name="Content Placeholder 2">
            <a:extLst>
              <a:ext uri="{FF2B5EF4-FFF2-40B4-BE49-F238E27FC236}">
                <a16:creationId xmlns:a16="http://schemas.microsoft.com/office/drawing/2014/main" id="{FBED660D-D703-482C-83DA-54B165B7BAE0}"/>
              </a:ext>
            </a:extLst>
          </p:cNvPr>
          <p:cNvSpPr>
            <a:spLocks noGrp="1"/>
          </p:cNvSpPr>
          <p:nvPr>
            <p:ph idx="1"/>
          </p:nvPr>
        </p:nvSpPr>
        <p:spPr>
          <a:xfrm>
            <a:off x="1097279" y="1936953"/>
            <a:ext cx="9610826" cy="3958521"/>
          </a:xfrm>
        </p:spPr>
        <p:txBody>
          <a:bodyPr>
            <a:normAutofit/>
          </a:bodyPr>
          <a:lstStyle/>
          <a:p>
            <a:r>
              <a:rPr lang="en-US" sz="2200" dirty="0"/>
              <a:t>A retiring employee can choose to include termination pay in the calculation of their monthly TRS retirement benefit (this increases average final compensation)</a:t>
            </a:r>
          </a:p>
          <a:p>
            <a:r>
              <a:rPr lang="en-US" sz="2200" dirty="0"/>
              <a:t>If included in calculation, then employer and employee owe contributions to TRS</a:t>
            </a:r>
          </a:p>
          <a:p>
            <a:pPr lvl="1"/>
            <a:r>
              <a:rPr lang="en-US" sz="2000" dirty="0"/>
              <a:t>TRS </a:t>
            </a:r>
            <a:r>
              <a:rPr lang="en-US" sz="2000" b="1" dirty="0"/>
              <a:t>Form</a:t>
            </a:r>
            <a:r>
              <a:rPr lang="en-US" sz="2000" dirty="0"/>
              <a:t> </a:t>
            </a:r>
            <a:r>
              <a:rPr lang="en-US" sz="2000" b="1" dirty="0"/>
              <a:t>129</a:t>
            </a:r>
            <a:r>
              <a:rPr lang="en-US" sz="2000" dirty="0"/>
              <a:t> </a:t>
            </a:r>
            <a:r>
              <a:rPr lang="en-US" sz="2000" i="1" dirty="0"/>
              <a:t>Termination Pay </a:t>
            </a:r>
            <a:r>
              <a:rPr lang="en-US" sz="2000" i="1" u="sng" dirty="0"/>
              <a:t>Irrevocable</a:t>
            </a:r>
            <a:r>
              <a:rPr lang="en-US" sz="2000" i="1" dirty="0"/>
              <a:t> Election </a:t>
            </a:r>
            <a:r>
              <a:rPr lang="en-US" sz="2000" dirty="0"/>
              <a:t>(a.k.a. </a:t>
            </a:r>
            <a:r>
              <a:rPr lang="en-US" sz="2000" b="1" dirty="0"/>
              <a:t>TPIEF</a:t>
            </a:r>
            <a:r>
              <a:rPr lang="en-US" sz="2000" dirty="0"/>
              <a:t>) allows employer to withhold contributions from employee’s pay on a tax-deferred basis (IRS rule)</a:t>
            </a:r>
          </a:p>
          <a:p>
            <a:r>
              <a:rPr lang="en-US" sz="2200" dirty="0"/>
              <a:t>TPIEF must be signed </a:t>
            </a:r>
            <a:r>
              <a:rPr lang="en-US" sz="2200" b="1" dirty="0"/>
              <a:t>at least 90 days </a:t>
            </a:r>
            <a:r>
              <a:rPr lang="en-US" sz="2200" dirty="0"/>
              <a:t>prior to last day of work for tax deferral</a:t>
            </a:r>
          </a:p>
          <a:p>
            <a:pPr lvl="1"/>
            <a:r>
              <a:rPr lang="en-US" sz="2000" b="1" dirty="0"/>
              <a:t>Make sure</a:t>
            </a:r>
            <a:r>
              <a:rPr lang="en-US" sz="2000" dirty="0"/>
              <a:t> the employee has seen an Estimate of Benefits before signing a TPIEF!</a:t>
            </a:r>
          </a:p>
          <a:p>
            <a:pPr lvl="1">
              <a:spcBef>
                <a:spcPts val="0"/>
              </a:spcBef>
            </a:pPr>
            <a:r>
              <a:rPr lang="en-US" sz="2000" dirty="0"/>
              <a:t>The employee must understand what the election will cost them in contributions</a:t>
            </a:r>
          </a:p>
        </p:txBody>
      </p:sp>
    </p:spTree>
    <p:extLst>
      <p:ext uri="{BB962C8B-B14F-4D97-AF65-F5344CB8AC3E}">
        <p14:creationId xmlns:p14="http://schemas.microsoft.com/office/powerpoint/2010/main" val="5235939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B587D-22E1-49C9-AE1C-EA6A7B26F232}"/>
              </a:ext>
            </a:extLst>
          </p:cNvPr>
          <p:cNvSpPr>
            <a:spLocks noGrp="1"/>
          </p:cNvSpPr>
          <p:nvPr>
            <p:ph type="title"/>
          </p:nvPr>
        </p:nvSpPr>
        <p:spPr>
          <a:xfrm>
            <a:off x="1097280" y="286603"/>
            <a:ext cx="5159141" cy="1450757"/>
          </a:xfrm>
        </p:spPr>
        <p:txBody>
          <a:bodyPr/>
          <a:lstStyle/>
          <a:p>
            <a:r>
              <a:rPr lang="en-US" dirty="0"/>
              <a:t>Term Pay Calculator</a:t>
            </a:r>
          </a:p>
        </p:txBody>
      </p:sp>
      <p:pic>
        <p:nvPicPr>
          <p:cNvPr id="5" name="Picture 4">
            <a:extLst>
              <a:ext uri="{FF2B5EF4-FFF2-40B4-BE49-F238E27FC236}">
                <a16:creationId xmlns:a16="http://schemas.microsoft.com/office/drawing/2014/main" id="{99E7229D-4077-44FD-843C-863E0D9B7D0B}"/>
              </a:ext>
            </a:extLst>
          </p:cNvPr>
          <p:cNvPicPr>
            <a:picLocks noChangeAspect="1"/>
          </p:cNvPicPr>
          <p:nvPr/>
        </p:nvPicPr>
        <p:blipFill rotWithShape="1">
          <a:blip r:embed="rId2"/>
          <a:srcRect r="18934"/>
          <a:stretch/>
        </p:blipFill>
        <p:spPr>
          <a:xfrm>
            <a:off x="5226361" y="1981935"/>
            <a:ext cx="6335987" cy="3800624"/>
          </a:xfrm>
          <a:prstGeom prst="rect">
            <a:avLst/>
          </a:prstGeom>
          <a:effectLst>
            <a:outerShdw blurRad="50800" dist="38100" dir="2700000" algn="tl" rotWithShape="0">
              <a:prstClr val="black">
                <a:alpha val="40000"/>
              </a:prstClr>
            </a:outerShdw>
          </a:effectLst>
        </p:spPr>
      </p:pic>
      <p:sp>
        <p:nvSpPr>
          <p:cNvPr id="3" name="Content Placeholder 2">
            <a:extLst>
              <a:ext uri="{FF2B5EF4-FFF2-40B4-BE49-F238E27FC236}">
                <a16:creationId xmlns:a16="http://schemas.microsoft.com/office/drawing/2014/main" id="{9B106E04-2A0D-492D-ACC8-01AD1624670C}"/>
              </a:ext>
            </a:extLst>
          </p:cNvPr>
          <p:cNvSpPr>
            <a:spLocks noGrp="1"/>
          </p:cNvSpPr>
          <p:nvPr>
            <p:ph idx="1"/>
          </p:nvPr>
        </p:nvSpPr>
        <p:spPr>
          <a:xfrm>
            <a:off x="963769" y="2029195"/>
            <a:ext cx="4282004" cy="3890339"/>
          </a:xfrm>
          <a:noFill/>
          <a:ln>
            <a:noFill/>
          </a:ln>
          <a:effectLst/>
        </p:spPr>
        <p:txBody>
          <a:bodyPr lIns="182880" tIns="182880" rIns="182880" bIns="91440">
            <a:normAutofit/>
          </a:bodyPr>
          <a:lstStyle/>
          <a:p>
            <a:pPr marL="0" indent="0">
              <a:buNone/>
            </a:pPr>
            <a:r>
              <a:rPr lang="en-US" sz="2200" dirty="0">
                <a:solidFill>
                  <a:srgbClr val="FF0000"/>
                </a:solidFill>
              </a:rPr>
              <a:t>Example: </a:t>
            </a:r>
            <a:r>
              <a:rPr lang="en-US" sz="2200" dirty="0"/>
              <a:t>TRS has a signed </a:t>
            </a:r>
            <a:r>
              <a:rPr lang="en-US" sz="2200" b="1" dirty="0"/>
              <a:t>TPIEF</a:t>
            </a:r>
            <a:r>
              <a:rPr lang="en-US" sz="2200" dirty="0"/>
              <a:t> on file for this employee, who elected Termination Pay </a:t>
            </a:r>
            <a:r>
              <a:rPr lang="en-US" sz="2200" u="sng" dirty="0"/>
              <a:t>Option 1</a:t>
            </a:r>
            <a:r>
              <a:rPr lang="en-US" sz="2200" dirty="0"/>
              <a:t> </a:t>
            </a:r>
          </a:p>
          <a:p>
            <a:pPr>
              <a:spcBef>
                <a:spcPts val="900"/>
              </a:spcBef>
            </a:pPr>
            <a:r>
              <a:rPr lang="en-US" sz="2000" dirty="0"/>
              <a:t>Enter the Termination Date</a:t>
            </a:r>
          </a:p>
          <a:p>
            <a:pPr>
              <a:spcBef>
                <a:spcPts val="900"/>
              </a:spcBef>
            </a:pPr>
            <a:r>
              <a:rPr lang="en-US" sz="2000" dirty="0"/>
              <a:t>Enter the Retirement Date</a:t>
            </a:r>
          </a:p>
          <a:p>
            <a:pPr>
              <a:spcBef>
                <a:spcPts val="900"/>
              </a:spcBef>
            </a:pPr>
            <a:r>
              <a:rPr lang="en-US" sz="2000" dirty="0"/>
              <a:t>Enter the Term Pay Amount</a:t>
            </a:r>
          </a:p>
          <a:p>
            <a:pPr>
              <a:spcBef>
                <a:spcPts val="900"/>
              </a:spcBef>
            </a:pPr>
            <a:r>
              <a:rPr lang="en-US" sz="2000" dirty="0"/>
              <a:t>Click the FICA and Medicare withholding calculator buttons</a:t>
            </a:r>
          </a:p>
          <a:p>
            <a:pPr>
              <a:spcBef>
                <a:spcPts val="900"/>
              </a:spcBef>
            </a:pPr>
            <a:r>
              <a:rPr lang="en-US" sz="2000" dirty="0"/>
              <a:t>Click “Calculate”</a:t>
            </a:r>
          </a:p>
        </p:txBody>
      </p:sp>
      <p:sp>
        <p:nvSpPr>
          <p:cNvPr id="7" name="Rectangle: Rounded Corners 6">
            <a:extLst>
              <a:ext uri="{FF2B5EF4-FFF2-40B4-BE49-F238E27FC236}">
                <a16:creationId xmlns:a16="http://schemas.microsoft.com/office/drawing/2014/main" id="{3E347381-3924-4402-BEF8-4E5CF1116870}"/>
              </a:ext>
            </a:extLst>
          </p:cNvPr>
          <p:cNvSpPr/>
          <p:nvPr/>
        </p:nvSpPr>
        <p:spPr>
          <a:xfrm>
            <a:off x="5162925" y="3826561"/>
            <a:ext cx="3343403" cy="468710"/>
          </a:xfrm>
          <a:prstGeom prst="round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B89577BD-DF0C-421A-BD6E-2657C0992EC4}"/>
              </a:ext>
            </a:extLst>
          </p:cNvPr>
          <p:cNvSpPr/>
          <p:nvPr/>
        </p:nvSpPr>
        <p:spPr>
          <a:xfrm>
            <a:off x="5170946" y="5005128"/>
            <a:ext cx="3323351" cy="204542"/>
          </a:xfrm>
          <a:prstGeom prst="round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0320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925E361-58F5-43D4-A288-8056D44698E9}"/>
              </a:ext>
            </a:extLst>
          </p:cNvPr>
          <p:cNvPicPr>
            <a:picLocks noChangeAspect="1"/>
          </p:cNvPicPr>
          <p:nvPr/>
        </p:nvPicPr>
        <p:blipFill>
          <a:blip r:embed="rId2"/>
          <a:stretch>
            <a:fillRect/>
          </a:stretch>
        </p:blipFill>
        <p:spPr>
          <a:xfrm>
            <a:off x="4701592" y="493296"/>
            <a:ext cx="6986643" cy="6036774"/>
          </a:xfrm>
          <a:prstGeom prst="rect">
            <a:avLst/>
          </a:prstGeom>
        </p:spPr>
      </p:pic>
      <p:sp>
        <p:nvSpPr>
          <p:cNvPr id="7" name="Rectangle: Rounded Corners 6">
            <a:extLst>
              <a:ext uri="{FF2B5EF4-FFF2-40B4-BE49-F238E27FC236}">
                <a16:creationId xmlns:a16="http://schemas.microsoft.com/office/drawing/2014/main" id="{3E347381-3924-4402-BEF8-4E5CF1116870}"/>
              </a:ext>
            </a:extLst>
          </p:cNvPr>
          <p:cNvSpPr/>
          <p:nvPr/>
        </p:nvSpPr>
        <p:spPr>
          <a:xfrm>
            <a:off x="4644184" y="3429525"/>
            <a:ext cx="7050506" cy="1142476"/>
          </a:xfrm>
          <a:prstGeom prst="round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77206C46-65C2-4453-B37B-244446D86C65}"/>
              </a:ext>
            </a:extLst>
          </p:cNvPr>
          <p:cNvSpPr txBox="1">
            <a:spLocks/>
          </p:cNvSpPr>
          <p:nvPr/>
        </p:nvSpPr>
        <p:spPr>
          <a:xfrm>
            <a:off x="699069" y="1728403"/>
            <a:ext cx="3788710" cy="4371607"/>
          </a:xfrm>
          <a:prstGeom prst="rect">
            <a:avLst/>
          </a:prstGeom>
          <a:noFill/>
          <a:ln>
            <a:noFill/>
          </a:ln>
          <a:effectLst/>
        </p:spPr>
        <p:txBody>
          <a:bodyPr vert="horz" lIns="182880" tIns="182880" rIns="182880" bIns="91440" rtlCol="0">
            <a:normAutofit/>
          </a:bodyPr>
          <a:lstStyle>
            <a:lvl1pPr marL="274320" indent="-274320" algn="l" defTabSz="914400" rtl="0" eaLnBrk="1" latinLnBrk="0" hangingPunct="1">
              <a:lnSpc>
                <a:spcPct val="90000"/>
              </a:lnSpc>
              <a:spcBef>
                <a:spcPts val="1200"/>
              </a:spcBef>
              <a:spcAft>
                <a:spcPts val="200"/>
              </a:spcAft>
              <a:buClr>
                <a:schemeClr val="accent1"/>
              </a:buClr>
              <a:buSzPct val="100000"/>
              <a:buFont typeface="Wingdings" panose="05000000000000000000" pitchFamily="2" charset="2"/>
              <a:buChar char="§"/>
              <a:defRPr sz="2600" kern="1200">
                <a:solidFill>
                  <a:schemeClr val="tx1">
                    <a:lumMod val="75000"/>
                    <a:lumOff val="25000"/>
                  </a:schemeClr>
                </a:solidFill>
                <a:latin typeface="+mn-lt"/>
                <a:ea typeface="+mn-ea"/>
                <a:cs typeface="+mn-cs"/>
              </a:defRPr>
            </a:lvl1pPr>
            <a:lvl2pPr marL="457200" indent="-182880" algn="l" defTabSz="914400" rtl="0" eaLnBrk="1" latinLnBrk="0" hangingPunct="1">
              <a:lnSpc>
                <a:spcPct val="10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2pPr>
            <a:lvl3pPr marL="640080" indent="-182880" algn="l" defTabSz="914400" rtl="0" eaLnBrk="1" latinLnBrk="0" hangingPunct="1">
              <a:lnSpc>
                <a:spcPct val="100000"/>
              </a:lnSpc>
              <a:spcBef>
                <a:spcPts val="200"/>
              </a:spcBef>
              <a:spcAft>
                <a:spcPts val="400"/>
              </a:spcAft>
              <a:buClr>
                <a:schemeClr val="accent1"/>
              </a:buClr>
              <a:buFont typeface="Calibri" pitchFamily="34" charset="0"/>
              <a:buChar char="◦"/>
              <a:defRPr sz="2200" kern="1200">
                <a:solidFill>
                  <a:schemeClr val="tx1">
                    <a:lumMod val="75000"/>
                    <a:lumOff val="25000"/>
                  </a:schemeClr>
                </a:solidFill>
                <a:latin typeface="+mn-lt"/>
                <a:ea typeface="+mn-ea"/>
                <a:cs typeface="+mn-cs"/>
              </a:defRPr>
            </a:lvl3pPr>
            <a:lvl4pPr marL="822960" indent="-182880" algn="l" defTabSz="914400" rtl="0" eaLnBrk="1" latinLnBrk="0" hangingPunct="1">
              <a:lnSpc>
                <a:spcPct val="100000"/>
              </a:lnSpc>
              <a:spcBef>
                <a:spcPts val="200"/>
              </a:spcBef>
              <a:spcAft>
                <a:spcPts val="400"/>
              </a:spcAft>
              <a:buClr>
                <a:schemeClr val="accent1"/>
              </a:buClr>
              <a:buFont typeface="Calibri" pitchFamily="34" charset="0"/>
              <a:buChar char="◦"/>
              <a:defRPr sz="2000" i="1" kern="1200">
                <a:solidFill>
                  <a:schemeClr val="tx1">
                    <a:lumMod val="75000"/>
                    <a:lumOff val="25000"/>
                  </a:schemeClr>
                </a:solidFill>
                <a:latin typeface="+mn-lt"/>
                <a:ea typeface="+mn-ea"/>
                <a:cs typeface="+mn-cs"/>
              </a:defRPr>
            </a:lvl4pPr>
            <a:lvl5pPr marL="1005840" indent="-182880" algn="l" defTabSz="914400" rtl="0" eaLnBrk="1" latinLnBrk="0" hangingPunct="1">
              <a:lnSpc>
                <a:spcPct val="100000"/>
              </a:lnSpc>
              <a:spcBef>
                <a:spcPts val="200"/>
              </a:spcBef>
              <a:spcAft>
                <a:spcPts val="400"/>
              </a:spcAft>
              <a:buClr>
                <a:schemeClr val="accent1"/>
              </a:buClr>
              <a:buFont typeface="Calibri" pitchFamily="34" charset="0"/>
              <a:buChar char="◦"/>
              <a:defRPr sz="1800" b="1"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900"/>
              </a:spcBef>
            </a:pPr>
            <a:r>
              <a:rPr lang="en-US" sz="2300" dirty="0"/>
              <a:t>The contributions due TRS for Option 1 are shown</a:t>
            </a:r>
          </a:p>
          <a:p>
            <a:pPr lvl="1">
              <a:spcBef>
                <a:spcPts val="600"/>
              </a:spcBef>
              <a:spcAft>
                <a:spcPts val="200"/>
              </a:spcAft>
            </a:pPr>
            <a:r>
              <a:rPr lang="en-US" sz="2000" dirty="0"/>
              <a:t>This employee owes an </a:t>
            </a:r>
            <a:r>
              <a:rPr lang="en-US" sz="2000" u="sng" dirty="0"/>
              <a:t>additional</a:t>
            </a:r>
            <a:r>
              <a:rPr lang="en-US" sz="2000" dirty="0"/>
              <a:t> out-of-pocket amount to TRS to fund the lifetime increase in benefits</a:t>
            </a:r>
          </a:p>
          <a:p>
            <a:pPr lvl="1">
              <a:spcBef>
                <a:spcPts val="600"/>
              </a:spcBef>
              <a:spcAft>
                <a:spcPts val="200"/>
              </a:spcAft>
            </a:pPr>
            <a:r>
              <a:rPr lang="en-US" sz="2000" dirty="0"/>
              <a:t>Employee must write a personal check to TRS for the difference</a:t>
            </a:r>
          </a:p>
          <a:p>
            <a:pPr lvl="1">
              <a:spcBef>
                <a:spcPts val="600"/>
              </a:spcBef>
              <a:spcAft>
                <a:spcPts val="200"/>
              </a:spcAft>
            </a:pPr>
            <a:r>
              <a:rPr lang="en-US" sz="2000" dirty="0"/>
              <a:t>Cannot change their mind – the choice they made on the TPIEF is irrevocable</a:t>
            </a:r>
          </a:p>
        </p:txBody>
      </p:sp>
      <p:sp>
        <p:nvSpPr>
          <p:cNvPr id="15" name="Title 1">
            <a:extLst>
              <a:ext uri="{FF2B5EF4-FFF2-40B4-BE49-F238E27FC236}">
                <a16:creationId xmlns:a16="http://schemas.microsoft.com/office/drawing/2014/main" id="{3534BF94-6FC4-40B4-BA3A-FFD683D74B27}"/>
              </a:ext>
            </a:extLst>
          </p:cNvPr>
          <p:cNvSpPr>
            <a:spLocks noGrp="1"/>
          </p:cNvSpPr>
          <p:nvPr>
            <p:ph type="title"/>
          </p:nvPr>
        </p:nvSpPr>
        <p:spPr>
          <a:xfrm>
            <a:off x="988997" y="310668"/>
            <a:ext cx="3510814" cy="1385786"/>
          </a:xfrm>
        </p:spPr>
        <p:txBody>
          <a:bodyPr>
            <a:noAutofit/>
          </a:bodyPr>
          <a:lstStyle/>
          <a:p>
            <a:r>
              <a:rPr lang="en-US" sz="4000" dirty="0"/>
              <a:t>Term Pay Calculator, </a:t>
            </a:r>
            <a:r>
              <a:rPr lang="en-US" sz="4000" dirty="0" err="1"/>
              <a:t>pg</a:t>
            </a:r>
            <a:r>
              <a:rPr lang="en-US" sz="4000" dirty="0"/>
              <a:t> 2</a:t>
            </a:r>
          </a:p>
        </p:txBody>
      </p:sp>
    </p:spTree>
    <p:extLst>
      <p:ext uri="{BB962C8B-B14F-4D97-AF65-F5344CB8AC3E}">
        <p14:creationId xmlns:p14="http://schemas.microsoft.com/office/powerpoint/2010/main" val="40763731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E2B14-6B6C-4FCB-BB88-308AE49A6F24}"/>
              </a:ext>
            </a:extLst>
          </p:cNvPr>
          <p:cNvSpPr>
            <a:spLocks noGrp="1"/>
          </p:cNvSpPr>
          <p:nvPr>
            <p:ph type="title"/>
          </p:nvPr>
        </p:nvSpPr>
        <p:spPr/>
        <p:txBody>
          <a:bodyPr/>
          <a:lstStyle/>
          <a:p>
            <a:r>
              <a:rPr lang="en-US" dirty="0"/>
              <a:t>Form 113 Retirement Termination Pay</a:t>
            </a:r>
          </a:p>
        </p:txBody>
      </p:sp>
      <p:sp>
        <p:nvSpPr>
          <p:cNvPr id="3" name="Content Placeholder 2">
            <a:extLst>
              <a:ext uri="{FF2B5EF4-FFF2-40B4-BE49-F238E27FC236}">
                <a16:creationId xmlns:a16="http://schemas.microsoft.com/office/drawing/2014/main" id="{A424BCAC-BC2A-4193-A72B-EB009776730F}"/>
              </a:ext>
            </a:extLst>
          </p:cNvPr>
          <p:cNvSpPr>
            <a:spLocks noGrp="1"/>
          </p:cNvSpPr>
          <p:nvPr>
            <p:ph idx="1"/>
          </p:nvPr>
        </p:nvSpPr>
        <p:spPr>
          <a:xfrm>
            <a:off x="1155028" y="1961019"/>
            <a:ext cx="7110667" cy="4199149"/>
          </a:xfrm>
        </p:spPr>
        <p:txBody>
          <a:bodyPr>
            <a:normAutofit fontScale="70000" lnSpcReduction="20000"/>
          </a:bodyPr>
          <a:lstStyle/>
          <a:p>
            <a:pPr>
              <a:lnSpc>
                <a:spcPct val="110000"/>
              </a:lnSpc>
            </a:pPr>
            <a:r>
              <a:rPr lang="en-US" sz="3100" dirty="0"/>
              <a:t>Print the Term Pay calculation </a:t>
            </a:r>
          </a:p>
          <a:p>
            <a:pPr lvl="1">
              <a:lnSpc>
                <a:spcPct val="110000"/>
              </a:lnSpc>
            </a:pPr>
            <a:r>
              <a:rPr lang="en-US" sz="2900" i="1" dirty="0"/>
              <a:t>use </a:t>
            </a:r>
            <a:r>
              <a:rPr lang="en-US" sz="2900" b="1" i="1" dirty="0"/>
              <a:t>Printer</a:t>
            </a:r>
            <a:r>
              <a:rPr lang="en-US" sz="2900" i="1" dirty="0"/>
              <a:t> icon at the top of screen</a:t>
            </a:r>
          </a:p>
          <a:p>
            <a:pPr lvl="1">
              <a:lnSpc>
                <a:spcPct val="110000"/>
              </a:lnSpc>
            </a:pPr>
            <a:endParaRPr lang="en-US" dirty="0"/>
          </a:p>
          <a:p>
            <a:pPr marL="0" indent="0">
              <a:lnSpc>
                <a:spcPct val="110000"/>
              </a:lnSpc>
              <a:buNone/>
            </a:pPr>
            <a:endParaRPr lang="en-US" dirty="0"/>
          </a:p>
          <a:p>
            <a:pPr marL="0" indent="0">
              <a:lnSpc>
                <a:spcPct val="110000"/>
              </a:lnSpc>
              <a:buNone/>
            </a:pPr>
            <a:endParaRPr lang="en-US" dirty="0"/>
          </a:p>
          <a:p>
            <a:pPr>
              <a:lnSpc>
                <a:spcPct val="110000"/>
              </a:lnSpc>
            </a:pPr>
            <a:r>
              <a:rPr lang="en-US" sz="3100" dirty="0"/>
              <a:t>Follow all instructions on TRS Form 113 </a:t>
            </a:r>
            <a:r>
              <a:rPr lang="en-US" sz="3100" i="1" dirty="0"/>
              <a:t>Retirement Termination Pay</a:t>
            </a:r>
          </a:p>
          <a:p>
            <a:pPr>
              <a:lnSpc>
                <a:spcPct val="110000"/>
              </a:lnSpc>
              <a:spcBef>
                <a:spcPts val="600"/>
              </a:spcBef>
            </a:pPr>
            <a:r>
              <a:rPr lang="en-US" sz="3100" dirty="0"/>
              <a:t>Submit Form 113 to TRS (fax, email, or mail) with the Term Pay Calculator printout</a:t>
            </a:r>
            <a:r>
              <a:rPr lang="en-US" sz="3100" i="1" dirty="0"/>
              <a:t> </a:t>
            </a:r>
            <a:r>
              <a:rPr lang="en-US" sz="3100" b="1" i="1" dirty="0"/>
              <a:t>one week prior</a:t>
            </a:r>
            <a:r>
              <a:rPr lang="en-US" sz="3100" b="1" dirty="0"/>
              <a:t> </a:t>
            </a:r>
            <a:r>
              <a:rPr lang="en-US" sz="3100" dirty="0"/>
              <a:t>to submitting your Wage &amp; Contribution report</a:t>
            </a:r>
          </a:p>
          <a:p>
            <a:pPr lvl="1">
              <a:lnSpc>
                <a:spcPct val="110000"/>
              </a:lnSpc>
            </a:pPr>
            <a:r>
              <a:rPr lang="en-US" sz="2900" i="1" dirty="0"/>
              <a:t>Otherwise you will get errors</a:t>
            </a:r>
            <a:endParaRPr lang="en-US" sz="3400" dirty="0"/>
          </a:p>
        </p:txBody>
      </p:sp>
      <p:sp>
        <p:nvSpPr>
          <p:cNvPr id="5" name="Rectangle 4">
            <a:extLst>
              <a:ext uri="{FF2B5EF4-FFF2-40B4-BE49-F238E27FC236}">
                <a16:creationId xmlns:a16="http://schemas.microsoft.com/office/drawing/2014/main" id="{F9D68BE4-2C64-4D46-BC8A-278795663132}"/>
              </a:ext>
            </a:extLst>
          </p:cNvPr>
          <p:cNvSpPr/>
          <p:nvPr/>
        </p:nvSpPr>
        <p:spPr>
          <a:xfrm>
            <a:off x="8554453" y="2105533"/>
            <a:ext cx="2201783" cy="3116178"/>
          </a:xfrm>
          <a:prstGeom prst="rect">
            <a:avLst/>
          </a:prstGeom>
          <a:solidFill>
            <a:schemeClr val="accent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ctr">
              <a:spcAft>
                <a:spcPts val="600"/>
              </a:spcAft>
            </a:pPr>
            <a:r>
              <a:rPr lang="en-US" sz="2000" dirty="0"/>
              <a:t>FOR MORE DETAILS</a:t>
            </a:r>
          </a:p>
          <a:p>
            <a:pPr algn="ctr">
              <a:spcAft>
                <a:spcPts val="600"/>
              </a:spcAft>
            </a:pPr>
            <a:r>
              <a:rPr lang="en-US" sz="1900" dirty="0"/>
              <a:t>Watch a recorded Termination Pay webinar  from</a:t>
            </a:r>
            <a:br>
              <a:rPr lang="en-US" sz="1900" dirty="0"/>
            </a:br>
            <a:r>
              <a:rPr lang="en-US" sz="1900" dirty="0"/>
              <a:t>April 2019:</a:t>
            </a:r>
          </a:p>
          <a:p>
            <a:pPr algn="ctr">
              <a:spcBef>
                <a:spcPts val="600"/>
              </a:spcBef>
              <a:spcAft>
                <a:spcPts val="600"/>
              </a:spcAft>
            </a:pPr>
            <a:r>
              <a:rPr lang="en-US" i="1" dirty="0"/>
              <a:t>trs.mt.gov/</a:t>
            </a:r>
            <a:br>
              <a:rPr lang="en-US" i="1" dirty="0"/>
            </a:br>
            <a:r>
              <a:rPr lang="en-US" i="1" dirty="0" err="1"/>
              <a:t>TrsInfo</a:t>
            </a:r>
            <a:r>
              <a:rPr lang="en-US" i="1" dirty="0"/>
              <a:t>/Workshops</a:t>
            </a:r>
            <a:endParaRPr lang="en-US" sz="1600" i="1" dirty="0"/>
          </a:p>
        </p:txBody>
      </p:sp>
      <p:pic>
        <p:nvPicPr>
          <p:cNvPr id="7" name="Picture 6">
            <a:extLst>
              <a:ext uri="{FF2B5EF4-FFF2-40B4-BE49-F238E27FC236}">
                <a16:creationId xmlns:a16="http://schemas.microsoft.com/office/drawing/2014/main" id="{0C2421BB-A552-4032-9684-568A1A909A81}"/>
              </a:ext>
            </a:extLst>
          </p:cNvPr>
          <p:cNvPicPr>
            <a:picLocks noChangeAspect="1"/>
          </p:cNvPicPr>
          <p:nvPr/>
        </p:nvPicPr>
        <p:blipFill>
          <a:blip r:embed="rId2"/>
          <a:stretch>
            <a:fillRect/>
          </a:stretch>
        </p:blipFill>
        <p:spPr>
          <a:xfrm>
            <a:off x="1612232" y="2742073"/>
            <a:ext cx="6340642" cy="1083479"/>
          </a:xfrm>
          <a:prstGeom prst="rect">
            <a:avLst/>
          </a:prstGeom>
        </p:spPr>
      </p:pic>
      <p:sp>
        <p:nvSpPr>
          <p:cNvPr id="8" name="Oval 7">
            <a:extLst>
              <a:ext uri="{FF2B5EF4-FFF2-40B4-BE49-F238E27FC236}">
                <a16:creationId xmlns:a16="http://schemas.microsoft.com/office/drawing/2014/main" id="{967C2872-4425-48D2-9DBA-C4D18CFC5F0E}"/>
              </a:ext>
            </a:extLst>
          </p:cNvPr>
          <p:cNvSpPr/>
          <p:nvPr/>
        </p:nvSpPr>
        <p:spPr>
          <a:xfrm flipH="1">
            <a:off x="7206907" y="2839449"/>
            <a:ext cx="473549" cy="382233"/>
          </a:xfrm>
          <a:prstGeom prst="ellipse">
            <a:avLst/>
          </a:prstGeom>
          <a:no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40862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B587D-22E1-49C9-AE1C-EA6A7B26F232}"/>
              </a:ext>
            </a:extLst>
          </p:cNvPr>
          <p:cNvSpPr>
            <a:spLocks noGrp="1"/>
          </p:cNvSpPr>
          <p:nvPr>
            <p:ph type="title"/>
          </p:nvPr>
        </p:nvSpPr>
        <p:spPr/>
        <p:txBody>
          <a:bodyPr/>
          <a:lstStyle/>
          <a:p>
            <a:r>
              <a:rPr lang="en-US" dirty="0"/>
              <a:t>Employer Balance menu option</a:t>
            </a:r>
          </a:p>
        </p:txBody>
      </p:sp>
      <p:sp>
        <p:nvSpPr>
          <p:cNvPr id="3" name="Content Placeholder 2">
            <a:extLst>
              <a:ext uri="{FF2B5EF4-FFF2-40B4-BE49-F238E27FC236}">
                <a16:creationId xmlns:a16="http://schemas.microsoft.com/office/drawing/2014/main" id="{9B106E04-2A0D-492D-ACC8-01AD1624670C}"/>
              </a:ext>
            </a:extLst>
          </p:cNvPr>
          <p:cNvSpPr>
            <a:spLocks noGrp="1"/>
          </p:cNvSpPr>
          <p:nvPr>
            <p:ph idx="1"/>
          </p:nvPr>
        </p:nvSpPr>
        <p:spPr>
          <a:xfrm>
            <a:off x="8710862" y="1936954"/>
            <a:ext cx="2490537" cy="3932139"/>
          </a:xfrm>
        </p:spPr>
        <p:txBody>
          <a:bodyPr/>
          <a:lstStyle/>
          <a:p>
            <a:r>
              <a:rPr lang="en-US" sz="2400" dirty="0"/>
              <a:t>Shows any submitted and posted reports that contribute to a balance forward</a:t>
            </a:r>
          </a:p>
          <a:p>
            <a:pPr lvl="1"/>
            <a:r>
              <a:rPr lang="en-US" sz="2200" dirty="0"/>
              <a:t>Example: Credit balance with explanatory note from TRS</a:t>
            </a:r>
          </a:p>
        </p:txBody>
      </p:sp>
      <p:pic>
        <p:nvPicPr>
          <p:cNvPr id="5" name="Picture 4">
            <a:extLst>
              <a:ext uri="{FF2B5EF4-FFF2-40B4-BE49-F238E27FC236}">
                <a16:creationId xmlns:a16="http://schemas.microsoft.com/office/drawing/2014/main" id="{5BE788BC-A02F-4FAB-834E-2A8D3BF30AB5}"/>
              </a:ext>
            </a:extLst>
          </p:cNvPr>
          <p:cNvPicPr>
            <a:picLocks noChangeAspect="1"/>
          </p:cNvPicPr>
          <p:nvPr/>
        </p:nvPicPr>
        <p:blipFill>
          <a:blip r:embed="rId2"/>
          <a:stretch>
            <a:fillRect/>
          </a:stretch>
        </p:blipFill>
        <p:spPr>
          <a:xfrm>
            <a:off x="943186" y="1941591"/>
            <a:ext cx="7706801" cy="3648584"/>
          </a:xfrm>
          <a:prstGeom prst="rect">
            <a:avLst/>
          </a:prstGeom>
        </p:spPr>
      </p:pic>
    </p:spTree>
    <p:extLst>
      <p:ext uri="{BB962C8B-B14F-4D97-AF65-F5344CB8AC3E}">
        <p14:creationId xmlns:p14="http://schemas.microsoft.com/office/powerpoint/2010/main" val="2457717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C642-E449-41C6-9D45-A3DA563B343A}"/>
              </a:ext>
            </a:extLst>
          </p:cNvPr>
          <p:cNvSpPr>
            <a:spLocks noGrp="1"/>
          </p:cNvSpPr>
          <p:nvPr>
            <p:ph type="title"/>
          </p:nvPr>
        </p:nvSpPr>
        <p:spPr>
          <a:xfrm>
            <a:off x="1097279" y="286603"/>
            <a:ext cx="10199985" cy="1450757"/>
          </a:xfrm>
        </p:spPr>
        <p:txBody>
          <a:bodyPr>
            <a:normAutofit/>
          </a:bodyPr>
          <a:lstStyle/>
          <a:p>
            <a:r>
              <a:rPr lang="en-US" dirty="0"/>
              <a:t>TRS Employer Responsibilities</a:t>
            </a:r>
          </a:p>
        </p:txBody>
      </p:sp>
      <p:sp>
        <p:nvSpPr>
          <p:cNvPr id="3" name="Content Placeholder 2">
            <a:extLst>
              <a:ext uri="{FF2B5EF4-FFF2-40B4-BE49-F238E27FC236}">
                <a16:creationId xmlns:a16="http://schemas.microsoft.com/office/drawing/2014/main" id="{FEC231FA-C578-4ED9-A3A8-8A0B8240B510}"/>
              </a:ext>
            </a:extLst>
          </p:cNvPr>
          <p:cNvSpPr>
            <a:spLocks noGrp="1"/>
          </p:cNvSpPr>
          <p:nvPr>
            <p:ph idx="1"/>
          </p:nvPr>
        </p:nvSpPr>
        <p:spPr>
          <a:xfrm>
            <a:off x="1097280" y="1944052"/>
            <a:ext cx="10199984" cy="4003873"/>
          </a:xfrm>
        </p:spPr>
        <p:txBody>
          <a:bodyPr>
            <a:normAutofit fontScale="92500"/>
          </a:bodyPr>
          <a:lstStyle/>
          <a:p>
            <a:pPr>
              <a:spcAft>
                <a:spcPts val="0"/>
              </a:spcAft>
            </a:pPr>
            <a:r>
              <a:rPr lang="en-US" sz="2800" dirty="0"/>
              <a:t>Duties and Liability of Employer </a:t>
            </a:r>
            <a:r>
              <a:rPr lang="en-US" sz="2800" i="1" dirty="0">
                <a:solidFill>
                  <a:schemeClr val="bg2">
                    <a:lumMod val="50000"/>
                  </a:schemeClr>
                </a:solidFill>
              </a:rPr>
              <a:t>(Paraphrased from §19-20-208, MCA)</a:t>
            </a:r>
            <a:endParaRPr lang="en-US" sz="2800" dirty="0">
              <a:solidFill>
                <a:schemeClr val="bg2">
                  <a:lumMod val="50000"/>
                </a:schemeClr>
              </a:solidFill>
            </a:endParaRPr>
          </a:p>
          <a:p>
            <a:pPr lvl="1">
              <a:spcBef>
                <a:spcPts val="600"/>
              </a:spcBef>
              <a:spcAft>
                <a:spcPts val="600"/>
              </a:spcAft>
            </a:pPr>
            <a:r>
              <a:rPr lang="en-US" sz="2600" dirty="0"/>
              <a:t>Pick up contributions of each employed member and submit to TRS</a:t>
            </a:r>
          </a:p>
          <a:p>
            <a:pPr lvl="1">
              <a:spcBef>
                <a:spcPts val="600"/>
              </a:spcBef>
              <a:spcAft>
                <a:spcPts val="600"/>
              </a:spcAft>
            </a:pPr>
            <a:r>
              <a:rPr lang="en-US" sz="2600" dirty="0"/>
              <a:t>Each month, report the name, SSN, hours worked and gross earnings of each member working in a position reportable to TRS</a:t>
            </a:r>
          </a:p>
          <a:p>
            <a:pPr lvl="2">
              <a:spcBef>
                <a:spcPts val="0"/>
              </a:spcBef>
              <a:spcAft>
                <a:spcPts val="600"/>
              </a:spcAft>
            </a:pPr>
            <a:r>
              <a:rPr lang="en-US" sz="2600" i="1" dirty="0">
                <a:solidFill>
                  <a:srgbClr val="FF0000"/>
                </a:solidFill>
              </a:rPr>
              <a:t>NEW: This is required even if no wages were paid.</a:t>
            </a:r>
            <a:endParaRPr lang="en-US" sz="2600" dirty="0"/>
          </a:p>
          <a:p>
            <a:pPr lvl="1">
              <a:spcBef>
                <a:spcPts val="600"/>
              </a:spcBef>
              <a:spcAft>
                <a:spcPts val="600"/>
              </a:spcAft>
            </a:pPr>
            <a:r>
              <a:rPr lang="en-US" sz="2600" dirty="0"/>
              <a:t>Inform a person required to be a member of their rights and responsibilities related to TRS</a:t>
            </a:r>
          </a:p>
          <a:p>
            <a:pPr lvl="1">
              <a:spcBef>
                <a:spcPts val="600"/>
              </a:spcBef>
              <a:spcAft>
                <a:spcPts val="600"/>
              </a:spcAft>
            </a:pPr>
            <a:r>
              <a:rPr lang="en-US" sz="2600" dirty="0"/>
              <a:t>Notify TRS of employment of a person eligible for membership and forward their membership application</a:t>
            </a:r>
          </a:p>
        </p:txBody>
      </p:sp>
      <p:sp>
        <p:nvSpPr>
          <p:cNvPr id="4" name="Rectangle 3">
            <a:extLst>
              <a:ext uri="{FF2B5EF4-FFF2-40B4-BE49-F238E27FC236}">
                <a16:creationId xmlns:a16="http://schemas.microsoft.com/office/drawing/2014/main" id="{D5C13ACF-781C-4FAA-A21B-73F3DB749149}"/>
              </a:ext>
            </a:extLst>
          </p:cNvPr>
          <p:cNvSpPr/>
          <p:nvPr/>
        </p:nvSpPr>
        <p:spPr>
          <a:xfrm>
            <a:off x="7089435" y="5746530"/>
            <a:ext cx="2349075" cy="400110"/>
          </a:xfrm>
          <a:prstGeom prst="rect">
            <a:avLst/>
          </a:prstGeom>
        </p:spPr>
        <p:txBody>
          <a:bodyPr wrap="square">
            <a:spAutoFit/>
          </a:bodyPr>
          <a:lstStyle/>
          <a:p>
            <a:r>
              <a:rPr lang="en-US" sz="2000" i="1" dirty="0"/>
              <a:t>Continued…</a:t>
            </a:r>
            <a:endParaRPr lang="en-US" sz="2000" dirty="0"/>
          </a:p>
        </p:txBody>
      </p:sp>
    </p:spTree>
    <p:extLst>
      <p:ext uri="{BB962C8B-B14F-4D97-AF65-F5344CB8AC3E}">
        <p14:creationId xmlns:p14="http://schemas.microsoft.com/office/powerpoint/2010/main" val="38199501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19082E35-C30B-4A67-8246-A5E3ABC67A73}"/>
              </a:ext>
            </a:extLst>
          </p:cNvPr>
          <p:cNvPicPr>
            <a:picLocks noChangeAspect="1"/>
          </p:cNvPicPr>
          <p:nvPr/>
        </p:nvPicPr>
        <p:blipFill>
          <a:blip r:embed="rId2"/>
          <a:stretch>
            <a:fillRect/>
          </a:stretch>
        </p:blipFill>
        <p:spPr>
          <a:xfrm>
            <a:off x="1190849" y="2132120"/>
            <a:ext cx="7668695" cy="3267531"/>
          </a:xfrm>
          <a:prstGeom prst="rect">
            <a:avLst/>
          </a:prstGeom>
        </p:spPr>
      </p:pic>
      <p:sp>
        <p:nvSpPr>
          <p:cNvPr id="2" name="Title 1">
            <a:extLst>
              <a:ext uri="{FF2B5EF4-FFF2-40B4-BE49-F238E27FC236}">
                <a16:creationId xmlns:a16="http://schemas.microsoft.com/office/drawing/2014/main" id="{9B9B587D-22E1-49C9-AE1C-EA6A7B26F232}"/>
              </a:ext>
            </a:extLst>
          </p:cNvPr>
          <p:cNvSpPr>
            <a:spLocks noGrp="1"/>
          </p:cNvSpPr>
          <p:nvPr>
            <p:ph type="title"/>
          </p:nvPr>
        </p:nvSpPr>
        <p:spPr/>
        <p:txBody>
          <a:bodyPr/>
          <a:lstStyle/>
          <a:p>
            <a:r>
              <a:rPr lang="en-US" dirty="0"/>
              <a:t>Employer Contact menu option</a:t>
            </a:r>
          </a:p>
        </p:txBody>
      </p:sp>
      <p:sp>
        <p:nvSpPr>
          <p:cNvPr id="3" name="Content Placeholder 2">
            <a:extLst>
              <a:ext uri="{FF2B5EF4-FFF2-40B4-BE49-F238E27FC236}">
                <a16:creationId xmlns:a16="http://schemas.microsoft.com/office/drawing/2014/main" id="{9B106E04-2A0D-492D-ACC8-01AD1624670C}"/>
              </a:ext>
            </a:extLst>
          </p:cNvPr>
          <p:cNvSpPr>
            <a:spLocks noGrp="1"/>
          </p:cNvSpPr>
          <p:nvPr>
            <p:ph idx="1"/>
          </p:nvPr>
        </p:nvSpPr>
        <p:spPr>
          <a:xfrm>
            <a:off x="7579894" y="1936955"/>
            <a:ext cx="3874169" cy="3561477"/>
          </a:xfrm>
          <a:solidFill>
            <a:schemeClr val="bg1"/>
          </a:solidFill>
          <a:ln>
            <a:solidFill>
              <a:schemeClr val="bg2">
                <a:lumMod val="50000"/>
              </a:schemeClr>
            </a:solidFill>
          </a:ln>
        </p:spPr>
        <p:txBody>
          <a:bodyPr lIns="182880" tIns="182880" rIns="91440" bIns="91440">
            <a:normAutofit fontScale="92500" lnSpcReduction="10000"/>
          </a:bodyPr>
          <a:lstStyle/>
          <a:p>
            <a:r>
              <a:rPr lang="en-US" dirty="0"/>
              <a:t>If you are a new Payroll clerk, please update name, phone, and email!</a:t>
            </a:r>
          </a:p>
          <a:p>
            <a:r>
              <a:rPr lang="en-US" dirty="0"/>
              <a:t>TRS requires current contact info to distribute important information:</a:t>
            </a:r>
          </a:p>
          <a:p>
            <a:pPr lvl="1"/>
            <a:r>
              <a:rPr lang="en-US" dirty="0"/>
              <a:t>Contribution rate changes</a:t>
            </a:r>
          </a:p>
          <a:p>
            <a:pPr lvl="1"/>
            <a:r>
              <a:rPr lang="en-US" dirty="0"/>
              <a:t>System updates</a:t>
            </a:r>
          </a:p>
          <a:p>
            <a:pPr lvl="1"/>
            <a:r>
              <a:rPr lang="en-US" dirty="0"/>
              <a:t>Reporting deadlines</a:t>
            </a:r>
          </a:p>
        </p:txBody>
      </p:sp>
      <p:cxnSp>
        <p:nvCxnSpPr>
          <p:cNvPr id="7" name="Straight Arrow Connector 6">
            <a:extLst>
              <a:ext uri="{FF2B5EF4-FFF2-40B4-BE49-F238E27FC236}">
                <a16:creationId xmlns:a16="http://schemas.microsoft.com/office/drawing/2014/main" id="{3907A209-6569-4ED0-88AB-A62040025BAA}"/>
              </a:ext>
            </a:extLst>
          </p:cNvPr>
          <p:cNvCxnSpPr>
            <a:cxnSpLocks/>
          </p:cNvCxnSpPr>
          <p:nvPr/>
        </p:nvCxnSpPr>
        <p:spPr>
          <a:xfrm flipH="1">
            <a:off x="4114801" y="2899611"/>
            <a:ext cx="3729788" cy="794084"/>
          </a:xfrm>
          <a:prstGeom prst="straightConnector1">
            <a:avLst/>
          </a:prstGeom>
          <a:ln w="2857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7CC3623-03A4-4184-8454-F123C255E6C8}"/>
              </a:ext>
            </a:extLst>
          </p:cNvPr>
          <p:cNvCxnSpPr>
            <a:cxnSpLocks/>
          </p:cNvCxnSpPr>
          <p:nvPr/>
        </p:nvCxnSpPr>
        <p:spPr>
          <a:xfrm flipH="1">
            <a:off x="4644193" y="2899611"/>
            <a:ext cx="3212428" cy="1852866"/>
          </a:xfrm>
          <a:prstGeom prst="straightConnector1">
            <a:avLst/>
          </a:prstGeom>
          <a:ln w="2857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3F76E88-57C5-41D3-BA0C-25EC9FF0D124}"/>
              </a:ext>
            </a:extLst>
          </p:cNvPr>
          <p:cNvCxnSpPr>
            <a:cxnSpLocks/>
          </p:cNvCxnSpPr>
          <p:nvPr/>
        </p:nvCxnSpPr>
        <p:spPr>
          <a:xfrm flipH="1">
            <a:off x="4439654" y="2923674"/>
            <a:ext cx="3380872" cy="938463"/>
          </a:xfrm>
          <a:prstGeom prst="straightConnector1">
            <a:avLst/>
          </a:prstGeom>
          <a:ln w="2857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81733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B587D-22E1-49C9-AE1C-EA6A7B26F232}"/>
              </a:ext>
            </a:extLst>
          </p:cNvPr>
          <p:cNvSpPr>
            <a:spLocks noGrp="1"/>
          </p:cNvSpPr>
          <p:nvPr>
            <p:ph type="title"/>
          </p:nvPr>
        </p:nvSpPr>
        <p:spPr>
          <a:xfrm>
            <a:off x="1097280" y="286603"/>
            <a:ext cx="10058400" cy="1389797"/>
          </a:xfrm>
        </p:spPr>
        <p:txBody>
          <a:bodyPr/>
          <a:lstStyle/>
          <a:p>
            <a:r>
              <a:rPr lang="en-US" dirty="0"/>
              <a:t>Reporting menu options</a:t>
            </a:r>
          </a:p>
        </p:txBody>
      </p:sp>
      <p:sp>
        <p:nvSpPr>
          <p:cNvPr id="3" name="Content Placeholder 2">
            <a:extLst>
              <a:ext uri="{FF2B5EF4-FFF2-40B4-BE49-F238E27FC236}">
                <a16:creationId xmlns:a16="http://schemas.microsoft.com/office/drawing/2014/main" id="{9B106E04-2A0D-492D-ACC8-01AD1624670C}"/>
              </a:ext>
            </a:extLst>
          </p:cNvPr>
          <p:cNvSpPr>
            <a:spLocks noGrp="1"/>
          </p:cNvSpPr>
          <p:nvPr>
            <p:ph idx="1"/>
          </p:nvPr>
        </p:nvSpPr>
        <p:spPr>
          <a:xfrm>
            <a:off x="4243753" y="1995569"/>
            <a:ext cx="6553201" cy="3584615"/>
          </a:xfrm>
        </p:spPr>
        <p:txBody>
          <a:bodyPr>
            <a:normAutofit/>
          </a:bodyPr>
          <a:lstStyle/>
          <a:p>
            <a:pPr>
              <a:spcAft>
                <a:spcPts val="1200"/>
              </a:spcAft>
            </a:pPr>
            <a:r>
              <a:rPr lang="en-US" dirty="0"/>
              <a:t>Five “Reporting” options allow you to generate PDF reports or summaries anytime:</a:t>
            </a:r>
          </a:p>
          <a:p>
            <a:pPr marL="708660" lvl="2" indent="-342900">
              <a:spcAft>
                <a:spcPts val="0"/>
              </a:spcAft>
            </a:pPr>
            <a:r>
              <a:rPr lang="en-US" i="1" dirty="0"/>
              <a:t>Employer Report Summary </a:t>
            </a:r>
            <a:r>
              <a:rPr lang="en-US" dirty="0"/>
              <a:t>and</a:t>
            </a:r>
            <a:r>
              <a:rPr lang="en-US" i="1" dirty="0"/>
              <a:t> </a:t>
            </a:r>
          </a:p>
          <a:p>
            <a:pPr marL="708660" lvl="2" indent="-342900"/>
            <a:r>
              <a:rPr lang="en-US" i="1" dirty="0"/>
              <a:t>Employer Report Detail </a:t>
            </a:r>
            <a:r>
              <a:rPr lang="en-US" dirty="0"/>
              <a:t>are print-friendly versions of your monthly report</a:t>
            </a:r>
          </a:p>
          <a:p>
            <a:pPr marL="708660" lvl="2" indent="-342900"/>
            <a:r>
              <a:rPr lang="en-US" i="1" dirty="0"/>
              <a:t>Working Retirees </a:t>
            </a:r>
            <a:r>
              <a:rPr lang="en-US" dirty="0"/>
              <a:t>allows you see if your TRS working retirees are close to reaching their allowable earnings limit</a:t>
            </a:r>
          </a:p>
        </p:txBody>
      </p:sp>
      <p:pic>
        <p:nvPicPr>
          <p:cNvPr id="4" name="Content Placeholder 5">
            <a:extLst>
              <a:ext uri="{FF2B5EF4-FFF2-40B4-BE49-F238E27FC236}">
                <a16:creationId xmlns:a16="http://schemas.microsoft.com/office/drawing/2014/main" id="{E9D10F74-6525-40B0-9891-C2A6390FAB0B}"/>
              </a:ext>
            </a:extLst>
          </p:cNvPr>
          <p:cNvPicPr>
            <a:picLocks noChangeAspect="1"/>
          </p:cNvPicPr>
          <p:nvPr/>
        </p:nvPicPr>
        <p:blipFill>
          <a:blip r:embed="rId2"/>
          <a:stretch>
            <a:fillRect/>
          </a:stretch>
        </p:blipFill>
        <p:spPr>
          <a:xfrm>
            <a:off x="1339894" y="2274477"/>
            <a:ext cx="2480340" cy="2649215"/>
          </a:xfrm>
          <a:prstGeom prst="rect">
            <a:avLst/>
          </a:prstGeom>
        </p:spPr>
      </p:pic>
      <p:sp>
        <p:nvSpPr>
          <p:cNvPr id="6" name="Oval 5">
            <a:extLst>
              <a:ext uri="{FF2B5EF4-FFF2-40B4-BE49-F238E27FC236}">
                <a16:creationId xmlns:a16="http://schemas.microsoft.com/office/drawing/2014/main" id="{74D8BA9F-55EA-45F6-8FE9-791B2F6184A1}"/>
              </a:ext>
            </a:extLst>
          </p:cNvPr>
          <p:cNvSpPr/>
          <p:nvPr/>
        </p:nvSpPr>
        <p:spPr>
          <a:xfrm flipH="1">
            <a:off x="1055075" y="2098430"/>
            <a:ext cx="2438400" cy="750277"/>
          </a:xfrm>
          <a:prstGeom prst="ellipse">
            <a:avLst/>
          </a:prstGeom>
          <a:no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4E39253-8ED4-4DB0-9667-A5CE78710E55}"/>
              </a:ext>
            </a:extLst>
          </p:cNvPr>
          <p:cNvSpPr/>
          <p:nvPr/>
        </p:nvSpPr>
        <p:spPr>
          <a:xfrm>
            <a:off x="7546635" y="5383114"/>
            <a:ext cx="2349075" cy="369332"/>
          </a:xfrm>
          <a:prstGeom prst="rect">
            <a:avLst/>
          </a:prstGeom>
        </p:spPr>
        <p:txBody>
          <a:bodyPr wrap="square">
            <a:spAutoFit/>
          </a:bodyPr>
          <a:lstStyle/>
          <a:p>
            <a:r>
              <a:rPr lang="en-US" i="1" dirty="0"/>
              <a:t>Continued…</a:t>
            </a:r>
            <a:endParaRPr lang="en-US" dirty="0"/>
          </a:p>
        </p:txBody>
      </p:sp>
      <p:sp>
        <p:nvSpPr>
          <p:cNvPr id="5" name="Oval 4">
            <a:extLst>
              <a:ext uri="{FF2B5EF4-FFF2-40B4-BE49-F238E27FC236}">
                <a16:creationId xmlns:a16="http://schemas.microsoft.com/office/drawing/2014/main" id="{BA38BC52-951C-40A2-8433-A4572081938A}"/>
              </a:ext>
            </a:extLst>
          </p:cNvPr>
          <p:cNvSpPr/>
          <p:nvPr/>
        </p:nvSpPr>
        <p:spPr>
          <a:xfrm>
            <a:off x="3412959" y="2935704"/>
            <a:ext cx="109728" cy="1097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F6E003E-B592-47D5-9BE1-2A341564035B}"/>
              </a:ext>
            </a:extLst>
          </p:cNvPr>
          <p:cNvSpPr/>
          <p:nvPr/>
        </p:nvSpPr>
        <p:spPr>
          <a:xfrm>
            <a:off x="3412959" y="3340771"/>
            <a:ext cx="109728" cy="1097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12B0DB0-DDD8-4B91-81B8-A9F91CADB0D3}"/>
              </a:ext>
            </a:extLst>
          </p:cNvPr>
          <p:cNvSpPr/>
          <p:nvPr/>
        </p:nvSpPr>
        <p:spPr>
          <a:xfrm>
            <a:off x="3412959" y="4616111"/>
            <a:ext cx="109728" cy="1097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80912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B587D-22E1-49C9-AE1C-EA6A7B26F232}"/>
              </a:ext>
            </a:extLst>
          </p:cNvPr>
          <p:cNvSpPr>
            <a:spLocks noGrp="1"/>
          </p:cNvSpPr>
          <p:nvPr>
            <p:ph type="title"/>
          </p:nvPr>
        </p:nvSpPr>
        <p:spPr>
          <a:xfrm>
            <a:off x="1097280" y="286604"/>
            <a:ext cx="10058400" cy="1389796"/>
          </a:xfrm>
        </p:spPr>
        <p:txBody>
          <a:bodyPr/>
          <a:lstStyle/>
          <a:p>
            <a:r>
              <a:rPr lang="en-US" dirty="0"/>
              <a:t>Reporting menu:  Two new options</a:t>
            </a:r>
          </a:p>
        </p:txBody>
      </p:sp>
      <p:sp>
        <p:nvSpPr>
          <p:cNvPr id="3" name="Content Placeholder 2">
            <a:extLst>
              <a:ext uri="{FF2B5EF4-FFF2-40B4-BE49-F238E27FC236}">
                <a16:creationId xmlns:a16="http://schemas.microsoft.com/office/drawing/2014/main" id="{9B106E04-2A0D-492D-ACC8-01AD1624670C}"/>
              </a:ext>
            </a:extLst>
          </p:cNvPr>
          <p:cNvSpPr>
            <a:spLocks noGrp="1"/>
          </p:cNvSpPr>
          <p:nvPr>
            <p:ph idx="1"/>
          </p:nvPr>
        </p:nvSpPr>
        <p:spPr>
          <a:xfrm>
            <a:off x="527538" y="4560277"/>
            <a:ext cx="5392616" cy="1383325"/>
          </a:xfrm>
        </p:spPr>
        <p:txBody>
          <a:bodyPr>
            <a:noAutofit/>
          </a:bodyPr>
          <a:lstStyle/>
          <a:p>
            <a:pPr lvl="1">
              <a:spcAft>
                <a:spcPts val="1200"/>
              </a:spcAft>
            </a:pPr>
            <a:r>
              <a:rPr lang="en-US" sz="2200" i="1" dirty="0">
                <a:solidFill>
                  <a:srgbClr val="FF0000"/>
                </a:solidFill>
              </a:rPr>
              <a:t>Annual Contribution Summary </a:t>
            </a:r>
            <a:r>
              <a:rPr lang="en-US" sz="2200" dirty="0"/>
              <a:t>shows the wages and contributions that your district reported to TRS for a given school year.  This may be useful for auditors.</a:t>
            </a:r>
          </a:p>
        </p:txBody>
      </p:sp>
      <p:sp>
        <p:nvSpPr>
          <p:cNvPr id="15" name="Rectangle 14">
            <a:extLst>
              <a:ext uri="{FF2B5EF4-FFF2-40B4-BE49-F238E27FC236}">
                <a16:creationId xmlns:a16="http://schemas.microsoft.com/office/drawing/2014/main" id="{7B079152-558F-4F58-9D33-EF4E15470804}"/>
              </a:ext>
            </a:extLst>
          </p:cNvPr>
          <p:cNvSpPr/>
          <p:nvPr/>
        </p:nvSpPr>
        <p:spPr>
          <a:xfrm>
            <a:off x="2708031" y="2050759"/>
            <a:ext cx="3341078" cy="2446824"/>
          </a:xfrm>
          <a:prstGeom prst="rect">
            <a:avLst/>
          </a:prstGeom>
        </p:spPr>
        <p:txBody>
          <a:bodyPr wrap="square">
            <a:spAutoFit/>
          </a:bodyPr>
          <a:lstStyle/>
          <a:p>
            <a:pPr marL="274320" lvl="1" defTabSz="914400">
              <a:spcBef>
                <a:spcPts val="200"/>
              </a:spcBef>
              <a:spcAft>
                <a:spcPts val="400"/>
              </a:spcAft>
              <a:buClr>
                <a:schemeClr val="accent1"/>
              </a:buClr>
            </a:pPr>
            <a:r>
              <a:rPr lang="en-US" sz="2200" dirty="0"/>
              <a:t>New as of Dec. 2018:</a:t>
            </a:r>
          </a:p>
          <a:p>
            <a:pPr lvl="1" indent="-182880" defTabSz="914400">
              <a:spcBef>
                <a:spcPts val="200"/>
              </a:spcBef>
              <a:spcAft>
                <a:spcPts val="1200"/>
              </a:spcAft>
              <a:buClr>
                <a:schemeClr val="accent1"/>
              </a:buClr>
              <a:buFont typeface="Calibri" pitchFamily="34" charset="0"/>
              <a:buChar char="◦"/>
            </a:pPr>
            <a:r>
              <a:rPr lang="en-US" sz="2100" i="1" dirty="0">
                <a:solidFill>
                  <a:srgbClr val="FF0000"/>
                </a:solidFill>
              </a:rPr>
              <a:t>Creditable Service </a:t>
            </a:r>
            <a:br>
              <a:rPr lang="en-US" sz="2100" i="1" dirty="0">
                <a:solidFill>
                  <a:srgbClr val="FF0000"/>
                </a:solidFill>
              </a:rPr>
            </a:br>
            <a:r>
              <a:rPr lang="en-US" sz="2100" dirty="0">
                <a:solidFill>
                  <a:schemeClr val="tx1">
                    <a:lumMod val="75000"/>
                    <a:lumOff val="25000"/>
                  </a:schemeClr>
                </a:solidFill>
              </a:rPr>
              <a:t>shows each employee’s TRS membership tier and their </a:t>
            </a:r>
            <a:r>
              <a:rPr lang="en-US" sz="2100" i="1" dirty="0">
                <a:solidFill>
                  <a:schemeClr val="tx1">
                    <a:lumMod val="75000"/>
                    <a:lumOff val="25000"/>
                  </a:schemeClr>
                </a:solidFill>
              </a:rPr>
              <a:t>posted</a:t>
            </a:r>
            <a:r>
              <a:rPr lang="en-US" sz="2100" dirty="0">
                <a:solidFill>
                  <a:schemeClr val="tx1">
                    <a:lumMod val="75000"/>
                    <a:lumOff val="25000"/>
                  </a:schemeClr>
                </a:solidFill>
              </a:rPr>
              <a:t> service credit to date. This can be useful for budgeting.</a:t>
            </a:r>
          </a:p>
        </p:txBody>
      </p:sp>
      <p:pic>
        <p:nvPicPr>
          <p:cNvPr id="20" name="Picture 19">
            <a:extLst>
              <a:ext uri="{FF2B5EF4-FFF2-40B4-BE49-F238E27FC236}">
                <a16:creationId xmlns:a16="http://schemas.microsoft.com/office/drawing/2014/main" id="{578E9432-C206-46EE-935F-B8F274D6D83F}"/>
              </a:ext>
            </a:extLst>
          </p:cNvPr>
          <p:cNvPicPr>
            <a:picLocks noChangeAspect="1"/>
          </p:cNvPicPr>
          <p:nvPr/>
        </p:nvPicPr>
        <p:blipFill>
          <a:blip r:embed="rId2"/>
          <a:stretch>
            <a:fillRect/>
          </a:stretch>
        </p:blipFill>
        <p:spPr>
          <a:xfrm>
            <a:off x="6152957" y="1980272"/>
            <a:ext cx="5504851" cy="3918413"/>
          </a:xfrm>
          <a:prstGeom prst="rect">
            <a:avLst/>
          </a:prstGeom>
        </p:spPr>
      </p:pic>
      <p:cxnSp>
        <p:nvCxnSpPr>
          <p:cNvPr id="7" name="Straight Arrow Connector 6">
            <a:extLst>
              <a:ext uri="{FF2B5EF4-FFF2-40B4-BE49-F238E27FC236}">
                <a16:creationId xmlns:a16="http://schemas.microsoft.com/office/drawing/2014/main" id="{FF4CF812-8EFA-4FAC-96B9-BD22ECB84258}"/>
              </a:ext>
            </a:extLst>
          </p:cNvPr>
          <p:cNvCxnSpPr>
            <a:cxnSpLocks/>
          </p:cNvCxnSpPr>
          <p:nvPr/>
        </p:nvCxnSpPr>
        <p:spPr>
          <a:xfrm flipV="1">
            <a:off x="5403412" y="2672863"/>
            <a:ext cx="515816" cy="1"/>
          </a:xfrm>
          <a:prstGeom prst="straightConnector1">
            <a:avLst/>
          </a:prstGeom>
          <a:ln w="349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pic>
        <p:nvPicPr>
          <p:cNvPr id="12" name="Content Placeholder 5">
            <a:extLst>
              <a:ext uri="{FF2B5EF4-FFF2-40B4-BE49-F238E27FC236}">
                <a16:creationId xmlns:a16="http://schemas.microsoft.com/office/drawing/2014/main" id="{14B34E46-E134-44D8-B29F-715E02AF52F6}"/>
              </a:ext>
            </a:extLst>
          </p:cNvPr>
          <p:cNvPicPr>
            <a:picLocks noChangeAspect="1"/>
          </p:cNvPicPr>
          <p:nvPr/>
        </p:nvPicPr>
        <p:blipFill>
          <a:blip r:embed="rId3"/>
          <a:stretch>
            <a:fillRect/>
          </a:stretch>
        </p:blipFill>
        <p:spPr>
          <a:xfrm>
            <a:off x="735852" y="2075185"/>
            <a:ext cx="2213745" cy="2364468"/>
          </a:xfrm>
          <a:prstGeom prst="rect">
            <a:avLst/>
          </a:prstGeom>
        </p:spPr>
      </p:pic>
      <p:sp>
        <p:nvSpPr>
          <p:cNvPr id="22" name="Rectangle 21">
            <a:extLst>
              <a:ext uri="{FF2B5EF4-FFF2-40B4-BE49-F238E27FC236}">
                <a16:creationId xmlns:a16="http://schemas.microsoft.com/office/drawing/2014/main" id="{CFB6929E-2386-4D9C-854F-0E4802E38B91}"/>
              </a:ext>
            </a:extLst>
          </p:cNvPr>
          <p:cNvSpPr/>
          <p:nvPr/>
        </p:nvSpPr>
        <p:spPr>
          <a:xfrm>
            <a:off x="2463390" y="3316218"/>
            <a:ext cx="544507" cy="292388"/>
          </a:xfrm>
          <a:prstGeom prst="rect">
            <a:avLst/>
          </a:prstGeom>
        </p:spPr>
        <p:txBody>
          <a:bodyPr wrap="square">
            <a:spAutoFit/>
          </a:bodyPr>
          <a:lstStyle/>
          <a:p>
            <a:r>
              <a:rPr lang="en-US" sz="1300" dirty="0">
                <a:solidFill>
                  <a:srgbClr val="FFFF00"/>
                </a:solidFill>
                <a:latin typeface="Arial Narrow" panose="020B0606020202030204" pitchFamily="34" charset="0"/>
              </a:rPr>
              <a:t>NEW</a:t>
            </a:r>
          </a:p>
        </p:txBody>
      </p:sp>
      <p:sp>
        <p:nvSpPr>
          <p:cNvPr id="25" name="Rectangle 24">
            <a:extLst>
              <a:ext uri="{FF2B5EF4-FFF2-40B4-BE49-F238E27FC236}">
                <a16:creationId xmlns:a16="http://schemas.microsoft.com/office/drawing/2014/main" id="{E5AF56AF-C050-45FE-AC4A-D425E5ADCE7D}"/>
              </a:ext>
            </a:extLst>
          </p:cNvPr>
          <p:cNvSpPr/>
          <p:nvPr/>
        </p:nvSpPr>
        <p:spPr>
          <a:xfrm>
            <a:off x="2462470" y="3691357"/>
            <a:ext cx="597877" cy="292388"/>
          </a:xfrm>
          <a:prstGeom prst="rect">
            <a:avLst/>
          </a:prstGeom>
        </p:spPr>
        <p:txBody>
          <a:bodyPr wrap="square">
            <a:spAutoFit/>
          </a:bodyPr>
          <a:lstStyle/>
          <a:p>
            <a:r>
              <a:rPr lang="en-US" sz="1300" dirty="0">
                <a:solidFill>
                  <a:srgbClr val="FFFF00"/>
                </a:solidFill>
                <a:latin typeface="Arial Narrow" panose="020B0606020202030204" pitchFamily="34" charset="0"/>
              </a:rPr>
              <a:t>NEW</a:t>
            </a:r>
          </a:p>
        </p:txBody>
      </p:sp>
    </p:spTree>
    <p:extLst>
      <p:ext uri="{BB962C8B-B14F-4D97-AF65-F5344CB8AC3E}">
        <p14:creationId xmlns:p14="http://schemas.microsoft.com/office/powerpoint/2010/main" val="29758298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C8D1B-911E-45CF-B2CA-F4E465608821}"/>
              </a:ext>
            </a:extLst>
          </p:cNvPr>
          <p:cNvSpPr>
            <a:spLocks noGrp="1"/>
          </p:cNvSpPr>
          <p:nvPr>
            <p:ph type="title"/>
          </p:nvPr>
        </p:nvSpPr>
        <p:spPr>
          <a:xfrm>
            <a:off x="1097280" y="589551"/>
            <a:ext cx="10058400" cy="1215186"/>
          </a:xfrm>
        </p:spPr>
        <p:txBody>
          <a:bodyPr>
            <a:normAutofit/>
          </a:bodyPr>
          <a:lstStyle/>
          <a:p>
            <a:pPr>
              <a:spcBef>
                <a:spcPts val="1200"/>
              </a:spcBef>
              <a:spcAft>
                <a:spcPts val="1200"/>
              </a:spcAft>
            </a:pPr>
            <a:r>
              <a:rPr lang="en-US" sz="5400" b="1" dirty="0"/>
              <a:t>Reminders</a:t>
            </a:r>
          </a:p>
        </p:txBody>
      </p:sp>
      <p:sp>
        <p:nvSpPr>
          <p:cNvPr id="5" name="Rectangle 4">
            <a:extLst>
              <a:ext uri="{FF2B5EF4-FFF2-40B4-BE49-F238E27FC236}">
                <a16:creationId xmlns:a16="http://schemas.microsoft.com/office/drawing/2014/main" id="{40ADD4D2-9E40-486F-AC03-3702B06EAA62}"/>
              </a:ext>
            </a:extLst>
          </p:cNvPr>
          <p:cNvSpPr/>
          <p:nvPr/>
        </p:nvSpPr>
        <p:spPr>
          <a:xfrm>
            <a:off x="4862052" y="6390968"/>
            <a:ext cx="2467897" cy="3982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trs.mt.gov</a:t>
            </a:r>
          </a:p>
        </p:txBody>
      </p:sp>
      <p:sp>
        <p:nvSpPr>
          <p:cNvPr id="10" name="Oval 9">
            <a:extLst>
              <a:ext uri="{FF2B5EF4-FFF2-40B4-BE49-F238E27FC236}">
                <a16:creationId xmlns:a16="http://schemas.microsoft.com/office/drawing/2014/main" id="{8C7A89DC-1F81-4072-BD3D-EB4631AA3A90}"/>
              </a:ext>
            </a:extLst>
          </p:cNvPr>
          <p:cNvSpPr/>
          <p:nvPr/>
        </p:nvSpPr>
        <p:spPr>
          <a:xfrm>
            <a:off x="1050763" y="2137609"/>
            <a:ext cx="1235242" cy="1235242"/>
          </a:xfrm>
          <a:prstGeom prst="ellipse">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800" dirty="0">
                <a:solidFill>
                  <a:schemeClr val="accent5">
                    <a:lumMod val="75000"/>
                  </a:schemeClr>
                </a:solidFill>
                <a:latin typeface="Aharoni" panose="02010803020104030203" pitchFamily="2" charset="-79"/>
                <a:cs typeface="Aharoni" panose="02010803020104030203" pitchFamily="2" charset="-79"/>
                <a:sym typeface="Webdings" panose="05030102010509060703" pitchFamily="18" charset="2"/>
              </a:rPr>
              <a:t></a:t>
            </a:r>
            <a:endParaRPr lang="en-US" sz="12800" dirty="0">
              <a:solidFill>
                <a:schemeClr val="accent5">
                  <a:lumMod val="75000"/>
                </a:schemeClr>
              </a:solidFill>
              <a:latin typeface="Aharoni" panose="02010803020104030203" pitchFamily="2" charset="-79"/>
              <a:cs typeface="Aharoni" panose="02010803020104030203" pitchFamily="2" charset="-79"/>
            </a:endParaRPr>
          </a:p>
        </p:txBody>
      </p:sp>
      <p:sp>
        <p:nvSpPr>
          <p:cNvPr id="11" name="Content Placeholder 2">
            <a:extLst>
              <a:ext uri="{FF2B5EF4-FFF2-40B4-BE49-F238E27FC236}">
                <a16:creationId xmlns:a16="http://schemas.microsoft.com/office/drawing/2014/main" id="{66FAEB94-2604-4C32-A27B-58681932F619}"/>
              </a:ext>
            </a:extLst>
          </p:cNvPr>
          <p:cNvSpPr>
            <a:spLocks noGrp="1"/>
          </p:cNvSpPr>
          <p:nvPr>
            <p:ph idx="1"/>
          </p:nvPr>
        </p:nvSpPr>
        <p:spPr>
          <a:xfrm>
            <a:off x="2021304" y="1788558"/>
            <a:ext cx="9023686" cy="4287386"/>
          </a:xfrm>
          <a:noFill/>
          <a:ln>
            <a:noFill/>
          </a:ln>
          <a:effectLst/>
        </p:spPr>
        <p:txBody>
          <a:bodyPr lIns="182880" tIns="182880" rIns="182880" bIns="91440">
            <a:normAutofit fontScale="92500" lnSpcReduction="20000"/>
          </a:bodyPr>
          <a:lstStyle/>
          <a:p>
            <a:r>
              <a:rPr lang="en-US" sz="2800" dirty="0"/>
              <a:t>Hourly vs. Full Time employees</a:t>
            </a:r>
          </a:p>
          <a:p>
            <a:pPr lvl="1">
              <a:lnSpc>
                <a:spcPct val="110000"/>
              </a:lnSpc>
              <a:spcBef>
                <a:spcPts val="600"/>
              </a:spcBef>
            </a:pPr>
            <a:r>
              <a:rPr lang="en-US" dirty="0"/>
              <a:t>Use the </a:t>
            </a:r>
            <a:r>
              <a:rPr lang="en-US" b="1" dirty="0"/>
              <a:t>HOURLY</a:t>
            </a:r>
            <a:r>
              <a:rPr lang="en-US" dirty="0"/>
              <a:t> work status for any employee who is </a:t>
            </a:r>
            <a:r>
              <a:rPr lang="en-US" u="sng" dirty="0"/>
              <a:t>paid hourly</a:t>
            </a:r>
            <a:r>
              <a:rPr lang="en-US" dirty="0"/>
              <a:t> – </a:t>
            </a:r>
            <a:r>
              <a:rPr lang="en-US" b="1" dirty="0"/>
              <a:t>even if </a:t>
            </a:r>
            <a:r>
              <a:rPr lang="en-US" dirty="0"/>
              <a:t>they work the equivalent of full-time hours in a month</a:t>
            </a:r>
          </a:p>
          <a:p>
            <a:pPr lvl="1">
              <a:spcBef>
                <a:spcPts val="600"/>
              </a:spcBef>
            </a:pPr>
            <a:r>
              <a:rPr lang="en-US" dirty="0"/>
              <a:t>Full Time = </a:t>
            </a:r>
            <a:r>
              <a:rPr lang="en-US" u="sng" dirty="0"/>
              <a:t>full-time contract</a:t>
            </a:r>
            <a:r>
              <a:rPr lang="en-US" dirty="0"/>
              <a:t>;  Part Time = </a:t>
            </a:r>
            <a:r>
              <a:rPr lang="en-US" u="sng" dirty="0"/>
              <a:t>part-time contract</a:t>
            </a:r>
          </a:p>
          <a:p>
            <a:r>
              <a:rPr lang="en-US" sz="2800" dirty="0"/>
              <a:t>Hiring a TRS retiree and reporting contributions</a:t>
            </a:r>
          </a:p>
          <a:p>
            <a:pPr lvl="1">
              <a:lnSpc>
                <a:spcPct val="110000"/>
              </a:lnSpc>
              <a:spcBef>
                <a:spcPts val="600"/>
              </a:spcBef>
            </a:pPr>
            <a:r>
              <a:rPr lang="en-US" dirty="0"/>
              <a:t>Warning: There are many regulations and requirements involved in hiring a TRS retiree – Please read all related Fact Sheets on the website</a:t>
            </a:r>
            <a:endParaRPr lang="en-US" i="1" dirty="0"/>
          </a:p>
          <a:p>
            <a:pPr lvl="1">
              <a:lnSpc>
                <a:spcPct val="110000"/>
              </a:lnSpc>
              <a:spcBef>
                <a:spcPts val="600"/>
              </a:spcBef>
            </a:pPr>
            <a:r>
              <a:rPr lang="en-US" dirty="0"/>
              <a:t>Form 146 must be completed and submitted to TRS at least annually</a:t>
            </a:r>
          </a:p>
          <a:p>
            <a:pPr lvl="1">
              <a:lnSpc>
                <a:spcPct val="110000"/>
              </a:lnSpc>
              <a:spcBef>
                <a:spcPts val="600"/>
              </a:spcBef>
            </a:pPr>
            <a:r>
              <a:rPr lang="en-US" dirty="0"/>
              <a:t>If retiree has been returned to Active member status, you must report </a:t>
            </a:r>
            <a:br>
              <a:rPr lang="en-US" dirty="0"/>
            </a:br>
            <a:r>
              <a:rPr lang="en-US" dirty="0"/>
              <a:t>as an Active Member, not a working retiree</a:t>
            </a:r>
          </a:p>
        </p:txBody>
      </p:sp>
    </p:spTree>
    <p:extLst>
      <p:ext uri="{BB962C8B-B14F-4D97-AF65-F5344CB8AC3E}">
        <p14:creationId xmlns:p14="http://schemas.microsoft.com/office/powerpoint/2010/main" val="7493566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C8D1B-911E-45CF-B2CA-F4E465608821}"/>
              </a:ext>
            </a:extLst>
          </p:cNvPr>
          <p:cNvSpPr>
            <a:spLocks noGrp="1"/>
          </p:cNvSpPr>
          <p:nvPr>
            <p:ph type="title"/>
          </p:nvPr>
        </p:nvSpPr>
        <p:spPr>
          <a:xfrm>
            <a:off x="1097280" y="589551"/>
            <a:ext cx="10058400" cy="1215186"/>
          </a:xfrm>
        </p:spPr>
        <p:txBody>
          <a:bodyPr>
            <a:normAutofit/>
          </a:bodyPr>
          <a:lstStyle/>
          <a:p>
            <a:pPr>
              <a:spcBef>
                <a:spcPts val="1200"/>
              </a:spcBef>
              <a:spcAft>
                <a:spcPts val="1200"/>
              </a:spcAft>
            </a:pPr>
            <a:r>
              <a:rPr lang="en-US" sz="5400" b="1" dirty="0"/>
              <a:t>Deadlines</a:t>
            </a:r>
          </a:p>
        </p:txBody>
      </p:sp>
      <p:sp>
        <p:nvSpPr>
          <p:cNvPr id="5" name="Rectangle 4">
            <a:extLst>
              <a:ext uri="{FF2B5EF4-FFF2-40B4-BE49-F238E27FC236}">
                <a16:creationId xmlns:a16="http://schemas.microsoft.com/office/drawing/2014/main" id="{40ADD4D2-9E40-486F-AC03-3702B06EAA62}"/>
              </a:ext>
            </a:extLst>
          </p:cNvPr>
          <p:cNvSpPr/>
          <p:nvPr/>
        </p:nvSpPr>
        <p:spPr>
          <a:xfrm>
            <a:off x="4862052" y="6390968"/>
            <a:ext cx="2467897" cy="3982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trs.mt.gov</a:t>
            </a:r>
          </a:p>
        </p:txBody>
      </p:sp>
      <p:sp>
        <p:nvSpPr>
          <p:cNvPr id="11" name="Content Placeholder 2">
            <a:extLst>
              <a:ext uri="{FF2B5EF4-FFF2-40B4-BE49-F238E27FC236}">
                <a16:creationId xmlns:a16="http://schemas.microsoft.com/office/drawing/2014/main" id="{66FAEB94-2604-4C32-A27B-58681932F619}"/>
              </a:ext>
            </a:extLst>
          </p:cNvPr>
          <p:cNvSpPr>
            <a:spLocks noGrp="1"/>
          </p:cNvSpPr>
          <p:nvPr>
            <p:ph idx="1"/>
          </p:nvPr>
        </p:nvSpPr>
        <p:spPr>
          <a:xfrm>
            <a:off x="1251282" y="1884814"/>
            <a:ext cx="9492918" cy="4215196"/>
          </a:xfrm>
          <a:noFill/>
          <a:ln>
            <a:noFill/>
          </a:ln>
          <a:effectLst/>
        </p:spPr>
        <p:txBody>
          <a:bodyPr lIns="182880" tIns="182880" rIns="182880" bIns="91440">
            <a:normAutofit fontScale="92500" lnSpcReduction="20000"/>
          </a:bodyPr>
          <a:lstStyle/>
          <a:p>
            <a:r>
              <a:rPr lang="en-US" sz="2200" dirty="0"/>
              <a:t>Wage and contribution reports must be submitted by the 15</a:t>
            </a:r>
            <a:r>
              <a:rPr lang="en-US" sz="2200" baseline="30000" dirty="0"/>
              <a:t>th</a:t>
            </a:r>
            <a:r>
              <a:rPr lang="en-US" sz="2200" dirty="0"/>
              <a:t> </a:t>
            </a:r>
            <a:br>
              <a:rPr lang="en-US" sz="2200" dirty="0"/>
            </a:br>
            <a:r>
              <a:rPr lang="en-US" sz="2200" dirty="0"/>
              <a:t>of the following month</a:t>
            </a:r>
          </a:p>
          <a:p>
            <a:r>
              <a:rPr lang="en-US" sz="2200" dirty="0"/>
              <a:t>Remit payments to TRS by ACH instead of check – Safer, easier, more efficient</a:t>
            </a:r>
          </a:p>
          <a:p>
            <a:pPr lvl="1"/>
            <a:r>
              <a:rPr lang="en-US" sz="2200" i="1" dirty="0"/>
              <a:t>Form 140 to get started </a:t>
            </a:r>
            <a:endParaRPr lang="en-US" sz="2200" dirty="0"/>
          </a:p>
          <a:p>
            <a:pPr>
              <a:spcBef>
                <a:spcPts val="900"/>
              </a:spcBef>
            </a:pPr>
            <a:r>
              <a:rPr lang="en-US" sz="2200" dirty="0"/>
              <a:t>JUNE reports are due by July 15; then TRS must close out the fiscal year</a:t>
            </a:r>
          </a:p>
          <a:p>
            <a:pPr lvl="1">
              <a:spcBef>
                <a:spcPts val="600"/>
              </a:spcBef>
            </a:pPr>
            <a:r>
              <a:rPr lang="en-US" sz="2100" i="1" dirty="0"/>
              <a:t>Same deadline applies to “$0 contribution” reports if no wages were paid</a:t>
            </a:r>
          </a:p>
          <a:p>
            <a:pPr>
              <a:spcBef>
                <a:spcPts val="900"/>
              </a:spcBef>
            </a:pPr>
            <a:r>
              <a:rPr lang="en-US" sz="2200" dirty="0"/>
              <a:t>Insurance Deduction System updates must be submitted to TRS on or before the 16</a:t>
            </a:r>
            <a:r>
              <a:rPr lang="en-US" sz="2200" baseline="30000" dirty="0"/>
              <a:t>th</a:t>
            </a:r>
            <a:r>
              <a:rPr lang="en-US" sz="2200" dirty="0"/>
              <a:t> of the month </a:t>
            </a:r>
            <a:r>
              <a:rPr lang="en-US" sz="2200" u="sng" dirty="0"/>
              <a:t>prior</a:t>
            </a:r>
            <a:r>
              <a:rPr lang="en-US" sz="2200" dirty="0"/>
              <a:t> to the month affected</a:t>
            </a:r>
          </a:p>
          <a:p>
            <a:pPr lvl="1"/>
            <a:r>
              <a:rPr lang="en-US" sz="2100" i="1" dirty="0"/>
              <a:t>Note:  Submit July 1 insurance premium changes by Friday, June 14</a:t>
            </a:r>
            <a:endParaRPr lang="en-US" sz="2100" i="1" u="sng" dirty="0"/>
          </a:p>
          <a:p>
            <a:r>
              <a:rPr lang="en-US" sz="2200" b="1" dirty="0"/>
              <a:t>Make use of the TRS website! </a:t>
            </a:r>
          </a:p>
          <a:p>
            <a:pPr lvl="1"/>
            <a:r>
              <a:rPr lang="en-US" sz="2000" b="1" dirty="0"/>
              <a:t>Forms, Fact Sheets, rates, retirement prep information, presentations</a:t>
            </a:r>
            <a:br>
              <a:rPr lang="en-US" sz="2000" b="1" dirty="0"/>
            </a:br>
            <a:r>
              <a:rPr lang="en-US" sz="2000" b="1" dirty="0"/>
              <a:t>and more</a:t>
            </a:r>
          </a:p>
        </p:txBody>
      </p:sp>
      <p:grpSp>
        <p:nvGrpSpPr>
          <p:cNvPr id="6" name="Group 5">
            <a:extLst>
              <a:ext uri="{FF2B5EF4-FFF2-40B4-BE49-F238E27FC236}">
                <a16:creationId xmlns:a16="http://schemas.microsoft.com/office/drawing/2014/main" id="{6CC99702-E185-4A61-A561-4C03D1C29E4E}"/>
              </a:ext>
            </a:extLst>
          </p:cNvPr>
          <p:cNvGrpSpPr/>
          <p:nvPr/>
        </p:nvGrpSpPr>
        <p:grpSpPr>
          <a:xfrm>
            <a:off x="9702972" y="866274"/>
            <a:ext cx="1558586" cy="1485100"/>
            <a:chOff x="5112912" y="2857302"/>
            <a:chExt cx="1738647" cy="1780185"/>
          </a:xfrm>
        </p:grpSpPr>
        <p:pic>
          <p:nvPicPr>
            <p:cNvPr id="7" name="Picture 6">
              <a:extLst>
                <a:ext uri="{FF2B5EF4-FFF2-40B4-BE49-F238E27FC236}">
                  <a16:creationId xmlns:a16="http://schemas.microsoft.com/office/drawing/2014/main" id="{B1085D27-E842-45C1-9E9B-F15FF67BB37C}"/>
                </a:ext>
              </a:extLst>
            </p:cNvPr>
            <p:cNvPicPr>
              <a:picLocks noChangeAspect="1"/>
            </p:cNvPicPr>
            <p:nvPr/>
          </p:nvPicPr>
          <p:blipFill>
            <a:blip r:embed="rId2"/>
            <a:stretch>
              <a:fillRect/>
            </a:stretch>
          </p:blipFill>
          <p:spPr>
            <a:xfrm>
              <a:off x="5112912" y="2857302"/>
              <a:ext cx="1738647" cy="1780185"/>
            </a:xfrm>
            <a:prstGeom prst="rect">
              <a:avLst/>
            </a:prstGeom>
          </p:spPr>
        </p:pic>
        <p:sp>
          <p:nvSpPr>
            <p:cNvPr id="8" name="Rectangle 7">
              <a:extLst>
                <a:ext uri="{FF2B5EF4-FFF2-40B4-BE49-F238E27FC236}">
                  <a16:creationId xmlns:a16="http://schemas.microsoft.com/office/drawing/2014/main" id="{A70353A3-D555-48A1-908D-11F5AA41659F}"/>
                </a:ext>
              </a:extLst>
            </p:cNvPr>
            <p:cNvSpPr/>
            <p:nvPr/>
          </p:nvSpPr>
          <p:spPr>
            <a:xfrm>
              <a:off x="6001408" y="3876607"/>
              <a:ext cx="311727" cy="3221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bg1"/>
                  </a:solidFill>
                  <a:latin typeface="Myriad Pro Light Cond" panose="020B0606030403020204" pitchFamily="34" charset="0"/>
                </a:rPr>
                <a:t>15</a:t>
              </a:r>
            </a:p>
          </p:txBody>
        </p:sp>
      </p:grpSp>
    </p:spTree>
    <p:extLst>
      <p:ext uri="{BB962C8B-B14F-4D97-AF65-F5344CB8AC3E}">
        <p14:creationId xmlns:p14="http://schemas.microsoft.com/office/powerpoint/2010/main" val="40282188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C8D1B-911E-45CF-B2CA-F4E465608821}"/>
              </a:ext>
            </a:extLst>
          </p:cNvPr>
          <p:cNvSpPr>
            <a:spLocks noGrp="1"/>
          </p:cNvSpPr>
          <p:nvPr>
            <p:ph type="title"/>
          </p:nvPr>
        </p:nvSpPr>
        <p:spPr>
          <a:xfrm>
            <a:off x="1097280" y="589551"/>
            <a:ext cx="10058400" cy="1215186"/>
          </a:xfrm>
        </p:spPr>
        <p:txBody>
          <a:bodyPr>
            <a:normAutofit/>
          </a:bodyPr>
          <a:lstStyle/>
          <a:p>
            <a:pPr>
              <a:spcBef>
                <a:spcPts val="1200"/>
              </a:spcBef>
              <a:spcAft>
                <a:spcPts val="1200"/>
              </a:spcAft>
            </a:pPr>
            <a:r>
              <a:rPr lang="en-US" sz="5400" b="1" dirty="0"/>
              <a:t>Questions?</a:t>
            </a:r>
          </a:p>
        </p:txBody>
      </p:sp>
      <p:sp>
        <p:nvSpPr>
          <p:cNvPr id="5" name="Rectangle 4">
            <a:extLst>
              <a:ext uri="{FF2B5EF4-FFF2-40B4-BE49-F238E27FC236}">
                <a16:creationId xmlns:a16="http://schemas.microsoft.com/office/drawing/2014/main" id="{40ADD4D2-9E40-486F-AC03-3702B06EAA62}"/>
              </a:ext>
            </a:extLst>
          </p:cNvPr>
          <p:cNvSpPr/>
          <p:nvPr/>
        </p:nvSpPr>
        <p:spPr>
          <a:xfrm>
            <a:off x="4862052" y="6390968"/>
            <a:ext cx="2467897" cy="3982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trs.mt.gov</a:t>
            </a:r>
          </a:p>
        </p:txBody>
      </p:sp>
      <p:sp>
        <p:nvSpPr>
          <p:cNvPr id="7" name="Oval 6">
            <a:extLst>
              <a:ext uri="{FF2B5EF4-FFF2-40B4-BE49-F238E27FC236}">
                <a16:creationId xmlns:a16="http://schemas.microsoft.com/office/drawing/2014/main" id="{A24D98B0-7D2E-42C9-BA55-CD56D439D5B9}"/>
              </a:ext>
            </a:extLst>
          </p:cNvPr>
          <p:cNvSpPr/>
          <p:nvPr/>
        </p:nvSpPr>
        <p:spPr>
          <a:xfrm>
            <a:off x="9721514" y="962527"/>
            <a:ext cx="1479884" cy="1479884"/>
          </a:xfrm>
          <a:prstGeom prst="ellipse">
            <a:avLst/>
          </a:prstGeom>
          <a:solidFill>
            <a:schemeClr val="bg2">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8000" dirty="0">
                <a:latin typeface="Aharoni" panose="02010803020104030203" pitchFamily="2" charset="-79"/>
                <a:cs typeface="Aharoni" panose="02010803020104030203" pitchFamily="2" charset="-79"/>
                <a:sym typeface="Webdings" panose="05030102010509060703" pitchFamily="18" charset="2"/>
              </a:rPr>
              <a:t></a:t>
            </a:r>
            <a:endParaRPr lang="en-US" sz="9600" dirty="0">
              <a:latin typeface="Aharoni" panose="02010803020104030203" pitchFamily="2" charset="-79"/>
              <a:cs typeface="Aharoni" panose="02010803020104030203" pitchFamily="2" charset="-79"/>
            </a:endParaRPr>
          </a:p>
        </p:txBody>
      </p:sp>
      <p:sp>
        <p:nvSpPr>
          <p:cNvPr id="11" name="Content Placeholder 2">
            <a:extLst>
              <a:ext uri="{FF2B5EF4-FFF2-40B4-BE49-F238E27FC236}">
                <a16:creationId xmlns:a16="http://schemas.microsoft.com/office/drawing/2014/main" id="{66FAEB94-2604-4C32-A27B-58681932F619}"/>
              </a:ext>
            </a:extLst>
          </p:cNvPr>
          <p:cNvSpPr>
            <a:spLocks noGrp="1"/>
          </p:cNvSpPr>
          <p:nvPr>
            <p:ph idx="1"/>
          </p:nvPr>
        </p:nvSpPr>
        <p:spPr>
          <a:xfrm>
            <a:off x="1058780" y="1896844"/>
            <a:ext cx="8855241" cy="3962531"/>
          </a:xfrm>
          <a:noFill/>
          <a:ln>
            <a:noFill/>
          </a:ln>
          <a:effectLst/>
        </p:spPr>
        <p:txBody>
          <a:bodyPr lIns="182880" tIns="182880" rIns="182880" bIns="91440">
            <a:normAutofit/>
          </a:bodyPr>
          <a:lstStyle/>
          <a:p>
            <a:r>
              <a:rPr lang="en-US" sz="3200" dirty="0"/>
              <a:t>Q &amp; A</a:t>
            </a:r>
          </a:p>
          <a:p>
            <a:r>
              <a:rPr lang="en-US" sz="2400" dirty="0"/>
              <a:t>To call TRS during normal business hours:</a:t>
            </a:r>
          </a:p>
          <a:p>
            <a:pPr lvl="1"/>
            <a:r>
              <a:rPr lang="en-US" sz="2200" dirty="0"/>
              <a:t>Main phone number: (406) 444-3134 / toll free (866) 600-4045</a:t>
            </a:r>
          </a:p>
          <a:p>
            <a:pPr lvl="1"/>
            <a:r>
              <a:rPr lang="en-US" sz="2200" dirty="0"/>
              <a:t>Always call with questions about termination pay, incentive plans, which positions are reportable to TRS vs. PERS, working retirees, etc.</a:t>
            </a:r>
          </a:p>
          <a:p>
            <a:r>
              <a:rPr lang="en-US" sz="2400" dirty="0"/>
              <a:t>Wage &amp; Contribution Reporting questions:</a:t>
            </a:r>
          </a:p>
          <a:p>
            <a:pPr lvl="1"/>
            <a:r>
              <a:rPr lang="en-US" dirty="0"/>
              <a:t>Nolan </a:t>
            </a:r>
            <a:r>
              <a:rPr lang="en-US" dirty="0" err="1"/>
              <a:t>Brilz</a:t>
            </a:r>
            <a:r>
              <a:rPr lang="en-US" dirty="0"/>
              <a:t> (406) 444-3679 </a:t>
            </a:r>
            <a:r>
              <a:rPr lang="en-US" dirty="0">
                <a:sym typeface="Wingdings" panose="05000000000000000000" pitchFamily="2" charset="2"/>
              </a:rPr>
              <a:t></a:t>
            </a:r>
            <a:r>
              <a:rPr lang="en-US" dirty="0"/>
              <a:t> Nbrilz@mt.gov</a:t>
            </a:r>
          </a:p>
          <a:p>
            <a:pPr lvl="1"/>
            <a:r>
              <a:rPr lang="en-US" dirty="0"/>
              <a:t>Joyce Love (406) 444-3323 </a:t>
            </a:r>
            <a:r>
              <a:rPr lang="en-US" dirty="0">
                <a:sym typeface="Wingdings" panose="05000000000000000000" pitchFamily="2" charset="2"/>
              </a:rPr>
              <a:t></a:t>
            </a:r>
            <a:r>
              <a:rPr lang="en-US" dirty="0"/>
              <a:t> Jlove@mt.gov</a:t>
            </a:r>
          </a:p>
        </p:txBody>
      </p:sp>
    </p:spTree>
    <p:extLst>
      <p:ext uri="{BB962C8B-B14F-4D97-AF65-F5344CB8AC3E}">
        <p14:creationId xmlns:p14="http://schemas.microsoft.com/office/powerpoint/2010/main" val="919337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C642-E449-41C6-9D45-A3DA563B343A}"/>
              </a:ext>
            </a:extLst>
          </p:cNvPr>
          <p:cNvSpPr>
            <a:spLocks noGrp="1"/>
          </p:cNvSpPr>
          <p:nvPr>
            <p:ph type="title"/>
          </p:nvPr>
        </p:nvSpPr>
        <p:spPr>
          <a:xfrm>
            <a:off x="1097279" y="286603"/>
            <a:ext cx="10199985" cy="1450757"/>
          </a:xfrm>
        </p:spPr>
        <p:txBody>
          <a:bodyPr>
            <a:normAutofit/>
          </a:bodyPr>
          <a:lstStyle/>
          <a:p>
            <a:r>
              <a:rPr lang="en-US" sz="4400" dirty="0"/>
              <a:t>TRS Employer Responsibilities </a:t>
            </a:r>
            <a:r>
              <a:rPr lang="en-US" sz="3200" i="1" dirty="0"/>
              <a:t>(Continued)</a:t>
            </a:r>
            <a:endParaRPr lang="en-US" sz="4400" i="1" dirty="0"/>
          </a:p>
        </p:txBody>
      </p:sp>
      <p:sp>
        <p:nvSpPr>
          <p:cNvPr id="3" name="Content Placeholder 2">
            <a:extLst>
              <a:ext uri="{FF2B5EF4-FFF2-40B4-BE49-F238E27FC236}">
                <a16:creationId xmlns:a16="http://schemas.microsoft.com/office/drawing/2014/main" id="{FEC231FA-C578-4ED9-A3A8-8A0B8240B510}"/>
              </a:ext>
            </a:extLst>
          </p:cNvPr>
          <p:cNvSpPr>
            <a:spLocks noGrp="1"/>
          </p:cNvSpPr>
          <p:nvPr>
            <p:ph idx="1"/>
          </p:nvPr>
        </p:nvSpPr>
        <p:spPr>
          <a:xfrm>
            <a:off x="1097281" y="1899081"/>
            <a:ext cx="9189719" cy="4096985"/>
          </a:xfrm>
        </p:spPr>
        <p:txBody>
          <a:bodyPr>
            <a:normAutofit/>
          </a:bodyPr>
          <a:lstStyle/>
          <a:p>
            <a:pPr>
              <a:spcAft>
                <a:spcPts val="300"/>
              </a:spcAft>
            </a:pPr>
            <a:r>
              <a:rPr lang="en-US" sz="2800" dirty="0"/>
              <a:t>Duties and Liability of Employer </a:t>
            </a:r>
            <a:r>
              <a:rPr lang="en-US" sz="2000" i="1" dirty="0">
                <a:solidFill>
                  <a:schemeClr val="bg2">
                    <a:lumMod val="50000"/>
                  </a:schemeClr>
                </a:solidFill>
              </a:rPr>
              <a:t>(Paraphrased from §19-20-208, MCA)</a:t>
            </a:r>
            <a:endParaRPr lang="en-US" sz="2400" dirty="0">
              <a:solidFill>
                <a:schemeClr val="bg2">
                  <a:lumMod val="50000"/>
                </a:schemeClr>
              </a:solidFill>
            </a:endParaRPr>
          </a:p>
          <a:p>
            <a:pPr lvl="1">
              <a:spcBef>
                <a:spcPts val="600"/>
              </a:spcBef>
              <a:spcAft>
                <a:spcPts val="300"/>
              </a:spcAft>
            </a:pPr>
            <a:r>
              <a:rPr lang="en-US" b="1" dirty="0">
                <a:solidFill>
                  <a:schemeClr val="tx1"/>
                </a:solidFill>
              </a:rPr>
              <a:t>When employing a </a:t>
            </a:r>
            <a:r>
              <a:rPr lang="en-US" b="1" u="sng" dirty="0">
                <a:solidFill>
                  <a:schemeClr val="tx1"/>
                </a:solidFill>
              </a:rPr>
              <a:t>retired</a:t>
            </a:r>
            <a:r>
              <a:rPr lang="en-US" b="1" dirty="0">
                <a:solidFill>
                  <a:schemeClr val="tx1"/>
                </a:solidFill>
              </a:rPr>
              <a:t> member in a position reportable to TRS:  </a:t>
            </a:r>
            <a:br>
              <a:rPr lang="en-US" b="1" dirty="0">
                <a:solidFill>
                  <a:schemeClr val="tx1"/>
                </a:solidFill>
              </a:rPr>
            </a:br>
            <a:r>
              <a:rPr lang="en-US" dirty="0">
                <a:solidFill>
                  <a:schemeClr val="tx1"/>
                </a:solidFill>
              </a:rPr>
              <a:t>Must report all hours worked and gross earnings</a:t>
            </a:r>
            <a:endParaRPr lang="en-US" dirty="0"/>
          </a:p>
          <a:p>
            <a:pPr lvl="2">
              <a:spcBef>
                <a:spcPts val="600"/>
              </a:spcBef>
              <a:spcAft>
                <a:spcPts val="300"/>
              </a:spcAft>
            </a:pPr>
            <a:r>
              <a:rPr lang="en-US" dirty="0"/>
              <a:t>Failure to comply may mean employer </a:t>
            </a:r>
            <a:r>
              <a:rPr lang="en-US" u="sng" dirty="0"/>
              <a:t>and</a:t>
            </a:r>
            <a:r>
              <a:rPr lang="en-US" dirty="0"/>
              <a:t> retiree </a:t>
            </a:r>
            <a:br>
              <a:rPr lang="en-US" dirty="0"/>
            </a:br>
            <a:r>
              <a:rPr lang="en-US" dirty="0"/>
              <a:t>must repay, with interest, all retirement benefits</a:t>
            </a:r>
            <a:br>
              <a:rPr lang="en-US" dirty="0"/>
            </a:br>
            <a:r>
              <a:rPr lang="en-US" dirty="0"/>
              <a:t>that the member was not eligible to receive.</a:t>
            </a:r>
          </a:p>
          <a:p>
            <a:pPr>
              <a:spcBef>
                <a:spcPts val="2100"/>
              </a:spcBef>
              <a:spcAft>
                <a:spcPts val="0"/>
              </a:spcAft>
            </a:pPr>
            <a:r>
              <a:rPr lang="en-US" sz="2400" b="1" dirty="0"/>
              <a:t>See TRS memos on 2019 Legislative changes</a:t>
            </a:r>
          </a:p>
          <a:p>
            <a:pPr lvl="1">
              <a:spcBef>
                <a:spcPts val="600"/>
              </a:spcBef>
              <a:spcAft>
                <a:spcPts val="0"/>
              </a:spcAft>
            </a:pPr>
            <a:r>
              <a:rPr lang="en-US" dirty="0"/>
              <a:t>Distributed by regular mail and/or email</a:t>
            </a:r>
          </a:p>
          <a:p>
            <a:pPr lvl="1">
              <a:spcBef>
                <a:spcPts val="0"/>
              </a:spcBef>
              <a:spcAft>
                <a:spcPts val="0"/>
              </a:spcAft>
            </a:pPr>
            <a:r>
              <a:rPr lang="en-US" dirty="0"/>
              <a:t>Available at </a:t>
            </a:r>
            <a:r>
              <a:rPr lang="en-US" i="1" dirty="0"/>
              <a:t>trs.mt.gov </a:t>
            </a:r>
            <a:r>
              <a:rPr lang="en-US" dirty="0"/>
              <a:t>under “Communication Archive”</a:t>
            </a:r>
            <a:endParaRPr lang="en-US" i="1" dirty="0"/>
          </a:p>
        </p:txBody>
      </p:sp>
      <p:grpSp>
        <p:nvGrpSpPr>
          <p:cNvPr id="10" name="Group 9">
            <a:extLst>
              <a:ext uri="{FF2B5EF4-FFF2-40B4-BE49-F238E27FC236}">
                <a16:creationId xmlns:a16="http://schemas.microsoft.com/office/drawing/2014/main" id="{BD91F3C7-205F-4CE5-B7B5-7692A8FE4022}"/>
              </a:ext>
            </a:extLst>
          </p:cNvPr>
          <p:cNvGrpSpPr/>
          <p:nvPr/>
        </p:nvGrpSpPr>
        <p:grpSpPr>
          <a:xfrm>
            <a:off x="7730835" y="2827973"/>
            <a:ext cx="2992580" cy="2294745"/>
            <a:chOff x="7762008" y="2817582"/>
            <a:chExt cx="2992580" cy="2294745"/>
          </a:xfrm>
        </p:grpSpPr>
        <p:sp>
          <p:nvSpPr>
            <p:cNvPr id="5" name="Rectangle 4">
              <a:extLst>
                <a:ext uri="{FF2B5EF4-FFF2-40B4-BE49-F238E27FC236}">
                  <a16:creationId xmlns:a16="http://schemas.microsoft.com/office/drawing/2014/main" id="{AAC0C97F-0AD6-4D73-B202-10BF37FF3C5D}"/>
                </a:ext>
              </a:extLst>
            </p:cNvPr>
            <p:cNvSpPr/>
            <p:nvPr/>
          </p:nvSpPr>
          <p:spPr>
            <a:xfrm>
              <a:off x="8167252" y="3017770"/>
              <a:ext cx="2587336" cy="2094557"/>
            </a:xfrm>
            <a:prstGeom prst="rect">
              <a:avLst/>
            </a:prstGeom>
            <a:ln>
              <a:solidFill>
                <a:srgbClr val="FF9900"/>
              </a:solidFill>
            </a:ln>
          </p:spPr>
          <p:txBody>
            <a:bodyPr wrap="square" lIns="91440" tIns="182880" rIns="91440" bIns="91440">
              <a:spAutoFit/>
            </a:bodyPr>
            <a:lstStyle/>
            <a:p>
              <a:pPr indent="-182880">
                <a:spcBef>
                  <a:spcPts val="600"/>
                </a:spcBef>
                <a:spcAft>
                  <a:spcPts val="200"/>
                </a:spcAft>
              </a:pPr>
              <a:r>
                <a:rPr lang="en-US" dirty="0"/>
                <a:t>      Be sure you </a:t>
              </a:r>
              <a:r>
                <a:rPr lang="en-US" u="sng" dirty="0"/>
                <a:t>and</a:t>
              </a:r>
              <a:r>
                <a:rPr lang="en-US" dirty="0"/>
                <a:t> the retiree understand </a:t>
              </a:r>
              <a:br>
                <a:rPr lang="en-US" dirty="0"/>
              </a:br>
              <a:r>
                <a:rPr lang="en-US" dirty="0"/>
                <a:t>all requirements and consequences!</a:t>
              </a:r>
            </a:p>
            <a:p>
              <a:pPr indent="-182880">
                <a:spcBef>
                  <a:spcPts val="600"/>
                </a:spcBef>
                <a:spcAft>
                  <a:spcPts val="600"/>
                </a:spcAft>
              </a:pPr>
              <a:r>
                <a:rPr lang="en-US" i="1" dirty="0"/>
                <a:t>Read TRS Fact Sheets and </a:t>
              </a:r>
              <a:br>
                <a:rPr lang="en-US" i="1" dirty="0"/>
              </a:br>
              <a:r>
                <a:rPr lang="en-US" i="1" dirty="0"/>
                <a:t>call with any questions.</a:t>
              </a:r>
            </a:p>
          </p:txBody>
        </p:sp>
        <p:pic>
          <p:nvPicPr>
            <p:cNvPr id="6" name="Graphic 5" descr="Warning">
              <a:extLst>
                <a:ext uri="{FF2B5EF4-FFF2-40B4-BE49-F238E27FC236}">
                  <a16:creationId xmlns:a16="http://schemas.microsoft.com/office/drawing/2014/main" id="{245764F0-733B-4F28-A890-D1C052D8444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62008" y="2817582"/>
              <a:ext cx="732952" cy="720621"/>
            </a:xfrm>
            <a:prstGeom prst="rect">
              <a:avLst/>
            </a:prstGeom>
          </p:spPr>
        </p:pic>
      </p:grpSp>
      <p:sp>
        <p:nvSpPr>
          <p:cNvPr id="7" name="Arrow: Down 6">
            <a:extLst>
              <a:ext uri="{FF2B5EF4-FFF2-40B4-BE49-F238E27FC236}">
                <a16:creationId xmlns:a16="http://schemas.microsoft.com/office/drawing/2014/main" id="{19F2AEF6-DCAB-4678-8CE7-E6BB1FC9775F}"/>
              </a:ext>
            </a:extLst>
          </p:cNvPr>
          <p:cNvSpPr/>
          <p:nvPr/>
        </p:nvSpPr>
        <p:spPr>
          <a:xfrm rot="19772330">
            <a:off x="10059524" y="818540"/>
            <a:ext cx="363682" cy="738905"/>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4949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C642-E449-41C6-9D45-A3DA563B343A}"/>
              </a:ext>
            </a:extLst>
          </p:cNvPr>
          <p:cNvSpPr>
            <a:spLocks noGrp="1"/>
          </p:cNvSpPr>
          <p:nvPr>
            <p:ph type="title"/>
          </p:nvPr>
        </p:nvSpPr>
        <p:spPr>
          <a:xfrm>
            <a:off x="1097279" y="286603"/>
            <a:ext cx="10199985" cy="1450757"/>
          </a:xfrm>
        </p:spPr>
        <p:txBody>
          <a:bodyPr>
            <a:normAutofit/>
          </a:bodyPr>
          <a:lstStyle/>
          <a:p>
            <a:r>
              <a:rPr lang="en-US" sz="4400" dirty="0"/>
              <a:t>TRS Employer </a:t>
            </a:r>
            <a:br>
              <a:rPr lang="en-US" sz="4400" dirty="0"/>
            </a:br>
            <a:r>
              <a:rPr lang="en-US" sz="4400" dirty="0"/>
              <a:t>Responsibilities </a:t>
            </a:r>
            <a:r>
              <a:rPr lang="en-US" sz="3600" i="1" dirty="0"/>
              <a:t>(Continued)</a:t>
            </a:r>
            <a:endParaRPr lang="en-US" sz="4400" dirty="0"/>
          </a:p>
        </p:txBody>
      </p:sp>
      <p:sp>
        <p:nvSpPr>
          <p:cNvPr id="3" name="Content Placeholder 2">
            <a:extLst>
              <a:ext uri="{FF2B5EF4-FFF2-40B4-BE49-F238E27FC236}">
                <a16:creationId xmlns:a16="http://schemas.microsoft.com/office/drawing/2014/main" id="{FEC231FA-C578-4ED9-A3A8-8A0B8240B510}"/>
              </a:ext>
            </a:extLst>
          </p:cNvPr>
          <p:cNvSpPr>
            <a:spLocks noGrp="1"/>
          </p:cNvSpPr>
          <p:nvPr>
            <p:ph idx="1"/>
          </p:nvPr>
        </p:nvSpPr>
        <p:spPr>
          <a:xfrm>
            <a:off x="1097280" y="1944053"/>
            <a:ext cx="5693264" cy="4246885"/>
          </a:xfrm>
        </p:spPr>
        <p:txBody>
          <a:bodyPr>
            <a:normAutofit fontScale="92500" lnSpcReduction="10000"/>
          </a:bodyPr>
          <a:lstStyle/>
          <a:p>
            <a:pPr>
              <a:spcAft>
                <a:spcPts val="0"/>
              </a:spcAft>
            </a:pPr>
            <a:r>
              <a:rPr lang="en-US" sz="2800" dirty="0"/>
              <a:t>Refer to the TRS website (trs.mt.gov) for…</a:t>
            </a:r>
            <a:endParaRPr lang="en-US" sz="2400" dirty="0">
              <a:solidFill>
                <a:schemeClr val="bg2">
                  <a:lumMod val="50000"/>
                </a:schemeClr>
              </a:solidFill>
            </a:endParaRPr>
          </a:p>
          <a:p>
            <a:pPr lvl="1">
              <a:spcBef>
                <a:spcPts val="600"/>
              </a:spcBef>
              <a:spcAft>
                <a:spcPts val="0"/>
              </a:spcAft>
            </a:pPr>
            <a:r>
              <a:rPr lang="en-US" sz="2600" dirty="0"/>
              <a:t>Past employer bulletins and memos</a:t>
            </a:r>
          </a:p>
          <a:p>
            <a:pPr lvl="1">
              <a:spcBef>
                <a:spcPts val="600"/>
              </a:spcBef>
              <a:spcAft>
                <a:spcPts val="600"/>
              </a:spcAft>
            </a:pPr>
            <a:r>
              <a:rPr lang="en-US" sz="2600" dirty="0"/>
              <a:t>Latest versions of forms</a:t>
            </a:r>
          </a:p>
          <a:p>
            <a:pPr lvl="1">
              <a:spcBef>
                <a:spcPts val="0"/>
              </a:spcBef>
              <a:spcAft>
                <a:spcPts val="0"/>
              </a:spcAft>
            </a:pPr>
            <a:r>
              <a:rPr lang="en-US" sz="2600" dirty="0"/>
              <a:t>Fact Sheets, such as:</a:t>
            </a:r>
          </a:p>
          <a:p>
            <a:pPr lvl="2">
              <a:spcBef>
                <a:spcPts val="600"/>
              </a:spcBef>
              <a:spcAft>
                <a:spcPts val="0"/>
              </a:spcAft>
            </a:pPr>
            <a:r>
              <a:rPr lang="en-US" sz="2400" dirty="0"/>
              <a:t>Substitute Teaching</a:t>
            </a:r>
          </a:p>
          <a:p>
            <a:pPr lvl="2">
              <a:spcBef>
                <a:spcPts val="600"/>
              </a:spcBef>
              <a:spcAft>
                <a:spcPts val="0"/>
              </a:spcAft>
            </a:pPr>
            <a:r>
              <a:rPr lang="en-US" sz="2400" dirty="0"/>
              <a:t>Volunteer Service</a:t>
            </a:r>
          </a:p>
          <a:p>
            <a:pPr lvl="2">
              <a:spcBef>
                <a:spcPts val="600"/>
              </a:spcBef>
              <a:spcAft>
                <a:spcPts val="0"/>
              </a:spcAft>
            </a:pPr>
            <a:r>
              <a:rPr lang="en-US" sz="2400" dirty="0"/>
              <a:t>150-Day Break in Service Requirement</a:t>
            </a:r>
          </a:p>
          <a:p>
            <a:pPr lvl="2">
              <a:spcBef>
                <a:spcPts val="600"/>
              </a:spcBef>
              <a:spcAft>
                <a:spcPts val="0"/>
              </a:spcAft>
            </a:pPr>
            <a:r>
              <a:rPr lang="en-US" sz="2400" dirty="0"/>
              <a:t>Terminating Employment and Retiring with TRS</a:t>
            </a:r>
          </a:p>
          <a:p>
            <a:pPr lvl="2">
              <a:spcBef>
                <a:spcPts val="600"/>
              </a:spcBef>
              <a:spcAft>
                <a:spcPts val="0"/>
              </a:spcAft>
            </a:pPr>
            <a:r>
              <a:rPr lang="en-US" sz="2400" dirty="0"/>
              <a:t>Working After Retirement</a:t>
            </a:r>
          </a:p>
        </p:txBody>
      </p:sp>
      <p:pic>
        <p:nvPicPr>
          <p:cNvPr id="6" name="Picture 5">
            <a:extLst>
              <a:ext uri="{FF2B5EF4-FFF2-40B4-BE49-F238E27FC236}">
                <a16:creationId xmlns:a16="http://schemas.microsoft.com/office/drawing/2014/main" id="{A024C246-BC56-4DC4-84EF-D74B8F85C073}"/>
              </a:ext>
            </a:extLst>
          </p:cNvPr>
          <p:cNvPicPr>
            <a:picLocks noChangeAspect="1"/>
          </p:cNvPicPr>
          <p:nvPr/>
        </p:nvPicPr>
        <p:blipFill>
          <a:blip r:embed="rId2"/>
          <a:stretch>
            <a:fillRect/>
          </a:stretch>
        </p:blipFill>
        <p:spPr>
          <a:xfrm>
            <a:off x="7105334" y="242685"/>
            <a:ext cx="2401798" cy="6450283"/>
          </a:xfrm>
          <a:prstGeom prst="rect">
            <a:avLst/>
          </a:prstGeom>
          <a:effectLst>
            <a:outerShdw blurRad="50800" dist="38100" dir="8100000" algn="tr" rotWithShape="0">
              <a:prstClr val="black">
                <a:alpha val="40000"/>
              </a:prstClr>
            </a:outerShdw>
          </a:effectLst>
        </p:spPr>
      </p:pic>
      <p:sp>
        <p:nvSpPr>
          <p:cNvPr id="5" name="Oval 4">
            <a:extLst>
              <a:ext uri="{FF2B5EF4-FFF2-40B4-BE49-F238E27FC236}">
                <a16:creationId xmlns:a16="http://schemas.microsoft.com/office/drawing/2014/main" id="{A981FF1F-C385-49AC-919D-351FA4887950}"/>
              </a:ext>
            </a:extLst>
          </p:cNvPr>
          <p:cNvSpPr/>
          <p:nvPr/>
        </p:nvSpPr>
        <p:spPr>
          <a:xfrm>
            <a:off x="9108849" y="2555896"/>
            <a:ext cx="2030841" cy="1986047"/>
          </a:xfrm>
          <a:prstGeom prst="ellipse">
            <a:avLst/>
          </a:prstGeom>
          <a:solidFill>
            <a:schemeClr val="accent5">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0" rIns="45720" bIns="73152" rtlCol="0" anchor="ctr"/>
          <a:lstStyle/>
          <a:p>
            <a:pPr algn="ctr"/>
            <a:r>
              <a:rPr lang="en-US" sz="2000" dirty="0">
                <a:solidFill>
                  <a:schemeClr val="bg2">
                    <a:lumMod val="50000"/>
                  </a:schemeClr>
                </a:solidFill>
              </a:rPr>
              <a:t>Forms,</a:t>
            </a:r>
            <a:br>
              <a:rPr lang="en-US" sz="2000" dirty="0">
                <a:solidFill>
                  <a:schemeClr val="bg2">
                    <a:lumMod val="50000"/>
                  </a:schemeClr>
                </a:solidFill>
              </a:rPr>
            </a:br>
            <a:r>
              <a:rPr lang="en-US" sz="2000" dirty="0">
                <a:solidFill>
                  <a:schemeClr val="bg2">
                    <a:lumMod val="50000"/>
                  </a:schemeClr>
                </a:solidFill>
              </a:rPr>
              <a:t>Fact Sheets</a:t>
            </a:r>
          </a:p>
          <a:p>
            <a:pPr algn="ctr"/>
            <a:r>
              <a:rPr lang="en-US" sz="2000" dirty="0">
                <a:solidFill>
                  <a:schemeClr val="bg2">
                    <a:lumMod val="50000"/>
                  </a:schemeClr>
                </a:solidFill>
              </a:rPr>
              <a:t>and more at</a:t>
            </a:r>
            <a:br>
              <a:rPr lang="en-US" sz="2400" dirty="0">
                <a:solidFill>
                  <a:schemeClr val="bg2">
                    <a:lumMod val="50000"/>
                  </a:schemeClr>
                </a:solidFill>
              </a:rPr>
            </a:br>
            <a:r>
              <a:rPr lang="en-US" sz="2400" i="1" dirty="0">
                <a:solidFill>
                  <a:schemeClr val="bg2">
                    <a:lumMod val="50000"/>
                  </a:schemeClr>
                </a:solidFill>
              </a:rPr>
              <a:t>trs.mt.gov</a:t>
            </a:r>
          </a:p>
        </p:txBody>
      </p:sp>
    </p:spTree>
    <p:extLst>
      <p:ext uri="{BB962C8B-B14F-4D97-AF65-F5344CB8AC3E}">
        <p14:creationId xmlns:p14="http://schemas.microsoft.com/office/powerpoint/2010/main" val="816023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C8D1B-911E-45CF-B2CA-F4E465608821}"/>
              </a:ext>
            </a:extLst>
          </p:cNvPr>
          <p:cNvSpPr>
            <a:spLocks noGrp="1"/>
          </p:cNvSpPr>
          <p:nvPr>
            <p:ph type="title"/>
          </p:nvPr>
        </p:nvSpPr>
        <p:spPr>
          <a:xfrm>
            <a:off x="1097280" y="286603"/>
            <a:ext cx="10058400" cy="1450757"/>
          </a:xfrm>
        </p:spPr>
        <p:txBody>
          <a:bodyPr>
            <a:normAutofit/>
          </a:bodyPr>
          <a:lstStyle/>
          <a:p>
            <a:pPr algn="ctr"/>
            <a:r>
              <a:rPr lang="en-US" sz="5400" b="1" dirty="0"/>
              <a:t>MEMBERSHIP and CONTRIBUTIONS</a:t>
            </a:r>
          </a:p>
        </p:txBody>
      </p:sp>
      <p:sp>
        <p:nvSpPr>
          <p:cNvPr id="5" name="Rectangle 4">
            <a:extLst>
              <a:ext uri="{FF2B5EF4-FFF2-40B4-BE49-F238E27FC236}">
                <a16:creationId xmlns:a16="http://schemas.microsoft.com/office/drawing/2014/main" id="{40ADD4D2-9E40-486F-AC03-3702B06EAA62}"/>
              </a:ext>
            </a:extLst>
          </p:cNvPr>
          <p:cNvSpPr/>
          <p:nvPr/>
        </p:nvSpPr>
        <p:spPr>
          <a:xfrm>
            <a:off x="4862052" y="6390968"/>
            <a:ext cx="2467897" cy="3982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trs.mt.gov</a:t>
            </a:r>
          </a:p>
        </p:txBody>
      </p:sp>
      <p:pic>
        <p:nvPicPr>
          <p:cNvPr id="8" name="Content Placeholder 7" descr="Group success">
            <a:extLst>
              <a:ext uri="{FF2B5EF4-FFF2-40B4-BE49-F238E27FC236}">
                <a16:creationId xmlns:a16="http://schemas.microsoft.com/office/drawing/2014/main" id="{E019D1F0-4060-48C3-B4F6-068BC68CCC92}"/>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3373010" y="2442410"/>
            <a:ext cx="2801690" cy="2563846"/>
          </a:xfrm>
          <a:effectLst/>
        </p:spPr>
      </p:pic>
      <p:pic>
        <p:nvPicPr>
          <p:cNvPr id="6" name="Picture 2" descr="C:\Users\c83298\AppData\Local\Temp\SNAGHTML38db77d8.PNG">
            <a:extLst>
              <a:ext uri="{FF2B5EF4-FFF2-40B4-BE49-F238E27FC236}">
                <a16:creationId xmlns:a16="http://schemas.microsoft.com/office/drawing/2014/main" id="{CBD4FE31-0404-4051-B5B9-3CD264CD85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7583" y="2610853"/>
            <a:ext cx="2081237" cy="2141621"/>
          </a:xfrm>
          <a:prstGeom prst="rect">
            <a:avLst/>
          </a:prstGeom>
          <a:noFill/>
          <a:effectLst>
            <a:outerShdw blurRad="50800" dist="38100" dir="2700000" algn="tl" rotWithShape="0">
              <a:schemeClr val="tx1">
                <a:lumMod val="50000"/>
                <a:lumOff val="50000"/>
                <a:alpha val="4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97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33DBF-0037-4890-A574-4B0DE220BF7B}"/>
              </a:ext>
            </a:extLst>
          </p:cNvPr>
          <p:cNvSpPr>
            <a:spLocks noGrp="1"/>
          </p:cNvSpPr>
          <p:nvPr>
            <p:ph type="title"/>
          </p:nvPr>
        </p:nvSpPr>
        <p:spPr/>
        <p:txBody>
          <a:bodyPr/>
          <a:lstStyle/>
          <a:p>
            <a:r>
              <a:rPr lang="en-US" dirty="0"/>
              <a:t>Who is </a:t>
            </a:r>
            <a:r>
              <a:rPr lang="en-US" b="1" dirty="0"/>
              <a:t>required</a:t>
            </a:r>
            <a:r>
              <a:rPr lang="en-US" dirty="0"/>
              <a:t> to be a TRS member?</a:t>
            </a:r>
          </a:p>
        </p:txBody>
      </p:sp>
      <p:sp>
        <p:nvSpPr>
          <p:cNvPr id="3" name="Content Placeholder 2">
            <a:extLst>
              <a:ext uri="{FF2B5EF4-FFF2-40B4-BE49-F238E27FC236}">
                <a16:creationId xmlns:a16="http://schemas.microsoft.com/office/drawing/2014/main" id="{BC49777C-7446-4DFD-B2D0-18C6322C7BAA}"/>
              </a:ext>
            </a:extLst>
          </p:cNvPr>
          <p:cNvSpPr>
            <a:spLocks noGrp="1"/>
          </p:cNvSpPr>
          <p:nvPr>
            <p:ph idx="1"/>
          </p:nvPr>
        </p:nvSpPr>
        <p:spPr>
          <a:xfrm>
            <a:off x="1257935" y="1941988"/>
            <a:ext cx="5123046" cy="4257106"/>
          </a:xfrm>
        </p:spPr>
        <p:txBody>
          <a:bodyPr>
            <a:normAutofit lnSpcReduction="10000"/>
          </a:bodyPr>
          <a:lstStyle/>
          <a:p>
            <a:pPr lvl="1" indent="-365760">
              <a:buFont typeface="Wingdings" panose="05000000000000000000" pitchFamily="2" charset="2"/>
              <a:buChar char="ü"/>
            </a:pPr>
            <a:r>
              <a:rPr lang="en-US" sz="2200" dirty="0"/>
              <a:t>Teachers, Principals, Superintendents</a:t>
            </a:r>
          </a:p>
          <a:p>
            <a:pPr lvl="1" indent="-365760">
              <a:buFont typeface="Wingdings" panose="05000000000000000000" pitchFamily="2" charset="2"/>
              <a:buChar char="ü"/>
            </a:pPr>
            <a:r>
              <a:rPr lang="en-US" sz="2200" dirty="0"/>
              <a:t>Dean of Students</a:t>
            </a:r>
          </a:p>
          <a:p>
            <a:pPr lvl="1" indent="-365760">
              <a:buFont typeface="Wingdings" panose="05000000000000000000" pitchFamily="2" charset="2"/>
              <a:buChar char="ü"/>
            </a:pPr>
            <a:r>
              <a:rPr lang="en-US" sz="2200" dirty="0"/>
              <a:t>Speech-language Therapists</a:t>
            </a:r>
          </a:p>
          <a:p>
            <a:pPr lvl="1" indent="-365760">
              <a:buFont typeface="Wingdings" panose="05000000000000000000" pitchFamily="2" charset="2"/>
              <a:buChar char="ü"/>
            </a:pPr>
            <a:r>
              <a:rPr lang="en-US" sz="2200" dirty="0"/>
              <a:t>School Psychologists, School Nurses, Guidance Counselors</a:t>
            </a:r>
          </a:p>
          <a:p>
            <a:pPr lvl="1" indent="-365760">
              <a:buFont typeface="Wingdings" panose="05000000000000000000" pitchFamily="2" charset="2"/>
              <a:buChar char="ü"/>
            </a:pPr>
            <a:r>
              <a:rPr lang="en-US" sz="2200" dirty="0"/>
              <a:t>Librarians</a:t>
            </a:r>
          </a:p>
          <a:p>
            <a:pPr lvl="1" indent="-365760">
              <a:buFont typeface="Wingdings" panose="05000000000000000000" pitchFamily="2" charset="2"/>
              <a:buChar char="ü"/>
            </a:pPr>
            <a:r>
              <a:rPr lang="en-US" sz="2200" dirty="0"/>
              <a:t>Coaches, Athletic Directors</a:t>
            </a:r>
          </a:p>
          <a:p>
            <a:pPr lvl="1" indent="-365760">
              <a:buFont typeface="Wingdings" panose="05000000000000000000" pitchFamily="2" charset="2"/>
              <a:buChar char="ü"/>
            </a:pPr>
            <a:r>
              <a:rPr lang="en-US" sz="2200" dirty="0"/>
              <a:t>PE instructors</a:t>
            </a:r>
          </a:p>
          <a:p>
            <a:pPr lvl="1" indent="-365760">
              <a:buFont typeface="Wingdings" panose="05000000000000000000" pitchFamily="2" charset="2"/>
              <a:buChar char="ü"/>
            </a:pPr>
            <a:r>
              <a:rPr lang="en-US" sz="2200" dirty="0"/>
              <a:t>Study hall monitors</a:t>
            </a:r>
          </a:p>
          <a:p>
            <a:pPr lvl="1" indent="-365760">
              <a:buFont typeface="Wingdings" panose="05000000000000000000" pitchFamily="2" charset="2"/>
              <a:buChar char="ü"/>
            </a:pPr>
            <a:r>
              <a:rPr lang="en-US" sz="2200" dirty="0"/>
              <a:t>Substitute teachers</a:t>
            </a:r>
          </a:p>
          <a:p>
            <a:pPr lvl="1" indent="-365760">
              <a:buFont typeface="Wingdings" panose="05000000000000000000" pitchFamily="2" charset="2"/>
              <a:buChar char="ü"/>
            </a:pPr>
            <a:r>
              <a:rPr lang="en-US" sz="2200" dirty="0"/>
              <a:t>Teachers’ aides and paraprofessionals</a:t>
            </a:r>
          </a:p>
        </p:txBody>
      </p:sp>
      <p:sp>
        <p:nvSpPr>
          <p:cNvPr id="4" name="Content Placeholder 2">
            <a:extLst>
              <a:ext uri="{FF2B5EF4-FFF2-40B4-BE49-F238E27FC236}">
                <a16:creationId xmlns:a16="http://schemas.microsoft.com/office/drawing/2014/main" id="{8FA6417F-B6F0-4E6D-A46E-7988B4134569}"/>
              </a:ext>
            </a:extLst>
          </p:cNvPr>
          <p:cNvSpPr txBox="1">
            <a:spLocks/>
          </p:cNvSpPr>
          <p:nvPr/>
        </p:nvSpPr>
        <p:spPr>
          <a:xfrm>
            <a:off x="6532713" y="2039301"/>
            <a:ext cx="4538408" cy="2542531"/>
          </a:xfrm>
          <a:prstGeom prst="rect">
            <a:avLst/>
          </a:prstGeom>
          <a:solidFill>
            <a:schemeClr val="accent5">
              <a:lumMod val="20000"/>
              <a:lumOff val="80000"/>
            </a:schemeClr>
          </a:solidFill>
          <a:effectLst>
            <a:outerShdw blurRad="50800" dist="38100" dir="8100000" algn="tr" rotWithShape="0">
              <a:prstClr val="black">
                <a:alpha val="40000"/>
              </a:prstClr>
            </a:outerShdw>
          </a:effectLst>
        </p:spPr>
        <p:txBody>
          <a:bodyPr vert="horz" lIns="91440" tIns="182880" rIns="182880" bIns="182880" rtlCol="0">
            <a:normAutofit fontScale="8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i="1"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Aft>
                <a:spcPts val="900"/>
              </a:spcAft>
            </a:pPr>
            <a:r>
              <a:rPr lang="en-US" sz="2600" dirty="0">
                <a:solidFill>
                  <a:schemeClr val="bg2">
                    <a:lumMod val="50000"/>
                  </a:schemeClr>
                </a:solidFill>
              </a:rPr>
              <a:t>Anyone who provides </a:t>
            </a:r>
            <a:r>
              <a:rPr lang="en-US" sz="2600" b="1" dirty="0">
                <a:solidFill>
                  <a:schemeClr val="bg2">
                    <a:lumMod val="50000"/>
                  </a:schemeClr>
                </a:solidFill>
              </a:rPr>
              <a:t>educational or instructional services</a:t>
            </a:r>
          </a:p>
          <a:p>
            <a:pPr lvl="1">
              <a:lnSpc>
                <a:spcPct val="100000"/>
              </a:lnSpc>
              <a:spcAft>
                <a:spcPts val="600"/>
              </a:spcAft>
            </a:pPr>
            <a:r>
              <a:rPr lang="en-US" dirty="0">
                <a:solidFill>
                  <a:schemeClr val="bg2">
                    <a:lumMod val="50000"/>
                  </a:schemeClr>
                </a:solidFill>
              </a:rPr>
              <a:t>Determined by </a:t>
            </a:r>
            <a:r>
              <a:rPr lang="en-US" b="1" i="1" dirty="0">
                <a:solidFill>
                  <a:schemeClr val="bg2">
                    <a:lumMod val="50000"/>
                  </a:schemeClr>
                </a:solidFill>
              </a:rPr>
              <a:t>duties</a:t>
            </a:r>
            <a:r>
              <a:rPr lang="en-US" dirty="0">
                <a:solidFill>
                  <a:schemeClr val="bg2">
                    <a:lumMod val="50000"/>
                  </a:schemeClr>
                </a:solidFill>
              </a:rPr>
              <a:t>, not by position title</a:t>
            </a:r>
          </a:p>
          <a:p>
            <a:pPr lvl="1">
              <a:lnSpc>
                <a:spcPct val="100000"/>
              </a:lnSpc>
              <a:spcAft>
                <a:spcPts val="600"/>
              </a:spcAft>
            </a:pPr>
            <a:r>
              <a:rPr lang="en-US" dirty="0">
                <a:solidFill>
                  <a:schemeClr val="bg2">
                    <a:lumMod val="50000"/>
                  </a:schemeClr>
                </a:solidFill>
              </a:rPr>
              <a:t>See TRS Fact Sheet, </a:t>
            </a:r>
            <a:r>
              <a:rPr lang="en-US" i="1" dirty="0">
                <a:solidFill>
                  <a:schemeClr val="bg2">
                    <a:lumMod val="50000"/>
                  </a:schemeClr>
                </a:solidFill>
              </a:rPr>
              <a:t>Which Positions are Reportable to TRS?  </a:t>
            </a:r>
            <a:r>
              <a:rPr lang="en-US" dirty="0">
                <a:solidFill>
                  <a:schemeClr val="bg2">
                    <a:lumMod val="50000"/>
                  </a:schemeClr>
                </a:solidFill>
              </a:rPr>
              <a:t>(trs.mt.gov)</a:t>
            </a:r>
            <a:endParaRPr lang="en-US" i="1" dirty="0">
              <a:solidFill>
                <a:schemeClr val="bg2">
                  <a:lumMod val="50000"/>
                </a:schemeClr>
              </a:solidFill>
            </a:endParaRPr>
          </a:p>
          <a:p>
            <a:pPr lvl="1">
              <a:lnSpc>
                <a:spcPct val="100000"/>
              </a:lnSpc>
              <a:spcAft>
                <a:spcPts val="600"/>
              </a:spcAft>
            </a:pPr>
            <a:r>
              <a:rPr lang="en-US" dirty="0">
                <a:solidFill>
                  <a:schemeClr val="bg2">
                    <a:lumMod val="50000"/>
                  </a:schemeClr>
                </a:solidFill>
              </a:rPr>
              <a:t>If in doubt, </a:t>
            </a:r>
            <a:r>
              <a:rPr lang="en-US" u="sng" dirty="0">
                <a:solidFill>
                  <a:schemeClr val="bg2">
                    <a:lumMod val="50000"/>
                  </a:schemeClr>
                </a:solidFill>
              </a:rPr>
              <a:t>contact TRS</a:t>
            </a:r>
            <a:endParaRPr lang="en-US" dirty="0">
              <a:solidFill>
                <a:schemeClr val="bg2">
                  <a:lumMod val="50000"/>
                </a:schemeClr>
              </a:solidFill>
            </a:endParaRPr>
          </a:p>
        </p:txBody>
      </p:sp>
      <p:cxnSp>
        <p:nvCxnSpPr>
          <p:cNvPr id="7" name="Straight Arrow Connector 6">
            <a:extLst>
              <a:ext uri="{FF2B5EF4-FFF2-40B4-BE49-F238E27FC236}">
                <a16:creationId xmlns:a16="http://schemas.microsoft.com/office/drawing/2014/main" id="{BA1F8463-7D09-401B-9730-7F9AE988CE6A}"/>
              </a:ext>
            </a:extLst>
          </p:cNvPr>
          <p:cNvCxnSpPr>
            <a:cxnSpLocks/>
          </p:cNvCxnSpPr>
          <p:nvPr/>
        </p:nvCxnSpPr>
        <p:spPr>
          <a:xfrm>
            <a:off x="4031226" y="5447070"/>
            <a:ext cx="2595715" cy="0"/>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83EC5DF-DE16-4D89-B1E6-2F4634403CED}"/>
              </a:ext>
            </a:extLst>
          </p:cNvPr>
          <p:cNvCxnSpPr>
            <a:cxnSpLocks/>
          </p:cNvCxnSpPr>
          <p:nvPr/>
        </p:nvCxnSpPr>
        <p:spPr>
          <a:xfrm flipV="1">
            <a:off x="6056671" y="5633884"/>
            <a:ext cx="639097" cy="152399"/>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Thought Bubble: Cloud 10">
            <a:extLst>
              <a:ext uri="{FF2B5EF4-FFF2-40B4-BE49-F238E27FC236}">
                <a16:creationId xmlns:a16="http://schemas.microsoft.com/office/drawing/2014/main" id="{1F3FC0AC-328A-4C2E-A95E-FA6999AF4AEF}"/>
              </a:ext>
            </a:extLst>
          </p:cNvPr>
          <p:cNvSpPr/>
          <p:nvPr/>
        </p:nvSpPr>
        <p:spPr>
          <a:xfrm>
            <a:off x="6729080" y="4912494"/>
            <a:ext cx="1860718" cy="993490"/>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86607 w 1858298"/>
              <a:gd name="connsiteY0" fmla="*/ 901002 h 993058"/>
              <a:gd name="connsiteX1" fmla="*/ -114192 w 1858298"/>
              <a:gd name="connsiteY1" fmla="*/ 928587 h 993058"/>
              <a:gd name="connsiteX2" fmla="*/ -141777 w 1858298"/>
              <a:gd name="connsiteY2" fmla="*/ 901002 h 993058"/>
              <a:gd name="connsiteX3" fmla="*/ -114192 w 1858298"/>
              <a:gd name="connsiteY3" fmla="*/ 873417 h 993058"/>
              <a:gd name="connsiteX4" fmla="*/ -86607 w 1858298"/>
              <a:gd name="connsiteY4" fmla="*/ 901002 h 993058"/>
              <a:gd name="connsiteX0" fmla="*/ 20915 w 1858298"/>
              <a:gd name="connsiteY0" fmla="*/ 870012 h 993058"/>
              <a:gd name="connsiteX1" fmla="*/ -34255 w 1858298"/>
              <a:gd name="connsiteY1" fmla="*/ 925182 h 993058"/>
              <a:gd name="connsiteX2" fmla="*/ -89425 w 1858298"/>
              <a:gd name="connsiteY2" fmla="*/ 870012 h 993058"/>
              <a:gd name="connsiteX3" fmla="*/ -34255 w 1858298"/>
              <a:gd name="connsiteY3" fmla="*/ 814842 h 993058"/>
              <a:gd name="connsiteX4" fmla="*/ 20915 w 1858298"/>
              <a:gd name="connsiteY4" fmla="*/ 870012 h 993058"/>
              <a:gd name="connsiteX0" fmla="*/ 179876 w 1858298"/>
              <a:gd name="connsiteY0" fmla="*/ 819081 h 993058"/>
              <a:gd name="connsiteX1" fmla="*/ 97121 w 1858298"/>
              <a:gd name="connsiteY1" fmla="*/ 901836 h 993058"/>
              <a:gd name="connsiteX2" fmla="*/ 14366 w 1858298"/>
              <a:gd name="connsiteY2" fmla="*/ 819081 h 993058"/>
              <a:gd name="connsiteX3" fmla="*/ 97121 w 1858298"/>
              <a:gd name="connsiteY3" fmla="*/ 736326 h 993058"/>
              <a:gd name="connsiteX4" fmla="*/ 179876 w 1858298"/>
              <a:gd name="connsiteY4" fmla="*/ 819081 h 993058"/>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7196 w 46516"/>
              <a:gd name="connsiteY0" fmla="*/ 14229 h 43219"/>
              <a:gd name="connsiteX1" fmla="*/ 8919 w 46516"/>
              <a:gd name="connsiteY1" fmla="*/ 6766 h 43219"/>
              <a:gd name="connsiteX2" fmla="*/ 17301 w 46516"/>
              <a:gd name="connsiteY2" fmla="*/ 5061 h 43219"/>
              <a:gd name="connsiteX3" fmla="*/ 25752 w 46516"/>
              <a:gd name="connsiteY3" fmla="*/ 3291 h 43219"/>
              <a:gd name="connsiteX4" fmla="*/ 29045 w 46516"/>
              <a:gd name="connsiteY4" fmla="*/ 59 h 43219"/>
              <a:gd name="connsiteX5" fmla="*/ 33129 w 46516"/>
              <a:gd name="connsiteY5" fmla="*/ 2340 h 43219"/>
              <a:gd name="connsiteX6" fmla="*/ 38759 w 46516"/>
              <a:gd name="connsiteY6" fmla="*/ 549 h 43219"/>
              <a:gd name="connsiteX7" fmla="*/ 41614 w 46516"/>
              <a:gd name="connsiteY7" fmla="*/ 5435 h 43219"/>
              <a:gd name="connsiteX8" fmla="*/ 45278 w 46516"/>
              <a:gd name="connsiteY8" fmla="*/ 10177 h 43219"/>
              <a:gd name="connsiteX9" fmla="*/ 45114 w 46516"/>
              <a:gd name="connsiteY9" fmla="*/ 15319 h 43219"/>
              <a:gd name="connsiteX10" fmla="*/ 46312 w 46516"/>
              <a:gd name="connsiteY10" fmla="*/ 23181 h 43219"/>
              <a:gd name="connsiteX11" fmla="*/ 40700 w 46516"/>
              <a:gd name="connsiteY11" fmla="*/ 30063 h 43219"/>
              <a:gd name="connsiteX12" fmla="*/ 38691 w 46516"/>
              <a:gd name="connsiteY12" fmla="*/ 35960 h 43219"/>
              <a:gd name="connsiteX13" fmla="*/ 31851 w 46516"/>
              <a:gd name="connsiteY13" fmla="*/ 36674 h 43219"/>
              <a:gd name="connsiteX14" fmla="*/ 26963 w 46516"/>
              <a:gd name="connsiteY14" fmla="*/ 42965 h 43219"/>
              <a:gd name="connsiteX15" fmla="*/ 19776 w 46516"/>
              <a:gd name="connsiteY15" fmla="*/ 39125 h 43219"/>
              <a:gd name="connsiteX16" fmla="*/ 9100 w 46516"/>
              <a:gd name="connsiteY16" fmla="*/ 35331 h 43219"/>
              <a:gd name="connsiteX17" fmla="*/ 4406 w 46516"/>
              <a:gd name="connsiteY17" fmla="*/ 31109 h 43219"/>
              <a:gd name="connsiteX18" fmla="*/ 5409 w 46516"/>
              <a:gd name="connsiteY18" fmla="*/ 25410 h 43219"/>
              <a:gd name="connsiteX19" fmla="*/ 3291 w 46516"/>
              <a:gd name="connsiteY19" fmla="*/ 19563 h 43219"/>
              <a:gd name="connsiteX20" fmla="*/ 7159 w 46516"/>
              <a:gd name="connsiteY20" fmla="*/ 14366 h 43219"/>
              <a:gd name="connsiteX21" fmla="*/ 7196 w 46516"/>
              <a:gd name="connsiteY21" fmla="*/ 14229 h 43219"/>
              <a:gd name="connsiteX0" fmla="*/ 55170 w 2000935"/>
              <a:gd name="connsiteY0" fmla="*/ 897761 h 993495"/>
              <a:gd name="connsiteX1" fmla="*/ 27585 w 2000935"/>
              <a:gd name="connsiteY1" fmla="*/ 925346 h 993495"/>
              <a:gd name="connsiteX2" fmla="*/ 0 w 2000935"/>
              <a:gd name="connsiteY2" fmla="*/ 897761 h 993495"/>
              <a:gd name="connsiteX3" fmla="*/ 27585 w 2000935"/>
              <a:gd name="connsiteY3" fmla="*/ 870176 h 993495"/>
              <a:gd name="connsiteX4" fmla="*/ 55170 w 2000935"/>
              <a:gd name="connsiteY4" fmla="*/ 897761 h 993495"/>
              <a:gd name="connsiteX0" fmla="*/ 162692 w 2000935"/>
              <a:gd name="connsiteY0" fmla="*/ 866771 h 993495"/>
              <a:gd name="connsiteX1" fmla="*/ 107522 w 2000935"/>
              <a:gd name="connsiteY1" fmla="*/ 921941 h 993495"/>
              <a:gd name="connsiteX2" fmla="*/ 107522 w 2000935"/>
              <a:gd name="connsiteY2" fmla="*/ 811601 h 993495"/>
              <a:gd name="connsiteX3" fmla="*/ 162692 w 2000935"/>
              <a:gd name="connsiteY3" fmla="*/ 866771 h 993495"/>
              <a:gd name="connsiteX0" fmla="*/ 321653 w 2000935"/>
              <a:gd name="connsiteY0" fmla="*/ 815840 h 993495"/>
              <a:gd name="connsiteX1" fmla="*/ 238898 w 2000935"/>
              <a:gd name="connsiteY1" fmla="*/ 898595 h 993495"/>
              <a:gd name="connsiteX2" fmla="*/ 156143 w 2000935"/>
              <a:gd name="connsiteY2" fmla="*/ 815840 h 993495"/>
              <a:gd name="connsiteX3" fmla="*/ 238898 w 2000935"/>
              <a:gd name="connsiteY3" fmla="*/ 733085 h 993495"/>
              <a:gd name="connsiteX4" fmla="*/ 321653 w 2000935"/>
              <a:gd name="connsiteY4" fmla="*/ 815840 h 993495"/>
              <a:gd name="connsiteX0" fmla="*/ 7989 w 46516"/>
              <a:gd name="connsiteY0" fmla="*/ 26036 h 43219"/>
              <a:gd name="connsiteX1" fmla="*/ 5456 w 46516"/>
              <a:gd name="connsiteY1" fmla="*/ 25239 h 43219"/>
              <a:gd name="connsiteX2" fmla="*/ 10224 w 46516"/>
              <a:gd name="connsiteY2" fmla="*/ 34758 h 43219"/>
              <a:gd name="connsiteX3" fmla="*/ 9116 w 46516"/>
              <a:gd name="connsiteY3" fmla="*/ 35139 h 43219"/>
              <a:gd name="connsiteX4" fmla="*/ 19774 w 46516"/>
              <a:gd name="connsiteY4" fmla="*/ 38949 h 43219"/>
              <a:gd name="connsiteX5" fmla="*/ 19106 w 46516"/>
              <a:gd name="connsiteY5" fmla="*/ 37209 h 43219"/>
              <a:gd name="connsiteX6" fmla="*/ 32123 w 46516"/>
              <a:gd name="connsiteY6" fmla="*/ 34610 h 43219"/>
              <a:gd name="connsiteX7" fmla="*/ 31856 w 46516"/>
              <a:gd name="connsiteY7" fmla="*/ 36519 h 43219"/>
              <a:gd name="connsiteX8" fmla="*/ 37425 w 46516"/>
              <a:gd name="connsiteY8" fmla="*/ 22813 h 43219"/>
              <a:gd name="connsiteX9" fmla="*/ 40676 w 46516"/>
              <a:gd name="connsiteY9" fmla="*/ 29949 h 43219"/>
              <a:gd name="connsiteX10" fmla="*/ 45094 w 46516"/>
              <a:gd name="connsiteY10" fmla="*/ 15213 h 43219"/>
              <a:gd name="connsiteX11" fmla="*/ 43646 w 46516"/>
              <a:gd name="connsiteY11" fmla="*/ 17889 h 43219"/>
              <a:gd name="connsiteX12" fmla="*/ 41620 w 46516"/>
              <a:gd name="connsiteY12" fmla="*/ 5285 h 43219"/>
              <a:gd name="connsiteX13" fmla="*/ 41696 w 46516"/>
              <a:gd name="connsiteY13" fmla="*/ 6549 h 43219"/>
              <a:gd name="connsiteX14" fmla="*/ 32374 w 46516"/>
              <a:gd name="connsiteY14" fmla="*/ 3811 h 43219"/>
              <a:gd name="connsiteX15" fmla="*/ 33116 w 46516"/>
              <a:gd name="connsiteY15" fmla="*/ 2199 h 43219"/>
              <a:gd name="connsiteX16" fmla="*/ 25437 w 46516"/>
              <a:gd name="connsiteY16" fmla="*/ 4579 h 43219"/>
              <a:gd name="connsiteX17" fmla="*/ 25796 w 46516"/>
              <a:gd name="connsiteY17" fmla="*/ 3189 h 43219"/>
              <a:gd name="connsiteX18" fmla="*/ 17296 w 46516"/>
              <a:gd name="connsiteY18" fmla="*/ 5051 h 43219"/>
              <a:gd name="connsiteX19" fmla="*/ 18596 w 46516"/>
              <a:gd name="connsiteY19" fmla="*/ 6399 h 43219"/>
              <a:gd name="connsiteX20" fmla="*/ 7423 w 46516"/>
              <a:gd name="connsiteY20" fmla="*/ 15648 h 43219"/>
              <a:gd name="connsiteX21" fmla="*/ 7196 w 46516"/>
              <a:gd name="connsiteY21" fmla="*/ 14229 h 43219"/>
              <a:gd name="connsiteX0" fmla="*/ 7196 w 46516"/>
              <a:gd name="connsiteY0" fmla="*/ 14229 h 43219"/>
              <a:gd name="connsiteX1" fmla="*/ 8919 w 46516"/>
              <a:gd name="connsiteY1" fmla="*/ 6766 h 43219"/>
              <a:gd name="connsiteX2" fmla="*/ 17301 w 46516"/>
              <a:gd name="connsiteY2" fmla="*/ 5061 h 43219"/>
              <a:gd name="connsiteX3" fmla="*/ 25752 w 46516"/>
              <a:gd name="connsiteY3" fmla="*/ 3291 h 43219"/>
              <a:gd name="connsiteX4" fmla="*/ 29045 w 46516"/>
              <a:gd name="connsiteY4" fmla="*/ 59 h 43219"/>
              <a:gd name="connsiteX5" fmla="*/ 33129 w 46516"/>
              <a:gd name="connsiteY5" fmla="*/ 2340 h 43219"/>
              <a:gd name="connsiteX6" fmla="*/ 38759 w 46516"/>
              <a:gd name="connsiteY6" fmla="*/ 549 h 43219"/>
              <a:gd name="connsiteX7" fmla="*/ 41614 w 46516"/>
              <a:gd name="connsiteY7" fmla="*/ 5435 h 43219"/>
              <a:gd name="connsiteX8" fmla="*/ 45278 w 46516"/>
              <a:gd name="connsiteY8" fmla="*/ 10177 h 43219"/>
              <a:gd name="connsiteX9" fmla="*/ 45114 w 46516"/>
              <a:gd name="connsiteY9" fmla="*/ 15319 h 43219"/>
              <a:gd name="connsiteX10" fmla="*/ 46312 w 46516"/>
              <a:gd name="connsiteY10" fmla="*/ 23181 h 43219"/>
              <a:gd name="connsiteX11" fmla="*/ 40700 w 46516"/>
              <a:gd name="connsiteY11" fmla="*/ 30063 h 43219"/>
              <a:gd name="connsiteX12" fmla="*/ 38691 w 46516"/>
              <a:gd name="connsiteY12" fmla="*/ 35960 h 43219"/>
              <a:gd name="connsiteX13" fmla="*/ 31851 w 46516"/>
              <a:gd name="connsiteY13" fmla="*/ 36674 h 43219"/>
              <a:gd name="connsiteX14" fmla="*/ 26963 w 46516"/>
              <a:gd name="connsiteY14" fmla="*/ 42965 h 43219"/>
              <a:gd name="connsiteX15" fmla="*/ 19776 w 46516"/>
              <a:gd name="connsiteY15" fmla="*/ 39125 h 43219"/>
              <a:gd name="connsiteX16" fmla="*/ 9100 w 46516"/>
              <a:gd name="connsiteY16" fmla="*/ 35331 h 43219"/>
              <a:gd name="connsiteX17" fmla="*/ 4406 w 46516"/>
              <a:gd name="connsiteY17" fmla="*/ 31109 h 43219"/>
              <a:gd name="connsiteX18" fmla="*/ 5409 w 46516"/>
              <a:gd name="connsiteY18" fmla="*/ 25410 h 43219"/>
              <a:gd name="connsiteX19" fmla="*/ 3291 w 46516"/>
              <a:gd name="connsiteY19" fmla="*/ 19563 h 43219"/>
              <a:gd name="connsiteX20" fmla="*/ 7159 w 46516"/>
              <a:gd name="connsiteY20" fmla="*/ 14366 h 43219"/>
              <a:gd name="connsiteX21" fmla="*/ 7196 w 46516"/>
              <a:gd name="connsiteY21" fmla="*/ 14229 h 43219"/>
              <a:gd name="connsiteX0" fmla="*/ 27585 w 2000935"/>
              <a:gd name="connsiteY0" fmla="*/ 870176 h 993495"/>
              <a:gd name="connsiteX1" fmla="*/ 27585 w 2000935"/>
              <a:gd name="connsiteY1" fmla="*/ 925346 h 993495"/>
              <a:gd name="connsiteX2" fmla="*/ 0 w 2000935"/>
              <a:gd name="connsiteY2" fmla="*/ 897761 h 993495"/>
              <a:gd name="connsiteX3" fmla="*/ 27585 w 2000935"/>
              <a:gd name="connsiteY3" fmla="*/ 870176 h 993495"/>
              <a:gd name="connsiteX0" fmla="*/ 162692 w 2000935"/>
              <a:gd name="connsiteY0" fmla="*/ 866771 h 993495"/>
              <a:gd name="connsiteX1" fmla="*/ 107522 w 2000935"/>
              <a:gd name="connsiteY1" fmla="*/ 921941 h 993495"/>
              <a:gd name="connsiteX2" fmla="*/ 107522 w 2000935"/>
              <a:gd name="connsiteY2" fmla="*/ 811601 h 993495"/>
              <a:gd name="connsiteX3" fmla="*/ 162692 w 2000935"/>
              <a:gd name="connsiteY3" fmla="*/ 866771 h 993495"/>
              <a:gd name="connsiteX0" fmla="*/ 321653 w 2000935"/>
              <a:gd name="connsiteY0" fmla="*/ 815840 h 993495"/>
              <a:gd name="connsiteX1" fmla="*/ 238898 w 2000935"/>
              <a:gd name="connsiteY1" fmla="*/ 898595 h 993495"/>
              <a:gd name="connsiteX2" fmla="*/ 156143 w 2000935"/>
              <a:gd name="connsiteY2" fmla="*/ 815840 h 993495"/>
              <a:gd name="connsiteX3" fmla="*/ 238898 w 2000935"/>
              <a:gd name="connsiteY3" fmla="*/ 733085 h 993495"/>
              <a:gd name="connsiteX4" fmla="*/ 321653 w 2000935"/>
              <a:gd name="connsiteY4" fmla="*/ 815840 h 993495"/>
              <a:gd name="connsiteX0" fmla="*/ 7989 w 46516"/>
              <a:gd name="connsiteY0" fmla="*/ 26036 h 43219"/>
              <a:gd name="connsiteX1" fmla="*/ 5456 w 46516"/>
              <a:gd name="connsiteY1" fmla="*/ 25239 h 43219"/>
              <a:gd name="connsiteX2" fmla="*/ 10224 w 46516"/>
              <a:gd name="connsiteY2" fmla="*/ 34758 h 43219"/>
              <a:gd name="connsiteX3" fmla="*/ 9116 w 46516"/>
              <a:gd name="connsiteY3" fmla="*/ 35139 h 43219"/>
              <a:gd name="connsiteX4" fmla="*/ 19774 w 46516"/>
              <a:gd name="connsiteY4" fmla="*/ 38949 h 43219"/>
              <a:gd name="connsiteX5" fmla="*/ 19106 w 46516"/>
              <a:gd name="connsiteY5" fmla="*/ 37209 h 43219"/>
              <a:gd name="connsiteX6" fmla="*/ 32123 w 46516"/>
              <a:gd name="connsiteY6" fmla="*/ 34610 h 43219"/>
              <a:gd name="connsiteX7" fmla="*/ 31856 w 46516"/>
              <a:gd name="connsiteY7" fmla="*/ 36519 h 43219"/>
              <a:gd name="connsiteX8" fmla="*/ 37425 w 46516"/>
              <a:gd name="connsiteY8" fmla="*/ 22813 h 43219"/>
              <a:gd name="connsiteX9" fmla="*/ 40676 w 46516"/>
              <a:gd name="connsiteY9" fmla="*/ 29949 h 43219"/>
              <a:gd name="connsiteX10" fmla="*/ 45094 w 46516"/>
              <a:gd name="connsiteY10" fmla="*/ 15213 h 43219"/>
              <a:gd name="connsiteX11" fmla="*/ 43646 w 46516"/>
              <a:gd name="connsiteY11" fmla="*/ 17889 h 43219"/>
              <a:gd name="connsiteX12" fmla="*/ 41620 w 46516"/>
              <a:gd name="connsiteY12" fmla="*/ 5285 h 43219"/>
              <a:gd name="connsiteX13" fmla="*/ 41696 w 46516"/>
              <a:gd name="connsiteY13" fmla="*/ 6549 h 43219"/>
              <a:gd name="connsiteX14" fmla="*/ 32374 w 46516"/>
              <a:gd name="connsiteY14" fmla="*/ 3811 h 43219"/>
              <a:gd name="connsiteX15" fmla="*/ 33116 w 46516"/>
              <a:gd name="connsiteY15" fmla="*/ 2199 h 43219"/>
              <a:gd name="connsiteX16" fmla="*/ 25437 w 46516"/>
              <a:gd name="connsiteY16" fmla="*/ 4579 h 43219"/>
              <a:gd name="connsiteX17" fmla="*/ 25796 w 46516"/>
              <a:gd name="connsiteY17" fmla="*/ 3189 h 43219"/>
              <a:gd name="connsiteX18" fmla="*/ 17296 w 46516"/>
              <a:gd name="connsiteY18" fmla="*/ 5051 h 43219"/>
              <a:gd name="connsiteX19" fmla="*/ 18596 w 46516"/>
              <a:gd name="connsiteY19" fmla="*/ 6399 h 43219"/>
              <a:gd name="connsiteX20" fmla="*/ 7423 w 46516"/>
              <a:gd name="connsiteY20" fmla="*/ 15648 h 43219"/>
              <a:gd name="connsiteX21" fmla="*/ 7196 w 46516"/>
              <a:gd name="connsiteY21" fmla="*/ 14229 h 43219"/>
              <a:gd name="connsiteX0" fmla="*/ 7196 w 46516"/>
              <a:gd name="connsiteY0" fmla="*/ 14229 h 43219"/>
              <a:gd name="connsiteX1" fmla="*/ 8919 w 46516"/>
              <a:gd name="connsiteY1" fmla="*/ 6766 h 43219"/>
              <a:gd name="connsiteX2" fmla="*/ 17301 w 46516"/>
              <a:gd name="connsiteY2" fmla="*/ 5061 h 43219"/>
              <a:gd name="connsiteX3" fmla="*/ 25752 w 46516"/>
              <a:gd name="connsiteY3" fmla="*/ 3291 h 43219"/>
              <a:gd name="connsiteX4" fmla="*/ 29045 w 46516"/>
              <a:gd name="connsiteY4" fmla="*/ 59 h 43219"/>
              <a:gd name="connsiteX5" fmla="*/ 33129 w 46516"/>
              <a:gd name="connsiteY5" fmla="*/ 2340 h 43219"/>
              <a:gd name="connsiteX6" fmla="*/ 38759 w 46516"/>
              <a:gd name="connsiteY6" fmla="*/ 549 h 43219"/>
              <a:gd name="connsiteX7" fmla="*/ 41614 w 46516"/>
              <a:gd name="connsiteY7" fmla="*/ 5435 h 43219"/>
              <a:gd name="connsiteX8" fmla="*/ 45278 w 46516"/>
              <a:gd name="connsiteY8" fmla="*/ 10177 h 43219"/>
              <a:gd name="connsiteX9" fmla="*/ 45114 w 46516"/>
              <a:gd name="connsiteY9" fmla="*/ 15319 h 43219"/>
              <a:gd name="connsiteX10" fmla="*/ 46312 w 46516"/>
              <a:gd name="connsiteY10" fmla="*/ 23181 h 43219"/>
              <a:gd name="connsiteX11" fmla="*/ 40700 w 46516"/>
              <a:gd name="connsiteY11" fmla="*/ 30063 h 43219"/>
              <a:gd name="connsiteX12" fmla="*/ 38691 w 46516"/>
              <a:gd name="connsiteY12" fmla="*/ 35960 h 43219"/>
              <a:gd name="connsiteX13" fmla="*/ 31851 w 46516"/>
              <a:gd name="connsiteY13" fmla="*/ 36674 h 43219"/>
              <a:gd name="connsiteX14" fmla="*/ 26963 w 46516"/>
              <a:gd name="connsiteY14" fmla="*/ 42965 h 43219"/>
              <a:gd name="connsiteX15" fmla="*/ 19776 w 46516"/>
              <a:gd name="connsiteY15" fmla="*/ 39125 h 43219"/>
              <a:gd name="connsiteX16" fmla="*/ 9100 w 46516"/>
              <a:gd name="connsiteY16" fmla="*/ 35331 h 43219"/>
              <a:gd name="connsiteX17" fmla="*/ 4406 w 46516"/>
              <a:gd name="connsiteY17" fmla="*/ 31109 h 43219"/>
              <a:gd name="connsiteX18" fmla="*/ 5409 w 46516"/>
              <a:gd name="connsiteY18" fmla="*/ 25410 h 43219"/>
              <a:gd name="connsiteX19" fmla="*/ 3291 w 46516"/>
              <a:gd name="connsiteY19" fmla="*/ 19563 h 43219"/>
              <a:gd name="connsiteX20" fmla="*/ 7159 w 46516"/>
              <a:gd name="connsiteY20" fmla="*/ 14366 h 43219"/>
              <a:gd name="connsiteX21" fmla="*/ 7196 w 46516"/>
              <a:gd name="connsiteY21" fmla="*/ 14229 h 43219"/>
              <a:gd name="connsiteX0" fmla="*/ 0 w 2000935"/>
              <a:gd name="connsiteY0" fmla="*/ 897761 h 993495"/>
              <a:gd name="connsiteX1" fmla="*/ 27585 w 2000935"/>
              <a:gd name="connsiteY1" fmla="*/ 925346 h 993495"/>
              <a:gd name="connsiteX2" fmla="*/ 0 w 2000935"/>
              <a:gd name="connsiteY2" fmla="*/ 897761 h 993495"/>
              <a:gd name="connsiteX0" fmla="*/ 162692 w 2000935"/>
              <a:gd name="connsiteY0" fmla="*/ 866771 h 993495"/>
              <a:gd name="connsiteX1" fmla="*/ 107522 w 2000935"/>
              <a:gd name="connsiteY1" fmla="*/ 921941 h 993495"/>
              <a:gd name="connsiteX2" fmla="*/ 107522 w 2000935"/>
              <a:gd name="connsiteY2" fmla="*/ 811601 h 993495"/>
              <a:gd name="connsiteX3" fmla="*/ 162692 w 2000935"/>
              <a:gd name="connsiteY3" fmla="*/ 866771 h 993495"/>
              <a:gd name="connsiteX0" fmla="*/ 321653 w 2000935"/>
              <a:gd name="connsiteY0" fmla="*/ 815840 h 993495"/>
              <a:gd name="connsiteX1" fmla="*/ 238898 w 2000935"/>
              <a:gd name="connsiteY1" fmla="*/ 898595 h 993495"/>
              <a:gd name="connsiteX2" fmla="*/ 156143 w 2000935"/>
              <a:gd name="connsiteY2" fmla="*/ 815840 h 993495"/>
              <a:gd name="connsiteX3" fmla="*/ 238898 w 2000935"/>
              <a:gd name="connsiteY3" fmla="*/ 733085 h 993495"/>
              <a:gd name="connsiteX4" fmla="*/ 321653 w 2000935"/>
              <a:gd name="connsiteY4" fmla="*/ 815840 h 993495"/>
              <a:gd name="connsiteX0" fmla="*/ 7989 w 46516"/>
              <a:gd name="connsiteY0" fmla="*/ 26036 h 43219"/>
              <a:gd name="connsiteX1" fmla="*/ 5456 w 46516"/>
              <a:gd name="connsiteY1" fmla="*/ 25239 h 43219"/>
              <a:gd name="connsiteX2" fmla="*/ 10224 w 46516"/>
              <a:gd name="connsiteY2" fmla="*/ 34758 h 43219"/>
              <a:gd name="connsiteX3" fmla="*/ 9116 w 46516"/>
              <a:gd name="connsiteY3" fmla="*/ 35139 h 43219"/>
              <a:gd name="connsiteX4" fmla="*/ 19774 w 46516"/>
              <a:gd name="connsiteY4" fmla="*/ 38949 h 43219"/>
              <a:gd name="connsiteX5" fmla="*/ 19106 w 46516"/>
              <a:gd name="connsiteY5" fmla="*/ 37209 h 43219"/>
              <a:gd name="connsiteX6" fmla="*/ 32123 w 46516"/>
              <a:gd name="connsiteY6" fmla="*/ 34610 h 43219"/>
              <a:gd name="connsiteX7" fmla="*/ 31856 w 46516"/>
              <a:gd name="connsiteY7" fmla="*/ 36519 h 43219"/>
              <a:gd name="connsiteX8" fmla="*/ 37425 w 46516"/>
              <a:gd name="connsiteY8" fmla="*/ 22813 h 43219"/>
              <a:gd name="connsiteX9" fmla="*/ 40676 w 46516"/>
              <a:gd name="connsiteY9" fmla="*/ 29949 h 43219"/>
              <a:gd name="connsiteX10" fmla="*/ 45094 w 46516"/>
              <a:gd name="connsiteY10" fmla="*/ 15213 h 43219"/>
              <a:gd name="connsiteX11" fmla="*/ 43646 w 46516"/>
              <a:gd name="connsiteY11" fmla="*/ 17889 h 43219"/>
              <a:gd name="connsiteX12" fmla="*/ 41620 w 46516"/>
              <a:gd name="connsiteY12" fmla="*/ 5285 h 43219"/>
              <a:gd name="connsiteX13" fmla="*/ 41696 w 46516"/>
              <a:gd name="connsiteY13" fmla="*/ 6549 h 43219"/>
              <a:gd name="connsiteX14" fmla="*/ 32374 w 46516"/>
              <a:gd name="connsiteY14" fmla="*/ 3811 h 43219"/>
              <a:gd name="connsiteX15" fmla="*/ 33116 w 46516"/>
              <a:gd name="connsiteY15" fmla="*/ 2199 h 43219"/>
              <a:gd name="connsiteX16" fmla="*/ 25437 w 46516"/>
              <a:gd name="connsiteY16" fmla="*/ 4579 h 43219"/>
              <a:gd name="connsiteX17" fmla="*/ 25796 w 46516"/>
              <a:gd name="connsiteY17" fmla="*/ 3189 h 43219"/>
              <a:gd name="connsiteX18" fmla="*/ 17296 w 46516"/>
              <a:gd name="connsiteY18" fmla="*/ 5051 h 43219"/>
              <a:gd name="connsiteX19" fmla="*/ 18596 w 46516"/>
              <a:gd name="connsiteY19" fmla="*/ 6399 h 43219"/>
              <a:gd name="connsiteX20" fmla="*/ 7423 w 46516"/>
              <a:gd name="connsiteY20" fmla="*/ 15648 h 43219"/>
              <a:gd name="connsiteX21" fmla="*/ 7196 w 46516"/>
              <a:gd name="connsiteY21" fmla="*/ 14229 h 43219"/>
              <a:gd name="connsiteX0" fmla="*/ 7196 w 46516"/>
              <a:gd name="connsiteY0" fmla="*/ 14229 h 43219"/>
              <a:gd name="connsiteX1" fmla="*/ 8919 w 46516"/>
              <a:gd name="connsiteY1" fmla="*/ 6766 h 43219"/>
              <a:gd name="connsiteX2" fmla="*/ 17301 w 46516"/>
              <a:gd name="connsiteY2" fmla="*/ 5061 h 43219"/>
              <a:gd name="connsiteX3" fmla="*/ 25752 w 46516"/>
              <a:gd name="connsiteY3" fmla="*/ 3291 h 43219"/>
              <a:gd name="connsiteX4" fmla="*/ 29045 w 46516"/>
              <a:gd name="connsiteY4" fmla="*/ 59 h 43219"/>
              <a:gd name="connsiteX5" fmla="*/ 33129 w 46516"/>
              <a:gd name="connsiteY5" fmla="*/ 2340 h 43219"/>
              <a:gd name="connsiteX6" fmla="*/ 38759 w 46516"/>
              <a:gd name="connsiteY6" fmla="*/ 549 h 43219"/>
              <a:gd name="connsiteX7" fmla="*/ 41614 w 46516"/>
              <a:gd name="connsiteY7" fmla="*/ 5435 h 43219"/>
              <a:gd name="connsiteX8" fmla="*/ 45278 w 46516"/>
              <a:gd name="connsiteY8" fmla="*/ 10177 h 43219"/>
              <a:gd name="connsiteX9" fmla="*/ 45114 w 46516"/>
              <a:gd name="connsiteY9" fmla="*/ 15319 h 43219"/>
              <a:gd name="connsiteX10" fmla="*/ 46312 w 46516"/>
              <a:gd name="connsiteY10" fmla="*/ 23181 h 43219"/>
              <a:gd name="connsiteX11" fmla="*/ 40700 w 46516"/>
              <a:gd name="connsiteY11" fmla="*/ 30063 h 43219"/>
              <a:gd name="connsiteX12" fmla="*/ 38691 w 46516"/>
              <a:gd name="connsiteY12" fmla="*/ 35960 h 43219"/>
              <a:gd name="connsiteX13" fmla="*/ 31851 w 46516"/>
              <a:gd name="connsiteY13" fmla="*/ 36674 h 43219"/>
              <a:gd name="connsiteX14" fmla="*/ 26963 w 46516"/>
              <a:gd name="connsiteY14" fmla="*/ 42965 h 43219"/>
              <a:gd name="connsiteX15" fmla="*/ 19776 w 46516"/>
              <a:gd name="connsiteY15" fmla="*/ 39125 h 43219"/>
              <a:gd name="connsiteX16" fmla="*/ 9100 w 46516"/>
              <a:gd name="connsiteY16" fmla="*/ 35331 h 43219"/>
              <a:gd name="connsiteX17" fmla="*/ 4406 w 46516"/>
              <a:gd name="connsiteY17" fmla="*/ 31109 h 43219"/>
              <a:gd name="connsiteX18" fmla="*/ 5409 w 46516"/>
              <a:gd name="connsiteY18" fmla="*/ 25410 h 43219"/>
              <a:gd name="connsiteX19" fmla="*/ 3291 w 46516"/>
              <a:gd name="connsiteY19" fmla="*/ 19563 h 43219"/>
              <a:gd name="connsiteX20" fmla="*/ 7159 w 46516"/>
              <a:gd name="connsiteY20" fmla="*/ 14366 h 43219"/>
              <a:gd name="connsiteX21" fmla="*/ 7196 w 46516"/>
              <a:gd name="connsiteY21" fmla="*/ 14229 h 43219"/>
              <a:gd name="connsiteX0" fmla="*/ 0 w 2000935"/>
              <a:gd name="connsiteY0" fmla="*/ 897761 h 993495"/>
              <a:gd name="connsiteX1" fmla="*/ 27585 w 2000935"/>
              <a:gd name="connsiteY1" fmla="*/ 925346 h 993495"/>
              <a:gd name="connsiteX2" fmla="*/ 0 w 2000935"/>
              <a:gd name="connsiteY2" fmla="*/ 897761 h 993495"/>
              <a:gd name="connsiteX0" fmla="*/ 162692 w 2000935"/>
              <a:gd name="connsiteY0" fmla="*/ 866771 h 993495"/>
              <a:gd name="connsiteX1" fmla="*/ 107522 w 2000935"/>
              <a:gd name="connsiteY1" fmla="*/ 811601 h 993495"/>
              <a:gd name="connsiteX2" fmla="*/ 162692 w 2000935"/>
              <a:gd name="connsiteY2" fmla="*/ 866771 h 993495"/>
              <a:gd name="connsiteX0" fmla="*/ 321653 w 2000935"/>
              <a:gd name="connsiteY0" fmla="*/ 815840 h 993495"/>
              <a:gd name="connsiteX1" fmla="*/ 238898 w 2000935"/>
              <a:gd name="connsiteY1" fmla="*/ 898595 h 993495"/>
              <a:gd name="connsiteX2" fmla="*/ 156143 w 2000935"/>
              <a:gd name="connsiteY2" fmla="*/ 815840 h 993495"/>
              <a:gd name="connsiteX3" fmla="*/ 238898 w 2000935"/>
              <a:gd name="connsiteY3" fmla="*/ 733085 h 993495"/>
              <a:gd name="connsiteX4" fmla="*/ 321653 w 2000935"/>
              <a:gd name="connsiteY4" fmla="*/ 815840 h 993495"/>
              <a:gd name="connsiteX0" fmla="*/ 7989 w 46516"/>
              <a:gd name="connsiteY0" fmla="*/ 26036 h 43219"/>
              <a:gd name="connsiteX1" fmla="*/ 5456 w 46516"/>
              <a:gd name="connsiteY1" fmla="*/ 25239 h 43219"/>
              <a:gd name="connsiteX2" fmla="*/ 10224 w 46516"/>
              <a:gd name="connsiteY2" fmla="*/ 34758 h 43219"/>
              <a:gd name="connsiteX3" fmla="*/ 9116 w 46516"/>
              <a:gd name="connsiteY3" fmla="*/ 35139 h 43219"/>
              <a:gd name="connsiteX4" fmla="*/ 19774 w 46516"/>
              <a:gd name="connsiteY4" fmla="*/ 38949 h 43219"/>
              <a:gd name="connsiteX5" fmla="*/ 19106 w 46516"/>
              <a:gd name="connsiteY5" fmla="*/ 37209 h 43219"/>
              <a:gd name="connsiteX6" fmla="*/ 32123 w 46516"/>
              <a:gd name="connsiteY6" fmla="*/ 34610 h 43219"/>
              <a:gd name="connsiteX7" fmla="*/ 31856 w 46516"/>
              <a:gd name="connsiteY7" fmla="*/ 36519 h 43219"/>
              <a:gd name="connsiteX8" fmla="*/ 37425 w 46516"/>
              <a:gd name="connsiteY8" fmla="*/ 22813 h 43219"/>
              <a:gd name="connsiteX9" fmla="*/ 40676 w 46516"/>
              <a:gd name="connsiteY9" fmla="*/ 29949 h 43219"/>
              <a:gd name="connsiteX10" fmla="*/ 45094 w 46516"/>
              <a:gd name="connsiteY10" fmla="*/ 15213 h 43219"/>
              <a:gd name="connsiteX11" fmla="*/ 43646 w 46516"/>
              <a:gd name="connsiteY11" fmla="*/ 17889 h 43219"/>
              <a:gd name="connsiteX12" fmla="*/ 41620 w 46516"/>
              <a:gd name="connsiteY12" fmla="*/ 5285 h 43219"/>
              <a:gd name="connsiteX13" fmla="*/ 41696 w 46516"/>
              <a:gd name="connsiteY13" fmla="*/ 6549 h 43219"/>
              <a:gd name="connsiteX14" fmla="*/ 32374 w 46516"/>
              <a:gd name="connsiteY14" fmla="*/ 3811 h 43219"/>
              <a:gd name="connsiteX15" fmla="*/ 33116 w 46516"/>
              <a:gd name="connsiteY15" fmla="*/ 2199 h 43219"/>
              <a:gd name="connsiteX16" fmla="*/ 25437 w 46516"/>
              <a:gd name="connsiteY16" fmla="*/ 4579 h 43219"/>
              <a:gd name="connsiteX17" fmla="*/ 25796 w 46516"/>
              <a:gd name="connsiteY17" fmla="*/ 3189 h 43219"/>
              <a:gd name="connsiteX18" fmla="*/ 17296 w 46516"/>
              <a:gd name="connsiteY18" fmla="*/ 5051 h 43219"/>
              <a:gd name="connsiteX19" fmla="*/ 18596 w 46516"/>
              <a:gd name="connsiteY19" fmla="*/ 6399 h 43219"/>
              <a:gd name="connsiteX20" fmla="*/ 7423 w 46516"/>
              <a:gd name="connsiteY20" fmla="*/ 15648 h 43219"/>
              <a:gd name="connsiteX21" fmla="*/ 7196 w 46516"/>
              <a:gd name="connsiteY21" fmla="*/ 14229 h 43219"/>
              <a:gd name="connsiteX0" fmla="*/ 6555 w 45875"/>
              <a:gd name="connsiteY0" fmla="*/ 14229 h 43219"/>
              <a:gd name="connsiteX1" fmla="*/ 8278 w 45875"/>
              <a:gd name="connsiteY1" fmla="*/ 6766 h 43219"/>
              <a:gd name="connsiteX2" fmla="*/ 16660 w 45875"/>
              <a:gd name="connsiteY2" fmla="*/ 5061 h 43219"/>
              <a:gd name="connsiteX3" fmla="*/ 25111 w 45875"/>
              <a:gd name="connsiteY3" fmla="*/ 3291 h 43219"/>
              <a:gd name="connsiteX4" fmla="*/ 28404 w 45875"/>
              <a:gd name="connsiteY4" fmla="*/ 59 h 43219"/>
              <a:gd name="connsiteX5" fmla="*/ 32488 w 45875"/>
              <a:gd name="connsiteY5" fmla="*/ 2340 h 43219"/>
              <a:gd name="connsiteX6" fmla="*/ 38118 w 45875"/>
              <a:gd name="connsiteY6" fmla="*/ 549 h 43219"/>
              <a:gd name="connsiteX7" fmla="*/ 40973 w 45875"/>
              <a:gd name="connsiteY7" fmla="*/ 5435 h 43219"/>
              <a:gd name="connsiteX8" fmla="*/ 44637 w 45875"/>
              <a:gd name="connsiteY8" fmla="*/ 10177 h 43219"/>
              <a:gd name="connsiteX9" fmla="*/ 44473 w 45875"/>
              <a:gd name="connsiteY9" fmla="*/ 15319 h 43219"/>
              <a:gd name="connsiteX10" fmla="*/ 45671 w 45875"/>
              <a:gd name="connsiteY10" fmla="*/ 23181 h 43219"/>
              <a:gd name="connsiteX11" fmla="*/ 40059 w 45875"/>
              <a:gd name="connsiteY11" fmla="*/ 30063 h 43219"/>
              <a:gd name="connsiteX12" fmla="*/ 38050 w 45875"/>
              <a:gd name="connsiteY12" fmla="*/ 35960 h 43219"/>
              <a:gd name="connsiteX13" fmla="*/ 31210 w 45875"/>
              <a:gd name="connsiteY13" fmla="*/ 36674 h 43219"/>
              <a:gd name="connsiteX14" fmla="*/ 26322 w 45875"/>
              <a:gd name="connsiteY14" fmla="*/ 42965 h 43219"/>
              <a:gd name="connsiteX15" fmla="*/ 19135 w 45875"/>
              <a:gd name="connsiteY15" fmla="*/ 39125 h 43219"/>
              <a:gd name="connsiteX16" fmla="*/ 8459 w 45875"/>
              <a:gd name="connsiteY16" fmla="*/ 35331 h 43219"/>
              <a:gd name="connsiteX17" fmla="*/ 3765 w 45875"/>
              <a:gd name="connsiteY17" fmla="*/ 31109 h 43219"/>
              <a:gd name="connsiteX18" fmla="*/ 4768 w 45875"/>
              <a:gd name="connsiteY18" fmla="*/ 25410 h 43219"/>
              <a:gd name="connsiteX19" fmla="*/ 2650 w 45875"/>
              <a:gd name="connsiteY19" fmla="*/ 19563 h 43219"/>
              <a:gd name="connsiteX20" fmla="*/ 6518 w 45875"/>
              <a:gd name="connsiteY20" fmla="*/ 14366 h 43219"/>
              <a:gd name="connsiteX21" fmla="*/ 6555 w 45875"/>
              <a:gd name="connsiteY21" fmla="*/ 14229 h 43219"/>
              <a:gd name="connsiteX0" fmla="*/ 129731 w 1973350"/>
              <a:gd name="connsiteY0" fmla="*/ 838767 h 993495"/>
              <a:gd name="connsiteX1" fmla="*/ 0 w 1973350"/>
              <a:gd name="connsiteY1" fmla="*/ 925346 h 993495"/>
              <a:gd name="connsiteX2" fmla="*/ 129731 w 1973350"/>
              <a:gd name="connsiteY2" fmla="*/ 838767 h 993495"/>
              <a:gd name="connsiteX0" fmla="*/ 135107 w 1973350"/>
              <a:gd name="connsiteY0" fmla="*/ 866771 h 993495"/>
              <a:gd name="connsiteX1" fmla="*/ 79937 w 1973350"/>
              <a:gd name="connsiteY1" fmla="*/ 811601 h 993495"/>
              <a:gd name="connsiteX2" fmla="*/ 135107 w 1973350"/>
              <a:gd name="connsiteY2" fmla="*/ 866771 h 993495"/>
              <a:gd name="connsiteX0" fmla="*/ 294068 w 1973350"/>
              <a:gd name="connsiteY0" fmla="*/ 815840 h 993495"/>
              <a:gd name="connsiteX1" fmla="*/ 211313 w 1973350"/>
              <a:gd name="connsiteY1" fmla="*/ 898595 h 993495"/>
              <a:gd name="connsiteX2" fmla="*/ 128558 w 1973350"/>
              <a:gd name="connsiteY2" fmla="*/ 815840 h 993495"/>
              <a:gd name="connsiteX3" fmla="*/ 211313 w 1973350"/>
              <a:gd name="connsiteY3" fmla="*/ 733085 h 993495"/>
              <a:gd name="connsiteX4" fmla="*/ 294068 w 1973350"/>
              <a:gd name="connsiteY4" fmla="*/ 815840 h 993495"/>
              <a:gd name="connsiteX0" fmla="*/ 7348 w 45875"/>
              <a:gd name="connsiteY0" fmla="*/ 26036 h 43219"/>
              <a:gd name="connsiteX1" fmla="*/ 4815 w 45875"/>
              <a:gd name="connsiteY1" fmla="*/ 25239 h 43219"/>
              <a:gd name="connsiteX2" fmla="*/ 9583 w 45875"/>
              <a:gd name="connsiteY2" fmla="*/ 34758 h 43219"/>
              <a:gd name="connsiteX3" fmla="*/ 8475 w 45875"/>
              <a:gd name="connsiteY3" fmla="*/ 35139 h 43219"/>
              <a:gd name="connsiteX4" fmla="*/ 19133 w 45875"/>
              <a:gd name="connsiteY4" fmla="*/ 38949 h 43219"/>
              <a:gd name="connsiteX5" fmla="*/ 18465 w 45875"/>
              <a:gd name="connsiteY5" fmla="*/ 37209 h 43219"/>
              <a:gd name="connsiteX6" fmla="*/ 31482 w 45875"/>
              <a:gd name="connsiteY6" fmla="*/ 34610 h 43219"/>
              <a:gd name="connsiteX7" fmla="*/ 31215 w 45875"/>
              <a:gd name="connsiteY7" fmla="*/ 36519 h 43219"/>
              <a:gd name="connsiteX8" fmla="*/ 36784 w 45875"/>
              <a:gd name="connsiteY8" fmla="*/ 22813 h 43219"/>
              <a:gd name="connsiteX9" fmla="*/ 40035 w 45875"/>
              <a:gd name="connsiteY9" fmla="*/ 29949 h 43219"/>
              <a:gd name="connsiteX10" fmla="*/ 44453 w 45875"/>
              <a:gd name="connsiteY10" fmla="*/ 15213 h 43219"/>
              <a:gd name="connsiteX11" fmla="*/ 43005 w 45875"/>
              <a:gd name="connsiteY11" fmla="*/ 17889 h 43219"/>
              <a:gd name="connsiteX12" fmla="*/ 40979 w 45875"/>
              <a:gd name="connsiteY12" fmla="*/ 5285 h 43219"/>
              <a:gd name="connsiteX13" fmla="*/ 41055 w 45875"/>
              <a:gd name="connsiteY13" fmla="*/ 6549 h 43219"/>
              <a:gd name="connsiteX14" fmla="*/ 31733 w 45875"/>
              <a:gd name="connsiteY14" fmla="*/ 3811 h 43219"/>
              <a:gd name="connsiteX15" fmla="*/ 32475 w 45875"/>
              <a:gd name="connsiteY15" fmla="*/ 2199 h 43219"/>
              <a:gd name="connsiteX16" fmla="*/ 24796 w 45875"/>
              <a:gd name="connsiteY16" fmla="*/ 4579 h 43219"/>
              <a:gd name="connsiteX17" fmla="*/ 25155 w 45875"/>
              <a:gd name="connsiteY17" fmla="*/ 3189 h 43219"/>
              <a:gd name="connsiteX18" fmla="*/ 16655 w 45875"/>
              <a:gd name="connsiteY18" fmla="*/ 5051 h 43219"/>
              <a:gd name="connsiteX19" fmla="*/ 17955 w 45875"/>
              <a:gd name="connsiteY19" fmla="*/ 6399 h 43219"/>
              <a:gd name="connsiteX20" fmla="*/ 6782 w 45875"/>
              <a:gd name="connsiteY20" fmla="*/ 15648 h 43219"/>
              <a:gd name="connsiteX21" fmla="*/ 6555 w 45875"/>
              <a:gd name="connsiteY21" fmla="*/ 14229 h 43219"/>
              <a:gd name="connsiteX0" fmla="*/ 6555 w 45875"/>
              <a:gd name="connsiteY0" fmla="*/ 14229 h 43219"/>
              <a:gd name="connsiteX1" fmla="*/ 8278 w 45875"/>
              <a:gd name="connsiteY1" fmla="*/ 6766 h 43219"/>
              <a:gd name="connsiteX2" fmla="*/ 16660 w 45875"/>
              <a:gd name="connsiteY2" fmla="*/ 5061 h 43219"/>
              <a:gd name="connsiteX3" fmla="*/ 25111 w 45875"/>
              <a:gd name="connsiteY3" fmla="*/ 3291 h 43219"/>
              <a:gd name="connsiteX4" fmla="*/ 28404 w 45875"/>
              <a:gd name="connsiteY4" fmla="*/ 59 h 43219"/>
              <a:gd name="connsiteX5" fmla="*/ 32488 w 45875"/>
              <a:gd name="connsiteY5" fmla="*/ 2340 h 43219"/>
              <a:gd name="connsiteX6" fmla="*/ 38118 w 45875"/>
              <a:gd name="connsiteY6" fmla="*/ 549 h 43219"/>
              <a:gd name="connsiteX7" fmla="*/ 40973 w 45875"/>
              <a:gd name="connsiteY7" fmla="*/ 5435 h 43219"/>
              <a:gd name="connsiteX8" fmla="*/ 44637 w 45875"/>
              <a:gd name="connsiteY8" fmla="*/ 10177 h 43219"/>
              <a:gd name="connsiteX9" fmla="*/ 44473 w 45875"/>
              <a:gd name="connsiteY9" fmla="*/ 15319 h 43219"/>
              <a:gd name="connsiteX10" fmla="*/ 45671 w 45875"/>
              <a:gd name="connsiteY10" fmla="*/ 23181 h 43219"/>
              <a:gd name="connsiteX11" fmla="*/ 40059 w 45875"/>
              <a:gd name="connsiteY11" fmla="*/ 30063 h 43219"/>
              <a:gd name="connsiteX12" fmla="*/ 38050 w 45875"/>
              <a:gd name="connsiteY12" fmla="*/ 35960 h 43219"/>
              <a:gd name="connsiteX13" fmla="*/ 31210 w 45875"/>
              <a:gd name="connsiteY13" fmla="*/ 36674 h 43219"/>
              <a:gd name="connsiteX14" fmla="*/ 26322 w 45875"/>
              <a:gd name="connsiteY14" fmla="*/ 42965 h 43219"/>
              <a:gd name="connsiteX15" fmla="*/ 19135 w 45875"/>
              <a:gd name="connsiteY15" fmla="*/ 39125 h 43219"/>
              <a:gd name="connsiteX16" fmla="*/ 8459 w 45875"/>
              <a:gd name="connsiteY16" fmla="*/ 35331 h 43219"/>
              <a:gd name="connsiteX17" fmla="*/ 3765 w 45875"/>
              <a:gd name="connsiteY17" fmla="*/ 31109 h 43219"/>
              <a:gd name="connsiteX18" fmla="*/ 4768 w 45875"/>
              <a:gd name="connsiteY18" fmla="*/ 25410 h 43219"/>
              <a:gd name="connsiteX19" fmla="*/ 2650 w 45875"/>
              <a:gd name="connsiteY19" fmla="*/ 19563 h 43219"/>
              <a:gd name="connsiteX20" fmla="*/ 6518 w 45875"/>
              <a:gd name="connsiteY20" fmla="*/ 14366 h 43219"/>
              <a:gd name="connsiteX21" fmla="*/ 6555 w 45875"/>
              <a:gd name="connsiteY21" fmla="*/ 14229 h 43219"/>
              <a:gd name="connsiteX0" fmla="*/ 129731 w 1973350"/>
              <a:gd name="connsiteY0" fmla="*/ 838767 h 993495"/>
              <a:gd name="connsiteX1" fmla="*/ 0 w 1973350"/>
              <a:gd name="connsiteY1" fmla="*/ 925346 h 993495"/>
              <a:gd name="connsiteX2" fmla="*/ 129731 w 1973350"/>
              <a:gd name="connsiteY2" fmla="*/ 838767 h 993495"/>
              <a:gd name="connsiteX0" fmla="*/ 135107 w 1973350"/>
              <a:gd name="connsiteY0" fmla="*/ 866771 h 993495"/>
              <a:gd name="connsiteX1" fmla="*/ 79937 w 1973350"/>
              <a:gd name="connsiteY1" fmla="*/ 811601 h 993495"/>
              <a:gd name="connsiteX2" fmla="*/ 135107 w 1973350"/>
              <a:gd name="connsiteY2" fmla="*/ 866771 h 993495"/>
              <a:gd name="connsiteX0" fmla="*/ 294068 w 1973350"/>
              <a:gd name="connsiteY0" fmla="*/ 815840 h 993495"/>
              <a:gd name="connsiteX1" fmla="*/ 128558 w 1973350"/>
              <a:gd name="connsiteY1" fmla="*/ 815840 h 993495"/>
              <a:gd name="connsiteX2" fmla="*/ 211313 w 1973350"/>
              <a:gd name="connsiteY2" fmla="*/ 733085 h 993495"/>
              <a:gd name="connsiteX3" fmla="*/ 294068 w 1973350"/>
              <a:gd name="connsiteY3" fmla="*/ 815840 h 993495"/>
              <a:gd name="connsiteX0" fmla="*/ 7348 w 45875"/>
              <a:gd name="connsiteY0" fmla="*/ 26036 h 43219"/>
              <a:gd name="connsiteX1" fmla="*/ 4815 w 45875"/>
              <a:gd name="connsiteY1" fmla="*/ 25239 h 43219"/>
              <a:gd name="connsiteX2" fmla="*/ 9583 w 45875"/>
              <a:gd name="connsiteY2" fmla="*/ 34758 h 43219"/>
              <a:gd name="connsiteX3" fmla="*/ 8475 w 45875"/>
              <a:gd name="connsiteY3" fmla="*/ 35139 h 43219"/>
              <a:gd name="connsiteX4" fmla="*/ 19133 w 45875"/>
              <a:gd name="connsiteY4" fmla="*/ 38949 h 43219"/>
              <a:gd name="connsiteX5" fmla="*/ 18465 w 45875"/>
              <a:gd name="connsiteY5" fmla="*/ 37209 h 43219"/>
              <a:gd name="connsiteX6" fmla="*/ 31482 w 45875"/>
              <a:gd name="connsiteY6" fmla="*/ 34610 h 43219"/>
              <a:gd name="connsiteX7" fmla="*/ 31215 w 45875"/>
              <a:gd name="connsiteY7" fmla="*/ 36519 h 43219"/>
              <a:gd name="connsiteX8" fmla="*/ 36784 w 45875"/>
              <a:gd name="connsiteY8" fmla="*/ 22813 h 43219"/>
              <a:gd name="connsiteX9" fmla="*/ 40035 w 45875"/>
              <a:gd name="connsiteY9" fmla="*/ 29949 h 43219"/>
              <a:gd name="connsiteX10" fmla="*/ 44453 w 45875"/>
              <a:gd name="connsiteY10" fmla="*/ 15213 h 43219"/>
              <a:gd name="connsiteX11" fmla="*/ 43005 w 45875"/>
              <a:gd name="connsiteY11" fmla="*/ 17889 h 43219"/>
              <a:gd name="connsiteX12" fmla="*/ 40979 w 45875"/>
              <a:gd name="connsiteY12" fmla="*/ 5285 h 43219"/>
              <a:gd name="connsiteX13" fmla="*/ 41055 w 45875"/>
              <a:gd name="connsiteY13" fmla="*/ 6549 h 43219"/>
              <a:gd name="connsiteX14" fmla="*/ 31733 w 45875"/>
              <a:gd name="connsiteY14" fmla="*/ 3811 h 43219"/>
              <a:gd name="connsiteX15" fmla="*/ 32475 w 45875"/>
              <a:gd name="connsiteY15" fmla="*/ 2199 h 43219"/>
              <a:gd name="connsiteX16" fmla="*/ 24796 w 45875"/>
              <a:gd name="connsiteY16" fmla="*/ 4579 h 43219"/>
              <a:gd name="connsiteX17" fmla="*/ 25155 w 45875"/>
              <a:gd name="connsiteY17" fmla="*/ 3189 h 43219"/>
              <a:gd name="connsiteX18" fmla="*/ 16655 w 45875"/>
              <a:gd name="connsiteY18" fmla="*/ 5051 h 43219"/>
              <a:gd name="connsiteX19" fmla="*/ 17955 w 45875"/>
              <a:gd name="connsiteY19" fmla="*/ 6399 h 43219"/>
              <a:gd name="connsiteX20" fmla="*/ 6782 w 45875"/>
              <a:gd name="connsiteY20" fmla="*/ 15648 h 43219"/>
              <a:gd name="connsiteX21" fmla="*/ 6555 w 45875"/>
              <a:gd name="connsiteY21" fmla="*/ 14229 h 43219"/>
              <a:gd name="connsiteX0" fmla="*/ 4697 w 44017"/>
              <a:gd name="connsiteY0" fmla="*/ 14229 h 43219"/>
              <a:gd name="connsiteX1" fmla="*/ 6420 w 44017"/>
              <a:gd name="connsiteY1" fmla="*/ 6766 h 43219"/>
              <a:gd name="connsiteX2" fmla="*/ 14802 w 44017"/>
              <a:gd name="connsiteY2" fmla="*/ 5061 h 43219"/>
              <a:gd name="connsiteX3" fmla="*/ 23253 w 44017"/>
              <a:gd name="connsiteY3" fmla="*/ 3291 h 43219"/>
              <a:gd name="connsiteX4" fmla="*/ 26546 w 44017"/>
              <a:gd name="connsiteY4" fmla="*/ 59 h 43219"/>
              <a:gd name="connsiteX5" fmla="*/ 30630 w 44017"/>
              <a:gd name="connsiteY5" fmla="*/ 2340 h 43219"/>
              <a:gd name="connsiteX6" fmla="*/ 36260 w 44017"/>
              <a:gd name="connsiteY6" fmla="*/ 549 h 43219"/>
              <a:gd name="connsiteX7" fmla="*/ 39115 w 44017"/>
              <a:gd name="connsiteY7" fmla="*/ 5435 h 43219"/>
              <a:gd name="connsiteX8" fmla="*/ 42779 w 44017"/>
              <a:gd name="connsiteY8" fmla="*/ 10177 h 43219"/>
              <a:gd name="connsiteX9" fmla="*/ 42615 w 44017"/>
              <a:gd name="connsiteY9" fmla="*/ 15319 h 43219"/>
              <a:gd name="connsiteX10" fmla="*/ 43813 w 44017"/>
              <a:gd name="connsiteY10" fmla="*/ 23181 h 43219"/>
              <a:gd name="connsiteX11" fmla="*/ 38201 w 44017"/>
              <a:gd name="connsiteY11" fmla="*/ 30063 h 43219"/>
              <a:gd name="connsiteX12" fmla="*/ 36192 w 44017"/>
              <a:gd name="connsiteY12" fmla="*/ 35960 h 43219"/>
              <a:gd name="connsiteX13" fmla="*/ 29352 w 44017"/>
              <a:gd name="connsiteY13" fmla="*/ 36674 h 43219"/>
              <a:gd name="connsiteX14" fmla="*/ 24464 w 44017"/>
              <a:gd name="connsiteY14" fmla="*/ 42965 h 43219"/>
              <a:gd name="connsiteX15" fmla="*/ 17277 w 44017"/>
              <a:gd name="connsiteY15" fmla="*/ 39125 h 43219"/>
              <a:gd name="connsiteX16" fmla="*/ 6601 w 44017"/>
              <a:gd name="connsiteY16" fmla="*/ 35331 h 43219"/>
              <a:gd name="connsiteX17" fmla="*/ 1907 w 44017"/>
              <a:gd name="connsiteY17" fmla="*/ 31109 h 43219"/>
              <a:gd name="connsiteX18" fmla="*/ 2910 w 44017"/>
              <a:gd name="connsiteY18" fmla="*/ 25410 h 43219"/>
              <a:gd name="connsiteX19" fmla="*/ 792 w 44017"/>
              <a:gd name="connsiteY19" fmla="*/ 19563 h 43219"/>
              <a:gd name="connsiteX20" fmla="*/ 4660 w 44017"/>
              <a:gd name="connsiteY20" fmla="*/ 14366 h 43219"/>
              <a:gd name="connsiteX21" fmla="*/ 4697 w 44017"/>
              <a:gd name="connsiteY21" fmla="*/ 14229 h 43219"/>
              <a:gd name="connsiteX0" fmla="*/ 49794 w 1893413"/>
              <a:gd name="connsiteY0" fmla="*/ 838767 h 993495"/>
              <a:gd name="connsiteX1" fmla="*/ 97044 w 1893413"/>
              <a:gd name="connsiteY1" fmla="*/ 827023 h 993495"/>
              <a:gd name="connsiteX2" fmla="*/ 49794 w 1893413"/>
              <a:gd name="connsiteY2" fmla="*/ 838767 h 993495"/>
              <a:gd name="connsiteX0" fmla="*/ 55170 w 1893413"/>
              <a:gd name="connsiteY0" fmla="*/ 866771 h 993495"/>
              <a:gd name="connsiteX1" fmla="*/ 0 w 1893413"/>
              <a:gd name="connsiteY1" fmla="*/ 811601 h 993495"/>
              <a:gd name="connsiteX2" fmla="*/ 55170 w 1893413"/>
              <a:gd name="connsiteY2" fmla="*/ 866771 h 993495"/>
              <a:gd name="connsiteX0" fmla="*/ 214131 w 1893413"/>
              <a:gd name="connsiteY0" fmla="*/ 815840 h 993495"/>
              <a:gd name="connsiteX1" fmla="*/ 48621 w 1893413"/>
              <a:gd name="connsiteY1" fmla="*/ 815840 h 993495"/>
              <a:gd name="connsiteX2" fmla="*/ 131376 w 1893413"/>
              <a:gd name="connsiteY2" fmla="*/ 733085 h 993495"/>
              <a:gd name="connsiteX3" fmla="*/ 214131 w 1893413"/>
              <a:gd name="connsiteY3" fmla="*/ 815840 h 993495"/>
              <a:gd name="connsiteX0" fmla="*/ 5490 w 44017"/>
              <a:gd name="connsiteY0" fmla="*/ 26036 h 43219"/>
              <a:gd name="connsiteX1" fmla="*/ 2957 w 44017"/>
              <a:gd name="connsiteY1" fmla="*/ 25239 h 43219"/>
              <a:gd name="connsiteX2" fmla="*/ 7725 w 44017"/>
              <a:gd name="connsiteY2" fmla="*/ 34758 h 43219"/>
              <a:gd name="connsiteX3" fmla="*/ 6617 w 44017"/>
              <a:gd name="connsiteY3" fmla="*/ 35139 h 43219"/>
              <a:gd name="connsiteX4" fmla="*/ 17275 w 44017"/>
              <a:gd name="connsiteY4" fmla="*/ 38949 h 43219"/>
              <a:gd name="connsiteX5" fmla="*/ 16607 w 44017"/>
              <a:gd name="connsiteY5" fmla="*/ 37209 h 43219"/>
              <a:gd name="connsiteX6" fmla="*/ 29624 w 44017"/>
              <a:gd name="connsiteY6" fmla="*/ 34610 h 43219"/>
              <a:gd name="connsiteX7" fmla="*/ 29357 w 44017"/>
              <a:gd name="connsiteY7" fmla="*/ 36519 h 43219"/>
              <a:gd name="connsiteX8" fmla="*/ 34926 w 44017"/>
              <a:gd name="connsiteY8" fmla="*/ 22813 h 43219"/>
              <a:gd name="connsiteX9" fmla="*/ 38177 w 44017"/>
              <a:gd name="connsiteY9" fmla="*/ 29949 h 43219"/>
              <a:gd name="connsiteX10" fmla="*/ 42595 w 44017"/>
              <a:gd name="connsiteY10" fmla="*/ 15213 h 43219"/>
              <a:gd name="connsiteX11" fmla="*/ 41147 w 44017"/>
              <a:gd name="connsiteY11" fmla="*/ 17889 h 43219"/>
              <a:gd name="connsiteX12" fmla="*/ 39121 w 44017"/>
              <a:gd name="connsiteY12" fmla="*/ 5285 h 43219"/>
              <a:gd name="connsiteX13" fmla="*/ 39197 w 44017"/>
              <a:gd name="connsiteY13" fmla="*/ 6549 h 43219"/>
              <a:gd name="connsiteX14" fmla="*/ 29875 w 44017"/>
              <a:gd name="connsiteY14" fmla="*/ 3811 h 43219"/>
              <a:gd name="connsiteX15" fmla="*/ 30617 w 44017"/>
              <a:gd name="connsiteY15" fmla="*/ 2199 h 43219"/>
              <a:gd name="connsiteX16" fmla="*/ 22938 w 44017"/>
              <a:gd name="connsiteY16" fmla="*/ 4579 h 43219"/>
              <a:gd name="connsiteX17" fmla="*/ 23297 w 44017"/>
              <a:gd name="connsiteY17" fmla="*/ 3189 h 43219"/>
              <a:gd name="connsiteX18" fmla="*/ 14797 w 44017"/>
              <a:gd name="connsiteY18" fmla="*/ 5051 h 43219"/>
              <a:gd name="connsiteX19" fmla="*/ 16097 w 44017"/>
              <a:gd name="connsiteY19" fmla="*/ 6399 h 43219"/>
              <a:gd name="connsiteX20" fmla="*/ 4924 w 44017"/>
              <a:gd name="connsiteY20" fmla="*/ 15648 h 43219"/>
              <a:gd name="connsiteX21" fmla="*/ 4697 w 44017"/>
              <a:gd name="connsiteY21" fmla="*/ 14229 h 43219"/>
              <a:gd name="connsiteX0" fmla="*/ 4697 w 44017"/>
              <a:gd name="connsiteY0" fmla="*/ 14229 h 43219"/>
              <a:gd name="connsiteX1" fmla="*/ 6420 w 44017"/>
              <a:gd name="connsiteY1" fmla="*/ 6766 h 43219"/>
              <a:gd name="connsiteX2" fmla="*/ 14802 w 44017"/>
              <a:gd name="connsiteY2" fmla="*/ 5061 h 43219"/>
              <a:gd name="connsiteX3" fmla="*/ 23253 w 44017"/>
              <a:gd name="connsiteY3" fmla="*/ 3291 h 43219"/>
              <a:gd name="connsiteX4" fmla="*/ 26546 w 44017"/>
              <a:gd name="connsiteY4" fmla="*/ 59 h 43219"/>
              <a:gd name="connsiteX5" fmla="*/ 30630 w 44017"/>
              <a:gd name="connsiteY5" fmla="*/ 2340 h 43219"/>
              <a:gd name="connsiteX6" fmla="*/ 36260 w 44017"/>
              <a:gd name="connsiteY6" fmla="*/ 549 h 43219"/>
              <a:gd name="connsiteX7" fmla="*/ 39115 w 44017"/>
              <a:gd name="connsiteY7" fmla="*/ 5435 h 43219"/>
              <a:gd name="connsiteX8" fmla="*/ 42779 w 44017"/>
              <a:gd name="connsiteY8" fmla="*/ 10177 h 43219"/>
              <a:gd name="connsiteX9" fmla="*/ 42615 w 44017"/>
              <a:gd name="connsiteY9" fmla="*/ 15319 h 43219"/>
              <a:gd name="connsiteX10" fmla="*/ 43813 w 44017"/>
              <a:gd name="connsiteY10" fmla="*/ 23181 h 43219"/>
              <a:gd name="connsiteX11" fmla="*/ 38201 w 44017"/>
              <a:gd name="connsiteY11" fmla="*/ 30063 h 43219"/>
              <a:gd name="connsiteX12" fmla="*/ 36192 w 44017"/>
              <a:gd name="connsiteY12" fmla="*/ 35960 h 43219"/>
              <a:gd name="connsiteX13" fmla="*/ 29352 w 44017"/>
              <a:gd name="connsiteY13" fmla="*/ 36674 h 43219"/>
              <a:gd name="connsiteX14" fmla="*/ 24464 w 44017"/>
              <a:gd name="connsiteY14" fmla="*/ 42965 h 43219"/>
              <a:gd name="connsiteX15" fmla="*/ 17277 w 44017"/>
              <a:gd name="connsiteY15" fmla="*/ 39125 h 43219"/>
              <a:gd name="connsiteX16" fmla="*/ 6601 w 44017"/>
              <a:gd name="connsiteY16" fmla="*/ 35331 h 43219"/>
              <a:gd name="connsiteX17" fmla="*/ 1907 w 44017"/>
              <a:gd name="connsiteY17" fmla="*/ 31109 h 43219"/>
              <a:gd name="connsiteX18" fmla="*/ 2910 w 44017"/>
              <a:gd name="connsiteY18" fmla="*/ 25410 h 43219"/>
              <a:gd name="connsiteX19" fmla="*/ 792 w 44017"/>
              <a:gd name="connsiteY19" fmla="*/ 19563 h 43219"/>
              <a:gd name="connsiteX20" fmla="*/ 4660 w 44017"/>
              <a:gd name="connsiteY20" fmla="*/ 14366 h 43219"/>
              <a:gd name="connsiteX21" fmla="*/ 4697 w 44017"/>
              <a:gd name="connsiteY21" fmla="*/ 14229 h 43219"/>
              <a:gd name="connsiteX0" fmla="*/ 49794 w 1893413"/>
              <a:gd name="connsiteY0" fmla="*/ 838767 h 993495"/>
              <a:gd name="connsiteX1" fmla="*/ 97044 w 1893413"/>
              <a:gd name="connsiteY1" fmla="*/ 827023 h 993495"/>
              <a:gd name="connsiteX2" fmla="*/ 49794 w 1893413"/>
              <a:gd name="connsiteY2" fmla="*/ 838767 h 993495"/>
              <a:gd name="connsiteX0" fmla="*/ 55170 w 1893413"/>
              <a:gd name="connsiteY0" fmla="*/ 866771 h 993495"/>
              <a:gd name="connsiteX1" fmla="*/ 0 w 1893413"/>
              <a:gd name="connsiteY1" fmla="*/ 811601 h 993495"/>
              <a:gd name="connsiteX2" fmla="*/ 55170 w 1893413"/>
              <a:gd name="connsiteY2" fmla="*/ 866771 h 993495"/>
              <a:gd name="connsiteX0" fmla="*/ 214131 w 1893413"/>
              <a:gd name="connsiteY0" fmla="*/ 815840 h 993495"/>
              <a:gd name="connsiteX1" fmla="*/ 131376 w 1893413"/>
              <a:gd name="connsiteY1" fmla="*/ 733085 h 993495"/>
              <a:gd name="connsiteX2" fmla="*/ 214131 w 1893413"/>
              <a:gd name="connsiteY2" fmla="*/ 815840 h 993495"/>
              <a:gd name="connsiteX0" fmla="*/ 5490 w 44017"/>
              <a:gd name="connsiteY0" fmla="*/ 26036 h 43219"/>
              <a:gd name="connsiteX1" fmla="*/ 2957 w 44017"/>
              <a:gd name="connsiteY1" fmla="*/ 25239 h 43219"/>
              <a:gd name="connsiteX2" fmla="*/ 7725 w 44017"/>
              <a:gd name="connsiteY2" fmla="*/ 34758 h 43219"/>
              <a:gd name="connsiteX3" fmla="*/ 6617 w 44017"/>
              <a:gd name="connsiteY3" fmla="*/ 35139 h 43219"/>
              <a:gd name="connsiteX4" fmla="*/ 17275 w 44017"/>
              <a:gd name="connsiteY4" fmla="*/ 38949 h 43219"/>
              <a:gd name="connsiteX5" fmla="*/ 16607 w 44017"/>
              <a:gd name="connsiteY5" fmla="*/ 37209 h 43219"/>
              <a:gd name="connsiteX6" fmla="*/ 29624 w 44017"/>
              <a:gd name="connsiteY6" fmla="*/ 34610 h 43219"/>
              <a:gd name="connsiteX7" fmla="*/ 29357 w 44017"/>
              <a:gd name="connsiteY7" fmla="*/ 36519 h 43219"/>
              <a:gd name="connsiteX8" fmla="*/ 34926 w 44017"/>
              <a:gd name="connsiteY8" fmla="*/ 22813 h 43219"/>
              <a:gd name="connsiteX9" fmla="*/ 38177 w 44017"/>
              <a:gd name="connsiteY9" fmla="*/ 29949 h 43219"/>
              <a:gd name="connsiteX10" fmla="*/ 42595 w 44017"/>
              <a:gd name="connsiteY10" fmla="*/ 15213 h 43219"/>
              <a:gd name="connsiteX11" fmla="*/ 41147 w 44017"/>
              <a:gd name="connsiteY11" fmla="*/ 17889 h 43219"/>
              <a:gd name="connsiteX12" fmla="*/ 39121 w 44017"/>
              <a:gd name="connsiteY12" fmla="*/ 5285 h 43219"/>
              <a:gd name="connsiteX13" fmla="*/ 39197 w 44017"/>
              <a:gd name="connsiteY13" fmla="*/ 6549 h 43219"/>
              <a:gd name="connsiteX14" fmla="*/ 29875 w 44017"/>
              <a:gd name="connsiteY14" fmla="*/ 3811 h 43219"/>
              <a:gd name="connsiteX15" fmla="*/ 30617 w 44017"/>
              <a:gd name="connsiteY15" fmla="*/ 2199 h 43219"/>
              <a:gd name="connsiteX16" fmla="*/ 22938 w 44017"/>
              <a:gd name="connsiteY16" fmla="*/ 4579 h 43219"/>
              <a:gd name="connsiteX17" fmla="*/ 23297 w 44017"/>
              <a:gd name="connsiteY17" fmla="*/ 3189 h 43219"/>
              <a:gd name="connsiteX18" fmla="*/ 14797 w 44017"/>
              <a:gd name="connsiteY18" fmla="*/ 5051 h 43219"/>
              <a:gd name="connsiteX19" fmla="*/ 16097 w 44017"/>
              <a:gd name="connsiteY19" fmla="*/ 6399 h 43219"/>
              <a:gd name="connsiteX20" fmla="*/ 4924 w 44017"/>
              <a:gd name="connsiteY20" fmla="*/ 15648 h 43219"/>
              <a:gd name="connsiteX21" fmla="*/ 4697 w 44017"/>
              <a:gd name="connsiteY21" fmla="*/ 14229 h 43219"/>
              <a:gd name="connsiteX0" fmla="*/ 4697 w 44017"/>
              <a:gd name="connsiteY0" fmla="*/ 14229 h 43219"/>
              <a:gd name="connsiteX1" fmla="*/ 6420 w 44017"/>
              <a:gd name="connsiteY1" fmla="*/ 6766 h 43219"/>
              <a:gd name="connsiteX2" fmla="*/ 14802 w 44017"/>
              <a:gd name="connsiteY2" fmla="*/ 5061 h 43219"/>
              <a:gd name="connsiteX3" fmla="*/ 23253 w 44017"/>
              <a:gd name="connsiteY3" fmla="*/ 3291 h 43219"/>
              <a:gd name="connsiteX4" fmla="*/ 26546 w 44017"/>
              <a:gd name="connsiteY4" fmla="*/ 59 h 43219"/>
              <a:gd name="connsiteX5" fmla="*/ 30630 w 44017"/>
              <a:gd name="connsiteY5" fmla="*/ 2340 h 43219"/>
              <a:gd name="connsiteX6" fmla="*/ 36260 w 44017"/>
              <a:gd name="connsiteY6" fmla="*/ 549 h 43219"/>
              <a:gd name="connsiteX7" fmla="*/ 39115 w 44017"/>
              <a:gd name="connsiteY7" fmla="*/ 5435 h 43219"/>
              <a:gd name="connsiteX8" fmla="*/ 42779 w 44017"/>
              <a:gd name="connsiteY8" fmla="*/ 10177 h 43219"/>
              <a:gd name="connsiteX9" fmla="*/ 42615 w 44017"/>
              <a:gd name="connsiteY9" fmla="*/ 15319 h 43219"/>
              <a:gd name="connsiteX10" fmla="*/ 43813 w 44017"/>
              <a:gd name="connsiteY10" fmla="*/ 23181 h 43219"/>
              <a:gd name="connsiteX11" fmla="*/ 38201 w 44017"/>
              <a:gd name="connsiteY11" fmla="*/ 30063 h 43219"/>
              <a:gd name="connsiteX12" fmla="*/ 36192 w 44017"/>
              <a:gd name="connsiteY12" fmla="*/ 35960 h 43219"/>
              <a:gd name="connsiteX13" fmla="*/ 29352 w 44017"/>
              <a:gd name="connsiteY13" fmla="*/ 36674 h 43219"/>
              <a:gd name="connsiteX14" fmla="*/ 24464 w 44017"/>
              <a:gd name="connsiteY14" fmla="*/ 42965 h 43219"/>
              <a:gd name="connsiteX15" fmla="*/ 17277 w 44017"/>
              <a:gd name="connsiteY15" fmla="*/ 39125 h 43219"/>
              <a:gd name="connsiteX16" fmla="*/ 6601 w 44017"/>
              <a:gd name="connsiteY16" fmla="*/ 35331 h 43219"/>
              <a:gd name="connsiteX17" fmla="*/ 1907 w 44017"/>
              <a:gd name="connsiteY17" fmla="*/ 31109 h 43219"/>
              <a:gd name="connsiteX18" fmla="*/ 2910 w 44017"/>
              <a:gd name="connsiteY18" fmla="*/ 25410 h 43219"/>
              <a:gd name="connsiteX19" fmla="*/ 792 w 44017"/>
              <a:gd name="connsiteY19" fmla="*/ 19563 h 43219"/>
              <a:gd name="connsiteX20" fmla="*/ 4660 w 44017"/>
              <a:gd name="connsiteY20" fmla="*/ 14366 h 43219"/>
              <a:gd name="connsiteX21" fmla="*/ 4697 w 44017"/>
              <a:gd name="connsiteY21" fmla="*/ 14229 h 43219"/>
              <a:gd name="connsiteX0" fmla="*/ 49794 w 1893413"/>
              <a:gd name="connsiteY0" fmla="*/ 838767 h 993495"/>
              <a:gd name="connsiteX1" fmla="*/ 97044 w 1893413"/>
              <a:gd name="connsiteY1" fmla="*/ 827023 h 993495"/>
              <a:gd name="connsiteX2" fmla="*/ 49794 w 1893413"/>
              <a:gd name="connsiteY2" fmla="*/ 838767 h 993495"/>
              <a:gd name="connsiteX0" fmla="*/ 153492 w 1893413"/>
              <a:gd name="connsiteY0" fmla="*/ 758616 h 993495"/>
              <a:gd name="connsiteX1" fmla="*/ 0 w 1893413"/>
              <a:gd name="connsiteY1" fmla="*/ 811601 h 993495"/>
              <a:gd name="connsiteX2" fmla="*/ 153492 w 1893413"/>
              <a:gd name="connsiteY2" fmla="*/ 758616 h 993495"/>
              <a:gd name="connsiteX0" fmla="*/ 214131 w 1893413"/>
              <a:gd name="connsiteY0" fmla="*/ 815840 h 993495"/>
              <a:gd name="connsiteX1" fmla="*/ 131376 w 1893413"/>
              <a:gd name="connsiteY1" fmla="*/ 733085 h 993495"/>
              <a:gd name="connsiteX2" fmla="*/ 214131 w 1893413"/>
              <a:gd name="connsiteY2" fmla="*/ 815840 h 993495"/>
              <a:gd name="connsiteX0" fmla="*/ 5490 w 44017"/>
              <a:gd name="connsiteY0" fmla="*/ 26036 h 43219"/>
              <a:gd name="connsiteX1" fmla="*/ 2957 w 44017"/>
              <a:gd name="connsiteY1" fmla="*/ 25239 h 43219"/>
              <a:gd name="connsiteX2" fmla="*/ 7725 w 44017"/>
              <a:gd name="connsiteY2" fmla="*/ 34758 h 43219"/>
              <a:gd name="connsiteX3" fmla="*/ 6617 w 44017"/>
              <a:gd name="connsiteY3" fmla="*/ 35139 h 43219"/>
              <a:gd name="connsiteX4" fmla="*/ 17275 w 44017"/>
              <a:gd name="connsiteY4" fmla="*/ 38949 h 43219"/>
              <a:gd name="connsiteX5" fmla="*/ 16607 w 44017"/>
              <a:gd name="connsiteY5" fmla="*/ 37209 h 43219"/>
              <a:gd name="connsiteX6" fmla="*/ 29624 w 44017"/>
              <a:gd name="connsiteY6" fmla="*/ 34610 h 43219"/>
              <a:gd name="connsiteX7" fmla="*/ 29357 w 44017"/>
              <a:gd name="connsiteY7" fmla="*/ 36519 h 43219"/>
              <a:gd name="connsiteX8" fmla="*/ 34926 w 44017"/>
              <a:gd name="connsiteY8" fmla="*/ 22813 h 43219"/>
              <a:gd name="connsiteX9" fmla="*/ 38177 w 44017"/>
              <a:gd name="connsiteY9" fmla="*/ 29949 h 43219"/>
              <a:gd name="connsiteX10" fmla="*/ 42595 w 44017"/>
              <a:gd name="connsiteY10" fmla="*/ 15213 h 43219"/>
              <a:gd name="connsiteX11" fmla="*/ 41147 w 44017"/>
              <a:gd name="connsiteY11" fmla="*/ 17889 h 43219"/>
              <a:gd name="connsiteX12" fmla="*/ 39121 w 44017"/>
              <a:gd name="connsiteY12" fmla="*/ 5285 h 43219"/>
              <a:gd name="connsiteX13" fmla="*/ 39197 w 44017"/>
              <a:gd name="connsiteY13" fmla="*/ 6549 h 43219"/>
              <a:gd name="connsiteX14" fmla="*/ 29875 w 44017"/>
              <a:gd name="connsiteY14" fmla="*/ 3811 h 43219"/>
              <a:gd name="connsiteX15" fmla="*/ 30617 w 44017"/>
              <a:gd name="connsiteY15" fmla="*/ 2199 h 43219"/>
              <a:gd name="connsiteX16" fmla="*/ 22938 w 44017"/>
              <a:gd name="connsiteY16" fmla="*/ 4579 h 43219"/>
              <a:gd name="connsiteX17" fmla="*/ 23297 w 44017"/>
              <a:gd name="connsiteY17" fmla="*/ 3189 h 43219"/>
              <a:gd name="connsiteX18" fmla="*/ 14797 w 44017"/>
              <a:gd name="connsiteY18" fmla="*/ 5051 h 43219"/>
              <a:gd name="connsiteX19" fmla="*/ 16097 w 44017"/>
              <a:gd name="connsiteY19" fmla="*/ 6399 h 43219"/>
              <a:gd name="connsiteX20" fmla="*/ 4924 w 44017"/>
              <a:gd name="connsiteY20" fmla="*/ 15648 h 43219"/>
              <a:gd name="connsiteX21" fmla="*/ 4697 w 44017"/>
              <a:gd name="connsiteY21" fmla="*/ 14229 h 43219"/>
              <a:gd name="connsiteX0" fmla="*/ 3937 w 43257"/>
              <a:gd name="connsiteY0" fmla="*/ 14229 h 43219"/>
              <a:gd name="connsiteX1" fmla="*/ 5660 w 43257"/>
              <a:gd name="connsiteY1" fmla="*/ 6766 h 43219"/>
              <a:gd name="connsiteX2" fmla="*/ 14042 w 43257"/>
              <a:gd name="connsiteY2" fmla="*/ 5061 h 43219"/>
              <a:gd name="connsiteX3" fmla="*/ 22493 w 43257"/>
              <a:gd name="connsiteY3" fmla="*/ 3291 h 43219"/>
              <a:gd name="connsiteX4" fmla="*/ 25786 w 43257"/>
              <a:gd name="connsiteY4" fmla="*/ 59 h 43219"/>
              <a:gd name="connsiteX5" fmla="*/ 29870 w 43257"/>
              <a:gd name="connsiteY5" fmla="*/ 2340 h 43219"/>
              <a:gd name="connsiteX6" fmla="*/ 35500 w 43257"/>
              <a:gd name="connsiteY6" fmla="*/ 549 h 43219"/>
              <a:gd name="connsiteX7" fmla="*/ 38355 w 43257"/>
              <a:gd name="connsiteY7" fmla="*/ 5435 h 43219"/>
              <a:gd name="connsiteX8" fmla="*/ 42019 w 43257"/>
              <a:gd name="connsiteY8" fmla="*/ 10177 h 43219"/>
              <a:gd name="connsiteX9" fmla="*/ 41855 w 43257"/>
              <a:gd name="connsiteY9" fmla="*/ 15319 h 43219"/>
              <a:gd name="connsiteX10" fmla="*/ 43053 w 43257"/>
              <a:gd name="connsiteY10" fmla="*/ 23181 h 43219"/>
              <a:gd name="connsiteX11" fmla="*/ 37441 w 43257"/>
              <a:gd name="connsiteY11" fmla="*/ 30063 h 43219"/>
              <a:gd name="connsiteX12" fmla="*/ 35432 w 43257"/>
              <a:gd name="connsiteY12" fmla="*/ 35960 h 43219"/>
              <a:gd name="connsiteX13" fmla="*/ 28592 w 43257"/>
              <a:gd name="connsiteY13" fmla="*/ 36674 h 43219"/>
              <a:gd name="connsiteX14" fmla="*/ 23704 w 43257"/>
              <a:gd name="connsiteY14" fmla="*/ 42965 h 43219"/>
              <a:gd name="connsiteX15" fmla="*/ 16517 w 43257"/>
              <a:gd name="connsiteY15" fmla="*/ 39125 h 43219"/>
              <a:gd name="connsiteX16" fmla="*/ 5841 w 43257"/>
              <a:gd name="connsiteY16" fmla="*/ 35331 h 43219"/>
              <a:gd name="connsiteX17" fmla="*/ 1147 w 43257"/>
              <a:gd name="connsiteY17" fmla="*/ 31109 h 43219"/>
              <a:gd name="connsiteX18" fmla="*/ 2150 w 43257"/>
              <a:gd name="connsiteY18" fmla="*/ 25410 h 43219"/>
              <a:gd name="connsiteX19" fmla="*/ 32 w 43257"/>
              <a:gd name="connsiteY19" fmla="*/ 19563 h 43219"/>
              <a:gd name="connsiteX20" fmla="*/ 3900 w 43257"/>
              <a:gd name="connsiteY20" fmla="*/ 14366 h 43219"/>
              <a:gd name="connsiteX21" fmla="*/ 3937 w 43257"/>
              <a:gd name="connsiteY21" fmla="*/ 14229 h 43219"/>
              <a:gd name="connsiteX0" fmla="*/ 17102 w 1860721"/>
              <a:gd name="connsiteY0" fmla="*/ 838767 h 993495"/>
              <a:gd name="connsiteX1" fmla="*/ 64352 w 1860721"/>
              <a:gd name="connsiteY1" fmla="*/ 827023 h 993495"/>
              <a:gd name="connsiteX2" fmla="*/ 17102 w 1860721"/>
              <a:gd name="connsiteY2" fmla="*/ 838767 h 993495"/>
              <a:gd name="connsiteX0" fmla="*/ 120800 w 1860721"/>
              <a:gd name="connsiteY0" fmla="*/ 758616 h 993495"/>
              <a:gd name="connsiteX1" fmla="*/ 75463 w 1860721"/>
              <a:gd name="connsiteY1" fmla="*/ 772271 h 993495"/>
              <a:gd name="connsiteX2" fmla="*/ 120800 w 1860721"/>
              <a:gd name="connsiteY2" fmla="*/ 758616 h 993495"/>
              <a:gd name="connsiteX0" fmla="*/ 181439 w 1860721"/>
              <a:gd name="connsiteY0" fmla="*/ 815840 h 993495"/>
              <a:gd name="connsiteX1" fmla="*/ 98684 w 1860721"/>
              <a:gd name="connsiteY1" fmla="*/ 733085 h 993495"/>
              <a:gd name="connsiteX2" fmla="*/ 181439 w 1860721"/>
              <a:gd name="connsiteY2" fmla="*/ 815840 h 993495"/>
              <a:gd name="connsiteX0" fmla="*/ 4730 w 43257"/>
              <a:gd name="connsiteY0" fmla="*/ 26036 h 43219"/>
              <a:gd name="connsiteX1" fmla="*/ 2197 w 43257"/>
              <a:gd name="connsiteY1" fmla="*/ 25239 h 43219"/>
              <a:gd name="connsiteX2" fmla="*/ 6965 w 43257"/>
              <a:gd name="connsiteY2" fmla="*/ 34758 h 43219"/>
              <a:gd name="connsiteX3" fmla="*/ 5857 w 43257"/>
              <a:gd name="connsiteY3" fmla="*/ 35139 h 43219"/>
              <a:gd name="connsiteX4" fmla="*/ 16515 w 43257"/>
              <a:gd name="connsiteY4" fmla="*/ 38949 h 43219"/>
              <a:gd name="connsiteX5" fmla="*/ 15847 w 43257"/>
              <a:gd name="connsiteY5" fmla="*/ 37209 h 43219"/>
              <a:gd name="connsiteX6" fmla="*/ 28864 w 43257"/>
              <a:gd name="connsiteY6" fmla="*/ 34610 h 43219"/>
              <a:gd name="connsiteX7" fmla="*/ 28597 w 43257"/>
              <a:gd name="connsiteY7" fmla="*/ 36519 h 43219"/>
              <a:gd name="connsiteX8" fmla="*/ 34166 w 43257"/>
              <a:gd name="connsiteY8" fmla="*/ 22813 h 43219"/>
              <a:gd name="connsiteX9" fmla="*/ 37417 w 43257"/>
              <a:gd name="connsiteY9" fmla="*/ 29949 h 43219"/>
              <a:gd name="connsiteX10" fmla="*/ 41835 w 43257"/>
              <a:gd name="connsiteY10" fmla="*/ 15213 h 43219"/>
              <a:gd name="connsiteX11" fmla="*/ 40387 w 43257"/>
              <a:gd name="connsiteY11" fmla="*/ 17889 h 43219"/>
              <a:gd name="connsiteX12" fmla="*/ 38361 w 43257"/>
              <a:gd name="connsiteY12" fmla="*/ 5285 h 43219"/>
              <a:gd name="connsiteX13" fmla="*/ 38437 w 43257"/>
              <a:gd name="connsiteY13" fmla="*/ 6549 h 43219"/>
              <a:gd name="connsiteX14" fmla="*/ 29115 w 43257"/>
              <a:gd name="connsiteY14" fmla="*/ 3811 h 43219"/>
              <a:gd name="connsiteX15" fmla="*/ 29857 w 43257"/>
              <a:gd name="connsiteY15" fmla="*/ 2199 h 43219"/>
              <a:gd name="connsiteX16" fmla="*/ 22178 w 43257"/>
              <a:gd name="connsiteY16" fmla="*/ 4579 h 43219"/>
              <a:gd name="connsiteX17" fmla="*/ 22537 w 43257"/>
              <a:gd name="connsiteY17" fmla="*/ 3189 h 43219"/>
              <a:gd name="connsiteX18" fmla="*/ 14037 w 43257"/>
              <a:gd name="connsiteY18" fmla="*/ 5051 h 43219"/>
              <a:gd name="connsiteX19" fmla="*/ 15337 w 43257"/>
              <a:gd name="connsiteY19" fmla="*/ 6399 h 43219"/>
              <a:gd name="connsiteX20" fmla="*/ 4164 w 43257"/>
              <a:gd name="connsiteY20" fmla="*/ 15648 h 43219"/>
              <a:gd name="connsiteX21" fmla="*/ 3937 w 43257"/>
              <a:gd name="connsiteY21" fmla="*/ 14229 h 43219"/>
              <a:gd name="connsiteX0" fmla="*/ 3937 w 43257"/>
              <a:gd name="connsiteY0" fmla="*/ 14229 h 43219"/>
              <a:gd name="connsiteX1" fmla="*/ 5660 w 43257"/>
              <a:gd name="connsiteY1" fmla="*/ 6766 h 43219"/>
              <a:gd name="connsiteX2" fmla="*/ 14042 w 43257"/>
              <a:gd name="connsiteY2" fmla="*/ 5061 h 43219"/>
              <a:gd name="connsiteX3" fmla="*/ 22493 w 43257"/>
              <a:gd name="connsiteY3" fmla="*/ 3291 h 43219"/>
              <a:gd name="connsiteX4" fmla="*/ 25786 w 43257"/>
              <a:gd name="connsiteY4" fmla="*/ 59 h 43219"/>
              <a:gd name="connsiteX5" fmla="*/ 29870 w 43257"/>
              <a:gd name="connsiteY5" fmla="*/ 2340 h 43219"/>
              <a:gd name="connsiteX6" fmla="*/ 35500 w 43257"/>
              <a:gd name="connsiteY6" fmla="*/ 549 h 43219"/>
              <a:gd name="connsiteX7" fmla="*/ 38355 w 43257"/>
              <a:gd name="connsiteY7" fmla="*/ 5435 h 43219"/>
              <a:gd name="connsiteX8" fmla="*/ 42019 w 43257"/>
              <a:gd name="connsiteY8" fmla="*/ 10177 h 43219"/>
              <a:gd name="connsiteX9" fmla="*/ 41855 w 43257"/>
              <a:gd name="connsiteY9" fmla="*/ 15319 h 43219"/>
              <a:gd name="connsiteX10" fmla="*/ 43053 w 43257"/>
              <a:gd name="connsiteY10" fmla="*/ 23181 h 43219"/>
              <a:gd name="connsiteX11" fmla="*/ 37441 w 43257"/>
              <a:gd name="connsiteY11" fmla="*/ 30063 h 43219"/>
              <a:gd name="connsiteX12" fmla="*/ 35432 w 43257"/>
              <a:gd name="connsiteY12" fmla="*/ 35960 h 43219"/>
              <a:gd name="connsiteX13" fmla="*/ 28592 w 43257"/>
              <a:gd name="connsiteY13" fmla="*/ 36674 h 43219"/>
              <a:gd name="connsiteX14" fmla="*/ 23704 w 43257"/>
              <a:gd name="connsiteY14" fmla="*/ 42965 h 43219"/>
              <a:gd name="connsiteX15" fmla="*/ 16517 w 43257"/>
              <a:gd name="connsiteY15" fmla="*/ 39125 h 43219"/>
              <a:gd name="connsiteX16" fmla="*/ 5841 w 43257"/>
              <a:gd name="connsiteY16" fmla="*/ 35331 h 43219"/>
              <a:gd name="connsiteX17" fmla="*/ 1147 w 43257"/>
              <a:gd name="connsiteY17" fmla="*/ 31109 h 43219"/>
              <a:gd name="connsiteX18" fmla="*/ 2150 w 43257"/>
              <a:gd name="connsiteY18" fmla="*/ 25410 h 43219"/>
              <a:gd name="connsiteX19" fmla="*/ 32 w 43257"/>
              <a:gd name="connsiteY19" fmla="*/ 19563 h 43219"/>
              <a:gd name="connsiteX20" fmla="*/ 3900 w 43257"/>
              <a:gd name="connsiteY20" fmla="*/ 14366 h 43219"/>
              <a:gd name="connsiteX21" fmla="*/ 3937 w 43257"/>
              <a:gd name="connsiteY21" fmla="*/ 14229 h 43219"/>
              <a:gd name="connsiteX0" fmla="*/ 83777 w 1860721"/>
              <a:gd name="connsiteY0" fmla="*/ 843529 h 993495"/>
              <a:gd name="connsiteX1" fmla="*/ 64352 w 1860721"/>
              <a:gd name="connsiteY1" fmla="*/ 827023 h 993495"/>
              <a:gd name="connsiteX2" fmla="*/ 83777 w 1860721"/>
              <a:gd name="connsiteY2" fmla="*/ 843529 h 993495"/>
              <a:gd name="connsiteX0" fmla="*/ 120800 w 1860721"/>
              <a:gd name="connsiteY0" fmla="*/ 758616 h 993495"/>
              <a:gd name="connsiteX1" fmla="*/ 75463 w 1860721"/>
              <a:gd name="connsiteY1" fmla="*/ 772271 h 993495"/>
              <a:gd name="connsiteX2" fmla="*/ 120800 w 1860721"/>
              <a:gd name="connsiteY2" fmla="*/ 758616 h 993495"/>
              <a:gd name="connsiteX0" fmla="*/ 181439 w 1860721"/>
              <a:gd name="connsiteY0" fmla="*/ 815840 h 993495"/>
              <a:gd name="connsiteX1" fmla="*/ 98684 w 1860721"/>
              <a:gd name="connsiteY1" fmla="*/ 733085 h 993495"/>
              <a:gd name="connsiteX2" fmla="*/ 181439 w 1860721"/>
              <a:gd name="connsiteY2" fmla="*/ 815840 h 993495"/>
              <a:gd name="connsiteX0" fmla="*/ 4730 w 43257"/>
              <a:gd name="connsiteY0" fmla="*/ 26036 h 43219"/>
              <a:gd name="connsiteX1" fmla="*/ 2197 w 43257"/>
              <a:gd name="connsiteY1" fmla="*/ 25239 h 43219"/>
              <a:gd name="connsiteX2" fmla="*/ 6965 w 43257"/>
              <a:gd name="connsiteY2" fmla="*/ 34758 h 43219"/>
              <a:gd name="connsiteX3" fmla="*/ 5857 w 43257"/>
              <a:gd name="connsiteY3" fmla="*/ 35139 h 43219"/>
              <a:gd name="connsiteX4" fmla="*/ 16515 w 43257"/>
              <a:gd name="connsiteY4" fmla="*/ 38949 h 43219"/>
              <a:gd name="connsiteX5" fmla="*/ 15847 w 43257"/>
              <a:gd name="connsiteY5" fmla="*/ 37209 h 43219"/>
              <a:gd name="connsiteX6" fmla="*/ 28864 w 43257"/>
              <a:gd name="connsiteY6" fmla="*/ 34610 h 43219"/>
              <a:gd name="connsiteX7" fmla="*/ 28597 w 43257"/>
              <a:gd name="connsiteY7" fmla="*/ 36519 h 43219"/>
              <a:gd name="connsiteX8" fmla="*/ 34166 w 43257"/>
              <a:gd name="connsiteY8" fmla="*/ 22813 h 43219"/>
              <a:gd name="connsiteX9" fmla="*/ 37417 w 43257"/>
              <a:gd name="connsiteY9" fmla="*/ 29949 h 43219"/>
              <a:gd name="connsiteX10" fmla="*/ 41835 w 43257"/>
              <a:gd name="connsiteY10" fmla="*/ 15213 h 43219"/>
              <a:gd name="connsiteX11" fmla="*/ 40387 w 43257"/>
              <a:gd name="connsiteY11" fmla="*/ 17889 h 43219"/>
              <a:gd name="connsiteX12" fmla="*/ 38361 w 43257"/>
              <a:gd name="connsiteY12" fmla="*/ 5285 h 43219"/>
              <a:gd name="connsiteX13" fmla="*/ 38437 w 43257"/>
              <a:gd name="connsiteY13" fmla="*/ 6549 h 43219"/>
              <a:gd name="connsiteX14" fmla="*/ 29115 w 43257"/>
              <a:gd name="connsiteY14" fmla="*/ 3811 h 43219"/>
              <a:gd name="connsiteX15" fmla="*/ 29857 w 43257"/>
              <a:gd name="connsiteY15" fmla="*/ 2199 h 43219"/>
              <a:gd name="connsiteX16" fmla="*/ 22178 w 43257"/>
              <a:gd name="connsiteY16" fmla="*/ 4579 h 43219"/>
              <a:gd name="connsiteX17" fmla="*/ 22537 w 43257"/>
              <a:gd name="connsiteY17" fmla="*/ 3189 h 43219"/>
              <a:gd name="connsiteX18" fmla="*/ 14037 w 43257"/>
              <a:gd name="connsiteY18" fmla="*/ 5051 h 43219"/>
              <a:gd name="connsiteX19" fmla="*/ 15337 w 43257"/>
              <a:gd name="connsiteY19" fmla="*/ 6399 h 43219"/>
              <a:gd name="connsiteX20" fmla="*/ 4164 w 43257"/>
              <a:gd name="connsiteY20" fmla="*/ 15648 h 43219"/>
              <a:gd name="connsiteX21" fmla="*/ 3937 w 43257"/>
              <a:gd name="connsiteY21" fmla="*/ 14229 h 43219"/>
              <a:gd name="connsiteX0" fmla="*/ 3937 w 43257"/>
              <a:gd name="connsiteY0" fmla="*/ 14229 h 43219"/>
              <a:gd name="connsiteX1" fmla="*/ 5660 w 43257"/>
              <a:gd name="connsiteY1" fmla="*/ 6766 h 43219"/>
              <a:gd name="connsiteX2" fmla="*/ 14042 w 43257"/>
              <a:gd name="connsiteY2" fmla="*/ 5061 h 43219"/>
              <a:gd name="connsiteX3" fmla="*/ 22493 w 43257"/>
              <a:gd name="connsiteY3" fmla="*/ 3291 h 43219"/>
              <a:gd name="connsiteX4" fmla="*/ 25786 w 43257"/>
              <a:gd name="connsiteY4" fmla="*/ 59 h 43219"/>
              <a:gd name="connsiteX5" fmla="*/ 29870 w 43257"/>
              <a:gd name="connsiteY5" fmla="*/ 2340 h 43219"/>
              <a:gd name="connsiteX6" fmla="*/ 35500 w 43257"/>
              <a:gd name="connsiteY6" fmla="*/ 549 h 43219"/>
              <a:gd name="connsiteX7" fmla="*/ 38355 w 43257"/>
              <a:gd name="connsiteY7" fmla="*/ 5435 h 43219"/>
              <a:gd name="connsiteX8" fmla="*/ 42019 w 43257"/>
              <a:gd name="connsiteY8" fmla="*/ 10177 h 43219"/>
              <a:gd name="connsiteX9" fmla="*/ 41855 w 43257"/>
              <a:gd name="connsiteY9" fmla="*/ 15319 h 43219"/>
              <a:gd name="connsiteX10" fmla="*/ 43053 w 43257"/>
              <a:gd name="connsiteY10" fmla="*/ 23181 h 43219"/>
              <a:gd name="connsiteX11" fmla="*/ 37441 w 43257"/>
              <a:gd name="connsiteY11" fmla="*/ 30063 h 43219"/>
              <a:gd name="connsiteX12" fmla="*/ 35432 w 43257"/>
              <a:gd name="connsiteY12" fmla="*/ 35960 h 43219"/>
              <a:gd name="connsiteX13" fmla="*/ 28592 w 43257"/>
              <a:gd name="connsiteY13" fmla="*/ 36674 h 43219"/>
              <a:gd name="connsiteX14" fmla="*/ 23704 w 43257"/>
              <a:gd name="connsiteY14" fmla="*/ 42965 h 43219"/>
              <a:gd name="connsiteX15" fmla="*/ 16517 w 43257"/>
              <a:gd name="connsiteY15" fmla="*/ 39125 h 43219"/>
              <a:gd name="connsiteX16" fmla="*/ 5841 w 43257"/>
              <a:gd name="connsiteY16" fmla="*/ 35331 h 43219"/>
              <a:gd name="connsiteX17" fmla="*/ 1147 w 43257"/>
              <a:gd name="connsiteY17" fmla="*/ 31109 h 43219"/>
              <a:gd name="connsiteX18" fmla="*/ 2150 w 43257"/>
              <a:gd name="connsiteY18" fmla="*/ 25410 h 43219"/>
              <a:gd name="connsiteX19" fmla="*/ 32 w 43257"/>
              <a:gd name="connsiteY19" fmla="*/ 19563 h 43219"/>
              <a:gd name="connsiteX20" fmla="*/ 3900 w 43257"/>
              <a:gd name="connsiteY20" fmla="*/ 14366 h 43219"/>
              <a:gd name="connsiteX21" fmla="*/ 3937 w 43257"/>
              <a:gd name="connsiteY21" fmla="*/ 14229 h 43219"/>
              <a:gd name="connsiteX0" fmla="*/ 74252 w 1860721"/>
              <a:gd name="connsiteY0" fmla="*/ 791141 h 993495"/>
              <a:gd name="connsiteX1" fmla="*/ 64352 w 1860721"/>
              <a:gd name="connsiteY1" fmla="*/ 827023 h 993495"/>
              <a:gd name="connsiteX2" fmla="*/ 74252 w 1860721"/>
              <a:gd name="connsiteY2" fmla="*/ 791141 h 993495"/>
              <a:gd name="connsiteX0" fmla="*/ 120800 w 1860721"/>
              <a:gd name="connsiteY0" fmla="*/ 758616 h 993495"/>
              <a:gd name="connsiteX1" fmla="*/ 75463 w 1860721"/>
              <a:gd name="connsiteY1" fmla="*/ 772271 h 993495"/>
              <a:gd name="connsiteX2" fmla="*/ 120800 w 1860721"/>
              <a:gd name="connsiteY2" fmla="*/ 758616 h 993495"/>
              <a:gd name="connsiteX0" fmla="*/ 181439 w 1860721"/>
              <a:gd name="connsiteY0" fmla="*/ 815840 h 993495"/>
              <a:gd name="connsiteX1" fmla="*/ 98684 w 1860721"/>
              <a:gd name="connsiteY1" fmla="*/ 733085 h 993495"/>
              <a:gd name="connsiteX2" fmla="*/ 181439 w 1860721"/>
              <a:gd name="connsiteY2" fmla="*/ 815840 h 993495"/>
              <a:gd name="connsiteX0" fmla="*/ 4730 w 43257"/>
              <a:gd name="connsiteY0" fmla="*/ 26036 h 43219"/>
              <a:gd name="connsiteX1" fmla="*/ 2197 w 43257"/>
              <a:gd name="connsiteY1" fmla="*/ 25239 h 43219"/>
              <a:gd name="connsiteX2" fmla="*/ 6965 w 43257"/>
              <a:gd name="connsiteY2" fmla="*/ 34758 h 43219"/>
              <a:gd name="connsiteX3" fmla="*/ 5857 w 43257"/>
              <a:gd name="connsiteY3" fmla="*/ 35139 h 43219"/>
              <a:gd name="connsiteX4" fmla="*/ 16515 w 43257"/>
              <a:gd name="connsiteY4" fmla="*/ 38949 h 43219"/>
              <a:gd name="connsiteX5" fmla="*/ 15847 w 43257"/>
              <a:gd name="connsiteY5" fmla="*/ 37209 h 43219"/>
              <a:gd name="connsiteX6" fmla="*/ 28864 w 43257"/>
              <a:gd name="connsiteY6" fmla="*/ 34610 h 43219"/>
              <a:gd name="connsiteX7" fmla="*/ 28597 w 43257"/>
              <a:gd name="connsiteY7" fmla="*/ 36519 h 43219"/>
              <a:gd name="connsiteX8" fmla="*/ 34166 w 43257"/>
              <a:gd name="connsiteY8" fmla="*/ 22813 h 43219"/>
              <a:gd name="connsiteX9" fmla="*/ 37417 w 43257"/>
              <a:gd name="connsiteY9" fmla="*/ 29949 h 43219"/>
              <a:gd name="connsiteX10" fmla="*/ 41835 w 43257"/>
              <a:gd name="connsiteY10" fmla="*/ 15213 h 43219"/>
              <a:gd name="connsiteX11" fmla="*/ 40387 w 43257"/>
              <a:gd name="connsiteY11" fmla="*/ 17889 h 43219"/>
              <a:gd name="connsiteX12" fmla="*/ 38361 w 43257"/>
              <a:gd name="connsiteY12" fmla="*/ 5285 h 43219"/>
              <a:gd name="connsiteX13" fmla="*/ 38437 w 43257"/>
              <a:gd name="connsiteY13" fmla="*/ 6549 h 43219"/>
              <a:gd name="connsiteX14" fmla="*/ 29115 w 43257"/>
              <a:gd name="connsiteY14" fmla="*/ 3811 h 43219"/>
              <a:gd name="connsiteX15" fmla="*/ 29857 w 43257"/>
              <a:gd name="connsiteY15" fmla="*/ 2199 h 43219"/>
              <a:gd name="connsiteX16" fmla="*/ 22178 w 43257"/>
              <a:gd name="connsiteY16" fmla="*/ 4579 h 43219"/>
              <a:gd name="connsiteX17" fmla="*/ 22537 w 43257"/>
              <a:gd name="connsiteY17" fmla="*/ 3189 h 43219"/>
              <a:gd name="connsiteX18" fmla="*/ 14037 w 43257"/>
              <a:gd name="connsiteY18" fmla="*/ 5051 h 43219"/>
              <a:gd name="connsiteX19" fmla="*/ 15337 w 43257"/>
              <a:gd name="connsiteY19" fmla="*/ 6399 h 43219"/>
              <a:gd name="connsiteX20" fmla="*/ 4164 w 43257"/>
              <a:gd name="connsiteY20" fmla="*/ 15648 h 43219"/>
              <a:gd name="connsiteX21" fmla="*/ 3937 w 43257"/>
              <a:gd name="connsiteY21" fmla="*/ 14229 h 43219"/>
              <a:gd name="connsiteX0" fmla="*/ 3937 w 43257"/>
              <a:gd name="connsiteY0" fmla="*/ 14229 h 43219"/>
              <a:gd name="connsiteX1" fmla="*/ 5660 w 43257"/>
              <a:gd name="connsiteY1" fmla="*/ 6766 h 43219"/>
              <a:gd name="connsiteX2" fmla="*/ 14042 w 43257"/>
              <a:gd name="connsiteY2" fmla="*/ 5061 h 43219"/>
              <a:gd name="connsiteX3" fmla="*/ 22493 w 43257"/>
              <a:gd name="connsiteY3" fmla="*/ 3291 h 43219"/>
              <a:gd name="connsiteX4" fmla="*/ 25786 w 43257"/>
              <a:gd name="connsiteY4" fmla="*/ 59 h 43219"/>
              <a:gd name="connsiteX5" fmla="*/ 29870 w 43257"/>
              <a:gd name="connsiteY5" fmla="*/ 2340 h 43219"/>
              <a:gd name="connsiteX6" fmla="*/ 35500 w 43257"/>
              <a:gd name="connsiteY6" fmla="*/ 549 h 43219"/>
              <a:gd name="connsiteX7" fmla="*/ 38355 w 43257"/>
              <a:gd name="connsiteY7" fmla="*/ 5435 h 43219"/>
              <a:gd name="connsiteX8" fmla="*/ 42019 w 43257"/>
              <a:gd name="connsiteY8" fmla="*/ 10177 h 43219"/>
              <a:gd name="connsiteX9" fmla="*/ 41855 w 43257"/>
              <a:gd name="connsiteY9" fmla="*/ 15319 h 43219"/>
              <a:gd name="connsiteX10" fmla="*/ 43053 w 43257"/>
              <a:gd name="connsiteY10" fmla="*/ 23181 h 43219"/>
              <a:gd name="connsiteX11" fmla="*/ 37441 w 43257"/>
              <a:gd name="connsiteY11" fmla="*/ 30063 h 43219"/>
              <a:gd name="connsiteX12" fmla="*/ 35432 w 43257"/>
              <a:gd name="connsiteY12" fmla="*/ 35960 h 43219"/>
              <a:gd name="connsiteX13" fmla="*/ 28592 w 43257"/>
              <a:gd name="connsiteY13" fmla="*/ 36674 h 43219"/>
              <a:gd name="connsiteX14" fmla="*/ 23704 w 43257"/>
              <a:gd name="connsiteY14" fmla="*/ 42965 h 43219"/>
              <a:gd name="connsiteX15" fmla="*/ 16517 w 43257"/>
              <a:gd name="connsiteY15" fmla="*/ 39125 h 43219"/>
              <a:gd name="connsiteX16" fmla="*/ 5841 w 43257"/>
              <a:gd name="connsiteY16" fmla="*/ 35331 h 43219"/>
              <a:gd name="connsiteX17" fmla="*/ 1147 w 43257"/>
              <a:gd name="connsiteY17" fmla="*/ 31109 h 43219"/>
              <a:gd name="connsiteX18" fmla="*/ 2150 w 43257"/>
              <a:gd name="connsiteY18" fmla="*/ 25410 h 43219"/>
              <a:gd name="connsiteX19" fmla="*/ 32 w 43257"/>
              <a:gd name="connsiteY19" fmla="*/ 19563 h 43219"/>
              <a:gd name="connsiteX20" fmla="*/ 3900 w 43257"/>
              <a:gd name="connsiteY20" fmla="*/ 14366 h 43219"/>
              <a:gd name="connsiteX21" fmla="*/ 3937 w 43257"/>
              <a:gd name="connsiteY21" fmla="*/ 14229 h 43219"/>
              <a:gd name="connsiteX0" fmla="*/ 79014 w 1860721"/>
              <a:gd name="connsiteY0" fmla="*/ 753041 h 993495"/>
              <a:gd name="connsiteX1" fmla="*/ 64352 w 1860721"/>
              <a:gd name="connsiteY1" fmla="*/ 827023 h 993495"/>
              <a:gd name="connsiteX2" fmla="*/ 79014 w 1860721"/>
              <a:gd name="connsiteY2" fmla="*/ 753041 h 993495"/>
              <a:gd name="connsiteX0" fmla="*/ 120800 w 1860721"/>
              <a:gd name="connsiteY0" fmla="*/ 758616 h 993495"/>
              <a:gd name="connsiteX1" fmla="*/ 75463 w 1860721"/>
              <a:gd name="connsiteY1" fmla="*/ 772271 h 993495"/>
              <a:gd name="connsiteX2" fmla="*/ 120800 w 1860721"/>
              <a:gd name="connsiteY2" fmla="*/ 758616 h 993495"/>
              <a:gd name="connsiteX0" fmla="*/ 181439 w 1860721"/>
              <a:gd name="connsiteY0" fmla="*/ 815840 h 993495"/>
              <a:gd name="connsiteX1" fmla="*/ 98684 w 1860721"/>
              <a:gd name="connsiteY1" fmla="*/ 733085 h 993495"/>
              <a:gd name="connsiteX2" fmla="*/ 181439 w 1860721"/>
              <a:gd name="connsiteY2" fmla="*/ 815840 h 993495"/>
              <a:gd name="connsiteX0" fmla="*/ 4730 w 43257"/>
              <a:gd name="connsiteY0" fmla="*/ 26036 h 43219"/>
              <a:gd name="connsiteX1" fmla="*/ 2197 w 43257"/>
              <a:gd name="connsiteY1" fmla="*/ 25239 h 43219"/>
              <a:gd name="connsiteX2" fmla="*/ 6965 w 43257"/>
              <a:gd name="connsiteY2" fmla="*/ 34758 h 43219"/>
              <a:gd name="connsiteX3" fmla="*/ 5857 w 43257"/>
              <a:gd name="connsiteY3" fmla="*/ 35139 h 43219"/>
              <a:gd name="connsiteX4" fmla="*/ 16515 w 43257"/>
              <a:gd name="connsiteY4" fmla="*/ 38949 h 43219"/>
              <a:gd name="connsiteX5" fmla="*/ 15847 w 43257"/>
              <a:gd name="connsiteY5" fmla="*/ 37209 h 43219"/>
              <a:gd name="connsiteX6" fmla="*/ 28864 w 43257"/>
              <a:gd name="connsiteY6" fmla="*/ 34610 h 43219"/>
              <a:gd name="connsiteX7" fmla="*/ 28597 w 43257"/>
              <a:gd name="connsiteY7" fmla="*/ 36519 h 43219"/>
              <a:gd name="connsiteX8" fmla="*/ 34166 w 43257"/>
              <a:gd name="connsiteY8" fmla="*/ 22813 h 43219"/>
              <a:gd name="connsiteX9" fmla="*/ 37417 w 43257"/>
              <a:gd name="connsiteY9" fmla="*/ 29949 h 43219"/>
              <a:gd name="connsiteX10" fmla="*/ 41835 w 43257"/>
              <a:gd name="connsiteY10" fmla="*/ 15213 h 43219"/>
              <a:gd name="connsiteX11" fmla="*/ 40387 w 43257"/>
              <a:gd name="connsiteY11" fmla="*/ 17889 h 43219"/>
              <a:gd name="connsiteX12" fmla="*/ 38361 w 43257"/>
              <a:gd name="connsiteY12" fmla="*/ 5285 h 43219"/>
              <a:gd name="connsiteX13" fmla="*/ 38437 w 43257"/>
              <a:gd name="connsiteY13" fmla="*/ 6549 h 43219"/>
              <a:gd name="connsiteX14" fmla="*/ 29115 w 43257"/>
              <a:gd name="connsiteY14" fmla="*/ 3811 h 43219"/>
              <a:gd name="connsiteX15" fmla="*/ 29857 w 43257"/>
              <a:gd name="connsiteY15" fmla="*/ 2199 h 43219"/>
              <a:gd name="connsiteX16" fmla="*/ 22178 w 43257"/>
              <a:gd name="connsiteY16" fmla="*/ 4579 h 43219"/>
              <a:gd name="connsiteX17" fmla="*/ 22537 w 43257"/>
              <a:gd name="connsiteY17" fmla="*/ 3189 h 43219"/>
              <a:gd name="connsiteX18" fmla="*/ 14037 w 43257"/>
              <a:gd name="connsiteY18" fmla="*/ 5051 h 43219"/>
              <a:gd name="connsiteX19" fmla="*/ 15337 w 43257"/>
              <a:gd name="connsiteY19" fmla="*/ 6399 h 43219"/>
              <a:gd name="connsiteX20" fmla="*/ 4164 w 43257"/>
              <a:gd name="connsiteY20" fmla="*/ 15648 h 43219"/>
              <a:gd name="connsiteX21" fmla="*/ 3937 w 43257"/>
              <a:gd name="connsiteY21" fmla="*/ 14229 h 43219"/>
              <a:gd name="connsiteX0" fmla="*/ 3937 w 43257"/>
              <a:gd name="connsiteY0" fmla="*/ 14229 h 43219"/>
              <a:gd name="connsiteX1" fmla="*/ 5660 w 43257"/>
              <a:gd name="connsiteY1" fmla="*/ 6766 h 43219"/>
              <a:gd name="connsiteX2" fmla="*/ 14042 w 43257"/>
              <a:gd name="connsiteY2" fmla="*/ 5061 h 43219"/>
              <a:gd name="connsiteX3" fmla="*/ 22493 w 43257"/>
              <a:gd name="connsiteY3" fmla="*/ 3291 h 43219"/>
              <a:gd name="connsiteX4" fmla="*/ 25786 w 43257"/>
              <a:gd name="connsiteY4" fmla="*/ 59 h 43219"/>
              <a:gd name="connsiteX5" fmla="*/ 29870 w 43257"/>
              <a:gd name="connsiteY5" fmla="*/ 2340 h 43219"/>
              <a:gd name="connsiteX6" fmla="*/ 35500 w 43257"/>
              <a:gd name="connsiteY6" fmla="*/ 549 h 43219"/>
              <a:gd name="connsiteX7" fmla="*/ 38355 w 43257"/>
              <a:gd name="connsiteY7" fmla="*/ 5435 h 43219"/>
              <a:gd name="connsiteX8" fmla="*/ 42019 w 43257"/>
              <a:gd name="connsiteY8" fmla="*/ 10177 h 43219"/>
              <a:gd name="connsiteX9" fmla="*/ 41855 w 43257"/>
              <a:gd name="connsiteY9" fmla="*/ 15319 h 43219"/>
              <a:gd name="connsiteX10" fmla="*/ 43053 w 43257"/>
              <a:gd name="connsiteY10" fmla="*/ 23181 h 43219"/>
              <a:gd name="connsiteX11" fmla="*/ 37441 w 43257"/>
              <a:gd name="connsiteY11" fmla="*/ 30063 h 43219"/>
              <a:gd name="connsiteX12" fmla="*/ 35432 w 43257"/>
              <a:gd name="connsiteY12" fmla="*/ 35960 h 43219"/>
              <a:gd name="connsiteX13" fmla="*/ 28592 w 43257"/>
              <a:gd name="connsiteY13" fmla="*/ 36674 h 43219"/>
              <a:gd name="connsiteX14" fmla="*/ 23704 w 43257"/>
              <a:gd name="connsiteY14" fmla="*/ 42965 h 43219"/>
              <a:gd name="connsiteX15" fmla="*/ 16517 w 43257"/>
              <a:gd name="connsiteY15" fmla="*/ 39125 h 43219"/>
              <a:gd name="connsiteX16" fmla="*/ 5841 w 43257"/>
              <a:gd name="connsiteY16" fmla="*/ 35331 h 43219"/>
              <a:gd name="connsiteX17" fmla="*/ 1147 w 43257"/>
              <a:gd name="connsiteY17" fmla="*/ 31109 h 43219"/>
              <a:gd name="connsiteX18" fmla="*/ 2150 w 43257"/>
              <a:gd name="connsiteY18" fmla="*/ 25410 h 43219"/>
              <a:gd name="connsiteX19" fmla="*/ 32 w 43257"/>
              <a:gd name="connsiteY19" fmla="*/ 19563 h 43219"/>
              <a:gd name="connsiteX20" fmla="*/ 3900 w 43257"/>
              <a:gd name="connsiteY20" fmla="*/ 14366 h 43219"/>
              <a:gd name="connsiteX21" fmla="*/ 3937 w 43257"/>
              <a:gd name="connsiteY21" fmla="*/ 14229 h 43219"/>
              <a:gd name="connsiteX0" fmla="*/ 79014 w 1860721"/>
              <a:gd name="connsiteY0" fmla="*/ 753041 h 993495"/>
              <a:gd name="connsiteX1" fmla="*/ 83402 w 1860721"/>
              <a:gd name="connsiteY1" fmla="*/ 774635 h 993495"/>
              <a:gd name="connsiteX2" fmla="*/ 79014 w 1860721"/>
              <a:gd name="connsiteY2" fmla="*/ 753041 h 993495"/>
              <a:gd name="connsiteX0" fmla="*/ 120800 w 1860721"/>
              <a:gd name="connsiteY0" fmla="*/ 758616 h 993495"/>
              <a:gd name="connsiteX1" fmla="*/ 75463 w 1860721"/>
              <a:gd name="connsiteY1" fmla="*/ 772271 h 993495"/>
              <a:gd name="connsiteX2" fmla="*/ 120800 w 1860721"/>
              <a:gd name="connsiteY2" fmla="*/ 758616 h 993495"/>
              <a:gd name="connsiteX0" fmla="*/ 181439 w 1860721"/>
              <a:gd name="connsiteY0" fmla="*/ 815840 h 993495"/>
              <a:gd name="connsiteX1" fmla="*/ 98684 w 1860721"/>
              <a:gd name="connsiteY1" fmla="*/ 733085 h 993495"/>
              <a:gd name="connsiteX2" fmla="*/ 181439 w 1860721"/>
              <a:gd name="connsiteY2" fmla="*/ 815840 h 993495"/>
              <a:gd name="connsiteX0" fmla="*/ 4730 w 43257"/>
              <a:gd name="connsiteY0" fmla="*/ 26036 h 43219"/>
              <a:gd name="connsiteX1" fmla="*/ 2197 w 43257"/>
              <a:gd name="connsiteY1" fmla="*/ 25239 h 43219"/>
              <a:gd name="connsiteX2" fmla="*/ 6965 w 43257"/>
              <a:gd name="connsiteY2" fmla="*/ 34758 h 43219"/>
              <a:gd name="connsiteX3" fmla="*/ 5857 w 43257"/>
              <a:gd name="connsiteY3" fmla="*/ 35139 h 43219"/>
              <a:gd name="connsiteX4" fmla="*/ 16515 w 43257"/>
              <a:gd name="connsiteY4" fmla="*/ 38949 h 43219"/>
              <a:gd name="connsiteX5" fmla="*/ 15847 w 43257"/>
              <a:gd name="connsiteY5" fmla="*/ 37209 h 43219"/>
              <a:gd name="connsiteX6" fmla="*/ 28864 w 43257"/>
              <a:gd name="connsiteY6" fmla="*/ 34610 h 43219"/>
              <a:gd name="connsiteX7" fmla="*/ 28597 w 43257"/>
              <a:gd name="connsiteY7" fmla="*/ 36519 h 43219"/>
              <a:gd name="connsiteX8" fmla="*/ 34166 w 43257"/>
              <a:gd name="connsiteY8" fmla="*/ 22813 h 43219"/>
              <a:gd name="connsiteX9" fmla="*/ 37417 w 43257"/>
              <a:gd name="connsiteY9" fmla="*/ 29949 h 43219"/>
              <a:gd name="connsiteX10" fmla="*/ 41835 w 43257"/>
              <a:gd name="connsiteY10" fmla="*/ 15213 h 43219"/>
              <a:gd name="connsiteX11" fmla="*/ 40387 w 43257"/>
              <a:gd name="connsiteY11" fmla="*/ 17889 h 43219"/>
              <a:gd name="connsiteX12" fmla="*/ 38361 w 43257"/>
              <a:gd name="connsiteY12" fmla="*/ 5285 h 43219"/>
              <a:gd name="connsiteX13" fmla="*/ 38437 w 43257"/>
              <a:gd name="connsiteY13" fmla="*/ 6549 h 43219"/>
              <a:gd name="connsiteX14" fmla="*/ 29115 w 43257"/>
              <a:gd name="connsiteY14" fmla="*/ 3811 h 43219"/>
              <a:gd name="connsiteX15" fmla="*/ 29857 w 43257"/>
              <a:gd name="connsiteY15" fmla="*/ 2199 h 43219"/>
              <a:gd name="connsiteX16" fmla="*/ 22178 w 43257"/>
              <a:gd name="connsiteY16" fmla="*/ 4579 h 43219"/>
              <a:gd name="connsiteX17" fmla="*/ 22537 w 43257"/>
              <a:gd name="connsiteY17" fmla="*/ 3189 h 43219"/>
              <a:gd name="connsiteX18" fmla="*/ 14037 w 43257"/>
              <a:gd name="connsiteY18" fmla="*/ 5051 h 43219"/>
              <a:gd name="connsiteX19" fmla="*/ 15337 w 43257"/>
              <a:gd name="connsiteY19" fmla="*/ 6399 h 43219"/>
              <a:gd name="connsiteX20" fmla="*/ 4164 w 43257"/>
              <a:gd name="connsiteY20" fmla="*/ 15648 h 43219"/>
              <a:gd name="connsiteX21" fmla="*/ 3937 w 43257"/>
              <a:gd name="connsiteY21" fmla="*/ 14229 h 43219"/>
              <a:gd name="connsiteX0" fmla="*/ 3937 w 43257"/>
              <a:gd name="connsiteY0" fmla="*/ 14229 h 43219"/>
              <a:gd name="connsiteX1" fmla="*/ 5660 w 43257"/>
              <a:gd name="connsiteY1" fmla="*/ 6766 h 43219"/>
              <a:gd name="connsiteX2" fmla="*/ 14042 w 43257"/>
              <a:gd name="connsiteY2" fmla="*/ 5061 h 43219"/>
              <a:gd name="connsiteX3" fmla="*/ 22493 w 43257"/>
              <a:gd name="connsiteY3" fmla="*/ 3291 h 43219"/>
              <a:gd name="connsiteX4" fmla="*/ 25786 w 43257"/>
              <a:gd name="connsiteY4" fmla="*/ 59 h 43219"/>
              <a:gd name="connsiteX5" fmla="*/ 29870 w 43257"/>
              <a:gd name="connsiteY5" fmla="*/ 2340 h 43219"/>
              <a:gd name="connsiteX6" fmla="*/ 35500 w 43257"/>
              <a:gd name="connsiteY6" fmla="*/ 549 h 43219"/>
              <a:gd name="connsiteX7" fmla="*/ 38355 w 43257"/>
              <a:gd name="connsiteY7" fmla="*/ 5435 h 43219"/>
              <a:gd name="connsiteX8" fmla="*/ 42019 w 43257"/>
              <a:gd name="connsiteY8" fmla="*/ 10177 h 43219"/>
              <a:gd name="connsiteX9" fmla="*/ 41855 w 43257"/>
              <a:gd name="connsiteY9" fmla="*/ 15319 h 43219"/>
              <a:gd name="connsiteX10" fmla="*/ 43053 w 43257"/>
              <a:gd name="connsiteY10" fmla="*/ 23181 h 43219"/>
              <a:gd name="connsiteX11" fmla="*/ 37441 w 43257"/>
              <a:gd name="connsiteY11" fmla="*/ 30063 h 43219"/>
              <a:gd name="connsiteX12" fmla="*/ 35432 w 43257"/>
              <a:gd name="connsiteY12" fmla="*/ 35960 h 43219"/>
              <a:gd name="connsiteX13" fmla="*/ 28592 w 43257"/>
              <a:gd name="connsiteY13" fmla="*/ 36674 h 43219"/>
              <a:gd name="connsiteX14" fmla="*/ 23704 w 43257"/>
              <a:gd name="connsiteY14" fmla="*/ 42965 h 43219"/>
              <a:gd name="connsiteX15" fmla="*/ 16517 w 43257"/>
              <a:gd name="connsiteY15" fmla="*/ 39125 h 43219"/>
              <a:gd name="connsiteX16" fmla="*/ 5841 w 43257"/>
              <a:gd name="connsiteY16" fmla="*/ 35331 h 43219"/>
              <a:gd name="connsiteX17" fmla="*/ 1147 w 43257"/>
              <a:gd name="connsiteY17" fmla="*/ 31109 h 43219"/>
              <a:gd name="connsiteX18" fmla="*/ 2150 w 43257"/>
              <a:gd name="connsiteY18" fmla="*/ 25410 h 43219"/>
              <a:gd name="connsiteX19" fmla="*/ 32 w 43257"/>
              <a:gd name="connsiteY19" fmla="*/ 19563 h 43219"/>
              <a:gd name="connsiteX20" fmla="*/ 3900 w 43257"/>
              <a:gd name="connsiteY20" fmla="*/ 14366 h 43219"/>
              <a:gd name="connsiteX21" fmla="*/ 3937 w 43257"/>
              <a:gd name="connsiteY21" fmla="*/ 14229 h 43219"/>
              <a:gd name="connsiteX0" fmla="*/ 79014 w 1860721"/>
              <a:gd name="connsiteY0" fmla="*/ 753041 h 993495"/>
              <a:gd name="connsiteX1" fmla="*/ 83402 w 1860721"/>
              <a:gd name="connsiteY1" fmla="*/ 774635 h 993495"/>
              <a:gd name="connsiteX2" fmla="*/ 79014 w 1860721"/>
              <a:gd name="connsiteY2" fmla="*/ 753041 h 993495"/>
              <a:gd name="connsiteX0" fmla="*/ 120800 w 1860721"/>
              <a:gd name="connsiteY0" fmla="*/ 758616 h 993495"/>
              <a:gd name="connsiteX1" fmla="*/ 75463 w 1860721"/>
              <a:gd name="connsiteY1" fmla="*/ 772271 h 993495"/>
              <a:gd name="connsiteX2" fmla="*/ 120800 w 1860721"/>
              <a:gd name="connsiteY2" fmla="*/ 758616 h 993495"/>
              <a:gd name="connsiteX0" fmla="*/ 181439 w 1860721"/>
              <a:gd name="connsiteY0" fmla="*/ 815840 h 993495"/>
              <a:gd name="connsiteX1" fmla="*/ 98684 w 1860721"/>
              <a:gd name="connsiteY1" fmla="*/ 733085 h 993495"/>
              <a:gd name="connsiteX2" fmla="*/ 181439 w 1860721"/>
              <a:gd name="connsiteY2" fmla="*/ 815840 h 993495"/>
              <a:gd name="connsiteX0" fmla="*/ 4730 w 43257"/>
              <a:gd name="connsiteY0" fmla="*/ 26036 h 43219"/>
              <a:gd name="connsiteX1" fmla="*/ 2197 w 43257"/>
              <a:gd name="connsiteY1" fmla="*/ 25239 h 43219"/>
              <a:gd name="connsiteX2" fmla="*/ 6965 w 43257"/>
              <a:gd name="connsiteY2" fmla="*/ 34758 h 43219"/>
              <a:gd name="connsiteX3" fmla="*/ 5857 w 43257"/>
              <a:gd name="connsiteY3" fmla="*/ 35139 h 43219"/>
              <a:gd name="connsiteX4" fmla="*/ 16515 w 43257"/>
              <a:gd name="connsiteY4" fmla="*/ 38949 h 43219"/>
              <a:gd name="connsiteX5" fmla="*/ 15847 w 43257"/>
              <a:gd name="connsiteY5" fmla="*/ 37209 h 43219"/>
              <a:gd name="connsiteX6" fmla="*/ 28864 w 43257"/>
              <a:gd name="connsiteY6" fmla="*/ 34610 h 43219"/>
              <a:gd name="connsiteX7" fmla="*/ 28597 w 43257"/>
              <a:gd name="connsiteY7" fmla="*/ 36519 h 43219"/>
              <a:gd name="connsiteX8" fmla="*/ 34166 w 43257"/>
              <a:gd name="connsiteY8" fmla="*/ 22813 h 43219"/>
              <a:gd name="connsiteX9" fmla="*/ 37417 w 43257"/>
              <a:gd name="connsiteY9" fmla="*/ 29949 h 43219"/>
              <a:gd name="connsiteX10" fmla="*/ 41835 w 43257"/>
              <a:gd name="connsiteY10" fmla="*/ 15213 h 43219"/>
              <a:gd name="connsiteX11" fmla="*/ 40387 w 43257"/>
              <a:gd name="connsiteY11" fmla="*/ 17889 h 43219"/>
              <a:gd name="connsiteX12" fmla="*/ 38361 w 43257"/>
              <a:gd name="connsiteY12" fmla="*/ 5285 h 43219"/>
              <a:gd name="connsiteX13" fmla="*/ 38437 w 43257"/>
              <a:gd name="connsiteY13" fmla="*/ 6549 h 43219"/>
              <a:gd name="connsiteX14" fmla="*/ 29115 w 43257"/>
              <a:gd name="connsiteY14" fmla="*/ 3811 h 43219"/>
              <a:gd name="connsiteX15" fmla="*/ 29857 w 43257"/>
              <a:gd name="connsiteY15" fmla="*/ 2199 h 43219"/>
              <a:gd name="connsiteX16" fmla="*/ 22178 w 43257"/>
              <a:gd name="connsiteY16" fmla="*/ 4579 h 43219"/>
              <a:gd name="connsiteX17" fmla="*/ 22537 w 43257"/>
              <a:gd name="connsiteY17" fmla="*/ 3189 h 43219"/>
              <a:gd name="connsiteX18" fmla="*/ 14037 w 43257"/>
              <a:gd name="connsiteY18" fmla="*/ 5051 h 43219"/>
              <a:gd name="connsiteX19" fmla="*/ 15337 w 43257"/>
              <a:gd name="connsiteY19" fmla="*/ 6399 h 43219"/>
              <a:gd name="connsiteX20" fmla="*/ 4164 w 43257"/>
              <a:gd name="connsiteY20" fmla="*/ 15648 h 43219"/>
              <a:gd name="connsiteX21" fmla="*/ 3937 w 43257"/>
              <a:gd name="connsiteY21" fmla="*/ 14229 h 43219"/>
              <a:gd name="connsiteX0" fmla="*/ 3937 w 43257"/>
              <a:gd name="connsiteY0" fmla="*/ 14229 h 43219"/>
              <a:gd name="connsiteX1" fmla="*/ 5660 w 43257"/>
              <a:gd name="connsiteY1" fmla="*/ 6766 h 43219"/>
              <a:gd name="connsiteX2" fmla="*/ 14042 w 43257"/>
              <a:gd name="connsiteY2" fmla="*/ 5061 h 43219"/>
              <a:gd name="connsiteX3" fmla="*/ 22493 w 43257"/>
              <a:gd name="connsiteY3" fmla="*/ 3291 h 43219"/>
              <a:gd name="connsiteX4" fmla="*/ 25786 w 43257"/>
              <a:gd name="connsiteY4" fmla="*/ 59 h 43219"/>
              <a:gd name="connsiteX5" fmla="*/ 29870 w 43257"/>
              <a:gd name="connsiteY5" fmla="*/ 2340 h 43219"/>
              <a:gd name="connsiteX6" fmla="*/ 35500 w 43257"/>
              <a:gd name="connsiteY6" fmla="*/ 549 h 43219"/>
              <a:gd name="connsiteX7" fmla="*/ 38355 w 43257"/>
              <a:gd name="connsiteY7" fmla="*/ 5435 h 43219"/>
              <a:gd name="connsiteX8" fmla="*/ 42019 w 43257"/>
              <a:gd name="connsiteY8" fmla="*/ 10177 h 43219"/>
              <a:gd name="connsiteX9" fmla="*/ 41855 w 43257"/>
              <a:gd name="connsiteY9" fmla="*/ 15319 h 43219"/>
              <a:gd name="connsiteX10" fmla="*/ 43053 w 43257"/>
              <a:gd name="connsiteY10" fmla="*/ 23181 h 43219"/>
              <a:gd name="connsiteX11" fmla="*/ 37441 w 43257"/>
              <a:gd name="connsiteY11" fmla="*/ 30063 h 43219"/>
              <a:gd name="connsiteX12" fmla="*/ 35432 w 43257"/>
              <a:gd name="connsiteY12" fmla="*/ 35960 h 43219"/>
              <a:gd name="connsiteX13" fmla="*/ 28592 w 43257"/>
              <a:gd name="connsiteY13" fmla="*/ 36674 h 43219"/>
              <a:gd name="connsiteX14" fmla="*/ 23704 w 43257"/>
              <a:gd name="connsiteY14" fmla="*/ 42965 h 43219"/>
              <a:gd name="connsiteX15" fmla="*/ 16517 w 43257"/>
              <a:gd name="connsiteY15" fmla="*/ 39125 h 43219"/>
              <a:gd name="connsiteX16" fmla="*/ 5841 w 43257"/>
              <a:gd name="connsiteY16" fmla="*/ 35331 h 43219"/>
              <a:gd name="connsiteX17" fmla="*/ 1147 w 43257"/>
              <a:gd name="connsiteY17" fmla="*/ 31109 h 43219"/>
              <a:gd name="connsiteX18" fmla="*/ 2150 w 43257"/>
              <a:gd name="connsiteY18" fmla="*/ 25410 h 43219"/>
              <a:gd name="connsiteX19" fmla="*/ 32 w 43257"/>
              <a:gd name="connsiteY19" fmla="*/ 19563 h 43219"/>
              <a:gd name="connsiteX20" fmla="*/ 3900 w 43257"/>
              <a:gd name="connsiteY20" fmla="*/ 14366 h 43219"/>
              <a:gd name="connsiteX21" fmla="*/ 3937 w 43257"/>
              <a:gd name="connsiteY21" fmla="*/ 14229 h 43219"/>
              <a:gd name="connsiteX0" fmla="*/ 79014 w 1860721"/>
              <a:gd name="connsiteY0" fmla="*/ 753041 h 993495"/>
              <a:gd name="connsiteX1" fmla="*/ 83402 w 1860721"/>
              <a:gd name="connsiteY1" fmla="*/ 774635 h 993495"/>
              <a:gd name="connsiteX2" fmla="*/ 79014 w 1860721"/>
              <a:gd name="connsiteY2" fmla="*/ 753041 h 993495"/>
              <a:gd name="connsiteX0" fmla="*/ 120800 w 1860721"/>
              <a:gd name="connsiteY0" fmla="*/ 758616 h 993495"/>
              <a:gd name="connsiteX1" fmla="*/ 75463 w 1860721"/>
              <a:gd name="connsiteY1" fmla="*/ 772271 h 993495"/>
              <a:gd name="connsiteX2" fmla="*/ 120800 w 1860721"/>
              <a:gd name="connsiteY2" fmla="*/ 758616 h 993495"/>
              <a:gd name="connsiteX0" fmla="*/ 181439 w 1860721"/>
              <a:gd name="connsiteY0" fmla="*/ 815840 h 993495"/>
              <a:gd name="connsiteX1" fmla="*/ 108209 w 1860721"/>
              <a:gd name="connsiteY1" fmla="*/ 794997 h 993495"/>
              <a:gd name="connsiteX2" fmla="*/ 181439 w 1860721"/>
              <a:gd name="connsiteY2" fmla="*/ 815840 h 993495"/>
              <a:gd name="connsiteX0" fmla="*/ 4730 w 43257"/>
              <a:gd name="connsiteY0" fmla="*/ 26036 h 43219"/>
              <a:gd name="connsiteX1" fmla="*/ 2197 w 43257"/>
              <a:gd name="connsiteY1" fmla="*/ 25239 h 43219"/>
              <a:gd name="connsiteX2" fmla="*/ 6965 w 43257"/>
              <a:gd name="connsiteY2" fmla="*/ 34758 h 43219"/>
              <a:gd name="connsiteX3" fmla="*/ 5857 w 43257"/>
              <a:gd name="connsiteY3" fmla="*/ 35139 h 43219"/>
              <a:gd name="connsiteX4" fmla="*/ 16515 w 43257"/>
              <a:gd name="connsiteY4" fmla="*/ 38949 h 43219"/>
              <a:gd name="connsiteX5" fmla="*/ 15847 w 43257"/>
              <a:gd name="connsiteY5" fmla="*/ 37209 h 43219"/>
              <a:gd name="connsiteX6" fmla="*/ 28864 w 43257"/>
              <a:gd name="connsiteY6" fmla="*/ 34610 h 43219"/>
              <a:gd name="connsiteX7" fmla="*/ 28597 w 43257"/>
              <a:gd name="connsiteY7" fmla="*/ 36519 h 43219"/>
              <a:gd name="connsiteX8" fmla="*/ 34166 w 43257"/>
              <a:gd name="connsiteY8" fmla="*/ 22813 h 43219"/>
              <a:gd name="connsiteX9" fmla="*/ 37417 w 43257"/>
              <a:gd name="connsiteY9" fmla="*/ 29949 h 43219"/>
              <a:gd name="connsiteX10" fmla="*/ 41835 w 43257"/>
              <a:gd name="connsiteY10" fmla="*/ 15213 h 43219"/>
              <a:gd name="connsiteX11" fmla="*/ 40387 w 43257"/>
              <a:gd name="connsiteY11" fmla="*/ 17889 h 43219"/>
              <a:gd name="connsiteX12" fmla="*/ 38361 w 43257"/>
              <a:gd name="connsiteY12" fmla="*/ 5285 h 43219"/>
              <a:gd name="connsiteX13" fmla="*/ 38437 w 43257"/>
              <a:gd name="connsiteY13" fmla="*/ 6549 h 43219"/>
              <a:gd name="connsiteX14" fmla="*/ 29115 w 43257"/>
              <a:gd name="connsiteY14" fmla="*/ 3811 h 43219"/>
              <a:gd name="connsiteX15" fmla="*/ 29857 w 43257"/>
              <a:gd name="connsiteY15" fmla="*/ 2199 h 43219"/>
              <a:gd name="connsiteX16" fmla="*/ 22178 w 43257"/>
              <a:gd name="connsiteY16" fmla="*/ 4579 h 43219"/>
              <a:gd name="connsiteX17" fmla="*/ 22537 w 43257"/>
              <a:gd name="connsiteY17" fmla="*/ 3189 h 43219"/>
              <a:gd name="connsiteX18" fmla="*/ 14037 w 43257"/>
              <a:gd name="connsiteY18" fmla="*/ 5051 h 43219"/>
              <a:gd name="connsiteX19" fmla="*/ 15337 w 43257"/>
              <a:gd name="connsiteY19" fmla="*/ 6399 h 43219"/>
              <a:gd name="connsiteX20" fmla="*/ 4164 w 43257"/>
              <a:gd name="connsiteY20" fmla="*/ 15648 h 43219"/>
              <a:gd name="connsiteX21" fmla="*/ 3937 w 43257"/>
              <a:gd name="connsiteY21" fmla="*/ 14229 h 43219"/>
              <a:gd name="connsiteX0" fmla="*/ 3937 w 43257"/>
              <a:gd name="connsiteY0" fmla="*/ 14229 h 43219"/>
              <a:gd name="connsiteX1" fmla="*/ 5660 w 43257"/>
              <a:gd name="connsiteY1" fmla="*/ 6766 h 43219"/>
              <a:gd name="connsiteX2" fmla="*/ 14042 w 43257"/>
              <a:gd name="connsiteY2" fmla="*/ 5061 h 43219"/>
              <a:gd name="connsiteX3" fmla="*/ 22493 w 43257"/>
              <a:gd name="connsiteY3" fmla="*/ 3291 h 43219"/>
              <a:gd name="connsiteX4" fmla="*/ 25786 w 43257"/>
              <a:gd name="connsiteY4" fmla="*/ 59 h 43219"/>
              <a:gd name="connsiteX5" fmla="*/ 29870 w 43257"/>
              <a:gd name="connsiteY5" fmla="*/ 2340 h 43219"/>
              <a:gd name="connsiteX6" fmla="*/ 35500 w 43257"/>
              <a:gd name="connsiteY6" fmla="*/ 549 h 43219"/>
              <a:gd name="connsiteX7" fmla="*/ 38355 w 43257"/>
              <a:gd name="connsiteY7" fmla="*/ 5435 h 43219"/>
              <a:gd name="connsiteX8" fmla="*/ 42019 w 43257"/>
              <a:gd name="connsiteY8" fmla="*/ 10177 h 43219"/>
              <a:gd name="connsiteX9" fmla="*/ 41855 w 43257"/>
              <a:gd name="connsiteY9" fmla="*/ 15319 h 43219"/>
              <a:gd name="connsiteX10" fmla="*/ 43053 w 43257"/>
              <a:gd name="connsiteY10" fmla="*/ 23181 h 43219"/>
              <a:gd name="connsiteX11" fmla="*/ 37441 w 43257"/>
              <a:gd name="connsiteY11" fmla="*/ 30063 h 43219"/>
              <a:gd name="connsiteX12" fmla="*/ 35432 w 43257"/>
              <a:gd name="connsiteY12" fmla="*/ 35960 h 43219"/>
              <a:gd name="connsiteX13" fmla="*/ 28592 w 43257"/>
              <a:gd name="connsiteY13" fmla="*/ 36674 h 43219"/>
              <a:gd name="connsiteX14" fmla="*/ 23704 w 43257"/>
              <a:gd name="connsiteY14" fmla="*/ 42965 h 43219"/>
              <a:gd name="connsiteX15" fmla="*/ 16517 w 43257"/>
              <a:gd name="connsiteY15" fmla="*/ 39125 h 43219"/>
              <a:gd name="connsiteX16" fmla="*/ 5841 w 43257"/>
              <a:gd name="connsiteY16" fmla="*/ 35331 h 43219"/>
              <a:gd name="connsiteX17" fmla="*/ 1147 w 43257"/>
              <a:gd name="connsiteY17" fmla="*/ 31109 h 43219"/>
              <a:gd name="connsiteX18" fmla="*/ 2150 w 43257"/>
              <a:gd name="connsiteY18" fmla="*/ 25410 h 43219"/>
              <a:gd name="connsiteX19" fmla="*/ 32 w 43257"/>
              <a:gd name="connsiteY19" fmla="*/ 19563 h 43219"/>
              <a:gd name="connsiteX20" fmla="*/ 3900 w 43257"/>
              <a:gd name="connsiteY20" fmla="*/ 14366 h 43219"/>
              <a:gd name="connsiteX21" fmla="*/ 3937 w 43257"/>
              <a:gd name="connsiteY21" fmla="*/ 14229 h 43219"/>
              <a:gd name="connsiteX0" fmla="*/ 79014 w 1860721"/>
              <a:gd name="connsiteY0" fmla="*/ 753041 h 993495"/>
              <a:gd name="connsiteX1" fmla="*/ 83402 w 1860721"/>
              <a:gd name="connsiteY1" fmla="*/ 774635 h 993495"/>
              <a:gd name="connsiteX2" fmla="*/ 79014 w 1860721"/>
              <a:gd name="connsiteY2" fmla="*/ 753041 h 993495"/>
              <a:gd name="connsiteX0" fmla="*/ 120800 w 1860721"/>
              <a:gd name="connsiteY0" fmla="*/ 758616 h 993495"/>
              <a:gd name="connsiteX1" fmla="*/ 75463 w 1860721"/>
              <a:gd name="connsiteY1" fmla="*/ 772271 h 993495"/>
              <a:gd name="connsiteX2" fmla="*/ 212240 w 1860721"/>
              <a:gd name="connsiteY2" fmla="*/ 850056 h 993495"/>
              <a:gd name="connsiteX0" fmla="*/ 181439 w 1860721"/>
              <a:gd name="connsiteY0" fmla="*/ 815840 h 993495"/>
              <a:gd name="connsiteX1" fmla="*/ 108209 w 1860721"/>
              <a:gd name="connsiteY1" fmla="*/ 794997 h 993495"/>
              <a:gd name="connsiteX2" fmla="*/ 181439 w 1860721"/>
              <a:gd name="connsiteY2" fmla="*/ 815840 h 993495"/>
              <a:gd name="connsiteX0" fmla="*/ 4730 w 43257"/>
              <a:gd name="connsiteY0" fmla="*/ 26036 h 43219"/>
              <a:gd name="connsiteX1" fmla="*/ 2197 w 43257"/>
              <a:gd name="connsiteY1" fmla="*/ 25239 h 43219"/>
              <a:gd name="connsiteX2" fmla="*/ 6965 w 43257"/>
              <a:gd name="connsiteY2" fmla="*/ 34758 h 43219"/>
              <a:gd name="connsiteX3" fmla="*/ 5857 w 43257"/>
              <a:gd name="connsiteY3" fmla="*/ 35139 h 43219"/>
              <a:gd name="connsiteX4" fmla="*/ 16515 w 43257"/>
              <a:gd name="connsiteY4" fmla="*/ 38949 h 43219"/>
              <a:gd name="connsiteX5" fmla="*/ 15847 w 43257"/>
              <a:gd name="connsiteY5" fmla="*/ 37209 h 43219"/>
              <a:gd name="connsiteX6" fmla="*/ 28864 w 43257"/>
              <a:gd name="connsiteY6" fmla="*/ 34610 h 43219"/>
              <a:gd name="connsiteX7" fmla="*/ 28597 w 43257"/>
              <a:gd name="connsiteY7" fmla="*/ 36519 h 43219"/>
              <a:gd name="connsiteX8" fmla="*/ 34166 w 43257"/>
              <a:gd name="connsiteY8" fmla="*/ 22813 h 43219"/>
              <a:gd name="connsiteX9" fmla="*/ 37417 w 43257"/>
              <a:gd name="connsiteY9" fmla="*/ 29949 h 43219"/>
              <a:gd name="connsiteX10" fmla="*/ 41835 w 43257"/>
              <a:gd name="connsiteY10" fmla="*/ 15213 h 43219"/>
              <a:gd name="connsiteX11" fmla="*/ 40387 w 43257"/>
              <a:gd name="connsiteY11" fmla="*/ 17889 h 43219"/>
              <a:gd name="connsiteX12" fmla="*/ 38361 w 43257"/>
              <a:gd name="connsiteY12" fmla="*/ 5285 h 43219"/>
              <a:gd name="connsiteX13" fmla="*/ 38437 w 43257"/>
              <a:gd name="connsiteY13" fmla="*/ 6549 h 43219"/>
              <a:gd name="connsiteX14" fmla="*/ 29115 w 43257"/>
              <a:gd name="connsiteY14" fmla="*/ 3811 h 43219"/>
              <a:gd name="connsiteX15" fmla="*/ 29857 w 43257"/>
              <a:gd name="connsiteY15" fmla="*/ 2199 h 43219"/>
              <a:gd name="connsiteX16" fmla="*/ 22178 w 43257"/>
              <a:gd name="connsiteY16" fmla="*/ 4579 h 43219"/>
              <a:gd name="connsiteX17" fmla="*/ 22537 w 43257"/>
              <a:gd name="connsiteY17" fmla="*/ 3189 h 43219"/>
              <a:gd name="connsiteX18" fmla="*/ 14037 w 43257"/>
              <a:gd name="connsiteY18" fmla="*/ 5051 h 43219"/>
              <a:gd name="connsiteX19" fmla="*/ 15337 w 43257"/>
              <a:gd name="connsiteY19" fmla="*/ 6399 h 43219"/>
              <a:gd name="connsiteX20" fmla="*/ 4164 w 43257"/>
              <a:gd name="connsiteY20" fmla="*/ 15648 h 43219"/>
              <a:gd name="connsiteX21" fmla="*/ 3937 w 43257"/>
              <a:gd name="connsiteY21" fmla="*/ 14229 h 43219"/>
              <a:gd name="connsiteX0" fmla="*/ 3937 w 43257"/>
              <a:gd name="connsiteY0" fmla="*/ 14229 h 43219"/>
              <a:gd name="connsiteX1" fmla="*/ 5660 w 43257"/>
              <a:gd name="connsiteY1" fmla="*/ 6766 h 43219"/>
              <a:gd name="connsiteX2" fmla="*/ 14042 w 43257"/>
              <a:gd name="connsiteY2" fmla="*/ 5061 h 43219"/>
              <a:gd name="connsiteX3" fmla="*/ 22493 w 43257"/>
              <a:gd name="connsiteY3" fmla="*/ 3291 h 43219"/>
              <a:gd name="connsiteX4" fmla="*/ 25786 w 43257"/>
              <a:gd name="connsiteY4" fmla="*/ 59 h 43219"/>
              <a:gd name="connsiteX5" fmla="*/ 29870 w 43257"/>
              <a:gd name="connsiteY5" fmla="*/ 2340 h 43219"/>
              <a:gd name="connsiteX6" fmla="*/ 35500 w 43257"/>
              <a:gd name="connsiteY6" fmla="*/ 549 h 43219"/>
              <a:gd name="connsiteX7" fmla="*/ 38355 w 43257"/>
              <a:gd name="connsiteY7" fmla="*/ 5435 h 43219"/>
              <a:gd name="connsiteX8" fmla="*/ 42019 w 43257"/>
              <a:gd name="connsiteY8" fmla="*/ 10177 h 43219"/>
              <a:gd name="connsiteX9" fmla="*/ 41855 w 43257"/>
              <a:gd name="connsiteY9" fmla="*/ 15319 h 43219"/>
              <a:gd name="connsiteX10" fmla="*/ 43053 w 43257"/>
              <a:gd name="connsiteY10" fmla="*/ 23181 h 43219"/>
              <a:gd name="connsiteX11" fmla="*/ 37441 w 43257"/>
              <a:gd name="connsiteY11" fmla="*/ 30063 h 43219"/>
              <a:gd name="connsiteX12" fmla="*/ 35432 w 43257"/>
              <a:gd name="connsiteY12" fmla="*/ 35960 h 43219"/>
              <a:gd name="connsiteX13" fmla="*/ 28592 w 43257"/>
              <a:gd name="connsiteY13" fmla="*/ 36674 h 43219"/>
              <a:gd name="connsiteX14" fmla="*/ 23704 w 43257"/>
              <a:gd name="connsiteY14" fmla="*/ 42965 h 43219"/>
              <a:gd name="connsiteX15" fmla="*/ 16517 w 43257"/>
              <a:gd name="connsiteY15" fmla="*/ 39125 h 43219"/>
              <a:gd name="connsiteX16" fmla="*/ 5841 w 43257"/>
              <a:gd name="connsiteY16" fmla="*/ 35331 h 43219"/>
              <a:gd name="connsiteX17" fmla="*/ 1147 w 43257"/>
              <a:gd name="connsiteY17" fmla="*/ 31109 h 43219"/>
              <a:gd name="connsiteX18" fmla="*/ 2150 w 43257"/>
              <a:gd name="connsiteY18" fmla="*/ 25410 h 43219"/>
              <a:gd name="connsiteX19" fmla="*/ 32 w 43257"/>
              <a:gd name="connsiteY19" fmla="*/ 19563 h 43219"/>
              <a:gd name="connsiteX20" fmla="*/ 3900 w 43257"/>
              <a:gd name="connsiteY20" fmla="*/ 14366 h 43219"/>
              <a:gd name="connsiteX21" fmla="*/ 3937 w 43257"/>
              <a:gd name="connsiteY21" fmla="*/ 14229 h 43219"/>
              <a:gd name="connsiteX0" fmla="*/ 79014 w 1860721"/>
              <a:gd name="connsiteY0" fmla="*/ 753041 h 993495"/>
              <a:gd name="connsiteX1" fmla="*/ 83402 w 1860721"/>
              <a:gd name="connsiteY1" fmla="*/ 774635 h 993495"/>
              <a:gd name="connsiteX2" fmla="*/ 79014 w 1860721"/>
              <a:gd name="connsiteY2" fmla="*/ 753041 h 993495"/>
              <a:gd name="connsiteX0" fmla="*/ 120800 w 1860721"/>
              <a:gd name="connsiteY0" fmla="*/ 758616 h 993495"/>
              <a:gd name="connsiteX1" fmla="*/ 75463 w 1860721"/>
              <a:gd name="connsiteY1" fmla="*/ 772271 h 993495"/>
              <a:gd name="connsiteX2" fmla="*/ 212240 w 1860721"/>
              <a:gd name="connsiteY2" fmla="*/ 850056 h 993495"/>
              <a:gd name="connsiteX0" fmla="*/ 181439 w 1860721"/>
              <a:gd name="connsiteY0" fmla="*/ 815840 h 993495"/>
              <a:gd name="connsiteX1" fmla="*/ 108209 w 1860721"/>
              <a:gd name="connsiteY1" fmla="*/ 794997 h 993495"/>
              <a:gd name="connsiteX2" fmla="*/ 181439 w 1860721"/>
              <a:gd name="connsiteY2" fmla="*/ 815840 h 993495"/>
              <a:gd name="connsiteX0" fmla="*/ 4730 w 43257"/>
              <a:gd name="connsiteY0" fmla="*/ 26036 h 43219"/>
              <a:gd name="connsiteX1" fmla="*/ 2197 w 43257"/>
              <a:gd name="connsiteY1" fmla="*/ 25239 h 43219"/>
              <a:gd name="connsiteX2" fmla="*/ 6965 w 43257"/>
              <a:gd name="connsiteY2" fmla="*/ 34758 h 43219"/>
              <a:gd name="connsiteX3" fmla="*/ 5857 w 43257"/>
              <a:gd name="connsiteY3" fmla="*/ 35139 h 43219"/>
              <a:gd name="connsiteX4" fmla="*/ 16515 w 43257"/>
              <a:gd name="connsiteY4" fmla="*/ 38949 h 43219"/>
              <a:gd name="connsiteX5" fmla="*/ 15847 w 43257"/>
              <a:gd name="connsiteY5" fmla="*/ 37209 h 43219"/>
              <a:gd name="connsiteX6" fmla="*/ 28864 w 43257"/>
              <a:gd name="connsiteY6" fmla="*/ 34610 h 43219"/>
              <a:gd name="connsiteX7" fmla="*/ 28597 w 43257"/>
              <a:gd name="connsiteY7" fmla="*/ 36519 h 43219"/>
              <a:gd name="connsiteX8" fmla="*/ 34166 w 43257"/>
              <a:gd name="connsiteY8" fmla="*/ 22813 h 43219"/>
              <a:gd name="connsiteX9" fmla="*/ 37417 w 43257"/>
              <a:gd name="connsiteY9" fmla="*/ 29949 h 43219"/>
              <a:gd name="connsiteX10" fmla="*/ 41835 w 43257"/>
              <a:gd name="connsiteY10" fmla="*/ 15213 h 43219"/>
              <a:gd name="connsiteX11" fmla="*/ 40387 w 43257"/>
              <a:gd name="connsiteY11" fmla="*/ 17889 h 43219"/>
              <a:gd name="connsiteX12" fmla="*/ 38361 w 43257"/>
              <a:gd name="connsiteY12" fmla="*/ 5285 h 43219"/>
              <a:gd name="connsiteX13" fmla="*/ 38437 w 43257"/>
              <a:gd name="connsiteY13" fmla="*/ 6549 h 43219"/>
              <a:gd name="connsiteX14" fmla="*/ 29115 w 43257"/>
              <a:gd name="connsiteY14" fmla="*/ 3811 h 43219"/>
              <a:gd name="connsiteX15" fmla="*/ 29857 w 43257"/>
              <a:gd name="connsiteY15" fmla="*/ 2199 h 43219"/>
              <a:gd name="connsiteX16" fmla="*/ 22178 w 43257"/>
              <a:gd name="connsiteY16" fmla="*/ 4579 h 43219"/>
              <a:gd name="connsiteX17" fmla="*/ 22537 w 43257"/>
              <a:gd name="connsiteY17" fmla="*/ 3189 h 43219"/>
              <a:gd name="connsiteX18" fmla="*/ 14037 w 43257"/>
              <a:gd name="connsiteY18" fmla="*/ 5051 h 43219"/>
              <a:gd name="connsiteX19" fmla="*/ 15337 w 43257"/>
              <a:gd name="connsiteY19" fmla="*/ 6399 h 43219"/>
              <a:gd name="connsiteX20" fmla="*/ 4164 w 43257"/>
              <a:gd name="connsiteY20" fmla="*/ 15648 h 43219"/>
              <a:gd name="connsiteX21" fmla="*/ 3937 w 43257"/>
              <a:gd name="connsiteY21" fmla="*/ 14229 h 43219"/>
              <a:gd name="connsiteX0" fmla="*/ 3937 w 43257"/>
              <a:gd name="connsiteY0" fmla="*/ 14229 h 43219"/>
              <a:gd name="connsiteX1" fmla="*/ 5660 w 43257"/>
              <a:gd name="connsiteY1" fmla="*/ 6766 h 43219"/>
              <a:gd name="connsiteX2" fmla="*/ 14042 w 43257"/>
              <a:gd name="connsiteY2" fmla="*/ 5061 h 43219"/>
              <a:gd name="connsiteX3" fmla="*/ 22493 w 43257"/>
              <a:gd name="connsiteY3" fmla="*/ 3291 h 43219"/>
              <a:gd name="connsiteX4" fmla="*/ 25786 w 43257"/>
              <a:gd name="connsiteY4" fmla="*/ 59 h 43219"/>
              <a:gd name="connsiteX5" fmla="*/ 29870 w 43257"/>
              <a:gd name="connsiteY5" fmla="*/ 2340 h 43219"/>
              <a:gd name="connsiteX6" fmla="*/ 35500 w 43257"/>
              <a:gd name="connsiteY6" fmla="*/ 549 h 43219"/>
              <a:gd name="connsiteX7" fmla="*/ 38355 w 43257"/>
              <a:gd name="connsiteY7" fmla="*/ 5435 h 43219"/>
              <a:gd name="connsiteX8" fmla="*/ 42019 w 43257"/>
              <a:gd name="connsiteY8" fmla="*/ 10177 h 43219"/>
              <a:gd name="connsiteX9" fmla="*/ 41855 w 43257"/>
              <a:gd name="connsiteY9" fmla="*/ 15319 h 43219"/>
              <a:gd name="connsiteX10" fmla="*/ 43053 w 43257"/>
              <a:gd name="connsiteY10" fmla="*/ 23181 h 43219"/>
              <a:gd name="connsiteX11" fmla="*/ 37441 w 43257"/>
              <a:gd name="connsiteY11" fmla="*/ 30063 h 43219"/>
              <a:gd name="connsiteX12" fmla="*/ 35432 w 43257"/>
              <a:gd name="connsiteY12" fmla="*/ 35960 h 43219"/>
              <a:gd name="connsiteX13" fmla="*/ 28592 w 43257"/>
              <a:gd name="connsiteY13" fmla="*/ 36674 h 43219"/>
              <a:gd name="connsiteX14" fmla="*/ 23704 w 43257"/>
              <a:gd name="connsiteY14" fmla="*/ 42965 h 43219"/>
              <a:gd name="connsiteX15" fmla="*/ 16517 w 43257"/>
              <a:gd name="connsiteY15" fmla="*/ 39125 h 43219"/>
              <a:gd name="connsiteX16" fmla="*/ 5841 w 43257"/>
              <a:gd name="connsiteY16" fmla="*/ 35331 h 43219"/>
              <a:gd name="connsiteX17" fmla="*/ 1147 w 43257"/>
              <a:gd name="connsiteY17" fmla="*/ 31109 h 43219"/>
              <a:gd name="connsiteX18" fmla="*/ 2150 w 43257"/>
              <a:gd name="connsiteY18" fmla="*/ 25410 h 43219"/>
              <a:gd name="connsiteX19" fmla="*/ 32 w 43257"/>
              <a:gd name="connsiteY19" fmla="*/ 19563 h 43219"/>
              <a:gd name="connsiteX20" fmla="*/ 3900 w 43257"/>
              <a:gd name="connsiteY20" fmla="*/ 14366 h 43219"/>
              <a:gd name="connsiteX21" fmla="*/ 3937 w 43257"/>
              <a:gd name="connsiteY21" fmla="*/ 14229 h 43219"/>
              <a:gd name="connsiteX0" fmla="*/ 79014 w 1860721"/>
              <a:gd name="connsiteY0" fmla="*/ 753041 h 993495"/>
              <a:gd name="connsiteX1" fmla="*/ 83402 w 1860721"/>
              <a:gd name="connsiteY1" fmla="*/ 774635 h 993495"/>
              <a:gd name="connsiteX2" fmla="*/ 79014 w 1860721"/>
              <a:gd name="connsiteY2" fmla="*/ 753041 h 993495"/>
              <a:gd name="connsiteX0" fmla="*/ 120800 w 1860721"/>
              <a:gd name="connsiteY0" fmla="*/ 758616 h 993495"/>
              <a:gd name="connsiteX1" fmla="*/ 75463 w 1860721"/>
              <a:gd name="connsiteY1" fmla="*/ 772271 h 993495"/>
              <a:gd name="connsiteX0" fmla="*/ 181439 w 1860721"/>
              <a:gd name="connsiteY0" fmla="*/ 815840 h 993495"/>
              <a:gd name="connsiteX1" fmla="*/ 108209 w 1860721"/>
              <a:gd name="connsiteY1" fmla="*/ 794997 h 993495"/>
              <a:gd name="connsiteX2" fmla="*/ 181439 w 1860721"/>
              <a:gd name="connsiteY2" fmla="*/ 815840 h 993495"/>
              <a:gd name="connsiteX0" fmla="*/ 4730 w 43257"/>
              <a:gd name="connsiteY0" fmla="*/ 26036 h 43219"/>
              <a:gd name="connsiteX1" fmla="*/ 2197 w 43257"/>
              <a:gd name="connsiteY1" fmla="*/ 25239 h 43219"/>
              <a:gd name="connsiteX2" fmla="*/ 6965 w 43257"/>
              <a:gd name="connsiteY2" fmla="*/ 34758 h 43219"/>
              <a:gd name="connsiteX3" fmla="*/ 5857 w 43257"/>
              <a:gd name="connsiteY3" fmla="*/ 35139 h 43219"/>
              <a:gd name="connsiteX4" fmla="*/ 16515 w 43257"/>
              <a:gd name="connsiteY4" fmla="*/ 38949 h 43219"/>
              <a:gd name="connsiteX5" fmla="*/ 15847 w 43257"/>
              <a:gd name="connsiteY5" fmla="*/ 37209 h 43219"/>
              <a:gd name="connsiteX6" fmla="*/ 28864 w 43257"/>
              <a:gd name="connsiteY6" fmla="*/ 34610 h 43219"/>
              <a:gd name="connsiteX7" fmla="*/ 28597 w 43257"/>
              <a:gd name="connsiteY7" fmla="*/ 36519 h 43219"/>
              <a:gd name="connsiteX8" fmla="*/ 34166 w 43257"/>
              <a:gd name="connsiteY8" fmla="*/ 22813 h 43219"/>
              <a:gd name="connsiteX9" fmla="*/ 37417 w 43257"/>
              <a:gd name="connsiteY9" fmla="*/ 29949 h 43219"/>
              <a:gd name="connsiteX10" fmla="*/ 41835 w 43257"/>
              <a:gd name="connsiteY10" fmla="*/ 15213 h 43219"/>
              <a:gd name="connsiteX11" fmla="*/ 40387 w 43257"/>
              <a:gd name="connsiteY11" fmla="*/ 17889 h 43219"/>
              <a:gd name="connsiteX12" fmla="*/ 38361 w 43257"/>
              <a:gd name="connsiteY12" fmla="*/ 5285 h 43219"/>
              <a:gd name="connsiteX13" fmla="*/ 38437 w 43257"/>
              <a:gd name="connsiteY13" fmla="*/ 6549 h 43219"/>
              <a:gd name="connsiteX14" fmla="*/ 29115 w 43257"/>
              <a:gd name="connsiteY14" fmla="*/ 3811 h 43219"/>
              <a:gd name="connsiteX15" fmla="*/ 29857 w 43257"/>
              <a:gd name="connsiteY15" fmla="*/ 2199 h 43219"/>
              <a:gd name="connsiteX16" fmla="*/ 22178 w 43257"/>
              <a:gd name="connsiteY16" fmla="*/ 4579 h 43219"/>
              <a:gd name="connsiteX17" fmla="*/ 22537 w 43257"/>
              <a:gd name="connsiteY17" fmla="*/ 3189 h 43219"/>
              <a:gd name="connsiteX18" fmla="*/ 14037 w 43257"/>
              <a:gd name="connsiteY18" fmla="*/ 5051 h 43219"/>
              <a:gd name="connsiteX19" fmla="*/ 15337 w 43257"/>
              <a:gd name="connsiteY19" fmla="*/ 6399 h 43219"/>
              <a:gd name="connsiteX20" fmla="*/ 4164 w 43257"/>
              <a:gd name="connsiteY20" fmla="*/ 15648 h 43219"/>
              <a:gd name="connsiteX21" fmla="*/ 3937 w 43257"/>
              <a:gd name="connsiteY21" fmla="*/ 14229 h 43219"/>
              <a:gd name="connsiteX0" fmla="*/ 3937 w 43257"/>
              <a:gd name="connsiteY0" fmla="*/ 14229 h 43219"/>
              <a:gd name="connsiteX1" fmla="*/ 5660 w 43257"/>
              <a:gd name="connsiteY1" fmla="*/ 6766 h 43219"/>
              <a:gd name="connsiteX2" fmla="*/ 14042 w 43257"/>
              <a:gd name="connsiteY2" fmla="*/ 5061 h 43219"/>
              <a:gd name="connsiteX3" fmla="*/ 22493 w 43257"/>
              <a:gd name="connsiteY3" fmla="*/ 3291 h 43219"/>
              <a:gd name="connsiteX4" fmla="*/ 25786 w 43257"/>
              <a:gd name="connsiteY4" fmla="*/ 59 h 43219"/>
              <a:gd name="connsiteX5" fmla="*/ 29870 w 43257"/>
              <a:gd name="connsiteY5" fmla="*/ 2340 h 43219"/>
              <a:gd name="connsiteX6" fmla="*/ 35500 w 43257"/>
              <a:gd name="connsiteY6" fmla="*/ 549 h 43219"/>
              <a:gd name="connsiteX7" fmla="*/ 38355 w 43257"/>
              <a:gd name="connsiteY7" fmla="*/ 5435 h 43219"/>
              <a:gd name="connsiteX8" fmla="*/ 42019 w 43257"/>
              <a:gd name="connsiteY8" fmla="*/ 10177 h 43219"/>
              <a:gd name="connsiteX9" fmla="*/ 41855 w 43257"/>
              <a:gd name="connsiteY9" fmla="*/ 15319 h 43219"/>
              <a:gd name="connsiteX10" fmla="*/ 43053 w 43257"/>
              <a:gd name="connsiteY10" fmla="*/ 23181 h 43219"/>
              <a:gd name="connsiteX11" fmla="*/ 37441 w 43257"/>
              <a:gd name="connsiteY11" fmla="*/ 30063 h 43219"/>
              <a:gd name="connsiteX12" fmla="*/ 35432 w 43257"/>
              <a:gd name="connsiteY12" fmla="*/ 35960 h 43219"/>
              <a:gd name="connsiteX13" fmla="*/ 28592 w 43257"/>
              <a:gd name="connsiteY13" fmla="*/ 36674 h 43219"/>
              <a:gd name="connsiteX14" fmla="*/ 23704 w 43257"/>
              <a:gd name="connsiteY14" fmla="*/ 42965 h 43219"/>
              <a:gd name="connsiteX15" fmla="*/ 16517 w 43257"/>
              <a:gd name="connsiteY15" fmla="*/ 39125 h 43219"/>
              <a:gd name="connsiteX16" fmla="*/ 5841 w 43257"/>
              <a:gd name="connsiteY16" fmla="*/ 35331 h 43219"/>
              <a:gd name="connsiteX17" fmla="*/ 1147 w 43257"/>
              <a:gd name="connsiteY17" fmla="*/ 31109 h 43219"/>
              <a:gd name="connsiteX18" fmla="*/ 2150 w 43257"/>
              <a:gd name="connsiteY18" fmla="*/ 25410 h 43219"/>
              <a:gd name="connsiteX19" fmla="*/ 32 w 43257"/>
              <a:gd name="connsiteY19" fmla="*/ 19563 h 43219"/>
              <a:gd name="connsiteX20" fmla="*/ 3900 w 43257"/>
              <a:gd name="connsiteY20" fmla="*/ 14366 h 43219"/>
              <a:gd name="connsiteX21" fmla="*/ 3937 w 43257"/>
              <a:gd name="connsiteY21" fmla="*/ 14229 h 43219"/>
              <a:gd name="connsiteX0" fmla="*/ 79014 w 1860721"/>
              <a:gd name="connsiteY0" fmla="*/ 753041 h 993495"/>
              <a:gd name="connsiteX1" fmla="*/ 83402 w 1860721"/>
              <a:gd name="connsiteY1" fmla="*/ 774635 h 993495"/>
              <a:gd name="connsiteX2" fmla="*/ 79014 w 1860721"/>
              <a:gd name="connsiteY2" fmla="*/ 753041 h 993495"/>
              <a:gd name="connsiteX0" fmla="*/ 120800 w 1860721"/>
              <a:gd name="connsiteY0" fmla="*/ 758616 h 993495"/>
              <a:gd name="connsiteX1" fmla="*/ 75463 w 1860721"/>
              <a:gd name="connsiteY1" fmla="*/ 772271 h 993495"/>
              <a:gd name="connsiteX0" fmla="*/ 108209 w 1860721"/>
              <a:gd name="connsiteY0" fmla="*/ 794997 h 993495"/>
              <a:gd name="connsiteX1" fmla="*/ 181439 w 1860721"/>
              <a:gd name="connsiteY1" fmla="*/ 815840 h 993495"/>
              <a:gd name="connsiteX2" fmla="*/ 199649 w 1860721"/>
              <a:gd name="connsiteY2" fmla="*/ 886437 h 993495"/>
              <a:gd name="connsiteX0" fmla="*/ 4730 w 43257"/>
              <a:gd name="connsiteY0" fmla="*/ 26036 h 43219"/>
              <a:gd name="connsiteX1" fmla="*/ 2197 w 43257"/>
              <a:gd name="connsiteY1" fmla="*/ 25239 h 43219"/>
              <a:gd name="connsiteX2" fmla="*/ 6965 w 43257"/>
              <a:gd name="connsiteY2" fmla="*/ 34758 h 43219"/>
              <a:gd name="connsiteX3" fmla="*/ 5857 w 43257"/>
              <a:gd name="connsiteY3" fmla="*/ 35139 h 43219"/>
              <a:gd name="connsiteX4" fmla="*/ 16515 w 43257"/>
              <a:gd name="connsiteY4" fmla="*/ 38949 h 43219"/>
              <a:gd name="connsiteX5" fmla="*/ 15847 w 43257"/>
              <a:gd name="connsiteY5" fmla="*/ 37209 h 43219"/>
              <a:gd name="connsiteX6" fmla="*/ 28864 w 43257"/>
              <a:gd name="connsiteY6" fmla="*/ 34610 h 43219"/>
              <a:gd name="connsiteX7" fmla="*/ 28597 w 43257"/>
              <a:gd name="connsiteY7" fmla="*/ 36519 h 43219"/>
              <a:gd name="connsiteX8" fmla="*/ 34166 w 43257"/>
              <a:gd name="connsiteY8" fmla="*/ 22813 h 43219"/>
              <a:gd name="connsiteX9" fmla="*/ 37417 w 43257"/>
              <a:gd name="connsiteY9" fmla="*/ 29949 h 43219"/>
              <a:gd name="connsiteX10" fmla="*/ 41835 w 43257"/>
              <a:gd name="connsiteY10" fmla="*/ 15213 h 43219"/>
              <a:gd name="connsiteX11" fmla="*/ 40387 w 43257"/>
              <a:gd name="connsiteY11" fmla="*/ 17889 h 43219"/>
              <a:gd name="connsiteX12" fmla="*/ 38361 w 43257"/>
              <a:gd name="connsiteY12" fmla="*/ 5285 h 43219"/>
              <a:gd name="connsiteX13" fmla="*/ 38437 w 43257"/>
              <a:gd name="connsiteY13" fmla="*/ 6549 h 43219"/>
              <a:gd name="connsiteX14" fmla="*/ 29115 w 43257"/>
              <a:gd name="connsiteY14" fmla="*/ 3811 h 43219"/>
              <a:gd name="connsiteX15" fmla="*/ 29857 w 43257"/>
              <a:gd name="connsiteY15" fmla="*/ 2199 h 43219"/>
              <a:gd name="connsiteX16" fmla="*/ 22178 w 43257"/>
              <a:gd name="connsiteY16" fmla="*/ 4579 h 43219"/>
              <a:gd name="connsiteX17" fmla="*/ 22537 w 43257"/>
              <a:gd name="connsiteY17" fmla="*/ 3189 h 43219"/>
              <a:gd name="connsiteX18" fmla="*/ 14037 w 43257"/>
              <a:gd name="connsiteY18" fmla="*/ 5051 h 43219"/>
              <a:gd name="connsiteX19" fmla="*/ 15337 w 43257"/>
              <a:gd name="connsiteY19" fmla="*/ 6399 h 43219"/>
              <a:gd name="connsiteX20" fmla="*/ 4164 w 43257"/>
              <a:gd name="connsiteY20" fmla="*/ 15648 h 43219"/>
              <a:gd name="connsiteX21" fmla="*/ 3937 w 43257"/>
              <a:gd name="connsiteY21" fmla="*/ 14229 h 43219"/>
              <a:gd name="connsiteX0" fmla="*/ 3937 w 43257"/>
              <a:gd name="connsiteY0" fmla="*/ 14229 h 43219"/>
              <a:gd name="connsiteX1" fmla="*/ 5660 w 43257"/>
              <a:gd name="connsiteY1" fmla="*/ 6766 h 43219"/>
              <a:gd name="connsiteX2" fmla="*/ 14042 w 43257"/>
              <a:gd name="connsiteY2" fmla="*/ 5061 h 43219"/>
              <a:gd name="connsiteX3" fmla="*/ 22493 w 43257"/>
              <a:gd name="connsiteY3" fmla="*/ 3291 h 43219"/>
              <a:gd name="connsiteX4" fmla="*/ 25786 w 43257"/>
              <a:gd name="connsiteY4" fmla="*/ 59 h 43219"/>
              <a:gd name="connsiteX5" fmla="*/ 29870 w 43257"/>
              <a:gd name="connsiteY5" fmla="*/ 2340 h 43219"/>
              <a:gd name="connsiteX6" fmla="*/ 35500 w 43257"/>
              <a:gd name="connsiteY6" fmla="*/ 549 h 43219"/>
              <a:gd name="connsiteX7" fmla="*/ 38355 w 43257"/>
              <a:gd name="connsiteY7" fmla="*/ 5435 h 43219"/>
              <a:gd name="connsiteX8" fmla="*/ 42019 w 43257"/>
              <a:gd name="connsiteY8" fmla="*/ 10177 h 43219"/>
              <a:gd name="connsiteX9" fmla="*/ 41855 w 43257"/>
              <a:gd name="connsiteY9" fmla="*/ 15319 h 43219"/>
              <a:gd name="connsiteX10" fmla="*/ 43053 w 43257"/>
              <a:gd name="connsiteY10" fmla="*/ 23181 h 43219"/>
              <a:gd name="connsiteX11" fmla="*/ 37441 w 43257"/>
              <a:gd name="connsiteY11" fmla="*/ 30063 h 43219"/>
              <a:gd name="connsiteX12" fmla="*/ 35432 w 43257"/>
              <a:gd name="connsiteY12" fmla="*/ 35960 h 43219"/>
              <a:gd name="connsiteX13" fmla="*/ 28592 w 43257"/>
              <a:gd name="connsiteY13" fmla="*/ 36674 h 43219"/>
              <a:gd name="connsiteX14" fmla="*/ 23704 w 43257"/>
              <a:gd name="connsiteY14" fmla="*/ 42965 h 43219"/>
              <a:gd name="connsiteX15" fmla="*/ 16517 w 43257"/>
              <a:gd name="connsiteY15" fmla="*/ 39125 h 43219"/>
              <a:gd name="connsiteX16" fmla="*/ 5841 w 43257"/>
              <a:gd name="connsiteY16" fmla="*/ 35331 h 43219"/>
              <a:gd name="connsiteX17" fmla="*/ 1147 w 43257"/>
              <a:gd name="connsiteY17" fmla="*/ 31109 h 43219"/>
              <a:gd name="connsiteX18" fmla="*/ 2150 w 43257"/>
              <a:gd name="connsiteY18" fmla="*/ 25410 h 43219"/>
              <a:gd name="connsiteX19" fmla="*/ 32 w 43257"/>
              <a:gd name="connsiteY19" fmla="*/ 19563 h 43219"/>
              <a:gd name="connsiteX20" fmla="*/ 3900 w 43257"/>
              <a:gd name="connsiteY20" fmla="*/ 14366 h 43219"/>
              <a:gd name="connsiteX21" fmla="*/ 3937 w 43257"/>
              <a:gd name="connsiteY21" fmla="*/ 14229 h 43219"/>
              <a:gd name="connsiteX0" fmla="*/ 79014 w 1860721"/>
              <a:gd name="connsiteY0" fmla="*/ 753041 h 993495"/>
              <a:gd name="connsiteX1" fmla="*/ 83402 w 1860721"/>
              <a:gd name="connsiteY1" fmla="*/ 774635 h 993495"/>
              <a:gd name="connsiteX2" fmla="*/ 79014 w 1860721"/>
              <a:gd name="connsiteY2" fmla="*/ 753041 h 993495"/>
              <a:gd name="connsiteX0" fmla="*/ 120800 w 1860721"/>
              <a:gd name="connsiteY0" fmla="*/ 758616 h 993495"/>
              <a:gd name="connsiteX1" fmla="*/ 75463 w 1860721"/>
              <a:gd name="connsiteY1" fmla="*/ 772271 h 993495"/>
              <a:gd name="connsiteX0" fmla="*/ 108209 w 1860721"/>
              <a:gd name="connsiteY0" fmla="*/ 794997 h 993495"/>
              <a:gd name="connsiteX1" fmla="*/ 181439 w 1860721"/>
              <a:gd name="connsiteY1" fmla="*/ 815840 h 993495"/>
              <a:gd name="connsiteX0" fmla="*/ 4730 w 43257"/>
              <a:gd name="connsiteY0" fmla="*/ 26036 h 43219"/>
              <a:gd name="connsiteX1" fmla="*/ 2197 w 43257"/>
              <a:gd name="connsiteY1" fmla="*/ 25239 h 43219"/>
              <a:gd name="connsiteX2" fmla="*/ 6965 w 43257"/>
              <a:gd name="connsiteY2" fmla="*/ 34758 h 43219"/>
              <a:gd name="connsiteX3" fmla="*/ 5857 w 43257"/>
              <a:gd name="connsiteY3" fmla="*/ 35139 h 43219"/>
              <a:gd name="connsiteX4" fmla="*/ 16515 w 43257"/>
              <a:gd name="connsiteY4" fmla="*/ 38949 h 43219"/>
              <a:gd name="connsiteX5" fmla="*/ 15847 w 43257"/>
              <a:gd name="connsiteY5" fmla="*/ 37209 h 43219"/>
              <a:gd name="connsiteX6" fmla="*/ 28864 w 43257"/>
              <a:gd name="connsiteY6" fmla="*/ 34610 h 43219"/>
              <a:gd name="connsiteX7" fmla="*/ 28597 w 43257"/>
              <a:gd name="connsiteY7" fmla="*/ 36519 h 43219"/>
              <a:gd name="connsiteX8" fmla="*/ 34166 w 43257"/>
              <a:gd name="connsiteY8" fmla="*/ 22813 h 43219"/>
              <a:gd name="connsiteX9" fmla="*/ 37417 w 43257"/>
              <a:gd name="connsiteY9" fmla="*/ 29949 h 43219"/>
              <a:gd name="connsiteX10" fmla="*/ 41835 w 43257"/>
              <a:gd name="connsiteY10" fmla="*/ 15213 h 43219"/>
              <a:gd name="connsiteX11" fmla="*/ 40387 w 43257"/>
              <a:gd name="connsiteY11" fmla="*/ 17889 h 43219"/>
              <a:gd name="connsiteX12" fmla="*/ 38361 w 43257"/>
              <a:gd name="connsiteY12" fmla="*/ 5285 h 43219"/>
              <a:gd name="connsiteX13" fmla="*/ 38437 w 43257"/>
              <a:gd name="connsiteY13" fmla="*/ 6549 h 43219"/>
              <a:gd name="connsiteX14" fmla="*/ 29115 w 43257"/>
              <a:gd name="connsiteY14" fmla="*/ 3811 h 43219"/>
              <a:gd name="connsiteX15" fmla="*/ 29857 w 43257"/>
              <a:gd name="connsiteY15" fmla="*/ 2199 h 43219"/>
              <a:gd name="connsiteX16" fmla="*/ 22178 w 43257"/>
              <a:gd name="connsiteY16" fmla="*/ 4579 h 43219"/>
              <a:gd name="connsiteX17" fmla="*/ 22537 w 43257"/>
              <a:gd name="connsiteY17" fmla="*/ 3189 h 43219"/>
              <a:gd name="connsiteX18" fmla="*/ 14037 w 43257"/>
              <a:gd name="connsiteY18" fmla="*/ 5051 h 43219"/>
              <a:gd name="connsiteX19" fmla="*/ 15337 w 43257"/>
              <a:gd name="connsiteY19" fmla="*/ 6399 h 43219"/>
              <a:gd name="connsiteX20" fmla="*/ 4164 w 43257"/>
              <a:gd name="connsiteY20" fmla="*/ 15648 h 43219"/>
              <a:gd name="connsiteX21" fmla="*/ 3937 w 43257"/>
              <a:gd name="connsiteY21" fmla="*/ 14229 h 43219"/>
              <a:gd name="connsiteX0" fmla="*/ 3937 w 43257"/>
              <a:gd name="connsiteY0" fmla="*/ 14229 h 43219"/>
              <a:gd name="connsiteX1" fmla="*/ 5660 w 43257"/>
              <a:gd name="connsiteY1" fmla="*/ 6766 h 43219"/>
              <a:gd name="connsiteX2" fmla="*/ 14042 w 43257"/>
              <a:gd name="connsiteY2" fmla="*/ 5061 h 43219"/>
              <a:gd name="connsiteX3" fmla="*/ 22493 w 43257"/>
              <a:gd name="connsiteY3" fmla="*/ 3291 h 43219"/>
              <a:gd name="connsiteX4" fmla="*/ 25786 w 43257"/>
              <a:gd name="connsiteY4" fmla="*/ 59 h 43219"/>
              <a:gd name="connsiteX5" fmla="*/ 29870 w 43257"/>
              <a:gd name="connsiteY5" fmla="*/ 2340 h 43219"/>
              <a:gd name="connsiteX6" fmla="*/ 35500 w 43257"/>
              <a:gd name="connsiteY6" fmla="*/ 549 h 43219"/>
              <a:gd name="connsiteX7" fmla="*/ 38355 w 43257"/>
              <a:gd name="connsiteY7" fmla="*/ 5435 h 43219"/>
              <a:gd name="connsiteX8" fmla="*/ 42019 w 43257"/>
              <a:gd name="connsiteY8" fmla="*/ 10177 h 43219"/>
              <a:gd name="connsiteX9" fmla="*/ 41855 w 43257"/>
              <a:gd name="connsiteY9" fmla="*/ 15319 h 43219"/>
              <a:gd name="connsiteX10" fmla="*/ 43053 w 43257"/>
              <a:gd name="connsiteY10" fmla="*/ 23181 h 43219"/>
              <a:gd name="connsiteX11" fmla="*/ 37441 w 43257"/>
              <a:gd name="connsiteY11" fmla="*/ 30063 h 43219"/>
              <a:gd name="connsiteX12" fmla="*/ 35432 w 43257"/>
              <a:gd name="connsiteY12" fmla="*/ 35960 h 43219"/>
              <a:gd name="connsiteX13" fmla="*/ 28592 w 43257"/>
              <a:gd name="connsiteY13" fmla="*/ 36674 h 43219"/>
              <a:gd name="connsiteX14" fmla="*/ 23704 w 43257"/>
              <a:gd name="connsiteY14" fmla="*/ 42965 h 43219"/>
              <a:gd name="connsiteX15" fmla="*/ 16517 w 43257"/>
              <a:gd name="connsiteY15" fmla="*/ 39125 h 43219"/>
              <a:gd name="connsiteX16" fmla="*/ 5841 w 43257"/>
              <a:gd name="connsiteY16" fmla="*/ 35331 h 43219"/>
              <a:gd name="connsiteX17" fmla="*/ 1147 w 43257"/>
              <a:gd name="connsiteY17" fmla="*/ 31109 h 43219"/>
              <a:gd name="connsiteX18" fmla="*/ 2150 w 43257"/>
              <a:gd name="connsiteY18" fmla="*/ 25410 h 43219"/>
              <a:gd name="connsiteX19" fmla="*/ 32 w 43257"/>
              <a:gd name="connsiteY19" fmla="*/ 19563 h 43219"/>
              <a:gd name="connsiteX20" fmla="*/ 3900 w 43257"/>
              <a:gd name="connsiteY20" fmla="*/ 14366 h 43219"/>
              <a:gd name="connsiteX21" fmla="*/ 3937 w 43257"/>
              <a:gd name="connsiteY21" fmla="*/ 14229 h 43219"/>
              <a:gd name="connsiteX0" fmla="*/ 79014 w 1860721"/>
              <a:gd name="connsiteY0" fmla="*/ 753041 h 993495"/>
              <a:gd name="connsiteX1" fmla="*/ 83402 w 1860721"/>
              <a:gd name="connsiteY1" fmla="*/ 774635 h 993495"/>
              <a:gd name="connsiteX2" fmla="*/ 79014 w 1860721"/>
              <a:gd name="connsiteY2" fmla="*/ 753041 h 993495"/>
              <a:gd name="connsiteX0" fmla="*/ 168425 w 1860721"/>
              <a:gd name="connsiteY0" fmla="*/ 801478 h 993495"/>
              <a:gd name="connsiteX1" fmla="*/ 75463 w 1860721"/>
              <a:gd name="connsiteY1" fmla="*/ 772271 h 993495"/>
              <a:gd name="connsiteX0" fmla="*/ 108209 w 1860721"/>
              <a:gd name="connsiteY0" fmla="*/ 794997 h 993495"/>
              <a:gd name="connsiteX1" fmla="*/ 181439 w 1860721"/>
              <a:gd name="connsiteY1" fmla="*/ 815840 h 993495"/>
              <a:gd name="connsiteX0" fmla="*/ 4730 w 43257"/>
              <a:gd name="connsiteY0" fmla="*/ 26036 h 43219"/>
              <a:gd name="connsiteX1" fmla="*/ 2197 w 43257"/>
              <a:gd name="connsiteY1" fmla="*/ 25239 h 43219"/>
              <a:gd name="connsiteX2" fmla="*/ 6965 w 43257"/>
              <a:gd name="connsiteY2" fmla="*/ 34758 h 43219"/>
              <a:gd name="connsiteX3" fmla="*/ 5857 w 43257"/>
              <a:gd name="connsiteY3" fmla="*/ 35139 h 43219"/>
              <a:gd name="connsiteX4" fmla="*/ 16515 w 43257"/>
              <a:gd name="connsiteY4" fmla="*/ 38949 h 43219"/>
              <a:gd name="connsiteX5" fmla="*/ 15847 w 43257"/>
              <a:gd name="connsiteY5" fmla="*/ 37209 h 43219"/>
              <a:gd name="connsiteX6" fmla="*/ 28864 w 43257"/>
              <a:gd name="connsiteY6" fmla="*/ 34610 h 43219"/>
              <a:gd name="connsiteX7" fmla="*/ 28597 w 43257"/>
              <a:gd name="connsiteY7" fmla="*/ 36519 h 43219"/>
              <a:gd name="connsiteX8" fmla="*/ 34166 w 43257"/>
              <a:gd name="connsiteY8" fmla="*/ 22813 h 43219"/>
              <a:gd name="connsiteX9" fmla="*/ 37417 w 43257"/>
              <a:gd name="connsiteY9" fmla="*/ 29949 h 43219"/>
              <a:gd name="connsiteX10" fmla="*/ 41835 w 43257"/>
              <a:gd name="connsiteY10" fmla="*/ 15213 h 43219"/>
              <a:gd name="connsiteX11" fmla="*/ 40387 w 43257"/>
              <a:gd name="connsiteY11" fmla="*/ 17889 h 43219"/>
              <a:gd name="connsiteX12" fmla="*/ 38361 w 43257"/>
              <a:gd name="connsiteY12" fmla="*/ 5285 h 43219"/>
              <a:gd name="connsiteX13" fmla="*/ 38437 w 43257"/>
              <a:gd name="connsiteY13" fmla="*/ 6549 h 43219"/>
              <a:gd name="connsiteX14" fmla="*/ 29115 w 43257"/>
              <a:gd name="connsiteY14" fmla="*/ 3811 h 43219"/>
              <a:gd name="connsiteX15" fmla="*/ 29857 w 43257"/>
              <a:gd name="connsiteY15" fmla="*/ 2199 h 43219"/>
              <a:gd name="connsiteX16" fmla="*/ 22178 w 43257"/>
              <a:gd name="connsiteY16" fmla="*/ 4579 h 43219"/>
              <a:gd name="connsiteX17" fmla="*/ 22537 w 43257"/>
              <a:gd name="connsiteY17" fmla="*/ 3189 h 43219"/>
              <a:gd name="connsiteX18" fmla="*/ 14037 w 43257"/>
              <a:gd name="connsiteY18" fmla="*/ 5051 h 43219"/>
              <a:gd name="connsiteX19" fmla="*/ 15337 w 43257"/>
              <a:gd name="connsiteY19" fmla="*/ 6399 h 43219"/>
              <a:gd name="connsiteX20" fmla="*/ 4164 w 43257"/>
              <a:gd name="connsiteY20" fmla="*/ 15648 h 43219"/>
              <a:gd name="connsiteX21" fmla="*/ 3937 w 43257"/>
              <a:gd name="connsiteY21" fmla="*/ 14229 h 43219"/>
              <a:gd name="connsiteX0" fmla="*/ 3937 w 43257"/>
              <a:gd name="connsiteY0" fmla="*/ 14229 h 43219"/>
              <a:gd name="connsiteX1" fmla="*/ 5660 w 43257"/>
              <a:gd name="connsiteY1" fmla="*/ 6766 h 43219"/>
              <a:gd name="connsiteX2" fmla="*/ 14042 w 43257"/>
              <a:gd name="connsiteY2" fmla="*/ 5061 h 43219"/>
              <a:gd name="connsiteX3" fmla="*/ 22493 w 43257"/>
              <a:gd name="connsiteY3" fmla="*/ 3291 h 43219"/>
              <a:gd name="connsiteX4" fmla="*/ 25786 w 43257"/>
              <a:gd name="connsiteY4" fmla="*/ 59 h 43219"/>
              <a:gd name="connsiteX5" fmla="*/ 29870 w 43257"/>
              <a:gd name="connsiteY5" fmla="*/ 2340 h 43219"/>
              <a:gd name="connsiteX6" fmla="*/ 35500 w 43257"/>
              <a:gd name="connsiteY6" fmla="*/ 549 h 43219"/>
              <a:gd name="connsiteX7" fmla="*/ 38355 w 43257"/>
              <a:gd name="connsiteY7" fmla="*/ 5435 h 43219"/>
              <a:gd name="connsiteX8" fmla="*/ 42019 w 43257"/>
              <a:gd name="connsiteY8" fmla="*/ 10177 h 43219"/>
              <a:gd name="connsiteX9" fmla="*/ 41855 w 43257"/>
              <a:gd name="connsiteY9" fmla="*/ 15319 h 43219"/>
              <a:gd name="connsiteX10" fmla="*/ 43053 w 43257"/>
              <a:gd name="connsiteY10" fmla="*/ 23181 h 43219"/>
              <a:gd name="connsiteX11" fmla="*/ 37441 w 43257"/>
              <a:gd name="connsiteY11" fmla="*/ 30063 h 43219"/>
              <a:gd name="connsiteX12" fmla="*/ 35432 w 43257"/>
              <a:gd name="connsiteY12" fmla="*/ 35960 h 43219"/>
              <a:gd name="connsiteX13" fmla="*/ 28592 w 43257"/>
              <a:gd name="connsiteY13" fmla="*/ 36674 h 43219"/>
              <a:gd name="connsiteX14" fmla="*/ 23704 w 43257"/>
              <a:gd name="connsiteY14" fmla="*/ 42965 h 43219"/>
              <a:gd name="connsiteX15" fmla="*/ 16517 w 43257"/>
              <a:gd name="connsiteY15" fmla="*/ 39125 h 43219"/>
              <a:gd name="connsiteX16" fmla="*/ 5841 w 43257"/>
              <a:gd name="connsiteY16" fmla="*/ 35331 h 43219"/>
              <a:gd name="connsiteX17" fmla="*/ 1147 w 43257"/>
              <a:gd name="connsiteY17" fmla="*/ 31109 h 43219"/>
              <a:gd name="connsiteX18" fmla="*/ 2150 w 43257"/>
              <a:gd name="connsiteY18" fmla="*/ 25410 h 43219"/>
              <a:gd name="connsiteX19" fmla="*/ 32 w 43257"/>
              <a:gd name="connsiteY19" fmla="*/ 19563 h 43219"/>
              <a:gd name="connsiteX20" fmla="*/ 3900 w 43257"/>
              <a:gd name="connsiteY20" fmla="*/ 14366 h 43219"/>
              <a:gd name="connsiteX21" fmla="*/ 3937 w 43257"/>
              <a:gd name="connsiteY21" fmla="*/ 14229 h 43219"/>
              <a:gd name="connsiteX0" fmla="*/ 79014 w 1860721"/>
              <a:gd name="connsiteY0" fmla="*/ 753041 h 993495"/>
              <a:gd name="connsiteX1" fmla="*/ 83402 w 1860721"/>
              <a:gd name="connsiteY1" fmla="*/ 774635 h 993495"/>
              <a:gd name="connsiteX2" fmla="*/ 79014 w 1860721"/>
              <a:gd name="connsiteY2" fmla="*/ 753041 h 993495"/>
              <a:gd name="connsiteX0" fmla="*/ 168425 w 1860721"/>
              <a:gd name="connsiteY0" fmla="*/ 801478 h 993495"/>
              <a:gd name="connsiteX1" fmla="*/ 75463 w 1860721"/>
              <a:gd name="connsiteY1" fmla="*/ 772271 h 993495"/>
              <a:gd name="connsiteX0" fmla="*/ 108209 w 1860721"/>
              <a:gd name="connsiteY0" fmla="*/ 794997 h 993495"/>
              <a:gd name="connsiteX1" fmla="*/ 181439 w 1860721"/>
              <a:gd name="connsiteY1" fmla="*/ 815840 h 993495"/>
              <a:gd name="connsiteX2" fmla="*/ 108209 w 1860721"/>
              <a:gd name="connsiteY2" fmla="*/ 794997 h 993495"/>
              <a:gd name="connsiteX0" fmla="*/ 4730 w 43257"/>
              <a:gd name="connsiteY0" fmla="*/ 26036 h 43219"/>
              <a:gd name="connsiteX1" fmla="*/ 2197 w 43257"/>
              <a:gd name="connsiteY1" fmla="*/ 25239 h 43219"/>
              <a:gd name="connsiteX2" fmla="*/ 6965 w 43257"/>
              <a:gd name="connsiteY2" fmla="*/ 34758 h 43219"/>
              <a:gd name="connsiteX3" fmla="*/ 5857 w 43257"/>
              <a:gd name="connsiteY3" fmla="*/ 35139 h 43219"/>
              <a:gd name="connsiteX4" fmla="*/ 16515 w 43257"/>
              <a:gd name="connsiteY4" fmla="*/ 38949 h 43219"/>
              <a:gd name="connsiteX5" fmla="*/ 15847 w 43257"/>
              <a:gd name="connsiteY5" fmla="*/ 37209 h 43219"/>
              <a:gd name="connsiteX6" fmla="*/ 28864 w 43257"/>
              <a:gd name="connsiteY6" fmla="*/ 34610 h 43219"/>
              <a:gd name="connsiteX7" fmla="*/ 28597 w 43257"/>
              <a:gd name="connsiteY7" fmla="*/ 36519 h 43219"/>
              <a:gd name="connsiteX8" fmla="*/ 34166 w 43257"/>
              <a:gd name="connsiteY8" fmla="*/ 22813 h 43219"/>
              <a:gd name="connsiteX9" fmla="*/ 37417 w 43257"/>
              <a:gd name="connsiteY9" fmla="*/ 29949 h 43219"/>
              <a:gd name="connsiteX10" fmla="*/ 41835 w 43257"/>
              <a:gd name="connsiteY10" fmla="*/ 15213 h 43219"/>
              <a:gd name="connsiteX11" fmla="*/ 40387 w 43257"/>
              <a:gd name="connsiteY11" fmla="*/ 17889 h 43219"/>
              <a:gd name="connsiteX12" fmla="*/ 38361 w 43257"/>
              <a:gd name="connsiteY12" fmla="*/ 5285 h 43219"/>
              <a:gd name="connsiteX13" fmla="*/ 38437 w 43257"/>
              <a:gd name="connsiteY13" fmla="*/ 6549 h 43219"/>
              <a:gd name="connsiteX14" fmla="*/ 29115 w 43257"/>
              <a:gd name="connsiteY14" fmla="*/ 3811 h 43219"/>
              <a:gd name="connsiteX15" fmla="*/ 29857 w 43257"/>
              <a:gd name="connsiteY15" fmla="*/ 2199 h 43219"/>
              <a:gd name="connsiteX16" fmla="*/ 22178 w 43257"/>
              <a:gd name="connsiteY16" fmla="*/ 4579 h 43219"/>
              <a:gd name="connsiteX17" fmla="*/ 22537 w 43257"/>
              <a:gd name="connsiteY17" fmla="*/ 3189 h 43219"/>
              <a:gd name="connsiteX18" fmla="*/ 14037 w 43257"/>
              <a:gd name="connsiteY18" fmla="*/ 5051 h 43219"/>
              <a:gd name="connsiteX19" fmla="*/ 15337 w 43257"/>
              <a:gd name="connsiteY19" fmla="*/ 6399 h 43219"/>
              <a:gd name="connsiteX20" fmla="*/ 4164 w 43257"/>
              <a:gd name="connsiteY20" fmla="*/ 15648 h 43219"/>
              <a:gd name="connsiteX21" fmla="*/ 3937 w 43257"/>
              <a:gd name="connsiteY21" fmla="*/ 14229 h 43219"/>
              <a:gd name="connsiteX0" fmla="*/ 3937 w 43257"/>
              <a:gd name="connsiteY0" fmla="*/ 14229 h 43219"/>
              <a:gd name="connsiteX1" fmla="*/ 5660 w 43257"/>
              <a:gd name="connsiteY1" fmla="*/ 6766 h 43219"/>
              <a:gd name="connsiteX2" fmla="*/ 14042 w 43257"/>
              <a:gd name="connsiteY2" fmla="*/ 5061 h 43219"/>
              <a:gd name="connsiteX3" fmla="*/ 22493 w 43257"/>
              <a:gd name="connsiteY3" fmla="*/ 3291 h 43219"/>
              <a:gd name="connsiteX4" fmla="*/ 25786 w 43257"/>
              <a:gd name="connsiteY4" fmla="*/ 59 h 43219"/>
              <a:gd name="connsiteX5" fmla="*/ 29870 w 43257"/>
              <a:gd name="connsiteY5" fmla="*/ 2340 h 43219"/>
              <a:gd name="connsiteX6" fmla="*/ 35500 w 43257"/>
              <a:gd name="connsiteY6" fmla="*/ 549 h 43219"/>
              <a:gd name="connsiteX7" fmla="*/ 38355 w 43257"/>
              <a:gd name="connsiteY7" fmla="*/ 5435 h 43219"/>
              <a:gd name="connsiteX8" fmla="*/ 42019 w 43257"/>
              <a:gd name="connsiteY8" fmla="*/ 10177 h 43219"/>
              <a:gd name="connsiteX9" fmla="*/ 41855 w 43257"/>
              <a:gd name="connsiteY9" fmla="*/ 15319 h 43219"/>
              <a:gd name="connsiteX10" fmla="*/ 43053 w 43257"/>
              <a:gd name="connsiteY10" fmla="*/ 23181 h 43219"/>
              <a:gd name="connsiteX11" fmla="*/ 37441 w 43257"/>
              <a:gd name="connsiteY11" fmla="*/ 30063 h 43219"/>
              <a:gd name="connsiteX12" fmla="*/ 35432 w 43257"/>
              <a:gd name="connsiteY12" fmla="*/ 35960 h 43219"/>
              <a:gd name="connsiteX13" fmla="*/ 28592 w 43257"/>
              <a:gd name="connsiteY13" fmla="*/ 36674 h 43219"/>
              <a:gd name="connsiteX14" fmla="*/ 23704 w 43257"/>
              <a:gd name="connsiteY14" fmla="*/ 42965 h 43219"/>
              <a:gd name="connsiteX15" fmla="*/ 16517 w 43257"/>
              <a:gd name="connsiteY15" fmla="*/ 39125 h 43219"/>
              <a:gd name="connsiteX16" fmla="*/ 5841 w 43257"/>
              <a:gd name="connsiteY16" fmla="*/ 35331 h 43219"/>
              <a:gd name="connsiteX17" fmla="*/ 1147 w 43257"/>
              <a:gd name="connsiteY17" fmla="*/ 31109 h 43219"/>
              <a:gd name="connsiteX18" fmla="*/ 2150 w 43257"/>
              <a:gd name="connsiteY18" fmla="*/ 25410 h 43219"/>
              <a:gd name="connsiteX19" fmla="*/ 32 w 43257"/>
              <a:gd name="connsiteY19" fmla="*/ 19563 h 43219"/>
              <a:gd name="connsiteX20" fmla="*/ 3900 w 43257"/>
              <a:gd name="connsiteY20" fmla="*/ 14366 h 43219"/>
              <a:gd name="connsiteX21" fmla="*/ 3937 w 43257"/>
              <a:gd name="connsiteY21" fmla="*/ 14229 h 43219"/>
              <a:gd name="connsiteX0" fmla="*/ 79014 w 1860721"/>
              <a:gd name="connsiteY0" fmla="*/ 753041 h 993495"/>
              <a:gd name="connsiteX1" fmla="*/ 83402 w 1860721"/>
              <a:gd name="connsiteY1" fmla="*/ 774635 h 993495"/>
              <a:gd name="connsiteX2" fmla="*/ 79014 w 1860721"/>
              <a:gd name="connsiteY2" fmla="*/ 753041 h 993495"/>
              <a:gd name="connsiteX0" fmla="*/ 168425 w 1860721"/>
              <a:gd name="connsiteY0" fmla="*/ 801478 h 993495"/>
              <a:gd name="connsiteX1" fmla="*/ 75463 w 1860721"/>
              <a:gd name="connsiteY1" fmla="*/ 772271 h 993495"/>
              <a:gd name="connsiteX2" fmla="*/ 168425 w 1860721"/>
              <a:gd name="connsiteY2" fmla="*/ 801478 h 993495"/>
              <a:gd name="connsiteX0" fmla="*/ 108209 w 1860721"/>
              <a:gd name="connsiteY0" fmla="*/ 794997 h 993495"/>
              <a:gd name="connsiteX1" fmla="*/ 181439 w 1860721"/>
              <a:gd name="connsiteY1" fmla="*/ 815840 h 993495"/>
              <a:gd name="connsiteX2" fmla="*/ 108209 w 1860721"/>
              <a:gd name="connsiteY2" fmla="*/ 794997 h 993495"/>
              <a:gd name="connsiteX0" fmla="*/ 4730 w 43257"/>
              <a:gd name="connsiteY0" fmla="*/ 26036 h 43219"/>
              <a:gd name="connsiteX1" fmla="*/ 2197 w 43257"/>
              <a:gd name="connsiteY1" fmla="*/ 25239 h 43219"/>
              <a:gd name="connsiteX2" fmla="*/ 6965 w 43257"/>
              <a:gd name="connsiteY2" fmla="*/ 34758 h 43219"/>
              <a:gd name="connsiteX3" fmla="*/ 5857 w 43257"/>
              <a:gd name="connsiteY3" fmla="*/ 35139 h 43219"/>
              <a:gd name="connsiteX4" fmla="*/ 16515 w 43257"/>
              <a:gd name="connsiteY4" fmla="*/ 38949 h 43219"/>
              <a:gd name="connsiteX5" fmla="*/ 15847 w 43257"/>
              <a:gd name="connsiteY5" fmla="*/ 37209 h 43219"/>
              <a:gd name="connsiteX6" fmla="*/ 28864 w 43257"/>
              <a:gd name="connsiteY6" fmla="*/ 34610 h 43219"/>
              <a:gd name="connsiteX7" fmla="*/ 28597 w 43257"/>
              <a:gd name="connsiteY7" fmla="*/ 36519 h 43219"/>
              <a:gd name="connsiteX8" fmla="*/ 34166 w 43257"/>
              <a:gd name="connsiteY8" fmla="*/ 22813 h 43219"/>
              <a:gd name="connsiteX9" fmla="*/ 37417 w 43257"/>
              <a:gd name="connsiteY9" fmla="*/ 29949 h 43219"/>
              <a:gd name="connsiteX10" fmla="*/ 41835 w 43257"/>
              <a:gd name="connsiteY10" fmla="*/ 15213 h 43219"/>
              <a:gd name="connsiteX11" fmla="*/ 40387 w 43257"/>
              <a:gd name="connsiteY11" fmla="*/ 17889 h 43219"/>
              <a:gd name="connsiteX12" fmla="*/ 38361 w 43257"/>
              <a:gd name="connsiteY12" fmla="*/ 5285 h 43219"/>
              <a:gd name="connsiteX13" fmla="*/ 38437 w 43257"/>
              <a:gd name="connsiteY13" fmla="*/ 6549 h 43219"/>
              <a:gd name="connsiteX14" fmla="*/ 29115 w 43257"/>
              <a:gd name="connsiteY14" fmla="*/ 3811 h 43219"/>
              <a:gd name="connsiteX15" fmla="*/ 29857 w 43257"/>
              <a:gd name="connsiteY15" fmla="*/ 2199 h 43219"/>
              <a:gd name="connsiteX16" fmla="*/ 22178 w 43257"/>
              <a:gd name="connsiteY16" fmla="*/ 4579 h 43219"/>
              <a:gd name="connsiteX17" fmla="*/ 22537 w 43257"/>
              <a:gd name="connsiteY17" fmla="*/ 3189 h 43219"/>
              <a:gd name="connsiteX18" fmla="*/ 14037 w 43257"/>
              <a:gd name="connsiteY18" fmla="*/ 5051 h 43219"/>
              <a:gd name="connsiteX19" fmla="*/ 15337 w 43257"/>
              <a:gd name="connsiteY19" fmla="*/ 6399 h 43219"/>
              <a:gd name="connsiteX20" fmla="*/ 4164 w 43257"/>
              <a:gd name="connsiteY20" fmla="*/ 15648 h 43219"/>
              <a:gd name="connsiteX21" fmla="*/ 3937 w 43257"/>
              <a:gd name="connsiteY21" fmla="*/ 14229 h 43219"/>
              <a:gd name="connsiteX0" fmla="*/ 7068 w 46388"/>
              <a:gd name="connsiteY0" fmla="*/ 14229 h 46544"/>
              <a:gd name="connsiteX1" fmla="*/ 8791 w 46388"/>
              <a:gd name="connsiteY1" fmla="*/ 6766 h 46544"/>
              <a:gd name="connsiteX2" fmla="*/ 17173 w 46388"/>
              <a:gd name="connsiteY2" fmla="*/ 5061 h 46544"/>
              <a:gd name="connsiteX3" fmla="*/ 25624 w 46388"/>
              <a:gd name="connsiteY3" fmla="*/ 3291 h 46544"/>
              <a:gd name="connsiteX4" fmla="*/ 28917 w 46388"/>
              <a:gd name="connsiteY4" fmla="*/ 59 h 46544"/>
              <a:gd name="connsiteX5" fmla="*/ 33001 w 46388"/>
              <a:gd name="connsiteY5" fmla="*/ 2340 h 46544"/>
              <a:gd name="connsiteX6" fmla="*/ 38631 w 46388"/>
              <a:gd name="connsiteY6" fmla="*/ 549 h 46544"/>
              <a:gd name="connsiteX7" fmla="*/ 41486 w 46388"/>
              <a:gd name="connsiteY7" fmla="*/ 5435 h 46544"/>
              <a:gd name="connsiteX8" fmla="*/ 45150 w 46388"/>
              <a:gd name="connsiteY8" fmla="*/ 10177 h 46544"/>
              <a:gd name="connsiteX9" fmla="*/ 44986 w 46388"/>
              <a:gd name="connsiteY9" fmla="*/ 15319 h 46544"/>
              <a:gd name="connsiteX10" fmla="*/ 46184 w 46388"/>
              <a:gd name="connsiteY10" fmla="*/ 23181 h 46544"/>
              <a:gd name="connsiteX11" fmla="*/ 40572 w 46388"/>
              <a:gd name="connsiteY11" fmla="*/ 30063 h 46544"/>
              <a:gd name="connsiteX12" fmla="*/ 38563 w 46388"/>
              <a:gd name="connsiteY12" fmla="*/ 35960 h 46544"/>
              <a:gd name="connsiteX13" fmla="*/ 31723 w 46388"/>
              <a:gd name="connsiteY13" fmla="*/ 36674 h 46544"/>
              <a:gd name="connsiteX14" fmla="*/ 26835 w 46388"/>
              <a:gd name="connsiteY14" fmla="*/ 42965 h 46544"/>
              <a:gd name="connsiteX15" fmla="*/ 19648 w 46388"/>
              <a:gd name="connsiteY15" fmla="*/ 39125 h 46544"/>
              <a:gd name="connsiteX16" fmla="*/ 8972 w 46388"/>
              <a:gd name="connsiteY16" fmla="*/ 35331 h 46544"/>
              <a:gd name="connsiteX17" fmla="*/ 4278 w 46388"/>
              <a:gd name="connsiteY17" fmla="*/ 31109 h 46544"/>
              <a:gd name="connsiteX18" fmla="*/ 5281 w 46388"/>
              <a:gd name="connsiteY18" fmla="*/ 25410 h 46544"/>
              <a:gd name="connsiteX19" fmla="*/ 3163 w 46388"/>
              <a:gd name="connsiteY19" fmla="*/ 19563 h 46544"/>
              <a:gd name="connsiteX20" fmla="*/ 7031 w 46388"/>
              <a:gd name="connsiteY20" fmla="*/ 14366 h 46544"/>
              <a:gd name="connsiteX21" fmla="*/ 7068 w 46388"/>
              <a:gd name="connsiteY21" fmla="*/ 14229 h 46544"/>
              <a:gd name="connsiteX0" fmla="*/ 213692 w 1995399"/>
              <a:gd name="connsiteY0" fmla="*/ 753041 h 1069923"/>
              <a:gd name="connsiteX1" fmla="*/ 218080 w 1995399"/>
              <a:gd name="connsiteY1" fmla="*/ 774635 h 1069923"/>
              <a:gd name="connsiteX2" fmla="*/ 213692 w 1995399"/>
              <a:gd name="connsiteY2" fmla="*/ 753041 h 1069923"/>
              <a:gd name="connsiteX0" fmla="*/ 303103 w 1995399"/>
              <a:gd name="connsiteY0" fmla="*/ 801478 h 1069923"/>
              <a:gd name="connsiteX1" fmla="*/ 210141 w 1995399"/>
              <a:gd name="connsiteY1" fmla="*/ 772271 h 1069923"/>
              <a:gd name="connsiteX2" fmla="*/ 303103 w 1995399"/>
              <a:gd name="connsiteY2" fmla="*/ 801478 h 1069923"/>
              <a:gd name="connsiteX0" fmla="*/ 0 w 1995399"/>
              <a:gd name="connsiteY0" fmla="*/ 1066459 h 1069923"/>
              <a:gd name="connsiteX1" fmla="*/ 316117 w 1995399"/>
              <a:gd name="connsiteY1" fmla="*/ 815840 h 1069923"/>
              <a:gd name="connsiteX2" fmla="*/ 0 w 1995399"/>
              <a:gd name="connsiteY2" fmla="*/ 1066459 h 1069923"/>
              <a:gd name="connsiteX0" fmla="*/ 7861 w 46388"/>
              <a:gd name="connsiteY0" fmla="*/ 26036 h 46544"/>
              <a:gd name="connsiteX1" fmla="*/ 5328 w 46388"/>
              <a:gd name="connsiteY1" fmla="*/ 25239 h 46544"/>
              <a:gd name="connsiteX2" fmla="*/ 10096 w 46388"/>
              <a:gd name="connsiteY2" fmla="*/ 34758 h 46544"/>
              <a:gd name="connsiteX3" fmla="*/ 8988 w 46388"/>
              <a:gd name="connsiteY3" fmla="*/ 35139 h 46544"/>
              <a:gd name="connsiteX4" fmla="*/ 19646 w 46388"/>
              <a:gd name="connsiteY4" fmla="*/ 38949 h 46544"/>
              <a:gd name="connsiteX5" fmla="*/ 18978 w 46388"/>
              <a:gd name="connsiteY5" fmla="*/ 37209 h 46544"/>
              <a:gd name="connsiteX6" fmla="*/ 31995 w 46388"/>
              <a:gd name="connsiteY6" fmla="*/ 34610 h 46544"/>
              <a:gd name="connsiteX7" fmla="*/ 31728 w 46388"/>
              <a:gd name="connsiteY7" fmla="*/ 36519 h 46544"/>
              <a:gd name="connsiteX8" fmla="*/ 37297 w 46388"/>
              <a:gd name="connsiteY8" fmla="*/ 22813 h 46544"/>
              <a:gd name="connsiteX9" fmla="*/ 40548 w 46388"/>
              <a:gd name="connsiteY9" fmla="*/ 29949 h 46544"/>
              <a:gd name="connsiteX10" fmla="*/ 44966 w 46388"/>
              <a:gd name="connsiteY10" fmla="*/ 15213 h 46544"/>
              <a:gd name="connsiteX11" fmla="*/ 43518 w 46388"/>
              <a:gd name="connsiteY11" fmla="*/ 17889 h 46544"/>
              <a:gd name="connsiteX12" fmla="*/ 41492 w 46388"/>
              <a:gd name="connsiteY12" fmla="*/ 5285 h 46544"/>
              <a:gd name="connsiteX13" fmla="*/ 41568 w 46388"/>
              <a:gd name="connsiteY13" fmla="*/ 6549 h 46544"/>
              <a:gd name="connsiteX14" fmla="*/ 32246 w 46388"/>
              <a:gd name="connsiteY14" fmla="*/ 3811 h 46544"/>
              <a:gd name="connsiteX15" fmla="*/ 32988 w 46388"/>
              <a:gd name="connsiteY15" fmla="*/ 2199 h 46544"/>
              <a:gd name="connsiteX16" fmla="*/ 25309 w 46388"/>
              <a:gd name="connsiteY16" fmla="*/ 4579 h 46544"/>
              <a:gd name="connsiteX17" fmla="*/ 25668 w 46388"/>
              <a:gd name="connsiteY17" fmla="*/ 3189 h 46544"/>
              <a:gd name="connsiteX18" fmla="*/ 17168 w 46388"/>
              <a:gd name="connsiteY18" fmla="*/ 5051 h 46544"/>
              <a:gd name="connsiteX19" fmla="*/ 18468 w 46388"/>
              <a:gd name="connsiteY19" fmla="*/ 6399 h 46544"/>
              <a:gd name="connsiteX20" fmla="*/ 7295 w 46388"/>
              <a:gd name="connsiteY20" fmla="*/ 15648 h 46544"/>
              <a:gd name="connsiteX21" fmla="*/ 7068 w 46388"/>
              <a:gd name="connsiteY21" fmla="*/ 14229 h 46544"/>
              <a:gd name="connsiteX0" fmla="*/ 7068 w 46388"/>
              <a:gd name="connsiteY0" fmla="*/ 14229 h 50371"/>
              <a:gd name="connsiteX1" fmla="*/ 8791 w 46388"/>
              <a:gd name="connsiteY1" fmla="*/ 6766 h 50371"/>
              <a:gd name="connsiteX2" fmla="*/ 17173 w 46388"/>
              <a:gd name="connsiteY2" fmla="*/ 5061 h 50371"/>
              <a:gd name="connsiteX3" fmla="*/ 25624 w 46388"/>
              <a:gd name="connsiteY3" fmla="*/ 3291 h 50371"/>
              <a:gd name="connsiteX4" fmla="*/ 28917 w 46388"/>
              <a:gd name="connsiteY4" fmla="*/ 59 h 50371"/>
              <a:gd name="connsiteX5" fmla="*/ 33001 w 46388"/>
              <a:gd name="connsiteY5" fmla="*/ 2340 h 50371"/>
              <a:gd name="connsiteX6" fmla="*/ 38631 w 46388"/>
              <a:gd name="connsiteY6" fmla="*/ 549 h 50371"/>
              <a:gd name="connsiteX7" fmla="*/ 41486 w 46388"/>
              <a:gd name="connsiteY7" fmla="*/ 5435 h 50371"/>
              <a:gd name="connsiteX8" fmla="*/ 45150 w 46388"/>
              <a:gd name="connsiteY8" fmla="*/ 10177 h 50371"/>
              <a:gd name="connsiteX9" fmla="*/ 44986 w 46388"/>
              <a:gd name="connsiteY9" fmla="*/ 15319 h 50371"/>
              <a:gd name="connsiteX10" fmla="*/ 46184 w 46388"/>
              <a:gd name="connsiteY10" fmla="*/ 23181 h 50371"/>
              <a:gd name="connsiteX11" fmla="*/ 40572 w 46388"/>
              <a:gd name="connsiteY11" fmla="*/ 30063 h 50371"/>
              <a:gd name="connsiteX12" fmla="*/ 38563 w 46388"/>
              <a:gd name="connsiteY12" fmla="*/ 35960 h 50371"/>
              <a:gd name="connsiteX13" fmla="*/ 31723 w 46388"/>
              <a:gd name="connsiteY13" fmla="*/ 36674 h 50371"/>
              <a:gd name="connsiteX14" fmla="*/ 26835 w 46388"/>
              <a:gd name="connsiteY14" fmla="*/ 42965 h 50371"/>
              <a:gd name="connsiteX15" fmla="*/ 19648 w 46388"/>
              <a:gd name="connsiteY15" fmla="*/ 39125 h 50371"/>
              <a:gd name="connsiteX16" fmla="*/ 8972 w 46388"/>
              <a:gd name="connsiteY16" fmla="*/ 35331 h 50371"/>
              <a:gd name="connsiteX17" fmla="*/ 4278 w 46388"/>
              <a:gd name="connsiteY17" fmla="*/ 31109 h 50371"/>
              <a:gd name="connsiteX18" fmla="*/ 5281 w 46388"/>
              <a:gd name="connsiteY18" fmla="*/ 25410 h 50371"/>
              <a:gd name="connsiteX19" fmla="*/ 3163 w 46388"/>
              <a:gd name="connsiteY19" fmla="*/ 19563 h 50371"/>
              <a:gd name="connsiteX20" fmla="*/ 7031 w 46388"/>
              <a:gd name="connsiteY20" fmla="*/ 14366 h 50371"/>
              <a:gd name="connsiteX21" fmla="*/ 7068 w 46388"/>
              <a:gd name="connsiteY21" fmla="*/ 14229 h 50371"/>
              <a:gd name="connsiteX0" fmla="*/ 213692 w 1995399"/>
              <a:gd name="connsiteY0" fmla="*/ 753041 h 1157899"/>
              <a:gd name="connsiteX1" fmla="*/ 218080 w 1995399"/>
              <a:gd name="connsiteY1" fmla="*/ 774635 h 1157899"/>
              <a:gd name="connsiteX2" fmla="*/ 213692 w 1995399"/>
              <a:gd name="connsiteY2" fmla="*/ 753041 h 1157899"/>
              <a:gd name="connsiteX0" fmla="*/ 303103 w 1995399"/>
              <a:gd name="connsiteY0" fmla="*/ 801478 h 1157899"/>
              <a:gd name="connsiteX1" fmla="*/ 210141 w 1995399"/>
              <a:gd name="connsiteY1" fmla="*/ 772271 h 1157899"/>
              <a:gd name="connsiteX2" fmla="*/ 303103 w 1995399"/>
              <a:gd name="connsiteY2" fmla="*/ 801478 h 1157899"/>
              <a:gd name="connsiteX0" fmla="*/ 0 w 1995399"/>
              <a:gd name="connsiteY0" fmla="*/ 1066459 h 1157899"/>
              <a:gd name="connsiteX1" fmla="*/ 316117 w 1995399"/>
              <a:gd name="connsiteY1" fmla="*/ 815840 h 1157899"/>
              <a:gd name="connsiteX2" fmla="*/ 91440 w 1995399"/>
              <a:gd name="connsiteY2" fmla="*/ 1157899 h 1157899"/>
              <a:gd name="connsiteX0" fmla="*/ 7861 w 46388"/>
              <a:gd name="connsiteY0" fmla="*/ 26036 h 50371"/>
              <a:gd name="connsiteX1" fmla="*/ 5328 w 46388"/>
              <a:gd name="connsiteY1" fmla="*/ 25239 h 50371"/>
              <a:gd name="connsiteX2" fmla="*/ 10096 w 46388"/>
              <a:gd name="connsiteY2" fmla="*/ 34758 h 50371"/>
              <a:gd name="connsiteX3" fmla="*/ 8988 w 46388"/>
              <a:gd name="connsiteY3" fmla="*/ 35139 h 50371"/>
              <a:gd name="connsiteX4" fmla="*/ 19646 w 46388"/>
              <a:gd name="connsiteY4" fmla="*/ 38949 h 50371"/>
              <a:gd name="connsiteX5" fmla="*/ 18978 w 46388"/>
              <a:gd name="connsiteY5" fmla="*/ 37209 h 50371"/>
              <a:gd name="connsiteX6" fmla="*/ 31995 w 46388"/>
              <a:gd name="connsiteY6" fmla="*/ 34610 h 50371"/>
              <a:gd name="connsiteX7" fmla="*/ 31728 w 46388"/>
              <a:gd name="connsiteY7" fmla="*/ 36519 h 50371"/>
              <a:gd name="connsiteX8" fmla="*/ 37297 w 46388"/>
              <a:gd name="connsiteY8" fmla="*/ 22813 h 50371"/>
              <a:gd name="connsiteX9" fmla="*/ 40548 w 46388"/>
              <a:gd name="connsiteY9" fmla="*/ 29949 h 50371"/>
              <a:gd name="connsiteX10" fmla="*/ 44966 w 46388"/>
              <a:gd name="connsiteY10" fmla="*/ 15213 h 50371"/>
              <a:gd name="connsiteX11" fmla="*/ 43518 w 46388"/>
              <a:gd name="connsiteY11" fmla="*/ 17889 h 50371"/>
              <a:gd name="connsiteX12" fmla="*/ 41492 w 46388"/>
              <a:gd name="connsiteY12" fmla="*/ 5285 h 50371"/>
              <a:gd name="connsiteX13" fmla="*/ 41568 w 46388"/>
              <a:gd name="connsiteY13" fmla="*/ 6549 h 50371"/>
              <a:gd name="connsiteX14" fmla="*/ 32246 w 46388"/>
              <a:gd name="connsiteY14" fmla="*/ 3811 h 50371"/>
              <a:gd name="connsiteX15" fmla="*/ 32988 w 46388"/>
              <a:gd name="connsiteY15" fmla="*/ 2199 h 50371"/>
              <a:gd name="connsiteX16" fmla="*/ 25309 w 46388"/>
              <a:gd name="connsiteY16" fmla="*/ 4579 h 50371"/>
              <a:gd name="connsiteX17" fmla="*/ 25668 w 46388"/>
              <a:gd name="connsiteY17" fmla="*/ 3189 h 50371"/>
              <a:gd name="connsiteX18" fmla="*/ 17168 w 46388"/>
              <a:gd name="connsiteY18" fmla="*/ 5051 h 50371"/>
              <a:gd name="connsiteX19" fmla="*/ 18468 w 46388"/>
              <a:gd name="connsiteY19" fmla="*/ 6399 h 50371"/>
              <a:gd name="connsiteX20" fmla="*/ 7295 w 46388"/>
              <a:gd name="connsiteY20" fmla="*/ 15648 h 50371"/>
              <a:gd name="connsiteX21" fmla="*/ 7068 w 46388"/>
              <a:gd name="connsiteY21" fmla="*/ 14229 h 50371"/>
              <a:gd name="connsiteX0" fmla="*/ 7068 w 46388"/>
              <a:gd name="connsiteY0" fmla="*/ 14229 h 46544"/>
              <a:gd name="connsiteX1" fmla="*/ 8791 w 46388"/>
              <a:gd name="connsiteY1" fmla="*/ 6766 h 46544"/>
              <a:gd name="connsiteX2" fmla="*/ 17173 w 46388"/>
              <a:gd name="connsiteY2" fmla="*/ 5061 h 46544"/>
              <a:gd name="connsiteX3" fmla="*/ 25624 w 46388"/>
              <a:gd name="connsiteY3" fmla="*/ 3291 h 46544"/>
              <a:gd name="connsiteX4" fmla="*/ 28917 w 46388"/>
              <a:gd name="connsiteY4" fmla="*/ 59 h 46544"/>
              <a:gd name="connsiteX5" fmla="*/ 33001 w 46388"/>
              <a:gd name="connsiteY5" fmla="*/ 2340 h 46544"/>
              <a:gd name="connsiteX6" fmla="*/ 38631 w 46388"/>
              <a:gd name="connsiteY6" fmla="*/ 549 h 46544"/>
              <a:gd name="connsiteX7" fmla="*/ 41486 w 46388"/>
              <a:gd name="connsiteY7" fmla="*/ 5435 h 46544"/>
              <a:gd name="connsiteX8" fmla="*/ 45150 w 46388"/>
              <a:gd name="connsiteY8" fmla="*/ 10177 h 46544"/>
              <a:gd name="connsiteX9" fmla="*/ 44986 w 46388"/>
              <a:gd name="connsiteY9" fmla="*/ 15319 h 46544"/>
              <a:gd name="connsiteX10" fmla="*/ 46184 w 46388"/>
              <a:gd name="connsiteY10" fmla="*/ 23181 h 46544"/>
              <a:gd name="connsiteX11" fmla="*/ 40572 w 46388"/>
              <a:gd name="connsiteY11" fmla="*/ 30063 h 46544"/>
              <a:gd name="connsiteX12" fmla="*/ 38563 w 46388"/>
              <a:gd name="connsiteY12" fmla="*/ 35960 h 46544"/>
              <a:gd name="connsiteX13" fmla="*/ 31723 w 46388"/>
              <a:gd name="connsiteY13" fmla="*/ 36674 h 46544"/>
              <a:gd name="connsiteX14" fmla="*/ 26835 w 46388"/>
              <a:gd name="connsiteY14" fmla="*/ 42965 h 46544"/>
              <a:gd name="connsiteX15" fmla="*/ 19648 w 46388"/>
              <a:gd name="connsiteY15" fmla="*/ 39125 h 46544"/>
              <a:gd name="connsiteX16" fmla="*/ 8972 w 46388"/>
              <a:gd name="connsiteY16" fmla="*/ 35331 h 46544"/>
              <a:gd name="connsiteX17" fmla="*/ 4278 w 46388"/>
              <a:gd name="connsiteY17" fmla="*/ 31109 h 46544"/>
              <a:gd name="connsiteX18" fmla="*/ 5281 w 46388"/>
              <a:gd name="connsiteY18" fmla="*/ 25410 h 46544"/>
              <a:gd name="connsiteX19" fmla="*/ 3163 w 46388"/>
              <a:gd name="connsiteY19" fmla="*/ 19563 h 46544"/>
              <a:gd name="connsiteX20" fmla="*/ 7031 w 46388"/>
              <a:gd name="connsiteY20" fmla="*/ 14366 h 46544"/>
              <a:gd name="connsiteX21" fmla="*/ 7068 w 46388"/>
              <a:gd name="connsiteY21" fmla="*/ 14229 h 46544"/>
              <a:gd name="connsiteX0" fmla="*/ 213692 w 1995399"/>
              <a:gd name="connsiteY0" fmla="*/ 753041 h 1069923"/>
              <a:gd name="connsiteX1" fmla="*/ 218080 w 1995399"/>
              <a:gd name="connsiteY1" fmla="*/ 774635 h 1069923"/>
              <a:gd name="connsiteX2" fmla="*/ 213692 w 1995399"/>
              <a:gd name="connsiteY2" fmla="*/ 753041 h 1069923"/>
              <a:gd name="connsiteX0" fmla="*/ 303103 w 1995399"/>
              <a:gd name="connsiteY0" fmla="*/ 801478 h 1069923"/>
              <a:gd name="connsiteX1" fmla="*/ 210141 w 1995399"/>
              <a:gd name="connsiteY1" fmla="*/ 772271 h 1069923"/>
              <a:gd name="connsiteX2" fmla="*/ 303103 w 1995399"/>
              <a:gd name="connsiteY2" fmla="*/ 801478 h 1069923"/>
              <a:gd name="connsiteX0" fmla="*/ 0 w 1995399"/>
              <a:gd name="connsiteY0" fmla="*/ 1066459 h 1069923"/>
              <a:gd name="connsiteX1" fmla="*/ 316117 w 1995399"/>
              <a:gd name="connsiteY1" fmla="*/ 815840 h 1069923"/>
              <a:gd name="connsiteX0" fmla="*/ 7861 w 46388"/>
              <a:gd name="connsiteY0" fmla="*/ 26036 h 46544"/>
              <a:gd name="connsiteX1" fmla="*/ 5328 w 46388"/>
              <a:gd name="connsiteY1" fmla="*/ 25239 h 46544"/>
              <a:gd name="connsiteX2" fmla="*/ 10096 w 46388"/>
              <a:gd name="connsiteY2" fmla="*/ 34758 h 46544"/>
              <a:gd name="connsiteX3" fmla="*/ 8988 w 46388"/>
              <a:gd name="connsiteY3" fmla="*/ 35139 h 46544"/>
              <a:gd name="connsiteX4" fmla="*/ 19646 w 46388"/>
              <a:gd name="connsiteY4" fmla="*/ 38949 h 46544"/>
              <a:gd name="connsiteX5" fmla="*/ 18978 w 46388"/>
              <a:gd name="connsiteY5" fmla="*/ 37209 h 46544"/>
              <a:gd name="connsiteX6" fmla="*/ 31995 w 46388"/>
              <a:gd name="connsiteY6" fmla="*/ 34610 h 46544"/>
              <a:gd name="connsiteX7" fmla="*/ 31728 w 46388"/>
              <a:gd name="connsiteY7" fmla="*/ 36519 h 46544"/>
              <a:gd name="connsiteX8" fmla="*/ 37297 w 46388"/>
              <a:gd name="connsiteY8" fmla="*/ 22813 h 46544"/>
              <a:gd name="connsiteX9" fmla="*/ 40548 w 46388"/>
              <a:gd name="connsiteY9" fmla="*/ 29949 h 46544"/>
              <a:gd name="connsiteX10" fmla="*/ 44966 w 46388"/>
              <a:gd name="connsiteY10" fmla="*/ 15213 h 46544"/>
              <a:gd name="connsiteX11" fmla="*/ 43518 w 46388"/>
              <a:gd name="connsiteY11" fmla="*/ 17889 h 46544"/>
              <a:gd name="connsiteX12" fmla="*/ 41492 w 46388"/>
              <a:gd name="connsiteY12" fmla="*/ 5285 h 46544"/>
              <a:gd name="connsiteX13" fmla="*/ 41568 w 46388"/>
              <a:gd name="connsiteY13" fmla="*/ 6549 h 46544"/>
              <a:gd name="connsiteX14" fmla="*/ 32246 w 46388"/>
              <a:gd name="connsiteY14" fmla="*/ 3811 h 46544"/>
              <a:gd name="connsiteX15" fmla="*/ 32988 w 46388"/>
              <a:gd name="connsiteY15" fmla="*/ 2199 h 46544"/>
              <a:gd name="connsiteX16" fmla="*/ 25309 w 46388"/>
              <a:gd name="connsiteY16" fmla="*/ 4579 h 46544"/>
              <a:gd name="connsiteX17" fmla="*/ 25668 w 46388"/>
              <a:gd name="connsiteY17" fmla="*/ 3189 h 46544"/>
              <a:gd name="connsiteX18" fmla="*/ 17168 w 46388"/>
              <a:gd name="connsiteY18" fmla="*/ 5051 h 46544"/>
              <a:gd name="connsiteX19" fmla="*/ 18468 w 46388"/>
              <a:gd name="connsiteY19" fmla="*/ 6399 h 46544"/>
              <a:gd name="connsiteX20" fmla="*/ 7295 w 46388"/>
              <a:gd name="connsiteY20" fmla="*/ 15648 h 46544"/>
              <a:gd name="connsiteX21" fmla="*/ 7068 w 46388"/>
              <a:gd name="connsiteY21" fmla="*/ 14229 h 46544"/>
              <a:gd name="connsiteX0" fmla="*/ 7068 w 46388"/>
              <a:gd name="connsiteY0" fmla="*/ 14229 h 46544"/>
              <a:gd name="connsiteX1" fmla="*/ 8791 w 46388"/>
              <a:gd name="connsiteY1" fmla="*/ 6766 h 46544"/>
              <a:gd name="connsiteX2" fmla="*/ 17173 w 46388"/>
              <a:gd name="connsiteY2" fmla="*/ 5061 h 46544"/>
              <a:gd name="connsiteX3" fmla="*/ 25624 w 46388"/>
              <a:gd name="connsiteY3" fmla="*/ 3291 h 46544"/>
              <a:gd name="connsiteX4" fmla="*/ 28917 w 46388"/>
              <a:gd name="connsiteY4" fmla="*/ 59 h 46544"/>
              <a:gd name="connsiteX5" fmla="*/ 33001 w 46388"/>
              <a:gd name="connsiteY5" fmla="*/ 2340 h 46544"/>
              <a:gd name="connsiteX6" fmla="*/ 38631 w 46388"/>
              <a:gd name="connsiteY6" fmla="*/ 549 h 46544"/>
              <a:gd name="connsiteX7" fmla="*/ 41486 w 46388"/>
              <a:gd name="connsiteY7" fmla="*/ 5435 h 46544"/>
              <a:gd name="connsiteX8" fmla="*/ 45150 w 46388"/>
              <a:gd name="connsiteY8" fmla="*/ 10177 h 46544"/>
              <a:gd name="connsiteX9" fmla="*/ 44986 w 46388"/>
              <a:gd name="connsiteY9" fmla="*/ 15319 h 46544"/>
              <a:gd name="connsiteX10" fmla="*/ 46184 w 46388"/>
              <a:gd name="connsiteY10" fmla="*/ 23181 h 46544"/>
              <a:gd name="connsiteX11" fmla="*/ 40572 w 46388"/>
              <a:gd name="connsiteY11" fmla="*/ 30063 h 46544"/>
              <a:gd name="connsiteX12" fmla="*/ 38563 w 46388"/>
              <a:gd name="connsiteY12" fmla="*/ 35960 h 46544"/>
              <a:gd name="connsiteX13" fmla="*/ 31723 w 46388"/>
              <a:gd name="connsiteY13" fmla="*/ 36674 h 46544"/>
              <a:gd name="connsiteX14" fmla="*/ 26835 w 46388"/>
              <a:gd name="connsiteY14" fmla="*/ 42965 h 46544"/>
              <a:gd name="connsiteX15" fmla="*/ 19648 w 46388"/>
              <a:gd name="connsiteY15" fmla="*/ 39125 h 46544"/>
              <a:gd name="connsiteX16" fmla="*/ 8972 w 46388"/>
              <a:gd name="connsiteY16" fmla="*/ 35331 h 46544"/>
              <a:gd name="connsiteX17" fmla="*/ 4278 w 46388"/>
              <a:gd name="connsiteY17" fmla="*/ 31109 h 46544"/>
              <a:gd name="connsiteX18" fmla="*/ 5281 w 46388"/>
              <a:gd name="connsiteY18" fmla="*/ 25410 h 46544"/>
              <a:gd name="connsiteX19" fmla="*/ 3163 w 46388"/>
              <a:gd name="connsiteY19" fmla="*/ 19563 h 46544"/>
              <a:gd name="connsiteX20" fmla="*/ 7031 w 46388"/>
              <a:gd name="connsiteY20" fmla="*/ 14366 h 46544"/>
              <a:gd name="connsiteX21" fmla="*/ 7068 w 46388"/>
              <a:gd name="connsiteY21" fmla="*/ 14229 h 46544"/>
              <a:gd name="connsiteX0" fmla="*/ 213692 w 1995399"/>
              <a:gd name="connsiteY0" fmla="*/ 753041 h 1069923"/>
              <a:gd name="connsiteX1" fmla="*/ 218080 w 1995399"/>
              <a:gd name="connsiteY1" fmla="*/ 774635 h 1069923"/>
              <a:gd name="connsiteX2" fmla="*/ 213692 w 1995399"/>
              <a:gd name="connsiteY2" fmla="*/ 753041 h 1069923"/>
              <a:gd name="connsiteX0" fmla="*/ 210141 w 1995399"/>
              <a:gd name="connsiteY0" fmla="*/ 772271 h 1069923"/>
              <a:gd name="connsiteX1" fmla="*/ 303103 w 1995399"/>
              <a:gd name="connsiteY1" fmla="*/ 801478 h 1069923"/>
              <a:gd name="connsiteX2" fmla="*/ 301581 w 1995399"/>
              <a:gd name="connsiteY2" fmla="*/ 863711 h 1069923"/>
              <a:gd name="connsiteX0" fmla="*/ 0 w 1995399"/>
              <a:gd name="connsiteY0" fmla="*/ 1066459 h 1069923"/>
              <a:gd name="connsiteX1" fmla="*/ 316117 w 1995399"/>
              <a:gd name="connsiteY1" fmla="*/ 815840 h 1069923"/>
              <a:gd name="connsiteX0" fmla="*/ 7861 w 46388"/>
              <a:gd name="connsiteY0" fmla="*/ 26036 h 46544"/>
              <a:gd name="connsiteX1" fmla="*/ 5328 w 46388"/>
              <a:gd name="connsiteY1" fmla="*/ 25239 h 46544"/>
              <a:gd name="connsiteX2" fmla="*/ 10096 w 46388"/>
              <a:gd name="connsiteY2" fmla="*/ 34758 h 46544"/>
              <a:gd name="connsiteX3" fmla="*/ 8988 w 46388"/>
              <a:gd name="connsiteY3" fmla="*/ 35139 h 46544"/>
              <a:gd name="connsiteX4" fmla="*/ 19646 w 46388"/>
              <a:gd name="connsiteY4" fmla="*/ 38949 h 46544"/>
              <a:gd name="connsiteX5" fmla="*/ 18978 w 46388"/>
              <a:gd name="connsiteY5" fmla="*/ 37209 h 46544"/>
              <a:gd name="connsiteX6" fmla="*/ 31995 w 46388"/>
              <a:gd name="connsiteY6" fmla="*/ 34610 h 46544"/>
              <a:gd name="connsiteX7" fmla="*/ 31728 w 46388"/>
              <a:gd name="connsiteY7" fmla="*/ 36519 h 46544"/>
              <a:gd name="connsiteX8" fmla="*/ 37297 w 46388"/>
              <a:gd name="connsiteY8" fmla="*/ 22813 h 46544"/>
              <a:gd name="connsiteX9" fmla="*/ 40548 w 46388"/>
              <a:gd name="connsiteY9" fmla="*/ 29949 h 46544"/>
              <a:gd name="connsiteX10" fmla="*/ 44966 w 46388"/>
              <a:gd name="connsiteY10" fmla="*/ 15213 h 46544"/>
              <a:gd name="connsiteX11" fmla="*/ 43518 w 46388"/>
              <a:gd name="connsiteY11" fmla="*/ 17889 h 46544"/>
              <a:gd name="connsiteX12" fmla="*/ 41492 w 46388"/>
              <a:gd name="connsiteY12" fmla="*/ 5285 h 46544"/>
              <a:gd name="connsiteX13" fmla="*/ 41568 w 46388"/>
              <a:gd name="connsiteY13" fmla="*/ 6549 h 46544"/>
              <a:gd name="connsiteX14" fmla="*/ 32246 w 46388"/>
              <a:gd name="connsiteY14" fmla="*/ 3811 h 46544"/>
              <a:gd name="connsiteX15" fmla="*/ 32988 w 46388"/>
              <a:gd name="connsiteY15" fmla="*/ 2199 h 46544"/>
              <a:gd name="connsiteX16" fmla="*/ 25309 w 46388"/>
              <a:gd name="connsiteY16" fmla="*/ 4579 h 46544"/>
              <a:gd name="connsiteX17" fmla="*/ 25668 w 46388"/>
              <a:gd name="connsiteY17" fmla="*/ 3189 h 46544"/>
              <a:gd name="connsiteX18" fmla="*/ 17168 w 46388"/>
              <a:gd name="connsiteY18" fmla="*/ 5051 h 46544"/>
              <a:gd name="connsiteX19" fmla="*/ 18468 w 46388"/>
              <a:gd name="connsiteY19" fmla="*/ 6399 h 46544"/>
              <a:gd name="connsiteX20" fmla="*/ 7295 w 46388"/>
              <a:gd name="connsiteY20" fmla="*/ 15648 h 46544"/>
              <a:gd name="connsiteX21" fmla="*/ 7068 w 46388"/>
              <a:gd name="connsiteY21" fmla="*/ 14229 h 46544"/>
              <a:gd name="connsiteX0" fmla="*/ 7068 w 46388"/>
              <a:gd name="connsiteY0" fmla="*/ 14229 h 46544"/>
              <a:gd name="connsiteX1" fmla="*/ 8791 w 46388"/>
              <a:gd name="connsiteY1" fmla="*/ 6766 h 46544"/>
              <a:gd name="connsiteX2" fmla="*/ 17173 w 46388"/>
              <a:gd name="connsiteY2" fmla="*/ 5061 h 46544"/>
              <a:gd name="connsiteX3" fmla="*/ 25624 w 46388"/>
              <a:gd name="connsiteY3" fmla="*/ 3291 h 46544"/>
              <a:gd name="connsiteX4" fmla="*/ 28917 w 46388"/>
              <a:gd name="connsiteY4" fmla="*/ 59 h 46544"/>
              <a:gd name="connsiteX5" fmla="*/ 33001 w 46388"/>
              <a:gd name="connsiteY5" fmla="*/ 2340 h 46544"/>
              <a:gd name="connsiteX6" fmla="*/ 38631 w 46388"/>
              <a:gd name="connsiteY6" fmla="*/ 549 h 46544"/>
              <a:gd name="connsiteX7" fmla="*/ 41486 w 46388"/>
              <a:gd name="connsiteY7" fmla="*/ 5435 h 46544"/>
              <a:gd name="connsiteX8" fmla="*/ 45150 w 46388"/>
              <a:gd name="connsiteY8" fmla="*/ 10177 h 46544"/>
              <a:gd name="connsiteX9" fmla="*/ 44986 w 46388"/>
              <a:gd name="connsiteY9" fmla="*/ 15319 h 46544"/>
              <a:gd name="connsiteX10" fmla="*/ 46184 w 46388"/>
              <a:gd name="connsiteY10" fmla="*/ 23181 h 46544"/>
              <a:gd name="connsiteX11" fmla="*/ 40572 w 46388"/>
              <a:gd name="connsiteY11" fmla="*/ 30063 h 46544"/>
              <a:gd name="connsiteX12" fmla="*/ 38563 w 46388"/>
              <a:gd name="connsiteY12" fmla="*/ 35960 h 46544"/>
              <a:gd name="connsiteX13" fmla="*/ 31723 w 46388"/>
              <a:gd name="connsiteY13" fmla="*/ 36674 h 46544"/>
              <a:gd name="connsiteX14" fmla="*/ 26835 w 46388"/>
              <a:gd name="connsiteY14" fmla="*/ 42965 h 46544"/>
              <a:gd name="connsiteX15" fmla="*/ 19648 w 46388"/>
              <a:gd name="connsiteY15" fmla="*/ 39125 h 46544"/>
              <a:gd name="connsiteX16" fmla="*/ 8972 w 46388"/>
              <a:gd name="connsiteY16" fmla="*/ 35331 h 46544"/>
              <a:gd name="connsiteX17" fmla="*/ 4278 w 46388"/>
              <a:gd name="connsiteY17" fmla="*/ 31109 h 46544"/>
              <a:gd name="connsiteX18" fmla="*/ 5281 w 46388"/>
              <a:gd name="connsiteY18" fmla="*/ 25410 h 46544"/>
              <a:gd name="connsiteX19" fmla="*/ 3163 w 46388"/>
              <a:gd name="connsiteY19" fmla="*/ 19563 h 46544"/>
              <a:gd name="connsiteX20" fmla="*/ 7031 w 46388"/>
              <a:gd name="connsiteY20" fmla="*/ 14366 h 46544"/>
              <a:gd name="connsiteX21" fmla="*/ 7068 w 46388"/>
              <a:gd name="connsiteY21" fmla="*/ 14229 h 46544"/>
              <a:gd name="connsiteX0" fmla="*/ 213692 w 1995399"/>
              <a:gd name="connsiteY0" fmla="*/ 753041 h 1069923"/>
              <a:gd name="connsiteX1" fmla="*/ 218080 w 1995399"/>
              <a:gd name="connsiteY1" fmla="*/ 774635 h 1069923"/>
              <a:gd name="connsiteX2" fmla="*/ 213692 w 1995399"/>
              <a:gd name="connsiteY2" fmla="*/ 753041 h 1069923"/>
              <a:gd name="connsiteX0" fmla="*/ 210141 w 1995399"/>
              <a:gd name="connsiteY0" fmla="*/ 772271 h 1069923"/>
              <a:gd name="connsiteX1" fmla="*/ 303103 w 1995399"/>
              <a:gd name="connsiteY1" fmla="*/ 801478 h 1069923"/>
              <a:gd name="connsiteX0" fmla="*/ 0 w 1995399"/>
              <a:gd name="connsiteY0" fmla="*/ 1066459 h 1069923"/>
              <a:gd name="connsiteX1" fmla="*/ 316117 w 1995399"/>
              <a:gd name="connsiteY1" fmla="*/ 815840 h 1069923"/>
              <a:gd name="connsiteX0" fmla="*/ 7861 w 46388"/>
              <a:gd name="connsiteY0" fmla="*/ 26036 h 46544"/>
              <a:gd name="connsiteX1" fmla="*/ 5328 w 46388"/>
              <a:gd name="connsiteY1" fmla="*/ 25239 h 46544"/>
              <a:gd name="connsiteX2" fmla="*/ 10096 w 46388"/>
              <a:gd name="connsiteY2" fmla="*/ 34758 h 46544"/>
              <a:gd name="connsiteX3" fmla="*/ 8988 w 46388"/>
              <a:gd name="connsiteY3" fmla="*/ 35139 h 46544"/>
              <a:gd name="connsiteX4" fmla="*/ 19646 w 46388"/>
              <a:gd name="connsiteY4" fmla="*/ 38949 h 46544"/>
              <a:gd name="connsiteX5" fmla="*/ 18978 w 46388"/>
              <a:gd name="connsiteY5" fmla="*/ 37209 h 46544"/>
              <a:gd name="connsiteX6" fmla="*/ 31995 w 46388"/>
              <a:gd name="connsiteY6" fmla="*/ 34610 h 46544"/>
              <a:gd name="connsiteX7" fmla="*/ 31728 w 46388"/>
              <a:gd name="connsiteY7" fmla="*/ 36519 h 46544"/>
              <a:gd name="connsiteX8" fmla="*/ 37297 w 46388"/>
              <a:gd name="connsiteY8" fmla="*/ 22813 h 46544"/>
              <a:gd name="connsiteX9" fmla="*/ 40548 w 46388"/>
              <a:gd name="connsiteY9" fmla="*/ 29949 h 46544"/>
              <a:gd name="connsiteX10" fmla="*/ 44966 w 46388"/>
              <a:gd name="connsiteY10" fmla="*/ 15213 h 46544"/>
              <a:gd name="connsiteX11" fmla="*/ 43518 w 46388"/>
              <a:gd name="connsiteY11" fmla="*/ 17889 h 46544"/>
              <a:gd name="connsiteX12" fmla="*/ 41492 w 46388"/>
              <a:gd name="connsiteY12" fmla="*/ 5285 h 46544"/>
              <a:gd name="connsiteX13" fmla="*/ 41568 w 46388"/>
              <a:gd name="connsiteY13" fmla="*/ 6549 h 46544"/>
              <a:gd name="connsiteX14" fmla="*/ 32246 w 46388"/>
              <a:gd name="connsiteY14" fmla="*/ 3811 h 46544"/>
              <a:gd name="connsiteX15" fmla="*/ 32988 w 46388"/>
              <a:gd name="connsiteY15" fmla="*/ 2199 h 46544"/>
              <a:gd name="connsiteX16" fmla="*/ 25309 w 46388"/>
              <a:gd name="connsiteY16" fmla="*/ 4579 h 46544"/>
              <a:gd name="connsiteX17" fmla="*/ 25668 w 46388"/>
              <a:gd name="connsiteY17" fmla="*/ 3189 h 46544"/>
              <a:gd name="connsiteX18" fmla="*/ 17168 w 46388"/>
              <a:gd name="connsiteY18" fmla="*/ 5051 h 46544"/>
              <a:gd name="connsiteX19" fmla="*/ 18468 w 46388"/>
              <a:gd name="connsiteY19" fmla="*/ 6399 h 46544"/>
              <a:gd name="connsiteX20" fmla="*/ 7295 w 46388"/>
              <a:gd name="connsiteY20" fmla="*/ 15648 h 46544"/>
              <a:gd name="connsiteX21" fmla="*/ 7068 w 46388"/>
              <a:gd name="connsiteY21" fmla="*/ 14229 h 46544"/>
              <a:gd name="connsiteX0" fmla="*/ 7068 w 46388"/>
              <a:gd name="connsiteY0" fmla="*/ 14229 h 46544"/>
              <a:gd name="connsiteX1" fmla="*/ 8791 w 46388"/>
              <a:gd name="connsiteY1" fmla="*/ 6766 h 46544"/>
              <a:gd name="connsiteX2" fmla="*/ 17173 w 46388"/>
              <a:gd name="connsiteY2" fmla="*/ 5061 h 46544"/>
              <a:gd name="connsiteX3" fmla="*/ 25624 w 46388"/>
              <a:gd name="connsiteY3" fmla="*/ 3291 h 46544"/>
              <a:gd name="connsiteX4" fmla="*/ 28917 w 46388"/>
              <a:gd name="connsiteY4" fmla="*/ 59 h 46544"/>
              <a:gd name="connsiteX5" fmla="*/ 33001 w 46388"/>
              <a:gd name="connsiteY5" fmla="*/ 2340 h 46544"/>
              <a:gd name="connsiteX6" fmla="*/ 38631 w 46388"/>
              <a:gd name="connsiteY6" fmla="*/ 549 h 46544"/>
              <a:gd name="connsiteX7" fmla="*/ 41486 w 46388"/>
              <a:gd name="connsiteY7" fmla="*/ 5435 h 46544"/>
              <a:gd name="connsiteX8" fmla="*/ 45150 w 46388"/>
              <a:gd name="connsiteY8" fmla="*/ 10177 h 46544"/>
              <a:gd name="connsiteX9" fmla="*/ 44986 w 46388"/>
              <a:gd name="connsiteY9" fmla="*/ 15319 h 46544"/>
              <a:gd name="connsiteX10" fmla="*/ 46184 w 46388"/>
              <a:gd name="connsiteY10" fmla="*/ 23181 h 46544"/>
              <a:gd name="connsiteX11" fmla="*/ 40572 w 46388"/>
              <a:gd name="connsiteY11" fmla="*/ 30063 h 46544"/>
              <a:gd name="connsiteX12" fmla="*/ 38563 w 46388"/>
              <a:gd name="connsiteY12" fmla="*/ 35960 h 46544"/>
              <a:gd name="connsiteX13" fmla="*/ 31723 w 46388"/>
              <a:gd name="connsiteY13" fmla="*/ 36674 h 46544"/>
              <a:gd name="connsiteX14" fmla="*/ 26835 w 46388"/>
              <a:gd name="connsiteY14" fmla="*/ 42965 h 46544"/>
              <a:gd name="connsiteX15" fmla="*/ 19648 w 46388"/>
              <a:gd name="connsiteY15" fmla="*/ 39125 h 46544"/>
              <a:gd name="connsiteX16" fmla="*/ 8972 w 46388"/>
              <a:gd name="connsiteY16" fmla="*/ 35331 h 46544"/>
              <a:gd name="connsiteX17" fmla="*/ 4278 w 46388"/>
              <a:gd name="connsiteY17" fmla="*/ 31109 h 46544"/>
              <a:gd name="connsiteX18" fmla="*/ 5281 w 46388"/>
              <a:gd name="connsiteY18" fmla="*/ 25410 h 46544"/>
              <a:gd name="connsiteX19" fmla="*/ 3163 w 46388"/>
              <a:gd name="connsiteY19" fmla="*/ 19563 h 46544"/>
              <a:gd name="connsiteX20" fmla="*/ 7031 w 46388"/>
              <a:gd name="connsiteY20" fmla="*/ 14366 h 46544"/>
              <a:gd name="connsiteX21" fmla="*/ 7068 w 46388"/>
              <a:gd name="connsiteY21" fmla="*/ 14229 h 46544"/>
              <a:gd name="connsiteX0" fmla="*/ 213692 w 1995399"/>
              <a:gd name="connsiteY0" fmla="*/ 753041 h 1069923"/>
              <a:gd name="connsiteX1" fmla="*/ 218080 w 1995399"/>
              <a:gd name="connsiteY1" fmla="*/ 774635 h 1069923"/>
              <a:gd name="connsiteX2" fmla="*/ 213692 w 1995399"/>
              <a:gd name="connsiteY2" fmla="*/ 753041 h 1069923"/>
              <a:gd name="connsiteX0" fmla="*/ 243478 w 1995399"/>
              <a:gd name="connsiteY0" fmla="*/ 786559 h 1069923"/>
              <a:gd name="connsiteX1" fmla="*/ 303103 w 1995399"/>
              <a:gd name="connsiteY1" fmla="*/ 801478 h 1069923"/>
              <a:gd name="connsiteX0" fmla="*/ 0 w 1995399"/>
              <a:gd name="connsiteY0" fmla="*/ 1066459 h 1069923"/>
              <a:gd name="connsiteX1" fmla="*/ 316117 w 1995399"/>
              <a:gd name="connsiteY1" fmla="*/ 815840 h 1069923"/>
              <a:gd name="connsiteX0" fmla="*/ 7861 w 46388"/>
              <a:gd name="connsiteY0" fmla="*/ 26036 h 46544"/>
              <a:gd name="connsiteX1" fmla="*/ 5328 w 46388"/>
              <a:gd name="connsiteY1" fmla="*/ 25239 h 46544"/>
              <a:gd name="connsiteX2" fmla="*/ 10096 w 46388"/>
              <a:gd name="connsiteY2" fmla="*/ 34758 h 46544"/>
              <a:gd name="connsiteX3" fmla="*/ 8988 w 46388"/>
              <a:gd name="connsiteY3" fmla="*/ 35139 h 46544"/>
              <a:gd name="connsiteX4" fmla="*/ 19646 w 46388"/>
              <a:gd name="connsiteY4" fmla="*/ 38949 h 46544"/>
              <a:gd name="connsiteX5" fmla="*/ 18978 w 46388"/>
              <a:gd name="connsiteY5" fmla="*/ 37209 h 46544"/>
              <a:gd name="connsiteX6" fmla="*/ 31995 w 46388"/>
              <a:gd name="connsiteY6" fmla="*/ 34610 h 46544"/>
              <a:gd name="connsiteX7" fmla="*/ 31728 w 46388"/>
              <a:gd name="connsiteY7" fmla="*/ 36519 h 46544"/>
              <a:gd name="connsiteX8" fmla="*/ 37297 w 46388"/>
              <a:gd name="connsiteY8" fmla="*/ 22813 h 46544"/>
              <a:gd name="connsiteX9" fmla="*/ 40548 w 46388"/>
              <a:gd name="connsiteY9" fmla="*/ 29949 h 46544"/>
              <a:gd name="connsiteX10" fmla="*/ 44966 w 46388"/>
              <a:gd name="connsiteY10" fmla="*/ 15213 h 46544"/>
              <a:gd name="connsiteX11" fmla="*/ 43518 w 46388"/>
              <a:gd name="connsiteY11" fmla="*/ 17889 h 46544"/>
              <a:gd name="connsiteX12" fmla="*/ 41492 w 46388"/>
              <a:gd name="connsiteY12" fmla="*/ 5285 h 46544"/>
              <a:gd name="connsiteX13" fmla="*/ 41568 w 46388"/>
              <a:gd name="connsiteY13" fmla="*/ 6549 h 46544"/>
              <a:gd name="connsiteX14" fmla="*/ 32246 w 46388"/>
              <a:gd name="connsiteY14" fmla="*/ 3811 h 46544"/>
              <a:gd name="connsiteX15" fmla="*/ 32988 w 46388"/>
              <a:gd name="connsiteY15" fmla="*/ 2199 h 46544"/>
              <a:gd name="connsiteX16" fmla="*/ 25309 w 46388"/>
              <a:gd name="connsiteY16" fmla="*/ 4579 h 46544"/>
              <a:gd name="connsiteX17" fmla="*/ 25668 w 46388"/>
              <a:gd name="connsiteY17" fmla="*/ 3189 h 46544"/>
              <a:gd name="connsiteX18" fmla="*/ 17168 w 46388"/>
              <a:gd name="connsiteY18" fmla="*/ 5051 h 46544"/>
              <a:gd name="connsiteX19" fmla="*/ 18468 w 46388"/>
              <a:gd name="connsiteY19" fmla="*/ 6399 h 46544"/>
              <a:gd name="connsiteX20" fmla="*/ 7295 w 46388"/>
              <a:gd name="connsiteY20" fmla="*/ 15648 h 46544"/>
              <a:gd name="connsiteX21" fmla="*/ 7068 w 46388"/>
              <a:gd name="connsiteY21" fmla="*/ 14229 h 46544"/>
              <a:gd name="connsiteX0" fmla="*/ 3937 w 43257"/>
              <a:gd name="connsiteY0" fmla="*/ 14229 h 43219"/>
              <a:gd name="connsiteX1" fmla="*/ 5660 w 43257"/>
              <a:gd name="connsiteY1" fmla="*/ 6766 h 43219"/>
              <a:gd name="connsiteX2" fmla="*/ 14042 w 43257"/>
              <a:gd name="connsiteY2" fmla="*/ 5061 h 43219"/>
              <a:gd name="connsiteX3" fmla="*/ 22493 w 43257"/>
              <a:gd name="connsiteY3" fmla="*/ 3291 h 43219"/>
              <a:gd name="connsiteX4" fmla="*/ 25786 w 43257"/>
              <a:gd name="connsiteY4" fmla="*/ 59 h 43219"/>
              <a:gd name="connsiteX5" fmla="*/ 29870 w 43257"/>
              <a:gd name="connsiteY5" fmla="*/ 2340 h 43219"/>
              <a:gd name="connsiteX6" fmla="*/ 35500 w 43257"/>
              <a:gd name="connsiteY6" fmla="*/ 549 h 43219"/>
              <a:gd name="connsiteX7" fmla="*/ 38355 w 43257"/>
              <a:gd name="connsiteY7" fmla="*/ 5435 h 43219"/>
              <a:gd name="connsiteX8" fmla="*/ 42019 w 43257"/>
              <a:gd name="connsiteY8" fmla="*/ 10177 h 43219"/>
              <a:gd name="connsiteX9" fmla="*/ 41855 w 43257"/>
              <a:gd name="connsiteY9" fmla="*/ 15319 h 43219"/>
              <a:gd name="connsiteX10" fmla="*/ 43053 w 43257"/>
              <a:gd name="connsiteY10" fmla="*/ 23181 h 43219"/>
              <a:gd name="connsiteX11" fmla="*/ 37441 w 43257"/>
              <a:gd name="connsiteY11" fmla="*/ 30063 h 43219"/>
              <a:gd name="connsiteX12" fmla="*/ 35432 w 43257"/>
              <a:gd name="connsiteY12" fmla="*/ 35960 h 43219"/>
              <a:gd name="connsiteX13" fmla="*/ 28592 w 43257"/>
              <a:gd name="connsiteY13" fmla="*/ 36674 h 43219"/>
              <a:gd name="connsiteX14" fmla="*/ 23704 w 43257"/>
              <a:gd name="connsiteY14" fmla="*/ 42965 h 43219"/>
              <a:gd name="connsiteX15" fmla="*/ 16517 w 43257"/>
              <a:gd name="connsiteY15" fmla="*/ 39125 h 43219"/>
              <a:gd name="connsiteX16" fmla="*/ 5841 w 43257"/>
              <a:gd name="connsiteY16" fmla="*/ 35331 h 43219"/>
              <a:gd name="connsiteX17" fmla="*/ 1147 w 43257"/>
              <a:gd name="connsiteY17" fmla="*/ 31109 h 43219"/>
              <a:gd name="connsiteX18" fmla="*/ 2150 w 43257"/>
              <a:gd name="connsiteY18" fmla="*/ 25410 h 43219"/>
              <a:gd name="connsiteX19" fmla="*/ 32 w 43257"/>
              <a:gd name="connsiteY19" fmla="*/ 19563 h 43219"/>
              <a:gd name="connsiteX20" fmla="*/ 3900 w 43257"/>
              <a:gd name="connsiteY20" fmla="*/ 14366 h 43219"/>
              <a:gd name="connsiteX21" fmla="*/ 3937 w 43257"/>
              <a:gd name="connsiteY21" fmla="*/ 14229 h 43219"/>
              <a:gd name="connsiteX0" fmla="*/ 79011 w 1860718"/>
              <a:gd name="connsiteY0" fmla="*/ 753041 h 993490"/>
              <a:gd name="connsiteX1" fmla="*/ 83399 w 1860718"/>
              <a:gd name="connsiteY1" fmla="*/ 774635 h 993490"/>
              <a:gd name="connsiteX2" fmla="*/ 79011 w 1860718"/>
              <a:gd name="connsiteY2" fmla="*/ 753041 h 993490"/>
              <a:gd name="connsiteX0" fmla="*/ 108797 w 1860718"/>
              <a:gd name="connsiteY0" fmla="*/ 786559 h 993490"/>
              <a:gd name="connsiteX1" fmla="*/ 168422 w 1860718"/>
              <a:gd name="connsiteY1" fmla="*/ 801478 h 993490"/>
              <a:gd name="connsiteX0" fmla="*/ 174881 w 1860718"/>
              <a:gd name="connsiteY0" fmla="*/ 809284 h 993490"/>
              <a:gd name="connsiteX1" fmla="*/ 181436 w 1860718"/>
              <a:gd name="connsiteY1" fmla="*/ 815840 h 993490"/>
              <a:gd name="connsiteX0" fmla="*/ 4730 w 43257"/>
              <a:gd name="connsiteY0" fmla="*/ 26036 h 43219"/>
              <a:gd name="connsiteX1" fmla="*/ 2197 w 43257"/>
              <a:gd name="connsiteY1" fmla="*/ 25239 h 43219"/>
              <a:gd name="connsiteX2" fmla="*/ 6965 w 43257"/>
              <a:gd name="connsiteY2" fmla="*/ 34758 h 43219"/>
              <a:gd name="connsiteX3" fmla="*/ 5857 w 43257"/>
              <a:gd name="connsiteY3" fmla="*/ 35139 h 43219"/>
              <a:gd name="connsiteX4" fmla="*/ 16515 w 43257"/>
              <a:gd name="connsiteY4" fmla="*/ 38949 h 43219"/>
              <a:gd name="connsiteX5" fmla="*/ 15847 w 43257"/>
              <a:gd name="connsiteY5" fmla="*/ 37209 h 43219"/>
              <a:gd name="connsiteX6" fmla="*/ 28864 w 43257"/>
              <a:gd name="connsiteY6" fmla="*/ 34610 h 43219"/>
              <a:gd name="connsiteX7" fmla="*/ 28597 w 43257"/>
              <a:gd name="connsiteY7" fmla="*/ 36519 h 43219"/>
              <a:gd name="connsiteX8" fmla="*/ 34166 w 43257"/>
              <a:gd name="connsiteY8" fmla="*/ 22813 h 43219"/>
              <a:gd name="connsiteX9" fmla="*/ 37417 w 43257"/>
              <a:gd name="connsiteY9" fmla="*/ 29949 h 43219"/>
              <a:gd name="connsiteX10" fmla="*/ 41835 w 43257"/>
              <a:gd name="connsiteY10" fmla="*/ 15213 h 43219"/>
              <a:gd name="connsiteX11" fmla="*/ 40387 w 43257"/>
              <a:gd name="connsiteY11" fmla="*/ 17889 h 43219"/>
              <a:gd name="connsiteX12" fmla="*/ 38361 w 43257"/>
              <a:gd name="connsiteY12" fmla="*/ 5285 h 43219"/>
              <a:gd name="connsiteX13" fmla="*/ 38437 w 43257"/>
              <a:gd name="connsiteY13" fmla="*/ 6549 h 43219"/>
              <a:gd name="connsiteX14" fmla="*/ 29115 w 43257"/>
              <a:gd name="connsiteY14" fmla="*/ 3811 h 43219"/>
              <a:gd name="connsiteX15" fmla="*/ 29857 w 43257"/>
              <a:gd name="connsiteY15" fmla="*/ 2199 h 43219"/>
              <a:gd name="connsiteX16" fmla="*/ 22178 w 43257"/>
              <a:gd name="connsiteY16" fmla="*/ 4579 h 43219"/>
              <a:gd name="connsiteX17" fmla="*/ 22537 w 43257"/>
              <a:gd name="connsiteY17" fmla="*/ 3189 h 43219"/>
              <a:gd name="connsiteX18" fmla="*/ 14037 w 43257"/>
              <a:gd name="connsiteY18" fmla="*/ 5051 h 43219"/>
              <a:gd name="connsiteX19" fmla="*/ 15337 w 43257"/>
              <a:gd name="connsiteY19" fmla="*/ 6399 h 43219"/>
              <a:gd name="connsiteX20" fmla="*/ 4164 w 43257"/>
              <a:gd name="connsiteY20" fmla="*/ 15648 h 43219"/>
              <a:gd name="connsiteX21" fmla="*/ 3937 w 43257"/>
              <a:gd name="connsiteY21" fmla="*/ 14229 h 43219"/>
              <a:gd name="connsiteX0" fmla="*/ 3937 w 43257"/>
              <a:gd name="connsiteY0" fmla="*/ 14229 h 43219"/>
              <a:gd name="connsiteX1" fmla="*/ 5660 w 43257"/>
              <a:gd name="connsiteY1" fmla="*/ 6766 h 43219"/>
              <a:gd name="connsiteX2" fmla="*/ 14042 w 43257"/>
              <a:gd name="connsiteY2" fmla="*/ 5061 h 43219"/>
              <a:gd name="connsiteX3" fmla="*/ 22493 w 43257"/>
              <a:gd name="connsiteY3" fmla="*/ 3291 h 43219"/>
              <a:gd name="connsiteX4" fmla="*/ 25786 w 43257"/>
              <a:gd name="connsiteY4" fmla="*/ 59 h 43219"/>
              <a:gd name="connsiteX5" fmla="*/ 29870 w 43257"/>
              <a:gd name="connsiteY5" fmla="*/ 2340 h 43219"/>
              <a:gd name="connsiteX6" fmla="*/ 35500 w 43257"/>
              <a:gd name="connsiteY6" fmla="*/ 549 h 43219"/>
              <a:gd name="connsiteX7" fmla="*/ 38355 w 43257"/>
              <a:gd name="connsiteY7" fmla="*/ 5435 h 43219"/>
              <a:gd name="connsiteX8" fmla="*/ 42019 w 43257"/>
              <a:gd name="connsiteY8" fmla="*/ 10177 h 43219"/>
              <a:gd name="connsiteX9" fmla="*/ 41855 w 43257"/>
              <a:gd name="connsiteY9" fmla="*/ 15319 h 43219"/>
              <a:gd name="connsiteX10" fmla="*/ 43053 w 43257"/>
              <a:gd name="connsiteY10" fmla="*/ 23181 h 43219"/>
              <a:gd name="connsiteX11" fmla="*/ 37441 w 43257"/>
              <a:gd name="connsiteY11" fmla="*/ 30063 h 43219"/>
              <a:gd name="connsiteX12" fmla="*/ 35432 w 43257"/>
              <a:gd name="connsiteY12" fmla="*/ 35960 h 43219"/>
              <a:gd name="connsiteX13" fmla="*/ 28592 w 43257"/>
              <a:gd name="connsiteY13" fmla="*/ 36674 h 43219"/>
              <a:gd name="connsiteX14" fmla="*/ 23704 w 43257"/>
              <a:gd name="connsiteY14" fmla="*/ 42965 h 43219"/>
              <a:gd name="connsiteX15" fmla="*/ 16517 w 43257"/>
              <a:gd name="connsiteY15" fmla="*/ 39125 h 43219"/>
              <a:gd name="connsiteX16" fmla="*/ 5841 w 43257"/>
              <a:gd name="connsiteY16" fmla="*/ 35331 h 43219"/>
              <a:gd name="connsiteX17" fmla="*/ 1147 w 43257"/>
              <a:gd name="connsiteY17" fmla="*/ 31109 h 43219"/>
              <a:gd name="connsiteX18" fmla="*/ 2150 w 43257"/>
              <a:gd name="connsiteY18" fmla="*/ 25410 h 43219"/>
              <a:gd name="connsiteX19" fmla="*/ 32 w 43257"/>
              <a:gd name="connsiteY19" fmla="*/ 19563 h 43219"/>
              <a:gd name="connsiteX20" fmla="*/ 3900 w 43257"/>
              <a:gd name="connsiteY20" fmla="*/ 14366 h 43219"/>
              <a:gd name="connsiteX21" fmla="*/ 3937 w 43257"/>
              <a:gd name="connsiteY21" fmla="*/ 14229 h 43219"/>
              <a:gd name="connsiteX0" fmla="*/ 79011 w 1860718"/>
              <a:gd name="connsiteY0" fmla="*/ 753041 h 993490"/>
              <a:gd name="connsiteX1" fmla="*/ 83399 w 1860718"/>
              <a:gd name="connsiteY1" fmla="*/ 774635 h 993490"/>
              <a:gd name="connsiteX2" fmla="*/ 79011 w 1860718"/>
              <a:gd name="connsiteY2" fmla="*/ 753041 h 993490"/>
              <a:gd name="connsiteX0" fmla="*/ 32597 w 1860718"/>
              <a:gd name="connsiteY0" fmla="*/ 815134 h 993490"/>
              <a:gd name="connsiteX1" fmla="*/ 168422 w 1860718"/>
              <a:gd name="connsiteY1" fmla="*/ 801478 h 993490"/>
              <a:gd name="connsiteX0" fmla="*/ 174881 w 1860718"/>
              <a:gd name="connsiteY0" fmla="*/ 809284 h 993490"/>
              <a:gd name="connsiteX1" fmla="*/ 181436 w 1860718"/>
              <a:gd name="connsiteY1" fmla="*/ 815840 h 993490"/>
              <a:gd name="connsiteX0" fmla="*/ 4730 w 43257"/>
              <a:gd name="connsiteY0" fmla="*/ 26036 h 43219"/>
              <a:gd name="connsiteX1" fmla="*/ 2197 w 43257"/>
              <a:gd name="connsiteY1" fmla="*/ 25239 h 43219"/>
              <a:gd name="connsiteX2" fmla="*/ 6965 w 43257"/>
              <a:gd name="connsiteY2" fmla="*/ 34758 h 43219"/>
              <a:gd name="connsiteX3" fmla="*/ 5857 w 43257"/>
              <a:gd name="connsiteY3" fmla="*/ 35139 h 43219"/>
              <a:gd name="connsiteX4" fmla="*/ 16515 w 43257"/>
              <a:gd name="connsiteY4" fmla="*/ 38949 h 43219"/>
              <a:gd name="connsiteX5" fmla="*/ 15847 w 43257"/>
              <a:gd name="connsiteY5" fmla="*/ 37209 h 43219"/>
              <a:gd name="connsiteX6" fmla="*/ 28864 w 43257"/>
              <a:gd name="connsiteY6" fmla="*/ 34610 h 43219"/>
              <a:gd name="connsiteX7" fmla="*/ 28597 w 43257"/>
              <a:gd name="connsiteY7" fmla="*/ 36519 h 43219"/>
              <a:gd name="connsiteX8" fmla="*/ 34166 w 43257"/>
              <a:gd name="connsiteY8" fmla="*/ 22813 h 43219"/>
              <a:gd name="connsiteX9" fmla="*/ 37417 w 43257"/>
              <a:gd name="connsiteY9" fmla="*/ 29949 h 43219"/>
              <a:gd name="connsiteX10" fmla="*/ 41835 w 43257"/>
              <a:gd name="connsiteY10" fmla="*/ 15213 h 43219"/>
              <a:gd name="connsiteX11" fmla="*/ 40387 w 43257"/>
              <a:gd name="connsiteY11" fmla="*/ 17889 h 43219"/>
              <a:gd name="connsiteX12" fmla="*/ 38361 w 43257"/>
              <a:gd name="connsiteY12" fmla="*/ 5285 h 43219"/>
              <a:gd name="connsiteX13" fmla="*/ 38437 w 43257"/>
              <a:gd name="connsiteY13" fmla="*/ 6549 h 43219"/>
              <a:gd name="connsiteX14" fmla="*/ 29115 w 43257"/>
              <a:gd name="connsiteY14" fmla="*/ 3811 h 43219"/>
              <a:gd name="connsiteX15" fmla="*/ 29857 w 43257"/>
              <a:gd name="connsiteY15" fmla="*/ 2199 h 43219"/>
              <a:gd name="connsiteX16" fmla="*/ 22178 w 43257"/>
              <a:gd name="connsiteY16" fmla="*/ 4579 h 43219"/>
              <a:gd name="connsiteX17" fmla="*/ 22537 w 43257"/>
              <a:gd name="connsiteY17" fmla="*/ 3189 h 43219"/>
              <a:gd name="connsiteX18" fmla="*/ 14037 w 43257"/>
              <a:gd name="connsiteY18" fmla="*/ 5051 h 43219"/>
              <a:gd name="connsiteX19" fmla="*/ 15337 w 43257"/>
              <a:gd name="connsiteY19" fmla="*/ 6399 h 43219"/>
              <a:gd name="connsiteX20" fmla="*/ 4164 w 43257"/>
              <a:gd name="connsiteY20" fmla="*/ 15648 h 43219"/>
              <a:gd name="connsiteX21" fmla="*/ 3937 w 43257"/>
              <a:gd name="connsiteY21" fmla="*/ 14229 h 43219"/>
              <a:gd name="connsiteX0" fmla="*/ 3937 w 43257"/>
              <a:gd name="connsiteY0" fmla="*/ 14229 h 43219"/>
              <a:gd name="connsiteX1" fmla="*/ 5660 w 43257"/>
              <a:gd name="connsiteY1" fmla="*/ 6766 h 43219"/>
              <a:gd name="connsiteX2" fmla="*/ 14042 w 43257"/>
              <a:gd name="connsiteY2" fmla="*/ 5061 h 43219"/>
              <a:gd name="connsiteX3" fmla="*/ 22493 w 43257"/>
              <a:gd name="connsiteY3" fmla="*/ 3291 h 43219"/>
              <a:gd name="connsiteX4" fmla="*/ 25786 w 43257"/>
              <a:gd name="connsiteY4" fmla="*/ 59 h 43219"/>
              <a:gd name="connsiteX5" fmla="*/ 29870 w 43257"/>
              <a:gd name="connsiteY5" fmla="*/ 2340 h 43219"/>
              <a:gd name="connsiteX6" fmla="*/ 35500 w 43257"/>
              <a:gd name="connsiteY6" fmla="*/ 549 h 43219"/>
              <a:gd name="connsiteX7" fmla="*/ 38355 w 43257"/>
              <a:gd name="connsiteY7" fmla="*/ 5435 h 43219"/>
              <a:gd name="connsiteX8" fmla="*/ 42019 w 43257"/>
              <a:gd name="connsiteY8" fmla="*/ 10177 h 43219"/>
              <a:gd name="connsiteX9" fmla="*/ 41855 w 43257"/>
              <a:gd name="connsiteY9" fmla="*/ 15319 h 43219"/>
              <a:gd name="connsiteX10" fmla="*/ 43053 w 43257"/>
              <a:gd name="connsiteY10" fmla="*/ 23181 h 43219"/>
              <a:gd name="connsiteX11" fmla="*/ 37441 w 43257"/>
              <a:gd name="connsiteY11" fmla="*/ 30063 h 43219"/>
              <a:gd name="connsiteX12" fmla="*/ 35432 w 43257"/>
              <a:gd name="connsiteY12" fmla="*/ 35960 h 43219"/>
              <a:gd name="connsiteX13" fmla="*/ 28592 w 43257"/>
              <a:gd name="connsiteY13" fmla="*/ 36674 h 43219"/>
              <a:gd name="connsiteX14" fmla="*/ 23704 w 43257"/>
              <a:gd name="connsiteY14" fmla="*/ 42965 h 43219"/>
              <a:gd name="connsiteX15" fmla="*/ 16517 w 43257"/>
              <a:gd name="connsiteY15" fmla="*/ 39125 h 43219"/>
              <a:gd name="connsiteX16" fmla="*/ 5841 w 43257"/>
              <a:gd name="connsiteY16" fmla="*/ 35331 h 43219"/>
              <a:gd name="connsiteX17" fmla="*/ 1147 w 43257"/>
              <a:gd name="connsiteY17" fmla="*/ 31109 h 43219"/>
              <a:gd name="connsiteX18" fmla="*/ 2150 w 43257"/>
              <a:gd name="connsiteY18" fmla="*/ 25410 h 43219"/>
              <a:gd name="connsiteX19" fmla="*/ 32 w 43257"/>
              <a:gd name="connsiteY19" fmla="*/ 19563 h 43219"/>
              <a:gd name="connsiteX20" fmla="*/ 3900 w 43257"/>
              <a:gd name="connsiteY20" fmla="*/ 14366 h 43219"/>
              <a:gd name="connsiteX21" fmla="*/ 3937 w 43257"/>
              <a:gd name="connsiteY21" fmla="*/ 14229 h 43219"/>
              <a:gd name="connsiteX0" fmla="*/ 79011 w 1860718"/>
              <a:gd name="connsiteY0" fmla="*/ 753041 h 993490"/>
              <a:gd name="connsiteX1" fmla="*/ 83399 w 1860718"/>
              <a:gd name="connsiteY1" fmla="*/ 774635 h 993490"/>
              <a:gd name="connsiteX2" fmla="*/ 79011 w 1860718"/>
              <a:gd name="connsiteY2" fmla="*/ 753041 h 993490"/>
              <a:gd name="connsiteX0" fmla="*/ 184997 w 1860718"/>
              <a:gd name="connsiteY0" fmla="*/ 819896 h 993490"/>
              <a:gd name="connsiteX1" fmla="*/ 168422 w 1860718"/>
              <a:gd name="connsiteY1" fmla="*/ 801478 h 993490"/>
              <a:gd name="connsiteX0" fmla="*/ 174881 w 1860718"/>
              <a:gd name="connsiteY0" fmla="*/ 809284 h 993490"/>
              <a:gd name="connsiteX1" fmla="*/ 181436 w 1860718"/>
              <a:gd name="connsiteY1" fmla="*/ 815840 h 993490"/>
              <a:gd name="connsiteX0" fmla="*/ 4730 w 43257"/>
              <a:gd name="connsiteY0" fmla="*/ 26036 h 43219"/>
              <a:gd name="connsiteX1" fmla="*/ 2197 w 43257"/>
              <a:gd name="connsiteY1" fmla="*/ 25239 h 43219"/>
              <a:gd name="connsiteX2" fmla="*/ 6965 w 43257"/>
              <a:gd name="connsiteY2" fmla="*/ 34758 h 43219"/>
              <a:gd name="connsiteX3" fmla="*/ 5857 w 43257"/>
              <a:gd name="connsiteY3" fmla="*/ 35139 h 43219"/>
              <a:gd name="connsiteX4" fmla="*/ 16515 w 43257"/>
              <a:gd name="connsiteY4" fmla="*/ 38949 h 43219"/>
              <a:gd name="connsiteX5" fmla="*/ 15847 w 43257"/>
              <a:gd name="connsiteY5" fmla="*/ 37209 h 43219"/>
              <a:gd name="connsiteX6" fmla="*/ 28864 w 43257"/>
              <a:gd name="connsiteY6" fmla="*/ 34610 h 43219"/>
              <a:gd name="connsiteX7" fmla="*/ 28597 w 43257"/>
              <a:gd name="connsiteY7" fmla="*/ 36519 h 43219"/>
              <a:gd name="connsiteX8" fmla="*/ 34166 w 43257"/>
              <a:gd name="connsiteY8" fmla="*/ 22813 h 43219"/>
              <a:gd name="connsiteX9" fmla="*/ 37417 w 43257"/>
              <a:gd name="connsiteY9" fmla="*/ 29949 h 43219"/>
              <a:gd name="connsiteX10" fmla="*/ 41835 w 43257"/>
              <a:gd name="connsiteY10" fmla="*/ 15213 h 43219"/>
              <a:gd name="connsiteX11" fmla="*/ 40387 w 43257"/>
              <a:gd name="connsiteY11" fmla="*/ 17889 h 43219"/>
              <a:gd name="connsiteX12" fmla="*/ 38361 w 43257"/>
              <a:gd name="connsiteY12" fmla="*/ 5285 h 43219"/>
              <a:gd name="connsiteX13" fmla="*/ 38437 w 43257"/>
              <a:gd name="connsiteY13" fmla="*/ 6549 h 43219"/>
              <a:gd name="connsiteX14" fmla="*/ 29115 w 43257"/>
              <a:gd name="connsiteY14" fmla="*/ 3811 h 43219"/>
              <a:gd name="connsiteX15" fmla="*/ 29857 w 43257"/>
              <a:gd name="connsiteY15" fmla="*/ 2199 h 43219"/>
              <a:gd name="connsiteX16" fmla="*/ 22178 w 43257"/>
              <a:gd name="connsiteY16" fmla="*/ 4579 h 43219"/>
              <a:gd name="connsiteX17" fmla="*/ 22537 w 43257"/>
              <a:gd name="connsiteY17" fmla="*/ 3189 h 43219"/>
              <a:gd name="connsiteX18" fmla="*/ 14037 w 43257"/>
              <a:gd name="connsiteY18" fmla="*/ 5051 h 43219"/>
              <a:gd name="connsiteX19" fmla="*/ 15337 w 43257"/>
              <a:gd name="connsiteY19" fmla="*/ 6399 h 43219"/>
              <a:gd name="connsiteX20" fmla="*/ 4164 w 43257"/>
              <a:gd name="connsiteY20" fmla="*/ 15648 h 43219"/>
              <a:gd name="connsiteX21" fmla="*/ 3937 w 43257"/>
              <a:gd name="connsiteY21" fmla="*/ 14229 h 43219"/>
              <a:gd name="connsiteX0" fmla="*/ 3937 w 43257"/>
              <a:gd name="connsiteY0" fmla="*/ 14229 h 43219"/>
              <a:gd name="connsiteX1" fmla="*/ 5660 w 43257"/>
              <a:gd name="connsiteY1" fmla="*/ 6766 h 43219"/>
              <a:gd name="connsiteX2" fmla="*/ 14042 w 43257"/>
              <a:gd name="connsiteY2" fmla="*/ 5061 h 43219"/>
              <a:gd name="connsiteX3" fmla="*/ 22493 w 43257"/>
              <a:gd name="connsiteY3" fmla="*/ 3291 h 43219"/>
              <a:gd name="connsiteX4" fmla="*/ 25786 w 43257"/>
              <a:gd name="connsiteY4" fmla="*/ 59 h 43219"/>
              <a:gd name="connsiteX5" fmla="*/ 29870 w 43257"/>
              <a:gd name="connsiteY5" fmla="*/ 2340 h 43219"/>
              <a:gd name="connsiteX6" fmla="*/ 35500 w 43257"/>
              <a:gd name="connsiteY6" fmla="*/ 549 h 43219"/>
              <a:gd name="connsiteX7" fmla="*/ 38355 w 43257"/>
              <a:gd name="connsiteY7" fmla="*/ 5435 h 43219"/>
              <a:gd name="connsiteX8" fmla="*/ 42019 w 43257"/>
              <a:gd name="connsiteY8" fmla="*/ 10177 h 43219"/>
              <a:gd name="connsiteX9" fmla="*/ 41855 w 43257"/>
              <a:gd name="connsiteY9" fmla="*/ 15319 h 43219"/>
              <a:gd name="connsiteX10" fmla="*/ 43053 w 43257"/>
              <a:gd name="connsiteY10" fmla="*/ 23181 h 43219"/>
              <a:gd name="connsiteX11" fmla="*/ 37441 w 43257"/>
              <a:gd name="connsiteY11" fmla="*/ 30063 h 43219"/>
              <a:gd name="connsiteX12" fmla="*/ 35432 w 43257"/>
              <a:gd name="connsiteY12" fmla="*/ 35960 h 43219"/>
              <a:gd name="connsiteX13" fmla="*/ 28592 w 43257"/>
              <a:gd name="connsiteY13" fmla="*/ 36674 h 43219"/>
              <a:gd name="connsiteX14" fmla="*/ 23704 w 43257"/>
              <a:gd name="connsiteY14" fmla="*/ 42965 h 43219"/>
              <a:gd name="connsiteX15" fmla="*/ 16517 w 43257"/>
              <a:gd name="connsiteY15" fmla="*/ 39125 h 43219"/>
              <a:gd name="connsiteX16" fmla="*/ 5841 w 43257"/>
              <a:gd name="connsiteY16" fmla="*/ 35331 h 43219"/>
              <a:gd name="connsiteX17" fmla="*/ 1147 w 43257"/>
              <a:gd name="connsiteY17" fmla="*/ 31109 h 43219"/>
              <a:gd name="connsiteX18" fmla="*/ 2150 w 43257"/>
              <a:gd name="connsiteY18" fmla="*/ 25410 h 43219"/>
              <a:gd name="connsiteX19" fmla="*/ 32 w 43257"/>
              <a:gd name="connsiteY19" fmla="*/ 19563 h 43219"/>
              <a:gd name="connsiteX20" fmla="*/ 3900 w 43257"/>
              <a:gd name="connsiteY20" fmla="*/ 14366 h 43219"/>
              <a:gd name="connsiteX21" fmla="*/ 3937 w 43257"/>
              <a:gd name="connsiteY21" fmla="*/ 14229 h 43219"/>
              <a:gd name="connsiteX0" fmla="*/ 112348 w 1860718"/>
              <a:gd name="connsiteY0" fmla="*/ 772091 h 993490"/>
              <a:gd name="connsiteX1" fmla="*/ 83399 w 1860718"/>
              <a:gd name="connsiteY1" fmla="*/ 774635 h 993490"/>
              <a:gd name="connsiteX2" fmla="*/ 112348 w 1860718"/>
              <a:gd name="connsiteY2" fmla="*/ 772091 h 993490"/>
              <a:gd name="connsiteX0" fmla="*/ 184997 w 1860718"/>
              <a:gd name="connsiteY0" fmla="*/ 819896 h 993490"/>
              <a:gd name="connsiteX1" fmla="*/ 168422 w 1860718"/>
              <a:gd name="connsiteY1" fmla="*/ 801478 h 993490"/>
              <a:gd name="connsiteX0" fmla="*/ 174881 w 1860718"/>
              <a:gd name="connsiteY0" fmla="*/ 809284 h 993490"/>
              <a:gd name="connsiteX1" fmla="*/ 181436 w 1860718"/>
              <a:gd name="connsiteY1" fmla="*/ 815840 h 993490"/>
              <a:gd name="connsiteX0" fmla="*/ 4730 w 43257"/>
              <a:gd name="connsiteY0" fmla="*/ 26036 h 43219"/>
              <a:gd name="connsiteX1" fmla="*/ 2197 w 43257"/>
              <a:gd name="connsiteY1" fmla="*/ 25239 h 43219"/>
              <a:gd name="connsiteX2" fmla="*/ 6965 w 43257"/>
              <a:gd name="connsiteY2" fmla="*/ 34758 h 43219"/>
              <a:gd name="connsiteX3" fmla="*/ 5857 w 43257"/>
              <a:gd name="connsiteY3" fmla="*/ 35139 h 43219"/>
              <a:gd name="connsiteX4" fmla="*/ 16515 w 43257"/>
              <a:gd name="connsiteY4" fmla="*/ 38949 h 43219"/>
              <a:gd name="connsiteX5" fmla="*/ 15847 w 43257"/>
              <a:gd name="connsiteY5" fmla="*/ 37209 h 43219"/>
              <a:gd name="connsiteX6" fmla="*/ 28864 w 43257"/>
              <a:gd name="connsiteY6" fmla="*/ 34610 h 43219"/>
              <a:gd name="connsiteX7" fmla="*/ 28597 w 43257"/>
              <a:gd name="connsiteY7" fmla="*/ 36519 h 43219"/>
              <a:gd name="connsiteX8" fmla="*/ 34166 w 43257"/>
              <a:gd name="connsiteY8" fmla="*/ 22813 h 43219"/>
              <a:gd name="connsiteX9" fmla="*/ 37417 w 43257"/>
              <a:gd name="connsiteY9" fmla="*/ 29949 h 43219"/>
              <a:gd name="connsiteX10" fmla="*/ 41835 w 43257"/>
              <a:gd name="connsiteY10" fmla="*/ 15213 h 43219"/>
              <a:gd name="connsiteX11" fmla="*/ 40387 w 43257"/>
              <a:gd name="connsiteY11" fmla="*/ 17889 h 43219"/>
              <a:gd name="connsiteX12" fmla="*/ 38361 w 43257"/>
              <a:gd name="connsiteY12" fmla="*/ 5285 h 43219"/>
              <a:gd name="connsiteX13" fmla="*/ 38437 w 43257"/>
              <a:gd name="connsiteY13" fmla="*/ 6549 h 43219"/>
              <a:gd name="connsiteX14" fmla="*/ 29115 w 43257"/>
              <a:gd name="connsiteY14" fmla="*/ 3811 h 43219"/>
              <a:gd name="connsiteX15" fmla="*/ 29857 w 43257"/>
              <a:gd name="connsiteY15" fmla="*/ 2199 h 43219"/>
              <a:gd name="connsiteX16" fmla="*/ 22178 w 43257"/>
              <a:gd name="connsiteY16" fmla="*/ 4579 h 43219"/>
              <a:gd name="connsiteX17" fmla="*/ 22537 w 43257"/>
              <a:gd name="connsiteY17" fmla="*/ 3189 h 43219"/>
              <a:gd name="connsiteX18" fmla="*/ 14037 w 43257"/>
              <a:gd name="connsiteY18" fmla="*/ 5051 h 43219"/>
              <a:gd name="connsiteX19" fmla="*/ 15337 w 43257"/>
              <a:gd name="connsiteY19" fmla="*/ 6399 h 43219"/>
              <a:gd name="connsiteX20" fmla="*/ 4164 w 43257"/>
              <a:gd name="connsiteY20" fmla="*/ 15648 h 43219"/>
              <a:gd name="connsiteX21" fmla="*/ 3937 w 43257"/>
              <a:gd name="connsiteY21" fmla="*/ 14229 h 43219"/>
              <a:gd name="connsiteX0" fmla="*/ 3937 w 43257"/>
              <a:gd name="connsiteY0" fmla="*/ 14229 h 43219"/>
              <a:gd name="connsiteX1" fmla="*/ 5660 w 43257"/>
              <a:gd name="connsiteY1" fmla="*/ 6766 h 43219"/>
              <a:gd name="connsiteX2" fmla="*/ 14042 w 43257"/>
              <a:gd name="connsiteY2" fmla="*/ 5061 h 43219"/>
              <a:gd name="connsiteX3" fmla="*/ 22493 w 43257"/>
              <a:gd name="connsiteY3" fmla="*/ 3291 h 43219"/>
              <a:gd name="connsiteX4" fmla="*/ 25786 w 43257"/>
              <a:gd name="connsiteY4" fmla="*/ 59 h 43219"/>
              <a:gd name="connsiteX5" fmla="*/ 29870 w 43257"/>
              <a:gd name="connsiteY5" fmla="*/ 2340 h 43219"/>
              <a:gd name="connsiteX6" fmla="*/ 35500 w 43257"/>
              <a:gd name="connsiteY6" fmla="*/ 549 h 43219"/>
              <a:gd name="connsiteX7" fmla="*/ 38355 w 43257"/>
              <a:gd name="connsiteY7" fmla="*/ 5435 h 43219"/>
              <a:gd name="connsiteX8" fmla="*/ 42019 w 43257"/>
              <a:gd name="connsiteY8" fmla="*/ 10177 h 43219"/>
              <a:gd name="connsiteX9" fmla="*/ 41855 w 43257"/>
              <a:gd name="connsiteY9" fmla="*/ 15319 h 43219"/>
              <a:gd name="connsiteX10" fmla="*/ 43053 w 43257"/>
              <a:gd name="connsiteY10" fmla="*/ 23181 h 43219"/>
              <a:gd name="connsiteX11" fmla="*/ 37441 w 43257"/>
              <a:gd name="connsiteY11" fmla="*/ 30063 h 43219"/>
              <a:gd name="connsiteX12" fmla="*/ 35432 w 43257"/>
              <a:gd name="connsiteY12" fmla="*/ 35960 h 43219"/>
              <a:gd name="connsiteX13" fmla="*/ 28592 w 43257"/>
              <a:gd name="connsiteY13" fmla="*/ 36674 h 43219"/>
              <a:gd name="connsiteX14" fmla="*/ 23704 w 43257"/>
              <a:gd name="connsiteY14" fmla="*/ 42965 h 43219"/>
              <a:gd name="connsiteX15" fmla="*/ 16517 w 43257"/>
              <a:gd name="connsiteY15" fmla="*/ 39125 h 43219"/>
              <a:gd name="connsiteX16" fmla="*/ 5841 w 43257"/>
              <a:gd name="connsiteY16" fmla="*/ 35331 h 43219"/>
              <a:gd name="connsiteX17" fmla="*/ 1147 w 43257"/>
              <a:gd name="connsiteY17" fmla="*/ 31109 h 43219"/>
              <a:gd name="connsiteX18" fmla="*/ 2150 w 43257"/>
              <a:gd name="connsiteY18" fmla="*/ 25410 h 43219"/>
              <a:gd name="connsiteX19" fmla="*/ 32 w 43257"/>
              <a:gd name="connsiteY19" fmla="*/ 19563 h 43219"/>
              <a:gd name="connsiteX20" fmla="*/ 3900 w 43257"/>
              <a:gd name="connsiteY20" fmla="*/ 14366 h 43219"/>
              <a:gd name="connsiteX21" fmla="*/ 3937 w 43257"/>
              <a:gd name="connsiteY21" fmla="*/ 14229 h 43219"/>
              <a:gd name="connsiteX0" fmla="*/ 112348 w 1860718"/>
              <a:gd name="connsiteY0" fmla="*/ 772091 h 993490"/>
              <a:gd name="connsiteX1" fmla="*/ 83399 w 1860718"/>
              <a:gd name="connsiteY1" fmla="*/ 774635 h 993490"/>
              <a:gd name="connsiteX2" fmla="*/ 112348 w 1860718"/>
              <a:gd name="connsiteY2" fmla="*/ 772091 h 993490"/>
              <a:gd name="connsiteX0" fmla="*/ 184997 w 1860718"/>
              <a:gd name="connsiteY0" fmla="*/ 819896 h 993490"/>
              <a:gd name="connsiteX1" fmla="*/ 168422 w 1860718"/>
              <a:gd name="connsiteY1" fmla="*/ 801478 h 993490"/>
              <a:gd name="connsiteX0" fmla="*/ 174881 w 1860718"/>
              <a:gd name="connsiteY0" fmla="*/ 809284 h 993490"/>
              <a:gd name="connsiteX1" fmla="*/ 267161 w 1860718"/>
              <a:gd name="connsiteY1" fmla="*/ 811078 h 993490"/>
              <a:gd name="connsiteX0" fmla="*/ 4730 w 43257"/>
              <a:gd name="connsiteY0" fmla="*/ 26036 h 43219"/>
              <a:gd name="connsiteX1" fmla="*/ 2197 w 43257"/>
              <a:gd name="connsiteY1" fmla="*/ 25239 h 43219"/>
              <a:gd name="connsiteX2" fmla="*/ 6965 w 43257"/>
              <a:gd name="connsiteY2" fmla="*/ 34758 h 43219"/>
              <a:gd name="connsiteX3" fmla="*/ 5857 w 43257"/>
              <a:gd name="connsiteY3" fmla="*/ 35139 h 43219"/>
              <a:gd name="connsiteX4" fmla="*/ 16515 w 43257"/>
              <a:gd name="connsiteY4" fmla="*/ 38949 h 43219"/>
              <a:gd name="connsiteX5" fmla="*/ 15847 w 43257"/>
              <a:gd name="connsiteY5" fmla="*/ 37209 h 43219"/>
              <a:gd name="connsiteX6" fmla="*/ 28864 w 43257"/>
              <a:gd name="connsiteY6" fmla="*/ 34610 h 43219"/>
              <a:gd name="connsiteX7" fmla="*/ 28597 w 43257"/>
              <a:gd name="connsiteY7" fmla="*/ 36519 h 43219"/>
              <a:gd name="connsiteX8" fmla="*/ 34166 w 43257"/>
              <a:gd name="connsiteY8" fmla="*/ 22813 h 43219"/>
              <a:gd name="connsiteX9" fmla="*/ 37417 w 43257"/>
              <a:gd name="connsiteY9" fmla="*/ 29949 h 43219"/>
              <a:gd name="connsiteX10" fmla="*/ 41835 w 43257"/>
              <a:gd name="connsiteY10" fmla="*/ 15213 h 43219"/>
              <a:gd name="connsiteX11" fmla="*/ 40387 w 43257"/>
              <a:gd name="connsiteY11" fmla="*/ 17889 h 43219"/>
              <a:gd name="connsiteX12" fmla="*/ 38361 w 43257"/>
              <a:gd name="connsiteY12" fmla="*/ 5285 h 43219"/>
              <a:gd name="connsiteX13" fmla="*/ 38437 w 43257"/>
              <a:gd name="connsiteY13" fmla="*/ 6549 h 43219"/>
              <a:gd name="connsiteX14" fmla="*/ 29115 w 43257"/>
              <a:gd name="connsiteY14" fmla="*/ 3811 h 43219"/>
              <a:gd name="connsiteX15" fmla="*/ 29857 w 43257"/>
              <a:gd name="connsiteY15" fmla="*/ 2199 h 43219"/>
              <a:gd name="connsiteX16" fmla="*/ 22178 w 43257"/>
              <a:gd name="connsiteY16" fmla="*/ 4579 h 43219"/>
              <a:gd name="connsiteX17" fmla="*/ 22537 w 43257"/>
              <a:gd name="connsiteY17" fmla="*/ 3189 h 43219"/>
              <a:gd name="connsiteX18" fmla="*/ 14037 w 43257"/>
              <a:gd name="connsiteY18" fmla="*/ 5051 h 43219"/>
              <a:gd name="connsiteX19" fmla="*/ 15337 w 43257"/>
              <a:gd name="connsiteY19" fmla="*/ 6399 h 43219"/>
              <a:gd name="connsiteX20" fmla="*/ 4164 w 43257"/>
              <a:gd name="connsiteY20" fmla="*/ 15648 h 43219"/>
              <a:gd name="connsiteX21" fmla="*/ 3937 w 43257"/>
              <a:gd name="connsiteY21" fmla="*/ 14229 h 43219"/>
              <a:gd name="connsiteX0" fmla="*/ 3937 w 43257"/>
              <a:gd name="connsiteY0" fmla="*/ 14229 h 43219"/>
              <a:gd name="connsiteX1" fmla="*/ 5660 w 43257"/>
              <a:gd name="connsiteY1" fmla="*/ 6766 h 43219"/>
              <a:gd name="connsiteX2" fmla="*/ 14042 w 43257"/>
              <a:gd name="connsiteY2" fmla="*/ 5061 h 43219"/>
              <a:gd name="connsiteX3" fmla="*/ 22493 w 43257"/>
              <a:gd name="connsiteY3" fmla="*/ 3291 h 43219"/>
              <a:gd name="connsiteX4" fmla="*/ 25786 w 43257"/>
              <a:gd name="connsiteY4" fmla="*/ 59 h 43219"/>
              <a:gd name="connsiteX5" fmla="*/ 29870 w 43257"/>
              <a:gd name="connsiteY5" fmla="*/ 2340 h 43219"/>
              <a:gd name="connsiteX6" fmla="*/ 35500 w 43257"/>
              <a:gd name="connsiteY6" fmla="*/ 549 h 43219"/>
              <a:gd name="connsiteX7" fmla="*/ 38355 w 43257"/>
              <a:gd name="connsiteY7" fmla="*/ 5435 h 43219"/>
              <a:gd name="connsiteX8" fmla="*/ 42019 w 43257"/>
              <a:gd name="connsiteY8" fmla="*/ 10177 h 43219"/>
              <a:gd name="connsiteX9" fmla="*/ 41855 w 43257"/>
              <a:gd name="connsiteY9" fmla="*/ 15319 h 43219"/>
              <a:gd name="connsiteX10" fmla="*/ 43053 w 43257"/>
              <a:gd name="connsiteY10" fmla="*/ 23181 h 43219"/>
              <a:gd name="connsiteX11" fmla="*/ 37441 w 43257"/>
              <a:gd name="connsiteY11" fmla="*/ 30063 h 43219"/>
              <a:gd name="connsiteX12" fmla="*/ 35432 w 43257"/>
              <a:gd name="connsiteY12" fmla="*/ 35960 h 43219"/>
              <a:gd name="connsiteX13" fmla="*/ 28592 w 43257"/>
              <a:gd name="connsiteY13" fmla="*/ 36674 h 43219"/>
              <a:gd name="connsiteX14" fmla="*/ 23704 w 43257"/>
              <a:gd name="connsiteY14" fmla="*/ 42965 h 43219"/>
              <a:gd name="connsiteX15" fmla="*/ 16517 w 43257"/>
              <a:gd name="connsiteY15" fmla="*/ 39125 h 43219"/>
              <a:gd name="connsiteX16" fmla="*/ 5841 w 43257"/>
              <a:gd name="connsiteY16" fmla="*/ 35331 h 43219"/>
              <a:gd name="connsiteX17" fmla="*/ 1147 w 43257"/>
              <a:gd name="connsiteY17" fmla="*/ 31109 h 43219"/>
              <a:gd name="connsiteX18" fmla="*/ 2150 w 43257"/>
              <a:gd name="connsiteY18" fmla="*/ 25410 h 43219"/>
              <a:gd name="connsiteX19" fmla="*/ 32 w 43257"/>
              <a:gd name="connsiteY19" fmla="*/ 19563 h 43219"/>
              <a:gd name="connsiteX20" fmla="*/ 3900 w 43257"/>
              <a:gd name="connsiteY20" fmla="*/ 14366 h 43219"/>
              <a:gd name="connsiteX21" fmla="*/ 3937 w 43257"/>
              <a:gd name="connsiteY21" fmla="*/ 14229 h 43219"/>
              <a:gd name="connsiteX0" fmla="*/ 112348 w 1860718"/>
              <a:gd name="connsiteY0" fmla="*/ 772091 h 993490"/>
              <a:gd name="connsiteX1" fmla="*/ 97687 w 1860718"/>
              <a:gd name="connsiteY1" fmla="*/ 774635 h 993490"/>
              <a:gd name="connsiteX2" fmla="*/ 112348 w 1860718"/>
              <a:gd name="connsiteY2" fmla="*/ 772091 h 993490"/>
              <a:gd name="connsiteX0" fmla="*/ 184997 w 1860718"/>
              <a:gd name="connsiteY0" fmla="*/ 819896 h 993490"/>
              <a:gd name="connsiteX1" fmla="*/ 168422 w 1860718"/>
              <a:gd name="connsiteY1" fmla="*/ 801478 h 993490"/>
              <a:gd name="connsiteX0" fmla="*/ 174881 w 1860718"/>
              <a:gd name="connsiteY0" fmla="*/ 809284 h 993490"/>
              <a:gd name="connsiteX1" fmla="*/ 267161 w 1860718"/>
              <a:gd name="connsiteY1" fmla="*/ 811078 h 993490"/>
              <a:gd name="connsiteX0" fmla="*/ 4730 w 43257"/>
              <a:gd name="connsiteY0" fmla="*/ 26036 h 43219"/>
              <a:gd name="connsiteX1" fmla="*/ 2197 w 43257"/>
              <a:gd name="connsiteY1" fmla="*/ 25239 h 43219"/>
              <a:gd name="connsiteX2" fmla="*/ 6965 w 43257"/>
              <a:gd name="connsiteY2" fmla="*/ 34758 h 43219"/>
              <a:gd name="connsiteX3" fmla="*/ 5857 w 43257"/>
              <a:gd name="connsiteY3" fmla="*/ 35139 h 43219"/>
              <a:gd name="connsiteX4" fmla="*/ 16515 w 43257"/>
              <a:gd name="connsiteY4" fmla="*/ 38949 h 43219"/>
              <a:gd name="connsiteX5" fmla="*/ 15847 w 43257"/>
              <a:gd name="connsiteY5" fmla="*/ 37209 h 43219"/>
              <a:gd name="connsiteX6" fmla="*/ 28864 w 43257"/>
              <a:gd name="connsiteY6" fmla="*/ 34610 h 43219"/>
              <a:gd name="connsiteX7" fmla="*/ 28597 w 43257"/>
              <a:gd name="connsiteY7" fmla="*/ 36519 h 43219"/>
              <a:gd name="connsiteX8" fmla="*/ 34166 w 43257"/>
              <a:gd name="connsiteY8" fmla="*/ 22813 h 43219"/>
              <a:gd name="connsiteX9" fmla="*/ 37417 w 43257"/>
              <a:gd name="connsiteY9" fmla="*/ 29949 h 43219"/>
              <a:gd name="connsiteX10" fmla="*/ 41835 w 43257"/>
              <a:gd name="connsiteY10" fmla="*/ 15213 h 43219"/>
              <a:gd name="connsiteX11" fmla="*/ 40387 w 43257"/>
              <a:gd name="connsiteY11" fmla="*/ 17889 h 43219"/>
              <a:gd name="connsiteX12" fmla="*/ 38361 w 43257"/>
              <a:gd name="connsiteY12" fmla="*/ 5285 h 43219"/>
              <a:gd name="connsiteX13" fmla="*/ 38437 w 43257"/>
              <a:gd name="connsiteY13" fmla="*/ 6549 h 43219"/>
              <a:gd name="connsiteX14" fmla="*/ 29115 w 43257"/>
              <a:gd name="connsiteY14" fmla="*/ 3811 h 43219"/>
              <a:gd name="connsiteX15" fmla="*/ 29857 w 43257"/>
              <a:gd name="connsiteY15" fmla="*/ 2199 h 43219"/>
              <a:gd name="connsiteX16" fmla="*/ 22178 w 43257"/>
              <a:gd name="connsiteY16" fmla="*/ 4579 h 43219"/>
              <a:gd name="connsiteX17" fmla="*/ 22537 w 43257"/>
              <a:gd name="connsiteY17" fmla="*/ 3189 h 43219"/>
              <a:gd name="connsiteX18" fmla="*/ 14037 w 43257"/>
              <a:gd name="connsiteY18" fmla="*/ 5051 h 43219"/>
              <a:gd name="connsiteX19" fmla="*/ 15337 w 43257"/>
              <a:gd name="connsiteY19" fmla="*/ 6399 h 43219"/>
              <a:gd name="connsiteX20" fmla="*/ 4164 w 43257"/>
              <a:gd name="connsiteY20" fmla="*/ 15648 h 43219"/>
              <a:gd name="connsiteX21" fmla="*/ 3937 w 43257"/>
              <a:gd name="connsiteY21" fmla="*/ 14229 h 43219"/>
              <a:gd name="connsiteX0" fmla="*/ 3937 w 43257"/>
              <a:gd name="connsiteY0" fmla="*/ 14229 h 43219"/>
              <a:gd name="connsiteX1" fmla="*/ 5660 w 43257"/>
              <a:gd name="connsiteY1" fmla="*/ 6766 h 43219"/>
              <a:gd name="connsiteX2" fmla="*/ 14042 w 43257"/>
              <a:gd name="connsiteY2" fmla="*/ 5061 h 43219"/>
              <a:gd name="connsiteX3" fmla="*/ 22493 w 43257"/>
              <a:gd name="connsiteY3" fmla="*/ 3291 h 43219"/>
              <a:gd name="connsiteX4" fmla="*/ 25786 w 43257"/>
              <a:gd name="connsiteY4" fmla="*/ 59 h 43219"/>
              <a:gd name="connsiteX5" fmla="*/ 29870 w 43257"/>
              <a:gd name="connsiteY5" fmla="*/ 2340 h 43219"/>
              <a:gd name="connsiteX6" fmla="*/ 35500 w 43257"/>
              <a:gd name="connsiteY6" fmla="*/ 549 h 43219"/>
              <a:gd name="connsiteX7" fmla="*/ 38355 w 43257"/>
              <a:gd name="connsiteY7" fmla="*/ 5435 h 43219"/>
              <a:gd name="connsiteX8" fmla="*/ 42019 w 43257"/>
              <a:gd name="connsiteY8" fmla="*/ 10177 h 43219"/>
              <a:gd name="connsiteX9" fmla="*/ 41855 w 43257"/>
              <a:gd name="connsiteY9" fmla="*/ 15319 h 43219"/>
              <a:gd name="connsiteX10" fmla="*/ 43053 w 43257"/>
              <a:gd name="connsiteY10" fmla="*/ 23181 h 43219"/>
              <a:gd name="connsiteX11" fmla="*/ 37441 w 43257"/>
              <a:gd name="connsiteY11" fmla="*/ 30063 h 43219"/>
              <a:gd name="connsiteX12" fmla="*/ 35432 w 43257"/>
              <a:gd name="connsiteY12" fmla="*/ 35960 h 43219"/>
              <a:gd name="connsiteX13" fmla="*/ 28592 w 43257"/>
              <a:gd name="connsiteY13" fmla="*/ 36674 h 43219"/>
              <a:gd name="connsiteX14" fmla="*/ 23704 w 43257"/>
              <a:gd name="connsiteY14" fmla="*/ 42965 h 43219"/>
              <a:gd name="connsiteX15" fmla="*/ 16517 w 43257"/>
              <a:gd name="connsiteY15" fmla="*/ 39125 h 43219"/>
              <a:gd name="connsiteX16" fmla="*/ 5841 w 43257"/>
              <a:gd name="connsiteY16" fmla="*/ 35331 h 43219"/>
              <a:gd name="connsiteX17" fmla="*/ 1147 w 43257"/>
              <a:gd name="connsiteY17" fmla="*/ 31109 h 43219"/>
              <a:gd name="connsiteX18" fmla="*/ 2150 w 43257"/>
              <a:gd name="connsiteY18" fmla="*/ 25410 h 43219"/>
              <a:gd name="connsiteX19" fmla="*/ 32 w 43257"/>
              <a:gd name="connsiteY19" fmla="*/ 19563 h 43219"/>
              <a:gd name="connsiteX20" fmla="*/ 3900 w 43257"/>
              <a:gd name="connsiteY20" fmla="*/ 14366 h 43219"/>
              <a:gd name="connsiteX21" fmla="*/ 3937 w 43257"/>
              <a:gd name="connsiteY21" fmla="*/ 14229 h 43219"/>
              <a:gd name="connsiteX0" fmla="*/ 112348 w 1860718"/>
              <a:gd name="connsiteY0" fmla="*/ 772091 h 993490"/>
              <a:gd name="connsiteX1" fmla="*/ 97687 w 1860718"/>
              <a:gd name="connsiteY1" fmla="*/ 774635 h 993490"/>
              <a:gd name="connsiteX2" fmla="*/ 112348 w 1860718"/>
              <a:gd name="connsiteY2" fmla="*/ 772091 h 993490"/>
              <a:gd name="connsiteX0" fmla="*/ 184997 w 1860718"/>
              <a:gd name="connsiteY0" fmla="*/ 819896 h 993490"/>
              <a:gd name="connsiteX1" fmla="*/ 168422 w 1860718"/>
              <a:gd name="connsiteY1" fmla="*/ 801478 h 993490"/>
              <a:gd name="connsiteX0" fmla="*/ 136781 w 1860718"/>
              <a:gd name="connsiteY0" fmla="*/ 790234 h 993490"/>
              <a:gd name="connsiteX1" fmla="*/ 267161 w 1860718"/>
              <a:gd name="connsiteY1" fmla="*/ 811078 h 993490"/>
              <a:gd name="connsiteX0" fmla="*/ 4730 w 43257"/>
              <a:gd name="connsiteY0" fmla="*/ 26036 h 43219"/>
              <a:gd name="connsiteX1" fmla="*/ 2197 w 43257"/>
              <a:gd name="connsiteY1" fmla="*/ 25239 h 43219"/>
              <a:gd name="connsiteX2" fmla="*/ 6965 w 43257"/>
              <a:gd name="connsiteY2" fmla="*/ 34758 h 43219"/>
              <a:gd name="connsiteX3" fmla="*/ 5857 w 43257"/>
              <a:gd name="connsiteY3" fmla="*/ 35139 h 43219"/>
              <a:gd name="connsiteX4" fmla="*/ 16515 w 43257"/>
              <a:gd name="connsiteY4" fmla="*/ 38949 h 43219"/>
              <a:gd name="connsiteX5" fmla="*/ 15847 w 43257"/>
              <a:gd name="connsiteY5" fmla="*/ 37209 h 43219"/>
              <a:gd name="connsiteX6" fmla="*/ 28864 w 43257"/>
              <a:gd name="connsiteY6" fmla="*/ 34610 h 43219"/>
              <a:gd name="connsiteX7" fmla="*/ 28597 w 43257"/>
              <a:gd name="connsiteY7" fmla="*/ 36519 h 43219"/>
              <a:gd name="connsiteX8" fmla="*/ 34166 w 43257"/>
              <a:gd name="connsiteY8" fmla="*/ 22813 h 43219"/>
              <a:gd name="connsiteX9" fmla="*/ 37417 w 43257"/>
              <a:gd name="connsiteY9" fmla="*/ 29949 h 43219"/>
              <a:gd name="connsiteX10" fmla="*/ 41835 w 43257"/>
              <a:gd name="connsiteY10" fmla="*/ 15213 h 43219"/>
              <a:gd name="connsiteX11" fmla="*/ 40387 w 43257"/>
              <a:gd name="connsiteY11" fmla="*/ 17889 h 43219"/>
              <a:gd name="connsiteX12" fmla="*/ 38361 w 43257"/>
              <a:gd name="connsiteY12" fmla="*/ 5285 h 43219"/>
              <a:gd name="connsiteX13" fmla="*/ 38437 w 43257"/>
              <a:gd name="connsiteY13" fmla="*/ 6549 h 43219"/>
              <a:gd name="connsiteX14" fmla="*/ 29115 w 43257"/>
              <a:gd name="connsiteY14" fmla="*/ 3811 h 43219"/>
              <a:gd name="connsiteX15" fmla="*/ 29857 w 43257"/>
              <a:gd name="connsiteY15" fmla="*/ 2199 h 43219"/>
              <a:gd name="connsiteX16" fmla="*/ 22178 w 43257"/>
              <a:gd name="connsiteY16" fmla="*/ 4579 h 43219"/>
              <a:gd name="connsiteX17" fmla="*/ 22537 w 43257"/>
              <a:gd name="connsiteY17" fmla="*/ 3189 h 43219"/>
              <a:gd name="connsiteX18" fmla="*/ 14037 w 43257"/>
              <a:gd name="connsiteY18" fmla="*/ 5051 h 43219"/>
              <a:gd name="connsiteX19" fmla="*/ 15337 w 43257"/>
              <a:gd name="connsiteY19" fmla="*/ 6399 h 43219"/>
              <a:gd name="connsiteX20" fmla="*/ 4164 w 43257"/>
              <a:gd name="connsiteY20" fmla="*/ 15648 h 43219"/>
              <a:gd name="connsiteX21" fmla="*/ 3937 w 43257"/>
              <a:gd name="connsiteY21" fmla="*/ 14229 h 43219"/>
              <a:gd name="connsiteX0" fmla="*/ 3937 w 43257"/>
              <a:gd name="connsiteY0" fmla="*/ 14229 h 43219"/>
              <a:gd name="connsiteX1" fmla="*/ 5660 w 43257"/>
              <a:gd name="connsiteY1" fmla="*/ 6766 h 43219"/>
              <a:gd name="connsiteX2" fmla="*/ 14042 w 43257"/>
              <a:gd name="connsiteY2" fmla="*/ 5061 h 43219"/>
              <a:gd name="connsiteX3" fmla="*/ 22493 w 43257"/>
              <a:gd name="connsiteY3" fmla="*/ 3291 h 43219"/>
              <a:gd name="connsiteX4" fmla="*/ 25786 w 43257"/>
              <a:gd name="connsiteY4" fmla="*/ 59 h 43219"/>
              <a:gd name="connsiteX5" fmla="*/ 29870 w 43257"/>
              <a:gd name="connsiteY5" fmla="*/ 2340 h 43219"/>
              <a:gd name="connsiteX6" fmla="*/ 35500 w 43257"/>
              <a:gd name="connsiteY6" fmla="*/ 549 h 43219"/>
              <a:gd name="connsiteX7" fmla="*/ 38355 w 43257"/>
              <a:gd name="connsiteY7" fmla="*/ 5435 h 43219"/>
              <a:gd name="connsiteX8" fmla="*/ 42019 w 43257"/>
              <a:gd name="connsiteY8" fmla="*/ 10177 h 43219"/>
              <a:gd name="connsiteX9" fmla="*/ 41855 w 43257"/>
              <a:gd name="connsiteY9" fmla="*/ 15319 h 43219"/>
              <a:gd name="connsiteX10" fmla="*/ 43053 w 43257"/>
              <a:gd name="connsiteY10" fmla="*/ 23181 h 43219"/>
              <a:gd name="connsiteX11" fmla="*/ 37441 w 43257"/>
              <a:gd name="connsiteY11" fmla="*/ 30063 h 43219"/>
              <a:gd name="connsiteX12" fmla="*/ 35432 w 43257"/>
              <a:gd name="connsiteY12" fmla="*/ 35960 h 43219"/>
              <a:gd name="connsiteX13" fmla="*/ 28592 w 43257"/>
              <a:gd name="connsiteY13" fmla="*/ 36674 h 43219"/>
              <a:gd name="connsiteX14" fmla="*/ 23704 w 43257"/>
              <a:gd name="connsiteY14" fmla="*/ 42965 h 43219"/>
              <a:gd name="connsiteX15" fmla="*/ 16517 w 43257"/>
              <a:gd name="connsiteY15" fmla="*/ 39125 h 43219"/>
              <a:gd name="connsiteX16" fmla="*/ 5841 w 43257"/>
              <a:gd name="connsiteY16" fmla="*/ 35331 h 43219"/>
              <a:gd name="connsiteX17" fmla="*/ 1147 w 43257"/>
              <a:gd name="connsiteY17" fmla="*/ 31109 h 43219"/>
              <a:gd name="connsiteX18" fmla="*/ 2150 w 43257"/>
              <a:gd name="connsiteY18" fmla="*/ 25410 h 43219"/>
              <a:gd name="connsiteX19" fmla="*/ 32 w 43257"/>
              <a:gd name="connsiteY19" fmla="*/ 19563 h 43219"/>
              <a:gd name="connsiteX20" fmla="*/ 3900 w 43257"/>
              <a:gd name="connsiteY20" fmla="*/ 14366 h 43219"/>
              <a:gd name="connsiteX21" fmla="*/ 3937 w 43257"/>
              <a:gd name="connsiteY21" fmla="*/ 14229 h 43219"/>
              <a:gd name="connsiteX0" fmla="*/ 112348 w 1860718"/>
              <a:gd name="connsiteY0" fmla="*/ 772091 h 993490"/>
              <a:gd name="connsiteX1" fmla="*/ 97687 w 1860718"/>
              <a:gd name="connsiteY1" fmla="*/ 774635 h 993490"/>
              <a:gd name="connsiteX2" fmla="*/ 112348 w 1860718"/>
              <a:gd name="connsiteY2" fmla="*/ 772091 h 993490"/>
              <a:gd name="connsiteX0" fmla="*/ 184997 w 1860718"/>
              <a:gd name="connsiteY0" fmla="*/ 819896 h 993490"/>
              <a:gd name="connsiteX1" fmla="*/ 206522 w 1860718"/>
              <a:gd name="connsiteY1" fmla="*/ 606215 h 993490"/>
              <a:gd name="connsiteX0" fmla="*/ 136781 w 1860718"/>
              <a:gd name="connsiteY0" fmla="*/ 790234 h 993490"/>
              <a:gd name="connsiteX1" fmla="*/ 267161 w 1860718"/>
              <a:gd name="connsiteY1" fmla="*/ 811078 h 993490"/>
              <a:gd name="connsiteX0" fmla="*/ 4730 w 43257"/>
              <a:gd name="connsiteY0" fmla="*/ 26036 h 43219"/>
              <a:gd name="connsiteX1" fmla="*/ 2197 w 43257"/>
              <a:gd name="connsiteY1" fmla="*/ 25239 h 43219"/>
              <a:gd name="connsiteX2" fmla="*/ 6965 w 43257"/>
              <a:gd name="connsiteY2" fmla="*/ 34758 h 43219"/>
              <a:gd name="connsiteX3" fmla="*/ 5857 w 43257"/>
              <a:gd name="connsiteY3" fmla="*/ 35139 h 43219"/>
              <a:gd name="connsiteX4" fmla="*/ 16515 w 43257"/>
              <a:gd name="connsiteY4" fmla="*/ 38949 h 43219"/>
              <a:gd name="connsiteX5" fmla="*/ 15847 w 43257"/>
              <a:gd name="connsiteY5" fmla="*/ 37209 h 43219"/>
              <a:gd name="connsiteX6" fmla="*/ 28864 w 43257"/>
              <a:gd name="connsiteY6" fmla="*/ 34610 h 43219"/>
              <a:gd name="connsiteX7" fmla="*/ 28597 w 43257"/>
              <a:gd name="connsiteY7" fmla="*/ 36519 h 43219"/>
              <a:gd name="connsiteX8" fmla="*/ 34166 w 43257"/>
              <a:gd name="connsiteY8" fmla="*/ 22813 h 43219"/>
              <a:gd name="connsiteX9" fmla="*/ 37417 w 43257"/>
              <a:gd name="connsiteY9" fmla="*/ 29949 h 43219"/>
              <a:gd name="connsiteX10" fmla="*/ 41835 w 43257"/>
              <a:gd name="connsiteY10" fmla="*/ 15213 h 43219"/>
              <a:gd name="connsiteX11" fmla="*/ 40387 w 43257"/>
              <a:gd name="connsiteY11" fmla="*/ 17889 h 43219"/>
              <a:gd name="connsiteX12" fmla="*/ 38361 w 43257"/>
              <a:gd name="connsiteY12" fmla="*/ 5285 h 43219"/>
              <a:gd name="connsiteX13" fmla="*/ 38437 w 43257"/>
              <a:gd name="connsiteY13" fmla="*/ 6549 h 43219"/>
              <a:gd name="connsiteX14" fmla="*/ 29115 w 43257"/>
              <a:gd name="connsiteY14" fmla="*/ 3811 h 43219"/>
              <a:gd name="connsiteX15" fmla="*/ 29857 w 43257"/>
              <a:gd name="connsiteY15" fmla="*/ 2199 h 43219"/>
              <a:gd name="connsiteX16" fmla="*/ 22178 w 43257"/>
              <a:gd name="connsiteY16" fmla="*/ 4579 h 43219"/>
              <a:gd name="connsiteX17" fmla="*/ 22537 w 43257"/>
              <a:gd name="connsiteY17" fmla="*/ 3189 h 43219"/>
              <a:gd name="connsiteX18" fmla="*/ 14037 w 43257"/>
              <a:gd name="connsiteY18" fmla="*/ 5051 h 43219"/>
              <a:gd name="connsiteX19" fmla="*/ 15337 w 43257"/>
              <a:gd name="connsiteY19" fmla="*/ 6399 h 43219"/>
              <a:gd name="connsiteX20" fmla="*/ 4164 w 43257"/>
              <a:gd name="connsiteY20" fmla="*/ 15648 h 43219"/>
              <a:gd name="connsiteX21" fmla="*/ 3937 w 43257"/>
              <a:gd name="connsiteY21" fmla="*/ 14229 h 43219"/>
              <a:gd name="connsiteX0" fmla="*/ 3937 w 43257"/>
              <a:gd name="connsiteY0" fmla="*/ 14229 h 43219"/>
              <a:gd name="connsiteX1" fmla="*/ 5660 w 43257"/>
              <a:gd name="connsiteY1" fmla="*/ 6766 h 43219"/>
              <a:gd name="connsiteX2" fmla="*/ 14042 w 43257"/>
              <a:gd name="connsiteY2" fmla="*/ 5061 h 43219"/>
              <a:gd name="connsiteX3" fmla="*/ 22493 w 43257"/>
              <a:gd name="connsiteY3" fmla="*/ 3291 h 43219"/>
              <a:gd name="connsiteX4" fmla="*/ 25786 w 43257"/>
              <a:gd name="connsiteY4" fmla="*/ 59 h 43219"/>
              <a:gd name="connsiteX5" fmla="*/ 29870 w 43257"/>
              <a:gd name="connsiteY5" fmla="*/ 2340 h 43219"/>
              <a:gd name="connsiteX6" fmla="*/ 35500 w 43257"/>
              <a:gd name="connsiteY6" fmla="*/ 549 h 43219"/>
              <a:gd name="connsiteX7" fmla="*/ 38355 w 43257"/>
              <a:gd name="connsiteY7" fmla="*/ 5435 h 43219"/>
              <a:gd name="connsiteX8" fmla="*/ 42019 w 43257"/>
              <a:gd name="connsiteY8" fmla="*/ 10177 h 43219"/>
              <a:gd name="connsiteX9" fmla="*/ 41855 w 43257"/>
              <a:gd name="connsiteY9" fmla="*/ 15319 h 43219"/>
              <a:gd name="connsiteX10" fmla="*/ 43053 w 43257"/>
              <a:gd name="connsiteY10" fmla="*/ 23181 h 43219"/>
              <a:gd name="connsiteX11" fmla="*/ 37441 w 43257"/>
              <a:gd name="connsiteY11" fmla="*/ 30063 h 43219"/>
              <a:gd name="connsiteX12" fmla="*/ 35432 w 43257"/>
              <a:gd name="connsiteY12" fmla="*/ 35960 h 43219"/>
              <a:gd name="connsiteX13" fmla="*/ 28592 w 43257"/>
              <a:gd name="connsiteY13" fmla="*/ 36674 h 43219"/>
              <a:gd name="connsiteX14" fmla="*/ 23704 w 43257"/>
              <a:gd name="connsiteY14" fmla="*/ 42965 h 43219"/>
              <a:gd name="connsiteX15" fmla="*/ 16517 w 43257"/>
              <a:gd name="connsiteY15" fmla="*/ 39125 h 43219"/>
              <a:gd name="connsiteX16" fmla="*/ 5841 w 43257"/>
              <a:gd name="connsiteY16" fmla="*/ 35331 h 43219"/>
              <a:gd name="connsiteX17" fmla="*/ 1147 w 43257"/>
              <a:gd name="connsiteY17" fmla="*/ 31109 h 43219"/>
              <a:gd name="connsiteX18" fmla="*/ 2150 w 43257"/>
              <a:gd name="connsiteY18" fmla="*/ 25410 h 43219"/>
              <a:gd name="connsiteX19" fmla="*/ 32 w 43257"/>
              <a:gd name="connsiteY19" fmla="*/ 19563 h 43219"/>
              <a:gd name="connsiteX20" fmla="*/ 3900 w 43257"/>
              <a:gd name="connsiteY20" fmla="*/ 14366 h 43219"/>
              <a:gd name="connsiteX21" fmla="*/ 3937 w 43257"/>
              <a:gd name="connsiteY21" fmla="*/ 14229 h 43219"/>
              <a:gd name="connsiteX0" fmla="*/ 112348 w 1860718"/>
              <a:gd name="connsiteY0" fmla="*/ 772091 h 993490"/>
              <a:gd name="connsiteX1" fmla="*/ 97687 w 1860718"/>
              <a:gd name="connsiteY1" fmla="*/ 774635 h 993490"/>
              <a:gd name="connsiteX2" fmla="*/ 112348 w 1860718"/>
              <a:gd name="connsiteY2" fmla="*/ 772091 h 993490"/>
              <a:gd name="connsiteX0" fmla="*/ 251672 w 1860718"/>
              <a:gd name="connsiteY0" fmla="*/ 796084 h 993490"/>
              <a:gd name="connsiteX1" fmla="*/ 206522 w 1860718"/>
              <a:gd name="connsiteY1" fmla="*/ 606215 h 993490"/>
              <a:gd name="connsiteX0" fmla="*/ 136781 w 1860718"/>
              <a:gd name="connsiteY0" fmla="*/ 790234 h 993490"/>
              <a:gd name="connsiteX1" fmla="*/ 267161 w 1860718"/>
              <a:gd name="connsiteY1" fmla="*/ 811078 h 993490"/>
              <a:gd name="connsiteX0" fmla="*/ 4730 w 43257"/>
              <a:gd name="connsiteY0" fmla="*/ 26036 h 43219"/>
              <a:gd name="connsiteX1" fmla="*/ 2197 w 43257"/>
              <a:gd name="connsiteY1" fmla="*/ 25239 h 43219"/>
              <a:gd name="connsiteX2" fmla="*/ 6965 w 43257"/>
              <a:gd name="connsiteY2" fmla="*/ 34758 h 43219"/>
              <a:gd name="connsiteX3" fmla="*/ 5857 w 43257"/>
              <a:gd name="connsiteY3" fmla="*/ 35139 h 43219"/>
              <a:gd name="connsiteX4" fmla="*/ 16515 w 43257"/>
              <a:gd name="connsiteY4" fmla="*/ 38949 h 43219"/>
              <a:gd name="connsiteX5" fmla="*/ 15847 w 43257"/>
              <a:gd name="connsiteY5" fmla="*/ 37209 h 43219"/>
              <a:gd name="connsiteX6" fmla="*/ 28864 w 43257"/>
              <a:gd name="connsiteY6" fmla="*/ 34610 h 43219"/>
              <a:gd name="connsiteX7" fmla="*/ 28597 w 43257"/>
              <a:gd name="connsiteY7" fmla="*/ 36519 h 43219"/>
              <a:gd name="connsiteX8" fmla="*/ 34166 w 43257"/>
              <a:gd name="connsiteY8" fmla="*/ 22813 h 43219"/>
              <a:gd name="connsiteX9" fmla="*/ 37417 w 43257"/>
              <a:gd name="connsiteY9" fmla="*/ 29949 h 43219"/>
              <a:gd name="connsiteX10" fmla="*/ 41835 w 43257"/>
              <a:gd name="connsiteY10" fmla="*/ 15213 h 43219"/>
              <a:gd name="connsiteX11" fmla="*/ 40387 w 43257"/>
              <a:gd name="connsiteY11" fmla="*/ 17889 h 43219"/>
              <a:gd name="connsiteX12" fmla="*/ 38361 w 43257"/>
              <a:gd name="connsiteY12" fmla="*/ 5285 h 43219"/>
              <a:gd name="connsiteX13" fmla="*/ 38437 w 43257"/>
              <a:gd name="connsiteY13" fmla="*/ 6549 h 43219"/>
              <a:gd name="connsiteX14" fmla="*/ 29115 w 43257"/>
              <a:gd name="connsiteY14" fmla="*/ 3811 h 43219"/>
              <a:gd name="connsiteX15" fmla="*/ 29857 w 43257"/>
              <a:gd name="connsiteY15" fmla="*/ 2199 h 43219"/>
              <a:gd name="connsiteX16" fmla="*/ 22178 w 43257"/>
              <a:gd name="connsiteY16" fmla="*/ 4579 h 43219"/>
              <a:gd name="connsiteX17" fmla="*/ 22537 w 43257"/>
              <a:gd name="connsiteY17" fmla="*/ 3189 h 43219"/>
              <a:gd name="connsiteX18" fmla="*/ 14037 w 43257"/>
              <a:gd name="connsiteY18" fmla="*/ 5051 h 43219"/>
              <a:gd name="connsiteX19" fmla="*/ 15337 w 43257"/>
              <a:gd name="connsiteY19" fmla="*/ 6399 h 43219"/>
              <a:gd name="connsiteX20" fmla="*/ 4164 w 43257"/>
              <a:gd name="connsiteY20" fmla="*/ 15648 h 43219"/>
              <a:gd name="connsiteX21" fmla="*/ 3937 w 43257"/>
              <a:gd name="connsiteY21" fmla="*/ 14229 h 43219"/>
              <a:gd name="connsiteX0" fmla="*/ 3937 w 43257"/>
              <a:gd name="connsiteY0" fmla="*/ 14229 h 43219"/>
              <a:gd name="connsiteX1" fmla="*/ 5660 w 43257"/>
              <a:gd name="connsiteY1" fmla="*/ 6766 h 43219"/>
              <a:gd name="connsiteX2" fmla="*/ 14042 w 43257"/>
              <a:gd name="connsiteY2" fmla="*/ 5061 h 43219"/>
              <a:gd name="connsiteX3" fmla="*/ 22493 w 43257"/>
              <a:gd name="connsiteY3" fmla="*/ 3291 h 43219"/>
              <a:gd name="connsiteX4" fmla="*/ 25786 w 43257"/>
              <a:gd name="connsiteY4" fmla="*/ 59 h 43219"/>
              <a:gd name="connsiteX5" fmla="*/ 29870 w 43257"/>
              <a:gd name="connsiteY5" fmla="*/ 2340 h 43219"/>
              <a:gd name="connsiteX6" fmla="*/ 35500 w 43257"/>
              <a:gd name="connsiteY6" fmla="*/ 549 h 43219"/>
              <a:gd name="connsiteX7" fmla="*/ 38355 w 43257"/>
              <a:gd name="connsiteY7" fmla="*/ 5435 h 43219"/>
              <a:gd name="connsiteX8" fmla="*/ 42019 w 43257"/>
              <a:gd name="connsiteY8" fmla="*/ 10177 h 43219"/>
              <a:gd name="connsiteX9" fmla="*/ 41855 w 43257"/>
              <a:gd name="connsiteY9" fmla="*/ 15319 h 43219"/>
              <a:gd name="connsiteX10" fmla="*/ 43053 w 43257"/>
              <a:gd name="connsiteY10" fmla="*/ 23181 h 43219"/>
              <a:gd name="connsiteX11" fmla="*/ 37441 w 43257"/>
              <a:gd name="connsiteY11" fmla="*/ 30063 h 43219"/>
              <a:gd name="connsiteX12" fmla="*/ 35432 w 43257"/>
              <a:gd name="connsiteY12" fmla="*/ 35960 h 43219"/>
              <a:gd name="connsiteX13" fmla="*/ 28592 w 43257"/>
              <a:gd name="connsiteY13" fmla="*/ 36674 h 43219"/>
              <a:gd name="connsiteX14" fmla="*/ 23704 w 43257"/>
              <a:gd name="connsiteY14" fmla="*/ 42965 h 43219"/>
              <a:gd name="connsiteX15" fmla="*/ 16517 w 43257"/>
              <a:gd name="connsiteY15" fmla="*/ 39125 h 43219"/>
              <a:gd name="connsiteX16" fmla="*/ 5841 w 43257"/>
              <a:gd name="connsiteY16" fmla="*/ 35331 h 43219"/>
              <a:gd name="connsiteX17" fmla="*/ 1147 w 43257"/>
              <a:gd name="connsiteY17" fmla="*/ 31109 h 43219"/>
              <a:gd name="connsiteX18" fmla="*/ 2150 w 43257"/>
              <a:gd name="connsiteY18" fmla="*/ 25410 h 43219"/>
              <a:gd name="connsiteX19" fmla="*/ 32 w 43257"/>
              <a:gd name="connsiteY19" fmla="*/ 19563 h 43219"/>
              <a:gd name="connsiteX20" fmla="*/ 3900 w 43257"/>
              <a:gd name="connsiteY20" fmla="*/ 14366 h 43219"/>
              <a:gd name="connsiteX21" fmla="*/ 3937 w 43257"/>
              <a:gd name="connsiteY21" fmla="*/ 14229 h 43219"/>
              <a:gd name="connsiteX0" fmla="*/ 112348 w 1860718"/>
              <a:gd name="connsiteY0" fmla="*/ 772091 h 993490"/>
              <a:gd name="connsiteX1" fmla="*/ 97687 w 1860718"/>
              <a:gd name="connsiteY1" fmla="*/ 774635 h 993490"/>
              <a:gd name="connsiteX2" fmla="*/ 112348 w 1860718"/>
              <a:gd name="connsiteY2" fmla="*/ 772091 h 993490"/>
              <a:gd name="connsiteX0" fmla="*/ 251672 w 1860718"/>
              <a:gd name="connsiteY0" fmla="*/ 796084 h 993490"/>
              <a:gd name="connsiteX1" fmla="*/ 206522 w 1860718"/>
              <a:gd name="connsiteY1" fmla="*/ 606215 h 993490"/>
              <a:gd name="connsiteX0" fmla="*/ 136781 w 1860718"/>
              <a:gd name="connsiteY0" fmla="*/ 790234 h 993490"/>
              <a:gd name="connsiteX1" fmla="*/ 267161 w 1860718"/>
              <a:gd name="connsiteY1" fmla="*/ 811078 h 993490"/>
              <a:gd name="connsiteX0" fmla="*/ 6965 w 43257"/>
              <a:gd name="connsiteY0" fmla="*/ 34758 h 43219"/>
              <a:gd name="connsiteX1" fmla="*/ 5857 w 43257"/>
              <a:gd name="connsiteY1" fmla="*/ 35139 h 43219"/>
              <a:gd name="connsiteX2" fmla="*/ 16515 w 43257"/>
              <a:gd name="connsiteY2" fmla="*/ 38949 h 43219"/>
              <a:gd name="connsiteX3" fmla="*/ 15847 w 43257"/>
              <a:gd name="connsiteY3" fmla="*/ 37209 h 43219"/>
              <a:gd name="connsiteX4" fmla="*/ 28864 w 43257"/>
              <a:gd name="connsiteY4" fmla="*/ 34610 h 43219"/>
              <a:gd name="connsiteX5" fmla="*/ 28597 w 43257"/>
              <a:gd name="connsiteY5" fmla="*/ 36519 h 43219"/>
              <a:gd name="connsiteX6" fmla="*/ 34166 w 43257"/>
              <a:gd name="connsiteY6" fmla="*/ 22813 h 43219"/>
              <a:gd name="connsiteX7" fmla="*/ 37417 w 43257"/>
              <a:gd name="connsiteY7" fmla="*/ 29949 h 43219"/>
              <a:gd name="connsiteX8" fmla="*/ 41835 w 43257"/>
              <a:gd name="connsiteY8" fmla="*/ 15213 h 43219"/>
              <a:gd name="connsiteX9" fmla="*/ 40387 w 43257"/>
              <a:gd name="connsiteY9" fmla="*/ 17889 h 43219"/>
              <a:gd name="connsiteX10" fmla="*/ 38361 w 43257"/>
              <a:gd name="connsiteY10" fmla="*/ 5285 h 43219"/>
              <a:gd name="connsiteX11" fmla="*/ 38437 w 43257"/>
              <a:gd name="connsiteY11" fmla="*/ 6549 h 43219"/>
              <a:gd name="connsiteX12" fmla="*/ 29115 w 43257"/>
              <a:gd name="connsiteY12" fmla="*/ 3811 h 43219"/>
              <a:gd name="connsiteX13" fmla="*/ 29857 w 43257"/>
              <a:gd name="connsiteY13" fmla="*/ 2199 h 43219"/>
              <a:gd name="connsiteX14" fmla="*/ 22178 w 43257"/>
              <a:gd name="connsiteY14" fmla="*/ 4579 h 43219"/>
              <a:gd name="connsiteX15" fmla="*/ 22537 w 43257"/>
              <a:gd name="connsiteY15" fmla="*/ 3189 h 43219"/>
              <a:gd name="connsiteX16" fmla="*/ 14037 w 43257"/>
              <a:gd name="connsiteY16" fmla="*/ 5051 h 43219"/>
              <a:gd name="connsiteX17" fmla="*/ 15337 w 43257"/>
              <a:gd name="connsiteY17" fmla="*/ 6399 h 43219"/>
              <a:gd name="connsiteX18" fmla="*/ 4164 w 43257"/>
              <a:gd name="connsiteY18" fmla="*/ 15648 h 43219"/>
              <a:gd name="connsiteX19" fmla="*/ 3937 w 43257"/>
              <a:gd name="connsiteY19" fmla="*/ 14229 h 43219"/>
              <a:gd name="connsiteX0" fmla="*/ 3937 w 43257"/>
              <a:gd name="connsiteY0" fmla="*/ 14229 h 43219"/>
              <a:gd name="connsiteX1" fmla="*/ 5660 w 43257"/>
              <a:gd name="connsiteY1" fmla="*/ 6766 h 43219"/>
              <a:gd name="connsiteX2" fmla="*/ 14042 w 43257"/>
              <a:gd name="connsiteY2" fmla="*/ 5061 h 43219"/>
              <a:gd name="connsiteX3" fmla="*/ 22493 w 43257"/>
              <a:gd name="connsiteY3" fmla="*/ 3291 h 43219"/>
              <a:gd name="connsiteX4" fmla="*/ 25786 w 43257"/>
              <a:gd name="connsiteY4" fmla="*/ 59 h 43219"/>
              <a:gd name="connsiteX5" fmla="*/ 29870 w 43257"/>
              <a:gd name="connsiteY5" fmla="*/ 2340 h 43219"/>
              <a:gd name="connsiteX6" fmla="*/ 35500 w 43257"/>
              <a:gd name="connsiteY6" fmla="*/ 549 h 43219"/>
              <a:gd name="connsiteX7" fmla="*/ 38355 w 43257"/>
              <a:gd name="connsiteY7" fmla="*/ 5435 h 43219"/>
              <a:gd name="connsiteX8" fmla="*/ 42019 w 43257"/>
              <a:gd name="connsiteY8" fmla="*/ 10177 h 43219"/>
              <a:gd name="connsiteX9" fmla="*/ 41855 w 43257"/>
              <a:gd name="connsiteY9" fmla="*/ 15319 h 43219"/>
              <a:gd name="connsiteX10" fmla="*/ 43053 w 43257"/>
              <a:gd name="connsiteY10" fmla="*/ 23181 h 43219"/>
              <a:gd name="connsiteX11" fmla="*/ 37441 w 43257"/>
              <a:gd name="connsiteY11" fmla="*/ 30063 h 43219"/>
              <a:gd name="connsiteX12" fmla="*/ 35432 w 43257"/>
              <a:gd name="connsiteY12" fmla="*/ 35960 h 43219"/>
              <a:gd name="connsiteX13" fmla="*/ 28592 w 43257"/>
              <a:gd name="connsiteY13" fmla="*/ 36674 h 43219"/>
              <a:gd name="connsiteX14" fmla="*/ 23704 w 43257"/>
              <a:gd name="connsiteY14" fmla="*/ 42965 h 43219"/>
              <a:gd name="connsiteX15" fmla="*/ 16517 w 43257"/>
              <a:gd name="connsiteY15" fmla="*/ 39125 h 43219"/>
              <a:gd name="connsiteX16" fmla="*/ 5841 w 43257"/>
              <a:gd name="connsiteY16" fmla="*/ 35331 h 43219"/>
              <a:gd name="connsiteX17" fmla="*/ 1147 w 43257"/>
              <a:gd name="connsiteY17" fmla="*/ 31109 h 43219"/>
              <a:gd name="connsiteX18" fmla="*/ 2150 w 43257"/>
              <a:gd name="connsiteY18" fmla="*/ 25410 h 43219"/>
              <a:gd name="connsiteX19" fmla="*/ 32 w 43257"/>
              <a:gd name="connsiteY19" fmla="*/ 19563 h 43219"/>
              <a:gd name="connsiteX20" fmla="*/ 3900 w 43257"/>
              <a:gd name="connsiteY20" fmla="*/ 14366 h 43219"/>
              <a:gd name="connsiteX21" fmla="*/ 3937 w 43257"/>
              <a:gd name="connsiteY21" fmla="*/ 14229 h 43219"/>
              <a:gd name="connsiteX0" fmla="*/ 112348 w 1860718"/>
              <a:gd name="connsiteY0" fmla="*/ 772091 h 993490"/>
              <a:gd name="connsiteX1" fmla="*/ 97687 w 1860718"/>
              <a:gd name="connsiteY1" fmla="*/ 774635 h 993490"/>
              <a:gd name="connsiteX2" fmla="*/ 112348 w 1860718"/>
              <a:gd name="connsiteY2" fmla="*/ 772091 h 993490"/>
              <a:gd name="connsiteX0" fmla="*/ 251672 w 1860718"/>
              <a:gd name="connsiteY0" fmla="*/ 796084 h 993490"/>
              <a:gd name="connsiteX1" fmla="*/ 249385 w 1860718"/>
              <a:gd name="connsiteY1" fmla="*/ 801477 h 993490"/>
              <a:gd name="connsiteX0" fmla="*/ 136781 w 1860718"/>
              <a:gd name="connsiteY0" fmla="*/ 790234 h 993490"/>
              <a:gd name="connsiteX1" fmla="*/ 267161 w 1860718"/>
              <a:gd name="connsiteY1" fmla="*/ 811078 h 993490"/>
              <a:gd name="connsiteX0" fmla="*/ 6965 w 43257"/>
              <a:gd name="connsiteY0" fmla="*/ 34758 h 43219"/>
              <a:gd name="connsiteX1" fmla="*/ 5857 w 43257"/>
              <a:gd name="connsiteY1" fmla="*/ 35139 h 43219"/>
              <a:gd name="connsiteX2" fmla="*/ 16515 w 43257"/>
              <a:gd name="connsiteY2" fmla="*/ 38949 h 43219"/>
              <a:gd name="connsiteX3" fmla="*/ 15847 w 43257"/>
              <a:gd name="connsiteY3" fmla="*/ 37209 h 43219"/>
              <a:gd name="connsiteX4" fmla="*/ 28864 w 43257"/>
              <a:gd name="connsiteY4" fmla="*/ 34610 h 43219"/>
              <a:gd name="connsiteX5" fmla="*/ 28597 w 43257"/>
              <a:gd name="connsiteY5" fmla="*/ 36519 h 43219"/>
              <a:gd name="connsiteX6" fmla="*/ 34166 w 43257"/>
              <a:gd name="connsiteY6" fmla="*/ 22813 h 43219"/>
              <a:gd name="connsiteX7" fmla="*/ 37417 w 43257"/>
              <a:gd name="connsiteY7" fmla="*/ 29949 h 43219"/>
              <a:gd name="connsiteX8" fmla="*/ 41835 w 43257"/>
              <a:gd name="connsiteY8" fmla="*/ 15213 h 43219"/>
              <a:gd name="connsiteX9" fmla="*/ 40387 w 43257"/>
              <a:gd name="connsiteY9" fmla="*/ 17889 h 43219"/>
              <a:gd name="connsiteX10" fmla="*/ 38361 w 43257"/>
              <a:gd name="connsiteY10" fmla="*/ 5285 h 43219"/>
              <a:gd name="connsiteX11" fmla="*/ 38437 w 43257"/>
              <a:gd name="connsiteY11" fmla="*/ 6549 h 43219"/>
              <a:gd name="connsiteX12" fmla="*/ 29115 w 43257"/>
              <a:gd name="connsiteY12" fmla="*/ 3811 h 43219"/>
              <a:gd name="connsiteX13" fmla="*/ 29857 w 43257"/>
              <a:gd name="connsiteY13" fmla="*/ 2199 h 43219"/>
              <a:gd name="connsiteX14" fmla="*/ 22178 w 43257"/>
              <a:gd name="connsiteY14" fmla="*/ 4579 h 43219"/>
              <a:gd name="connsiteX15" fmla="*/ 22537 w 43257"/>
              <a:gd name="connsiteY15" fmla="*/ 3189 h 43219"/>
              <a:gd name="connsiteX16" fmla="*/ 14037 w 43257"/>
              <a:gd name="connsiteY16" fmla="*/ 5051 h 43219"/>
              <a:gd name="connsiteX17" fmla="*/ 15337 w 43257"/>
              <a:gd name="connsiteY17" fmla="*/ 6399 h 43219"/>
              <a:gd name="connsiteX18" fmla="*/ 4164 w 43257"/>
              <a:gd name="connsiteY18" fmla="*/ 15648 h 43219"/>
              <a:gd name="connsiteX19" fmla="*/ 3937 w 43257"/>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7" h="43219">
                <a:moveTo>
                  <a:pt x="3937" y="14229"/>
                </a:moveTo>
                <a:cubicBezTo>
                  <a:pt x="3666" y="11516"/>
                  <a:pt x="4298" y="8780"/>
                  <a:pt x="5660" y="6766"/>
                </a:cubicBezTo>
                <a:cubicBezTo>
                  <a:pt x="7812" y="3585"/>
                  <a:pt x="11301" y="2876"/>
                  <a:pt x="14042" y="5061"/>
                </a:cubicBezTo>
                <a:cubicBezTo>
                  <a:pt x="15715" y="768"/>
                  <a:pt x="19951" y="-119"/>
                  <a:pt x="22493" y="3291"/>
                </a:cubicBezTo>
                <a:cubicBezTo>
                  <a:pt x="23134" y="1542"/>
                  <a:pt x="24365" y="333"/>
                  <a:pt x="25786" y="59"/>
                </a:cubicBezTo>
                <a:cubicBezTo>
                  <a:pt x="27350" y="-243"/>
                  <a:pt x="28912" y="629"/>
                  <a:pt x="29870" y="2340"/>
                </a:cubicBezTo>
                <a:cubicBezTo>
                  <a:pt x="31252" y="126"/>
                  <a:pt x="33538" y="-601"/>
                  <a:pt x="35500" y="549"/>
                </a:cubicBezTo>
                <a:cubicBezTo>
                  <a:pt x="36995" y="1425"/>
                  <a:pt x="38067" y="3259"/>
                  <a:pt x="38355" y="5435"/>
                </a:cubicBezTo>
                <a:cubicBezTo>
                  <a:pt x="40083" y="6077"/>
                  <a:pt x="41459" y="7857"/>
                  <a:pt x="42019" y="10177"/>
                </a:cubicBezTo>
                <a:cubicBezTo>
                  <a:pt x="42426" y="11861"/>
                  <a:pt x="42368" y="13690"/>
                  <a:pt x="41855" y="15319"/>
                </a:cubicBezTo>
                <a:cubicBezTo>
                  <a:pt x="43116" y="17553"/>
                  <a:pt x="43557" y="20449"/>
                  <a:pt x="43053" y="23181"/>
                </a:cubicBezTo>
                <a:cubicBezTo>
                  <a:pt x="42383" y="26813"/>
                  <a:pt x="40165" y="29533"/>
                  <a:pt x="37441" y="30063"/>
                </a:cubicBezTo>
                <a:cubicBezTo>
                  <a:pt x="37428" y="32330"/>
                  <a:pt x="36695" y="34480"/>
                  <a:pt x="35432" y="35960"/>
                </a:cubicBezTo>
                <a:cubicBezTo>
                  <a:pt x="33513" y="38209"/>
                  <a:pt x="30741" y="38498"/>
                  <a:pt x="28592" y="36674"/>
                </a:cubicBezTo>
                <a:cubicBezTo>
                  <a:pt x="27897" y="39807"/>
                  <a:pt x="26036" y="42202"/>
                  <a:pt x="23704" y="42965"/>
                </a:cubicBezTo>
                <a:cubicBezTo>
                  <a:pt x="20956" y="43864"/>
                  <a:pt x="18088" y="42332"/>
                  <a:pt x="16517" y="39125"/>
                </a:cubicBezTo>
                <a:cubicBezTo>
                  <a:pt x="12809" y="42169"/>
                  <a:pt x="7993" y="40458"/>
                  <a:pt x="5841" y="35331"/>
                </a:cubicBezTo>
                <a:cubicBezTo>
                  <a:pt x="3727" y="35668"/>
                  <a:pt x="1742" y="33883"/>
                  <a:pt x="1147" y="31109"/>
                </a:cubicBezTo>
                <a:cubicBezTo>
                  <a:pt x="716" y="29102"/>
                  <a:pt x="1097" y="26936"/>
                  <a:pt x="2150" y="25410"/>
                </a:cubicBezTo>
                <a:cubicBezTo>
                  <a:pt x="656" y="24213"/>
                  <a:pt x="-176" y="21916"/>
                  <a:pt x="32" y="19563"/>
                </a:cubicBezTo>
                <a:cubicBezTo>
                  <a:pt x="276" y="16808"/>
                  <a:pt x="1882" y="14650"/>
                  <a:pt x="3900" y="14366"/>
                </a:cubicBezTo>
                <a:cubicBezTo>
                  <a:pt x="3912" y="14320"/>
                  <a:pt x="3925" y="14275"/>
                  <a:pt x="3937" y="14229"/>
                </a:cubicBezTo>
                <a:close/>
              </a:path>
              <a:path w="1860718" h="993490">
                <a:moveTo>
                  <a:pt x="112348" y="772091"/>
                </a:moveTo>
                <a:lnTo>
                  <a:pt x="97687" y="774635"/>
                </a:lnTo>
                <a:lnTo>
                  <a:pt x="112348" y="772091"/>
                </a:lnTo>
                <a:close/>
              </a:path>
              <a:path w="1860718" h="993490">
                <a:moveTo>
                  <a:pt x="251672" y="796084"/>
                </a:moveTo>
                <a:lnTo>
                  <a:pt x="249385" y="801477"/>
                </a:lnTo>
              </a:path>
              <a:path w="1860718" h="993490">
                <a:moveTo>
                  <a:pt x="136781" y="790234"/>
                </a:moveTo>
                <a:cubicBezTo>
                  <a:pt x="163435" y="828334"/>
                  <a:pt x="267161" y="811078"/>
                  <a:pt x="267161" y="811078"/>
                </a:cubicBezTo>
              </a:path>
              <a:path w="43257" h="43219" fill="none" extrusionOk="0">
                <a:moveTo>
                  <a:pt x="6965" y="34758"/>
                </a:moveTo>
                <a:cubicBezTo>
                  <a:pt x="6610" y="34951"/>
                  <a:pt x="6237" y="35079"/>
                  <a:pt x="5857" y="35139"/>
                </a:cubicBezTo>
                <a:moveTo>
                  <a:pt x="16515" y="38949"/>
                </a:moveTo>
                <a:cubicBezTo>
                  <a:pt x="16248" y="38403"/>
                  <a:pt x="16024" y="37820"/>
                  <a:pt x="15847" y="37209"/>
                </a:cubicBezTo>
                <a:moveTo>
                  <a:pt x="28864" y="34610"/>
                </a:moveTo>
                <a:cubicBezTo>
                  <a:pt x="28825" y="35257"/>
                  <a:pt x="28735" y="35897"/>
                  <a:pt x="28597" y="36519"/>
                </a:cubicBezTo>
                <a:moveTo>
                  <a:pt x="34166" y="22813"/>
                </a:moveTo>
                <a:cubicBezTo>
                  <a:pt x="36170" y="24141"/>
                  <a:pt x="37435" y="26917"/>
                  <a:pt x="37417" y="29949"/>
                </a:cubicBezTo>
                <a:moveTo>
                  <a:pt x="41835" y="15213"/>
                </a:moveTo>
                <a:cubicBezTo>
                  <a:pt x="41510" y="16245"/>
                  <a:pt x="41015" y="17161"/>
                  <a:pt x="40387" y="17889"/>
                </a:cubicBezTo>
                <a:moveTo>
                  <a:pt x="38361" y="5285"/>
                </a:moveTo>
                <a:cubicBezTo>
                  <a:pt x="38416" y="5702"/>
                  <a:pt x="38442" y="6125"/>
                  <a:pt x="38437" y="6549"/>
                </a:cubicBezTo>
                <a:moveTo>
                  <a:pt x="29115" y="3811"/>
                </a:moveTo>
                <a:cubicBezTo>
                  <a:pt x="29304" y="3228"/>
                  <a:pt x="29553" y="2685"/>
                  <a:pt x="29857" y="2199"/>
                </a:cubicBezTo>
                <a:moveTo>
                  <a:pt x="22178" y="4579"/>
                </a:moveTo>
                <a:cubicBezTo>
                  <a:pt x="22255" y="4097"/>
                  <a:pt x="22376" y="3630"/>
                  <a:pt x="22537" y="3189"/>
                </a:cubicBezTo>
                <a:moveTo>
                  <a:pt x="14037" y="5051"/>
                </a:moveTo>
                <a:cubicBezTo>
                  <a:pt x="14509" y="5427"/>
                  <a:pt x="14945" y="5880"/>
                  <a:pt x="15337" y="6399"/>
                </a:cubicBezTo>
                <a:moveTo>
                  <a:pt x="4164" y="15648"/>
                </a:moveTo>
                <a:cubicBezTo>
                  <a:pt x="4061" y="15184"/>
                  <a:pt x="3985" y="14710"/>
                  <a:pt x="3937" y="14229"/>
                </a:cubicBezTo>
              </a:path>
            </a:pathLst>
          </a:cu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More on these later</a:t>
            </a:r>
          </a:p>
        </p:txBody>
      </p:sp>
    </p:spTree>
    <p:extLst>
      <p:ext uri="{BB962C8B-B14F-4D97-AF65-F5344CB8AC3E}">
        <p14:creationId xmlns:p14="http://schemas.microsoft.com/office/powerpoint/2010/main" val="3237749707"/>
      </p:ext>
    </p:extLst>
  </p:cSld>
  <p:clrMapOvr>
    <a:masterClrMapping/>
  </p:clrMapOvr>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4861</TotalTime>
  <Words>3144</Words>
  <Application>Microsoft Office PowerPoint</Application>
  <PresentationFormat>Widescreen</PresentationFormat>
  <Paragraphs>379</Paragraphs>
  <Slides>55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Aharoni</vt:lpstr>
      <vt:lpstr>Arial</vt:lpstr>
      <vt:lpstr>Arial Narrow</vt:lpstr>
      <vt:lpstr>Calibri</vt:lpstr>
      <vt:lpstr>Calibri Light</vt:lpstr>
      <vt:lpstr>Courier New</vt:lpstr>
      <vt:lpstr>Myriad Pro Light Cond</vt:lpstr>
      <vt:lpstr>Webdings</vt:lpstr>
      <vt:lpstr>Wingdings</vt:lpstr>
      <vt:lpstr>Wingdings 2</vt:lpstr>
      <vt:lpstr>Retrospect</vt:lpstr>
      <vt:lpstr>TRS Training for New Clerks</vt:lpstr>
      <vt:lpstr>TODAY’S AGENDA</vt:lpstr>
      <vt:lpstr>What is TRS?</vt:lpstr>
      <vt:lpstr>Who are “TRS employers”?</vt:lpstr>
      <vt:lpstr>TRS Employer Responsibilities</vt:lpstr>
      <vt:lpstr>TRS Employer Responsibilities (Continued)</vt:lpstr>
      <vt:lpstr>TRS Employer  Responsibilities (Continued)</vt:lpstr>
      <vt:lpstr>MEMBERSHIP and CONTRIBUTIONS</vt:lpstr>
      <vt:lpstr>Who is required to be a TRS member?</vt:lpstr>
      <vt:lpstr>Who is excluded from TRS membership?</vt:lpstr>
      <vt:lpstr>Eligibility:  30-Day work requirement</vt:lpstr>
      <vt:lpstr>Eligibility:  Substitute teachers, part-time teachers’ aides &amp; paraprofessionals</vt:lpstr>
      <vt:lpstr>New Hires: TRS Form 107 (and 146 if working retiree)</vt:lpstr>
      <vt:lpstr>New hire who is new to TRS (Form 102)</vt:lpstr>
      <vt:lpstr>New Hires: Beneficiary Designations</vt:lpstr>
      <vt:lpstr>Reportable earned compensation</vt:lpstr>
      <vt:lpstr>Employer contributions to TRS</vt:lpstr>
      <vt:lpstr>Member contributions to TRS</vt:lpstr>
      <vt:lpstr>TRS Employer Portal</vt:lpstr>
      <vt:lpstr>Obtaining access to TRS reporting systems</vt:lpstr>
      <vt:lpstr>TRS Form 141: Hierarchy of roles</vt:lpstr>
      <vt:lpstr>Granting Access: Who is who? Who does what?</vt:lpstr>
      <vt:lpstr>Using the TRS Employer Reporting Systems</vt:lpstr>
      <vt:lpstr>Insurance Deduction Reporting System</vt:lpstr>
      <vt:lpstr>Insurance Deduction Reporting System (continued)</vt:lpstr>
      <vt:lpstr>Wage &amp; Contribution Reporting System</vt:lpstr>
      <vt:lpstr>Wage &amp; Contribution Reporting System</vt:lpstr>
      <vt:lpstr>Overview:  Monthly reporting process</vt:lpstr>
      <vt:lpstr>List Employer Reports</vt:lpstr>
      <vt:lpstr>Report Summary</vt:lpstr>
      <vt:lpstr>Edit Report: Check data for errors</vt:lpstr>
      <vt:lpstr>Edit Member Detail: Review &amp; correct problems</vt:lpstr>
      <vt:lpstr>Ready to Submit?</vt:lpstr>
      <vt:lpstr>Edit Report Header</vt:lpstr>
      <vt:lpstr>New Requirement: Submit a $0 Contribution report for a month in which no wages were paid</vt:lpstr>
      <vt:lpstr>Online Manual</vt:lpstr>
      <vt:lpstr>Online Manual</vt:lpstr>
      <vt:lpstr>Printing the Report Summary</vt:lpstr>
      <vt:lpstr>Member Search/Edit: Find by SSN</vt:lpstr>
      <vt:lpstr>Member Search/Edit: Lookup by name</vt:lpstr>
      <vt:lpstr>Member Search/Edit:  No member found</vt:lpstr>
      <vt:lpstr>Member Search/Edit:  Member found</vt:lpstr>
      <vt:lpstr>Member Search/Edit:  Edit Member</vt:lpstr>
      <vt:lpstr>Other Wage &amp; Contribution Reporting System Features</vt:lpstr>
      <vt:lpstr>Brief Review of Termination Pay steps</vt:lpstr>
      <vt:lpstr>Term Pay Calculator</vt:lpstr>
      <vt:lpstr>Term Pay Calculator, pg 2</vt:lpstr>
      <vt:lpstr>Form 113 Retirement Termination Pay</vt:lpstr>
      <vt:lpstr>Employer Balance menu option</vt:lpstr>
      <vt:lpstr>Employer Contact menu option</vt:lpstr>
      <vt:lpstr>Reporting menu options</vt:lpstr>
      <vt:lpstr>Reporting menu:  Two new options</vt:lpstr>
      <vt:lpstr>Reminders</vt:lpstr>
      <vt:lpstr>Deadlines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Fitzpatrick, Darla</dc:creator>
  <cp:lastModifiedBy>Brilz, Nolan</cp:lastModifiedBy>
  <cp:revision>362</cp:revision>
  <dcterms:created xsi:type="dcterms:W3CDTF">2019-03-28T16:26:45Z</dcterms:created>
  <dcterms:modified xsi:type="dcterms:W3CDTF">2019-06-06T16:54:37Z</dcterms:modified>
</cp:coreProperties>
</file>