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56" r:id="rId2"/>
    <p:sldId id="293" r:id="rId3"/>
    <p:sldId id="294" r:id="rId4"/>
    <p:sldId id="295" r:id="rId5"/>
    <p:sldId id="296" r:id="rId6"/>
    <p:sldId id="315" r:id="rId7"/>
    <p:sldId id="297" r:id="rId8"/>
    <p:sldId id="298" r:id="rId9"/>
    <p:sldId id="299" r:id="rId10"/>
    <p:sldId id="300" r:id="rId11"/>
    <p:sldId id="301" r:id="rId12"/>
    <p:sldId id="302" r:id="rId13"/>
    <p:sldId id="303" r:id="rId14"/>
    <p:sldId id="274" r:id="rId15"/>
    <p:sldId id="273" r:id="rId16"/>
    <p:sldId id="275" r:id="rId17"/>
    <p:sldId id="288" r:id="rId18"/>
    <p:sldId id="304" r:id="rId19"/>
    <p:sldId id="305" r:id="rId20"/>
    <p:sldId id="306" r:id="rId21"/>
    <p:sldId id="307" r:id="rId22"/>
    <p:sldId id="313" r:id="rId23"/>
    <p:sldId id="312" r:id="rId24"/>
    <p:sldId id="311" r:id="rId25"/>
    <p:sldId id="310" r:id="rId26"/>
    <p:sldId id="309" r:id="rId27"/>
    <p:sldId id="308" r:id="rId28"/>
    <p:sldId id="265" r:id="rId29"/>
    <p:sldId id="287" r:id="rId30"/>
    <p:sldId id="289" r:id="rId31"/>
    <p:sldId id="314" r:id="rId32"/>
    <p:sldId id="320" r:id="rId33"/>
    <p:sldId id="321" r:id="rId34"/>
    <p:sldId id="318" r:id="rId35"/>
    <p:sldId id="319" r:id="rId36"/>
    <p:sldId id="291" r:id="rId37"/>
    <p:sldId id="292" r:id="rId38"/>
    <p:sldId id="271" r:id="rId39"/>
  </p:sldIdLst>
  <p:sldSz cx="9144000" cy="6858000" type="screen4x3"/>
  <p:notesSz cx="9296400" cy="7010400"/>
  <p:custDataLst>
    <p:tags r:id="rId42"/>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3F"/>
    <a:srgbClr val="F95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742" autoAdjust="0"/>
  </p:normalViewPr>
  <p:slideViewPr>
    <p:cSldViewPr snapToGrid="0" snapToObjects="1">
      <p:cViewPr>
        <p:scale>
          <a:sx n="108" d="100"/>
          <a:sy n="108" d="100"/>
        </p:scale>
        <p:origin x="-78"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6" d="100"/>
          <a:sy n="96" d="100"/>
        </p:scale>
        <p:origin x="109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DA0C32F-E1C5-49A9-B8E1-53979E840AFD}"/>
              </a:ext>
            </a:extLst>
          </p:cNvPr>
          <p:cNvSpPr>
            <a:spLocks noGrp="1"/>
          </p:cNvSpPr>
          <p:nvPr>
            <p:ph type="hdr" sz="quarter"/>
          </p:nvPr>
        </p:nvSpPr>
        <p:spPr>
          <a:xfrm>
            <a:off x="0" y="0"/>
            <a:ext cx="4029075" cy="3508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xmlns="" id="{A0B77B1C-7771-4E29-B3C1-2ED9B648BDEB}"/>
              </a:ext>
            </a:extLst>
          </p:cNvPr>
          <p:cNvSpPr>
            <a:spLocks noGrp="1"/>
          </p:cNvSpPr>
          <p:nvPr>
            <p:ph type="dt" sz="quarter" idx="1"/>
          </p:nvPr>
        </p:nvSpPr>
        <p:spPr>
          <a:xfrm>
            <a:off x="5265738" y="0"/>
            <a:ext cx="4029075" cy="3508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111" charset="0"/>
                <a:ea typeface="ＭＳ Ｐゴシック" pitchFamily="-111" charset="-128"/>
              </a:defRPr>
            </a:lvl1pPr>
          </a:lstStyle>
          <a:p>
            <a:pPr>
              <a:defRPr/>
            </a:pPr>
            <a:fld id="{EDB574B5-1BAC-42BB-9FC1-519A5755AC6B}" type="datetime1">
              <a:rPr lang="en-US"/>
              <a:pPr>
                <a:defRPr/>
              </a:pPr>
              <a:t>5/14/2019</a:t>
            </a:fld>
            <a:endParaRPr lang="en-US"/>
          </a:p>
        </p:txBody>
      </p:sp>
      <p:sp>
        <p:nvSpPr>
          <p:cNvPr id="4" name="Footer Placeholder 3">
            <a:extLst>
              <a:ext uri="{FF2B5EF4-FFF2-40B4-BE49-F238E27FC236}">
                <a16:creationId xmlns:a16="http://schemas.microsoft.com/office/drawing/2014/main" xmlns="" id="{450918AB-0F21-4501-88E4-DDE468079D9B}"/>
              </a:ext>
            </a:extLst>
          </p:cNvPr>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xmlns="" id="{6ED1A87B-0961-4EAD-BDFD-EF0DA3AA80AA}"/>
              </a:ext>
            </a:extLst>
          </p:cNvPr>
          <p:cNvSpPr>
            <a:spLocks noGrp="1"/>
          </p:cNvSpPr>
          <p:nvPr>
            <p:ph type="sldNum" sz="quarter" idx="3"/>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FBE19F9-0587-4326-913A-E12E70BFE47D}" type="slidenum">
              <a:rPr lang="en-US" altLang="en-US"/>
              <a:pPr>
                <a:defRPr/>
              </a:pPr>
              <a:t>‹#›</a:t>
            </a:fld>
            <a:endParaRPr lang="en-US" altLang="en-US"/>
          </a:p>
        </p:txBody>
      </p:sp>
    </p:spTree>
    <p:extLst>
      <p:ext uri="{BB962C8B-B14F-4D97-AF65-F5344CB8AC3E}">
        <p14:creationId xmlns:p14="http://schemas.microsoft.com/office/powerpoint/2010/main" val="4065593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A84FF1A-865C-423D-8D51-1DA606200F5F}"/>
              </a:ext>
            </a:extLst>
          </p:cNvPr>
          <p:cNvSpPr>
            <a:spLocks noGrp="1"/>
          </p:cNvSpPr>
          <p:nvPr>
            <p:ph type="hdr" sz="quarter"/>
          </p:nvPr>
        </p:nvSpPr>
        <p:spPr>
          <a:xfrm>
            <a:off x="0" y="0"/>
            <a:ext cx="4029075" cy="3508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xmlns="" id="{75DEBC53-3DFD-47EB-882A-46F60590B6C1}"/>
              </a:ext>
            </a:extLst>
          </p:cNvPr>
          <p:cNvSpPr>
            <a:spLocks noGrp="1"/>
          </p:cNvSpPr>
          <p:nvPr>
            <p:ph type="dt" idx="1"/>
          </p:nvPr>
        </p:nvSpPr>
        <p:spPr>
          <a:xfrm>
            <a:off x="5265738" y="0"/>
            <a:ext cx="4029075" cy="3508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111" charset="0"/>
                <a:ea typeface="ＭＳ Ｐゴシック" pitchFamily="-111" charset="-128"/>
              </a:defRPr>
            </a:lvl1pPr>
          </a:lstStyle>
          <a:p>
            <a:pPr>
              <a:defRPr/>
            </a:pPr>
            <a:fld id="{1B067F4A-967E-4E84-9A7D-EF8C16EE41D9}" type="datetime1">
              <a:rPr lang="en-US"/>
              <a:pPr>
                <a:defRPr/>
              </a:pPr>
              <a:t>5/14/2019</a:t>
            </a:fld>
            <a:endParaRPr lang="en-US"/>
          </a:p>
        </p:txBody>
      </p:sp>
      <p:sp>
        <p:nvSpPr>
          <p:cNvPr id="4" name="Slide Image Placeholder 3">
            <a:extLst>
              <a:ext uri="{FF2B5EF4-FFF2-40B4-BE49-F238E27FC236}">
                <a16:creationId xmlns:a16="http://schemas.microsoft.com/office/drawing/2014/main" xmlns="" id="{67443634-D04B-46E5-BB4F-929C4F0006EE}"/>
              </a:ext>
            </a:extLst>
          </p:cNvPr>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B31E90EC-2DCB-4E95-8F15-999BD45D201F}"/>
              </a:ext>
            </a:extLst>
          </p:cNvPr>
          <p:cNvSpPr>
            <a:spLocks noGrp="1"/>
          </p:cNvSpPr>
          <p:nvPr>
            <p:ph type="body" sz="quarter" idx="3"/>
          </p:nvPr>
        </p:nvSpPr>
        <p:spPr>
          <a:xfrm>
            <a:off x="930275" y="3330575"/>
            <a:ext cx="7435850" cy="31543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8BAA1D2-8493-4CEB-929A-6DE13E8CD3E3}"/>
              </a:ext>
            </a:extLst>
          </p:cNvPr>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xmlns="" id="{8FBF0E11-2C91-4587-874A-D8E19C18006C}"/>
              </a:ext>
            </a:extLst>
          </p:cNvPr>
          <p:cNvSpPr>
            <a:spLocks noGrp="1"/>
          </p:cNvSpPr>
          <p:nvPr>
            <p:ph type="sldNum" sz="quarter" idx="5"/>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CAB06B8-C9D9-44ED-82D4-CD4B4E97AA2E}" type="slidenum">
              <a:rPr lang="en-US" altLang="en-US"/>
              <a:pPr>
                <a:defRPr/>
              </a:pPr>
              <a:t>‹#›</a:t>
            </a:fld>
            <a:endParaRPr lang="en-US" altLang="en-US"/>
          </a:p>
        </p:txBody>
      </p:sp>
    </p:spTree>
    <p:extLst>
      <p:ext uri="{BB962C8B-B14F-4D97-AF65-F5344CB8AC3E}">
        <p14:creationId xmlns:p14="http://schemas.microsoft.com/office/powerpoint/2010/main" val="28818943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AD9F2050-78A1-46B4-8A18-BD1077465F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CD1EDA5B-EE9A-436C-8DD1-EF27F62A30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xmlns="" id="{B8AB1A1B-549D-48B8-B933-A487CC0BF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8D7324-2F16-4D4D-ADFF-937C7F6D95F2}"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84FED4F8-A5E5-4498-B4FE-FAE196536FBC}"/>
              </a:ext>
            </a:extLst>
          </p:cNvPr>
          <p:cNvSpPr>
            <a:spLocks noGrp="1"/>
          </p:cNvSpPr>
          <p:nvPr>
            <p:ph type="dt" sz="half" idx="10"/>
          </p:nvPr>
        </p:nvSpPr>
        <p:spPr>
          <a:xfrm>
            <a:off x="3505200" y="6356350"/>
            <a:ext cx="2133600" cy="365125"/>
          </a:xfrm>
        </p:spPr>
        <p:txBody>
          <a:bodyPr/>
          <a:lstStyle>
            <a:lvl1pPr algn="ctr">
              <a:defRPr/>
            </a:lvl1pPr>
          </a:lstStyle>
          <a:p>
            <a:pPr>
              <a:defRPr/>
            </a:pPr>
            <a:r>
              <a:rPr lang="en-US"/>
              <a:t>June 2019</a:t>
            </a:r>
            <a:endParaRPr lang="en-US" dirty="0"/>
          </a:p>
        </p:txBody>
      </p:sp>
      <p:sp>
        <p:nvSpPr>
          <p:cNvPr id="6" name="Slide Number Placeholder 5">
            <a:extLst>
              <a:ext uri="{FF2B5EF4-FFF2-40B4-BE49-F238E27FC236}">
                <a16:creationId xmlns:a16="http://schemas.microsoft.com/office/drawing/2014/main" xmlns="" id="{91D1C089-D786-4C7C-B2E2-9D7C5F61197E}"/>
              </a:ext>
            </a:extLst>
          </p:cNvPr>
          <p:cNvSpPr>
            <a:spLocks noGrp="1"/>
          </p:cNvSpPr>
          <p:nvPr>
            <p:ph type="sldNum" sz="quarter" idx="12"/>
          </p:nvPr>
        </p:nvSpPr>
        <p:spPr/>
        <p:txBody>
          <a:bodyPr/>
          <a:lstStyle>
            <a:lvl1pPr>
              <a:defRPr/>
            </a:lvl1pPr>
          </a:lstStyle>
          <a:p>
            <a:pPr>
              <a:defRPr/>
            </a:pPr>
            <a:fld id="{910A5824-220A-4E3B-A602-A18AD259EEB6}" type="slidenum">
              <a:rPr lang="en-US" altLang="en-US"/>
              <a:pPr>
                <a:defRPr/>
              </a:pPr>
              <a:t>‹#›</a:t>
            </a:fld>
            <a:endParaRPr lang="en-US" altLang="en-US"/>
          </a:p>
        </p:txBody>
      </p:sp>
      <p:pic>
        <p:nvPicPr>
          <p:cNvPr id="7" name="Picture 6">
            <a:extLst>
              <a:ext uri="{FF2B5EF4-FFF2-40B4-BE49-F238E27FC236}">
                <a16:creationId xmlns:a16="http://schemas.microsoft.com/office/drawing/2014/main" xmlns="" id="{514B2F98-838B-4137-8002-8480A9CA2AB7}"/>
              </a:ext>
            </a:extLst>
          </p:cNvPr>
          <p:cNvPicPr>
            <a:picLocks noChangeAspect="1"/>
          </p:cNvPicPr>
          <p:nvPr userDrawn="1"/>
        </p:nvPicPr>
        <p:blipFill>
          <a:blip r:embed="rId2"/>
          <a:stretch>
            <a:fillRect/>
          </a:stretch>
        </p:blipFill>
        <p:spPr>
          <a:xfrm>
            <a:off x="457200" y="6249515"/>
            <a:ext cx="1814601" cy="457200"/>
          </a:xfrm>
          <a:prstGeom prst="rect">
            <a:avLst/>
          </a:prstGeom>
        </p:spPr>
      </p:pic>
    </p:spTree>
    <p:extLst>
      <p:ext uri="{BB962C8B-B14F-4D97-AF65-F5344CB8AC3E}">
        <p14:creationId xmlns:p14="http://schemas.microsoft.com/office/powerpoint/2010/main" val="386386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1FCB81-E57E-4242-BD5B-486281304141}"/>
              </a:ext>
            </a:extLst>
          </p:cNvPr>
          <p:cNvSpPr>
            <a:spLocks noGrp="1"/>
          </p:cNvSpPr>
          <p:nvPr>
            <p:ph type="dt" sz="half" idx="10"/>
          </p:nvPr>
        </p:nvSpPr>
        <p:spPr/>
        <p:txBody>
          <a:bodyPr/>
          <a:lstStyle>
            <a:lvl1pPr>
              <a:defRPr/>
            </a:lvl1pPr>
          </a:lstStyle>
          <a:p>
            <a:pPr>
              <a:defRPr/>
            </a:pPr>
            <a:r>
              <a:rPr lang="en-US"/>
              <a:t>June 2019</a:t>
            </a:r>
          </a:p>
        </p:txBody>
      </p:sp>
      <p:sp>
        <p:nvSpPr>
          <p:cNvPr id="6" name="Slide Number Placeholder 5">
            <a:extLst>
              <a:ext uri="{FF2B5EF4-FFF2-40B4-BE49-F238E27FC236}">
                <a16:creationId xmlns:a16="http://schemas.microsoft.com/office/drawing/2014/main" xmlns="" id="{3C491C26-B06C-4032-9759-20AF483894AC}"/>
              </a:ext>
            </a:extLst>
          </p:cNvPr>
          <p:cNvSpPr>
            <a:spLocks noGrp="1"/>
          </p:cNvSpPr>
          <p:nvPr>
            <p:ph type="sldNum" sz="quarter" idx="12"/>
          </p:nvPr>
        </p:nvSpPr>
        <p:spPr/>
        <p:txBody>
          <a:bodyPr/>
          <a:lstStyle>
            <a:lvl1pPr>
              <a:defRPr/>
            </a:lvl1pPr>
          </a:lstStyle>
          <a:p>
            <a:pPr>
              <a:defRPr/>
            </a:pPr>
            <a:fld id="{875533B8-5770-4E24-86E7-3871CD9536AA}" type="slidenum">
              <a:rPr lang="en-US" altLang="en-US"/>
              <a:pPr>
                <a:defRPr/>
              </a:pPr>
              <a:t>‹#›</a:t>
            </a:fld>
            <a:endParaRPr lang="en-US" altLang="en-US"/>
          </a:p>
        </p:txBody>
      </p:sp>
    </p:spTree>
    <p:extLst>
      <p:ext uri="{BB962C8B-B14F-4D97-AF65-F5344CB8AC3E}">
        <p14:creationId xmlns:p14="http://schemas.microsoft.com/office/powerpoint/2010/main" val="282727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461C06-AE50-47DF-8DBA-6F8338F9B067}"/>
              </a:ext>
            </a:extLst>
          </p:cNvPr>
          <p:cNvSpPr>
            <a:spLocks noGrp="1"/>
          </p:cNvSpPr>
          <p:nvPr>
            <p:ph type="dt" sz="half" idx="10"/>
          </p:nvPr>
        </p:nvSpPr>
        <p:spPr/>
        <p:txBody>
          <a:bodyPr/>
          <a:lstStyle>
            <a:lvl1pPr>
              <a:defRPr/>
            </a:lvl1pPr>
          </a:lstStyle>
          <a:p>
            <a:pPr>
              <a:defRPr/>
            </a:pPr>
            <a:r>
              <a:rPr lang="en-US"/>
              <a:t>June 2019</a:t>
            </a:r>
          </a:p>
        </p:txBody>
      </p:sp>
      <p:sp>
        <p:nvSpPr>
          <p:cNvPr id="6" name="Slide Number Placeholder 5">
            <a:extLst>
              <a:ext uri="{FF2B5EF4-FFF2-40B4-BE49-F238E27FC236}">
                <a16:creationId xmlns:a16="http://schemas.microsoft.com/office/drawing/2014/main" xmlns="" id="{E3B85043-B11D-4DE4-8BB8-32D976AEE80A}"/>
              </a:ext>
            </a:extLst>
          </p:cNvPr>
          <p:cNvSpPr>
            <a:spLocks noGrp="1"/>
          </p:cNvSpPr>
          <p:nvPr>
            <p:ph type="sldNum" sz="quarter" idx="12"/>
          </p:nvPr>
        </p:nvSpPr>
        <p:spPr/>
        <p:txBody>
          <a:bodyPr/>
          <a:lstStyle>
            <a:lvl1pPr>
              <a:defRPr/>
            </a:lvl1pPr>
          </a:lstStyle>
          <a:p>
            <a:pPr>
              <a:defRPr/>
            </a:pPr>
            <a:fld id="{789B3844-5162-40E0-B70A-02D82146F96C}" type="slidenum">
              <a:rPr lang="en-US" altLang="en-US"/>
              <a:pPr>
                <a:defRPr/>
              </a:pPr>
              <a:t>‹#›</a:t>
            </a:fld>
            <a:endParaRPr lang="en-US" altLang="en-US"/>
          </a:p>
        </p:txBody>
      </p:sp>
    </p:spTree>
    <p:extLst>
      <p:ext uri="{BB962C8B-B14F-4D97-AF65-F5344CB8AC3E}">
        <p14:creationId xmlns:p14="http://schemas.microsoft.com/office/powerpoint/2010/main" val="154831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D6C5F34-F2E8-4D26-8327-DDE3A59D9E8D}"/>
              </a:ext>
            </a:extLst>
          </p:cNvPr>
          <p:cNvSpPr>
            <a:spLocks noGrp="1"/>
          </p:cNvSpPr>
          <p:nvPr>
            <p:ph type="dt" sz="half" idx="10"/>
          </p:nvPr>
        </p:nvSpPr>
        <p:spPr>
          <a:xfrm>
            <a:off x="3505200" y="6341590"/>
            <a:ext cx="2133600" cy="365125"/>
          </a:xfrm>
        </p:spPr>
        <p:txBody>
          <a:bodyPr/>
          <a:lstStyle>
            <a:lvl1pPr algn="ctr">
              <a:defRPr/>
            </a:lvl1pPr>
          </a:lstStyle>
          <a:p>
            <a:pPr>
              <a:defRPr/>
            </a:pPr>
            <a:r>
              <a:rPr lang="en-US"/>
              <a:t>June 2019</a:t>
            </a:r>
            <a:endParaRPr lang="en-US" dirty="0"/>
          </a:p>
        </p:txBody>
      </p:sp>
      <p:sp>
        <p:nvSpPr>
          <p:cNvPr id="5" name="Slide Number Placeholder 5">
            <a:extLst>
              <a:ext uri="{FF2B5EF4-FFF2-40B4-BE49-F238E27FC236}">
                <a16:creationId xmlns:a16="http://schemas.microsoft.com/office/drawing/2014/main" xmlns="" id="{F9AAF9BC-BD8B-47EB-8EB9-CC98DD3C1AF1}"/>
              </a:ext>
            </a:extLst>
          </p:cNvPr>
          <p:cNvSpPr>
            <a:spLocks noGrp="1"/>
          </p:cNvSpPr>
          <p:nvPr>
            <p:ph type="sldNum" sz="quarter" idx="11"/>
          </p:nvPr>
        </p:nvSpPr>
        <p:spPr/>
        <p:txBody>
          <a:bodyPr/>
          <a:lstStyle>
            <a:lvl1pPr>
              <a:defRPr/>
            </a:lvl1pPr>
          </a:lstStyle>
          <a:p>
            <a:pPr>
              <a:defRPr/>
            </a:pPr>
            <a:fld id="{245761AB-2A1B-4162-AB3D-A9E9D26D05DA}" type="slidenum">
              <a:rPr lang="en-US" altLang="en-US"/>
              <a:pPr>
                <a:defRPr/>
              </a:pPr>
              <a:t>‹#›</a:t>
            </a:fld>
            <a:endParaRPr lang="en-US" altLang="en-US"/>
          </a:p>
        </p:txBody>
      </p:sp>
      <p:sp>
        <p:nvSpPr>
          <p:cNvPr id="9" name="Title 8">
            <a:extLst>
              <a:ext uri="{FF2B5EF4-FFF2-40B4-BE49-F238E27FC236}">
                <a16:creationId xmlns:a16="http://schemas.microsoft.com/office/drawing/2014/main" xmlns="" id="{95C60FFA-3693-417D-A970-2AD678BDB9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96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EB5284C-1FB0-4FE1-BF09-4DAF81C63F87}"/>
              </a:ext>
            </a:extLst>
          </p:cNvPr>
          <p:cNvSpPr>
            <a:spLocks noGrp="1"/>
          </p:cNvSpPr>
          <p:nvPr>
            <p:ph type="dt" sz="half" idx="10"/>
          </p:nvPr>
        </p:nvSpPr>
        <p:spPr/>
        <p:txBody>
          <a:bodyPr/>
          <a:lstStyle>
            <a:lvl1pPr>
              <a:defRPr/>
            </a:lvl1pPr>
          </a:lstStyle>
          <a:p>
            <a:pPr>
              <a:defRPr/>
            </a:pPr>
            <a:r>
              <a:rPr lang="en-US"/>
              <a:t>June 2019</a:t>
            </a:r>
          </a:p>
        </p:txBody>
      </p:sp>
      <p:sp>
        <p:nvSpPr>
          <p:cNvPr id="6" name="Slide Number Placeholder 5">
            <a:extLst>
              <a:ext uri="{FF2B5EF4-FFF2-40B4-BE49-F238E27FC236}">
                <a16:creationId xmlns:a16="http://schemas.microsoft.com/office/drawing/2014/main" xmlns="" id="{05466D92-6294-496C-BCD3-63B98E174AF0}"/>
              </a:ext>
            </a:extLst>
          </p:cNvPr>
          <p:cNvSpPr>
            <a:spLocks noGrp="1"/>
          </p:cNvSpPr>
          <p:nvPr>
            <p:ph type="sldNum" sz="quarter" idx="12"/>
          </p:nvPr>
        </p:nvSpPr>
        <p:spPr/>
        <p:txBody>
          <a:bodyPr/>
          <a:lstStyle>
            <a:lvl1pPr>
              <a:defRPr/>
            </a:lvl1pPr>
          </a:lstStyle>
          <a:p>
            <a:pPr>
              <a:defRPr/>
            </a:pPr>
            <a:fld id="{3FF8C6FB-151F-4342-AB8B-4F39BDDE57FE}" type="slidenum">
              <a:rPr lang="en-US" altLang="en-US"/>
              <a:pPr>
                <a:defRPr/>
              </a:pPr>
              <a:t>‹#›</a:t>
            </a:fld>
            <a:endParaRPr lang="en-US" altLang="en-US"/>
          </a:p>
        </p:txBody>
      </p:sp>
    </p:spTree>
    <p:extLst>
      <p:ext uri="{BB962C8B-B14F-4D97-AF65-F5344CB8AC3E}">
        <p14:creationId xmlns:p14="http://schemas.microsoft.com/office/powerpoint/2010/main" val="346599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28F06716-B942-441C-98F3-59A184D75ECD}"/>
              </a:ext>
            </a:extLst>
          </p:cNvPr>
          <p:cNvSpPr>
            <a:spLocks noGrp="1"/>
          </p:cNvSpPr>
          <p:nvPr>
            <p:ph type="dt" sz="half" idx="10"/>
          </p:nvPr>
        </p:nvSpPr>
        <p:spPr/>
        <p:txBody>
          <a:bodyPr/>
          <a:lstStyle>
            <a:lvl1pPr>
              <a:defRPr/>
            </a:lvl1pPr>
          </a:lstStyle>
          <a:p>
            <a:pPr>
              <a:defRPr/>
            </a:pPr>
            <a:r>
              <a:rPr lang="en-US"/>
              <a:t>June 2019</a:t>
            </a:r>
          </a:p>
        </p:txBody>
      </p:sp>
      <p:sp>
        <p:nvSpPr>
          <p:cNvPr id="7" name="Slide Number Placeholder 5">
            <a:extLst>
              <a:ext uri="{FF2B5EF4-FFF2-40B4-BE49-F238E27FC236}">
                <a16:creationId xmlns:a16="http://schemas.microsoft.com/office/drawing/2014/main" xmlns="" id="{E1155124-85ED-43B0-A1DC-713283AED2A1}"/>
              </a:ext>
            </a:extLst>
          </p:cNvPr>
          <p:cNvSpPr>
            <a:spLocks noGrp="1"/>
          </p:cNvSpPr>
          <p:nvPr>
            <p:ph type="sldNum" sz="quarter" idx="12"/>
          </p:nvPr>
        </p:nvSpPr>
        <p:spPr/>
        <p:txBody>
          <a:bodyPr/>
          <a:lstStyle>
            <a:lvl1pPr>
              <a:defRPr/>
            </a:lvl1pPr>
          </a:lstStyle>
          <a:p>
            <a:pPr>
              <a:defRPr/>
            </a:pPr>
            <a:fld id="{8C55E6F5-AE7A-4B44-A760-FB088DF95744}" type="slidenum">
              <a:rPr lang="en-US" altLang="en-US"/>
              <a:pPr>
                <a:defRPr/>
              </a:pPr>
              <a:t>‹#›</a:t>
            </a:fld>
            <a:endParaRPr lang="en-US" altLang="en-US"/>
          </a:p>
        </p:txBody>
      </p:sp>
    </p:spTree>
    <p:extLst>
      <p:ext uri="{BB962C8B-B14F-4D97-AF65-F5344CB8AC3E}">
        <p14:creationId xmlns:p14="http://schemas.microsoft.com/office/powerpoint/2010/main" val="133611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4C9B2D01-9789-48B8-89FB-47229FA8421C}"/>
              </a:ext>
            </a:extLst>
          </p:cNvPr>
          <p:cNvSpPr>
            <a:spLocks noGrp="1"/>
          </p:cNvSpPr>
          <p:nvPr>
            <p:ph type="dt" sz="half" idx="10"/>
          </p:nvPr>
        </p:nvSpPr>
        <p:spPr/>
        <p:txBody>
          <a:bodyPr/>
          <a:lstStyle>
            <a:lvl1pPr>
              <a:defRPr/>
            </a:lvl1pPr>
          </a:lstStyle>
          <a:p>
            <a:pPr>
              <a:defRPr/>
            </a:pPr>
            <a:r>
              <a:rPr lang="en-US"/>
              <a:t>June 2019</a:t>
            </a:r>
          </a:p>
        </p:txBody>
      </p:sp>
      <p:sp>
        <p:nvSpPr>
          <p:cNvPr id="9" name="Slide Number Placeholder 5">
            <a:extLst>
              <a:ext uri="{FF2B5EF4-FFF2-40B4-BE49-F238E27FC236}">
                <a16:creationId xmlns:a16="http://schemas.microsoft.com/office/drawing/2014/main" xmlns="" id="{9CCA5A57-82F3-4B02-847F-BF91F8FE079A}"/>
              </a:ext>
            </a:extLst>
          </p:cNvPr>
          <p:cNvSpPr>
            <a:spLocks noGrp="1"/>
          </p:cNvSpPr>
          <p:nvPr>
            <p:ph type="sldNum" sz="quarter" idx="12"/>
          </p:nvPr>
        </p:nvSpPr>
        <p:spPr/>
        <p:txBody>
          <a:bodyPr/>
          <a:lstStyle>
            <a:lvl1pPr>
              <a:defRPr/>
            </a:lvl1pPr>
          </a:lstStyle>
          <a:p>
            <a:pPr>
              <a:defRPr/>
            </a:pPr>
            <a:fld id="{830A4110-CD3E-4364-901F-E3516D6A6230}" type="slidenum">
              <a:rPr lang="en-US" altLang="en-US"/>
              <a:pPr>
                <a:defRPr/>
              </a:pPr>
              <a:t>‹#›</a:t>
            </a:fld>
            <a:endParaRPr lang="en-US" altLang="en-US"/>
          </a:p>
        </p:txBody>
      </p:sp>
    </p:spTree>
    <p:extLst>
      <p:ext uri="{BB962C8B-B14F-4D97-AF65-F5344CB8AC3E}">
        <p14:creationId xmlns:p14="http://schemas.microsoft.com/office/powerpoint/2010/main" val="46258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361206F-58B7-413D-9621-28E4481C3A6A}"/>
              </a:ext>
            </a:extLst>
          </p:cNvPr>
          <p:cNvSpPr>
            <a:spLocks noGrp="1"/>
          </p:cNvSpPr>
          <p:nvPr>
            <p:ph type="dt" sz="half" idx="10"/>
          </p:nvPr>
        </p:nvSpPr>
        <p:spPr/>
        <p:txBody>
          <a:bodyPr/>
          <a:lstStyle>
            <a:lvl1pPr>
              <a:defRPr/>
            </a:lvl1pPr>
          </a:lstStyle>
          <a:p>
            <a:pPr>
              <a:defRPr/>
            </a:pPr>
            <a:r>
              <a:rPr lang="en-US"/>
              <a:t>June 2019</a:t>
            </a:r>
          </a:p>
        </p:txBody>
      </p:sp>
      <p:sp>
        <p:nvSpPr>
          <p:cNvPr id="5" name="Slide Number Placeholder 5">
            <a:extLst>
              <a:ext uri="{FF2B5EF4-FFF2-40B4-BE49-F238E27FC236}">
                <a16:creationId xmlns:a16="http://schemas.microsoft.com/office/drawing/2014/main" xmlns="" id="{D1B72FC1-9A1B-4EAD-8BB4-8C931C979604}"/>
              </a:ext>
            </a:extLst>
          </p:cNvPr>
          <p:cNvSpPr>
            <a:spLocks noGrp="1"/>
          </p:cNvSpPr>
          <p:nvPr>
            <p:ph type="sldNum" sz="quarter" idx="12"/>
          </p:nvPr>
        </p:nvSpPr>
        <p:spPr/>
        <p:txBody>
          <a:bodyPr/>
          <a:lstStyle>
            <a:lvl1pPr>
              <a:defRPr/>
            </a:lvl1pPr>
          </a:lstStyle>
          <a:p>
            <a:pPr>
              <a:defRPr/>
            </a:pPr>
            <a:fld id="{1E6C7617-2769-426A-A454-99D3AEC7C8A2}" type="slidenum">
              <a:rPr lang="en-US" altLang="en-US"/>
              <a:pPr>
                <a:defRPr/>
              </a:pPr>
              <a:t>‹#›</a:t>
            </a:fld>
            <a:endParaRPr lang="en-US" altLang="en-US"/>
          </a:p>
        </p:txBody>
      </p:sp>
      <p:cxnSp>
        <p:nvCxnSpPr>
          <p:cNvPr id="6" name="Straight Connector 5">
            <a:extLst>
              <a:ext uri="{FF2B5EF4-FFF2-40B4-BE49-F238E27FC236}">
                <a16:creationId xmlns:a16="http://schemas.microsoft.com/office/drawing/2014/main" xmlns="" id="{6D69E000-AAFE-4F43-B2B6-DC387A6FB899}"/>
              </a:ext>
            </a:extLst>
          </p:cNvPr>
          <p:cNvCxnSpPr/>
          <p:nvPr userDrawn="1"/>
        </p:nvCxnSpPr>
        <p:spPr>
          <a:xfrm>
            <a:off x="344979" y="6217918"/>
            <a:ext cx="8454043" cy="0"/>
          </a:xfrm>
          <a:prstGeom prst="line">
            <a:avLst/>
          </a:prstGeom>
          <a:ln w="127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410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EDC8BA9-C311-450F-9406-24DCA19F4982}"/>
              </a:ext>
            </a:extLst>
          </p:cNvPr>
          <p:cNvSpPr>
            <a:spLocks noGrp="1"/>
          </p:cNvSpPr>
          <p:nvPr>
            <p:ph type="dt" sz="half" idx="10"/>
          </p:nvPr>
        </p:nvSpPr>
        <p:spPr/>
        <p:txBody>
          <a:bodyPr/>
          <a:lstStyle>
            <a:lvl1pPr>
              <a:defRPr/>
            </a:lvl1pPr>
          </a:lstStyle>
          <a:p>
            <a:pPr>
              <a:defRPr/>
            </a:pPr>
            <a:r>
              <a:rPr lang="en-US"/>
              <a:t>June 2019</a:t>
            </a:r>
          </a:p>
        </p:txBody>
      </p:sp>
      <p:sp>
        <p:nvSpPr>
          <p:cNvPr id="4" name="Slide Number Placeholder 5">
            <a:extLst>
              <a:ext uri="{FF2B5EF4-FFF2-40B4-BE49-F238E27FC236}">
                <a16:creationId xmlns:a16="http://schemas.microsoft.com/office/drawing/2014/main" xmlns="" id="{861F3C59-CBF9-4F45-826E-44E7C006DE77}"/>
              </a:ext>
            </a:extLst>
          </p:cNvPr>
          <p:cNvSpPr>
            <a:spLocks noGrp="1"/>
          </p:cNvSpPr>
          <p:nvPr>
            <p:ph type="sldNum" sz="quarter" idx="12"/>
          </p:nvPr>
        </p:nvSpPr>
        <p:spPr/>
        <p:txBody>
          <a:bodyPr/>
          <a:lstStyle>
            <a:lvl1pPr>
              <a:defRPr/>
            </a:lvl1pPr>
          </a:lstStyle>
          <a:p>
            <a:pPr>
              <a:defRPr/>
            </a:pPr>
            <a:fld id="{BAEE1983-0E55-4EE8-A66C-928C109101C2}" type="slidenum">
              <a:rPr lang="en-US" altLang="en-US"/>
              <a:pPr>
                <a:defRPr/>
              </a:pPr>
              <a:t>‹#›</a:t>
            </a:fld>
            <a:endParaRPr lang="en-US" altLang="en-US"/>
          </a:p>
        </p:txBody>
      </p:sp>
    </p:spTree>
    <p:extLst>
      <p:ext uri="{BB962C8B-B14F-4D97-AF65-F5344CB8AC3E}">
        <p14:creationId xmlns:p14="http://schemas.microsoft.com/office/powerpoint/2010/main" val="162902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C7A70FA-60B4-4DC1-9F8A-EEAFBA7611E9}"/>
              </a:ext>
            </a:extLst>
          </p:cNvPr>
          <p:cNvSpPr>
            <a:spLocks noGrp="1"/>
          </p:cNvSpPr>
          <p:nvPr>
            <p:ph type="dt" sz="half" idx="10"/>
          </p:nvPr>
        </p:nvSpPr>
        <p:spPr/>
        <p:txBody>
          <a:bodyPr/>
          <a:lstStyle>
            <a:lvl1pPr>
              <a:defRPr/>
            </a:lvl1pPr>
          </a:lstStyle>
          <a:p>
            <a:pPr>
              <a:defRPr/>
            </a:pPr>
            <a:r>
              <a:rPr lang="en-US"/>
              <a:t>June 2019</a:t>
            </a:r>
          </a:p>
        </p:txBody>
      </p:sp>
      <p:sp>
        <p:nvSpPr>
          <p:cNvPr id="7" name="Slide Number Placeholder 5">
            <a:extLst>
              <a:ext uri="{FF2B5EF4-FFF2-40B4-BE49-F238E27FC236}">
                <a16:creationId xmlns:a16="http://schemas.microsoft.com/office/drawing/2014/main" xmlns="" id="{6AB85B4C-C6D3-4A95-BA79-4E567E0B5582}"/>
              </a:ext>
            </a:extLst>
          </p:cNvPr>
          <p:cNvSpPr>
            <a:spLocks noGrp="1"/>
          </p:cNvSpPr>
          <p:nvPr>
            <p:ph type="sldNum" sz="quarter" idx="12"/>
          </p:nvPr>
        </p:nvSpPr>
        <p:spPr/>
        <p:txBody>
          <a:bodyPr/>
          <a:lstStyle>
            <a:lvl1pPr>
              <a:defRPr/>
            </a:lvl1pPr>
          </a:lstStyle>
          <a:p>
            <a:pPr>
              <a:defRPr/>
            </a:pPr>
            <a:fld id="{932FFCEB-C7BF-4AA8-83A7-737372996CA7}" type="slidenum">
              <a:rPr lang="en-US" altLang="en-US"/>
              <a:pPr>
                <a:defRPr/>
              </a:pPr>
              <a:t>‹#›</a:t>
            </a:fld>
            <a:endParaRPr lang="en-US" altLang="en-US"/>
          </a:p>
        </p:txBody>
      </p:sp>
    </p:spTree>
    <p:extLst>
      <p:ext uri="{BB962C8B-B14F-4D97-AF65-F5344CB8AC3E}">
        <p14:creationId xmlns:p14="http://schemas.microsoft.com/office/powerpoint/2010/main" val="254900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30EDF30-BB00-4020-A789-6E1E1ED1925F}"/>
              </a:ext>
            </a:extLst>
          </p:cNvPr>
          <p:cNvSpPr>
            <a:spLocks noGrp="1"/>
          </p:cNvSpPr>
          <p:nvPr>
            <p:ph type="dt" sz="half" idx="10"/>
          </p:nvPr>
        </p:nvSpPr>
        <p:spPr/>
        <p:txBody>
          <a:bodyPr/>
          <a:lstStyle>
            <a:lvl1pPr>
              <a:defRPr/>
            </a:lvl1pPr>
          </a:lstStyle>
          <a:p>
            <a:pPr>
              <a:defRPr/>
            </a:pPr>
            <a:r>
              <a:rPr lang="en-US"/>
              <a:t>June 2019</a:t>
            </a:r>
          </a:p>
        </p:txBody>
      </p:sp>
      <p:sp>
        <p:nvSpPr>
          <p:cNvPr id="7" name="Slide Number Placeholder 5">
            <a:extLst>
              <a:ext uri="{FF2B5EF4-FFF2-40B4-BE49-F238E27FC236}">
                <a16:creationId xmlns:a16="http://schemas.microsoft.com/office/drawing/2014/main" xmlns="" id="{03401A24-3C8E-446A-B835-FDA038D44DE9}"/>
              </a:ext>
            </a:extLst>
          </p:cNvPr>
          <p:cNvSpPr>
            <a:spLocks noGrp="1"/>
          </p:cNvSpPr>
          <p:nvPr>
            <p:ph type="sldNum" sz="quarter" idx="12"/>
          </p:nvPr>
        </p:nvSpPr>
        <p:spPr/>
        <p:txBody>
          <a:bodyPr/>
          <a:lstStyle>
            <a:lvl1pPr>
              <a:defRPr/>
            </a:lvl1pPr>
          </a:lstStyle>
          <a:p>
            <a:pPr>
              <a:defRPr/>
            </a:pPr>
            <a:fld id="{0006FB5A-2948-4909-B2A3-E11225A70EA8}" type="slidenum">
              <a:rPr lang="en-US" altLang="en-US"/>
              <a:pPr>
                <a:defRPr/>
              </a:pPr>
              <a:t>‹#›</a:t>
            </a:fld>
            <a:endParaRPr lang="en-US" altLang="en-US"/>
          </a:p>
        </p:txBody>
      </p:sp>
    </p:spTree>
    <p:extLst>
      <p:ext uri="{BB962C8B-B14F-4D97-AF65-F5344CB8AC3E}">
        <p14:creationId xmlns:p14="http://schemas.microsoft.com/office/powerpoint/2010/main" val="366208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B752804-675F-4AEA-849A-380D98805BB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BB141148-E5E9-494D-A668-0001348B1F7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B736BDC-7127-4CB2-8C37-D02BC0F70C8D}"/>
              </a:ext>
            </a:extLst>
          </p:cNvPr>
          <p:cNvSpPr>
            <a:spLocks noGrp="1"/>
          </p:cNvSpPr>
          <p:nvPr>
            <p:ph type="dt" sz="half" idx="2"/>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defRPr>
            </a:lvl1pPr>
          </a:lstStyle>
          <a:p>
            <a:pPr>
              <a:defRPr/>
            </a:pPr>
            <a:r>
              <a:rPr lang="en-US"/>
              <a:t>June 2019</a:t>
            </a:r>
          </a:p>
        </p:txBody>
      </p:sp>
      <p:sp>
        <p:nvSpPr>
          <p:cNvPr id="6" name="Slide Number Placeholder 5">
            <a:extLst>
              <a:ext uri="{FF2B5EF4-FFF2-40B4-BE49-F238E27FC236}">
                <a16:creationId xmlns:a16="http://schemas.microsoft.com/office/drawing/2014/main" xmlns="" id="{E8C447EA-5BB9-4BC1-912E-4EDFB3E93B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8B392C0-9D18-4B7B-A508-C452C9261B4A}" type="slidenum">
              <a:rPr lang="en-US" altLang="en-US"/>
              <a:pPr>
                <a:defRPr/>
              </a:pPr>
              <a:t>‹#›</a:t>
            </a:fld>
            <a:endParaRPr lang="en-US" altLang="en-US"/>
          </a:p>
        </p:txBody>
      </p:sp>
      <p:pic>
        <p:nvPicPr>
          <p:cNvPr id="7" name="Picture 6">
            <a:extLst>
              <a:ext uri="{FF2B5EF4-FFF2-40B4-BE49-F238E27FC236}">
                <a16:creationId xmlns:a16="http://schemas.microsoft.com/office/drawing/2014/main" xmlns="" id="{CC1708D7-70AA-4E54-B5B3-9C6057B36678}"/>
              </a:ext>
            </a:extLst>
          </p:cNvPr>
          <p:cNvPicPr>
            <a:picLocks noChangeAspect="1"/>
          </p:cNvPicPr>
          <p:nvPr userDrawn="1"/>
        </p:nvPicPr>
        <p:blipFill>
          <a:blip r:embed="rId13"/>
          <a:stretch>
            <a:fillRect/>
          </a:stretch>
        </p:blipFill>
        <p:spPr>
          <a:xfrm>
            <a:off x="457200" y="6249515"/>
            <a:ext cx="1814601" cy="457200"/>
          </a:xfrm>
          <a:prstGeom prst="rect">
            <a:avLst/>
          </a:prstGeom>
        </p:spPr>
      </p:pic>
      <p:cxnSp>
        <p:nvCxnSpPr>
          <p:cNvPr id="8" name="Straight Connector 7">
            <a:extLst>
              <a:ext uri="{FF2B5EF4-FFF2-40B4-BE49-F238E27FC236}">
                <a16:creationId xmlns:a16="http://schemas.microsoft.com/office/drawing/2014/main" xmlns="" id="{CB1AAC28-FDFF-47CB-8E2A-8DAE74A121FD}"/>
              </a:ext>
            </a:extLst>
          </p:cNvPr>
          <p:cNvCxnSpPr/>
          <p:nvPr userDrawn="1"/>
        </p:nvCxnSpPr>
        <p:spPr>
          <a:xfrm>
            <a:off x="344979" y="6217918"/>
            <a:ext cx="8454043" cy="0"/>
          </a:xfrm>
          <a:prstGeom prst="line">
            <a:avLst/>
          </a:prstGeom>
          <a:ln w="12700"/>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745" r:id="rId1"/>
    <p:sldLayoutId id="2147483765" r:id="rId2"/>
    <p:sldLayoutId id="2147483746" r:id="rId3"/>
    <p:sldLayoutId id="2147483747" r:id="rId4"/>
    <p:sldLayoutId id="2147483748" r:id="rId5"/>
    <p:sldLayoutId id="2147483766" r:id="rId6"/>
    <p:sldLayoutId id="2147483749" r:id="rId7"/>
    <p:sldLayoutId id="2147483750" r:id="rId8"/>
    <p:sldLayoutId id="2147483751" r:id="rId9"/>
    <p:sldLayoutId id="2147483752" r:id="rId10"/>
    <p:sldLayoutId id="2147483753"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mj-cs"/>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1"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opi.mt.gov/Portals/182/Page%20Files/School%20Finance/Accounting/FY%202020%20Indirect%20Calculator/FY20IDCCalc.xlsx?ver=2019-01-15-055752-470"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3" Type="http://schemas.openxmlformats.org/officeDocument/2006/relationships/hyperlink" Target="http://opi.mt.gov/Leadership/Finance-Grants/School-Finance/School-Finance-Accounting" TargetMode="External"/><Relationship Id="rId2" Type="http://schemas.openxmlformats.org/officeDocument/2006/relationships/hyperlink" Target="http://www.ed.gov/about/offices/list/ocfo/fipao/icgindex.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82F5A96-BA32-42FE-94B2-E69AB710EC18}"/>
              </a:ext>
            </a:extLst>
          </p:cNvPr>
          <p:cNvSpPr txBox="1">
            <a:spLocks/>
          </p:cNvSpPr>
          <p:nvPr/>
        </p:nvSpPr>
        <p:spPr bwMode="auto">
          <a:xfrm>
            <a:off x="332508" y="6176355"/>
            <a:ext cx="2069869" cy="616237"/>
          </a:xfrm>
          <a:prstGeom prst="rect">
            <a:avLst/>
          </a:prstGeom>
          <a:solidFill>
            <a:srgbClr val="FFB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mj-cs"/>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a:lstStyle>
          <a:p>
            <a:pPr eaLnBrk="1" hangingPunct="1"/>
            <a:endParaRPr lang="en-US" altLang="en-US" sz="7200" dirty="0">
              <a:ea typeface="ＭＳ Ｐゴシック" panose="020B0600070205080204" pitchFamily="34" charset="-128"/>
            </a:endParaRPr>
          </a:p>
        </p:txBody>
      </p:sp>
      <p:sp>
        <p:nvSpPr>
          <p:cNvPr id="7170" name="Title 1">
            <a:extLst>
              <a:ext uri="{FF2B5EF4-FFF2-40B4-BE49-F238E27FC236}">
                <a16:creationId xmlns:a16="http://schemas.microsoft.com/office/drawing/2014/main" xmlns="" id="{23BC7842-F3AE-4D25-8F14-D195093C058A}"/>
              </a:ext>
            </a:extLst>
          </p:cNvPr>
          <p:cNvSpPr>
            <a:spLocks noGrp="1"/>
          </p:cNvSpPr>
          <p:nvPr>
            <p:ph type="ctrTitle"/>
          </p:nvPr>
        </p:nvSpPr>
        <p:spPr>
          <a:xfrm>
            <a:off x="685800" y="811213"/>
            <a:ext cx="7772400" cy="788018"/>
          </a:xfrm>
          <a:solidFill>
            <a:srgbClr val="FFBF3F"/>
          </a:solidFill>
        </p:spPr>
        <p:txBody>
          <a:bodyPr/>
          <a:lstStyle/>
          <a:p>
            <a:pPr eaLnBrk="1" hangingPunct="1"/>
            <a:r>
              <a:rPr lang="en-US" altLang="en-US" sz="7200" dirty="0">
                <a:ea typeface="ＭＳ Ｐゴシック" panose="020B0600070205080204" pitchFamily="34" charset="-128"/>
              </a:rPr>
              <a:t>Indirect Cost Rates</a:t>
            </a:r>
          </a:p>
        </p:txBody>
      </p:sp>
      <p:sp>
        <p:nvSpPr>
          <p:cNvPr id="4" name="Subtitle 2">
            <a:extLst>
              <a:ext uri="{FF2B5EF4-FFF2-40B4-BE49-F238E27FC236}">
                <a16:creationId xmlns:a16="http://schemas.microsoft.com/office/drawing/2014/main" xmlns="" id="{66097F17-667B-486E-9D53-69D72341928D}"/>
              </a:ext>
            </a:extLst>
          </p:cNvPr>
          <p:cNvSpPr>
            <a:spLocks noGrp="1"/>
          </p:cNvSpPr>
          <p:nvPr>
            <p:ph type="subTitle" idx="1"/>
          </p:nvPr>
        </p:nvSpPr>
        <p:spPr>
          <a:xfrm>
            <a:off x="2340031" y="1706979"/>
            <a:ext cx="4463937" cy="365125"/>
          </a:xfrm>
          <a:solidFill>
            <a:srgbClr val="FFBF3F"/>
          </a:solidFill>
          <a:extLst/>
        </p:spPr>
        <p:txBody>
          <a:bodyPr>
            <a:normAutofit fontScale="70000" lnSpcReduction="20000"/>
          </a:bodyPr>
          <a:lstStyle/>
          <a:p>
            <a:pPr>
              <a:defRPr/>
            </a:pPr>
            <a:r>
              <a:rPr lang="en-US" dirty="0">
                <a:solidFill>
                  <a:schemeClr val="tx1"/>
                </a:solidFill>
              </a:rPr>
              <a:t>MASBO Summer Conference 2019</a:t>
            </a:r>
          </a:p>
        </p:txBody>
      </p:sp>
      <p:pic>
        <p:nvPicPr>
          <p:cNvPr id="8" name="Picture 7">
            <a:extLst>
              <a:ext uri="{FF2B5EF4-FFF2-40B4-BE49-F238E27FC236}">
                <a16:creationId xmlns:a16="http://schemas.microsoft.com/office/drawing/2014/main" xmlns="" id="{16979588-05DA-46E4-AF7A-7F5E5A7EB620}"/>
              </a:ext>
            </a:extLst>
          </p:cNvPr>
          <p:cNvPicPr>
            <a:picLocks noChangeAspect="1"/>
          </p:cNvPicPr>
          <p:nvPr/>
        </p:nvPicPr>
        <p:blipFill>
          <a:blip r:embed="rId4"/>
          <a:stretch>
            <a:fillRect/>
          </a:stretch>
        </p:blipFill>
        <p:spPr>
          <a:xfrm>
            <a:off x="457200" y="6249515"/>
            <a:ext cx="1814601" cy="457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9562EF3D-0089-4C2C-9673-1E2F0D74F55B}"/>
              </a:ext>
            </a:extLst>
          </p:cNvPr>
          <p:cNvSpPr>
            <a:spLocks noGrp="1"/>
          </p:cNvSpPr>
          <p:nvPr>
            <p:ph type="title"/>
          </p:nvPr>
        </p:nvSpPr>
        <p:spPr>
          <a:xfrm>
            <a:off x="457200" y="274638"/>
            <a:ext cx="8229600" cy="1143000"/>
          </a:xfrm>
        </p:spPr>
        <p:txBody>
          <a:bodyPr/>
          <a:lstStyle/>
          <a:p>
            <a:r>
              <a:rPr lang="en-US" altLang="en-US">
                <a:ea typeface="ＭＳ Ｐゴシック" panose="020B0600070205080204" pitchFamily="34" charset="-128"/>
              </a:rPr>
              <a:t>How to Obtain an IDC</a:t>
            </a:r>
          </a:p>
        </p:txBody>
      </p:sp>
      <p:sp>
        <p:nvSpPr>
          <p:cNvPr id="16387" name="Content Placeholder 2">
            <a:extLst>
              <a:ext uri="{FF2B5EF4-FFF2-40B4-BE49-F238E27FC236}">
                <a16:creationId xmlns:a16="http://schemas.microsoft.com/office/drawing/2014/main" xmlns="" id="{FD4B8CB8-5BC9-4859-9D49-27A8AB8806A1}"/>
              </a:ext>
            </a:extLst>
          </p:cNvPr>
          <p:cNvSpPr>
            <a:spLocks noGrp="1"/>
          </p:cNvSpPr>
          <p:nvPr>
            <p:ph idx="1"/>
          </p:nvPr>
        </p:nvSpPr>
        <p:spPr/>
        <p:txBody>
          <a:bodyPr/>
          <a:lstStyle/>
          <a:p>
            <a:pPr marL="0" indent="0">
              <a:buFont typeface="Arial" panose="020B0604020202020204" pitchFamily="34" charset="0"/>
              <a:buNone/>
            </a:pPr>
            <a:r>
              <a:rPr lang="en-US" altLang="en-US" sz="2400" dirty="0">
                <a:ea typeface="ＭＳ Ｐゴシック" panose="020B0600070205080204" pitchFamily="34" charset="-128"/>
              </a:rPr>
              <a:t>Any LEA that wants to obtain an indirect cost rate has two options. </a:t>
            </a:r>
            <a:endParaRPr lang="en-US" altLang="en-US" sz="2400" b="1" dirty="0">
              <a:ea typeface="ＭＳ Ｐゴシック" panose="020B0600070205080204" pitchFamily="34" charset="-128"/>
            </a:endParaRPr>
          </a:p>
          <a:p>
            <a:pPr marL="0" indent="0">
              <a:buFont typeface="Arial" panose="020B0604020202020204" pitchFamily="34" charset="0"/>
              <a:buNone/>
            </a:pPr>
            <a:endParaRPr lang="en-US" altLang="en-US" sz="2400" b="1" dirty="0">
              <a:ea typeface="ＭＳ Ｐゴシック" panose="020B0600070205080204" pitchFamily="34" charset="-128"/>
            </a:endParaRPr>
          </a:p>
          <a:p>
            <a:pPr marL="0" indent="0">
              <a:buFont typeface="Arial" panose="020B0604020202020204" pitchFamily="34" charset="0"/>
              <a:buNone/>
            </a:pPr>
            <a:r>
              <a:rPr lang="en-US" altLang="en-US" sz="2400" b="1" dirty="0">
                <a:ea typeface="ＭＳ Ｐゴシック" panose="020B0600070205080204" pitchFamily="34" charset="-128"/>
              </a:rPr>
              <a:t>Option 1</a:t>
            </a:r>
            <a:r>
              <a:rPr lang="en-US" altLang="en-US" sz="2400" dirty="0">
                <a:ea typeface="ＭＳ Ｐゴシック" panose="020B0600070205080204" pitchFamily="34" charset="-128"/>
              </a:rPr>
              <a:t>: The OPI provides the option to accept a preliminary rate calculated from reported TFS expenditures. This process involves review of the provided Schedule A, acceptance of the preliminary rate as calculated by the OPI. Obtain approval from the board or superintendent and submit the Certification form to the OPI. </a:t>
            </a:r>
          </a:p>
        </p:txBody>
      </p:sp>
      <p:sp>
        <p:nvSpPr>
          <p:cNvPr id="16388" name="Slide Number Placeholder 3">
            <a:extLst>
              <a:ext uri="{FF2B5EF4-FFF2-40B4-BE49-F238E27FC236}">
                <a16:creationId xmlns:a16="http://schemas.microsoft.com/office/drawing/2014/main" xmlns="" id="{9A0B1DB8-8BFB-421D-809D-8F9DCCCF2A4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CDD9596-93A7-4890-B8CC-36D2CA0FCE06}"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C4EDAA09-895D-49D6-80BD-BD13039EDAA8}"/>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37FE762D-B046-400B-87C8-0D1449C9FB53}"/>
              </a:ext>
            </a:extLst>
          </p:cNvPr>
          <p:cNvSpPr>
            <a:spLocks noGrp="1"/>
          </p:cNvSpPr>
          <p:nvPr>
            <p:ph type="title"/>
          </p:nvPr>
        </p:nvSpPr>
        <p:spPr>
          <a:xfrm>
            <a:off x="457200" y="274638"/>
            <a:ext cx="8229600" cy="1143000"/>
          </a:xfrm>
        </p:spPr>
        <p:txBody>
          <a:bodyPr/>
          <a:lstStyle/>
          <a:p>
            <a:r>
              <a:rPr lang="en-US" altLang="en-US">
                <a:ea typeface="ＭＳ Ｐゴシック" panose="020B0600070205080204" pitchFamily="34" charset="-128"/>
              </a:rPr>
              <a:t>Option 1 (Continued)</a:t>
            </a:r>
          </a:p>
        </p:txBody>
      </p:sp>
      <p:pic>
        <p:nvPicPr>
          <p:cNvPr id="17411" name="Content Placeholder 4">
            <a:extLst>
              <a:ext uri="{FF2B5EF4-FFF2-40B4-BE49-F238E27FC236}">
                <a16:creationId xmlns:a16="http://schemas.microsoft.com/office/drawing/2014/main" xmlns="" id="{11550CAE-60B9-4FB7-AADC-E47C55134B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76400"/>
            <a:ext cx="8229600" cy="4373563"/>
          </a:xfrm>
        </p:spPr>
      </p:pic>
      <p:sp>
        <p:nvSpPr>
          <p:cNvPr id="17412" name="Slide Number Placeholder 3">
            <a:extLst>
              <a:ext uri="{FF2B5EF4-FFF2-40B4-BE49-F238E27FC236}">
                <a16:creationId xmlns:a16="http://schemas.microsoft.com/office/drawing/2014/main" xmlns="" id="{D6A07711-D4EB-4E99-B9CA-2941E5CA137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C0D5E7C-8DDC-454B-BD24-01E1DE754D2D}"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246F1FFC-6E42-4DE9-923C-EA7D705FEB98}"/>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8B5378F2-AD1A-4F04-B122-9FBE115F086C}"/>
              </a:ext>
            </a:extLst>
          </p:cNvPr>
          <p:cNvSpPr>
            <a:spLocks noGrp="1"/>
          </p:cNvSpPr>
          <p:nvPr>
            <p:ph type="title"/>
          </p:nvPr>
        </p:nvSpPr>
        <p:spPr>
          <a:xfrm>
            <a:off x="457200" y="274638"/>
            <a:ext cx="8229600" cy="1143000"/>
          </a:xfrm>
        </p:spPr>
        <p:txBody>
          <a:bodyPr/>
          <a:lstStyle/>
          <a:p>
            <a:r>
              <a:rPr lang="en-US" altLang="en-US">
                <a:ea typeface="ＭＳ Ｐゴシック" panose="020B0600070205080204" pitchFamily="34" charset="-128"/>
              </a:rPr>
              <a:t>Option 1 (Continued)</a:t>
            </a:r>
          </a:p>
        </p:txBody>
      </p:sp>
      <p:sp>
        <p:nvSpPr>
          <p:cNvPr id="18435" name="Slide Number Placeholder 3">
            <a:extLst>
              <a:ext uri="{FF2B5EF4-FFF2-40B4-BE49-F238E27FC236}">
                <a16:creationId xmlns:a16="http://schemas.microsoft.com/office/drawing/2014/main" xmlns="" id="{FBF45181-C87A-46DD-B91C-908D9268EB2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EF59869-157B-4D6E-8409-A139EE8654BB}"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pic>
        <p:nvPicPr>
          <p:cNvPr id="18436" name="Content Placeholder 6">
            <a:extLst>
              <a:ext uri="{FF2B5EF4-FFF2-40B4-BE49-F238E27FC236}">
                <a16:creationId xmlns:a16="http://schemas.microsoft.com/office/drawing/2014/main" xmlns="" id="{C7C02ECE-3959-42FA-BDBB-3B039BE971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08113"/>
            <a:ext cx="8229600" cy="2268537"/>
          </a:xfrm>
        </p:spPr>
      </p:pic>
      <p:pic>
        <p:nvPicPr>
          <p:cNvPr id="18437" name="Picture 8">
            <a:extLst>
              <a:ext uri="{FF2B5EF4-FFF2-40B4-BE49-F238E27FC236}">
                <a16:creationId xmlns:a16="http://schemas.microsoft.com/office/drawing/2014/main" xmlns="" id="{07276682-F8E2-4302-9B52-692FDFF18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7378"/>
          <a:stretch>
            <a:fillRect/>
          </a:stretch>
        </p:blipFill>
        <p:spPr bwMode="auto">
          <a:xfrm>
            <a:off x="457200" y="4184391"/>
            <a:ext cx="822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xmlns="" id="{658CEED3-02B4-4933-A3F0-121182ADEBD8}"/>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A20CC465-4D9B-4BDB-985E-9C568134BF52}"/>
              </a:ext>
            </a:extLst>
          </p:cNvPr>
          <p:cNvSpPr>
            <a:spLocks noGrp="1"/>
          </p:cNvSpPr>
          <p:nvPr>
            <p:ph type="title"/>
          </p:nvPr>
        </p:nvSpPr>
        <p:spPr>
          <a:xfrm>
            <a:off x="457200" y="274638"/>
            <a:ext cx="8229600" cy="1143000"/>
          </a:xfrm>
        </p:spPr>
        <p:txBody>
          <a:bodyPr/>
          <a:lstStyle/>
          <a:p>
            <a:r>
              <a:rPr lang="en-US" altLang="en-US">
                <a:ea typeface="ＭＳ Ｐゴシック" panose="020B0600070205080204" pitchFamily="34" charset="-128"/>
              </a:rPr>
              <a:t>How to Obtain an IDC</a:t>
            </a:r>
          </a:p>
        </p:txBody>
      </p:sp>
      <p:sp>
        <p:nvSpPr>
          <p:cNvPr id="19459" name="Content Placeholder 2">
            <a:extLst>
              <a:ext uri="{FF2B5EF4-FFF2-40B4-BE49-F238E27FC236}">
                <a16:creationId xmlns:a16="http://schemas.microsoft.com/office/drawing/2014/main" xmlns="" id="{0F4FBFCB-067B-41D7-B8C3-56E97EF64474}"/>
              </a:ext>
            </a:extLst>
          </p:cNvPr>
          <p:cNvSpPr>
            <a:spLocks noGrp="1"/>
          </p:cNvSpPr>
          <p:nvPr>
            <p:ph idx="1"/>
          </p:nvPr>
        </p:nvSpPr>
        <p:spPr/>
        <p:txBody>
          <a:bodyPr/>
          <a:lstStyle/>
          <a:p>
            <a:pPr marL="0" indent="0">
              <a:buFont typeface="Arial" panose="020B0604020202020204" pitchFamily="34" charset="0"/>
              <a:buNone/>
            </a:pPr>
            <a:r>
              <a:rPr lang="en-US" altLang="en-US" sz="2400" dirty="0">
                <a:ea typeface="ＭＳ Ｐゴシック" panose="020B0600070205080204" pitchFamily="34" charset="-128"/>
              </a:rPr>
              <a:t>Any LEA that wants to obtain an indirect cost rate has two options. </a:t>
            </a:r>
            <a:endParaRPr lang="en-US" altLang="en-US" sz="2400" b="1" dirty="0">
              <a:ea typeface="ＭＳ Ｐゴシック" panose="020B0600070205080204" pitchFamily="34" charset="-128"/>
            </a:endParaRPr>
          </a:p>
          <a:p>
            <a:pPr marL="0" indent="0">
              <a:buFont typeface="Arial" panose="020B0604020202020204" pitchFamily="34" charset="0"/>
              <a:buNone/>
            </a:pPr>
            <a:endParaRPr lang="en-US" altLang="en-US" sz="2400" b="1" dirty="0">
              <a:ea typeface="ＭＳ Ｐゴシック" panose="020B0600070205080204" pitchFamily="34" charset="-128"/>
            </a:endParaRPr>
          </a:p>
          <a:p>
            <a:pPr marL="0" indent="0">
              <a:buFont typeface="Arial" panose="020B0604020202020204" pitchFamily="34" charset="0"/>
              <a:buNone/>
            </a:pPr>
            <a:r>
              <a:rPr lang="en-US" altLang="en-US" sz="2400" b="1" dirty="0">
                <a:ea typeface="ＭＳ Ｐゴシック" panose="020B0600070205080204" pitchFamily="34" charset="-128"/>
              </a:rPr>
              <a:t>Option 2</a:t>
            </a:r>
            <a:r>
              <a:rPr lang="en-US" altLang="en-US" sz="2400" dirty="0">
                <a:ea typeface="ＭＳ Ｐゴシック" panose="020B0600070205080204" pitchFamily="34" charset="-128"/>
              </a:rPr>
              <a:t>: The OPI does not collect all expenditures by line item detail, often times there are expenditures that can be claimed as indirect costs that are reported to the base and may be reclassified as indirect. In these situations, a district may request an adjusted rate based on the adjusted ratio of base and indirect expenditures after the reclassification of expenditures. In these situations, the district needs to retain documentation justifying the reclassification for audit purposes.</a:t>
            </a:r>
          </a:p>
        </p:txBody>
      </p:sp>
      <p:sp>
        <p:nvSpPr>
          <p:cNvPr id="19460" name="Slide Number Placeholder 3">
            <a:extLst>
              <a:ext uri="{FF2B5EF4-FFF2-40B4-BE49-F238E27FC236}">
                <a16:creationId xmlns:a16="http://schemas.microsoft.com/office/drawing/2014/main" xmlns="" id="{4D82118F-3DE9-4E88-B3B1-2E69B3B88D5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F72FA5A-3376-46BF-BF11-D635F0F4E25F}"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066547C5-D3A0-455D-B361-2BC379F862A6}"/>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3F5BB57A-B8AF-4783-A768-58D2FDB960AB}"/>
              </a:ext>
            </a:extLst>
          </p:cNvPr>
          <p:cNvSpPr>
            <a:spLocks noGrp="1"/>
          </p:cNvSpPr>
          <p:nvPr>
            <p:ph type="title"/>
          </p:nvPr>
        </p:nvSpPr>
        <p:spPr/>
        <p:txBody>
          <a:bodyPr/>
          <a:lstStyle/>
          <a:p>
            <a:r>
              <a:rPr lang="en-US" altLang="en-US" sz="4000" dirty="0">
                <a:ea typeface="ＭＳ Ｐゴシック" panose="020B0600070205080204" pitchFamily="34" charset="-128"/>
              </a:rPr>
              <a:t>What can be Reclassified as Indirect</a:t>
            </a:r>
          </a:p>
        </p:txBody>
      </p:sp>
      <p:sp>
        <p:nvSpPr>
          <p:cNvPr id="3" name="Rectangle 2">
            <a:extLst>
              <a:ext uri="{FF2B5EF4-FFF2-40B4-BE49-F238E27FC236}">
                <a16:creationId xmlns:a16="http://schemas.microsoft.com/office/drawing/2014/main" xmlns="" id="{A5D172E3-1007-48BD-978B-7DA8F99776FE}"/>
              </a:ext>
            </a:extLst>
          </p:cNvPr>
          <p:cNvSpPr/>
          <p:nvPr/>
        </p:nvSpPr>
        <p:spPr>
          <a:xfrm>
            <a:off x="457200" y="1417638"/>
            <a:ext cx="8096250" cy="4678204"/>
          </a:xfrm>
          <a:prstGeom prst="rect">
            <a:avLst/>
          </a:prstGeom>
        </p:spPr>
        <p:txBody>
          <a:bodyPr>
            <a:spAutoFit/>
          </a:bodyPr>
          <a:lstStyle/>
          <a:p>
            <a:pPr eaLnBrk="1" hangingPunct="1">
              <a:spcBef>
                <a:spcPts val="0"/>
              </a:spcBef>
              <a:spcAft>
                <a:spcPts val="1200"/>
              </a:spcAft>
              <a:defRPr/>
            </a:pPr>
            <a:r>
              <a:rPr lang="en-US" sz="2400" dirty="0">
                <a:latin typeface="+mj-lt"/>
                <a:ea typeface="ＭＳ Ｐゴシック" pitchFamily="-111" charset="-128"/>
                <a:cs typeface="+mj-cs"/>
              </a:rPr>
              <a:t>Indirect costs as those that are incurred for a common or joint purpose benefiting more than one cost objective. In addition, indirect costs cannot be readily identified as benefiting a particular cost objective. Examples of indirect costs include the salaries and expenses for the following:</a:t>
            </a:r>
          </a:p>
          <a:p>
            <a:pPr marL="800100" lvl="1" indent="-342900" eaLnBrk="1" hangingPunct="1">
              <a:buFont typeface="Calibri" panose="020F0502020204030204" pitchFamily="34" charset="0"/>
              <a:buChar char="‒"/>
              <a:defRPr/>
            </a:pPr>
            <a:r>
              <a:rPr lang="en-US" sz="2400" dirty="0">
                <a:latin typeface="+mj-lt"/>
                <a:ea typeface="ＭＳ Ｐゴシック" pitchFamily="-111" charset="-128"/>
                <a:cs typeface="+mj-cs"/>
              </a:rPr>
              <a:t>Data Processing, Accounting, Personnel, Purchasing</a:t>
            </a:r>
            <a:br>
              <a:rPr lang="en-US" sz="2400" dirty="0">
                <a:latin typeface="+mj-lt"/>
                <a:ea typeface="ＭＳ Ｐゴシック" pitchFamily="-111" charset="-128"/>
                <a:cs typeface="+mj-cs"/>
              </a:rPr>
            </a:br>
            <a:r>
              <a:rPr lang="en-US" sz="2400" dirty="0">
                <a:latin typeface="+mj-lt"/>
                <a:ea typeface="ＭＳ Ｐゴシック" pitchFamily="-111" charset="-128"/>
                <a:cs typeface="+mj-cs"/>
              </a:rPr>
              <a:t> </a:t>
            </a:r>
          </a:p>
          <a:p>
            <a:pPr eaLnBrk="1" hangingPunct="1">
              <a:defRPr/>
            </a:pPr>
            <a:r>
              <a:rPr lang="en-US" sz="2400" dirty="0">
                <a:latin typeface="+mj-lt"/>
                <a:ea typeface="ＭＳ Ｐゴシック" pitchFamily="-111" charset="-128"/>
                <a:cs typeface="+mj-cs"/>
              </a:rPr>
              <a:t>Indirect costs are normally charged to federal programs through the indirect cost rate. Grantees must be consistent in treating costs as direct or indirect under federal awards. Once a cost is treated as direct or indirect, it should be treated that way for all projects and activities, regardless of the source of funding. </a:t>
            </a:r>
          </a:p>
        </p:txBody>
      </p:sp>
      <p:sp>
        <p:nvSpPr>
          <p:cNvPr id="20484" name="Slide Number Placeholder 3">
            <a:extLst>
              <a:ext uri="{FF2B5EF4-FFF2-40B4-BE49-F238E27FC236}">
                <a16:creationId xmlns:a16="http://schemas.microsoft.com/office/drawing/2014/main" xmlns="" id="{737CE7F8-C91F-4260-ACDA-3DDF8403DB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2A69F65-9E7D-40B0-A248-2BAB179AFEF2}"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sp>
        <p:nvSpPr>
          <p:cNvPr id="4" name="Date Placeholder 3">
            <a:extLst>
              <a:ext uri="{FF2B5EF4-FFF2-40B4-BE49-F238E27FC236}">
                <a16:creationId xmlns:a16="http://schemas.microsoft.com/office/drawing/2014/main" xmlns="" id="{988AFD94-13C6-4C66-80F7-89CF4C25933B}"/>
              </a:ext>
            </a:extLst>
          </p:cNvPr>
          <p:cNvSpPr>
            <a:spLocks noGrp="1"/>
          </p:cNvSpPr>
          <p:nvPr>
            <p:ph type="dt" sz="half" idx="10"/>
          </p:nvPr>
        </p:nvSpPr>
        <p:spPr/>
        <p:txBody>
          <a:bodyPr/>
          <a:lstStyle/>
          <a:p>
            <a:pPr>
              <a:defRPr/>
            </a:pPr>
            <a:r>
              <a:rPr lang="en-US"/>
              <a:t>June 2019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A2826103-E95E-4720-8004-617456EC7FC8}"/>
              </a:ext>
            </a:extLst>
          </p:cNvPr>
          <p:cNvSpPr>
            <a:spLocks noGrp="1"/>
          </p:cNvSpPr>
          <p:nvPr>
            <p:ph type="title"/>
          </p:nvPr>
        </p:nvSpPr>
        <p:spPr/>
        <p:txBody>
          <a:bodyPr/>
          <a:lstStyle/>
          <a:p>
            <a:r>
              <a:rPr lang="en-US" altLang="en-US" sz="4000">
                <a:ea typeface="ＭＳ Ｐゴシック" panose="020B0600070205080204" pitchFamily="34" charset="-128"/>
              </a:rPr>
              <a:t>What can be Reclassified as Indirect</a:t>
            </a:r>
          </a:p>
        </p:txBody>
      </p:sp>
      <p:sp>
        <p:nvSpPr>
          <p:cNvPr id="3" name="Title 1">
            <a:extLst>
              <a:ext uri="{FF2B5EF4-FFF2-40B4-BE49-F238E27FC236}">
                <a16:creationId xmlns:a16="http://schemas.microsoft.com/office/drawing/2014/main" xmlns="" id="{B8B1E93F-BE84-4F72-B0E0-958A477D4C72}"/>
              </a:ext>
            </a:extLst>
          </p:cNvPr>
          <p:cNvSpPr txBox="1">
            <a:spLocks/>
          </p:cNvSpPr>
          <p:nvPr/>
        </p:nvSpPr>
        <p:spPr bwMode="auto">
          <a:xfrm>
            <a:off x="457200" y="1417638"/>
            <a:ext cx="8229600" cy="4383087"/>
          </a:xfrm>
          <a:prstGeom prst="rect">
            <a:avLst/>
          </a:prstGeom>
          <a:noFill/>
          <a:ln w="9525">
            <a:noFill/>
            <a:miter lim="800000"/>
            <a:headEnd/>
            <a:tailEnd/>
          </a:ln>
        </p:spPr>
        <p:txBody>
          <a:bodyPr/>
          <a:lstStyle/>
          <a:p>
            <a:pPr>
              <a:defRPr/>
            </a:pPr>
            <a:r>
              <a:rPr lang="en-US" sz="2400" dirty="0">
                <a:latin typeface="+mj-lt"/>
                <a:ea typeface="ＭＳ Ｐゴシック" pitchFamily="-111" charset="-128"/>
                <a:cs typeface="+mj-cs"/>
              </a:rPr>
              <a:t>Salaries and Expenditures for costs which typically benefit several activities and programs. Examples are:</a:t>
            </a:r>
          </a:p>
          <a:p>
            <a:pPr marL="800100" lvl="1" indent="-342900">
              <a:buFont typeface="Calibri" panose="020F0502020204030204" pitchFamily="34" charset="0"/>
              <a:buChar char="‒"/>
              <a:defRPr/>
            </a:pPr>
            <a:r>
              <a:rPr lang="en-US" sz="2400" dirty="0">
                <a:latin typeface="+mj-lt"/>
                <a:ea typeface="ＭＳ Ｐゴシック" pitchFamily="-111" charset="-128"/>
                <a:cs typeface="+mj-cs"/>
              </a:rPr>
              <a:t>Accounting, Budgeting, and Payroll;</a:t>
            </a:r>
          </a:p>
          <a:p>
            <a:pPr marL="800100" lvl="1" indent="-342900">
              <a:buFont typeface="Calibri" panose="020F0502020204030204" pitchFamily="34" charset="0"/>
              <a:buChar char="‒"/>
              <a:defRPr/>
            </a:pPr>
            <a:r>
              <a:rPr lang="en-US" sz="2400" dirty="0">
                <a:latin typeface="+mj-lt"/>
                <a:ea typeface="ＭＳ Ｐゴシック" pitchFamily="-111" charset="-128"/>
                <a:cs typeface="+mj-cs"/>
              </a:rPr>
              <a:t>Personnel management;</a:t>
            </a:r>
          </a:p>
          <a:p>
            <a:pPr marL="800100" lvl="1" indent="-342900">
              <a:buFont typeface="Calibri" panose="020F0502020204030204" pitchFamily="34" charset="0"/>
              <a:buChar char="‒"/>
              <a:defRPr/>
            </a:pPr>
            <a:r>
              <a:rPr lang="en-US" sz="2400" dirty="0">
                <a:latin typeface="+mj-lt"/>
                <a:ea typeface="ＭＳ Ｐゴシック" pitchFamily="-111" charset="-128"/>
                <a:cs typeface="+mj-cs"/>
              </a:rPr>
              <a:t>Purchasing;	</a:t>
            </a:r>
          </a:p>
          <a:p>
            <a:pPr marL="800100" lvl="1" indent="-342900">
              <a:buFont typeface="Calibri" panose="020F0502020204030204" pitchFamily="34" charset="0"/>
              <a:buChar char="‒"/>
              <a:defRPr/>
            </a:pPr>
            <a:r>
              <a:rPr lang="en-US" sz="2400" dirty="0">
                <a:latin typeface="+mj-lt"/>
                <a:ea typeface="ＭＳ Ｐゴシック" pitchFamily="-111" charset="-128"/>
                <a:cs typeface="+mj-cs"/>
              </a:rPr>
              <a:t>Labor negotiation contracts;</a:t>
            </a:r>
          </a:p>
          <a:p>
            <a:pPr marL="800100" lvl="1" indent="-342900">
              <a:buFont typeface="Calibri" panose="020F0502020204030204" pitchFamily="34" charset="0"/>
              <a:buChar char="‒"/>
              <a:defRPr/>
            </a:pPr>
            <a:r>
              <a:rPr lang="en-US" sz="2400" dirty="0">
                <a:latin typeface="+mj-lt"/>
                <a:ea typeface="ＭＳ Ｐゴシック" pitchFamily="-111" charset="-128"/>
                <a:cs typeface="+mj-cs"/>
              </a:rPr>
              <a:t>Mailrooms; and</a:t>
            </a:r>
          </a:p>
          <a:p>
            <a:pPr marL="800100" lvl="1" indent="-342900">
              <a:buFont typeface="Calibri" panose="020F0502020204030204" pitchFamily="34" charset="0"/>
              <a:buChar char="‒"/>
              <a:defRPr/>
            </a:pPr>
            <a:r>
              <a:rPr lang="en-US" sz="2400" dirty="0">
                <a:latin typeface="+mj-lt"/>
                <a:ea typeface="ＭＳ Ｐゴシック" pitchFamily="-111" charset="-128"/>
                <a:cs typeface="+mj-cs"/>
              </a:rPr>
              <a:t>Computer networks, or data processing operations. </a:t>
            </a:r>
          </a:p>
          <a:p>
            <a:pPr>
              <a:defRPr/>
            </a:pPr>
            <a:endParaRPr lang="en-US" sz="2400" dirty="0">
              <a:latin typeface="+mj-lt"/>
              <a:ea typeface="ＭＳ Ｐゴシック" pitchFamily="-111" charset="-128"/>
              <a:cs typeface="+mj-cs"/>
            </a:endParaRPr>
          </a:p>
          <a:p>
            <a:pPr eaLnBrk="1" hangingPunct="1">
              <a:defRPr/>
            </a:pPr>
            <a:r>
              <a:rPr lang="en-US" sz="2400" dirty="0">
                <a:latin typeface="+mj-lt"/>
                <a:ea typeface="ＭＳ Ｐゴシック" pitchFamily="-111" charset="-128"/>
                <a:cs typeface="+mj-cs"/>
              </a:rPr>
              <a:t>Federal regulations allow auditing costs for districts</a:t>
            </a:r>
          </a:p>
          <a:p>
            <a:pPr eaLnBrk="1" hangingPunct="1">
              <a:defRPr/>
            </a:pPr>
            <a:r>
              <a:rPr lang="en-US" sz="2400" dirty="0">
                <a:latin typeface="+mj-lt"/>
                <a:ea typeface="ＭＳ Ｐゴシック" pitchFamily="-111" charset="-128"/>
                <a:cs typeface="+mj-cs"/>
              </a:rPr>
              <a:t>spending over $750,000 of federal funds to be classified as an indirect cost.</a:t>
            </a:r>
          </a:p>
        </p:txBody>
      </p:sp>
      <p:sp>
        <p:nvSpPr>
          <p:cNvPr id="21508" name="Slide Number Placeholder 3">
            <a:extLst>
              <a:ext uri="{FF2B5EF4-FFF2-40B4-BE49-F238E27FC236}">
                <a16:creationId xmlns:a16="http://schemas.microsoft.com/office/drawing/2014/main" xmlns="" id="{31493E27-92D3-4113-94F8-486745D179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1D3209C-ADE2-4BF3-808C-B9601EFD5462}"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
        <p:nvSpPr>
          <p:cNvPr id="4" name="Date Placeholder 3">
            <a:extLst>
              <a:ext uri="{FF2B5EF4-FFF2-40B4-BE49-F238E27FC236}">
                <a16:creationId xmlns:a16="http://schemas.microsoft.com/office/drawing/2014/main" xmlns="" id="{18F80D68-88AD-41B3-903C-F333703D8B2F}"/>
              </a:ext>
            </a:extLst>
          </p:cNvPr>
          <p:cNvSpPr>
            <a:spLocks noGrp="1"/>
          </p:cNvSpPr>
          <p:nvPr>
            <p:ph type="dt" sz="half" idx="10"/>
          </p:nvPr>
        </p:nvSpPr>
        <p:spPr/>
        <p:txBody>
          <a:bodyPr/>
          <a:lstStyle/>
          <a:p>
            <a:pPr>
              <a:defRPr/>
            </a:pPr>
            <a:r>
              <a:rPr lang="en-US"/>
              <a:t>June 2019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FBF06BCE-B606-4A99-8389-591B90940E15}"/>
              </a:ext>
            </a:extLst>
          </p:cNvPr>
          <p:cNvSpPr>
            <a:spLocks noGrp="1"/>
          </p:cNvSpPr>
          <p:nvPr>
            <p:ph type="title"/>
          </p:nvPr>
        </p:nvSpPr>
        <p:spPr/>
        <p:txBody>
          <a:bodyPr/>
          <a:lstStyle/>
          <a:p>
            <a:r>
              <a:rPr lang="en-US" altLang="en-US" sz="4000">
                <a:ea typeface="ＭＳ Ｐゴシック" panose="020B0600070205080204" pitchFamily="34" charset="-128"/>
              </a:rPr>
              <a:t>What can be Reclassified as Indirect</a:t>
            </a:r>
          </a:p>
        </p:txBody>
      </p:sp>
      <p:sp>
        <p:nvSpPr>
          <p:cNvPr id="3" name="Title 1">
            <a:extLst>
              <a:ext uri="{FF2B5EF4-FFF2-40B4-BE49-F238E27FC236}">
                <a16:creationId xmlns:a16="http://schemas.microsoft.com/office/drawing/2014/main" xmlns="" id="{3FAD2FFA-22FD-4179-A0B8-EE70BEC03042}"/>
              </a:ext>
            </a:extLst>
          </p:cNvPr>
          <p:cNvSpPr txBox="1">
            <a:spLocks/>
          </p:cNvSpPr>
          <p:nvPr/>
        </p:nvSpPr>
        <p:spPr bwMode="auto">
          <a:xfrm>
            <a:off x="609600" y="1771650"/>
            <a:ext cx="8229600" cy="1143000"/>
          </a:xfrm>
          <a:prstGeom prst="rect">
            <a:avLst/>
          </a:prstGeom>
          <a:noFill/>
          <a:ln w="9525">
            <a:noFill/>
            <a:miter lim="800000"/>
            <a:headEnd/>
            <a:tailEnd/>
          </a:ln>
        </p:spPr>
        <p:txBody>
          <a:bodyPr/>
          <a:lstStyle/>
          <a:p>
            <a:pPr>
              <a:defRPr/>
            </a:pPr>
            <a:r>
              <a:rPr lang="en-US" sz="2400" dirty="0">
                <a:latin typeface="+mn-lt"/>
                <a:ea typeface="ＭＳ Ｐゴシック" pitchFamily="-111" charset="-128"/>
                <a:cs typeface="+mj-cs"/>
              </a:rPr>
              <a:t>Once your determine what you will want to reclassify (using caution not to double count expenditures the OPI has already determined to be considered indirect) the OPI has created an Indirect Cost Calculator for your use located at: </a:t>
            </a:r>
          </a:p>
          <a:p>
            <a:pPr>
              <a:defRPr/>
            </a:pPr>
            <a:r>
              <a:rPr lang="en-US" sz="2400" dirty="0">
                <a:latin typeface="+mn-lt"/>
                <a:ea typeface="ＭＳ Ｐゴシック" pitchFamily="-111" charset="-128"/>
                <a:cs typeface="+mj-cs"/>
                <a:hlinkClick r:id="rId2"/>
              </a:rPr>
              <a:t>http://opi.mt.gov/Portals/182/Page%20Files/School%20Finance/Accounting/FY%202020%20Indirect%20Calculator/FY20IDCCalc.xlsx?ver=2019-01-15-055752-470</a:t>
            </a:r>
            <a:r>
              <a:rPr lang="en-US" sz="2400" dirty="0">
                <a:latin typeface="+mn-lt"/>
                <a:ea typeface="ＭＳ Ｐゴシック" pitchFamily="-111" charset="-128"/>
                <a:cs typeface="+mj-cs"/>
              </a:rPr>
              <a:t> </a:t>
            </a:r>
          </a:p>
        </p:txBody>
      </p:sp>
      <p:sp>
        <p:nvSpPr>
          <p:cNvPr id="22532" name="Slide Number Placeholder 3">
            <a:extLst>
              <a:ext uri="{FF2B5EF4-FFF2-40B4-BE49-F238E27FC236}">
                <a16:creationId xmlns:a16="http://schemas.microsoft.com/office/drawing/2014/main" xmlns="" id="{E93D8E98-74D4-47AC-8FC0-D18AB15462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9B3C3BB-F7F1-4DC2-9836-2084EC79E79D}"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
        <p:nvSpPr>
          <p:cNvPr id="4" name="Date Placeholder 3">
            <a:extLst>
              <a:ext uri="{FF2B5EF4-FFF2-40B4-BE49-F238E27FC236}">
                <a16:creationId xmlns:a16="http://schemas.microsoft.com/office/drawing/2014/main" xmlns="" id="{77AA2FD8-7D2B-4E36-89C4-2E05D706A6B3}"/>
              </a:ext>
            </a:extLst>
          </p:cNvPr>
          <p:cNvSpPr>
            <a:spLocks noGrp="1"/>
          </p:cNvSpPr>
          <p:nvPr>
            <p:ph type="dt" sz="half" idx="10"/>
          </p:nvPr>
        </p:nvSpPr>
        <p:spPr/>
        <p:txBody>
          <a:bodyPr/>
          <a:lstStyle/>
          <a:p>
            <a:pPr>
              <a:defRPr/>
            </a:pPr>
            <a:r>
              <a:rPr lang="en-US"/>
              <a:t>June 2019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224BACF3-0EEA-4213-B556-D33D9EF14268}"/>
              </a:ext>
            </a:extLst>
          </p:cNvPr>
          <p:cNvSpPr>
            <a:spLocks noGrp="1"/>
          </p:cNvSpPr>
          <p:nvPr>
            <p:ph type="title"/>
          </p:nvPr>
        </p:nvSpPr>
        <p:spPr>
          <a:xfrm>
            <a:off x="285750" y="2724150"/>
            <a:ext cx="8401050" cy="1143000"/>
          </a:xfrm>
        </p:spPr>
        <p:txBody>
          <a:bodyPr/>
          <a:lstStyle/>
          <a:p>
            <a:r>
              <a:rPr lang="en-US" altLang="en-US" sz="4000" dirty="0">
                <a:ea typeface="ＭＳ Ｐゴシック" panose="020B0600070205080204" pitchFamily="34" charset="-128"/>
              </a:rPr>
              <a:t>The calculation of an IDC rate from reported TFS expenditures</a:t>
            </a:r>
          </a:p>
        </p:txBody>
      </p:sp>
      <p:sp>
        <p:nvSpPr>
          <p:cNvPr id="23555" name="Slide Number Placeholder 3">
            <a:extLst>
              <a:ext uri="{FF2B5EF4-FFF2-40B4-BE49-F238E27FC236}">
                <a16:creationId xmlns:a16="http://schemas.microsoft.com/office/drawing/2014/main" xmlns="" id="{47D98B76-1A28-419D-A4C1-981B9AD7B34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910A0DE-E383-4479-A951-C9AD099DBADD}"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C073F735-983E-49D9-B183-DFDC36AE5EDE}"/>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EA018-F0A7-4171-9013-863A31532FF1}"/>
              </a:ext>
            </a:extLst>
          </p:cNvPr>
          <p:cNvSpPr>
            <a:spLocks noGrp="1"/>
          </p:cNvSpPr>
          <p:nvPr>
            <p:ph type="title"/>
          </p:nvPr>
        </p:nvSpPr>
        <p:spPr>
          <a:xfrm>
            <a:off x="457200" y="274638"/>
            <a:ext cx="8229600" cy="1143000"/>
          </a:xfrm>
        </p:spPr>
        <p:txBody>
          <a:bodyPr/>
          <a:lstStyle/>
          <a:p>
            <a:r>
              <a:rPr lang="en-US" dirty="0"/>
              <a:t>Column A </a:t>
            </a:r>
          </a:p>
        </p:txBody>
      </p:sp>
      <p:sp>
        <p:nvSpPr>
          <p:cNvPr id="3" name="Content Placeholder 2">
            <a:extLst>
              <a:ext uri="{FF2B5EF4-FFF2-40B4-BE49-F238E27FC236}">
                <a16:creationId xmlns:a16="http://schemas.microsoft.com/office/drawing/2014/main" xmlns="" id="{DA5A8210-847E-4D8A-B3ED-0C0008200B16}"/>
              </a:ext>
            </a:extLst>
          </p:cNvPr>
          <p:cNvSpPr>
            <a:spLocks noGrp="1"/>
          </p:cNvSpPr>
          <p:nvPr>
            <p:ph idx="1"/>
          </p:nvPr>
        </p:nvSpPr>
        <p:spPr/>
        <p:txBody>
          <a:bodyPr/>
          <a:lstStyle/>
          <a:p>
            <a:pPr marL="0" indent="0">
              <a:buNone/>
            </a:pPr>
            <a:r>
              <a:rPr lang="en-US" sz="2400" dirty="0"/>
              <a:t>Total expenditures are determined by summing the general fund and special revenue funds (fund numbered less than 50) excluding object 91X operating transfers and 971 residual equity transfers. The debt service, capital projects, trust, enterprise, and internal service funds are excluded. Columns B,C,D,E, and F must total to column A. </a:t>
            </a:r>
          </a:p>
        </p:txBody>
      </p:sp>
      <p:sp>
        <p:nvSpPr>
          <p:cNvPr id="4" name="Slide Number Placeholder 3">
            <a:extLst>
              <a:ext uri="{FF2B5EF4-FFF2-40B4-BE49-F238E27FC236}">
                <a16:creationId xmlns:a16="http://schemas.microsoft.com/office/drawing/2014/main" xmlns="" id="{7D6EE5A9-C142-4422-ABB5-93633963BF42}"/>
              </a:ext>
            </a:extLst>
          </p:cNvPr>
          <p:cNvSpPr>
            <a:spLocks noGrp="1"/>
          </p:cNvSpPr>
          <p:nvPr>
            <p:ph type="sldNum" sz="quarter" idx="11"/>
          </p:nvPr>
        </p:nvSpPr>
        <p:spPr/>
        <p:txBody>
          <a:bodyPr/>
          <a:lstStyle/>
          <a:p>
            <a:pPr>
              <a:defRPr/>
            </a:pPr>
            <a:fld id="{245761AB-2A1B-4162-AB3D-A9E9D26D05DA}" type="slidenum">
              <a:rPr lang="en-US" altLang="en-US" smtClean="0"/>
              <a:pPr>
                <a:defRPr/>
              </a:pPr>
              <a:t>18</a:t>
            </a:fld>
            <a:endParaRPr lang="en-US" altLang="en-US"/>
          </a:p>
        </p:txBody>
      </p:sp>
      <p:sp>
        <p:nvSpPr>
          <p:cNvPr id="5" name="Date Placeholder 4">
            <a:extLst>
              <a:ext uri="{FF2B5EF4-FFF2-40B4-BE49-F238E27FC236}">
                <a16:creationId xmlns:a16="http://schemas.microsoft.com/office/drawing/2014/main" xmlns="" id="{DA7E8A7D-FB3F-48AA-BA55-660230A6E01E}"/>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404690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76D91-760E-4DA5-A7ED-F036B18B80DF}"/>
              </a:ext>
            </a:extLst>
          </p:cNvPr>
          <p:cNvSpPr>
            <a:spLocks noGrp="1"/>
          </p:cNvSpPr>
          <p:nvPr>
            <p:ph type="title"/>
          </p:nvPr>
        </p:nvSpPr>
        <p:spPr>
          <a:xfrm>
            <a:off x="457200" y="274638"/>
            <a:ext cx="8229600" cy="1143000"/>
          </a:xfrm>
        </p:spPr>
        <p:txBody>
          <a:bodyPr/>
          <a:lstStyle/>
          <a:p>
            <a:r>
              <a:rPr lang="en-US" dirty="0"/>
              <a:t>Column B </a:t>
            </a:r>
          </a:p>
        </p:txBody>
      </p:sp>
      <p:sp>
        <p:nvSpPr>
          <p:cNvPr id="3" name="Content Placeholder 2">
            <a:extLst>
              <a:ext uri="{FF2B5EF4-FFF2-40B4-BE49-F238E27FC236}">
                <a16:creationId xmlns:a16="http://schemas.microsoft.com/office/drawing/2014/main" xmlns="" id="{125EE4E5-3FDC-4FA8-BFA1-348705E16CB0}"/>
              </a:ext>
            </a:extLst>
          </p:cNvPr>
          <p:cNvSpPr>
            <a:spLocks noGrp="1"/>
          </p:cNvSpPr>
          <p:nvPr>
            <p:ph idx="1"/>
          </p:nvPr>
        </p:nvSpPr>
        <p:spPr/>
        <p:txBody>
          <a:bodyPr/>
          <a:lstStyle/>
          <a:p>
            <a:pPr marL="0" indent="0">
              <a:buNone/>
            </a:pPr>
            <a:r>
              <a:rPr lang="en-US" sz="2400" dirty="0"/>
              <a:t>Direct and Unallowable Costs include all expenditures in the general and special revenue funds (funds numbered less than 50) except for capital outlay, debt service, school foods expenditures function 31XX object 1XX or 2XX, resource transfers/sub-grants, sub-contracts in excess of $25,000 with educational vendors and functions 25XX Business Services. </a:t>
            </a:r>
          </a:p>
        </p:txBody>
      </p:sp>
      <p:sp>
        <p:nvSpPr>
          <p:cNvPr id="4" name="Slide Number Placeholder 3">
            <a:extLst>
              <a:ext uri="{FF2B5EF4-FFF2-40B4-BE49-F238E27FC236}">
                <a16:creationId xmlns:a16="http://schemas.microsoft.com/office/drawing/2014/main" xmlns="" id="{2668DAD7-4148-4E5C-865F-CA983D6E930E}"/>
              </a:ext>
            </a:extLst>
          </p:cNvPr>
          <p:cNvSpPr>
            <a:spLocks noGrp="1"/>
          </p:cNvSpPr>
          <p:nvPr>
            <p:ph type="sldNum" sz="quarter" idx="11"/>
          </p:nvPr>
        </p:nvSpPr>
        <p:spPr/>
        <p:txBody>
          <a:bodyPr/>
          <a:lstStyle/>
          <a:p>
            <a:pPr>
              <a:defRPr/>
            </a:pPr>
            <a:fld id="{245761AB-2A1B-4162-AB3D-A9E9D26D05DA}" type="slidenum">
              <a:rPr lang="en-US" altLang="en-US" smtClean="0"/>
              <a:pPr>
                <a:defRPr/>
              </a:pPr>
              <a:t>19</a:t>
            </a:fld>
            <a:endParaRPr lang="en-US" altLang="en-US"/>
          </a:p>
        </p:txBody>
      </p:sp>
      <p:sp>
        <p:nvSpPr>
          <p:cNvPr id="5" name="Date Placeholder 4">
            <a:extLst>
              <a:ext uri="{FF2B5EF4-FFF2-40B4-BE49-F238E27FC236}">
                <a16:creationId xmlns:a16="http://schemas.microsoft.com/office/drawing/2014/main" xmlns="" id="{B7963F82-2E69-4BFB-96CE-46992191CAF2}"/>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194065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B5EFCD-2BB5-484F-8CEC-3589B5C3A053}"/>
              </a:ext>
            </a:extLst>
          </p:cNvPr>
          <p:cNvSpPr>
            <a:spLocks noGrp="1"/>
          </p:cNvSpPr>
          <p:nvPr>
            <p:ph idx="1"/>
          </p:nvPr>
        </p:nvSpPr>
        <p:spPr/>
        <p:txBody>
          <a:bodyPr>
            <a:normAutofit/>
          </a:bodyPr>
          <a:lstStyle/>
          <a:p>
            <a:pPr marL="0" indent="0">
              <a:buNone/>
            </a:pPr>
            <a:r>
              <a:rPr lang="en-US" sz="2400" dirty="0"/>
              <a:t>The Montana Office of Public Instruction (OPI) has, in cooperation with the U.S. Department of Education (ED), </a:t>
            </a:r>
            <a:r>
              <a:rPr lang="en-US" sz="2400" dirty="0" smtClean="0"/>
              <a:t>developed </a:t>
            </a:r>
            <a:r>
              <a:rPr lang="en-US" sz="2400" dirty="0"/>
              <a:t>an indirect cost proposal to be used for Local Education Agencies (LEAs) in Montana. The State Education Agency (SEA) has been delegated authority by ED to calculate indirect costs rates for LEAs. To recover any indirect costs for the administration of federal or state grants an LEA must have an approved indirect cost rate. Rates will be calculated annually based on the annual Trustees’ Financial Summary (TFS) in accordance with this plan. </a:t>
            </a:r>
          </a:p>
        </p:txBody>
      </p:sp>
      <p:sp>
        <p:nvSpPr>
          <p:cNvPr id="9218" name="Title 1">
            <a:extLst>
              <a:ext uri="{FF2B5EF4-FFF2-40B4-BE49-F238E27FC236}">
                <a16:creationId xmlns:a16="http://schemas.microsoft.com/office/drawing/2014/main" xmlns="" id="{3B587B2D-01AE-4095-A01E-8D7AA7F7E73B}"/>
              </a:ext>
            </a:extLst>
          </p:cNvPr>
          <p:cNvSpPr>
            <a:spLocks noGrp="1"/>
          </p:cNvSpPr>
          <p:nvPr>
            <p:ph type="title"/>
          </p:nvPr>
        </p:nvSpPr>
        <p:spPr/>
        <p:txBody>
          <a:bodyPr/>
          <a:lstStyle/>
          <a:p>
            <a:r>
              <a:rPr lang="en-US" altLang="en-US"/>
              <a:t>Introduction</a:t>
            </a:r>
            <a:endParaRPr lang="en-US" altLang="en-US" dirty="0"/>
          </a:p>
        </p:txBody>
      </p:sp>
      <p:sp>
        <p:nvSpPr>
          <p:cNvPr id="9" name="Slide Number Placeholder 8">
            <a:extLst>
              <a:ext uri="{FF2B5EF4-FFF2-40B4-BE49-F238E27FC236}">
                <a16:creationId xmlns:a16="http://schemas.microsoft.com/office/drawing/2014/main" xmlns="" id="{AC2F8E48-5760-4B87-B4F9-C39719B3A4FB}"/>
              </a:ext>
            </a:extLst>
          </p:cNvPr>
          <p:cNvSpPr>
            <a:spLocks noGrp="1"/>
          </p:cNvSpPr>
          <p:nvPr>
            <p:ph type="sldNum" sz="quarter" idx="11"/>
          </p:nvPr>
        </p:nvSpPr>
        <p:spPr/>
        <p:txBody>
          <a:bodyPr/>
          <a:lstStyle/>
          <a:p>
            <a:pPr>
              <a:defRPr/>
            </a:pPr>
            <a:fld id="{245761AB-2A1B-4162-AB3D-A9E9D26D05DA}" type="slidenum">
              <a:rPr lang="en-US" altLang="en-US" smtClean="0"/>
              <a:pPr>
                <a:defRPr/>
              </a:pPr>
              <a:t>2</a:t>
            </a:fld>
            <a:endParaRPr lang="en-US" altLang="en-US" dirty="0"/>
          </a:p>
        </p:txBody>
      </p:sp>
      <p:sp>
        <p:nvSpPr>
          <p:cNvPr id="10" name="Date Placeholder 9">
            <a:extLst>
              <a:ext uri="{FF2B5EF4-FFF2-40B4-BE49-F238E27FC236}">
                <a16:creationId xmlns:a16="http://schemas.microsoft.com/office/drawing/2014/main" xmlns="" id="{E4A6E372-9EDC-4435-83FA-16026F2CAE13}"/>
              </a:ext>
            </a:extLst>
          </p:cNvPr>
          <p:cNvSpPr>
            <a:spLocks noGrp="1"/>
          </p:cNvSpPr>
          <p:nvPr>
            <p:ph type="dt" sz="half" idx="10"/>
          </p:nvPr>
        </p:nvSpPr>
        <p:spPr/>
        <p:txBody>
          <a:bodyPr/>
          <a:lstStyle/>
          <a:p>
            <a:pPr>
              <a:defRPr/>
            </a:pPr>
            <a:r>
              <a:rPr lang="en-US" dirty="0"/>
              <a:t>June 2019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A295B-6251-4D72-9364-E33DD57F3F71}"/>
              </a:ext>
            </a:extLst>
          </p:cNvPr>
          <p:cNvSpPr>
            <a:spLocks noGrp="1"/>
          </p:cNvSpPr>
          <p:nvPr>
            <p:ph type="title"/>
          </p:nvPr>
        </p:nvSpPr>
        <p:spPr>
          <a:xfrm>
            <a:off x="457200" y="274638"/>
            <a:ext cx="8229600" cy="1143000"/>
          </a:xfrm>
        </p:spPr>
        <p:txBody>
          <a:bodyPr/>
          <a:lstStyle/>
          <a:p>
            <a:r>
              <a:rPr lang="en-US" dirty="0"/>
              <a:t>Column C </a:t>
            </a:r>
          </a:p>
        </p:txBody>
      </p:sp>
      <p:sp>
        <p:nvSpPr>
          <p:cNvPr id="3" name="Content Placeholder 2">
            <a:extLst>
              <a:ext uri="{FF2B5EF4-FFF2-40B4-BE49-F238E27FC236}">
                <a16:creationId xmlns:a16="http://schemas.microsoft.com/office/drawing/2014/main" xmlns="" id="{4FF081DE-9BAC-4D12-8B50-E8C4F4C4B2BF}"/>
              </a:ext>
            </a:extLst>
          </p:cNvPr>
          <p:cNvSpPr>
            <a:spLocks noGrp="1"/>
          </p:cNvSpPr>
          <p:nvPr>
            <p:ph idx="1"/>
          </p:nvPr>
        </p:nvSpPr>
        <p:spPr/>
        <p:txBody>
          <a:bodyPr/>
          <a:lstStyle/>
          <a:p>
            <a:pPr marL="0" indent="0">
              <a:buNone/>
            </a:pPr>
            <a:r>
              <a:rPr lang="en-US" sz="2400" dirty="0"/>
              <a:t>Indirect Costs include all expenditures in functions 25XX Business Services except for capital outlay and debt service for the General (01), Retirement (14), Miscellaneous Programs (15) for programs coded to “1XX” or “271”, Metal Mine Tax Reserve (24), State Mining Impact (25), Impact Aid (26), Technology (28), and Flexibility (29) funds. </a:t>
            </a:r>
          </a:p>
        </p:txBody>
      </p:sp>
      <p:sp>
        <p:nvSpPr>
          <p:cNvPr id="4" name="Slide Number Placeholder 3">
            <a:extLst>
              <a:ext uri="{FF2B5EF4-FFF2-40B4-BE49-F238E27FC236}">
                <a16:creationId xmlns:a16="http://schemas.microsoft.com/office/drawing/2014/main" xmlns="" id="{A332D479-B467-4D0E-B2DE-C7582A3C54CC}"/>
              </a:ext>
            </a:extLst>
          </p:cNvPr>
          <p:cNvSpPr>
            <a:spLocks noGrp="1"/>
          </p:cNvSpPr>
          <p:nvPr>
            <p:ph type="sldNum" sz="quarter" idx="11"/>
          </p:nvPr>
        </p:nvSpPr>
        <p:spPr/>
        <p:txBody>
          <a:bodyPr/>
          <a:lstStyle/>
          <a:p>
            <a:pPr>
              <a:defRPr/>
            </a:pPr>
            <a:fld id="{245761AB-2A1B-4162-AB3D-A9E9D26D05DA}" type="slidenum">
              <a:rPr lang="en-US" altLang="en-US" smtClean="0"/>
              <a:pPr>
                <a:defRPr/>
              </a:pPr>
              <a:t>20</a:t>
            </a:fld>
            <a:endParaRPr lang="en-US" altLang="en-US"/>
          </a:p>
        </p:txBody>
      </p:sp>
      <p:sp>
        <p:nvSpPr>
          <p:cNvPr id="5" name="Date Placeholder 4">
            <a:extLst>
              <a:ext uri="{FF2B5EF4-FFF2-40B4-BE49-F238E27FC236}">
                <a16:creationId xmlns:a16="http://schemas.microsoft.com/office/drawing/2014/main" xmlns="" id="{BF489F52-0B79-42E0-9575-DB57424D392B}"/>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3721234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DC47B5-EED8-4777-8E46-50144B06C36E}"/>
              </a:ext>
            </a:extLst>
          </p:cNvPr>
          <p:cNvSpPr>
            <a:spLocks noGrp="1"/>
          </p:cNvSpPr>
          <p:nvPr>
            <p:ph type="title"/>
          </p:nvPr>
        </p:nvSpPr>
        <p:spPr>
          <a:xfrm>
            <a:off x="457200" y="274638"/>
            <a:ext cx="8229600" cy="1143000"/>
          </a:xfrm>
        </p:spPr>
        <p:txBody>
          <a:bodyPr/>
          <a:lstStyle/>
          <a:p>
            <a:r>
              <a:rPr lang="en-US" dirty="0"/>
              <a:t>Columns D,E,F </a:t>
            </a:r>
          </a:p>
        </p:txBody>
      </p:sp>
      <p:sp>
        <p:nvSpPr>
          <p:cNvPr id="3" name="Content Placeholder 2">
            <a:extLst>
              <a:ext uri="{FF2B5EF4-FFF2-40B4-BE49-F238E27FC236}">
                <a16:creationId xmlns:a16="http://schemas.microsoft.com/office/drawing/2014/main" xmlns="" id="{AB23209B-49BE-4E95-B91E-704A29724B1A}"/>
              </a:ext>
            </a:extLst>
          </p:cNvPr>
          <p:cNvSpPr>
            <a:spLocks noGrp="1"/>
          </p:cNvSpPr>
          <p:nvPr>
            <p:ph idx="1"/>
          </p:nvPr>
        </p:nvSpPr>
        <p:spPr/>
        <p:txBody>
          <a:bodyPr>
            <a:normAutofit/>
          </a:bodyPr>
          <a:lstStyle/>
          <a:p>
            <a:pPr marL="0" indent="0">
              <a:buNone/>
            </a:pPr>
            <a:r>
              <a:rPr lang="en-US" sz="2400" dirty="0"/>
              <a:t>Excluded Costs include all expenditures in the general and special revenue funds (funds numbered less than 50) for function code 4XXX Facilities Acquisition, 5XXX Debt Service and object codes 7XX Capital Outlay and Equipment, 31XX School Foods that are not object 1XX or 2XX, 840 Principal, 850 Interest, 860 Agent Fees, and Resource Transfers/Sub-Grants (62XX-930), and sub-contracts in excess of $25,000 with educational vendors. </a:t>
            </a:r>
          </a:p>
        </p:txBody>
      </p:sp>
      <p:sp>
        <p:nvSpPr>
          <p:cNvPr id="4" name="Slide Number Placeholder 3">
            <a:extLst>
              <a:ext uri="{FF2B5EF4-FFF2-40B4-BE49-F238E27FC236}">
                <a16:creationId xmlns:a16="http://schemas.microsoft.com/office/drawing/2014/main" xmlns="" id="{5AD5A85B-0703-4548-8955-F946EDC31EDB}"/>
              </a:ext>
            </a:extLst>
          </p:cNvPr>
          <p:cNvSpPr>
            <a:spLocks noGrp="1"/>
          </p:cNvSpPr>
          <p:nvPr>
            <p:ph type="sldNum" sz="quarter" idx="11"/>
          </p:nvPr>
        </p:nvSpPr>
        <p:spPr/>
        <p:txBody>
          <a:bodyPr/>
          <a:lstStyle/>
          <a:p>
            <a:pPr>
              <a:defRPr/>
            </a:pPr>
            <a:fld id="{245761AB-2A1B-4162-AB3D-A9E9D26D05DA}" type="slidenum">
              <a:rPr lang="en-US" altLang="en-US" smtClean="0"/>
              <a:pPr>
                <a:defRPr/>
              </a:pPr>
              <a:t>21</a:t>
            </a:fld>
            <a:endParaRPr lang="en-US" altLang="en-US"/>
          </a:p>
        </p:txBody>
      </p:sp>
      <p:sp>
        <p:nvSpPr>
          <p:cNvPr id="5" name="Date Placeholder 4">
            <a:extLst>
              <a:ext uri="{FF2B5EF4-FFF2-40B4-BE49-F238E27FC236}">
                <a16:creationId xmlns:a16="http://schemas.microsoft.com/office/drawing/2014/main" xmlns="" id="{414A7ADA-7796-47C2-B863-F610D51B1DCE}"/>
              </a:ext>
            </a:extLst>
          </p:cNvPr>
          <p:cNvSpPr>
            <a:spLocks noGrp="1"/>
          </p:cNvSpPr>
          <p:nvPr>
            <p:ph type="dt" sz="half" idx="10"/>
          </p:nvPr>
        </p:nvSpPr>
        <p:spPr>
          <a:xfrm>
            <a:off x="3505200" y="6341590"/>
            <a:ext cx="2133600" cy="365125"/>
          </a:xfrm>
        </p:spPr>
        <p:txBody>
          <a:bodyPr/>
          <a:lstStyle/>
          <a:p>
            <a:pPr>
              <a:defRPr/>
            </a:pPr>
            <a:r>
              <a:rPr lang="en-US"/>
              <a:t>June 2019</a:t>
            </a:r>
            <a:endParaRPr lang="en-US" dirty="0"/>
          </a:p>
        </p:txBody>
      </p:sp>
    </p:spTree>
    <p:extLst>
      <p:ext uri="{BB962C8B-B14F-4D97-AF65-F5344CB8AC3E}">
        <p14:creationId xmlns:p14="http://schemas.microsoft.com/office/powerpoint/2010/main" val="12186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37E53F97-A102-48AD-A36D-1B1F744C4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18420" r="4375" b="6094"/>
          <a:stretch>
            <a:fillRect/>
          </a:stretch>
        </p:blipFill>
        <p:spPr bwMode="auto">
          <a:xfrm>
            <a:off x="214313" y="496888"/>
            <a:ext cx="870743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Slide Number Placeholder 14">
            <a:extLst>
              <a:ext uri="{FF2B5EF4-FFF2-40B4-BE49-F238E27FC236}">
                <a16:creationId xmlns:a16="http://schemas.microsoft.com/office/drawing/2014/main" xmlns="" id="{293F8F8B-E7FB-4420-85B2-A6D2565546D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5BBB406-4C9B-4359-86CA-DDE6EA968153}"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
        <p:nvSpPr>
          <p:cNvPr id="21" name="Rectangle 20">
            <a:extLst>
              <a:ext uri="{FF2B5EF4-FFF2-40B4-BE49-F238E27FC236}">
                <a16:creationId xmlns:a16="http://schemas.microsoft.com/office/drawing/2014/main" xmlns="" id="{68F32B64-4644-41E9-85CB-2B4B9603CE40}"/>
              </a:ext>
            </a:extLst>
          </p:cNvPr>
          <p:cNvSpPr/>
          <p:nvPr/>
        </p:nvSpPr>
        <p:spPr>
          <a:xfrm>
            <a:off x="8321675" y="860425"/>
            <a:ext cx="617538" cy="306388"/>
          </a:xfrm>
          <a:prstGeom prst="rect">
            <a:avLst/>
          </a:prstGeom>
        </p:spPr>
        <p:txBody>
          <a:bodyPr wrap="none">
            <a:spAutoFit/>
          </a:bodyPr>
          <a:lstStyle/>
          <a:p>
            <a:pPr eaLnBrk="1" hangingPunct="1">
              <a:defRPr/>
            </a:pPr>
            <a:r>
              <a:rPr lang="en-US" sz="1400" dirty="0">
                <a:latin typeface="Calibri" panose="020F0502020204030204" pitchFamily="34" charset="0"/>
              </a:rPr>
              <a:t>Food/</a:t>
            </a:r>
            <a:endParaRPr lang="en-US" sz="1400" dirty="0"/>
          </a:p>
        </p:txBody>
      </p:sp>
      <p:sp>
        <p:nvSpPr>
          <p:cNvPr id="2" name="Date Placeholder 1">
            <a:extLst>
              <a:ext uri="{FF2B5EF4-FFF2-40B4-BE49-F238E27FC236}">
                <a16:creationId xmlns:a16="http://schemas.microsoft.com/office/drawing/2014/main" xmlns="" id="{3D8060CA-99DF-4E17-BEEA-8D819EBD1B8F}"/>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175438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37E53F97-A102-48AD-A36D-1B1F744C4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18420" r="4375" b="6094"/>
          <a:stretch>
            <a:fillRect/>
          </a:stretch>
        </p:blipFill>
        <p:spPr bwMode="auto">
          <a:xfrm>
            <a:off x="214313" y="496888"/>
            <a:ext cx="870743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xmlns="" id="{8AE0D1FF-2877-460D-82EF-849A13CB8587}"/>
              </a:ext>
            </a:extLst>
          </p:cNvPr>
          <p:cNvSpPr>
            <a:spLocks noChangeArrowheads="1"/>
          </p:cNvSpPr>
          <p:nvPr/>
        </p:nvSpPr>
        <p:spPr bwMode="auto">
          <a:xfrm>
            <a:off x="647700" y="61913"/>
            <a:ext cx="1943100" cy="755650"/>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900"/>
              <a:t>Funds General and Special Revenue funds</a:t>
            </a:r>
          </a:p>
          <a:p>
            <a:pPr defTabSz="914400" eaLnBrk="1" hangingPunct="1">
              <a:spcBef>
                <a:spcPct val="0"/>
              </a:spcBef>
              <a:spcAft>
                <a:spcPts val="1000"/>
              </a:spcAft>
              <a:buFontTx/>
              <a:buNone/>
            </a:pPr>
            <a:r>
              <a:rPr lang="en-US" altLang="en-US" sz="900"/>
              <a:t>Excludes Operating and Residual Equity Transfers</a:t>
            </a:r>
          </a:p>
        </p:txBody>
      </p:sp>
      <p:cxnSp>
        <p:nvCxnSpPr>
          <p:cNvPr id="32772" name="AutoShape 3">
            <a:extLst>
              <a:ext uri="{FF2B5EF4-FFF2-40B4-BE49-F238E27FC236}">
                <a16:creationId xmlns:a16="http://schemas.microsoft.com/office/drawing/2014/main" xmlns="" id="{3D20F03C-F818-4083-8524-5C14E7FAABC4}"/>
              </a:ext>
            </a:extLst>
          </p:cNvPr>
          <p:cNvCxnSpPr>
            <a:cxnSpLocks noChangeShapeType="1"/>
          </p:cNvCxnSpPr>
          <p:nvPr/>
        </p:nvCxnSpPr>
        <p:spPr bwMode="auto">
          <a:xfrm>
            <a:off x="2590800" y="671513"/>
            <a:ext cx="758825" cy="2714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781" name="Slide Number Placeholder 14">
            <a:extLst>
              <a:ext uri="{FF2B5EF4-FFF2-40B4-BE49-F238E27FC236}">
                <a16:creationId xmlns:a16="http://schemas.microsoft.com/office/drawing/2014/main" xmlns="" id="{293F8F8B-E7FB-4420-85B2-A6D2565546D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5BBB406-4C9B-4359-86CA-DDE6EA968153}"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
        <p:nvSpPr>
          <p:cNvPr id="21" name="Rectangle 20">
            <a:extLst>
              <a:ext uri="{FF2B5EF4-FFF2-40B4-BE49-F238E27FC236}">
                <a16:creationId xmlns:a16="http://schemas.microsoft.com/office/drawing/2014/main" xmlns="" id="{68F32B64-4644-41E9-85CB-2B4B9603CE40}"/>
              </a:ext>
            </a:extLst>
          </p:cNvPr>
          <p:cNvSpPr/>
          <p:nvPr/>
        </p:nvSpPr>
        <p:spPr>
          <a:xfrm>
            <a:off x="8321675" y="860425"/>
            <a:ext cx="617538" cy="306388"/>
          </a:xfrm>
          <a:prstGeom prst="rect">
            <a:avLst/>
          </a:prstGeom>
        </p:spPr>
        <p:txBody>
          <a:bodyPr wrap="none">
            <a:spAutoFit/>
          </a:bodyPr>
          <a:lstStyle/>
          <a:p>
            <a:pPr eaLnBrk="1" hangingPunct="1">
              <a:defRPr/>
            </a:pPr>
            <a:r>
              <a:rPr lang="en-US" sz="1400" dirty="0">
                <a:latin typeface="Calibri" panose="020F0502020204030204" pitchFamily="34" charset="0"/>
              </a:rPr>
              <a:t>Food/</a:t>
            </a:r>
            <a:endParaRPr lang="en-US" sz="1400" dirty="0"/>
          </a:p>
        </p:txBody>
      </p:sp>
      <p:sp>
        <p:nvSpPr>
          <p:cNvPr id="2" name="Date Placeholder 1">
            <a:extLst>
              <a:ext uri="{FF2B5EF4-FFF2-40B4-BE49-F238E27FC236}">
                <a16:creationId xmlns:a16="http://schemas.microsoft.com/office/drawing/2014/main" xmlns="" id="{FD7283F6-335E-4ACB-824A-1774A69FB1A8}"/>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1977538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37E53F97-A102-48AD-A36D-1B1F744C4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18420" r="4375" b="6094"/>
          <a:stretch>
            <a:fillRect/>
          </a:stretch>
        </p:blipFill>
        <p:spPr bwMode="auto">
          <a:xfrm>
            <a:off x="214313" y="496888"/>
            <a:ext cx="870743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xmlns="" id="{8AE0D1FF-2877-460D-82EF-849A13CB8587}"/>
              </a:ext>
            </a:extLst>
          </p:cNvPr>
          <p:cNvSpPr>
            <a:spLocks noChangeArrowheads="1"/>
          </p:cNvSpPr>
          <p:nvPr/>
        </p:nvSpPr>
        <p:spPr bwMode="auto">
          <a:xfrm>
            <a:off x="647700" y="61913"/>
            <a:ext cx="1943100" cy="755650"/>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900"/>
              <a:t>Funds General and Special Revenue funds</a:t>
            </a:r>
          </a:p>
          <a:p>
            <a:pPr defTabSz="914400" eaLnBrk="1" hangingPunct="1">
              <a:spcBef>
                <a:spcPct val="0"/>
              </a:spcBef>
              <a:spcAft>
                <a:spcPts val="1000"/>
              </a:spcAft>
              <a:buFontTx/>
              <a:buNone/>
            </a:pPr>
            <a:r>
              <a:rPr lang="en-US" altLang="en-US" sz="900"/>
              <a:t>Excludes Operating and Residual Equity Transfers</a:t>
            </a:r>
          </a:p>
        </p:txBody>
      </p:sp>
      <p:cxnSp>
        <p:nvCxnSpPr>
          <p:cNvPr id="32772" name="AutoShape 3">
            <a:extLst>
              <a:ext uri="{FF2B5EF4-FFF2-40B4-BE49-F238E27FC236}">
                <a16:creationId xmlns:a16="http://schemas.microsoft.com/office/drawing/2014/main" xmlns="" id="{3D20F03C-F818-4083-8524-5C14E7FAABC4}"/>
              </a:ext>
            </a:extLst>
          </p:cNvPr>
          <p:cNvCxnSpPr>
            <a:cxnSpLocks noChangeShapeType="1"/>
          </p:cNvCxnSpPr>
          <p:nvPr/>
        </p:nvCxnSpPr>
        <p:spPr bwMode="auto">
          <a:xfrm>
            <a:off x="2590800" y="671513"/>
            <a:ext cx="758825" cy="2714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245" name="Rectangle 2">
            <a:extLst>
              <a:ext uri="{FF2B5EF4-FFF2-40B4-BE49-F238E27FC236}">
                <a16:creationId xmlns:a16="http://schemas.microsoft.com/office/drawing/2014/main" xmlns="" id="{F46169E5-D3A2-4B81-BAE9-D9B7555070B2}"/>
              </a:ext>
            </a:extLst>
          </p:cNvPr>
          <p:cNvSpPr>
            <a:spLocks noChangeArrowheads="1"/>
          </p:cNvSpPr>
          <p:nvPr/>
        </p:nvSpPr>
        <p:spPr bwMode="auto">
          <a:xfrm>
            <a:off x="225425" y="858838"/>
            <a:ext cx="3519488" cy="5327649"/>
          </a:xfrm>
          <a:prstGeom prst="rect">
            <a:avLst/>
          </a:prstGeom>
          <a:solidFill>
            <a:srgbClr val="DBE5F1"/>
          </a:solidFill>
          <a:ln w="9525">
            <a:solidFill>
              <a:srgbClr val="000000"/>
            </a:solidFill>
            <a:miter lim="800000"/>
            <a:headEnd/>
            <a:tailEnd/>
          </a:ln>
        </p:spPr>
        <p:txBody>
          <a:bodyPr/>
          <a:lstStyle/>
          <a:p>
            <a:pPr defTabSz="914400" eaLnBrk="1" hangingPunct="1">
              <a:spcAft>
                <a:spcPts val="600"/>
              </a:spcAft>
              <a:defRPr/>
            </a:pPr>
            <a:r>
              <a:rPr lang="en-US" sz="900" dirty="0">
                <a:latin typeface="Calibri" pitchFamily="34" charset="0"/>
              </a:rPr>
              <a:t>Direct</a:t>
            </a:r>
          </a:p>
          <a:p>
            <a:pPr defTabSz="914400" eaLnBrk="1" hangingPunct="1">
              <a:spcAft>
                <a:spcPts val="600"/>
              </a:spcAft>
              <a:defRPr/>
            </a:pPr>
            <a:r>
              <a:rPr lang="en-US" sz="900" dirty="0">
                <a:latin typeface="Calibri" pitchFamily="34" charset="0"/>
              </a:rPr>
              <a:t>Funds General and Special Revenue funds</a:t>
            </a:r>
          </a:p>
          <a:p>
            <a:pPr defTabSz="914400" eaLnBrk="1" hangingPunct="1">
              <a:spcAft>
                <a:spcPts val="600"/>
              </a:spcAft>
              <a:defRPr/>
            </a:pPr>
            <a:r>
              <a:rPr lang="en-US" sz="900" dirty="0">
                <a:latin typeface="Calibri" pitchFamily="34" charset="0"/>
              </a:rPr>
              <a:t>(Step 1) All Functions but not:</a:t>
            </a:r>
          </a:p>
          <a:p>
            <a:pPr defTabSz="914400" eaLnBrk="1" hangingPunct="1">
              <a:spcAft>
                <a:spcPts val="600"/>
              </a:spcAft>
              <a:defRPr/>
            </a:pPr>
            <a:r>
              <a:rPr lang="en-US" sz="900" dirty="0">
                <a:latin typeface="Calibri" pitchFamily="34" charset="0"/>
              </a:rPr>
              <a:t>25XX Support Services - Business </a:t>
            </a:r>
            <a:br>
              <a:rPr lang="en-US" sz="900" dirty="0">
                <a:latin typeface="Calibri" pitchFamily="34" charset="0"/>
              </a:rPr>
            </a:br>
            <a:r>
              <a:rPr lang="en-US" sz="900" dirty="0">
                <a:latin typeface="Calibri" pitchFamily="34" charset="0"/>
              </a:rPr>
              <a:t>28XX Reserved (Historical)</a:t>
            </a:r>
            <a:br>
              <a:rPr lang="en-US" sz="900" dirty="0">
                <a:latin typeface="Calibri" pitchFamily="34" charset="0"/>
              </a:rPr>
            </a:br>
            <a:r>
              <a:rPr lang="en-US" sz="900" dirty="0">
                <a:latin typeface="Calibri" pitchFamily="34" charset="0"/>
              </a:rPr>
              <a:t>4XXX Facilities Acquisition and Construction Services)</a:t>
            </a:r>
            <a:br>
              <a:rPr lang="en-US" sz="900" dirty="0">
                <a:latin typeface="Calibri" pitchFamily="34" charset="0"/>
              </a:rPr>
            </a:br>
            <a:r>
              <a:rPr lang="en-US" sz="900" dirty="0">
                <a:latin typeface="Calibri" pitchFamily="34" charset="0"/>
              </a:rPr>
              <a:t>52XX Capital Leases or Long Tern Notes with Board of Investments</a:t>
            </a:r>
            <a:br>
              <a:rPr lang="en-US" sz="900" dirty="0">
                <a:latin typeface="Calibri" pitchFamily="34" charset="0"/>
              </a:rPr>
            </a:br>
            <a:r>
              <a:rPr lang="en-US" sz="900" dirty="0">
                <a:latin typeface="Calibri" pitchFamily="34" charset="0"/>
              </a:rPr>
              <a:t>62XX Resource Transfers</a:t>
            </a:r>
          </a:p>
          <a:p>
            <a:pPr defTabSz="914400" eaLnBrk="1" hangingPunct="1">
              <a:spcAft>
                <a:spcPts val="600"/>
              </a:spcAft>
              <a:defRPr/>
            </a:pPr>
            <a:r>
              <a:rPr lang="en-US" sz="900" dirty="0">
                <a:latin typeface="Calibri" pitchFamily="34" charset="0"/>
              </a:rPr>
              <a:t>All Object  but not: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(Step 2) Funds General and Special Revenue funds in :</a:t>
            </a:r>
          </a:p>
          <a:p>
            <a:pPr defTabSz="914400" eaLnBrk="1" hangingPunct="1">
              <a:spcAft>
                <a:spcPts val="600"/>
              </a:spcAft>
              <a:defRPr/>
            </a:pPr>
            <a:r>
              <a:rPr lang="en-US" sz="900" dirty="0">
                <a:latin typeface="Calibri" pitchFamily="34" charset="0"/>
              </a:rPr>
              <a:t>62XX Resource Transfers  and  940  Indirect Costs</a:t>
            </a:r>
          </a:p>
          <a:p>
            <a:pPr defTabSz="914400" eaLnBrk="1" hangingPunct="1">
              <a:spcAft>
                <a:spcPts val="600"/>
              </a:spcAft>
              <a:defRPr/>
            </a:pPr>
            <a:r>
              <a:rPr lang="en-US" sz="900" dirty="0">
                <a:latin typeface="Calibri" pitchFamily="34" charset="0"/>
              </a:rPr>
              <a:t>(Step 3) All Funds but not:</a:t>
            </a:r>
            <a:br>
              <a:rPr lang="en-US" sz="900" dirty="0">
                <a:latin typeface="Calibri" pitchFamily="34" charset="0"/>
              </a:rPr>
            </a:br>
            <a:r>
              <a:rPr lang="en-US" sz="900" dirty="0">
                <a:latin typeface="Calibri" pitchFamily="34" charset="0"/>
              </a:rPr>
              <a:t>01 General Fund                     14 Retirement Fund</a:t>
            </a:r>
            <a:br>
              <a:rPr lang="en-US" sz="900" dirty="0">
                <a:latin typeface="Calibri" pitchFamily="34" charset="0"/>
              </a:rPr>
            </a:br>
            <a:r>
              <a:rPr lang="en-US" sz="900" dirty="0">
                <a:latin typeface="Calibri" pitchFamily="34" charset="0"/>
              </a:rPr>
              <a:t>24 Metal Mines Fund            25 State Mining Impact Fund</a:t>
            </a:r>
            <a:br>
              <a:rPr lang="en-US" sz="900" dirty="0">
                <a:latin typeface="Calibri" pitchFamily="34" charset="0"/>
              </a:rPr>
            </a:br>
            <a:r>
              <a:rPr lang="en-US" sz="900" dirty="0">
                <a:latin typeface="Calibri" pitchFamily="34" charset="0"/>
              </a:rPr>
              <a:t>26 Impact Aid Fund               28 Technology Fund</a:t>
            </a:r>
            <a:br>
              <a:rPr lang="en-US" sz="900" dirty="0">
                <a:latin typeface="Calibri" pitchFamily="34" charset="0"/>
              </a:rPr>
            </a:br>
            <a:r>
              <a:rPr lang="en-US" sz="900" dirty="0">
                <a:latin typeface="Calibri" pitchFamily="34" charset="0"/>
              </a:rPr>
              <a:t>29 Flexibility Fund</a:t>
            </a:r>
            <a:br>
              <a:rPr lang="en-US" sz="900" dirty="0">
                <a:latin typeface="Calibri" pitchFamily="34" charset="0"/>
              </a:rPr>
            </a:br>
            <a:r>
              <a:rPr lang="en-US" sz="900" dirty="0">
                <a:latin typeface="Calibri" pitchFamily="34" charset="0"/>
              </a:rPr>
              <a:t> And all funds less than fund 50  and in……</a:t>
            </a:r>
          </a:p>
          <a:p>
            <a:pPr defTabSz="914400" eaLnBrk="1" hangingPunct="1">
              <a:spcAft>
                <a:spcPts val="600"/>
              </a:spcAft>
              <a:defRPr/>
            </a:pPr>
            <a:r>
              <a:rPr lang="en-US" sz="900" dirty="0">
                <a:latin typeface="Calibri" pitchFamily="34" charset="0"/>
              </a:rPr>
              <a:t>25XX Support Services - Business  and, Object Not in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p>
          <a:p>
            <a:pPr defTabSz="914400" eaLnBrk="1" hangingPunct="1">
              <a:spcAft>
                <a:spcPts val="600"/>
              </a:spcAft>
              <a:defRPr/>
            </a:pPr>
            <a:r>
              <a:rPr lang="en-US" sz="900" dirty="0">
                <a:latin typeface="Calibri" pitchFamily="34" charset="0"/>
              </a:rPr>
              <a:t>(Step 4) Function 31XX School Foods Objects 1XX Salary &amp; 2XX Benefits are included all other Function 31XX &amp; Objects are excluded.</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All summed then minus Indirect Step 2</a:t>
            </a:r>
          </a:p>
        </p:txBody>
      </p:sp>
      <p:cxnSp>
        <p:nvCxnSpPr>
          <p:cNvPr id="32774" name="AutoShape 3">
            <a:extLst>
              <a:ext uri="{FF2B5EF4-FFF2-40B4-BE49-F238E27FC236}">
                <a16:creationId xmlns:a16="http://schemas.microsoft.com/office/drawing/2014/main" xmlns="" id="{859DB043-92D1-4862-AB17-161F2C698A8A}"/>
              </a:ext>
            </a:extLst>
          </p:cNvPr>
          <p:cNvCxnSpPr>
            <a:cxnSpLocks noChangeShapeType="1"/>
          </p:cNvCxnSpPr>
          <p:nvPr/>
        </p:nvCxnSpPr>
        <p:spPr bwMode="auto">
          <a:xfrm flipV="1">
            <a:off x="3733800" y="1254125"/>
            <a:ext cx="588963" cy="279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781" name="Slide Number Placeholder 14">
            <a:extLst>
              <a:ext uri="{FF2B5EF4-FFF2-40B4-BE49-F238E27FC236}">
                <a16:creationId xmlns:a16="http://schemas.microsoft.com/office/drawing/2014/main" xmlns="" id="{293F8F8B-E7FB-4420-85B2-A6D2565546D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5BBB406-4C9B-4359-86CA-DDE6EA968153}" type="slidenum">
              <a:rPr lang="en-US" altLang="en-US" sz="1200" smtClean="0">
                <a:solidFill>
                  <a:srgbClr val="898989"/>
                </a:solidFill>
              </a:rPr>
              <a:pPr>
                <a:spcBef>
                  <a:spcPct val="0"/>
                </a:spcBef>
                <a:buFontTx/>
                <a:buNone/>
              </a:pPr>
              <a:t>24</a:t>
            </a:fld>
            <a:endParaRPr lang="en-US" altLang="en-US" sz="1200" dirty="0">
              <a:solidFill>
                <a:srgbClr val="898989"/>
              </a:solidFill>
            </a:endParaRPr>
          </a:p>
        </p:txBody>
      </p:sp>
      <p:sp>
        <p:nvSpPr>
          <p:cNvPr id="21" name="Rectangle 20">
            <a:extLst>
              <a:ext uri="{FF2B5EF4-FFF2-40B4-BE49-F238E27FC236}">
                <a16:creationId xmlns:a16="http://schemas.microsoft.com/office/drawing/2014/main" xmlns="" id="{68F32B64-4644-41E9-85CB-2B4B9603CE40}"/>
              </a:ext>
            </a:extLst>
          </p:cNvPr>
          <p:cNvSpPr/>
          <p:nvPr/>
        </p:nvSpPr>
        <p:spPr>
          <a:xfrm>
            <a:off x="8321675" y="860425"/>
            <a:ext cx="617538" cy="306388"/>
          </a:xfrm>
          <a:prstGeom prst="rect">
            <a:avLst/>
          </a:prstGeom>
        </p:spPr>
        <p:txBody>
          <a:bodyPr wrap="none">
            <a:spAutoFit/>
          </a:bodyPr>
          <a:lstStyle/>
          <a:p>
            <a:pPr eaLnBrk="1" hangingPunct="1">
              <a:defRPr/>
            </a:pPr>
            <a:r>
              <a:rPr lang="en-US" sz="1400" dirty="0">
                <a:latin typeface="Calibri" panose="020F0502020204030204" pitchFamily="34" charset="0"/>
              </a:rPr>
              <a:t>Food/</a:t>
            </a:r>
            <a:endParaRPr lang="en-US" sz="1400" dirty="0"/>
          </a:p>
        </p:txBody>
      </p:sp>
      <p:sp>
        <p:nvSpPr>
          <p:cNvPr id="2" name="Date Placeholder 1">
            <a:extLst>
              <a:ext uri="{FF2B5EF4-FFF2-40B4-BE49-F238E27FC236}">
                <a16:creationId xmlns:a16="http://schemas.microsoft.com/office/drawing/2014/main" xmlns="" id="{0683E120-FEFE-40C6-87EC-5B65663D6947}"/>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140413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37E53F97-A102-48AD-A36D-1B1F744C4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18420" r="4375" b="6094"/>
          <a:stretch>
            <a:fillRect/>
          </a:stretch>
        </p:blipFill>
        <p:spPr bwMode="auto">
          <a:xfrm>
            <a:off x="214313" y="496888"/>
            <a:ext cx="870743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xmlns="" id="{8AE0D1FF-2877-460D-82EF-849A13CB8587}"/>
              </a:ext>
            </a:extLst>
          </p:cNvPr>
          <p:cNvSpPr>
            <a:spLocks noChangeArrowheads="1"/>
          </p:cNvSpPr>
          <p:nvPr/>
        </p:nvSpPr>
        <p:spPr bwMode="auto">
          <a:xfrm>
            <a:off x="647700" y="61913"/>
            <a:ext cx="1943100" cy="755650"/>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900"/>
              <a:t>Funds General and Special Revenue funds</a:t>
            </a:r>
          </a:p>
          <a:p>
            <a:pPr defTabSz="914400" eaLnBrk="1" hangingPunct="1">
              <a:spcBef>
                <a:spcPct val="0"/>
              </a:spcBef>
              <a:spcAft>
                <a:spcPts val="1000"/>
              </a:spcAft>
              <a:buFontTx/>
              <a:buNone/>
            </a:pPr>
            <a:r>
              <a:rPr lang="en-US" altLang="en-US" sz="900"/>
              <a:t>Excludes Operating and Residual Equity Transfers</a:t>
            </a:r>
          </a:p>
        </p:txBody>
      </p:sp>
      <p:cxnSp>
        <p:nvCxnSpPr>
          <p:cNvPr id="32772" name="AutoShape 3">
            <a:extLst>
              <a:ext uri="{FF2B5EF4-FFF2-40B4-BE49-F238E27FC236}">
                <a16:creationId xmlns:a16="http://schemas.microsoft.com/office/drawing/2014/main" xmlns="" id="{3D20F03C-F818-4083-8524-5C14E7FAABC4}"/>
              </a:ext>
            </a:extLst>
          </p:cNvPr>
          <p:cNvCxnSpPr>
            <a:cxnSpLocks noChangeShapeType="1"/>
          </p:cNvCxnSpPr>
          <p:nvPr/>
        </p:nvCxnSpPr>
        <p:spPr bwMode="auto">
          <a:xfrm>
            <a:off x="2590800" y="671513"/>
            <a:ext cx="758825" cy="2714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4" name="AutoShape 3">
            <a:extLst>
              <a:ext uri="{FF2B5EF4-FFF2-40B4-BE49-F238E27FC236}">
                <a16:creationId xmlns:a16="http://schemas.microsoft.com/office/drawing/2014/main" xmlns="" id="{859DB043-92D1-4862-AB17-161F2C698A8A}"/>
              </a:ext>
            </a:extLst>
          </p:cNvPr>
          <p:cNvCxnSpPr>
            <a:cxnSpLocks noChangeShapeType="1"/>
          </p:cNvCxnSpPr>
          <p:nvPr/>
        </p:nvCxnSpPr>
        <p:spPr bwMode="auto">
          <a:xfrm flipV="1">
            <a:off x="3733800" y="1254125"/>
            <a:ext cx="588963" cy="279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5" name="AutoShape 7">
            <a:extLst>
              <a:ext uri="{FF2B5EF4-FFF2-40B4-BE49-F238E27FC236}">
                <a16:creationId xmlns:a16="http://schemas.microsoft.com/office/drawing/2014/main" xmlns="" id="{3E713980-83C9-4264-AD31-07C94A8F1424}"/>
              </a:ext>
            </a:extLst>
          </p:cNvPr>
          <p:cNvCxnSpPr>
            <a:cxnSpLocks noChangeShapeType="1"/>
          </p:cNvCxnSpPr>
          <p:nvPr/>
        </p:nvCxnSpPr>
        <p:spPr bwMode="auto">
          <a:xfrm rot="16200000" flipV="1">
            <a:off x="5897562" y="1344613"/>
            <a:ext cx="434975"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781" name="Slide Number Placeholder 14">
            <a:extLst>
              <a:ext uri="{FF2B5EF4-FFF2-40B4-BE49-F238E27FC236}">
                <a16:creationId xmlns:a16="http://schemas.microsoft.com/office/drawing/2014/main" xmlns="" id="{293F8F8B-E7FB-4420-85B2-A6D2565546D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5BBB406-4C9B-4359-86CA-DDE6EA968153}"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sp>
        <p:nvSpPr>
          <p:cNvPr id="21" name="Rectangle 20">
            <a:extLst>
              <a:ext uri="{FF2B5EF4-FFF2-40B4-BE49-F238E27FC236}">
                <a16:creationId xmlns:a16="http://schemas.microsoft.com/office/drawing/2014/main" xmlns="" id="{68F32B64-4644-41E9-85CB-2B4B9603CE40}"/>
              </a:ext>
            </a:extLst>
          </p:cNvPr>
          <p:cNvSpPr/>
          <p:nvPr/>
        </p:nvSpPr>
        <p:spPr>
          <a:xfrm>
            <a:off x="8321675" y="860425"/>
            <a:ext cx="617538" cy="306388"/>
          </a:xfrm>
          <a:prstGeom prst="rect">
            <a:avLst/>
          </a:prstGeom>
        </p:spPr>
        <p:txBody>
          <a:bodyPr wrap="none">
            <a:spAutoFit/>
          </a:bodyPr>
          <a:lstStyle/>
          <a:p>
            <a:pPr eaLnBrk="1" hangingPunct="1">
              <a:defRPr/>
            </a:pPr>
            <a:r>
              <a:rPr lang="en-US" sz="1400" dirty="0">
                <a:latin typeface="Calibri" panose="020F0502020204030204" pitchFamily="34" charset="0"/>
              </a:rPr>
              <a:t>Food/</a:t>
            </a:r>
            <a:endParaRPr lang="en-US" sz="1400" dirty="0"/>
          </a:p>
        </p:txBody>
      </p:sp>
      <p:sp>
        <p:nvSpPr>
          <p:cNvPr id="2" name="Date Placeholder 1">
            <a:extLst>
              <a:ext uri="{FF2B5EF4-FFF2-40B4-BE49-F238E27FC236}">
                <a16:creationId xmlns:a16="http://schemas.microsoft.com/office/drawing/2014/main" xmlns="" id="{7A3137A1-F42D-471C-A49D-50F06F3F8DB9}"/>
              </a:ext>
            </a:extLst>
          </p:cNvPr>
          <p:cNvSpPr>
            <a:spLocks noGrp="1"/>
          </p:cNvSpPr>
          <p:nvPr>
            <p:ph type="dt" sz="half" idx="10"/>
          </p:nvPr>
        </p:nvSpPr>
        <p:spPr/>
        <p:txBody>
          <a:bodyPr/>
          <a:lstStyle/>
          <a:p>
            <a:pPr>
              <a:defRPr/>
            </a:pPr>
            <a:r>
              <a:rPr lang="en-US"/>
              <a:t>June 2019</a:t>
            </a:r>
            <a:endParaRPr lang="en-US" dirty="0"/>
          </a:p>
        </p:txBody>
      </p:sp>
      <p:sp>
        <p:nvSpPr>
          <p:cNvPr id="12" name="Rectangle 2">
            <a:extLst>
              <a:ext uri="{FF2B5EF4-FFF2-40B4-BE49-F238E27FC236}">
                <a16:creationId xmlns:a16="http://schemas.microsoft.com/office/drawing/2014/main" xmlns="" id="{559E7A4E-5E4F-4391-A160-BEDFD07F565D}"/>
              </a:ext>
            </a:extLst>
          </p:cNvPr>
          <p:cNvSpPr>
            <a:spLocks noChangeArrowheads="1"/>
          </p:cNvSpPr>
          <p:nvPr/>
        </p:nvSpPr>
        <p:spPr bwMode="auto">
          <a:xfrm>
            <a:off x="225425" y="858838"/>
            <a:ext cx="3519488" cy="5327649"/>
          </a:xfrm>
          <a:prstGeom prst="rect">
            <a:avLst/>
          </a:prstGeom>
          <a:solidFill>
            <a:srgbClr val="DBE5F1"/>
          </a:solidFill>
          <a:ln w="9525">
            <a:solidFill>
              <a:srgbClr val="000000"/>
            </a:solidFill>
            <a:miter lim="800000"/>
            <a:headEnd/>
            <a:tailEnd/>
          </a:ln>
        </p:spPr>
        <p:txBody>
          <a:bodyPr/>
          <a:lstStyle/>
          <a:p>
            <a:pPr defTabSz="914400" eaLnBrk="1" hangingPunct="1">
              <a:spcAft>
                <a:spcPts val="600"/>
              </a:spcAft>
              <a:defRPr/>
            </a:pPr>
            <a:r>
              <a:rPr lang="en-US" sz="900" dirty="0">
                <a:latin typeface="Calibri" pitchFamily="34" charset="0"/>
              </a:rPr>
              <a:t>Direct</a:t>
            </a:r>
          </a:p>
          <a:p>
            <a:pPr defTabSz="914400" eaLnBrk="1" hangingPunct="1">
              <a:spcAft>
                <a:spcPts val="600"/>
              </a:spcAft>
              <a:defRPr/>
            </a:pPr>
            <a:r>
              <a:rPr lang="en-US" sz="900" dirty="0">
                <a:latin typeface="Calibri" pitchFamily="34" charset="0"/>
              </a:rPr>
              <a:t>Funds General and Special Revenue funds</a:t>
            </a:r>
          </a:p>
          <a:p>
            <a:pPr defTabSz="914400" eaLnBrk="1" hangingPunct="1">
              <a:spcAft>
                <a:spcPts val="600"/>
              </a:spcAft>
              <a:defRPr/>
            </a:pPr>
            <a:r>
              <a:rPr lang="en-US" sz="900" dirty="0">
                <a:latin typeface="Calibri" pitchFamily="34" charset="0"/>
              </a:rPr>
              <a:t>(Step 1) All Functions but not:</a:t>
            </a:r>
          </a:p>
          <a:p>
            <a:pPr defTabSz="914400" eaLnBrk="1" hangingPunct="1">
              <a:spcAft>
                <a:spcPts val="600"/>
              </a:spcAft>
              <a:defRPr/>
            </a:pPr>
            <a:r>
              <a:rPr lang="en-US" sz="900" dirty="0">
                <a:latin typeface="Calibri" pitchFamily="34" charset="0"/>
              </a:rPr>
              <a:t>25XX Support Services - Business </a:t>
            </a:r>
            <a:br>
              <a:rPr lang="en-US" sz="900" dirty="0">
                <a:latin typeface="Calibri" pitchFamily="34" charset="0"/>
              </a:rPr>
            </a:br>
            <a:r>
              <a:rPr lang="en-US" sz="900" dirty="0">
                <a:latin typeface="Calibri" pitchFamily="34" charset="0"/>
              </a:rPr>
              <a:t>28XX Reserved (Historical)</a:t>
            </a:r>
            <a:br>
              <a:rPr lang="en-US" sz="900" dirty="0">
                <a:latin typeface="Calibri" pitchFamily="34" charset="0"/>
              </a:rPr>
            </a:br>
            <a:r>
              <a:rPr lang="en-US" sz="900" dirty="0">
                <a:latin typeface="Calibri" pitchFamily="34" charset="0"/>
              </a:rPr>
              <a:t>4XXX Facilities Acquisition and Construction Services)</a:t>
            </a:r>
            <a:br>
              <a:rPr lang="en-US" sz="900" dirty="0">
                <a:latin typeface="Calibri" pitchFamily="34" charset="0"/>
              </a:rPr>
            </a:br>
            <a:r>
              <a:rPr lang="en-US" sz="900" dirty="0">
                <a:latin typeface="Calibri" pitchFamily="34" charset="0"/>
              </a:rPr>
              <a:t>52XX Capital Leases or Long Tern Notes with Board of Investments</a:t>
            </a:r>
            <a:br>
              <a:rPr lang="en-US" sz="900" dirty="0">
                <a:latin typeface="Calibri" pitchFamily="34" charset="0"/>
              </a:rPr>
            </a:br>
            <a:r>
              <a:rPr lang="en-US" sz="900" dirty="0">
                <a:latin typeface="Calibri" pitchFamily="34" charset="0"/>
              </a:rPr>
              <a:t>62XX Resource Transfers</a:t>
            </a:r>
          </a:p>
          <a:p>
            <a:pPr defTabSz="914400" eaLnBrk="1" hangingPunct="1">
              <a:spcAft>
                <a:spcPts val="600"/>
              </a:spcAft>
              <a:defRPr/>
            </a:pPr>
            <a:r>
              <a:rPr lang="en-US" sz="900" dirty="0">
                <a:latin typeface="Calibri" pitchFamily="34" charset="0"/>
              </a:rPr>
              <a:t>All Object  but not: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(Step 2) Funds General and Special Revenue funds in :</a:t>
            </a:r>
          </a:p>
          <a:p>
            <a:pPr defTabSz="914400" eaLnBrk="1" hangingPunct="1">
              <a:spcAft>
                <a:spcPts val="600"/>
              </a:spcAft>
              <a:defRPr/>
            </a:pPr>
            <a:r>
              <a:rPr lang="en-US" sz="900" dirty="0">
                <a:latin typeface="Calibri" pitchFamily="34" charset="0"/>
              </a:rPr>
              <a:t>62XX Resource Transfers  and  940  Indirect Costs</a:t>
            </a:r>
          </a:p>
          <a:p>
            <a:pPr defTabSz="914400" eaLnBrk="1" hangingPunct="1">
              <a:spcAft>
                <a:spcPts val="600"/>
              </a:spcAft>
              <a:defRPr/>
            </a:pPr>
            <a:r>
              <a:rPr lang="en-US" sz="900" dirty="0">
                <a:latin typeface="Calibri" pitchFamily="34" charset="0"/>
              </a:rPr>
              <a:t>(Step 3) All Funds but not:</a:t>
            </a:r>
            <a:br>
              <a:rPr lang="en-US" sz="900" dirty="0">
                <a:latin typeface="Calibri" pitchFamily="34" charset="0"/>
              </a:rPr>
            </a:br>
            <a:r>
              <a:rPr lang="en-US" sz="900" dirty="0">
                <a:latin typeface="Calibri" pitchFamily="34" charset="0"/>
              </a:rPr>
              <a:t>01 General Fund                     14 Retirement Fund</a:t>
            </a:r>
            <a:br>
              <a:rPr lang="en-US" sz="900" dirty="0">
                <a:latin typeface="Calibri" pitchFamily="34" charset="0"/>
              </a:rPr>
            </a:br>
            <a:r>
              <a:rPr lang="en-US" sz="900" dirty="0">
                <a:latin typeface="Calibri" pitchFamily="34" charset="0"/>
              </a:rPr>
              <a:t>24 Metal Mines Fund            25 State Mining Impact Fund</a:t>
            </a:r>
            <a:br>
              <a:rPr lang="en-US" sz="900" dirty="0">
                <a:latin typeface="Calibri" pitchFamily="34" charset="0"/>
              </a:rPr>
            </a:br>
            <a:r>
              <a:rPr lang="en-US" sz="900" dirty="0">
                <a:latin typeface="Calibri" pitchFamily="34" charset="0"/>
              </a:rPr>
              <a:t>26 Impact Aid Fund               28 Technology Fund</a:t>
            </a:r>
            <a:br>
              <a:rPr lang="en-US" sz="900" dirty="0">
                <a:latin typeface="Calibri" pitchFamily="34" charset="0"/>
              </a:rPr>
            </a:br>
            <a:r>
              <a:rPr lang="en-US" sz="900" dirty="0">
                <a:latin typeface="Calibri" pitchFamily="34" charset="0"/>
              </a:rPr>
              <a:t>29 Flexibility Fund</a:t>
            </a:r>
            <a:br>
              <a:rPr lang="en-US" sz="900" dirty="0">
                <a:latin typeface="Calibri" pitchFamily="34" charset="0"/>
              </a:rPr>
            </a:br>
            <a:r>
              <a:rPr lang="en-US" sz="900" dirty="0">
                <a:latin typeface="Calibri" pitchFamily="34" charset="0"/>
              </a:rPr>
              <a:t> And all funds less than fund 50  and in……</a:t>
            </a:r>
          </a:p>
          <a:p>
            <a:pPr defTabSz="914400" eaLnBrk="1" hangingPunct="1">
              <a:spcAft>
                <a:spcPts val="600"/>
              </a:spcAft>
              <a:defRPr/>
            </a:pPr>
            <a:r>
              <a:rPr lang="en-US" sz="900" dirty="0">
                <a:latin typeface="Calibri" pitchFamily="34" charset="0"/>
              </a:rPr>
              <a:t>25XX Support Services - Business  and, Object Not in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p>
          <a:p>
            <a:pPr defTabSz="914400" eaLnBrk="1" hangingPunct="1">
              <a:spcAft>
                <a:spcPts val="600"/>
              </a:spcAft>
              <a:defRPr/>
            </a:pPr>
            <a:r>
              <a:rPr lang="en-US" sz="900" dirty="0">
                <a:latin typeface="Calibri" pitchFamily="34" charset="0"/>
              </a:rPr>
              <a:t>(Step 4) Function 31XX School Foods Objects 1XX Salary &amp; 2XX Benefits are included all other Function 31XX &amp; Objects are excluded.</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All summed then minus Indirect Step 2</a:t>
            </a:r>
          </a:p>
        </p:txBody>
      </p:sp>
      <p:sp>
        <p:nvSpPr>
          <p:cNvPr id="13" name="Rectangle 6">
            <a:extLst>
              <a:ext uri="{FF2B5EF4-FFF2-40B4-BE49-F238E27FC236}">
                <a16:creationId xmlns:a16="http://schemas.microsoft.com/office/drawing/2014/main" xmlns="" id="{0DB4E4A8-DF65-4BDA-A429-7E12D9B039B8}"/>
              </a:ext>
            </a:extLst>
          </p:cNvPr>
          <p:cNvSpPr>
            <a:spLocks noChangeArrowheads="1"/>
          </p:cNvSpPr>
          <p:nvPr/>
        </p:nvSpPr>
        <p:spPr bwMode="auto">
          <a:xfrm>
            <a:off x="3814763" y="1524003"/>
            <a:ext cx="5154612" cy="1928337"/>
          </a:xfrm>
          <a:prstGeom prst="rect">
            <a:avLst/>
          </a:prstGeom>
          <a:solidFill>
            <a:srgbClr val="DBE5F1"/>
          </a:solidFill>
          <a:ln w="9525">
            <a:solidFill>
              <a:srgbClr val="000000"/>
            </a:solidFill>
            <a:miter lim="800000"/>
            <a:headEnd/>
            <a:tailEnd/>
          </a:ln>
        </p:spPr>
        <p:txBody>
          <a:bodyPr/>
          <a:lstStyle/>
          <a:p>
            <a:pPr defTabSz="914400" eaLnBrk="1" hangingPunct="1">
              <a:spcAft>
                <a:spcPts val="600"/>
              </a:spcAft>
              <a:defRPr/>
            </a:pPr>
            <a:r>
              <a:rPr lang="en-US" sz="900" dirty="0">
                <a:latin typeface="Calibri" pitchFamily="34" charset="0"/>
              </a:rPr>
              <a:t>Indirect</a:t>
            </a:r>
          </a:p>
          <a:p>
            <a:pPr defTabSz="914400" eaLnBrk="1" hangingPunct="1">
              <a:spcAft>
                <a:spcPts val="600"/>
              </a:spcAft>
              <a:defRPr/>
            </a:pPr>
            <a:r>
              <a:rPr lang="en-US" sz="900" dirty="0">
                <a:latin typeface="Calibri" pitchFamily="34" charset="0"/>
              </a:rPr>
              <a:t>(Step 1) Funds In </a:t>
            </a:r>
            <a:br>
              <a:rPr lang="en-US" sz="900" dirty="0">
                <a:latin typeface="Calibri" pitchFamily="34" charset="0"/>
              </a:rPr>
            </a:br>
            <a:r>
              <a:rPr lang="en-US" sz="900" dirty="0">
                <a:latin typeface="Calibri" pitchFamily="34" charset="0"/>
              </a:rPr>
              <a:t/>
            </a:r>
            <a:br>
              <a:rPr lang="en-US" sz="900" dirty="0">
                <a:latin typeface="Calibri" pitchFamily="34" charset="0"/>
              </a:rPr>
            </a:br>
            <a:r>
              <a:rPr lang="en-US" sz="900" dirty="0">
                <a:latin typeface="Calibri" pitchFamily="34" charset="0"/>
              </a:rPr>
              <a:t> 01 General Fund             14 Retirement Fund             24 Metal Mines Fund            25 State Mining Impact </a:t>
            </a:r>
            <a:br>
              <a:rPr lang="en-US" sz="900" dirty="0">
                <a:latin typeface="Calibri" pitchFamily="34" charset="0"/>
              </a:rPr>
            </a:br>
            <a:r>
              <a:rPr lang="en-US" sz="900" dirty="0">
                <a:latin typeface="Calibri" pitchFamily="34" charset="0"/>
              </a:rPr>
              <a:t>26 Impact Aid Fund         28 Technology Fund            29 Flexibility Fund   </a:t>
            </a:r>
            <a:br>
              <a:rPr lang="en-US" sz="900" dirty="0">
                <a:latin typeface="Calibri" pitchFamily="34" charset="0"/>
              </a:rPr>
            </a:br>
            <a:r>
              <a:rPr lang="en-US" sz="900" dirty="0">
                <a:latin typeface="Calibri" pitchFamily="34" charset="0"/>
              </a:rPr>
              <a:t>And all funds less than fund 50  and in……            25XX Support Services - Business  and, Object Not in </a:t>
            </a:r>
          </a:p>
          <a:p>
            <a:pPr defTabSz="914400" eaLnBrk="1" hangingPunct="1">
              <a:spcAft>
                <a:spcPts val="600"/>
              </a:spcAft>
              <a:defRPr/>
            </a:pPr>
            <a:r>
              <a:rPr lang="en-US" sz="900" dirty="0">
                <a:latin typeface="Calibri" pitchFamily="34" charset="0"/>
              </a:rPr>
              <a:t>7XX Capital Outlay         710 Cap Out Land                 715 Cap Out Land Improve     720 Cap Out </a:t>
            </a:r>
            <a:r>
              <a:rPr lang="en-US" sz="900" dirty="0" err="1">
                <a:latin typeface="Calibri" pitchFamily="34" charset="0"/>
              </a:rPr>
              <a:t>Purch</a:t>
            </a:r>
            <a:r>
              <a:rPr lang="en-US" sz="900" dirty="0">
                <a:latin typeface="Calibri" pitchFamily="34" charset="0"/>
              </a:rPr>
              <a:t> Building</a:t>
            </a:r>
            <a:br>
              <a:rPr lang="en-US" sz="900" dirty="0">
                <a:latin typeface="Calibri" pitchFamily="34" charset="0"/>
              </a:rPr>
            </a:br>
            <a:r>
              <a:rPr lang="en-US" sz="900" dirty="0">
                <a:latin typeface="Calibri" pitchFamily="34" charset="0"/>
              </a:rPr>
              <a:t>725 Major Const             73X Major </a:t>
            </a:r>
            <a:r>
              <a:rPr lang="en-US" sz="900" dirty="0" err="1">
                <a:latin typeface="Calibri" pitchFamily="34" charset="0"/>
              </a:rPr>
              <a:t>Equipt</a:t>
            </a:r>
            <a:r>
              <a:rPr lang="en-US" sz="900" dirty="0">
                <a:latin typeface="Calibri" pitchFamily="34" charset="0"/>
              </a:rPr>
              <a:t> New        74X Major </a:t>
            </a:r>
            <a:r>
              <a:rPr lang="en-US" sz="900" dirty="0" err="1">
                <a:latin typeface="Calibri" pitchFamily="34" charset="0"/>
              </a:rPr>
              <a:t>Equipt</a:t>
            </a:r>
            <a:r>
              <a:rPr lang="en-US" sz="900" dirty="0">
                <a:latin typeface="Calibri" pitchFamily="34" charset="0"/>
              </a:rPr>
              <a:t> Replace</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(Step 2) Fund 15 Misc Program Fund in Programs Like 1** All Regular Programs Or 271 Indirect Costs, and Function 25XX Support Services - Business, Object Not In ('7XX','710','715','720','725','73X','74X') see above</a:t>
            </a:r>
          </a:p>
        </p:txBody>
      </p:sp>
    </p:spTree>
    <p:extLst>
      <p:ext uri="{BB962C8B-B14F-4D97-AF65-F5344CB8AC3E}">
        <p14:creationId xmlns:p14="http://schemas.microsoft.com/office/powerpoint/2010/main" val="750185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37E53F97-A102-48AD-A36D-1B1F744C4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18420" r="4375" b="6094"/>
          <a:stretch>
            <a:fillRect/>
          </a:stretch>
        </p:blipFill>
        <p:spPr bwMode="auto">
          <a:xfrm>
            <a:off x="214313" y="496888"/>
            <a:ext cx="870743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xmlns="" id="{8AE0D1FF-2877-460D-82EF-849A13CB8587}"/>
              </a:ext>
            </a:extLst>
          </p:cNvPr>
          <p:cNvSpPr>
            <a:spLocks noChangeArrowheads="1"/>
          </p:cNvSpPr>
          <p:nvPr/>
        </p:nvSpPr>
        <p:spPr bwMode="auto">
          <a:xfrm>
            <a:off x="647700" y="61913"/>
            <a:ext cx="1943100" cy="755650"/>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900"/>
              <a:t>Funds General and Special Revenue funds</a:t>
            </a:r>
          </a:p>
          <a:p>
            <a:pPr defTabSz="914400" eaLnBrk="1" hangingPunct="1">
              <a:spcBef>
                <a:spcPct val="0"/>
              </a:spcBef>
              <a:spcAft>
                <a:spcPts val="1000"/>
              </a:spcAft>
              <a:buFontTx/>
              <a:buNone/>
            </a:pPr>
            <a:r>
              <a:rPr lang="en-US" altLang="en-US" sz="900"/>
              <a:t>Excludes Operating and Residual Equity Transfers</a:t>
            </a:r>
          </a:p>
        </p:txBody>
      </p:sp>
      <p:cxnSp>
        <p:nvCxnSpPr>
          <p:cNvPr id="32772" name="AutoShape 3">
            <a:extLst>
              <a:ext uri="{FF2B5EF4-FFF2-40B4-BE49-F238E27FC236}">
                <a16:creationId xmlns:a16="http://schemas.microsoft.com/office/drawing/2014/main" xmlns="" id="{3D20F03C-F818-4083-8524-5C14E7FAABC4}"/>
              </a:ext>
            </a:extLst>
          </p:cNvPr>
          <p:cNvCxnSpPr>
            <a:cxnSpLocks noChangeShapeType="1"/>
          </p:cNvCxnSpPr>
          <p:nvPr/>
        </p:nvCxnSpPr>
        <p:spPr bwMode="auto">
          <a:xfrm>
            <a:off x="2590800" y="671513"/>
            <a:ext cx="758825" cy="2714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4" name="AutoShape 3">
            <a:extLst>
              <a:ext uri="{FF2B5EF4-FFF2-40B4-BE49-F238E27FC236}">
                <a16:creationId xmlns:a16="http://schemas.microsoft.com/office/drawing/2014/main" xmlns="" id="{859DB043-92D1-4862-AB17-161F2C698A8A}"/>
              </a:ext>
            </a:extLst>
          </p:cNvPr>
          <p:cNvCxnSpPr>
            <a:cxnSpLocks noChangeShapeType="1"/>
          </p:cNvCxnSpPr>
          <p:nvPr/>
        </p:nvCxnSpPr>
        <p:spPr bwMode="auto">
          <a:xfrm flipV="1">
            <a:off x="3733800" y="1254125"/>
            <a:ext cx="588963" cy="279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5" name="AutoShape 7">
            <a:extLst>
              <a:ext uri="{FF2B5EF4-FFF2-40B4-BE49-F238E27FC236}">
                <a16:creationId xmlns:a16="http://schemas.microsoft.com/office/drawing/2014/main" xmlns="" id="{3E713980-83C9-4264-AD31-07C94A8F1424}"/>
              </a:ext>
            </a:extLst>
          </p:cNvPr>
          <p:cNvCxnSpPr>
            <a:cxnSpLocks noChangeShapeType="1"/>
          </p:cNvCxnSpPr>
          <p:nvPr/>
        </p:nvCxnSpPr>
        <p:spPr bwMode="auto">
          <a:xfrm rot="16200000" flipV="1">
            <a:off x="5897562" y="1344613"/>
            <a:ext cx="434975"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7" name="AutoShape 9">
            <a:extLst>
              <a:ext uri="{FF2B5EF4-FFF2-40B4-BE49-F238E27FC236}">
                <a16:creationId xmlns:a16="http://schemas.microsoft.com/office/drawing/2014/main" xmlns="" id="{D92E742D-FFEC-4183-A75B-B18BE9D0ECA3}"/>
              </a:ext>
            </a:extLst>
          </p:cNvPr>
          <p:cNvCxnSpPr>
            <a:cxnSpLocks noChangeShapeType="1"/>
          </p:cNvCxnSpPr>
          <p:nvPr/>
        </p:nvCxnSpPr>
        <p:spPr bwMode="auto">
          <a:xfrm rot="5400000" flipH="1" flipV="1">
            <a:off x="5699919" y="2421731"/>
            <a:ext cx="2565400" cy="2301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776" name="Rectangle 8">
            <a:extLst>
              <a:ext uri="{FF2B5EF4-FFF2-40B4-BE49-F238E27FC236}">
                <a16:creationId xmlns:a16="http://schemas.microsoft.com/office/drawing/2014/main" xmlns="" id="{08936F0E-FEEF-4C0A-B55D-C7AAD0DCD4F9}"/>
              </a:ext>
            </a:extLst>
          </p:cNvPr>
          <p:cNvSpPr>
            <a:spLocks noChangeArrowheads="1"/>
          </p:cNvSpPr>
          <p:nvPr/>
        </p:nvSpPr>
        <p:spPr bwMode="auto">
          <a:xfrm>
            <a:off x="3824288" y="3517871"/>
            <a:ext cx="3273425" cy="2666557"/>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600"/>
              </a:spcAft>
              <a:buFontTx/>
              <a:buNone/>
            </a:pPr>
            <a:r>
              <a:rPr lang="en-US" altLang="en-US" sz="900" dirty="0"/>
              <a:t>Cap Outlay</a:t>
            </a:r>
            <a:br>
              <a:rPr lang="en-US" altLang="en-US" sz="900" dirty="0"/>
            </a:br>
            <a:r>
              <a:rPr lang="en-US" altLang="en-US" sz="900" dirty="0"/>
              <a:t/>
            </a:r>
            <a:br>
              <a:rPr lang="en-US" altLang="en-US" sz="900" dirty="0"/>
            </a:br>
            <a:r>
              <a:rPr lang="en-US" altLang="en-US" sz="900" dirty="0"/>
              <a:t>(Step 1) Funds General and Special Revenue funds</a:t>
            </a:r>
            <a:br>
              <a:rPr lang="en-US" altLang="en-US" sz="900" dirty="0"/>
            </a:br>
            <a:r>
              <a:rPr lang="en-US" altLang="en-US" sz="900" dirty="0"/>
              <a:t>Objects In</a:t>
            </a:r>
            <a:br>
              <a:rPr lang="en-US" altLang="en-US" sz="900" dirty="0"/>
            </a:br>
            <a:r>
              <a:rPr lang="en-US" altLang="en-US" sz="900" dirty="0"/>
              <a:t>7XX Capital Outlay                    710 Cap Out Land</a:t>
            </a:r>
            <a:br>
              <a:rPr lang="en-US" altLang="en-US" sz="900" dirty="0"/>
            </a:br>
            <a:r>
              <a:rPr lang="en-US" altLang="en-US" sz="900" dirty="0"/>
              <a:t>715 Cap Out Land Improve     720 Cap Out Purchase Existing Building</a:t>
            </a:r>
            <a:br>
              <a:rPr lang="en-US" altLang="en-US" sz="900" dirty="0"/>
            </a:br>
            <a:r>
              <a:rPr lang="en-US" altLang="en-US" sz="900" dirty="0"/>
              <a:t>725 Major Construction          73X Major Equipment New</a:t>
            </a:r>
            <a:br>
              <a:rPr lang="en-US" altLang="en-US" sz="900" dirty="0"/>
            </a:br>
            <a:r>
              <a:rPr lang="en-US" altLang="en-US" sz="900" dirty="0"/>
              <a:t>74X Major Equipment Replacement</a:t>
            </a:r>
            <a:endParaRPr lang="en-US" altLang="en-US" sz="900" dirty="0">
              <a:latin typeface="Times New Roman" panose="02020603050405020304" pitchFamily="18" charset="0"/>
            </a:endParaRPr>
          </a:p>
          <a:p>
            <a:pPr defTabSz="914400" eaLnBrk="1" hangingPunct="1">
              <a:spcBef>
                <a:spcPct val="0"/>
              </a:spcBef>
              <a:spcAft>
                <a:spcPts val="600"/>
              </a:spcAft>
              <a:buFontTx/>
              <a:buNone/>
            </a:pPr>
            <a:r>
              <a:rPr lang="en-US" altLang="en-US" sz="900" dirty="0"/>
              <a:t>(Step 2) 62XX Resource Transfers  but not in 940 Indirect Costs</a:t>
            </a:r>
          </a:p>
          <a:p>
            <a:pPr defTabSz="914400" eaLnBrk="1" hangingPunct="1">
              <a:spcBef>
                <a:spcPct val="0"/>
              </a:spcBef>
              <a:spcAft>
                <a:spcPts val="600"/>
              </a:spcAft>
              <a:buFontTx/>
              <a:buNone/>
            </a:pPr>
            <a:r>
              <a:rPr lang="en-US" altLang="en-US" sz="900" dirty="0"/>
              <a:t>(Step 3) 4XXX Facilities Acquisition and Construction Services)</a:t>
            </a:r>
            <a:br>
              <a:rPr lang="en-US" altLang="en-US" sz="900" dirty="0"/>
            </a:br>
            <a:r>
              <a:rPr lang="en-US" altLang="en-US" sz="900" dirty="0"/>
              <a:t>But Object Not In :</a:t>
            </a:r>
          </a:p>
          <a:p>
            <a:pPr defTabSz="914400" eaLnBrk="1" hangingPunct="1">
              <a:spcBef>
                <a:spcPct val="0"/>
              </a:spcBef>
              <a:spcAft>
                <a:spcPts val="600"/>
              </a:spcAft>
              <a:buFontTx/>
              <a:buNone/>
            </a:pPr>
            <a:r>
              <a:rPr lang="en-US" altLang="en-US" sz="900" dirty="0"/>
              <a:t>7XX Capital Outlay                    710 Cap Out Land</a:t>
            </a:r>
            <a:br>
              <a:rPr lang="en-US" altLang="en-US" sz="900" dirty="0"/>
            </a:br>
            <a:r>
              <a:rPr lang="en-US" altLang="en-US" sz="900" dirty="0"/>
              <a:t>715 Cap Out Land Improve     720 Cap Out Purchase Existing Building</a:t>
            </a:r>
            <a:br>
              <a:rPr lang="en-US" altLang="en-US" sz="900" dirty="0"/>
            </a:br>
            <a:r>
              <a:rPr lang="en-US" altLang="en-US" sz="900" dirty="0"/>
              <a:t>725 Major Construction          73X Major Equipment New</a:t>
            </a:r>
            <a:br>
              <a:rPr lang="en-US" altLang="en-US" sz="900" dirty="0"/>
            </a:br>
            <a:r>
              <a:rPr lang="en-US" altLang="en-US" sz="900" dirty="0"/>
              <a:t>74X Major Equipment Replacement</a:t>
            </a:r>
            <a:endParaRPr lang="en-US" altLang="en-US" sz="1800" dirty="0">
              <a:latin typeface="Arial" panose="020B0604020202020204" pitchFamily="34" charset="0"/>
            </a:endParaRPr>
          </a:p>
        </p:txBody>
      </p:sp>
      <p:sp>
        <p:nvSpPr>
          <p:cNvPr id="32781" name="Slide Number Placeholder 14">
            <a:extLst>
              <a:ext uri="{FF2B5EF4-FFF2-40B4-BE49-F238E27FC236}">
                <a16:creationId xmlns:a16="http://schemas.microsoft.com/office/drawing/2014/main" xmlns="" id="{293F8F8B-E7FB-4420-85B2-A6D2565546D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5BBB406-4C9B-4359-86CA-DDE6EA968153}"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sp>
        <p:nvSpPr>
          <p:cNvPr id="10247" name="Rectangle 6">
            <a:extLst>
              <a:ext uri="{FF2B5EF4-FFF2-40B4-BE49-F238E27FC236}">
                <a16:creationId xmlns:a16="http://schemas.microsoft.com/office/drawing/2014/main" xmlns="" id="{C717633F-9EA2-4DB0-8CC6-52B91C7B3C9A}"/>
              </a:ext>
            </a:extLst>
          </p:cNvPr>
          <p:cNvSpPr>
            <a:spLocks noChangeArrowheads="1"/>
          </p:cNvSpPr>
          <p:nvPr/>
        </p:nvSpPr>
        <p:spPr bwMode="auto">
          <a:xfrm>
            <a:off x="3814763" y="1524003"/>
            <a:ext cx="5154612" cy="1928337"/>
          </a:xfrm>
          <a:prstGeom prst="rect">
            <a:avLst/>
          </a:prstGeom>
          <a:solidFill>
            <a:srgbClr val="DBE5F1"/>
          </a:solidFill>
          <a:ln w="9525">
            <a:solidFill>
              <a:srgbClr val="000000"/>
            </a:solidFill>
            <a:miter lim="800000"/>
            <a:headEnd/>
            <a:tailEnd/>
          </a:ln>
        </p:spPr>
        <p:txBody>
          <a:bodyPr/>
          <a:lstStyle/>
          <a:p>
            <a:pPr defTabSz="914400" eaLnBrk="1" hangingPunct="1">
              <a:spcAft>
                <a:spcPts val="600"/>
              </a:spcAft>
              <a:defRPr/>
            </a:pPr>
            <a:r>
              <a:rPr lang="en-US" sz="900" dirty="0">
                <a:latin typeface="Calibri" pitchFamily="34" charset="0"/>
              </a:rPr>
              <a:t>Indirect</a:t>
            </a:r>
          </a:p>
          <a:p>
            <a:pPr defTabSz="914400" eaLnBrk="1" hangingPunct="1">
              <a:spcAft>
                <a:spcPts val="600"/>
              </a:spcAft>
              <a:defRPr/>
            </a:pPr>
            <a:r>
              <a:rPr lang="en-US" sz="900" dirty="0">
                <a:latin typeface="Calibri" pitchFamily="34" charset="0"/>
              </a:rPr>
              <a:t>(Step 1) Funds In </a:t>
            </a:r>
            <a:br>
              <a:rPr lang="en-US" sz="900" dirty="0">
                <a:latin typeface="Calibri" pitchFamily="34" charset="0"/>
              </a:rPr>
            </a:br>
            <a:r>
              <a:rPr lang="en-US" sz="900" dirty="0">
                <a:latin typeface="Calibri" pitchFamily="34" charset="0"/>
              </a:rPr>
              <a:t/>
            </a:r>
            <a:br>
              <a:rPr lang="en-US" sz="900" dirty="0">
                <a:latin typeface="Calibri" pitchFamily="34" charset="0"/>
              </a:rPr>
            </a:br>
            <a:r>
              <a:rPr lang="en-US" sz="900" dirty="0">
                <a:latin typeface="Calibri" pitchFamily="34" charset="0"/>
              </a:rPr>
              <a:t> 01 General Fund             14 Retirement Fund             24 Metal Mines Fund            25 State Mining Impact </a:t>
            </a:r>
            <a:br>
              <a:rPr lang="en-US" sz="900" dirty="0">
                <a:latin typeface="Calibri" pitchFamily="34" charset="0"/>
              </a:rPr>
            </a:br>
            <a:r>
              <a:rPr lang="en-US" sz="900" dirty="0">
                <a:latin typeface="Calibri" pitchFamily="34" charset="0"/>
              </a:rPr>
              <a:t>26 Impact Aid Fund         28 Technology Fund            29 Flexibility Fund   </a:t>
            </a:r>
            <a:br>
              <a:rPr lang="en-US" sz="900" dirty="0">
                <a:latin typeface="Calibri" pitchFamily="34" charset="0"/>
              </a:rPr>
            </a:br>
            <a:r>
              <a:rPr lang="en-US" sz="900" dirty="0">
                <a:latin typeface="Calibri" pitchFamily="34" charset="0"/>
              </a:rPr>
              <a:t>And all funds less than fund 50  and in……            25XX Support Services - Business  and, Object Not in </a:t>
            </a:r>
          </a:p>
          <a:p>
            <a:pPr defTabSz="914400" eaLnBrk="1" hangingPunct="1">
              <a:spcAft>
                <a:spcPts val="600"/>
              </a:spcAft>
              <a:defRPr/>
            </a:pPr>
            <a:r>
              <a:rPr lang="en-US" sz="900" dirty="0">
                <a:latin typeface="Calibri" pitchFamily="34" charset="0"/>
              </a:rPr>
              <a:t>7XX Capital Outlay         710 Cap Out Land                 715 Cap Out Land Improve     720 Cap Out </a:t>
            </a:r>
            <a:r>
              <a:rPr lang="en-US" sz="900" dirty="0" err="1">
                <a:latin typeface="Calibri" pitchFamily="34" charset="0"/>
              </a:rPr>
              <a:t>Purch</a:t>
            </a:r>
            <a:r>
              <a:rPr lang="en-US" sz="900" dirty="0">
                <a:latin typeface="Calibri" pitchFamily="34" charset="0"/>
              </a:rPr>
              <a:t> Building</a:t>
            </a:r>
            <a:br>
              <a:rPr lang="en-US" sz="900" dirty="0">
                <a:latin typeface="Calibri" pitchFamily="34" charset="0"/>
              </a:rPr>
            </a:br>
            <a:r>
              <a:rPr lang="en-US" sz="900" dirty="0">
                <a:latin typeface="Calibri" pitchFamily="34" charset="0"/>
              </a:rPr>
              <a:t>725 Major Const             73X Major </a:t>
            </a:r>
            <a:r>
              <a:rPr lang="en-US" sz="900" dirty="0" err="1">
                <a:latin typeface="Calibri" pitchFamily="34" charset="0"/>
              </a:rPr>
              <a:t>Equipt</a:t>
            </a:r>
            <a:r>
              <a:rPr lang="en-US" sz="900" dirty="0">
                <a:latin typeface="Calibri" pitchFamily="34" charset="0"/>
              </a:rPr>
              <a:t> New        74X Major </a:t>
            </a:r>
            <a:r>
              <a:rPr lang="en-US" sz="900" dirty="0" err="1">
                <a:latin typeface="Calibri" pitchFamily="34" charset="0"/>
              </a:rPr>
              <a:t>Equipt</a:t>
            </a:r>
            <a:r>
              <a:rPr lang="en-US" sz="900" dirty="0">
                <a:latin typeface="Calibri" pitchFamily="34" charset="0"/>
              </a:rPr>
              <a:t> Replace</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(Step 2) Fund 15 Misc Program Fund in Programs Like 1** All Regular Programs Or 271 Indirect Costs, and Function 25XX Support Services - Business, Object Not In ('7XX','710','715','720','725','73X','74X') see above</a:t>
            </a:r>
          </a:p>
        </p:txBody>
      </p:sp>
      <p:sp>
        <p:nvSpPr>
          <p:cNvPr id="21" name="Rectangle 20">
            <a:extLst>
              <a:ext uri="{FF2B5EF4-FFF2-40B4-BE49-F238E27FC236}">
                <a16:creationId xmlns:a16="http://schemas.microsoft.com/office/drawing/2014/main" xmlns="" id="{68F32B64-4644-41E9-85CB-2B4B9603CE40}"/>
              </a:ext>
            </a:extLst>
          </p:cNvPr>
          <p:cNvSpPr/>
          <p:nvPr/>
        </p:nvSpPr>
        <p:spPr>
          <a:xfrm>
            <a:off x="8321675" y="860425"/>
            <a:ext cx="617538" cy="306388"/>
          </a:xfrm>
          <a:prstGeom prst="rect">
            <a:avLst/>
          </a:prstGeom>
        </p:spPr>
        <p:txBody>
          <a:bodyPr wrap="none">
            <a:spAutoFit/>
          </a:bodyPr>
          <a:lstStyle/>
          <a:p>
            <a:pPr eaLnBrk="1" hangingPunct="1">
              <a:defRPr/>
            </a:pPr>
            <a:r>
              <a:rPr lang="en-US" sz="1400" dirty="0">
                <a:latin typeface="Calibri" panose="020F0502020204030204" pitchFamily="34" charset="0"/>
              </a:rPr>
              <a:t>Food/</a:t>
            </a:r>
            <a:endParaRPr lang="en-US" sz="1400" dirty="0"/>
          </a:p>
        </p:txBody>
      </p:sp>
      <p:sp>
        <p:nvSpPr>
          <p:cNvPr id="2" name="Date Placeholder 1">
            <a:extLst>
              <a:ext uri="{FF2B5EF4-FFF2-40B4-BE49-F238E27FC236}">
                <a16:creationId xmlns:a16="http://schemas.microsoft.com/office/drawing/2014/main" xmlns="" id="{ED619908-059B-4F26-8CFE-63004E9EDF9B}"/>
              </a:ext>
            </a:extLst>
          </p:cNvPr>
          <p:cNvSpPr>
            <a:spLocks noGrp="1"/>
          </p:cNvSpPr>
          <p:nvPr>
            <p:ph type="dt" sz="half" idx="10"/>
          </p:nvPr>
        </p:nvSpPr>
        <p:spPr/>
        <p:txBody>
          <a:bodyPr/>
          <a:lstStyle/>
          <a:p>
            <a:pPr>
              <a:defRPr/>
            </a:pPr>
            <a:r>
              <a:rPr lang="en-US" dirty="0"/>
              <a:t>June 2019</a:t>
            </a:r>
          </a:p>
        </p:txBody>
      </p:sp>
      <p:sp>
        <p:nvSpPr>
          <p:cNvPr id="14" name="Rectangle 2">
            <a:extLst>
              <a:ext uri="{FF2B5EF4-FFF2-40B4-BE49-F238E27FC236}">
                <a16:creationId xmlns:a16="http://schemas.microsoft.com/office/drawing/2014/main" xmlns="" id="{4D6AEFC3-2B07-47B5-ADF9-EFA995FDFC5D}"/>
              </a:ext>
            </a:extLst>
          </p:cNvPr>
          <p:cNvSpPr>
            <a:spLocks noChangeArrowheads="1"/>
          </p:cNvSpPr>
          <p:nvPr/>
        </p:nvSpPr>
        <p:spPr bwMode="auto">
          <a:xfrm>
            <a:off x="225425" y="860425"/>
            <a:ext cx="3519488" cy="5327649"/>
          </a:xfrm>
          <a:prstGeom prst="rect">
            <a:avLst/>
          </a:prstGeom>
          <a:solidFill>
            <a:srgbClr val="DBE5F1"/>
          </a:solidFill>
          <a:ln w="9525">
            <a:solidFill>
              <a:srgbClr val="000000"/>
            </a:solidFill>
            <a:miter lim="800000"/>
            <a:headEnd/>
            <a:tailEnd/>
          </a:ln>
        </p:spPr>
        <p:txBody>
          <a:bodyPr/>
          <a:lstStyle/>
          <a:p>
            <a:pPr defTabSz="914400" eaLnBrk="1" hangingPunct="1">
              <a:spcAft>
                <a:spcPts val="600"/>
              </a:spcAft>
              <a:defRPr/>
            </a:pPr>
            <a:r>
              <a:rPr lang="en-US" sz="900" dirty="0">
                <a:latin typeface="Calibri" pitchFamily="34" charset="0"/>
              </a:rPr>
              <a:t>Direct</a:t>
            </a:r>
          </a:p>
          <a:p>
            <a:pPr defTabSz="914400" eaLnBrk="1" hangingPunct="1">
              <a:spcAft>
                <a:spcPts val="600"/>
              </a:spcAft>
              <a:defRPr/>
            </a:pPr>
            <a:r>
              <a:rPr lang="en-US" sz="900" dirty="0">
                <a:latin typeface="Calibri" pitchFamily="34" charset="0"/>
              </a:rPr>
              <a:t>Funds General and Special Revenue funds</a:t>
            </a:r>
          </a:p>
          <a:p>
            <a:pPr defTabSz="914400" eaLnBrk="1" hangingPunct="1">
              <a:spcAft>
                <a:spcPts val="600"/>
              </a:spcAft>
              <a:defRPr/>
            </a:pPr>
            <a:r>
              <a:rPr lang="en-US" sz="900" dirty="0">
                <a:latin typeface="Calibri" pitchFamily="34" charset="0"/>
              </a:rPr>
              <a:t>(Step 1) All Functions but not:</a:t>
            </a:r>
          </a:p>
          <a:p>
            <a:pPr defTabSz="914400" eaLnBrk="1" hangingPunct="1">
              <a:spcAft>
                <a:spcPts val="600"/>
              </a:spcAft>
              <a:defRPr/>
            </a:pPr>
            <a:r>
              <a:rPr lang="en-US" sz="900" dirty="0">
                <a:latin typeface="Calibri" pitchFamily="34" charset="0"/>
              </a:rPr>
              <a:t>25XX Support Services - Business </a:t>
            </a:r>
            <a:br>
              <a:rPr lang="en-US" sz="900" dirty="0">
                <a:latin typeface="Calibri" pitchFamily="34" charset="0"/>
              </a:rPr>
            </a:br>
            <a:r>
              <a:rPr lang="en-US" sz="900" dirty="0">
                <a:latin typeface="Calibri" pitchFamily="34" charset="0"/>
              </a:rPr>
              <a:t>28XX Reserved (Historical)</a:t>
            </a:r>
            <a:br>
              <a:rPr lang="en-US" sz="900" dirty="0">
                <a:latin typeface="Calibri" pitchFamily="34" charset="0"/>
              </a:rPr>
            </a:br>
            <a:r>
              <a:rPr lang="en-US" sz="900" dirty="0">
                <a:latin typeface="Calibri" pitchFamily="34" charset="0"/>
              </a:rPr>
              <a:t>4XXX Facilities Acquisition and Construction Services)</a:t>
            </a:r>
            <a:br>
              <a:rPr lang="en-US" sz="900" dirty="0">
                <a:latin typeface="Calibri" pitchFamily="34" charset="0"/>
              </a:rPr>
            </a:br>
            <a:r>
              <a:rPr lang="en-US" sz="900" dirty="0">
                <a:latin typeface="Calibri" pitchFamily="34" charset="0"/>
              </a:rPr>
              <a:t>52XX Capital Leases or Long Tern Notes with Board of Investments</a:t>
            </a:r>
            <a:br>
              <a:rPr lang="en-US" sz="900" dirty="0">
                <a:latin typeface="Calibri" pitchFamily="34" charset="0"/>
              </a:rPr>
            </a:br>
            <a:r>
              <a:rPr lang="en-US" sz="900" dirty="0">
                <a:latin typeface="Calibri" pitchFamily="34" charset="0"/>
              </a:rPr>
              <a:t>62XX Resource Transfers</a:t>
            </a:r>
          </a:p>
          <a:p>
            <a:pPr defTabSz="914400" eaLnBrk="1" hangingPunct="1">
              <a:spcAft>
                <a:spcPts val="600"/>
              </a:spcAft>
              <a:defRPr/>
            </a:pPr>
            <a:r>
              <a:rPr lang="en-US" sz="900" dirty="0">
                <a:latin typeface="Calibri" pitchFamily="34" charset="0"/>
              </a:rPr>
              <a:t>All Object  but not: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(Step 2) Funds General and Special Revenue funds in :</a:t>
            </a:r>
          </a:p>
          <a:p>
            <a:pPr defTabSz="914400" eaLnBrk="1" hangingPunct="1">
              <a:spcAft>
                <a:spcPts val="600"/>
              </a:spcAft>
              <a:defRPr/>
            </a:pPr>
            <a:r>
              <a:rPr lang="en-US" sz="900" dirty="0">
                <a:latin typeface="Calibri" pitchFamily="34" charset="0"/>
              </a:rPr>
              <a:t>62XX Resource Transfers  and  940  Indirect Costs</a:t>
            </a:r>
          </a:p>
          <a:p>
            <a:pPr defTabSz="914400" eaLnBrk="1" hangingPunct="1">
              <a:spcAft>
                <a:spcPts val="600"/>
              </a:spcAft>
              <a:defRPr/>
            </a:pPr>
            <a:r>
              <a:rPr lang="en-US" sz="900" dirty="0">
                <a:latin typeface="Calibri" pitchFamily="34" charset="0"/>
              </a:rPr>
              <a:t>(Step 3) All Funds but not:</a:t>
            </a:r>
            <a:br>
              <a:rPr lang="en-US" sz="900" dirty="0">
                <a:latin typeface="Calibri" pitchFamily="34" charset="0"/>
              </a:rPr>
            </a:br>
            <a:r>
              <a:rPr lang="en-US" sz="900" dirty="0">
                <a:latin typeface="Calibri" pitchFamily="34" charset="0"/>
              </a:rPr>
              <a:t>01 General Fund                     14 Retirement Fund</a:t>
            </a:r>
            <a:br>
              <a:rPr lang="en-US" sz="900" dirty="0">
                <a:latin typeface="Calibri" pitchFamily="34" charset="0"/>
              </a:rPr>
            </a:br>
            <a:r>
              <a:rPr lang="en-US" sz="900" dirty="0">
                <a:latin typeface="Calibri" pitchFamily="34" charset="0"/>
              </a:rPr>
              <a:t>24 Metal Mines Fund            25 State Mining Impact Fund</a:t>
            </a:r>
            <a:br>
              <a:rPr lang="en-US" sz="900" dirty="0">
                <a:latin typeface="Calibri" pitchFamily="34" charset="0"/>
              </a:rPr>
            </a:br>
            <a:r>
              <a:rPr lang="en-US" sz="900" dirty="0">
                <a:latin typeface="Calibri" pitchFamily="34" charset="0"/>
              </a:rPr>
              <a:t>26 Impact Aid Fund               28 Technology Fund</a:t>
            </a:r>
            <a:br>
              <a:rPr lang="en-US" sz="900" dirty="0">
                <a:latin typeface="Calibri" pitchFamily="34" charset="0"/>
              </a:rPr>
            </a:br>
            <a:r>
              <a:rPr lang="en-US" sz="900" dirty="0">
                <a:latin typeface="Calibri" pitchFamily="34" charset="0"/>
              </a:rPr>
              <a:t>29 Flexibility Fund</a:t>
            </a:r>
            <a:br>
              <a:rPr lang="en-US" sz="900" dirty="0">
                <a:latin typeface="Calibri" pitchFamily="34" charset="0"/>
              </a:rPr>
            </a:br>
            <a:r>
              <a:rPr lang="en-US" sz="900" dirty="0">
                <a:latin typeface="Calibri" pitchFamily="34" charset="0"/>
              </a:rPr>
              <a:t> And all funds less than fund 50  and in……</a:t>
            </a:r>
          </a:p>
          <a:p>
            <a:pPr defTabSz="914400" eaLnBrk="1" hangingPunct="1">
              <a:spcAft>
                <a:spcPts val="600"/>
              </a:spcAft>
              <a:defRPr/>
            </a:pPr>
            <a:r>
              <a:rPr lang="en-US" sz="900" dirty="0">
                <a:latin typeface="Calibri" pitchFamily="34" charset="0"/>
              </a:rPr>
              <a:t>25XX Support Services - Business  and, Object Not in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p>
          <a:p>
            <a:pPr defTabSz="914400" eaLnBrk="1" hangingPunct="1">
              <a:spcAft>
                <a:spcPts val="600"/>
              </a:spcAft>
              <a:defRPr/>
            </a:pPr>
            <a:r>
              <a:rPr lang="en-US" sz="900" dirty="0">
                <a:latin typeface="Calibri" pitchFamily="34" charset="0"/>
              </a:rPr>
              <a:t>(Step 4) Function 31XX School Foods Objects 1XX Salary &amp; 2XX Benefits are included all other Function 31XX &amp; Objects are excluded.</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All summed then minus Indirect Step 2</a:t>
            </a:r>
          </a:p>
        </p:txBody>
      </p:sp>
    </p:spTree>
    <p:extLst>
      <p:ext uri="{BB962C8B-B14F-4D97-AF65-F5344CB8AC3E}">
        <p14:creationId xmlns:p14="http://schemas.microsoft.com/office/powerpoint/2010/main" val="1166875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37E53F97-A102-48AD-A36D-1B1F744C4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18420" r="4375" b="6094"/>
          <a:stretch>
            <a:fillRect/>
          </a:stretch>
        </p:blipFill>
        <p:spPr bwMode="auto">
          <a:xfrm>
            <a:off x="214313" y="496888"/>
            <a:ext cx="870743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xmlns="" id="{8AE0D1FF-2877-460D-82EF-849A13CB8587}"/>
              </a:ext>
            </a:extLst>
          </p:cNvPr>
          <p:cNvSpPr>
            <a:spLocks noChangeArrowheads="1"/>
          </p:cNvSpPr>
          <p:nvPr/>
        </p:nvSpPr>
        <p:spPr bwMode="auto">
          <a:xfrm>
            <a:off x="647700" y="61913"/>
            <a:ext cx="1943100" cy="755650"/>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900"/>
              <a:t>Funds General and Special Revenue funds</a:t>
            </a:r>
          </a:p>
          <a:p>
            <a:pPr defTabSz="914400" eaLnBrk="1" hangingPunct="1">
              <a:spcBef>
                <a:spcPct val="0"/>
              </a:spcBef>
              <a:spcAft>
                <a:spcPts val="1000"/>
              </a:spcAft>
              <a:buFontTx/>
              <a:buNone/>
            </a:pPr>
            <a:r>
              <a:rPr lang="en-US" altLang="en-US" sz="900"/>
              <a:t>Excludes Operating and Residual Equity Transfers</a:t>
            </a:r>
          </a:p>
        </p:txBody>
      </p:sp>
      <p:cxnSp>
        <p:nvCxnSpPr>
          <p:cNvPr id="32772" name="AutoShape 3">
            <a:extLst>
              <a:ext uri="{FF2B5EF4-FFF2-40B4-BE49-F238E27FC236}">
                <a16:creationId xmlns:a16="http://schemas.microsoft.com/office/drawing/2014/main" xmlns="" id="{3D20F03C-F818-4083-8524-5C14E7FAABC4}"/>
              </a:ext>
            </a:extLst>
          </p:cNvPr>
          <p:cNvCxnSpPr>
            <a:cxnSpLocks noChangeShapeType="1"/>
          </p:cNvCxnSpPr>
          <p:nvPr/>
        </p:nvCxnSpPr>
        <p:spPr bwMode="auto">
          <a:xfrm>
            <a:off x="2590800" y="671513"/>
            <a:ext cx="758825" cy="2714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4" name="AutoShape 3">
            <a:extLst>
              <a:ext uri="{FF2B5EF4-FFF2-40B4-BE49-F238E27FC236}">
                <a16:creationId xmlns:a16="http://schemas.microsoft.com/office/drawing/2014/main" xmlns="" id="{859DB043-92D1-4862-AB17-161F2C698A8A}"/>
              </a:ext>
            </a:extLst>
          </p:cNvPr>
          <p:cNvCxnSpPr>
            <a:cxnSpLocks noChangeShapeType="1"/>
          </p:cNvCxnSpPr>
          <p:nvPr/>
        </p:nvCxnSpPr>
        <p:spPr bwMode="auto">
          <a:xfrm flipV="1">
            <a:off x="3733800" y="1254125"/>
            <a:ext cx="588963" cy="279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5" name="AutoShape 7">
            <a:extLst>
              <a:ext uri="{FF2B5EF4-FFF2-40B4-BE49-F238E27FC236}">
                <a16:creationId xmlns:a16="http://schemas.microsoft.com/office/drawing/2014/main" xmlns="" id="{3E713980-83C9-4264-AD31-07C94A8F1424}"/>
              </a:ext>
            </a:extLst>
          </p:cNvPr>
          <p:cNvCxnSpPr>
            <a:cxnSpLocks noChangeShapeType="1"/>
          </p:cNvCxnSpPr>
          <p:nvPr/>
        </p:nvCxnSpPr>
        <p:spPr bwMode="auto">
          <a:xfrm rot="16200000" flipV="1">
            <a:off x="5897562" y="1344613"/>
            <a:ext cx="434975"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7" name="AutoShape 9">
            <a:extLst>
              <a:ext uri="{FF2B5EF4-FFF2-40B4-BE49-F238E27FC236}">
                <a16:creationId xmlns:a16="http://schemas.microsoft.com/office/drawing/2014/main" xmlns="" id="{D92E742D-FFEC-4183-A75B-B18BE9D0ECA3}"/>
              </a:ext>
            </a:extLst>
          </p:cNvPr>
          <p:cNvCxnSpPr>
            <a:cxnSpLocks noChangeShapeType="1"/>
          </p:cNvCxnSpPr>
          <p:nvPr/>
        </p:nvCxnSpPr>
        <p:spPr bwMode="auto">
          <a:xfrm rot="5400000" flipH="1" flipV="1">
            <a:off x="5699919" y="2421731"/>
            <a:ext cx="2565400" cy="2301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9" name="AutoShape 3">
            <a:extLst>
              <a:ext uri="{FF2B5EF4-FFF2-40B4-BE49-F238E27FC236}">
                <a16:creationId xmlns:a16="http://schemas.microsoft.com/office/drawing/2014/main" xmlns="" id="{569C1C67-62C0-43F9-B905-F7D5862A3D35}"/>
              </a:ext>
            </a:extLst>
          </p:cNvPr>
          <p:cNvCxnSpPr>
            <a:cxnSpLocks noChangeShapeType="1"/>
            <a:stCxn id="32778" idx="0"/>
          </p:cNvCxnSpPr>
          <p:nvPr/>
        </p:nvCxnSpPr>
        <p:spPr bwMode="auto">
          <a:xfrm flipH="1" flipV="1">
            <a:off x="8074026" y="1254125"/>
            <a:ext cx="5556" cy="226374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781" name="Slide Number Placeholder 14">
            <a:extLst>
              <a:ext uri="{FF2B5EF4-FFF2-40B4-BE49-F238E27FC236}">
                <a16:creationId xmlns:a16="http://schemas.microsoft.com/office/drawing/2014/main" xmlns="" id="{293F8F8B-E7FB-4420-85B2-A6D2565546D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5BBB406-4C9B-4359-86CA-DDE6EA968153}"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sp>
        <p:nvSpPr>
          <p:cNvPr id="21" name="Rectangle 20">
            <a:extLst>
              <a:ext uri="{FF2B5EF4-FFF2-40B4-BE49-F238E27FC236}">
                <a16:creationId xmlns:a16="http://schemas.microsoft.com/office/drawing/2014/main" xmlns="" id="{68F32B64-4644-41E9-85CB-2B4B9603CE40}"/>
              </a:ext>
            </a:extLst>
          </p:cNvPr>
          <p:cNvSpPr/>
          <p:nvPr/>
        </p:nvSpPr>
        <p:spPr>
          <a:xfrm>
            <a:off x="8321675" y="860425"/>
            <a:ext cx="617538" cy="306388"/>
          </a:xfrm>
          <a:prstGeom prst="rect">
            <a:avLst/>
          </a:prstGeom>
        </p:spPr>
        <p:txBody>
          <a:bodyPr wrap="none">
            <a:spAutoFit/>
          </a:bodyPr>
          <a:lstStyle/>
          <a:p>
            <a:pPr eaLnBrk="1" hangingPunct="1">
              <a:defRPr/>
            </a:pPr>
            <a:r>
              <a:rPr lang="en-US" sz="1400" dirty="0">
                <a:latin typeface="Calibri" panose="020F0502020204030204" pitchFamily="34" charset="0"/>
              </a:rPr>
              <a:t>Food/</a:t>
            </a:r>
            <a:endParaRPr lang="en-US" sz="1400" dirty="0"/>
          </a:p>
        </p:txBody>
      </p:sp>
      <p:sp>
        <p:nvSpPr>
          <p:cNvPr id="32778" name="Rectangle 2">
            <a:extLst>
              <a:ext uri="{FF2B5EF4-FFF2-40B4-BE49-F238E27FC236}">
                <a16:creationId xmlns:a16="http://schemas.microsoft.com/office/drawing/2014/main" xmlns="" id="{7BA6B8EB-DF68-40D5-9B3C-DE8DE9822155}"/>
              </a:ext>
            </a:extLst>
          </p:cNvPr>
          <p:cNvSpPr>
            <a:spLocks noChangeArrowheads="1"/>
          </p:cNvSpPr>
          <p:nvPr/>
        </p:nvSpPr>
        <p:spPr bwMode="auto">
          <a:xfrm>
            <a:off x="7167563" y="3517871"/>
            <a:ext cx="1824037" cy="1069975"/>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900" dirty="0"/>
              <a:t>Debt</a:t>
            </a:r>
          </a:p>
          <a:p>
            <a:pPr defTabSz="914400" eaLnBrk="1" hangingPunct="1">
              <a:spcBef>
                <a:spcPct val="0"/>
              </a:spcBef>
              <a:spcAft>
                <a:spcPts val="1000"/>
              </a:spcAft>
              <a:buFontTx/>
              <a:buNone/>
            </a:pPr>
            <a:r>
              <a:rPr lang="en-US" altLang="en-US" sz="900" dirty="0"/>
              <a:t>Funds General and Special Revenue funds</a:t>
            </a:r>
          </a:p>
          <a:p>
            <a:pPr defTabSz="914400" eaLnBrk="1" hangingPunct="1">
              <a:spcBef>
                <a:spcPct val="0"/>
              </a:spcBef>
              <a:spcAft>
                <a:spcPts val="1000"/>
              </a:spcAft>
              <a:buFontTx/>
              <a:buNone/>
            </a:pPr>
            <a:r>
              <a:rPr lang="en-US" altLang="en-US" sz="900" dirty="0"/>
              <a:t>52XX Capital Leases or Long Tern Notes with Board of Investments</a:t>
            </a:r>
          </a:p>
        </p:txBody>
      </p:sp>
      <p:sp>
        <p:nvSpPr>
          <p:cNvPr id="2" name="Date Placeholder 1">
            <a:extLst>
              <a:ext uri="{FF2B5EF4-FFF2-40B4-BE49-F238E27FC236}">
                <a16:creationId xmlns:a16="http://schemas.microsoft.com/office/drawing/2014/main" xmlns="" id="{E5A5E6AC-D003-4778-B12E-F5225277E798}"/>
              </a:ext>
            </a:extLst>
          </p:cNvPr>
          <p:cNvSpPr>
            <a:spLocks noGrp="1"/>
          </p:cNvSpPr>
          <p:nvPr>
            <p:ph type="dt" sz="half" idx="10"/>
          </p:nvPr>
        </p:nvSpPr>
        <p:spPr/>
        <p:txBody>
          <a:bodyPr/>
          <a:lstStyle/>
          <a:p>
            <a:pPr>
              <a:defRPr/>
            </a:pPr>
            <a:r>
              <a:rPr lang="en-US"/>
              <a:t>June 2019</a:t>
            </a:r>
            <a:endParaRPr lang="en-US" dirty="0"/>
          </a:p>
        </p:txBody>
      </p:sp>
      <p:sp>
        <p:nvSpPr>
          <p:cNvPr id="16" name="Rectangle 8">
            <a:extLst>
              <a:ext uri="{FF2B5EF4-FFF2-40B4-BE49-F238E27FC236}">
                <a16:creationId xmlns:a16="http://schemas.microsoft.com/office/drawing/2014/main" xmlns="" id="{F00C8D97-3383-4195-8C8A-C74D67E60EF3}"/>
              </a:ext>
            </a:extLst>
          </p:cNvPr>
          <p:cNvSpPr>
            <a:spLocks noChangeArrowheads="1"/>
          </p:cNvSpPr>
          <p:nvPr/>
        </p:nvSpPr>
        <p:spPr bwMode="auto">
          <a:xfrm>
            <a:off x="3824288" y="3517871"/>
            <a:ext cx="3273425" cy="2666557"/>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600"/>
              </a:spcAft>
              <a:buFontTx/>
              <a:buNone/>
            </a:pPr>
            <a:r>
              <a:rPr lang="en-US" altLang="en-US" sz="900" dirty="0"/>
              <a:t>Cap Outlay</a:t>
            </a:r>
            <a:br>
              <a:rPr lang="en-US" altLang="en-US" sz="900" dirty="0"/>
            </a:br>
            <a:r>
              <a:rPr lang="en-US" altLang="en-US" sz="900" dirty="0"/>
              <a:t/>
            </a:r>
            <a:br>
              <a:rPr lang="en-US" altLang="en-US" sz="900" dirty="0"/>
            </a:br>
            <a:r>
              <a:rPr lang="en-US" altLang="en-US" sz="900" dirty="0"/>
              <a:t>(Step 1) Funds General and Special Revenue funds</a:t>
            </a:r>
            <a:br>
              <a:rPr lang="en-US" altLang="en-US" sz="900" dirty="0"/>
            </a:br>
            <a:r>
              <a:rPr lang="en-US" altLang="en-US" sz="900" dirty="0"/>
              <a:t>Objects In</a:t>
            </a:r>
            <a:br>
              <a:rPr lang="en-US" altLang="en-US" sz="900" dirty="0"/>
            </a:br>
            <a:r>
              <a:rPr lang="en-US" altLang="en-US" sz="900" dirty="0"/>
              <a:t>7XX Capital Outlay                    710 Cap Out Land</a:t>
            </a:r>
            <a:br>
              <a:rPr lang="en-US" altLang="en-US" sz="900" dirty="0"/>
            </a:br>
            <a:r>
              <a:rPr lang="en-US" altLang="en-US" sz="900" dirty="0"/>
              <a:t>715 Cap Out Land Improve     720 Cap Out Purchase Existing Building</a:t>
            </a:r>
            <a:br>
              <a:rPr lang="en-US" altLang="en-US" sz="900" dirty="0"/>
            </a:br>
            <a:r>
              <a:rPr lang="en-US" altLang="en-US" sz="900" dirty="0"/>
              <a:t>725 Major Construction          73X Major Equipment New</a:t>
            </a:r>
            <a:br>
              <a:rPr lang="en-US" altLang="en-US" sz="900" dirty="0"/>
            </a:br>
            <a:r>
              <a:rPr lang="en-US" altLang="en-US" sz="900" dirty="0"/>
              <a:t>74X Major Equipment Replacement</a:t>
            </a:r>
            <a:endParaRPr lang="en-US" altLang="en-US" sz="900" dirty="0">
              <a:latin typeface="Times New Roman" panose="02020603050405020304" pitchFamily="18" charset="0"/>
            </a:endParaRPr>
          </a:p>
          <a:p>
            <a:pPr defTabSz="914400" eaLnBrk="1" hangingPunct="1">
              <a:spcBef>
                <a:spcPct val="0"/>
              </a:spcBef>
              <a:spcAft>
                <a:spcPts val="600"/>
              </a:spcAft>
              <a:buFontTx/>
              <a:buNone/>
            </a:pPr>
            <a:r>
              <a:rPr lang="en-US" altLang="en-US" sz="900" dirty="0"/>
              <a:t>(Step 2) 62XX Resource Transfers  but not in 940 Indirect Costs</a:t>
            </a:r>
          </a:p>
          <a:p>
            <a:pPr defTabSz="914400" eaLnBrk="1" hangingPunct="1">
              <a:spcBef>
                <a:spcPct val="0"/>
              </a:spcBef>
              <a:spcAft>
                <a:spcPts val="600"/>
              </a:spcAft>
              <a:buFontTx/>
              <a:buNone/>
            </a:pPr>
            <a:r>
              <a:rPr lang="en-US" altLang="en-US" sz="900" dirty="0"/>
              <a:t>(Step 3) 4XXX Facilities Acquisition and Construction Services)</a:t>
            </a:r>
            <a:br>
              <a:rPr lang="en-US" altLang="en-US" sz="900" dirty="0"/>
            </a:br>
            <a:r>
              <a:rPr lang="en-US" altLang="en-US" sz="900" dirty="0"/>
              <a:t>But Object Not In :</a:t>
            </a:r>
          </a:p>
          <a:p>
            <a:pPr defTabSz="914400" eaLnBrk="1" hangingPunct="1">
              <a:spcBef>
                <a:spcPct val="0"/>
              </a:spcBef>
              <a:spcAft>
                <a:spcPts val="600"/>
              </a:spcAft>
              <a:buFontTx/>
              <a:buNone/>
            </a:pPr>
            <a:r>
              <a:rPr lang="en-US" altLang="en-US" sz="900" dirty="0"/>
              <a:t>7XX Capital Outlay                    710 Cap Out Land</a:t>
            </a:r>
            <a:br>
              <a:rPr lang="en-US" altLang="en-US" sz="900" dirty="0"/>
            </a:br>
            <a:r>
              <a:rPr lang="en-US" altLang="en-US" sz="900" dirty="0"/>
              <a:t>715 Cap Out Land Improve     720 Cap Out Purchase Existing Building</a:t>
            </a:r>
            <a:br>
              <a:rPr lang="en-US" altLang="en-US" sz="900" dirty="0"/>
            </a:br>
            <a:r>
              <a:rPr lang="en-US" altLang="en-US" sz="900" dirty="0"/>
              <a:t>725 Major Construction          73X Major Equipment New</a:t>
            </a:r>
            <a:br>
              <a:rPr lang="en-US" altLang="en-US" sz="900" dirty="0"/>
            </a:br>
            <a:r>
              <a:rPr lang="en-US" altLang="en-US" sz="900" dirty="0"/>
              <a:t>74X Major Equipment Replacement</a:t>
            </a:r>
            <a:endParaRPr lang="en-US" altLang="en-US" sz="1800" dirty="0">
              <a:latin typeface="Arial" panose="020B0604020202020204" pitchFamily="34" charset="0"/>
            </a:endParaRPr>
          </a:p>
        </p:txBody>
      </p:sp>
      <p:sp>
        <p:nvSpPr>
          <p:cNvPr id="17" name="Rectangle 6">
            <a:extLst>
              <a:ext uri="{FF2B5EF4-FFF2-40B4-BE49-F238E27FC236}">
                <a16:creationId xmlns:a16="http://schemas.microsoft.com/office/drawing/2014/main" xmlns="" id="{D173EA74-660A-4651-91BC-2D3AD82835D1}"/>
              </a:ext>
            </a:extLst>
          </p:cNvPr>
          <p:cNvSpPr>
            <a:spLocks noChangeArrowheads="1"/>
          </p:cNvSpPr>
          <p:nvPr/>
        </p:nvSpPr>
        <p:spPr bwMode="auto">
          <a:xfrm>
            <a:off x="3814763" y="1524003"/>
            <a:ext cx="5154612" cy="1928337"/>
          </a:xfrm>
          <a:prstGeom prst="rect">
            <a:avLst/>
          </a:prstGeom>
          <a:solidFill>
            <a:srgbClr val="DBE5F1"/>
          </a:solidFill>
          <a:ln w="9525">
            <a:solidFill>
              <a:srgbClr val="000000"/>
            </a:solidFill>
            <a:miter lim="800000"/>
            <a:headEnd/>
            <a:tailEnd/>
          </a:ln>
        </p:spPr>
        <p:txBody>
          <a:bodyPr/>
          <a:lstStyle/>
          <a:p>
            <a:pPr defTabSz="914400" eaLnBrk="1" hangingPunct="1">
              <a:spcAft>
                <a:spcPts val="600"/>
              </a:spcAft>
              <a:defRPr/>
            </a:pPr>
            <a:r>
              <a:rPr lang="en-US" sz="900" dirty="0">
                <a:latin typeface="Calibri" pitchFamily="34" charset="0"/>
              </a:rPr>
              <a:t>Indirect</a:t>
            </a:r>
          </a:p>
          <a:p>
            <a:pPr defTabSz="914400" eaLnBrk="1" hangingPunct="1">
              <a:spcAft>
                <a:spcPts val="600"/>
              </a:spcAft>
              <a:defRPr/>
            </a:pPr>
            <a:r>
              <a:rPr lang="en-US" sz="900" dirty="0">
                <a:latin typeface="Calibri" pitchFamily="34" charset="0"/>
              </a:rPr>
              <a:t>(Step 1) Funds In </a:t>
            </a:r>
            <a:br>
              <a:rPr lang="en-US" sz="900" dirty="0">
                <a:latin typeface="Calibri" pitchFamily="34" charset="0"/>
              </a:rPr>
            </a:br>
            <a:r>
              <a:rPr lang="en-US" sz="900" dirty="0">
                <a:latin typeface="Calibri" pitchFamily="34" charset="0"/>
              </a:rPr>
              <a:t/>
            </a:r>
            <a:br>
              <a:rPr lang="en-US" sz="900" dirty="0">
                <a:latin typeface="Calibri" pitchFamily="34" charset="0"/>
              </a:rPr>
            </a:br>
            <a:r>
              <a:rPr lang="en-US" sz="900" dirty="0">
                <a:latin typeface="Calibri" pitchFamily="34" charset="0"/>
              </a:rPr>
              <a:t> 01 General Fund             14 Retirement Fund             24 Metal Mines Fund            25 State Mining Impact </a:t>
            </a:r>
            <a:br>
              <a:rPr lang="en-US" sz="900" dirty="0">
                <a:latin typeface="Calibri" pitchFamily="34" charset="0"/>
              </a:rPr>
            </a:br>
            <a:r>
              <a:rPr lang="en-US" sz="900" dirty="0">
                <a:latin typeface="Calibri" pitchFamily="34" charset="0"/>
              </a:rPr>
              <a:t>26 Impact Aid Fund         28 Technology Fund            29 Flexibility Fund   </a:t>
            </a:r>
            <a:br>
              <a:rPr lang="en-US" sz="900" dirty="0">
                <a:latin typeface="Calibri" pitchFamily="34" charset="0"/>
              </a:rPr>
            </a:br>
            <a:r>
              <a:rPr lang="en-US" sz="900" dirty="0">
                <a:latin typeface="Calibri" pitchFamily="34" charset="0"/>
              </a:rPr>
              <a:t>And all funds less than fund 50  and in……            25XX Support Services - Business  and, Object Not in </a:t>
            </a:r>
          </a:p>
          <a:p>
            <a:pPr defTabSz="914400" eaLnBrk="1" hangingPunct="1">
              <a:spcAft>
                <a:spcPts val="600"/>
              </a:spcAft>
              <a:defRPr/>
            </a:pPr>
            <a:r>
              <a:rPr lang="en-US" sz="900" dirty="0">
                <a:latin typeface="Calibri" pitchFamily="34" charset="0"/>
              </a:rPr>
              <a:t>7XX Capital Outlay         710 Cap Out Land                 715 Cap Out Land Improve     720 Cap Out </a:t>
            </a:r>
            <a:r>
              <a:rPr lang="en-US" sz="900" dirty="0" err="1">
                <a:latin typeface="Calibri" pitchFamily="34" charset="0"/>
              </a:rPr>
              <a:t>Purch</a:t>
            </a:r>
            <a:r>
              <a:rPr lang="en-US" sz="900" dirty="0">
                <a:latin typeface="Calibri" pitchFamily="34" charset="0"/>
              </a:rPr>
              <a:t> Building</a:t>
            </a:r>
            <a:br>
              <a:rPr lang="en-US" sz="900" dirty="0">
                <a:latin typeface="Calibri" pitchFamily="34" charset="0"/>
              </a:rPr>
            </a:br>
            <a:r>
              <a:rPr lang="en-US" sz="900" dirty="0">
                <a:latin typeface="Calibri" pitchFamily="34" charset="0"/>
              </a:rPr>
              <a:t>725 Major Const             73X Major </a:t>
            </a:r>
            <a:r>
              <a:rPr lang="en-US" sz="900" dirty="0" err="1">
                <a:latin typeface="Calibri" pitchFamily="34" charset="0"/>
              </a:rPr>
              <a:t>Equipt</a:t>
            </a:r>
            <a:r>
              <a:rPr lang="en-US" sz="900" dirty="0">
                <a:latin typeface="Calibri" pitchFamily="34" charset="0"/>
              </a:rPr>
              <a:t> New        74X Major </a:t>
            </a:r>
            <a:r>
              <a:rPr lang="en-US" sz="900" dirty="0" err="1">
                <a:latin typeface="Calibri" pitchFamily="34" charset="0"/>
              </a:rPr>
              <a:t>Equipt</a:t>
            </a:r>
            <a:r>
              <a:rPr lang="en-US" sz="900" dirty="0">
                <a:latin typeface="Calibri" pitchFamily="34" charset="0"/>
              </a:rPr>
              <a:t> Replace</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(Step 2) Fund 15 Misc Program Fund in Programs Like 1** All Regular Programs Or 271 Indirect Costs, and Function 25XX Support Services - Business, Object Not In ('7XX','710','715','720','725','73X','74X') see above</a:t>
            </a:r>
          </a:p>
        </p:txBody>
      </p:sp>
      <p:sp>
        <p:nvSpPr>
          <p:cNvPr id="18" name="Rectangle 2">
            <a:extLst>
              <a:ext uri="{FF2B5EF4-FFF2-40B4-BE49-F238E27FC236}">
                <a16:creationId xmlns:a16="http://schemas.microsoft.com/office/drawing/2014/main" xmlns="" id="{E421CA77-7DB0-4E34-915D-157151950580}"/>
              </a:ext>
            </a:extLst>
          </p:cNvPr>
          <p:cNvSpPr>
            <a:spLocks noChangeArrowheads="1"/>
          </p:cNvSpPr>
          <p:nvPr/>
        </p:nvSpPr>
        <p:spPr bwMode="auto">
          <a:xfrm>
            <a:off x="225425" y="860425"/>
            <a:ext cx="3519488" cy="5327649"/>
          </a:xfrm>
          <a:prstGeom prst="rect">
            <a:avLst/>
          </a:prstGeom>
          <a:solidFill>
            <a:srgbClr val="DBE5F1"/>
          </a:solidFill>
          <a:ln w="9525">
            <a:solidFill>
              <a:srgbClr val="000000"/>
            </a:solidFill>
            <a:miter lim="800000"/>
            <a:headEnd/>
            <a:tailEnd/>
          </a:ln>
        </p:spPr>
        <p:txBody>
          <a:bodyPr/>
          <a:lstStyle/>
          <a:p>
            <a:pPr defTabSz="914400" eaLnBrk="1" hangingPunct="1">
              <a:spcAft>
                <a:spcPts val="600"/>
              </a:spcAft>
              <a:defRPr/>
            </a:pPr>
            <a:r>
              <a:rPr lang="en-US" sz="900" dirty="0">
                <a:latin typeface="Calibri" pitchFamily="34" charset="0"/>
              </a:rPr>
              <a:t>Direct</a:t>
            </a:r>
          </a:p>
          <a:p>
            <a:pPr defTabSz="914400" eaLnBrk="1" hangingPunct="1">
              <a:spcAft>
                <a:spcPts val="600"/>
              </a:spcAft>
              <a:defRPr/>
            </a:pPr>
            <a:r>
              <a:rPr lang="en-US" sz="900" dirty="0">
                <a:latin typeface="Calibri" pitchFamily="34" charset="0"/>
              </a:rPr>
              <a:t>Funds General and Special Revenue funds</a:t>
            </a:r>
          </a:p>
          <a:p>
            <a:pPr defTabSz="914400" eaLnBrk="1" hangingPunct="1">
              <a:spcAft>
                <a:spcPts val="600"/>
              </a:spcAft>
              <a:defRPr/>
            </a:pPr>
            <a:r>
              <a:rPr lang="en-US" sz="900" dirty="0">
                <a:latin typeface="Calibri" pitchFamily="34" charset="0"/>
              </a:rPr>
              <a:t>(Step 1) All Functions but not:</a:t>
            </a:r>
          </a:p>
          <a:p>
            <a:pPr defTabSz="914400" eaLnBrk="1" hangingPunct="1">
              <a:spcAft>
                <a:spcPts val="600"/>
              </a:spcAft>
              <a:defRPr/>
            </a:pPr>
            <a:r>
              <a:rPr lang="en-US" sz="900" dirty="0">
                <a:latin typeface="Calibri" pitchFamily="34" charset="0"/>
              </a:rPr>
              <a:t>25XX Support Services - Business </a:t>
            </a:r>
            <a:br>
              <a:rPr lang="en-US" sz="900" dirty="0">
                <a:latin typeface="Calibri" pitchFamily="34" charset="0"/>
              </a:rPr>
            </a:br>
            <a:r>
              <a:rPr lang="en-US" sz="900" dirty="0">
                <a:latin typeface="Calibri" pitchFamily="34" charset="0"/>
              </a:rPr>
              <a:t>28XX Reserved (Historical)</a:t>
            </a:r>
            <a:br>
              <a:rPr lang="en-US" sz="900" dirty="0">
                <a:latin typeface="Calibri" pitchFamily="34" charset="0"/>
              </a:rPr>
            </a:br>
            <a:r>
              <a:rPr lang="en-US" sz="900" dirty="0">
                <a:latin typeface="Calibri" pitchFamily="34" charset="0"/>
              </a:rPr>
              <a:t>4XXX Facilities Acquisition and Construction Services)</a:t>
            </a:r>
            <a:br>
              <a:rPr lang="en-US" sz="900" dirty="0">
                <a:latin typeface="Calibri" pitchFamily="34" charset="0"/>
              </a:rPr>
            </a:br>
            <a:r>
              <a:rPr lang="en-US" sz="900" dirty="0">
                <a:latin typeface="Calibri" pitchFamily="34" charset="0"/>
              </a:rPr>
              <a:t>52XX Capital Leases or Long Tern Notes with Board of Investments</a:t>
            </a:r>
            <a:br>
              <a:rPr lang="en-US" sz="900" dirty="0">
                <a:latin typeface="Calibri" pitchFamily="34" charset="0"/>
              </a:rPr>
            </a:br>
            <a:r>
              <a:rPr lang="en-US" sz="900" dirty="0">
                <a:latin typeface="Calibri" pitchFamily="34" charset="0"/>
              </a:rPr>
              <a:t>62XX Resource Transfers</a:t>
            </a:r>
          </a:p>
          <a:p>
            <a:pPr defTabSz="914400" eaLnBrk="1" hangingPunct="1">
              <a:spcAft>
                <a:spcPts val="600"/>
              </a:spcAft>
              <a:defRPr/>
            </a:pPr>
            <a:r>
              <a:rPr lang="en-US" sz="900" dirty="0">
                <a:latin typeface="Calibri" pitchFamily="34" charset="0"/>
              </a:rPr>
              <a:t>All Object  but not: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(Step 2) Funds General and Special Revenue funds in :</a:t>
            </a:r>
          </a:p>
          <a:p>
            <a:pPr defTabSz="914400" eaLnBrk="1" hangingPunct="1">
              <a:spcAft>
                <a:spcPts val="600"/>
              </a:spcAft>
              <a:defRPr/>
            </a:pPr>
            <a:r>
              <a:rPr lang="en-US" sz="900" dirty="0">
                <a:latin typeface="Calibri" pitchFamily="34" charset="0"/>
              </a:rPr>
              <a:t>62XX Resource Transfers  and  940  Indirect Costs</a:t>
            </a:r>
          </a:p>
          <a:p>
            <a:pPr defTabSz="914400" eaLnBrk="1" hangingPunct="1">
              <a:spcAft>
                <a:spcPts val="600"/>
              </a:spcAft>
              <a:defRPr/>
            </a:pPr>
            <a:r>
              <a:rPr lang="en-US" sz="900" dirty="0">
                <a:latin typeface="Calibri" pitchFamily="34" charset="0"/>
              </a:rPr>
              <a:t>(Step 3) All Funds but not:</a:t>
            </a:r>
            <a:br>
              <a:rPr lang="en-US" sz="900" dirty="0">
                <a:latin typeface="Calibri" pitchFamily="34" charset="0"/>
              </a:rPr>
            </a:br>
            <a:r>
              <a:rPr lang="en-US" sz="900" dirty="0">
                <a:latin typeface="Calibri" pitchFamily="34" charset="0"/>
              </a:rPr>
              <a:t>01 General Fund                     14 Retirement Fund</a:t>
            </a:r>
            <a:br>
              <a:rPr lang="en-US" sz="900" dirty="0">
                <a:latin typeface="Calibri" pitchFamily="34" charset="0"/>
              </a:rPr>
            </a:br>
            <a:r>
              <a:rPr lang="en-US" sz="900" dirty="0">
                <a:latin typeface="Calibri" pitchFamily="34" charset="0"/>
              </a:rPr>
              <a:t>24 Metal Mines Fund            25 State Mining Impact Fund</a:t>
            </a:r>
            <a:br>
              <a:rPr lang="en-US" sz="900" dirty="0">
                <a:latin typeface="Calibri" pitchFamily="34" charset="0"/>
              </a:rPr>
            </a:br>
            <a:r>
              <a:rPr lang="en-US" sz="900" dirty="0">
                <a:latin typeface="Calibri" pitchFamily="34" charset="0"/>
              </a:rPr>
              <a:t>26 Impact Aid Fund               28 Technology Fund</a:t>
            </a:r>
            <a:br>
              <a:rPr lang="en-US" sz="900" dirty="0">
                <a:latin typeface="Calibri" pitchFamily="34" charset="0"/>
              </a:rPr>
            </a:br>
            <a:r>
              <a:rPr lang="en-US" sz="900" dirty="0">
                <a:latin typeface="Calibri" pitchFamily="34" charset="0"/>
              </a:rPr>
              <a:t>29 Flexibility Fund</a:t>
            </a:r>
            <a:br>
              <a:rPr lang="en-US" sz="900" dirty="0">
                <a:latin typeface="Calibri" pitchFamily="34" charset="0"/>
              </a:rPr>
            </a:br>
            <a:r>
              <a:rPr lang="en-US" sz="900" dirty="0">
                <a:latin typeface="Calibri" pitchFamily="34" charset="0"/>
              </a:rPr>
              <a:t> And all funds less than fund 50  and in……</a:t>
            </a:r>
          </a:p>
          <a:p>
            <a:pPr defTabSz="914400" eaLnBrk="1" hangingPunct="1">
              <a:spcAft>
                <a:spcPts val="600"/>
              </a:spcAft>
              <a:defRPr/>
            </a:pPr>
            <a:r>
              <a:rPr lang="en-US" sz="900" dirty="0">
                <a:latin typeface="Calibri" pitchFamily="34" charset="0"/>
              </a:rPr>
              <a:t>25XX Support Services - Business  and, Object Not in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p>
          <a:p>
            <a:pPr defTabSz="914400" eaLnBrk="1" hangingPunct="1">
              <a:spcAft>
                <a:spcPts val="600"/>
              </a:spcAft>
              <a:defRPr/>
            </a:pPr>
            <a:r>
              <a:rPr lang="en-US" sz="900" dirty="0">
                <a:latin typeface="Calibri" pitchFamily="34" charset="0"/>
              </a:rPr>
              <a:t>(Step 4) Function 31XX School Foods Objects 1XX Salary &amp; 2XX Benefits are included all other Function 31XX &amp; Objects are excluded.</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All summed then minus Indirect Step 2</a:t>
            </a:r>
          </a:p>
        </p:txBody>
      </p:sp>
    </p:spTree>
    <p:extLst>
      <p:ext uri="{BB962C8B-B14F-4D97-AF65-F5344CB8AC3E}">
        <p14:creationId xmlns:p14="http://schemas.microsoft.com/office/powerpoint/2010/main" val="612506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37E53F97-A102-48AD-A36D-1B1F744C4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18420" r="4375" b="6094"/>
          <a:stretch>
            <a:fillRect/>
          </a:stretch>
        </p:blipFill>
        <p:spPr bwMode="auto">
          <a:xfrm>
            <a:off x="214313" y="496888"/>
            <a:ext cx="870743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xmlns="" id="{8AE0D1FF-2877-460D-82EF-849A13CB8587}"/>
              </a:ext>
            </a:extLst>
          </p:cNvPr>
          <p:cNvSpPr>
            <a:spLocks noChangeArrowheads="1"/>
          </p:cNvSpPr>
          <p:nvPr/>
        </p:nvSpPr>
        <p:spPr bwMode="auto">
          <a:xfrm>
            <a:off x="647700" y="61913"/>
            <a:ext cx="1943100" cy="755650"/>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900"/>
              <a:t>Funds General and Special Revenue funds</a:t>
            </a:r>
          </a:p>
          <a:p>
            <a:pPr defTabSz="914400" eaLnBrk="1" hangingPunct="1">
              <a:spcBef>
                <a:spcPct val="0"/>
              </a:spcBef>
              <a:spcAft>
                <a:spcPts val="1000"/>
              </a:spcAft>
              <a:buFontTx/>
              <a:buNone/>
            </a:pPr>
            <a:r>
              <a:rPr lang="en-US" altLang="en-US" sz="900"/>
              <a:t>Excludes Operating and Residual Equity Transfers</a:t>
            </a:r>
          </a:p>
        </p:txBody>
      </p:sp>
      <p:cxnSp>
        <p:nvCxnSpPr>
          <p:cNvPr id="32772" name="AutoShape 3">
            <a:extLst>
              <a:ext uri="{FF2B5EF4-FFF2-40B4-BE49-F238E27FC236}">
                <a16:creationId xmlns:a16="http://schemas.microsoft.com/office/drawing/2014/main" xmlns="" id="{3D20F03C-F818-4083-8524-5C14E7FAABC4}"/>
              </a:ext>
            </a:extLst>
          </p:cNvPr>
          <p:cNvCxnSpPr>
            <a:cxnSpLocks noChangeShapeType="1"/>
          </p:cNvCxnSpPr>
          <p:nvPr/>
        </p:nvCxnSpPr>
        <p:spPr bwMode="auto">
          <a:xfrm>
            <a:off x="2590800" y="671513"/>
            <a:ext cx="758825" cy="2714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4" name="AutoShape 3">
            <a:extLst>
              <a:ext uri="{FF2B5EF4-FFF2-40B4-BE49-F238E27FC236}">
                <a16:creationId xmlns:a16="http://schemas.microsoft.com/office/drawing/2014/main" xmlns="" id="{859DB043-92D1-4862-AB17-161F2C698A8A}"/>
              </a:ext>
            </a:extLst>
          </p:cNvPr>
          <p:cNvCxnSpPr>
            <a:cxnSpLocks noChangeShapeType="1"/>
          </p:cNvCxnSpPr>
          <p:nvPr/>
        </p:nvCxnSpPr>
        <p:spPr bwMode="auto">
          <a:xfrm flipV="1">
            <a:off x="3733800" y="1254125"/>
            <a:ext cx="588963" cy="279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5" name="AutoShape 7">
            <a:extLst>
              <a:ext uri="{FF2B5EF4-FFF2-40B4-BE49-F238E27FC236}">
                <a16:creationId xmlns:a16="http://schemas.microsoft.com/office/drawing/2014/main" xmlns="" id="{3E713980-83C9-4264-AD31-07C94A8F1424}"/>
              </a:ext>
            </a:extLst>
          </p:cNvPr>
          <p:cNvCxnSpPr>
            <a:cxnSpLocks noChangeShapeType="1"/>
          </p:cNvCxnSpPr>
          <p:nvPr/>
        </p:nvCxnSpPr>
        <p:spPr bwMode="auto">
          <a:xfrm rot="16200000" flipV="1">
            <a:off x="5897562" y="1344613"/>
            <a:ext cx="434975"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7" name="AutoShape 9">
            <a:extLst>
              <a:ext uri="{FF2B5EF4-FFF2-40B4-BE49-F238E27FC236}">
                <a16:creationId xmlns:a16="http://schemas.microsoft.com/office/drawing/2014/main" xmlns="" id="{D92E742D-FFEC-4183-A75B-B18BE9D0ECA3}"/>
              </a:ext>
            </a:extLst>
          </p:cNvPr>
          <p:cNvCxnSpPr>
            <a:cxnSpLocks noChangeShapeType="1"/>
          </p:cNvCxnSpPr>
          <p:nvPr/>
        </p:nvCxnSpPr>
        <p:spPr bwMode="auto">
          <a:xfrm rot="5400000" flipH="1" flipV="1">
            <a:off x="5699919" y="2421731"/>
            <a:ext cx="2565400" cy="2301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79" name="AutoShape 3">
            <a:extLst>
              <a:ext uri="{FF2B5EF4-FFF2-40B4-BE49-F238E27FC236}">
                <a16:creationId xmlns:a16="http://schemas.microsoft.com/office/drawing/2014/main" xmlns="" id="{569C1C67-62C0-43F9-B905-F7D5862A3D35}"/>
              </a:ext>
            </a:extLst>
          </p:cNvPr>
          <p:cNvCxnSpPr>
            <a:cxnSpLocks noChangeShapeType="1"/>
          </p:cNvCxnSpPr>
          <p:nvPr/>
        </p:nvCxnSpPr>
        <p:spPr bwMode="auto">
          <a:xfrm flipH="1" flipV="1">
            <a:off x="8051801" y="1254127"/>
            <a:ext cx="5556" cy="255402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780" name="AutoShape 3">
            <a:extLst>
              <a:ext uri="{FF2B5EF4-FFF2-40B4-BE49-F238E27FC236}">
                <a16:creationId xmlns:a16="http://schemas.microsoft.com/office/drawing/2014/main" xmlns="" id="{D7ECA777-80B7-4271-B4E9-3D2167A496FC}"/>
              </a:ext>
            </a:extLst>
          </p:cNvPr>
          <p:cNvCxnSpPr>
            <a:cxnSpLocks noChangeShapeType="1"/>
            <a:stCxn id="15" idx="0"/>
          </p:cNvCxnSpPr>
          <p:nvPr/>
        </p:nvCxnSpPr>
        <p:spPr bwMode="auto">
          <a:xfrm flipV="1">
            <a:off x="8079582" y="1254128"/>
            <a:ext cx="405604" cy="364468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781" name="Slide Number Placeholder 14">
            <a:extLst>
              <a:ext uri="{FF2B5EF4-FFF2-40B4-BE49-F238E27FC236}">
                <a16:creationId xmlns:a16="http://schemas.microsoft.com/office/drawing/2014/main" xmlns="" id="{293F8F8B-E7FB-4420-85B2-A6D2565546D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5BBB406-4C9B-4359-86CA-DDE6EA968153}"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
        <p:nvSpPr>
          <p:cNvPr id="15" name="Rectangle 2">
            <a:extLst>
              <a:ext uri="{FF2B5EF4-FFF2-40B4-BE49-F238E27FC236}">
                <a16:creationId xmlns:a16="http://schemas.microsoft.com/office/drawing/2014/main" xmlns="" id="{720B8CFC-E468-4297-99FB-6EF60C9D51D6}"/>
              </a:ext>
            </a:extLst>
          </p:cNvPr>
          <p:cNvSpPr>
            <a:spLocks noChangeArrowheads="1"/>
          </p:cNvSpPr>
          <p:nvPr/>
        </p:nvSpPr>
        <p:spPr bwMode="auto">
          <a:xfrm>
            <a:off x="7167563" y="4898810"/>
            <a:ext cx="1824037" cy="1285618"/>
          </a:xfrm>
          <a:prstGeom prst="rect">
            <a:avLst/>
          </a:prstGeom>
          <a:solidFill>
            <a:srgbClr val="DBE5F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defRPr/>
            </a:pPr>
            <a:r>
              <a:rPr lang="en-US" altLang="en-US" sz="900" dirty="0">
                <a:latin typeface="Calibri" panose="020F0502020204030204" pitchFamily="34" charset="0"/>
              </a:rPr>
              <a:t>Other</a:t>
            </a:r>
          </a:p>
          <a:p>
            <a:pPr defTabSz="914400" eaLnBrk="1" hangingPunct="1">
              <a:spcAft>
                <a:spcPts val="1000"/>
              </a:spcAft>
              <a:defRPr/>
            </a:pPr>
            <a:r>
              <a:rPr lang="en-US" altLang="en-US" sz="900" dirty="0">
                <a:latin typeface="Calibri" panose="020F0502020204030204" pitchFamily="34" charset="0"/>
              </a:rPr>
              <a:t>Funds General and Special Revenue funds</a:t>
            </a:r>
          </a:p>
          <a:p>
            <a:pPr defTabSz="914400" eaLnBrk="1" hangingPunct="1">
              <a:spcAft>
                <a:spcPts val="1000"/>
              </a:spcAft>
              <a:defRPr/>
            </a:pPr>
            <a:r>
              <a:rPr lang="en-US" altLang="en-US" sz="900" dirty="0">
                <a:latin typeface="Calibri" panose="020F0502020204030204" pitchFamily="34" charset="0"/>
              </a:rPr>
              <a:t>31XX School Foods not Objects </a:t>
            </a:r>
          </a:p>
          <a:p>
            <a:pPr defTabSz="914400" eaLnBrk="1" hangingPunct="1">
              <a:spcAft>
                <a:spcPts val="1000"/>
              </a:spcAft>
              <a:defRPr/>
            </a:pPr>
            <a:r>
              <a:rPr lang="en-US" altLang="en-US" sz="900" dirty="0">
                <a:latin typeface="Calibri" panose="020F0502020204030204" pitchFamily="34" charset="0"/>
              </a:rPr>
              <a:t>1XX Salary</a:t>
            </a:r>
            <a:br>
              <a:rPr lang="en-US" altLang="en-US" sz="900" dirty="0">
                <a:latin typeface="Calibri" panose="020F0502020204030204" pitchFamily="34" charset="0"/>
              </a:rPr>
            </a:br>
            <a:r>
              <a:rPr lang="en-US" altLang="en-US" sz="900" dirty="0">
                <a:latin typeface="Calibri" panose="020F0502020204030204" pitchFamily="34" charset="0"/>
              </a:rPr>
              <a:t>2XX Benefits</a:t>
            </a:r>
          </a:p>
        </p:txBody>
      </p:sp>
      <p:sp>
        <p:nvSpPr>
          <p:cNvPr id="21" name="Rectangle 20">
            <a:extLst>
              <a:ext uri="{FF2B5EF4-FFF2-40B4-BE49-F238E27FC236}">
                <a16:creationId xmlns:a16="http://schemas.microsoft.com/office/drawing/2014/main" xmlns="" id="{68F32B64-4644-41E9-85CB-2B4B9603CE40}"/>
              </a:ext>
            </a:extLst>
          </p:cNvPr>
          <p:cNvSpPr/>
          <p:nvPr/>
        </p:nvSpPr>
        <p:spPr>
          <a:xfrm>
            <a:off x="8321675" y="860425"/>
            <a:ext cx="617538" cy="306388"/>
          </a:xfrm>
          <a:prstGeom prst="rect">
            <a:avLst/>
          </a:prstGeom>
        </p:spPr>
        <p:txBody>
          <a:bodyPr wrap="none">
            <a:spAutoFit/>
          </a:bodyPr>
          <a:lstStyle/>
          <a:p>
            <a:pPr eaLnBrk="1" hangingPunct="1">
              <a:defRPr/>
            </a:pPr>
            <a:r>
              <a:rPr lang="en-US" sz="1400" dirty="0">
                <a:latin typeface="Calibri" panose="020F0502020204030204" pitchFamily="34" charset="0"/>
              </a:rPr>
              <a:t>Food/</a:t>
            </a:r>
            <a:endParaRPr lang="en-US" sz="1400" dirty="0"/>
          </a:p>
        </p:txBody>
      </p:sp>
      <p:sp>
        <p:nvSpPr>
          <p:cNvPr id="2" name="Date Placeholder 1">
            <a:extLst>
              <a:ext uri="{FF2B5EF4-FFF2-40B4-BE49-F238E27FC236}">
                <a16:creationId xmlns:a16="http://schemas.microsoft.com/office/drawing/2014/main" xmlns="" id="{9C15A4E7-8D71-4813-BB59-3A2698C6B4E0}"/>
              </a:ext>
            </a:extLst>
          </p:cNvPr>
          <p:cNvSpPr>
            <a:spLocks noGrp="1"/>
          </p:cNvSpPr>
          <p:nvPr>
            <p:ph type="dt" sz="half" idx="10"/>
          </p:nvPr>
        </p:nvSpPr>
        <p:spPr/>
        <p:txBody>
          <a:bodyPr/>
          <a:lstStyle/>
          <a:p>
            <a:pPr>
              <a:defRPr/>
            </a:pPr>
            <a:r>
              <a:rPr lang="en-US"/>
              <a:t>June 2019</a:t>
            </a:r>
            <a:endParaRPr lang="en-US" dirty="0"/>
          </a:p>
        </p:txBody>
      </p:sp>
      <p:sp>
        <p:nvSpPr>
          <p:cNvPr id="18" name="Rectangle 2">
            <a:extLst>
              <a:ext uri="{FF2B5EF4-FFF2-40B4-BE49-F238E27FC236}">
                <a16:creationId xmlns:a16="http://schemas.microsoft.com/office/drawing/2014/main" xmlns="" id="{B2B75E3D-185B-42A4-90E5-331FDC138D88}"/>
              </a:ext>
            </a:extLst>
          </p:cNvPr>
          <p:cNvSpPr>
            <a:spLocks noChangeArrowheads="1"/>
          </p:cNvSpPr>
          <p:nvPr/>
        </p:nvSpPr>
        <p:spPr bwMode="auto">
          <a:xfrm>
            <a:off x="7167563" y="3517871"/>
            <a:ext cx="1824037" cy="1315409"/>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900" dirty="0"/>
              <a:t>Debt</a:t>
            </a:r>
          </a:p>
          <a:p>
            <a:pPr defTabSz="914400" eaLnBrk="1" hangingPunct="1">
              <a:spcBef>
                <a:spcPct val="0"/>
              </a:spcBef>
              <a:spcAft>
                <a:spcPts val="1000"/>
              </a:spcAft>
              <a:buFontTx/>
              <a:buNone/>
            </a:pPr>
            <a:r>
              <a:rPr lang="en-US" altLang="en-US" sz="900" dirty="0"/>
              <a:t>Funds General and Special Revenue funds</a:t>
            </a:r>
          </a:p>
          <a:p>
            <a:pPr defTabSz="914400" eaLnBrk="1" hangingPunct="1">
              <a:spcBef>
                <a:spcPct val="0"/>
              </a:spcBef>
              <a:spcAft>
                <a:spcPts val="1000"/>
              </a:spcAft>
              <a:buFontTx/>
              <a:buNone/>
            </a:pPr>
            <a:r>
              <a:rPr lang="en-US" altLang="en-US" sz="900" dirty="0"/>
              <a:t>52XX Capital Leases or Long Tern Notes with Board of Investments</a:t>
            </a:r>
          </a:p>
        </p:txBody>
      </p:sp>
      <p:sp>
        <p:nvSpPr>
          <p:cNvPr id="19" name="Rectangle 8">
            <a:extLst>
              <a:ext uri="{FF2B5EF4-FFF2-40B4-BE49-F238E27FC236}">
                <a16:creationId xmlns:a16="http://schemas.microsoft.com/office/drawing/2014/main" xmlns="" id="{B79F7F6D-4849-4E8E-9556-6BDAE65E671B}"/>
              </a:ext>
            </a:extLst>
          </p:cNvPr>
          <p:cNvSpPr>
            <a:spLocks noChangeArrowheads="1"/>
          </p:cNvSpPr>
          <p:nvPr/>
        </p:nvSpPr>
        <p:spPr bwMode="auto">
          <a:xfrm>
            <a:off x="3824288" y="3517871"/>
            <a:ext cx="3273425" cy="2666557"/>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600"/>
              </a:spcAft>
              <a:buFontTx/>
              <a:buNone/>
            </a:pPr>
            <a:r>
              <a:rPr lang="en-US" altLang="en-US" sz="900" dirty="0"/>
              <a:t>Cap Outlay</a:t>
            </a:r>
            <a:br>
              <a:rPr lang="en-US" altLang="en-US" sz="900" dirty="0"/>
            </a:br>
            <a:r>
              <a:rPr lang="en-US" altLang="en-US" sz="900" dirty="0"/>
              <a:t/>
            </a:r>
            <a:br>
              <a:rPr lang="en-US" altLang="en-US" sz="900" dirty="0"/>
            </a:br>
            <a:r>
              <a:rPr lang="en-US" altLang="en-US" sz="900" dirty="0"/>
              <a:t>(Step 1) Funds General and Special Revenue funds</a:t>
            </a:r>
            <a:br>
              <a:rPr lang="en-US" altLang="en-US" sz="900" dirty="0"/>
            </a:br>
            <a:r>
              <a:rPr lang="en-US" altLang="en-US" sz="900" dirty="0"/>
              <a:t>Objects In</a:t>
            </a:r>
            <a:br>
              <a:rPr lang="en-US" altLang="en-US" sz="900" dirty="0"/>
            </a:br>
            <a:r>
              <a:rPr lang="en-US" altLang="en-US" sz="900" dirty="0"/>
              <a:t>7XX Capital Outlay                    710 Cap Out Land</a:t>
            </a:r>
            <a:br>
              <a:rPr lang="en-US" altLang="en-US" sz="900" dirty="0"/>
            </a:br>
            <a:r>
              <a:rPr lang="en-US" altLang="en-US" sz="900" dirty="0"/>
              <a:t>715 Cap Out Land Improve     720 Cap Out Purchase Existing Building</a:t>
            </a:r>
            <a:br>
              <a:rPr lang="en-US" altLang="en-US" sz="900" dirty="0"/>
            </a:br>
            <a:r>
              <a:rPr lang="en-US" altLang="en-US" sz="900" dirty="0"/>
              <a:t>725 Major Construction          73X Major Equipment New</a:t>
            </a:r>
            <a:br>
              <a:rPr lang="en-US" altLang="en-US" sz="900" dirty="0"/>
            </a:br>
            <a:r>
              <a:rPr lang="en-US" altLang="en-US" sz="900" dirty="0"/>
              <a:t>74X Major Equipment Replacement</a:t>
            </a:r>
            <a:endParaRPr lang="en-US" altLang="en-US" sz="900" dirty="0">
              <a:latin typeface="Times New Roman" panose="02020603050405020304" pitchFamily="18" charset="0"/>
            </a:endParaRPr>
          </a:p>
          <a:p>
            <a:pPr defTabSz="914400" eaLnBrk="1" hangingPunct="1">
              <a:spcBef>
                <a:spcPct val="0"/>
              </a:spcBef>
              <a:spcAft>
                <a:spcPts val="600"/>
              </a:spcAft>
              <a:buFontTx/>
              <a:buNone/>
            </a:pPr>
            <a:r>
              <a:rPr lang="en-US" altLang="en-US" sz="900" dirty="0"/>
              <a:t>(Step 2) 62XX Resource Transfers  but not in 940 Indirect Costs</a:t>
            </a:r>
          </a:p>
          <a:p>
            <a:pPr defTabSz="914400" eaLnBrk="1" hangingPunct="1">
              <a:spcBef>
                <a:spcPct val="0"/>
              </a:spcBef>
              <a:spcAft>
                <a:spcPts val="600"/>
              </a:spcAft>
              <a:buFontTx/>
              <a:buNone/>
            </a:pPr>
            <a:r>
              <a:rPr lang="en-US" altLang="en-US" sz="900" dirty="0"/>
              <a:t>(Step 3) 4XXX Facilities Acquisition and Construction Services)</a:t>
            </a:r>
            <a:br>
              <a:rPr lang="en-US" altLang="en-US" sz="900" dirty="0"/>
            </a:br>
            <a:r>
              <a:rPr lang="en-US" altLang="en-US" sz="900" dirty="0"/>
              <a:t>But Object Not In :</a:t>
            </a:r>
          </a:p>
          <a:p>
            <a:pPr defTabSz="914400" eaLnBrk="1" hangingPunct="1">
              <a:spcBef>
                <a:spcPct val="0"/>
              </a:spcBef>
              <a:spcAft>
                <a:spcPts val="600"/>
              </a:spcAft>
              <a:buFontTx/>
              <a:buNone/>
            </a:pPr>
            <a:r>
              <a:rPr lang="en-US" altLang="en-US" sz="900" dirty="0"/>
              <a:t>7XX Capital Outlay                    710 Cap Out Land</a:t>
            </a:r>
            <a:br>
              <a:rPr lang="en-US" altLang="en-US" sz="900" dirty="0"/>
            </a:br>
            <a:r>
              <a:rPr lang="en-US" altLang="en-US" sz="900" dirty="0"/>
              <a:t>715 Cap Out Land Improve     720 Cap Out Purchase Existing Building</a:t>
            </a:r>
            <a:br>
              <a:rPr lang="en-US" altLang="en-US" sz="900" dirty="0"/>
            </a:br>
            <a:r>
              <a:rPr lang="en-US" altLang="en-US" sz="900" dirty="0"/>
              <a:t>725 Major Construction          73X Major Equipment New</a:t>
            </a:r>
            <a:br>
              <a:rPr lang="en-US" altLang="en-US" sz="900" dirty="0"/>
            </a:br>
            <a:r>
              <a:rPr lang="en-US" altLang="en-US" sz="900" dirty="0"/>
              <a:t>74X Major Equipment Replacement</a:t>
            </a:r>
            <a:endParaRPr lang="en-US" altLang="en-US" sz="1800" dirty="0">
              <a:latin typeface="Arial" panose="020B0604020202020204" pitchFamily="34" charset="0"/>
            </a:endParaRPr>
          </a:p>
        </p:txBody>
      </p:sp>
      <p:sp>
        <p:nvSpPr>
          <p:cNvPr id="20" name="Rectangle 6">
            <a:extLst>
              <a:ext uri="{FF2B5EF4-FFF2-40B4-BE49-F238E27FC236}">
                <a16:creationId xmlns:a16="http://schemas.microsoft.com/office/drawing/2014/main" xmlns="" id="{D96BCA70-3909-4EE1-BD7F-2DB88D7AB622}"/>
              </a:ext>
            </a:extLst>
          </p:cNvPr>
          <p:cNvSpPr>
            <a:spLocks noChangeArrowheads="1"/>
          </p:cNvSpPr>
          <p:nvPr/>
        </p:nvSpPr>
        <p:spPr bwMode="auto">
          <a:xfrm>
            <a:off x="3814763" y="1524003"/>
            <a:ext cx="5154612" cy="1928337"/>
          </a:xfrm>
          <a:prstGeom prst="rect">
            <a:avLst/>
          </a:prstGeom>
          <a:solidFill>
            <a:srgbClr val="DBE5F1"/>
          </a:solidFill>
          <a:ln w="9525">
            <a:solidFill>
              <a:srgbClr val="000000"/>
            </a:solidFill>
            <a:miter lim="800000"/>
            <a:headEnd/>
            <a:tailEnd/>
          </a:ln>
        </p:spPr>
        <p:txBody>
          <a:bodyPr/>
          <a:lstStyle/>
          <a:p>
            <a:pPr defTabSz="914400" eaLnBrk="1" hangingPunct="1">
              <a:spcAft>
                <a:spcPts val="600"/>
              </a:spcAft>
              <a:defRPr/>
            </a:pPr>
            <a:r>
              <a:rPr lang="en-US" sz="900" dirty="0">
                <a:latin typeface="Calibri" pitchFamily="34" charset="0"/>
              </a:rPr>
              <a:t>Indirect</a:t>
            </a:r>
          </a:p>
          <a:p>
            <a:pPr defTabSz="914400" eaLnBrk="1" hangingPunct="1">
              <a:spcAft>
                <a:spcPts val="600"/>
              </a:spcAft>
              <a:defRPr/>
            </a:pPr>
            <a:r>
              <a:rPr lang="en-US" sz="900" dirty="0">
                <a:latin typeface="Calibri" pitchFamily="34" charset="0"/>
              </a:rPr>
              <a:t>(Step 1) Funds In </a:t>
            </a:r>
            <a:br>
              <a:rPr lang="en-US" sz="900" dirty="0">
                <a:latin typeface="Calibri" pitchFamily="34" charset="0"/>
              </a:rPr>
            </a:br>
            <a:r>
              <a:rPr lang="en-US" sz="900" dirty="0">
                <a:latin typeface="Calibri" pitchFamily="34" charset="0"/>
              </a:rPr>
              <a:t/>
            </a:r>
            <a:br>
              <a:rPr lang="en-US" sz="900" dirty="0">
                <a:latin typeface="Calibri" pitchFamily="34" charset="0"/>
              </a:rPr>
            </a:br>
            <a:r>
              <a:rPr lang="en-US" sz="900" dirty="0">
                <a:latin typeface="Calibri" pitchFamily="34" charset="0"/>
              </a:rPr>
              <a:t> 01 General Fund             14 Retirement Fund             24 Metal Mines Fund            25 State Mining Impact </a:t>
            </a:r>
            <a:br>
              <a:rPr lang="en-US" sz="900" dirty="0">
                <a:latin typeface="Calibri" pitchFamily="34" charset="0"/>
              </a:rPr>
            </a:br>
            <a:r>
              <a:rPr lang="en-US" sz="900" dirty="0">
                <a:latin typeface="Calibri" pitchFamily="34" charset="0"/>
              </a:rPr>
              <a:t>26 Impact Aid Fund         28 Technology Fund            29 Flexibility Fund   </a:t>
            </a:r>
            <a:br>
              <a:rPr lang="en-US" sz="900" dirty="0">
                <a:latin typeface="Calibri" pitchFamily="34" charset="0"/>
              </a:rPr>
            </a:br>
            <a:r>
              <a:rPr lang="en-US" sz="900" dirty="0">
                <a:latin typeface="Calibri" pitchFamily="34" charset="0"/>
              </a:rPr>
              <a:t>And all funds less than fund 50  and in……            25XX Support Services - Business  and, Object Not in </a:t>
            </a:r>
          </a:p>
          <a:p>
            <a:pPr defTabSz="914400" eaLnBrk="1" hangingPunct="1">
              <a:spcAft>
                <a:spcPts val="600"/>
              </a:spcAft>
              <a:defRPr/>
            </a:pPr>
            <a:r>
              <a:rPr lang="en-US" sz="900" dirty="0">
                <a:latin typeface="Calibri" pitchFamily="34" charset="0"/>
              </a:rPr>
              <a:t>7XX Capital Outlay         710 Cap Out Land                 715 Cap Out Land Improve     720 Cap Out </a:t>
            </a:r>
            <a:r>
              <a:rPr lang="en-US" sz="900" dirty="0" err="1">
                <a:latin typeface="Calibri" pitchFamily="34" charset="0"/>
              </a:rPr>
              <a:t>Purch</a:t>
            </a:r>
            <a:r>
              <a:rPr lang="en-US" sz="900" dirty="0">
                <a:latin typeface="Calibri" pitchFamily="34" charset="0"/>
              </a:rPr>
              <a:t> Building</a:t>
            </a:r>
            <a:br>
              <a:rPr lang="en-US" sz="900" dirty="0">
                <a:latin typeface="Calibri" pitchFamily="34" charset="0"/>
              </a:rPr>
            </a:br>
            <a:r>
              <a:rPr lang="en-US" sz="900" dirty="0">
                <a:latin typeface="Calibri" pitchFamily="34" charset="0"/>
              </a:rPr>
              <a:t>725 Major Const             73X Major </a:t>
            </a:r>
            <a:r>
              <a:rPr lang="en-US" sz="900" dirty="0" err="1">
                <a:latin typeface="Calibri" pitchFamily="34" charset="0"/>
              </a:rPr>
              <a:t>Equipt</a:t>
            </a:r>
            <a:r>
              <a:rPr lang="en-US" sz="900" dirty="0">
                <a:latin typeface="Calibri" pitchFamily="34" charset="0"/>
              </a:rPr>
              <a:t> New        74X Major </a:t>
            </a:r>
            <a:r>
              <a:rPr lang="en-US" sz="900" dirty="0" err="1">
                <a:latin typeface="Calibri" pitchFamily="34" charset="0"/>
              </a:rPr>
              <a:t>Equipt</a:t>
            </a:r>
            <a:r>
              <a:rPr lang="en-US" sz="900" dirty="0">
                <a:latin typeface="Calibri" pitchFamily="34" charset="0"/>
              </a:rPr>
              <a:t> Replace</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(Step 2) Fund 15 Misc Program Fund in Programs Like 1** All Regular Programs Or 271 Indirect Costs, and Function 25XX Support Services - Business, Object Not In ('7XX','710','715','720','725','73X','74X') see above</a:t>
            </a:r>
          </a:p>
        </p:txBody>
      </p:sp>
      <p:sp>
        <p:nvSpPr>
          <p:cNvPr id="22" name="Rectangle 2">
            <a:extLst>
              <a:ext uri="{FF2B5EF4-FFF2-40B4-BE49-F238E27FC236}">
                <a16:creationId xmlns:a16="http://schemas.microsoft.com/office/drawing/2014/main" xmlns="" id="{E368195E-A3B4-41FB-9C2E-E161EF08D7FE}"/>
              </a:ext>
            </a:extLst>
          </p:cNvPr>
          <p:cNvSpPr>
            <a:spLocks noChangeArrowheads="1"/>
          </p:cNvSpPr>
          <p:nvPr/>
        </p:nvSpPr>
        <p:spPr bwMode="auto">
          <a:xfrm>
            <a:off x="225425" y="860425"/>
            <a:ext cx="3519488" cy="5327649"/>
          </a:xfrm>
          <a:prstGeom prst="rect">
            <a:avLst/>
          </a:prstGeom>
          <a:solidFill>
            <a:srgbClr val="DBE5F1"/>
          </a:solidFill>
          <a:ln w="9525">
            <a:solidFill>
              <a:srgbClr val="000000"/>
            </a:solidFill>
            <a:miter lim="800000"/>
            <a:headEnd/>
            <a:tailEnd/>
          </a:ln>
        </p:spPr>
        <p:txBody>
          <a:bodyPr/>
          <a:lstStyle/>
          <a:p>
            <a:pPr defTabSz="914400" eaLnBrk="1" hangingPunct="1">
              <a:spcAft>
                <a:spcPts val="600"/>
              </a:spcAft>
              <a:defRPr/>
            </a:pPr>
            <a:r>
              <a:rPr lang="en-US" sz="900" dirty="0">
                <a:latin typeface="Calibri" pitchFamily="34" charset="0"/>
              </a:rPr>
              <a:t>Direct</a:t>
            </a:r>
          </a:p>
          <a:p>
            <a:pPr defTabSz="914400" eaLnBrk="1" hangingPunct="1">
              <a:spcAft>
                <a:spcPts val="600"/>
              </a:spcAft>
              <a:defRPr/>
            </a:pPr>
            <a:r>
              <a:rPr lang="en-US" sz="900" dirty="0">
                <a:latin typeface="Calibri" pitchFamily="34" charset="0"/>
              </a:rPr>
              <a:t>Funds General and Special Revenue funds</a:t>
            </a:r>
          </a:p>
          <a:p>
            <a:pPr defTabSz="914400" eaLnBrk="1" hangingPunct="1">
              <a:spcAft>
                <a:spcPts val="600"/>
              </a:spcAft>
              <a:defRPr/>
            </a:pPr>
            <a:r>
              <a:rPr lang="en-US" sz="900" dirty="0">
                <a:latin typeface="Calibri" pitchFamily="34" charset="0"/>
              </a:rPr>
              <a:t>(Step 1) All Functions but not:</a:t>
            </a:r>
          </a:p>
          <a:p>
            <a:pPr defTabSz="914400" eaLnBrk="1" hangingPunct="1">
              <a:spcAft>
                <a:spcPts val="600"/>
              </a:spcAft>
              <a:defRPr/>
            </a:pPr>
            <a:r>
              <a:rPr lang="en-US" sz="900" dirty="0">
                <a:latin typeface="Calibri" pitchFamily="34" charset="0"/>
              </a:rPr>
              <a:t>25XX Support Services - Business </a:t>
            </a:r>
            <a:br>
              <a:rPr lang="en-US" sz="900" dirty="0">
                <a:latin typeface="Calibri" pitchFamily="34" charset="0"/>
              </a:rPr>
            </a:br>
            <a:r>
              <a:rPr lang="en-US" sz="900" dirty="0">
                <a:latin typeface="Calibri" pitchFamily="34" charset="0"/>
              </a:rPr>
              <a:t>28XX Reserved (Historical)</a:t>
            </a:r>
            <a:br>
              <a:rPr lang="en-US" sz="900" dirty="0">
                <a:latin typeface="Calibri" pitchFamily="34" charset="0"/>
              </a:rPr>
            </a:br>
            <a:r>
              <a:rPr lang="en-US" sz="900" dirty="0">
                <a:latin typeface="Calibri" pitchFamily="34" charset="0"/>
              </a:rPr>
              <a:t>4XXX Facilities Acquisition and Construction Services)</a:t>
            </a:r>
            <a:br>
              <a:rPr lang="en-US" sz="900" dirty="0">
                <a:latin typeface="Calibri" pitchFamily="34" charset="0"/>
              </a:rPr>
            </a:br>
            <a:r>
              <a:rPr lang="en-US" sz="900" dirty="0">
                <a:latin typeface="Calibri" pitchFamily="34" charset="0"/>
              </a:rPr>
              <a:t>52XX Capital Leases or Long Tern Notes with Board of Investments</a:t>
            </a:r>
            <a:br>
              <a:rPr lang="en-US" sz="900" dirty="0">
                <a:latin typeface="Calibri" pitchFamily="34" charset="0"/>
              </a:rPr>
            </a:br>
            <a:r>
              <a:rPr lang="en-US" sz="900" dirty="0">
                <a:latin typeface="Calibri" pitchFamily="34" charset="0"/>
              </a:rPr>
              <a:t>62XX Resource Transfers</a:t>
            </a:r>
          </a:p>
          <a:p>
            <a:pPr defTabSz="914400" eaLnBrk="1" hangingPunct="1">
              <a:spcAft>
                <a:spcPts val="600"/>
              </a:spcAft>
              <a:defRPr/>
            </a:pPr>
            <a:r>
              <a:rPr lang="en-US" sz="900" dirty="0">
                <a:latin typeface="Calibri" pitchFamily="34" charset="0"/>
              </a:rPr>
              <a:t>All Object  but not: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(Step 2) Funds General and Special Revenue funds in :</a:t>
            </a:r>
          </a:p>
          <a:p>
            <a:pPr defTabSz="914400" eaLnBrk="1" hangingPunct="1">
              <a:spcAft>
                <a:spcPts val="600"/>
              </a:spcAft>
              <a:defRPr/>
            </a:pPr>
            <a:r>
              <a:rPr lang="en-US" sz="900" dirty="0">
                <a:latin typeface="Calibri" pitchFamily="34" charset="0"/>
              </a:rPr>
              <a:t>62XX Resource Transfers  and  940  Indirect Costs</a:t>
            </a:r>
          </a:p>
          <a:p>
            <a:pPr defTabSz="914400" eaLnBrk="1" hangingPunct="1">
              <a:spcAft>
                <a:spcPts val="600"/>
              </a:spcAft>
              <a:defRPr/>
            </a:pPr>
            <a:r>
              <a:rPr lang="en-US" sz="900" dirty="0">
                <a:latin typeface="Calibri" pitchFamily="34" charset="0"/>
              </a:rPr>
              <a:t>(Step 3) All Funds but not:</a:t>
            </a:r>
            <a:br>
              <a:rPr lang="en-US" sz="900" dirty="0">
                <a:latin typeface="Calibri" pitchFamily="34" charset="0"/>
              </a:rPr>
            </a:br>
            <a:r>
              <a:rPr lang="en-US" sz="900" dirty="0">
                <a:latin typeface="Calibri" pitchFamily="34" charset="0"/>
              </a:rPr>
              <a:t>01 General Fund                     14 Retirement Fund</a:t>
            </a:r>
            <a:br>
              <a:rPr lang="en-US" sz="900" dirty="0">
                <a:latin typeface="Calibri" pitchFamily="34" charset="0"/>
              </a:rPr>
            </a:br>
            <a:r>
              <a:rPr lang="en-US" sz="900" dirty="0">
                <a:latin typeface="Calibri" pitchFamily="34" charset="0"/>
              </a:rPr>
              <a:t>24 Metal Mines Fund            25 State Mining Impact Fund</a:t>
            </a:r>
            <a:br>
              <a:rPr lang="en-US" sz="900" dirty="0">
                <a:latin typeface="Calibri" pitchFamily="34" charset="0"/>
              </a:rPr>
            </a:br>
            <a:r>
              <a:rPr lang="en-US" sz="900" dirty="0">
                <a:latin typeface="Calibri" pitchFamily="34" charset="0"/>
              </a:rPr>
              <a:t>26 Impact Aid Fund               28 Technology Fund</a:t>
            </a:r>
            <a:br>
              <a:rPr lang="en-US" sz="900" dirty="0">
                <a:latin typeface="Calibri" pitchFamily="34" charset="0"/>
              </a:rPr>
            </a:br>
            <a:r>
              <a:rPr lang="en-US" sz="900" dirty="0">
                <a:latin typeface="Calibri" pitchFamily="34" charset="0"/>
              </a:rPr>
              <a:t>29 Flexibility Fund</a:t>
            </a:r>
            <a:br>
              <a:rPr lang="en-US" sz="900" dirty="0">
                <a:latin typeface="Calibri" pitchFamily="34" charset="0"/>
              </a:rPr>
            </a:br>
            <a:r>
              <a:rPr lang="en-US" sz="900" dirty="0">
                <a:latin typeface="Calibri" pitchFamily="34" charset="0"/>
              </a:rPr>
              <a:t> And all funds less than fund 50  and in……</a:t>
            </a:r>
          </a:p>
          <a:p>
            <a:pPr defTabSz="914400" eaLnBrk="1" hangingPunct="1">
              <a:spcAft>
                <a:spcPts val="600"/>
              </a:spcAft>
              <a:defRPr/>
            </a:pPr>
            <a:r>
              <a:rPr lang="en-US" sz="900" dirty="0">
                <a:latin typeface="Calibri" pitchFamily="34" charset="0"/>
              </a:rPr>
              <a:t>25XX Support Services - Business  and, Object Not in </a:t>
            </a:r>
          </a:p>
          <a:p>
            <a:pPr defTabSz="914400" eaLnBrk="1" hangingPunct="1">
              <a:spcAft>
                <a:spcPts val="600"/>
              </a:spcAft>
              <a:defRPr/>
            </a:pPr>
            <a:r>
              <a:rPr lang="en-US" sz="900" dirty="0">
                <a:latin typeface="Calibri" pitchFamily="34" charset="0"/>
              </a:rPr>
              <a:t>971 Residual Transfers             910 Operating Transfers</a:t>
            </a:r>
            <a:br>
              <a:rPr lang="en-US" sz="900" dirty="0">
                <a:latin typeface="Calibri" pitchFamily="34" charset="0"/>
              </a:rPr>
            </a:br>
            <a:r>
              <a:rPr lang="en-US" sz="900" dirty="0">
                <a:latin typeface="Calibri" pitchFamily="34" charset="0"/>
              </a:rPr>
              <a:t>7XX Capital Outlay                    710 Cap Out Land</a:t>
            </a:r>
            <a:br>
              <a:rPr lang="en-US" sz="900" dirty="0">
                <a:latin typeface="Calibri" pitchFamily="34" charset="0"/>
              </a:rPr>
            </a:br>
            <a:r>
              <a:rPr lang="en-US" sz="900" dirty="0">
                <a:latin typeface="Calibri" pitchFamily="34" charset="0"/>
              </a:rPr>
              <a:t>715 Cap Out Land Improve     720 Cap Out Purchase Existing Building</a:t>
            </a:r>
            <a:br>
              <a:rPr lang="en-US" sz="900" dirty="0">
                <a:latin typeface="Calibri" pitchFamily="34" charset="0"/>
              </a:rPr>
            </a:br>
            <a:r>
              <a:rPr lang="en-US" sz="900" dirty="0">
                <a:latin typeface="Calibri" pitchFamily="34" charset="0"/>
              </a:rPr>
              <a:t>725 Major Construction          73X Major Equipment New</a:t>
            </a:r>
            <a:br>
              <a:rPr lang="en-US" sz="900" dirty="0">
                <a:latin typeface="Calibri" pitchFamily="34" charset="0"/>
              </a:rPr>
            </a:br>
            <a:r>
              <a:rPr lang="en-US" sz="900" dirty="0">
                <a:latin typeface="Calibri" pitchFamily="34" charset="0"/>
              </a:rPr>
              <a:t>74X Major Equipment Replacement</a:t>
            </a:r>
          </a:p>
          <a:p>
            <a:pPr defTabSz="914400" eaLnBrk="1" hangingPunct="1">
              <a:spcAft>
                <a:spcPts val="600"/>
              </a:spcAft>
              <a:defRPr/>
            </a:pPr>
            <a:r>
              <a:rPr lang="en-US" sz="900" dirty="0">
                <a:latin typeface="Calibri" pitchFamily="34" charset="0"/>
              </a:rPr>
              <a:t>(Step 4) Function 31XX School Foods Objects 1XX Salary &amp; 2XX Benefits are included all other Function 31XX &amp; Objects are excluded.</a:t>
            </a:r>
            <a:endParaRPr lang="en-US" sz="900" dirty="0">
              <a:latin typeface="Times New Roman" pitchFamily="18" charset="0"/>
            </a:endParaRPr>
          </a:p>
          <a:p>
            <a:pPr defTabSz="914400" eaLnBrk="1" hangingPunct="1">
              <a:spcAft>
                <a:spcPts val="600"/>
              </a:spcAft>
              <a:defRPr/>
            </a:pPr>
            <a:r>
              <a:rPr lang="en-US" sz="900" dirty="0">
                <a:latin typeface="Calibri" pitchFamily="34" charset="0"/>
              </a:rPr>
              <a:t>All summed then minus Indirect Step 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24EB2B2F-CC72-4C99-84C4-373A3AECA4A7}"/>
              </a:ext>
            </a:extLst>
          </p:cNvPr>
          <p:cNvSpPr>
            <a:spLocks noGrp="1"/>
          </p:cNvSpPr>
          <p:nvPr>
            <p:ph type="title"/>
          </p:nvPr>
        </p:nvSpPr>
        <p:spPr>
          <a:xfrm>
            <a:off x="457200" y="2628900"/>
            <a:ext cx="8229600" cy="1143000"/>
          </a:xfrm>
        </p:spPr>
        <p:txBody>
          <a:bodyPr/>
          <a:lstStyle/>
          <a:p>
            <a:r>
              <a:rPr lang="en-US" altLang="en-US" sz="4000" dirty="0">
                <a:ea typeface="ＭＳ Ｐゴシック" panose="020B0600070205080204" pitchFamily="34" charset="-128"/>
              </a:rPr>
              <a:t>Determination of Preliminary Rate</a:t>
            </a:r>
          </a:p>
        </p:txBody>
      </p:sp>
      <p:sp>
        <p:nvSpPr>
          <p:cNvPr id="33795" name="Slide Number Placeholder 3">
            <a:extLst>
              <a:ext uri="{FF2B5EF4-FFF2-40B4-BE49-F238E27FC236}">
                <a16:creationId xmlns:a16="http://schemas.microsoft.com/office/drawing/2014/main" xmlns="" id="{2AF51BFF-0FCB-4A20-8EC3-2BD2E851244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2E83091-5A0F-41EA-B177-508B596D6101}"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D1FF5714-16C6-4832-8A50-AB2263EF74DF}"/>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4AF5776A-21F4-47B4-8214-2F911FDA4C7D}"/>
              </a:ext>
            </a:extLst>
          </p:cNvPr>
          <p:cNvSpPr>
            <a:spLocks noGrp="1"/>
          </p:cNvSpPr>
          <p:nvPr>
            <p:ph type="title"/>
          </p:nvPr>
        </p:nvSpPr>
        <p:spPr>
          <a:xfrm>
            <a:off x="457200" y="274638"/>
            <a:ext cx="8229600" cy="1143000"/>
          </a:xfrm>
        </p:spPr>
        <p:txBody>
          <a:bodyPr/>
          <a:lstStyle/>
          <a:p>
            <a:r>
              <a:rPr lang="en-US" altLang="en-US">
                <a:ea typeface="ＭＳ Ｐゴシック" panose="020B0600070205080204" pitchFamily="34" charset="-128"/>
              </a:rPr>
              <a:t>Indirect Cost </a:t>
            </a:r>
          </a:p>
        </p:txBody>
      </p:sp>
      <p:sp>
        <p:nvSpPr>
          <p:cNvPr id="3" name="Content Placeholder 2">
            <a:extLst>
              <a:ext uri="{FF2B5EF4-FFF2-40B4-BE49-F238E27FC236}">
                <a16:creationId xmlns:a16="http://schemas.microsoft.com/office/drawing/2014/main" xmlns="" id="{EFB58B29-8FCF-4104-91CF-DC62AB5C09E7}"/>
              </a:ext>
            </a:extLst>
          </p:cNvPr>
          <p:cNvSpPr>
            <a:spLocks noGrp="1"/>
          </p:cNvSpPr>
          <p:nvPr>
            <p:ph idx="1"/>
          </p:nvPr>
        </p:nvSpPr>
        <p:spPr>
          <a:extLst/>
        </p:spPr>
        <p:txBody>
          <a:bodyPr/>
          <a:lstStyle/>
          <a:p>
            <a:pPr marL="0" indent="0">
              <a:buFont typeface="Arial" panose="020B0604020202020204" pitchFamily="34" charset="0"/>
              <a:buNone/>
              <a:defRPr/>
            </a:pPr>
            <a:r>
              <a:rPr lang="en-US" sz="2400" dirty="0">
                <a:highlight>
                  <a:srgbClr val="00FF00"/>
                </a:highlight>
              </a:rPr>
              <a:t>An indirect cost rate is a means of determining, in a reasonable manner, the percentage of allowable general administrative expense that each Federal grant should bear.</a:t>
            </a:r>
            <a:r>
              <a:rPr lang="en-US" sz="2400" dirty="0"/>
              <a:t> Generally, an indirect cost rate is the ratio of total indirect costs to total direct and unallowable costs, exclusive of any extraordinary or distorting expenditures such as capital outlay, debt service, and food costs that are not associated with salary or benefits. </a:t>
            </a:r>
            <a:r>
              <a:rPr lang="en-US" sz="2400" dirty="0">
                <a:highlight>
                  <a:srgbClr val="FF00FF"/>
                </a:highlight>
              </a:rPr>
              <a:t>An indirect cost rate does not increase the grant.</a:t>
            </a:r>
            <a:r>
              <a:rPr lang="en-US" sz="2400" dirty="0"/>
              <a:t> It allows a portion of the total grant to reimburse the school district for indirect costs such as accounting, payroll, personnel, etc.</a:t>
            </a:r>
          </a:p>
        </p:txBody>
      </p:sp>
      <p:sp>
        <p:nvSpPr>
          <p:cNvPr id="10244" name="Slide Number Placeholder 3">
            <a:extLst>
              <a:ext uri="{FF2B5EF4-FFF2-40B4-BE49-F238E27FC236}">
                <a16:creationId xmlns:a16="http://schemas.microsoft.com/office/drawing/2014/main" xmlns="" id="{A4FE4085-FDAC-441A-BB0E-0D2AF461922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24EE3FC-8361-459B-B9E7-507D6A384060}"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DABD4384-9099-4E16-A5A8-22911B26D03D}"/>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C188D7E4-23D4-483A-B041-B438C592E534}"/>
              </a:ext>
            </a:extLst>
          </p:cNvPr>
          <p:cNvSpPr>
            <a:spLocks noGrp="1"/>
          </p:cNvSpPr>
          <p:nvPr>
            <p:ph type="title"/>
          </p:nvPr>
        </p:nvSpPr>
        <p:spPr>
          <a:xfrm>
            <a:off x="457200" y="149942"/>
            <a:ext cx="8229600" cy="338427"/>
          </a:xfrm>
        </p:spPr>
        <p:txBody>
          <a:bodyPr/>
          <a:lstStyle/>
          <a:p>
            <a:r>
              <a:rPr lang="en-US" altLang="en-US" sz="1200" b="1" dirty="0">
                <a:ea typeface="ＭＳ Ｐゴシック" panose="020B0600070205080204" pitchFamily="34" charset="-128"/>
              </a:rPr>
              <a:t>Schedule A for </a:t>
            </a:r>
            <a:br>
              <a:rPr lang="en-US" altLang="en-US" sz="1200" b="1" dirty="0">
                <a:ea typeface="ＭＳ Ｐゴシック" panose="020B0600070205080204" pitchFamily="34" charset="-128"/>
              </a:rPr>
            </a:br>
            <a:r>
              <a:rPr lang="en-US" altLang="en-US" sz="1200" b="1" dirty="0">
                <a:ea typeface="ＭＳ Ｐゴシック" panose="020B0600070205080204" pitchFamily="34" charset="-128"/>
              </a:rPr>
              <a:t>07 Cascade   SS 0278 Great Fall Public Schools</a:t>
            </a:r>
          </a:p>
        </p:txBody>
      </p:sp>
      <p:sp>
        <p:nvSpPr>
          <p:cNvPr id="34819" name="Slide Number Placeholder 3">
            <a:extLst>
              <a:ext uri="{FF2B5EF4-FFF2-40B4-BE49-F238E27FC236}">
                <a16:creationId xmlns:a16="http://schemas.microsoft.com/office/drawing/2014/main" xmlns="" id="{51873519-6DF5-4B53-8677-CD9D2C3EFC8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17C43DB-F431-409A-969B-BBBD6F22D6CD}" type="slidenum">
              <a:rPr lang="en-US" altLang="en-US" sz="1200" smtClean="0">
                <a:solidFill>
                  <a:srgbClr val="898989"/>
                </a:solidFill>
              </a:rPr>
              <a:pPr>
                <a:spcBef>
                  <a:spcPct val="0"/>
                </a:spcBef>
                <a:buFontTx/>
                <a:buNone/>
              </a:pPr>
              <a:t>30</a:t>
            </a:fld>
            <a:endParaRPr lang="en-US" altLang="en-US" sz="1200">
              <a:solidFill>
                <a:srgbClr val="898989"/>
              </a:solidFill>
            </a:endParaRPr>
          </a:p>
        </p:txBody>
      </p:sp>
      <p:graphicFrame>
        <p:nvGraphicFramePr>
          <p:cNvPr id="7" name="Table 6">
            <a:extLst>
              <a:ext uri="{FF2B5EF4-FFF2-40B4-BE49-F238E27FC236}">
                <a16:creationId xmlns:a16="http://schemas.microsoft.com/office/drawing/2014/main" xmlns="" id="{7C397CE1-39B5-48BD-9899-99FC924714D1}"/>
              </a:ext>
            </a:extLst>
          </p:cNvPr>
          <p:cNvGraphicFramePr>
            <a:graphicFrameLocks noGrp="1"/>
          </p:cNvGraphicFramePr>
          <p:nvPr>
            <p:extLst>
              <p:ext uri="{D42A27DB-BD31-4B8C-83A1-F6EECF244321}">
                <p14:modId xmlns:p14="http://schemas.microsoft.com/office/powerpoint/2010/main" val="1907649539"/>
              </p:ext>
            </p:extLst>
          </p:nvPr>
        </p:nvGraphicFramePr>
        <p:xfrm>
          <a:off x="457200" y="5623935"/>
          <a:ext cx="7115521" cy="573926"/>
        </p:xfrm>
        <a:graphic>
          <a:graphicData uri="http://schemas.openxmlformats.org/drawingml/2006/table">
            <a:tbl>
              <a:tblPr/>
              <a:tblGrid>
                <a:gridCol w="3165742">
                  <a:extLst>
                    <a:ext uri="{9D8B030D-6E8A-4147-A177-3AD203B41FA5}">
                      <a16:colId xmlns:a16="http://schemas.microsoft.com/office/drawing/2014/main" xmlns="" val="20000"/>
                    </a:ext>
                  </a:extLst>
                </a:gridCol>
                <a:gridCol w="991143">
                  <a:extLst>
                    <a:ext uri="{9D8B030D-6E8A-4147-A177-3AD203B41FA5}">
                      <a16:colId xmlns:a16="http://schemas.microsoft.com/office/drawing/2014/main" xmlns="" val="20001"/>
                    </a:ext>
                  </a:extLst>
                </a:gridCol>
                <a:gridCol w="1042533">
                  <a:extLst>
                    <a:ext uri="{9D8B030D-6E8A-4147-A177-3AD203B41FA5}">
                      <a16:colId xmlns:a16="http://schemas.microsoft.com/office/drawing/2014/main" xmlns="" val="20002"/>
                    </a:ext>
                  </a:extLst>
                </a:gridCol>
                <a:gridCol w="1043305">
                  <a:extLst>
                    <a:ext uri="{9D8B030D-6E8A-4147-A177-3AD203B41FA5}">
                      <a16:colId xmlns:a16="http://schemas.microsoft.com/office/drawing/2014/main" xmlns="" val="20003"/>
                    </a:ext>
                  </a:extLst>
                </a:gridCol>
                <a:gridCol w="872798">
                  <a:extLst>
                    <a:ext uri="{9D8B030D-6E8A-4147-A177-3AD203B41FA5}">
                      <a16:colId xmlns:a16="http://schemas.microsoft.com/office/drawing/2014/main" xmlns="" val="20004"/>
                    </a:ext>
                  </a:extLst>
                </a:gridCol>
              </a:tblGrid>
              <a:tr h="212468">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solidFill>
                      <a:schemeClr val="accent6">
                        <a:lumMod val="20000"/>
                        <a:lumOff val="80000"/>
                      </a:schemeClr>
                    </a:solidFill>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solidFill>
                      <a:schemeClr val="accent6">
                        <a:lumMod val="20000"/>
                        <a:lumOff val="80000"/>
                      </a:schemeClr>
                    </a:solidFill>
                  </a:tcPr>
                </a:tc>
                <a:tc gridSpan="2">
                  <a:txBody>
                    <a:bodyPr/>
                    <a:lstStyle/>
                    <a:p>
                      <a:pPr algn="l" fontAlgn="b"/>
                      <a:r>
                        <a:rPr lang="en-US" sz="1100" b="1" i="0" u="none" strike="noStrike" dirty="0">
                          <a:solidFill>
                            <a:srgbClr val="000000"/>
                          </a:solidFill>
                          <a:latin typeface="Calibri"/>
                        </a:rPr>
                        <a:t>Preliminary Rate</a:t>
                      </a:r>
                    </a:p>
                  </a:txBody>
                  <a:tcPr marL="0" marR="0" marT="0" marB="0" anchor="b">
                    <a:lnL>
                      <a:noFill/>
                    </a:lnL>
                    <a:lnR>
                      <a:noFill/>
                    </a:lnR>
                    <a:lnT>
                      <a:noFill/>
                    </a:lnT>
                    <a:lnB>
                      <a:noFill/>
                    </a:lnB>
                    <a:solidFill>
                      <a:schemeClr val="accent6">
                        <a:lumMod val="20000"/>
                        <a:lumOff val="80000"/>
                      </a:schemeClr>
                    </a:solidFill>
                  </a:tcPr>
                </a:tc>
                <a:tc hMerge="1">
                  <a:txBody>
                    <a:bodyPr/>
                    <a:lstStyle/>
                    <a:p>
                      <a:endParaRPr lang="en-US"/>
                    </a:p>
                  </a:txBody>
                  <a:tcPr/>
                </a:tc>
                <a:tc>
                  <a:txBody>
                    <a:bodyPr/>
                    <a:lstStyle/>
                    <a:p>
                      <a:pPr algn="l" fontAlgn="b"/>
                      <a:r>
                        <a:rPr lang="en-US" sz="1100" b="1" i="0" u="none" strike="noStrike">
                          <a:solidFill>
                            <a:srgbClr val="000000"/>
                          </a:solidFill>
                          <a:latin typeface="Calibri"/>
                        </a:rPr>
                        <a:t>Adjusted Rate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180729">
                <a:tc>
                  <a:txBody>
                    <a:bodyPr/>
                    <a:lstStyle/>
                    <a:p>
                      <a:pPr algn="l" fontAlgn="b"/>
                      <a:r>
                        <a:rPr lang="en-US" sz="1100" b="1" i="0" u="none" strike="noStrike" dirty="0">
                          <a:solidFill>
                            <a:srgbClr val="000000"/>
                          </a:solidFill>
                          <a:latin typeface="Calibri"/>
                        </a:rPr>
                        <a:t>LE 0098 Great Falls EL</a:t>
                      </a:r>
                    </a:p>
                  </a:txBody>
                  <a:tcPr marL="0" marR="0" marT="0" marB="0" anchor="b">
                    <a:lnL>
                      <a:noFill/>
                    </a:lnL>
                    <a:lnR>
                      <a:noFill/>
                    </a:lnR>
                    <a:lnT>
                      <a:noFill/>
                    </a:lnT>
                    <a:lnB>
                      <a:noFill/>
                    </a:lnB>
                    <a:solidFill>
                      <a:schemeClr val="accent6">
                        <a:lumMod val="20000"/>
                        <a:lumOff val="80000"/>
                      </a:schemeClr>
                    </a:solidFill>
                  </a:tcPr>
                </a:tc>
                <a:tc>
                  <a:txBody>
                    <a:bodyPr/>
                    <a:lstStyle/>
                    <a:p>
                      <a:pPr algn="l" fontAlgn="b"/>
                      <a:r>
                        <a:rPr lang="en-US" sz="1100" b="0" i="0" u="none" strike="noStrike" dirty="0">
                          <a:solidFill>
                            <a:srgbClr val="000000"/>
                          </a:solidFill>
                          <a:latin typeface="Calibri"/>
                        </a:rPr>
                        <a:t>Indirect/Direct</a:t>
                      </a:r>
                    </a:p>
                  </a:txBody>
                  <a:tcPr marL="0" marR="0" marT="0" marB="0" anchor="b">
                    <a:lnL>
                      <a:noFill/>
                    </a:lnL>
                    <a:lnR>
                      <a:noFill/>
                    </a:lnR>
                    <a:lnT>
                      <a:noFill/>
                    </a:lnT>
                    <a:lnB>
                      <a:noFill/>
                    </a:lnB>
                    <a:solidFill>
                      <a:schemeClr val="accent6">
                        <a:lumMod val="20000"/>
                        <a:lumOff val="80000"/>
                      </a:schemeClr>
                    </a:solidFill>
                  </a:tcPr>
                </a:tc>
                <a:tc>
                  <a:txBody>
                    <a:bodyPr/>
                    <a:lstStyle/>
                    <a:p>
                      <a:pPr algn="r" fontAlgn="b"/>
                      <a:r>
                        <a:rPr lang="en-US" sz="1100" b="0" i="0" u="none" strike="noStrike" dirty="0">
                          <a:solidFill>
                            <a:srgbClr val="000000"/>
                          </a:solidFill>
                          <a:latin typeface="Calibri"/>
                        </a:rPr>
                        <a:t>3.71%</a:t>
                      </a:r>
                    </a:p>
                  </a:txBody>
                  <a:tcPr marL="0" marR="0" marT="0" marB="0" anchor="b">
                    <a:lnL>
                      <a:noFill/>
                    </a:lnL>
                    <a:lnR>
                      <a:noFill/>
                    </a:lnR>
                    <a:lnT>
                      <a:noFill/>
                    </a:lnT>
                    <a:lnB>
                      <a:noFill/>
                    </a:lnB>
                    <a:solidFill>
                      <a:schemeClr val="accent6">
                        <a:lumMod val="20000"/>
                        <a:lumOff val="80000"/>
                      </a:schemeClr>
                    </a:solidFill>
                  </a:tcPr>
                </a:tc>
                <a:tc>
                  <a:txBody>
                    <a:bodyPr/>
                    <a:lstStyle/>
                    <a:p>
                      <a:pPr algn="l" fontAlgn="b"/>
                      <a:endParaRPr lang="en-US"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180729">
                <a:tc>
                  <a:txBody>
                    <a:bodyPr/>
                    <a:lstStyle/>
                    <a:p>
                      <a:pPr algn="l" fontAlgn="b"/>
                      <a:r>
                        <a:rPr lang="en-US" sz="1100" b="1" i="0" u="none" strike="noStrike" dirty="0">
                          <a:solidFill>
                            <a:srgbClr val="000000"/>
                          </a:solidFill>
                          <a:latin typeface="Calibri"/>
                        </a:rPr>
                        <a:t>LE 0099 Great Falls HS</a:t>
                      </a:r>
                    </a:p>
                  </a:txBody>
                  <a:tcPr marL="0" marR="0" marT="0" marB="0" anchor="b">
                    <a:lnL>
                      <a:noFill/>
                    </a:lnL>
                    <a:lnR>
                      <a:noFill/>
                    </a:lnR>
                    <a:lnT>
                      <a:noFill/>
                    </a:lnT>
                    <a:lnB>
                      <a:noFill/>
                    </a:lnB>
                    <a:solidFill>
                      <a:schemeClr val="accent6">
                        <a:lumMod val="20000"/>
                        <a:lumOff val="80000"/>
                      </a:schemeClr>
                    </a:solidFill>
                  </a:tcPr>
                </a:tc>
                <a:tc>
                  <a:txBody>
                    <a:bodyPr/>
                    <a:lstStyle/>
                    <a:p>
                      <a:pPr algn="l" fontAlgn="b"/>
                      <a:r>
                        <a:rPr lang="en-US" sz="1100" b="0" i="0" u="none" strike="noStrike" dirty="0">
                          <a:solidFill>
                            <a:srgbClr val="000000"/>
                          </a:solidFill>
                          <a:latin typeface="+mn-lt"/>
                        </a:rPr>
                        <a:t>Indirect/Direct</a:t>
                      </a:r>
                    </a:p>
                  </a:txBody>
                  <a:tcPr marL="0" marR="0" marT="0" marB="0" anchor="b">
                    <a:lnL>
                      <a:noFill/>
                    </a:lnL>
                    <a:lnR>
                      <a:noFill/>
                    </a:lnR>
                    <a:lnT>
                      <a:noFill/>
                    </a:lnT>
                    <a:lnB>
                      <a:noFill/>
                    </a:lnB>
                    <a:solidFill>
                      <a:schemeClr val="accent6">
                        <a:lumMod val="20000"/>
                        <a:lumOff val="80000"/>
                      </a:schemeClr>
                    </a:solidFill>
                  </a:tcPr>
                </a:tc>
                <a:tc>
                  <a:txBody>
                    <a:bodyPr/>
                    <a:lstStyle/>
                    <a:p>
                      <a:pPr algn="r" fontAlgn="b"/>
                      <a:r>
                        <a:rPr lang="en-US" sz="1100" b="0" i="0" u="none" strike="noStrike">
                          <a:solidFill>
                            <a:srgbClr val="000000"/>
                          </a:solidFill>
                          <a:latin typeface="Calibri"/>
                        </a:rPr>
                        <a:t>3.13%</a:t>
                      </a:r>
                    </a:p>
                  </a:txBody>
                  <a:tcPr marL="0" marR="0" marT="0" marB="0" anchor="b">
                    <a:lnL>
                      <a:noFill/>
                    </a:lnL>
                    <a:lnR>
                      <a:noFill/>
                    </a:lnR>
                    <a:lnT>
                      <a:noFill/>
                    </a:lnT>
                    <a:lnB>
                      <a:noFill/>
                    </a:lnB>
                    <a:solidFill>
                      <a:schemeClr val="accent6">
                        <a:lumMod val="20000"/>
                        <a:lumOff val="80000"/>
                      </a:schemeClr>
                    </a:solidFill>
                  </a:tcPr>
                </a:tc>
                <a:tc>
                  <a:txBody>
                    <a:bodyPr/>
                    <a:lstStyle/>
                    <a:p>
                      <a:pPr algn="l" fontAlgn="b"/>
                      <a:endParaRPr lang="en-US"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bl>
          </a:graphicData>
        </a:graphic>
      </p:graphicFrame>
      <p:graphicFrame>
        <p:nvGraphicFramePr>
          <p:cNvPr id="5" name="Table 4">
            <a:extLst>
              <a:ext uri="{FF2B5EF4-FFF2-40B4-BE49-F238E27FC236}">
                <a16:creationId xmlns:a16="http://schemas.microsoft.com/office/drawing/2014/main" xmlns="" id="{C34F4986-DE0B-432E-B535-BE0CCF23A420}"/>
              </a:ext>
            </a:extLst>
          </p:cNvPr>
          <p:cNvGraphicFramePr>
            <a:graphicFrameLocks noGrp="1"/>
          </p:cNvGraphicFramePr>
          <p:nvPr>
            <p:extLst>
              <p:ext uri="{D42A27DB-BD31-4B8C-83A1-F6EECF244321}">
                <p14:modId xmlns:p14="http://schemas.microsoft.com/office/powerpoint/2010/main" val="3907641283"/>
              </p:ext>
            </p:extLst>
          </p:nvPr>
        </p:nvGraphicFramePr>
        <p:xfrm>
          <a:off x="457201" y="488369"/>
          <a:ext cx="8329355" cy="2438400"/>
        </p:xfrm>
        <a:graphic>
          <a:graphicData uri="http://schemas.openxmlformats.org/drawingml/2006/table">
            <a:tbl>
              <a:tblPr/>
              <a:tblGrid>
                <a:gridCol w="389036">
                  <a:extLst>
                    <a:ext uri="{9D8B030D-6E8A-4147-A177-3AD203B41FA5}">
                      <a16:colId xmlns:a16="http://schemas.microsoft.com/office/drawing/2014/main" xmlns="" val="20000"/>
                    </a:ext>
                  </a:extLst>
                </a:gridCol>
                <a:gridCol w="3669596">
                  <a:extLst>
                    <a:ext uri="{9D8B030D-6E8A-4147-A177-3AD203B41FA5}">
                      <a16:colId xmlns:a16="http://schemas.microsoft.com/office/drawing/2014/main" xmlns="" val="20001"/>
                    </a:ext>
                  </a:extLst>
                </a:gridCol>
                <a:gridCol w="886922">
                  <a:extLst>
                    <a:ext uri="{9D8B030D-6E8A-4147-A177-3AD203B41FA5}">
                      <a16:colId xmlns:a16="http://schemas.microsoft.com/office/drawing/2014/main" xmlns="" val="20002"/>
                    </a:ext>
                  </a:extLst>
                </a:gridCol>
                <a:gridCol w="867641">
                  <a:extLst>
                    <a:ext uri="{9D8B030D-6E8A-4147-A177-3AD203B41FA5}">
                      <a16:colId xmlns:a16="http://schemas.microsoft.com/office/drawing/2014/main" xmlns="" val="20003"/>
                    </a:ext>
                  </a:extLst>
                </a:gridCol>
                <a:gridCol w="803735">
                  <a:extLst>
                    <a:ext uri="{9D8B030D-6E8A-4147-A177-3AD203B41FA5}">
                      <a16:colId xmlns:a16="http://schemas.microsoft.com/office/drawing/2014/main" xmlns="" val="20004"/>
                    </a:ext>
                  </a:extLst>
                </a:gridCol>
                <a:gridCol w="748145">
                  <a:extLst>
                    <a:ext uri="{9D8B030D-6E8A-4147-A177-3AD203B41FA5}">
                      <a16:colId xmlns:a16="http://schemas.microsoft.com/office/drawing/2014/main" xmlns="" val="20005"/>
                    </a:ext>
                  </a:extLst>
                </a:gridCol>
                <a:gridCol w="482255">
                  <a:extLst>
                    <a:ext uri="{9D8B030D-6E8A-4147-A177-3AD203B41FA5}">
                      <a16:colId xmlns:a16="http://schemas.microsoft.com/office/drawing/2014/main" xmlns="" val="20006"/>
                    </a:ext>
                  </a:extLst>
                </a:gridCol>
                <a:gridCol w="482025">
                  <a:extLst>
                    <a:ext uri="{9D8B030D-6E8A-4147-A177-3AD203B41FA5}">
                      <a16:colId xmlns:a16="http://schemas.microsoft.com/office/drawing/2014/main" xmlns="" val="20007"/>
                    </a:ext>
                  </a:extLst>
                </a:gridCol>
              </a:tblGrid>
              <a:tr h="125340">
                <a:tc>
                  <a:txBody>
                    <a:bodyPr/>
                    <a:lstStyle/>
                    <a:p>
                      <a:pPr algn="l" fontAlgn="b"/>
                      <a:endParaRPr lang="en-US" sz="1000" b="0" i="0" u="none" strike="noStrike" dirty="0">
                        <a:solidFill>
                          <a:srgbClr val="000000"/>
                        </a:solidFill>
                        <a:latin typeface="Calibri"/>
                      </a:endParaRPr>
                    </a:p>
                  </a:txBody>
                  <a:tcPr marL="0" marR="0" marT="0" marB="0" anchor="b">
                    <a:lnL>
                      <a:noFill/>
                    </a:lnL>
                    <a:lnR>
                      <a:noFill/>
                    </a:lnR>
                    <a:lnT>
                      <a:noFill/>
                    </a:lnT>
                    <a:lnB>
                      <a:noFill/>
                    </a:lnB>
                    <a:solidFill>
                      <a:schemeClr val="accent4">
                        <a:lumMod val="20000"/>
                        <a:lumOff val="80000"/>
                      </a:schemeClr>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latin typeface="+mn-lt"/>
                        </a:rPr>
                        <a:t>LE 0098 Great Falls EL</a:t>
                      </a:r>
                    </a:p>
                  </a:txBody>
                  <a:tcPr marL="0" marR="0" marT="0" marB="0" anchor="b">
                    <a:lnL>
                      <a:noFill/>
                    </a:lnL>
                    <a:lnR>
                      <a:noFill/>
                    </a:lnR>
                    <a:lnT>
                      <a:noFill/>
                    </a:lnT>
                    <a:lnB>
                      <a:noFill/>
                    </a:lnB>
                    <a:solidFill>
                      <a:schemeClr val="accent4">
                        <a:lumMod val="20000"/>
                        <a:lumOff val="80000"/>
                      </a:schemeClr>
                    </a:solidFill>
                  </a:tcPr>
                </a:tc>
                <a:tc gridSpan="2">
                  <a:txBody>
                    <a:bodyPr/>
                    <a:lstStyle/>
                    <a:p>
                      <a:pPr algn="l" fontAlgn="b"/>
                      <a:endParaRPr lang="en-US" sz="1000" b="1" i="0" u="none" strike="noStrike" dirty="0">
                        <a:solidFill>
                          <a:srgbClr val="000000"/>
                        </a:solidFill>
                        <a:latin typeface="Calibri"/>
                      </a:endParaRPr>
                    </a:p>
                  </a:txBody>
                  <a:tcPr marL="0" marR="0" marT="0" marB="0" anchor="b">
                    <a:lnL>
                      <a:noFill/>
                    </a:lnL>
                    <a:lnR>
                      <a:noFill/>
                    </a:lnR>
                    <a:lnT>
                      <a:noFill/>
                    </a:lnT>
                    <a:lnB>
                      <a:noFill/>
                    </a:lnB>
                    <a:solidFill>
                      <a:schemeClr val="accent4">
                        <a:lumMod val="20000"/>
                        <a:lumOff val="80000"/>
                      </a:schemeClr>
                    </a:solidFill>
                  </a:tcPr>
                </a:tc>
                <a:tc hMerge="1">
                  <a:txBody>
                    <a:bodyPr/>
                    <a:lstStyle/>
                    <a:p>
                      <a:endParaRPr lang="en-US"/>
                    </a:p>
                  </a:txBody>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0"/>
                  </a:ext>
                </a:extLst>
              </a:tr>
              <a:tr h="125340">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latin typeface="Calibri"/>
                      </a:endParaRP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Total Exp</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Direct </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Indirect</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Cap Outlay</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Debt</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Other</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1"/>
                  </a:ext>
                </a:extLst>
              </a:tr>
              <a:tr h="125340">
                <a:tc>
                  <a:txBody>
                    <a:bodyPr/>
                    <a:lstStyle/>
                    <a:p>
                      <a:pPr algn="l" fontAlgn="b"/>
                      <a:r>
                        <a:rPr lang="en-US" sz="1000" b="0" i="0" u="none" strike="noStrike">
                          <a:solidFill>
                            <a:srgbClr val="000000"/>
                          </a:solidFill>
                          <a:latin typeface="Calibri"/>
                        </a:rPr>
                        <a:t>1XXX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latin typeface="Calibri"/>
                        </a:rPr>
                        <a:t>Instruction</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30,625,326.90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30,568,374.92</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29,312.73</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27,639.25</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2"/>
                  </a:ext>
                </a:extLst>
              </a:tr>
              <a:tr h="125340">
                <a:tc>
                  <a:txBody>
                    <a:bodyPr/>
                    <a:lstStyle/>
                    <a:p>
                      <a:pPr algn="l" fontAlgn="b"/>
                      <a:r>
                        <a:rPr lang="en-US" sz="1000" b="0" i="0" u="none" strike="noStrike">
                          <a:solidFill>
                            <a:srgbClr val="000000"/>
                          </a:solidFill>
                          <a:latin typeface="Calibri"/>
                        </a:rPr>
                        <a:t>21XX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Support Services Students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3,043,828.54</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2,954,147.59</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89,680.95</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3"/>
                  </a:ext>
                </a:extLst>
              </a:tr>
              <a:tr h="125340">
                <a:tc>
                  <a:txBody>
                    <a:bodyPr/>
                    <a:lstStyle/>
                    <a:p>
                      <a:pPr algn="l" fontAlgn="b"/>
                      <a:r>
                        <a:rPr lang="en-US" sz="1000" b="0" i="0" u="none" strike="noStrike">
                          <a:solidFill>
                            <a:srgbClr val="000000"/>
                          </a:solidFill>
                          <a:latin typeface="Calibri"/>
                        </a:rPr>
                        <a:t>221X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latin typeface="Calibri"/>
                        </a:rPr>
                        <a:t>Improvement of Instruction Services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784,781.29</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780,847.69</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3,933.60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4"/>
                  </a:ext>
                </a:extLst>
              </a:tr>
              <a:tr h="125340">
                <a:tc>
                  <a:txBody>
                    <a:bodyPr/>
                    <a:lstStyle/>
                    <a:p>
                      <a:pPr algn="l" fontAlgn="b"/>
                      <a:r>
                        <a:rPr lang="en-US" sz="1000" b="0" i="0" u="none" strike="noStrike">
                          <a:solidFill>
                            <a:srgbClr val="000000"/>
                          </a:solidFill>
                          <a:latin typeface="Calibri"/>
                        </a:rPr>
                        <a:t>222X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latin typeface="Calibri"/>
                        </a:rPr>
                        <a:t>Educational Media Services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1,281,906.37</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1,281,906.37</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5"/>
                  </a:ext>
                </a:extLst>
              </a:tr>
              <a:tr h="125340">
                <a:tc>
                  <a:txBody>
                    <a:bodyPr/>
                    <a:lstStyle/>
                    <a:p>
                      <a:pPr algn="l" fontAlgn="b"/>
                      <a:r>
                        <a:rPr lang="en-US" sz="1000" b="0" i="0" u="none" strike="noStrike">
                          <a:solidFill>
                            <a:srgbClr val="000000"/>
                          </a:solidFill>
                          <a:latin typeface="Calibri"/>
                        </a:rPr>
                        <a:t>23XX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latin typeface="Calibri"/>
                        </a:rPr>
                        <a:t>Support Services General Administration</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850,572.87</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850,572.87</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6"/>
                  </a:ext>
                </a:extLst>
              </a:tr>
              <a:tr h="125340">
                <a:tc>
                  <a:txBody>
                    <a:bodyPr/>
                    <a:lstStyle/>
                    <a:p>
                      <a:pPr algn="l" fontAlgn="b"/>
                      <a:r>
                        <a:rPr lang="en-US" sz="1000" b="0" i="0" u="none" strike="noStrike">
                          <a:solidFill>
                            <a:srgbClr val="000000"/>
                          </a:solidFill>
                          <a:latin typeface="Calibri"/>
                        </a:rPr>
                        <a:t>24XX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Support Services School Administration</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2,748,267.61</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2,748,267.61</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7"/>
                  </a:ext>
                </a:extLst>
              </a:tr>
              <a:tr h="125340">
                <a:tc>
                  <a:txBody>
                    <a:bodyPr/>
                    <a:lstStyle/>
                    <a:p>
                      <a:pPr algn="l" fontAlgn="b"/>
                      <a:r>
                        <a:rPr lang="en-US" sz="1000" b="0" i="0" u="none" strike="noStrike">
                          <a:solidFill>
                            <a:srgbClr val="000000"/>
                          </a:solidFill>
                          <a:latin typeface="Calibri"/>
                        </a:rPr>
                        <a:t>25XX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latin typeface="Calibri"/>
                        </a:rPr>
                        <a:t>Support Services Business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1,781,110.34</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1,762,370.11</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18,740.23</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8"/>
                  </a:ext>
                </a:extLst>
              </a:tr>
              <a:tr h="125340">
                <a:tc>
                  <a:txBody>
                    <a:bodyPr/>
                    <a:lstStyle/>
                    <a:p>
                      <a:pPr algn="l" fontAlgn="b"/>
                      <a:r>
                        <a:rPr lang="en-US" sz="1000" b="0" i="0" u="none" strike="noStrike">
                          <a:solidFill>
                            <a:srgbClr val="000000"/>
                          </a:solidFill>
                          <a:latin typeface="Calibri"/>
                        </a:rPr>
                        <a:t>26XX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Operation and Maintenance of Plant Services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6,259,443.63</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6,253,440.63</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6,003.00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09"/>
                  </a:ext>
                </a:extLst>
              </a:tr>
              <a:tr h="125340">
                <a:tc>
                  <a:txBody>
                    <a:bodyPr/>
                    <a:lstStyle/>
                    <a:p>
                      <a:pPr algn="l" fontAlgn="b"/>
                      <a:r>
                        <a:rPr lang="en-US" sz="1000" b="0" i="0" u="none" strike="noStrike">
                          <a:solidFill>
                            <a:srgbClr val="000000"/>
                          </a:solidFill>
                          <a:latin typeface="Calibri"/>
                        </a:rPr>
                        <a:t>27XX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latin typeface="Calibri"/>
                        </a:rPr>
                        <a:t>Student Transportation Services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1,751,611.17</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1,751,611.17</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10"/>
                  </a:ext>
                </a:extLst>
              </a:tr>
              <a:tr h="125340">
                <a:tc>
                  <a:txBody>
                    <a:bodyPr/>
                    <a:lstStyle/>
                    <a:p>
                      <a:pPr algn="l" fontAlgn="b"/>
                      <a:r>
                        <a:rPr lang="en-US" sz="1000" b="0" i="0" u="none" strike="noStrike">
                          <a:solidFill>
                            <a:srgbClr val="000000"/>
                          </a:solidFill>
                          <a:latin typeface="Calibri"/>
                        </a:rPr>
                        <a:t>31XX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Food Services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3,010,173.53</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3,003,373.53</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6,800.00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11"/>
                  </a:ext>
                </a:extLst>
              </a:tr>
              <a:tr h="125340">
                <a:tc>
                  <a:txBody>
                    <a:bodyPr/>
                    <a:lstStyle/>
                    <a:p>
                      <a:pPr algn="l" fontAlgn="b"/>
                      <a:r>
                        <a:rPr lang="en-US" sz="1000" b="0" i="0" u="none" strike="noStrike">
                          <a:solidFill>
                            <a:srgbClr val="000000"/>
                          </a:solidFill>
                          <a:latin typeface="Calibri"/>
                        </a:rPr>
                        <a:t>33XX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latin typeface="Calibri"/>
                        </a:rPr>
                        <a:t>Community Services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28,018.36</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28,018.36</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12"/>
                  </a:ext>
                </a:extLst>
              </a:tr>
              <a:tr h="125340">
                <a:tc>
                  <a:txBody>
                    <a:bodyPr/>
                    <a:lstStyle/>
                    <a:p>
                      <a:pPr algn="l" fontAlgn="b"/>
                      <a:r>
                        <a:rPr lang="en-US" sz="1000" b="0" i="0" u="none" strike="noStrike">
                          <a:solidFill>
                            <a:srgbClr val="000000"/>
                          </a:solidFill>
                          <a:latin typeface="Calibri"/>
                        </a:rPr>
                        <a:t>35XX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latin typeface="Calibri"/>
                        </a:rPr>
                        <a:t>Extracurricular Athletics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437,055.76</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437,055.76</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xmlns="" val="10013"/>
                  </a:ext>
                </a:extLst>
              </a:tr>
              <a:tr h="125340">
                <a:tc>
                  <a:txBody>
                    <a:bodyPr/>
                    <a:lstStyle/>
                    <a:p>
                      <a:pPr algn="l" fontAlgn="b"/>
                      <a:r>
                        <a:rPr lang="en-US" sz="1000" b="0" i="0" u="none" strike="noStrike" dirty="0">
                          <a:solidFill>
                            <a:srgbClr val="000000"/>
                          </a:solidFill>
                          <a:latin typeface="Calibri"/>
                        </a:rPr>
                        <a:t>62XX</a:t>
                      </a:r>
                    </a:p>
                  </a:txBody>
                  <a:tcPr marL="0" marR="0" marT="0"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latin typeface="Calibri"/>
                        </a:rPr>
                        <a:t>Resources Transferred to Other School District or Cooperatives</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2,062.68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2,062.68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4"/>
                  </a:ext>
                </a:extLst>
              </a:tr>
              <a:tr h="125340">
                <a:tc gridSpan="2">
                  <a:txBody>
                    <a:bodyPr/>
                    <a:lstStyle/>
                    <a:p>
                      <a:pPr algn="l" fontAlgn="b"/>
                      <a:r>
                        <a:rPr lang="en-US" sz="1000" b="0" i="0" u="none" strike="noStrike">
                          <a:solidFill>
                            <a:srgbClr val="000000"/>
                          </a:solidFill>
                          <a:latin typeface="Calibri"/>
                        </a:rPr>
                        <a:t>Totals</a:t>
                      </a:r>
                    </a:p>
                  </a:txBody>
                  <a:tcPr marL="0" marR="0" marT="0" marB="0" anchor="b">
                    <a:lnL>
                      <a:noFill/>
                    </a:lnL>
                    <a:lnR>
                      <a:noFill/>
                    </a:lnR>
                    <a:lnT>
                      <a:noFill/>
                    </a:lnT>
                    <a:lnB>
                      <a:noFill/>
                    </a:lnB>
                    <a:solidFill>
                      <a:schemeClr val="accent4">
                        <a:lumMod val="20000"/>
                        <a:lumOff val="80000"/>
                      </a:schemeClr>
                    </a:solidFill>
                  </a:tcPr>
                </a:tc>
                <a:tc hMerge="1">
                  <a:txBody>
                    <a:bodyPr/>
                    <a:lstStyle/>
                    <a:p>
                      <a:endParaRPr lang="en-US"/>
                    </a:p>
                  </a:txBody>
                  <a:tcPr/>
                </a:tc>
                <a:tc>
                  <a:txBody>
                    <a:bodyPr/>
                    <a:lstStyle/>
                    <a:p>
                      <a:pPr algn="r" fontAlgn="b"/>
                      <a:r>
                        <a:rPr lang="en-US" sz="1000" b="0" i="0" u="none" strike="noStrike" dirty="0">
                          <a:solidFill>
                            <a:srgbClr val="000000"/>
                          </a:solidFill>
                          <a:latin typeface="Calibri"/>
                        </a:rPr>
                        <a:t>52,604,159.05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50,659,679.18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1,881,363.79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63,116.08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a:solidFill>
                            <a:srgbClr val="000000"/>
                          </a:solidFill>
                          <a:latin typeface="Calibri"/>
                        </a:rPr>
                        <a:t>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000" b="0" i="0" u="none" strike="noStrike" dirty="0">
                          <a:solidFill>
                            <a:srgbClr val="000000"/>
                          </a:solidFill>
                          <a:latin typeface="Calibri"/>
                        </a:rPr>
                        <a:t>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5"/>
                  </a:ext>
                </a:extLst>
              </a:tr>
            </a:tbl>
          </a:graphicData>
        </a:graphic>
      </p:graphicFrame>
      <p:sp>
        <p:nvSpPr>
          <p:cNvPr id="2" name="Date Placeholder 1">
            <a:extLst>
              <a:ext uri="{FF2B5EF4-FFF2-40B4-BE49-F238E27FC236}">
                <a16:creationId xmlns:a16="http://schemas.microsoft.com/office/drawing/2014/main" xmlns="" id="{159C712D-435D-41BD-8941-5CA400DFE4E2}"/>
              </a:ext>
            </a:extLst>
          </p:cNvPr>
          <p:cNvSpPr>
            <a:spLocks noGrp="1"/>
          </p:cNvSpPr>
          <p:nvPr>
            <p:ph type="dt" sz="half" idx="10"/>
          </p:nvPr>
        </p:nvSpPr>
        <p:spPr/>
        <p:txBody>
          <a:bodyPr/>
          <a:lstStyle/>
          <a:p>
            <a:pPr>
              <a:defRPr/>
            </a:pPr>
            <a:r>
              <a:rPr lang="en-US"/>
              <a:t>June 2019</a:t>
            </a:r>
            <a:endParaRPr lang="en-US" dirty="0"/>
          </a:p>
        </p:txBody>
      </p:sp>
      <p:graphicFrame>
        <p:nvGraphicFramePr>
          <p:cNvPr id="6" name="Table 5">
            <a:extLst>
              <a:ext uri="{FF2B5EF4-FFF2-40B4-BE49-F238E27FC236}">
                <a16:creationId xmlns:a16="http://schemas.microsoft.com/office/drawing/2014/main" xmlns="" id="{384FCC5F-043E-439E-91A2-3151474E54C1}"/>
              </a:ext>
            </a:extLst>
          </p:cNvPr>
          <p:cNvGraphicFramePr>
            <a:graphicFrameLocks noGrp="1"/>
          </p:cNvGraphicFramePr>
          <p:nvPr>
            <p:extLst>
              <p:ext uri="{D42A27DB-BD31-4B8C-83A1-F6EECF244321}">
                <p14:modId xmlns:p14="http://schemas.microsoft.com/office/powerpoint/2010/main" val="2606485455"/>
              </p:ext>
            </p:extLst>
          </p:nvPr>
        </p:nvGraphicFramePr>
        <p:xfrm>
          <a:off x="457199" y="2926769"/>
          <a:ext cx="8329355" cy="2697165"/>
        </p:xfrm>
        <a:graphic>
          <a:graphicData uri="http://schemas.openxmlformats.org/drawingml/2006/table">
            <a:tbl>
              <a:tblPr/>
              <a:tblGrid>
                <a:gridCol w="388880">
                  <a:extLst>
                    <a:ext uri="{9D8B030D-6E8A-4147-A177-3AD203B41FA5}">
                      <a16:colId xmlns:a16="http://schemas.microsoft.com/office/drawing/2014/main" xmlns="" val="20000"/>
                    </a:ext>
                  </a:extLst>
                </a:gridCol>
                <a:gridCol w="3669752">
                  <a:extLst>
                    <a:ext uri="{9D8B030D-6E8A-4147-A177-3AD203B41FA5}">
                      <a16:colId xmlns:a16="http://schemas.microsoft.com/office/drawing/2014/main" xmlns="" val="20001"/>
                    </a:ext>
                  </a:extLst>
                </a:gridCol>
                <a:gridCol w="915842">
                  <a:extLst>
                    <a:ext uri="{9D8B030D-6E8A-4147-A177-3AD203B41FA5}">
                      <a16:colId xmlns:a16="http://schemas.microsoft.com/office/drawing/2014/main" xmlns="" val="20002"/>
                    </a:ext>
                  </a:extLst>
                </a:gridCol>
                <a:gridCol w="886922">
                  <a:extLst>
                    <a:ext uri="{9D8B030D-6E8A-4147-A177-3AD203B41FA5}">
                      <a16:colId xmlns:a16="http://schemas.microsoft.com/office/drawing/2014/main" xmlns="" val="20003"/>
                    </a:ext>
                  </a:extLst>
                </a:gridCol>
                <a:gridCol w="797100">
                  <a:extLst>
                    <a:ext uri="{9D8B030D-6E8A-4147-A177-3AD203B41FA5}">
                      <a16:colId xmlns:a16="http://schemas.microsoft.com/office/drawing/2014/main" xmlns="" val="20004"/>
                    </a:ext>
                  </a:extLst>
                </a:gridCol>
                <a:gridCol w="735734">
                  <a:extLst>
                    <a:ext uri="{9D8B030D-6E8A-4147-A177-3AD203B41FA5}">
                      <a16:colId xmlns:a16="http://schemas.microsoft.com/office/drawing/2014/main" xmlns="" val="20005"/>
                    </a:ext>
                  </a:extLst>
                </a:gridCol>
                <a:gridCol w="539865">
                  <a:extLst>
                    <a:ext uri="{9D8B030D-6E8A-4147-A177-3AD203B41FA5}">
                      <a16:colId xmlns:a16="http://schemas.microsoft.com/office/drawing/2014/main" xmlns="" val="20006"/>
                    </a:ext>
                  </a:extLst>
                </a:gridCol>
                <a:gridCol w="395260">
                  <a:extLst>
                    <a:ext uri="{9D8B030D-6E8A-4147-A177-3AD203B41FA5}">
                      <a16:colId xmlns:a16="http://schemas.microsoft.com/office/drawing/2014/main" xmlns="" val="20007"/>
                    </a:ext>
                  </a:extLst>
                </a:gridCol>
              </a:tblGrid>
              <a:tr h="152440">
                <a:tc>
                  <a:txBody>
                    <a:bodyPr/>
                    <a:lstStyle/>
                    <a:p>
                      <a:pPr algn="l" fontAlgn="b"/>
                      <a:endParaRPr lang="en-US" sz="1000" b="0" i="0" u="none" strike="noStrike" dirty="0">
                        <a:solidFill>
                          <a:srgbClr val="000000"/>
                        </a:solidFill>
                        <a:latin typeface="Calibri"/>
                      </a:endParaRP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1" i="0" u="none" strike="noStrike" dirty="0">
                          <a:solidFill>
                            <a:srgbClr val="000000"/>
                          </a:solidFill>
                          <a:latin typeface="Calibri"/>
                        </a:rPr>
                        <a:t>LE 0099 Great Falls HS</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3">
                        <a:lumMod val="20000"/>
                        <a:lumOff val="80000"/>
                      </a:schemeClr>
                    </a:solidFill>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3">
                        <a:lumMod val="20000"/>
                        <a:lumOff val="80000"/>
                      </a:schemeClr>
                    </a:solidFill>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3">
                        <a:lumMod val="20000"/>
                        <a:lumOff val="80000"/>
                      </a:schemeClr>
                    </a:solidFill>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3">
                        <a:lumMod val="20000"/>
                        <a:lumOff val="80000"/>
                      </a:schemeClr>
                    </a:solidFill>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3">
                        <a:lumMod val="20000"/>
                        <a:lumOff val="80000"/>
                      </a:schemeClr>
                    </a:solidFill>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0"/>
                  </a:ext>
                </a:extLst>
              </a:tr>
              <a:tr h="152440">
                <a:tc>
                  <a:txBody>
                    <a:bodyPr/>
                    <a:lstStyle/>
                    <a:p>
                      <a:pPr algn="l" fontAlgn="b"/>
                      <a:endParaRPr lang="en-US" sz="1000" b="0" i="0" u="none" strike="noStrike">
                        <a:solidFill>
                          <a:srgbClr val="000000"/>
                        </a:solidFill>
                        <a:latin typeface="Calibri"/>
                      </a:endParaRPr>
                    </a:p>
                  </a:txBody>
                  <a:tcPr marL="0" marR="0" marT="0" marB="0" anchor="b">
                    <a:lnL>
                      <a:noFill/>
                    </a:lnL>
                    <a:lnR>
                      <a:noFill/>
                    </a:lnR>
                    <a:lnT>
                      <a:noFill/>
                    </a:lnT>
                    <a:lnB>
                      <a:noFill/>
                    </a:lnB>
                    <a:solidFill>
                      <a:schemeClr val="accent3">
                        <a:lumMod val="20000"/>
                        <a:lumOff val="80000"/>
                      </a:schemeClr>
                    </a:solidFill>
                  </a:tcPr>
                </a:tc>
                <a:tc>
                  <a:txBody>
                    <a:bodyPr/>
                    <a:lstStyle/>
                    <a:p>
                      <a:pPr algn="l" fontAlgn="b"/>
                      <a:endParaRPr lang="en-US" sz="1000" b="0" i="0" u="none" strike="noStrike" dirty="0">
                        <a:solidFill>
                          <a:srgbClr val="000000"/>
                        </a:solidFill>
                        <a:latin typeface="Calibri"/>
                      </a:endParaRP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Total Exp</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Direct </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Indirect</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Cap Outlay</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Debt</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Other</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1"/>
                  </a:ext>
                </a:extLst>
              </a:tr>
              <a:tr h="152440">
                <a:tc>
                  <a:txBody>
                    <a:bodyPr/>
                    <a:lstStyle/>
                    <a:p>
                      <a:pPr algn="l" fontAlgn="b"/>
                      <a:r>
                        <a:rPr lang="en-US" sz="1000" b="0" i="0" u="none" strike="noStrike">
                          <a:solidFill>
                            <a:srgbClr val="000000"/>
                          </a:solidFill>
                          <a:latin typeface="Calibri"/>
                        </a:rPr>
                        <a:t>1XXX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dirty="0">
                          <a:solidFill>
                            <a:srgbClr val="000000"/>
                          </a:solidFill>
                          <a:latin typeface="Calibri"/>
                        </a:rPr>
                        <a:t>Instruction</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25,076,819.69</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25,019,389.87</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7,419.80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50,010.02</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2"/>
                  </a:ext>
                </a:extLst>
              </a:tr>
              <a:tr h="152440">
                <a:tc>
                  <a:txBody>
                    <a:bodyPr/>
                    <a:lstStyle/>
                    <a:p>
                      <a:pPr algn="l" fontAlgn="b"/>
                      <a:r>
                        <a:rPr lang="en-US" sz="1000" b="0" i="0" u="none" strike="noStrike">
                          <a:solidFill>
                            <a:srgbClr val="000000"/>
                          </a:solidFill>
                          <a:latin typeface="Calibri"/>
                        </a:rPr>
                        <a:t>21XX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dirty="0">
                          <a:solidFill>
                            <a:srgbClr val="000000"/>
                          </a:solidFill>
                          <a:latin typeface="Calibri"/>
                        </a:rPr>
                        <a:t>Support Services Students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1,977,799.59</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1,908,389.00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69,410.59</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3"/>
                  </a:ext>
                </a:extLst>
              </a:tr>
              <a:tr h="152440">
                <a:tc>
                  <a:txBody>
                    <a:bodyPr/>
                    <a:lstStyle/>
                    <a:p>
                      <a:pPr algn="l" fontAlgn="b"/>
                      <a:r>
                        <a:rPr lang="en-US" sz="1000" b="0" i="0" u="none" strike="noStrike">
                          <a:solidFill>
                            <a:srgbClr val="000000"/>
                          </a:solidFill>
                          <a:latin typeface="Calibri"/>
                        </a:rPr>
                        <a:t>221X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dirty="0">
                          <a:solidFill>
                            <a:srgbClr val="000000"/>
                          </a:solidFill>
                          <a:latin typeface="Calibri"/>
                        </a:rPr>
                        <a:t>Improvement of Instruction Services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1,137,760.20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1,135,733.80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2,026.40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4"/>
                  </a:ext>
                </a:extLst>
              </a:tr>
              <a:tr h="152440">
                <a:tc>
                  <a:txBody>
                    <a:bodyPr/>
                    <a:lstStyle/>
                    <a:p>
                      <a:pPr algn="l" fontAlgn="b"/>
                      <a:r>
                        <a:rPr lang="en-US" sz="1000" b="0" i="0" u="none" strike="noStrike">
                          <a:solidFill>
                            <a:srgbClr val="000000"/>
                          </a:solidFill>
                          <a:latin typeface="Calibri"/>
                        </a:rPr>
                        <a:t>222X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dirty="0">
                          <a:solidFill>
                            <a:srgbClr val="000000"/>
                          </a:solidFill>
                          <a:latin typeface="Calibri"/>
                        </a:rPr>
                        <a:t>Educational Media Services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414,624.99</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414,624.99</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5"/>
                  </a:ext>
                </a:extLst>
              </a:tr>
              <a:tr h="152440">
                <a:tc>
                  <a:txBody>
                    <a:bodyPr/>
                    <a:lstStyle/>
                    <a:p>
                      <a:pPr algn="l" fontAlgn="b"/>
                      <a:r>
                        <a:rPr lang="en-US" sz="1000" b="0" i="0" u="none" strike="noStrike">
                          <a:solidFill>
                            <a:srgbClr val="000000"/>
                          </a:solidFill>
                          <a:latin typeface="Calibri"/>
                        </a:rPr>
                        <a:t>23XX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Support Services General Administration</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370,127.41</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370,127.41</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6"/>
                  </a:ext>
                </a:extLst>
              </a:tr>
              <a:tr h="152440">
                <a:tc>
                  <a:txBody>
                    <a:bodyPr/>
                    <a:lstStyle/>
                    <a:p>
                      <a:pPr algn="l" fontAlgn="b"/>
                      <a:r>
                        <a:rPr lang="en-US" sz="1000" b="0" i="0" u="none" strike="noStrike">
                          <a:solidFill>
                            <a:srgbClr val="000000"/>
                          </a:solidFill>
                          <a:latin typeface="Calibri"/>
                        </a:rPr>
                        <a:t>24XX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dirty="0">
                          <a:solidFill>
                            <a:srgbClr val="000000"/>
                          </a:solidFill>
                          <a:latin typeface="Calibri"/>
                        </a:rPr>
                        <a:t>Support Services School Administration</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2,054,429.19</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2,054,429.19</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7"/>
                  </a:ext>
                </a:extLst>
              </a:tr>
              <a:tr h="152440">
                <a:tc>
                  <a:txBody>
                    <a:bodyPr/>
                    <a:lstStyle/>
                    <a:p>
                      <a:pPr algn="l" fontAlgn="b"/>
                      <a:r>
                        <a:rPr lang="en-US" sz="1000" b="0" i="0" u="none" strike="noStrike">
                          <a:solidFill>
                            <a:srgbClr val="000000"/>
                          </a:solidFill>
                          <a:latin typeface="Calibri"/>
                        </a:rPr>
                        <a:t>25XX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dirty="0">
                          <a:solidFill>
                            <a:srgbClr val="000000"/>
                          </a:solidFill>
                          <a:latin typeface="Calibri"/>
                        </a:rPr>
                        <a:t>Support Services Business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1,213,361.89</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1,126,420.89</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86,941.00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8"/>
                  </a:ext>
                </a:extLst>
              </a:tr>
              <a:tr h="152440">
                <a:tc>
                  <a:txBody>
                    <a:bodyPr/>
                    <a:lstStyle/>
                    <a:p>
                      <a:pPr algn="l" fontAlgn="b"/>
                      <a:r>
                        <a:rPr lang="en-US" sz="1000" b="0" i="0" u="none" strike="noStrike">
                          <a:solidFill>
                            <a:srgbClr val="000000"/>
                          </a:solidFill>
                          <a:latin typeface="Calibri"/>
                        </a:rPr>
                        <a:t>26XX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Operation and Maintenance of Plant Services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4,783,228.32</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4,783,228.32</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09"/>
                  </a:ext>
                </a:extLst>
              </a:tr>
              <a:tr h="152440">
                <a:tc>
                  <a:txBody>
                    <a:bodyPr/>
                    <a:lstStyle/>
                    <a:p>
                      <a:pPr algn="l" fontAlgn="b"/>
                      <a:r>
                        <a:rPr lang="en-US" sz="1000" b="0" i="0" u="none" strike="noStrike">
                          <a:solidFill>
                            <a:srgbClr val="000000"/>
                          </a:solidFill>
                          <a:latin typeface="Calibri"/>
                        </a:rPr>
                        <a:t>27XX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Student Transportation Services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728,478.04</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728,478.04</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10"/>
                  </a:ext>
                </a:extLst>
              </a:tr>
              <a:tr h="152440">
                <a:tc>
                  <a:txBody>
                    <a:bodyPr/>
                    <a:lstStyle/>
                    <a:p>
                      <a:pPr algn="l" fontAlgn="b"/>
                      <a:r>
                        <a:rPr lang="en-US" sz="1000" b="0" i="0" u="none" strike="noStrike">
                          <a:solidFill>
                            <a:srgbClr val="000000"/>
                          </a:solidFill>
                          <a:latin typeface="Calibri"/>
                        </a:rPr>
                        <a:t>33XX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Food Services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91,332.87</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91,332.87</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11"/>
                  </a:ext>
                </a:extLst>
              </a:tr>
              <a:tr h="152440">
                <a:tc>
                  <a:txBody>
                    <a:bodyPr/>
                    <a:lstStyle/>
                    <a:p>
                      <a:pPr algn="l" fontAlgn="b"/>
                      <a:r>
                        <a:rPr lang="en-US" sz="1000" b="0" i="0" u="none" strike="noStrike">
                          <a:solidFill>
                            <a:srgbClr val="000000"/>
                          </a:solidFill>
                          <a:latin typeface="Calibri"/>
                        </a:rPr>
                        <a:t>34XX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Community Services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259,488.44</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259,488.44</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12"/>
                  </a:ext>
                </a:extLst>
              </a:tr>
              <a:tr h="152440">
                <a:tc>
                  <a:txBody>
                    <a:bodyPr/>
                    <a:lstStyle/>
                    <a:p>
                      <a:pPr algn="l" fontAlgn="b"/>
                      <a:r>
                        <a:rPr lang="en-US" sz="1000" b="0" i="0" u="none" strike="noStrike">
                          <a:solidFill>
                            <a:srgbClr val="000000"/>
                          </a:solidFill>
                          <a:latin typeface="Calibri"/>
                        </a:rPr>
                        <a:t>35XX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Extracurricular Athletics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764,159.55</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764,159.55</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13"/>
                  </a:ext>
                </a:extLst>
              </a:tr>
              <a:tr h="152440">
                <a:tc>
                  <a:txBody>
                    <a:bodyPr/>
                    <a:lstStyle/>
                    <a:p>
                      <a:pPr algn="l" fontAlgn="b"/>
                      <a:r>
                        <a:rPr lang="en-US" sz="1000" b="0" i="0" u="none" strike="noStrike">
                          <a:solidFill>
                            <a:srgbClr val="000000"/>
                          </a:solidFill>
                          <a:latin typeface="Calibri"/>
                        </a:rPr>
                        <a:t>4XXX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Facilities Acquisition and Construction Services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10,535.90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10,535.90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xmlns="" val="10014"/>
                  </a:ext>
                </a:extLst>
              </a:tr>
              <a:tr h="257151">
                <a:tc>
                  <a:txBody>
                    <a:bodyPr/>
                    <a:lstStyle/>
                    <a:p>
                      <a:pPr algn="l" fontAlgn="b"/>
                      <a:r>
                        <a:rPr lang="en-US" sz="1000" b="0" i="0" u="none" strike="noStrike">
                          <a:solidFill>
                            <a:srgbClr val="000000"/>
                          </a:solidFill>
                          <a:latin typeface="Calibri"/>
                        </a:rPr>
                        <a:t>62XX</a:t>
                      </a:r>
                    </a:p>
                  </a:txBody>
                  <a:tcPr marL="0" marR="0" marT="0" marB="0" anchor="b">
                    <a:lnL>
                      <a:noFill/>
                    </a:lnL>
                    <a:lnR>
                      <a:noFill/>
                    </a:lnR>
                    <a:lnT>
                      <a:noFill/>
                    </a:lnT>
                    <a:lnB>
                      <a:noFill/>
                    </a:lnB>
                    <a:solidFill>
                      <a:schemeClr val="accent3">
                        <a:lumMod val="20000"/>
                        <a:lumOff val="80000"/>
                      </a:schemeClr>
                    </a:solidFill>
                  </a:tcPr>
                </a:tc>
                <a:tc>
                  <a:txBody>
                    <a:bodyPr/>
                    <a:lstStyle/>
                    <a:p>
                      <a:pPr algn="l" fontAlgn="b"/>
                      <a:r>
                        <a:rPr lang="en-US" sz="1000" b="0" i="0" u="none" strike="noStrike">
                          <a:solidFill>
                            <a:srgbClr val="000000"/>
                          </a:solidFill>
                          <a:latin typeface="Calibri"/>
                        </a:rPr>
                        <a:t>Resources Transferred to Other School District or Cooperatives</a:t>
                      </a:r>
                    </a:p>
                  </a:txBody>
                  <a:tcPr marL="0" marR="0" marT="0" marB="0" anchor="b">
                    <a:lnL>
                      <a:noFill/>
                    </a:lnL>
                    <a:lnR>
                      <a:noFill/>
                    </a:lnR>
                    <a:lnT>
                      <a:noFill/>
                    </a:lnT>
                    <a:lnB>
                      <a:noFill/>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860,657.38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860,657.38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15"/>
                  </a:ext>
                </a:extLst>
              </a:tr>
              <a:tr h="153414">
                <a:tc gridSpan="2">
                  <a:txBody>
                    <a:bodyPr/>
                    <a:lstStyle/>
                    <a:p>
                      <a:pPr algn="l" fontAlgn="b"/>
                      <a:r>
                        <a:rPr lang="en-US" sz="1000" b="0" i="0" u="none" strike="noStrike" dirty="0">
                          <a:solidFill>
                            <a:srgbClr val="000000"/>
                          </a:solidFill>
                          <a:latin typeface="Calibri"/>
                        </a:rPr>
                        <a:t>Totals</a:t>
                      </a:r>
                    </a:p>
                  </a:txBody>
                  <a:tcPr marL="0" marR="0" marT="0" marB="0" anchor="b">
                    <a:lnL>
                      <a:noFill/>
                    </a:lnL>
                    <a:lnR>
                      <a:noFill/>
                    </a:lnR>
                    <a:lnT>
                      <a:noFill/>
                    </a:lnT>
                    <a:lnB>
                      <a:noFill/>
                    </a:lnB>
                    <a:solidFill>
                      <a:schemeClr val="accent3">
                        <a:lumMod val="20000"/>
                        <a:lumOff val="80000"/>
                      </a:schemeClr>
                    </a:solidFill>
                  </a:tcPr>
                </a:tc>
                <a:tc hMerge="1">
                  <a:txBody>
                    <a:bodyPr/>
                    <a:lstStyle/>
                    <a:p>
                      <a:endParaRPr lang="en-US"/>
                    </a:p>
                  </a:txBody>
                  <a:tcPr/>
                </a:tc>
                <a:tc>
                  <a:txBody>
                    <a:bodyPr/>
                    <a:lstStyle/>
                    <a:p>
                      <a:pPr algn="r" fontAlgn="b"/>
                      <a:r>
                        <a:rPr lang="en-US" sz="1000" b="0" i="0" u="none" strike="noStrike">
                          <a:solidFill>
                            <a:srgbClr val="000000"/>
                          </a:solidFill>
                          <a:latin typeface="Calibri"/>
                        </a:rPr>
                        <a:t>39,742,803.46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38,390,038.86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a:solidFill>
                            <a:srgbClr val="000000"/>
                          </a:solidFill>
                          <a:latin typeface="Calibri"/>
                        </a:rPr>
                        <a:t>1,203,251.28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149,513.32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0" i="0" u="none" strike="noStrike" dirty="0">
                          <a:solidFill>
                            <a:srgbClr val="000000"/>
                          </a:solidFill>
                          <a:latin typeface="Calibri"/>
                        </a:rPr>
                        <a:t>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1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24EB2B2F-CC72-4C99-84C4-373A3AECA4A7}"/>
              </a:ext>
            </a:extLst>
          </p:cNvPr>
          <p:cNvSpPr>
            <a:spLocks noGrp="1"/>
          </p:cNvSpPr>
          <p:nvPr>
            <p:ph type="title"/>
          </p:nvPr>
        </p:nvSpPr>
        <p:spPr>
          <a:xfrm>
            <a:off x="457200" y="2628900"/>
            <a:ext cx="8229600" cy="1143000"/>
          </a:xfrm>
        </p:spPr>
        <p:txBody>
          <a:bodyPr/>
          <a:lstStyle/>
          <a:p>
            <a:r>
              <a:rPr lang="en-US" altLang="en-US" sz="4000" dirty="0">
                <a:ea typeface="ＭＳ Ｐゴシック" panose="020B0600070205080204" pitchFamily="34" charset="-128"/>
              </a:rPr>
              <a:t>Determination of Calculated Rate</a:t>
            </a:r>
          </a:p>
        </p:txBody>
      </p:sp>
      <p:sp>
        <p:nvSpPr>
          <p:cNvPr id="33795" name="Slide Number Placeholder 3">
            <a:extLst>
              <a:ext uri="{FF2B5EF4-FFF2-40B4-BE49-F238E27FC236}">
                <a16:creationId xmlns:a16="http://schemas.microsoft.com/office/drawing/2014/main" xmlns="" id="{2AF51BFF-0FCB-4A20-8EC3-2BD2E851244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2E83091-5A0F-41EA-B177-508B596D6101}" type="slidenum">
              <a:rPr lang="en-US" altLang="en-US" sz="1200" smtClean="0">
                <a:solidFill>
                  <a:srgbClr val="898989"/>
                </a:solidFill>
              </a:rPr>
              <a:pPr>
                <a:spcBef>
                  <a:spcPct val="0"/>
                </a:spcBef>
                <a:buFontTx/>
                <a:buNone/>
              </a:pPr>
              <a:t>31</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D12F67FF-E3F9-45DC-9699-74F3037E25BA}"/>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1216318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0EB0E-BDFF-48FE-B36A-DCBFF6022696}"/>
              </a:ext>
            </a:extLst>
          </p:cNvPr>
          <p:cNvSpPr>
            <a:spLocks noGrp="1"/>
          </p:cNvSpPr>
          <p:nvPr>
            <p:ph type="title"/>
          </p:nvPr>
        </p:nvSpPr>
        <p:spPr>
          <a:xfrm>
            <a:off x="457200" y="274638"/>
            <a:ext cx="8229600" cy="1143000"/>
          </a:xfrm>
        </p:spPr>
        <p:txBody>
          <a:bodyPr/>
          <a:lstStyle/>
          <a:p>
            <a:r>
              <a:rPr lang="en-US" altLang="en-US" dirty="0">
                <a:ea typeface="ＭＳ Ｐゴシック" panose="020B0600070205080204" pitchFamily="34" charset="-128"/>
              </a:rPr>
              <a:t>Calculated Rate</a:t>
            </a:r>
            <a:endParaRPr lang="en-US" dirty="0"/>
          </a:p>
        </p:txBody>
      </p:sp>
      <p:sp>
        <p:nvSpPr>
          <p:cNvPr id="4" name="Slide Number Placeholder 3">
            <a:extLst>
              <a:ext uri="{FF2B5EF4-FFF2-40B4-BE49-F238E27FC236}">
                <a16:creationId xmlns:a16="http://schemas.microsoft.com/office/drawing/2014/main" xmlns="" id="{ADD27832-A5B2-47C7-AD3D-9E1FFB14900B}"/>
              </a:ext>
            </a:extLst>
          </p:cNvPr>
          <p:cNvSpPr>
            <a:spLocks noGrp="1"/>
          </p:cNvSpPr>
          <p:nvPr>
            <p:ph type="sldNum" sz="quarter" idx="11"/>
          </p:nvPr>
        </p:nvSpPr>
        <p:spPr/>
        <p:txBody>
          <a:bodyPr/>
          <a:lstStyle/>
          <a:p>
            <a:pPr>
              <a:defRPr/>
            </a:pPr>
            <a:fld id="{245761AB-2A1B-4162-AB3D-A9E9D26D05DA}" type="slidenum">
              <a:rPr lang="en-US" altLang="en-US" smtClean="0"/>
              <a:pPr>
                <a:defRPr/>
              </a:pPr>
              <a:t>32</a:t>
            </a:fld>
            <a:endParaRPr lang="en-US" altLang="en-US"/>
          </a:p>
        </p:txBody>
      </p:sp>
      <p:graphicFrame>
        <p:nvGraphicFramePr>
          <p:cNvPr id="6" name="Table 5">
            <a:extLst>
              <a:ext uri="{FF2B5EF4-FFF2-40B4-BE49-F238E27FC236}">
                <a16:creationId xmlns:a16="http://schemas.microsoft.com/office/drawing/2014/main" xmlns="" id="{2DF43232-5F2C-464B-B2BB-10910A2DE1B5}"/>
              </a:ext>
            </a:extLst>
          </p:cNvPr>
          <p:cNvGraphicFramePr>
            <a:graphicFrameLocks noGrp="1"/>
          </p:cNvGraphicFramePr>
          <p:nvPr>
            <p:extLst>
              <p:ext uri="{D42A27DB-BD31-4B8C-83A1-F6EECF244321}">
                <p14:modId xmlns:p14="http://schemas.microsoft.com/office/powerpoint/2010/main" val="424441396"/>
              </p:ext>
            </p:extLst>
          </p:nvPr>
        </p:nvGraphicFramePr>
        <p:xfrm>
          <a:off x="457200" y="1814252"/>
          <a:ext cx="8229600" cy="1173480"/>
        </p:xfrm>
        <a:graphic>
          <a:graphicData uri="http://schemas.openxmlformats.org/drawingml/2006/table">
            <a:tbl>
              <a:tblPr firstRow="1" bandRow="1">
                <a:tableStyleId>{5C22544A-7EE6-4342-B048-85BDC9FD1C3A}</a:tableStyleId>
              </a:tblPr>
              <a:tblGrid>
                <a:gridCol w="1204497">
                  <a:extLst>
                    <a:ext uri="{9D8B030D-6E8A-4147-A177-3AD203B41FA5}">
                      <a16:colId xmlns:a16="http://schemas.microsoft.com/office/drawing/2014/main" xmlns="" val="1063821149"/>
                    </a:ext>
                  </a:extLst>
                </a:gridCol>
                <a:gridCol w="2785818">
                  <a:extLst>
                    <a:ext uri="{9D8B030D-6E8A-4147-A177-3AD203B41FA5}">
                      <a16:colId xmlns:a16="http://schemas.microsoft.com/office/drawing/2014/main" xmlns="" val="4066287722"/>
                    </a:ext>
                  </a:extLst>
                </a:gridCol>
                <a:gridCol w="928606">
                  <a:extLst>
                    <a:ext uri="{9D8B030D-6E8A-4147-A177-3AD203B41FA5}">
                      <a16:colId xmlns:a16="http://schemas.microsoft.com/office/drawing/2014/main" xmlns="" val="41672152"/>
                    </a:ext>
                  </a:extLst>
                </a:gridCol>
                <a:gridCol w="938699">
                  <a:extLst>
                    <a:ext uri="{9D8B030D-6E8A-4147-A177-3AD203B41FA5}">
                      <a16:colId xmlns:a16="http://schemas.microsoft.com/office/drawing/2014/main" xmlns="" val="2553786022"/>
                    </a:ext>
                  </a:extLst>
                </a:gridCol>
                <a:gridCol w="787295">
                  <a:extLst>
                    <a:ext uri="{9D8B030D-6E8A-4147-A177-3AD203B41FA5}">
                      <a16:colId xmlns:a16="http://schemas.microsoft.com/office/drawing/2014/main" xmlns="" val="3932940956"/>
                    </a:ext>
                  </a:extLst>
                </a:gridCol>
                <a:gridCol w="787297">
                  <a:extLst>
                    <a:ext uri="{9D8B030D-6E8A-4147-A177-3AD203B41FA5}">
                      <a16:colId xmlns:a16="http://schemas.microsoft.com/office/drawing/2014/main" xmlns="" val="2292300021"/>
                    </a:ext>
                  </a:extLst>
                </a:gridCol>
                <a:gridCol w="797388">
                  <a:extLst>
                    <a:ext uri="{9D8B030D-6E8A-4147-A177-3AD203B41FA5}">
                      <a16:colId xmlns:a16="http://schemas.microsoft.com/office/drawing/2014/main" xmlns="" val="1982287336"/>
                    </a:ext>
                  </a:extLst>
                </a:gridCol>
              </a:tblGrid>
              <a:tr h="43180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2016</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2017</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2018</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2019</a:t>
                      </a:r>
                    </a:p>
                  </a:txBody>
                  <a:tcPr marL="0" marR="0" marT="0" marB="0" anchor="b"/>
                </a:tc>
                <a:extLst>
                  <a:ext uri="{0D108BD9-81ED-4DB2-BD59-A6C34878D82A}">
                    <a16:rowId xmlns:a16="http://schemas.microsoft.com/office/drawing/2014/main" xmlns="" val="2947298092"/>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chemeClr val="tx1"/>
                          </a:solidFill>
                          <a:latin typeface="+mn-lt"/>
                          <a:ea typeface="+mn-ea"/>
                          <a:cs typeface="+mn-cs"/>
                        </a:rPr>
                        <a:t>0.0439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0.0268</a:t>
                      </a:r>
                    </a:p>
                  </a:txBody>
                  <a:tcPr marL="0" marR="0" marT="0" marB="0" anchor="b"/>
                </a:tc>
                <a:tc>
                  <a:txBody>
                    <a:bodyPr/>
                    <a:lstStyle/>
                    <a:p>
                      <a:pPr marL="0" algn="r" defTabSz="457200" rtl="0" eaLnBrk="1" latinLnBrk="0" hangingPunct="1"/>
                      <a:r>
                        <a:rPr lang="en-US" sz="2000" kern="1200" dirty="0">
                          <a:solidFill>
                            <a:schemeClr val="tx1"/>
                          </a:solidFill>
                          <a:latin typeface="+mn-lt"/>
                          <a:ea typeface="+mn-ea"/>
                          <a:cs typeface="+mn-cs"/>
                        </a:rPr>
                        <a:t>0.0216</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0.0346</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0.0289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0.0444</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0.0335</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0.0304</a:t>
                      </a:r>
                    </a:p>
                  </a:txBody>
                  <a:tcPr marL="0" marR="0" marT="0" marB="0" anchor="b"/>
                </a:tc>
                <a:extLst>
                  <a:ext uri="{0D108BD9-81ED-4DB2-BD59-A6C34878D82A}">
                    <a16:rowId xmlns:a16="http://schemas.microsoft.com/office/drawing/2014/main" xmlns="" val="2192541510"/>
                  </a:ext>
                </a:extLst>
              </a:tr>
            </a:tbl>
          </a:graphicData>
        </a:graphic>
      </p:graphicFrame>
      <p:graphicFrame>
        <p:nvGraphicFramePr>
          <p:cNvPr id="7" name="Table 6">
            <a:extLst>
              <a:ext uri="{FF2B5EF4-FFF2-40B4-BE49-F238E27FC236}">
                <a16:creationId xmlns:a16="http://schemas.microsoft.com/office/drawing/2014/main" xmlns="" id="{74323325-8F4A-47BA-BFAC-C0AEFBBF4ADD}"/>
              </a:ext>
            </a:extLst>
          </p:cNvPr>
          <p:cNvGraphicFramePr>
            <a:graphicFrameLocks noGrp="1"/>
          </p:cNvGraphicFramePr>
          <p:nvPr>
            <p:extLst>
              <p:ext uri="{D42A27DB-BD31-4B8C-83A1-F6EECF244321}">
                <p14:modId xmlns:p14="http://schemas.microsoft.com/office/powerpoint/2010/main" val="1433074236"/>
              </p:ext>
            </p:extLst>
          </p:nvPr>
        </p:nvGraphicFramePr>
        <p:xfrm>
          <a:off x="457200" y="3518231"/>
          <a:ext cx="8229600" cy="1046480"/>
        </p:xfrm>
        <a:graphic>
          <a:graphicData uri="http://schemas.openxmlformats.org/drawingml/2006/table">
            <a:tbl>
              <a:tblPr firstRow="1" bandRow="1">
                <a:tableStyleId>{5C22544A-7EE6-4342-B048-85BDC9FD1C3A}</a:tableStyleId>
              </a:tblPr>
              <a:tblGrid>
                <a:gridCol w="1204497">
                  <a:extLst>
                    <a:ext uri="{9D8B030D-6E8A-4147-A177-3AD203B41FA5}">
                      <a16:colId xmlns:a16="http://schemas.microsoft.com/office/drawing/2014/main" xmlns="" val="1063821149"/>
                    </a:ext>
                  </a:extLst>
                </a:gridCol>
                <a:gridCol w="2785817">
                  <a:extLst>
                    <a:ext uri="{9D8B030D-6E8A-4147-A177-3AD203B41FA5}">
                      <a16:colId xmlns:a16="http://schemas.microsoft.com/office/drawing/2014/main" xmlns="" val="4066287722"/>
                    </a:ext>
                  </a:extLst>
                </a:gridCol>
                <a:gridCol w="928606">
                  <a:extLst>
                    <a:ext uri="{9D8B030D-6E8A-4147-A177-3AD203B41FA5}">
                      <a16:colId xmlns:a16="http://schemas.microsoft.com/office/drawing/2014/main" xmlns="" val="41672152"/>
                    </a:ext>
                  </a:extLst>
                </a:gridCol>
                <a:gridCol w="938699">
                  <a:extLst>
                    <a:ext uri="{9D8B030D-6E8A-4147-A177-3AD203B41FA5}">
                      <a16:colId xmlns:a16="http://schemas.microsoft.com/office/drawing/2014/main" xmlns="" val="2553786022"/>
                    </a:ext>
                  </a:extLst>
                </a:gridCol>
                <a:gridCol w="787296">
                  <a:extLst>
                    <a:ext uri="{9D8B030D-6E8A-4147-A177-3AD203B41FA5}">
                      <a16:colId xmlns:a16="http://schemas.microsoft.com/office/drawing/2014/main" xmlns="" val="3932940956"/>
                    </a:ext>
                  </a:extLst>
                </a:gridCol>
                <a:gridCol w="787297">
                  <a:extLst>
                    <a:ext uri="{9D8B030D-6E8A-4147-A177-3AD203B41FA5}">
                      <a16:colId xmlns:a16="http://schemas.microsoft.com/office/drawing/2014/main" xmlns="" val="2292300021"/>
                    </a:ext>
                  </a:extLst>
                </a:gridCol>
                <a:gridCol w="797388">
                  <a:extLst>
                    <a:ext uri="{9D8B030D-6E8A-4147-A177-3AD203B41FA5}">
                      <a16:colId xmlns:a16="http://schemas.microsoft.com/office/drawing/2014/main" xmlns="" val="1982287336"/>
                    </a:ext>
                  </a:extLst>
                </a:gridCol>
              </a:tblGrid>
              <a:tr h="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2016</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2017</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2018</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2019</a:t>
                      </a:r>
                    </a:p>
                  </a:txBody>
                  <a:tcPr marL="0" marR="0" marT="0" marB="0" anchor="b"/>
                </a:tc>
                <a:extLst>
                  <a:ext uri="{0D108BD9-81ED-4DB2-BD59-A6C34878D82A}">
                    <a16:rowId xmlns:a16="http://schemas.microsoft.com/office/drawing/2014/main" xmlns="" val="2947298092"/>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chemeClr val="tx1"/>
                          </a:solidFill>
                          <a:latin typeface="+mn-lt"/>
                          <a:ea typeface="+mn-ea"/>
                          <a:cs typeface="+mn-cs"/>
                        </a:rPr>
                        <a:t>0.0592</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0.0268</a:t>
                      </a:r>
                    </a:p>
                  </a:txBody>
                  <a:tcPr marL="0" marR="0" marT="0" marB="0" anchor="b"/>
                </a:tc>
                <a:tc>
                  <a:txBody>
                    <a:bodyPr/>
                    <a:lstStyle/>
                    <a:p>
                      <a:pPr marL="0" algn="r" defTabSz="457200" rtl="0" eaLnBrk="1" latinLnBrk="0" hangingPunct="1"/>
                      <a:r>
                        <a:rPr lang="en-US" sz="2000" kern="1200" dirty="0">
                          <a:solidFill>
                            <a:schemeClr val="tx1"/>
                          </a:solidFill>
                          <a:latin typeface="+mn-lt"/>
                          <a:ea typeface="+mn-ea"/>
                          <a:cs typeface="+mn-cs"/>
                        </a:rPr>
                        <a:t>0.0081</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0.0346</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0.0289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0.0444</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0.0335</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0.0304</a:t>
                      </a:r>
                    </a:p>
                  </a:txBody>
                  <a:tcPr marL="0" marR="0" marT="0" marB="0" anchor="b"/>
                </a:tc>
                <a:extLst>
                  <a:ext uri="{0D108BD9-81ED-4DB2-BD59-A6C34878D82A}">
                    <a16:rowId xmlns:a16="http://schemas.microsoft.com/office/drawing/2014/main" xmlns="" val="2192541510"/>
                  </a:ext>
                </a:extLst>
              </a:tr>
            </a:tbl>
          </a:graphicData>
        </a:graphic>
      </p:graphicFrame>
      <p:sp>
        <p:nvSpPr>
          <p:cNvPr id="8" name="TextBox 7">
            <a:extLst>
              <a:ext uri="{FF2B5EF4-FFF2-40B4-BE49-F238E27FC236}">
                <a16:creationId xmlns:a16="http://schemas.microsoft.com/office/drawing/2014/main" xmlns="" id="{4509625C-8C1E-4E95-9041-7951D7A229E1}"/>
              </a:ext>
            </a:extLst>
          </p:cNvPr>
          <p:cNvSpPr txBox="1"/>
          <p:nvPr/>
        </p:nvSpPr>
        <p:spPr>
          <a:xfrm>
            <a:off x="923278" y="1417638"/>
            <a:ext cx="6880194" cy="461665"/>
          </a:xfrm>
          <a:prstGeom prst="rect">
            <a:avLst/>
          </a:prstGeom>
          <a:noFill/>
        </p:spPr>
        <p:txBody>
          <a:bodyPr wrap="square" rtlCol="0">
            <a:spAutoFit/>
          </a:bodyPr>
          <a:lstStyle/>
          <a:p>
            <a:r>
              <a:rPr lang="en-US" sz="2400" dirty="0"/>
              <a:t>Line B - Preliminary Indirect Cost Rate </a:t>
            </a:r>
          </a:p>
        </p:txBody>
      </p:sp>
      <p:sp>
        <p:nvSpPr>
          <p:cNvPr id="9" name="TextBox 8">
            <a:extLst>
              <a:ext uri="{FF2B5EF4-FFF2-40B4-BE49-F238E27FC236}">
                <a16:creationId xmlns:a16="http://schemas.microsoft.com/office/drawing/2014/main" xmlns="" id="{F120C94A-38C5-442D-99C0-7821F3E45643}"/>
              </a:ext>
            </a:extLst>
          </p:cNvPr>
          <p:cNvSpPr txBox="1"/>
          <p:nvPr/>
        </p:nvSpPr>
        <p:spPr>
          <a:xfrm>
            <a:off x="844859" y="3108936"/>
            <a:ext cx="6880194" cy="461665"/>
          </a:xfrm>
          <a:prstGeom prst="rect">
            <a:avLst/>
          </a:prstGeom>
          <a:noFill/>
        </p:spPr>
        <p:txBody>
          <a:bodyPr wrap="square" rtlCol="0">
            <a:spAutoFit/>
          </a:bodyPr>
          <a:lstStyle/>
          <a:p>
            <a:r>
              <a:rPr lang="en-US" sz="2400" dirty="0"/>
              <a:t>Line C - Calculated Indirect Cost Rate </a:t>
            </a:r>
          </a:p>
        </p:txBody>
      </p:sp>
      <p:sp>
        <p:nvSpPr>
          <p:cNvPr id="3" name="Date Placeholder 2">
            <a:extLst>
              <a:ext uri="{FF2B5EF4-FFF2-40B4-BE49-F238E27FC236}">
                <a16:creationId xmlns:a16="http://schemas.microsoft.com/office/drawing/2014/main" xmlns="" id="{D2BC16F4-D1AA-4EF0-BC23-016A1163FC45}"/>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2965920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0EB0E-BDFF-48FE-B36A-DCBFF6022696}"/>
              </a:ext>
            </a:extLst>
          </p:cNvPr>
          <p:cNvSpPr>
            <a:spLocks noGrp="1"/>
          </p:cNvSpPr>
          <p:nvPr>
            <p:ph type="title"/>
          </p:nvPr>
        </p:nvSpPr>
        <p:spPr>
          <a:xfrm>
            <a:off x="457200" y="274638"/>
            <a:ext cx="8229600" cy="1143000"/>
          </a:xfrm>
        </p:spPr>
        <p:txBody>
          <a:bodyPr/>
          <a:lstStyle/>
          <a:p>
            <a:r>
              <a:rPr lang="en-US" altLang="en-US" dirty="0">
                <a:ea typeface="ＭＳ Ｐゴシック" panose="020B0600070205080204" pitchFamily="34" charset="-128"/>
              </a:rPr>
              <a:t>Calculated Rate</a:t>
            </a:r>
            <a:endParaRPr lang="en-US" dirty="0"/>
          </a:p>
        </p:txBody>
      </p:sp>
      <p:sp>
        <p:nvSpPr>
          <p:cNvPr id="4" name="Slide Number Placeholder 3">
            <a:extLst>
              <a:ext uri="{FF2B5EF4-FFF2-40B4-BE49-F238E27FC236}">
                <a16:creationId xmlns:a16="http://schemas.microsoft.com/office/drawing/2014/main" xmlns="" id="{ADD27832-A5B2-47C7-AD3D-9E1FFB14900B}"/>
              </a:ext>
            </a:extLst>
          </p:cNvPr>
          <p:cNvSpPr>
            <a:spLocks noGrp="1"/>
          </p:cNvSpPr>
          <p:nvPr>
            <p:ph type="sldNum" sz="quarter" idx="11"/>
          </p:nvPr>
        </p:nvSpPr>
        <p:spPr/>
        <p:txBody>
          <a:bodyPr/>
          <a:lstStyle/>
          <a:p>
            <a:pPr>
              <a:defRPr/>
            </a:pPr>
            <a:fld id="{245761AB-2A1B-4162-AB3D-A9E9D26D05DA}" type="slidenum">
              <a:rPr lang="en-US" altLang="en-US" smtClean="0"/>
              <a:pPr>
                <a:defRPr/>
              </a:pPr>
              <a:t>33</a:t>
            </a:fld>
            <a:endParaRPr lang="en-US" altLang="en-US"/>
          </a:p>
        </p:txBody>
      </p:sp>
      <p:graphicFrame>
        <p:nvGraphicFramePr>
          <p:cNvPr id="6" name="Table 5">
            <a:extLst>
              <a:ext uri="{FF2B5EF4-FFF2-40B4-BE49-F238E27FC236}">
                <a16:creationId xmlns:a16="http://schemas.microsoft.com/office/drawing/2014/main" xmlns="" id="{2DF43232-5F2C-464B-B2BB-10910A2DE1B5}"/>
              </a:ext>
            </a:extLst>
          </p:cNvPr>
          <p:cNvGraphicFramePr>
            <a:graphicFrameLocks noGrp="1"/>
          </p:cNvGraphicFramePr>
          <p:nvPr>
            <p:extLst>
              <p:ext uri="{D42A27DB-BD31-4B8C-83A1-F6EECF244321}">
                <p14:modId xmlns:p14="http://schemas.microsoft.com/office/powerpoint/2010/main" val="2269925235"/>
              </p:ext>
            </p:extLst>
          </p:nvPr>
        </p:nvGraphicFramePr>
        <p:xfrm>
          <a:off x="457200" y="1814252"/>
          <a:ext cx="8229600" cy="1173480"/>
        </p:xfrm>
        <a:graphic>
          <a:graphicData uri="http://schemas.openxmlformats.org/drawingml/2006/table">
            <a:tbl>
              <a:tblPr firstRow="1" bandRow="1">
                <a:tableStyleId>{5C22544A-7EE6-4342-B048-85BDC9FD1C3A}</a:tableStyleId>
              </a:tblPr>
              <a:tblGrid>
                <a:gridCol w="1204497">
                  <a:extLst>
                    <a:ext uri="{9D8B030D-6E8A-4147-A177-3AD203B41FA5}">
                      <a16:colId xmlns:a16="http://schemas.microsoft.com/office/drawing/2014/main" xmlns="" val="1063821149"/>
                    </a:ext>
                  </a:extLst>
                </a:gridCol>
                <a:gridCol w="2785818">
                  <a:extLst>
                    <a:ext uri="{9D8B030D-6E8A-4147-A177-3AD203B41FA5}">
                      <a16:colId xmlns:a16="http://schemas.microsoft.com/office/drawing/2014/main" xmlns="" val="4066287722"/>
                    </a:ext>
                  </a:extLst>
                </a:gridCol>
                <a:gridCol w="928606">
                  <a:extLst>
                    <a:ext uri="{9D8B030D-6E8A-4147-A177-3AD203B41FA5}">
                      <a16:colId xmlns:a16="http://schemas.microsoft.com/office/drawing/2014/main" xmlns="" val="41672152"/>
                    </a:ext>
                  </a:extLst>
                </a:gridCol>
                <a:gridCol w="938699">
                  <a:extLst>
                    <a:ext uri="{9D8B030D-6E8A-4147-A177-3AD203B41FA5}">
                      <a16:colId xmlns:a16="http://schemas.microsoft.com/office/drawing/2014/main" xmlns="" val="2553786022"/>
                    </a:ext>
                  </a:extLst>
                </a:gridCol>
                <a:gridCol w="787295">
                  <a:extLst>
                    <a:ext uri="{9D8B030D-6E8A-4147-A177-3AD203B41FA5}">
                      <a16:colId xmlns:a16="http://schemas.microsoft.com/office/drawing/2014/main" xmlns="" val="3932940956"/>
                    </a:ext>
                  </a:extLst>
                </a:gridCol>
                <a:gridCol w="787297">
                  <a:extLst>
                    <a:ext uri="{9D8B030D-6E8A-4147-A177-3AD203B41FA5}">
                      <a16:colId xmlns:a16="http://schemas.microsoft.com/office/drawing/2014/main" xmlns="" val="2292300021"/>
                    </a:ext>
                  </a:extLst>
                </a:gridCol>
                <a:gridCol w="797388">
                  <a:extLst>
                    <a:ext uri="{9D8B030D-6E8A-4147-A177-3AD203B41FA5}">
                      <a16:colId xmlns:a16="http://schemas.microsoft.com/office/drawing/2014/main" xmlns="" val="1982287336"/>
                    </a:ext>
                  </a:extLst>
                </a:gridCol>
              </a:tblGrid>
              <a:tr h="43180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2016</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2017</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2018</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2019</a:t>
                      </a:r>
                    </a:p>
                  </a:txBody>
                  <a:tcPr marL="0" marR="0" marT="0" marB="0" anchor="b"/>
                </a:tc>
                <a:extLst>
                  <a:ext uri="{0D108BD9-81ED-4DB2-BD59-A6C34878D82A}">
                    <a16:rowId xmlns:a16="http://schemas.microsoft.com/office/drawing/2014/main" xmlns="" val="2947298092"/>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0.0439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0.0268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0.0216</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0.0346</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0.0289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0.0444</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0.0335</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0.0304</a:t>
                      </a:r>
                    </a:p>
                  </a:txBody>
                  <a:tcPr marL="0" marR="0" marT="0" marB="0" anchor="b"/>
                </a:tc>
                <a:extLst>
                  <a:ext uri="{0D108BD9-81ED-4DB2-BD59-A6C34878D82A}">
                    <a16:rowId xmlns:a16="http://schemas.microsoft.com/office/drawing/2014/main" xmlns="" val="2192541510"/>
                  </a:ext>
                </a:extLst>
              </a:tr>
            </a:tbl>
          </a:graphicData>
        </a:graphic>
      </p:graphicFrame>
      <p:graphicFrame>
        <p:nvGraphicFramePr>
          <p:cNvPr id="7" name="Table 6">
            <a:extLst>
              <a:ext uri="{FF2B5EF4-FFF2-40B4-BE49-F238E27FC236}">
                <a16:creationId xmlns:a16="http://schemas.microsoft.com/office/drawing/2014/main" xmlns="" id="{74323325-8F4A-47BA-BFAC-C0AEFBBF4ADD}"/>
              </a:ext>
            </a:extLst>
          </p:cNvPr>
          <p:cNvGraphicFramePr>
            <a:graphicFrameLocks noGrp="1"/>
          </p:cNvGraphicFramePr>
          <p:nvPr>
            <p:extLst>
              <p:ext uri="{D42A27DB-BD31-4B8C-83A1-F6EECF244321}">
                <p14:modId xmlns:p14="http://schemas.microsoft.com/office/powerpoint/2010/main" val="790404921"/>
              </p:ext>
            </p:extLst>
          </p:nvPr>
        </p:nvGraphicFramePr>
        <p:xfrm>
          <a:off x="457200" y="3518231"/>
          <a:ext cx="8229600" cy="1046480"/>
        </p:xfrm>
        <a:graphic>
          <a:graphicData uri="http://schemas.openxmlformats.org/drawingml/2006/table">
            <a:tbl>
              <a:tblPr firstRow="1" bandRow="1">
                <a:tableStyleId>{5C22544A-7EE6-4342-B048-85BDC9FD1C3A}</a:tableStyleId>
              </a:tblPr>
              <a:tblGrid>
                <a:gridCol w="1204497">
                  <a:extLst>
                    <a:ext uri="{9D8B030D-6E8A-4147-A177-3AD203B41FA5}">
                      <a16:colId xmlns:a16="http://schemas.microsoft.com/office/drawing/2014/main" xmlns="" val="1063821149"/>
                    </a:ext>
                  </a:extLst>
                </a:gridCol>
                <a:gridCol w="2785817">
                  <a:extLst>
                    <a:ext uri="{9D8B030D-6E8A-4147-A177-3AD203B41FA5}">
                      <a16:colId xmlns:a16="http://schemas.microsoft.com/office/drawing/2014/main" xmlns="" val="4066287722"/>
                    </a:ext>
                  </a:extLst>
                </a:gridCol>
                <a:gridCol w="928606">
                  <a:extLst>
                    <a:ext uri="{9D8B030D-6E8A-4147-A177-3AD203B41FA5}">
                      <a16:colId xmlns:a16="http://schemas.microsoft.com/office/drawing/2014/main" xmlns="" val="41672152"/>
                    </a:ext>
                  </a:extLst>
                </a:gridCol>
                <a:gridCol w="938699">
                  <a:extLst>
                    <a:ext uri="{9D8B030D-6E8A-4147-A177-3AD203B41FA5}">
                      <a16:colId xmlns:a16="http://schemas.microsoft.com/office/drawing/2014/main" xmlns="" val="2553786022"/>
                    </a:ext>
                  </a:extLst>
                </a:gridCol>
                <a:gridCol w="787296">
                  <a:extLst>
                    <a:ext uri="{9D8B030D-6E8A-4147-A177-3AD203B41FA5}">
                      <a16:colId xmlns:a16="http://schemas.microsoft.com/office/drawing/2014/main" xmlns="" val="3932940956"/>
                    </a:ext>
                  </a:extLst>
                </a:gridCol>
                <a:gridCol w="787297">
                  <a:extLst>
                    <a:ext uri="{9D8B030D-6E8A-4147-A177-3AD203B41FA5}">
                      <a16:colId xmlns:a16="http://schemas.microsoft.com/office/drawing/2014/main" xmlns="" val="2292300021"/>
                    </a:ext>
                  </a:extLst>
                </a:gridCol>
                <a:gridCol w="797388">
                  <a:extLst>
                    <a:ext uri="{9D8B030D-6E8A-4147-A177-3AD203B41FA5}">
                      <a16:colId xmlns:a16="http://schemas.microsoft.com/office/drawing/2014/main" xmlns="" val="1982287336"/>
                    </a:ext>
                  </a:extLst>
                </a:gridCol>
              </a:tblGrid>
              <a:tr h="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2016</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2017</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2018</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2019</a:t>
                      </a:r>
                    </a:p>
                  </a:txBody>
                  <a:tcPr marL="0" marR="0" marT="0" marB="0" anchor="b"/>
                </a:tc>
                <a:extLst>
                  <a:ext uri="{0D108BD9-81ED-4DB2-BD59-A6C34878D82A}">
                    <a16:rowId xmlns:a16="http://schemas.microsoft.com/office/drawing/2014/main" xmlns="" val="2947298092"/>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0.0592</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0.0268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0.0081</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0.0346</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0.0289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0.0444</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0.0335</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0.0304</a:t>
                      </a:r>
                    </a:p>
                  </a:txBody>
                  <a:tcPr marL="0" marR="0" marT="0" marB="0" anchor="b"/>
                </a:tc>
                <a:extLst>
                  <a:ext uri="{0D108BD9-81ED-4DB2-BD59-A6C34878D82A}">
                    <a16:rowId xmlns:a16="http://schemas.microsoft.com/office/drawing/2014/main" xmlns="" val="2192541510"/>
                  </a:ext>
                </a:extLst>
              </a:tr>
            </a:tbl>
          </a:graphicData>
        </a:graphic>
      </p:graphicFrame>
      <p:sp>
        <p:nvSpPr>
          <p:cNvPr id="8" name="TextBox 7">
            <a:extLst>
              <a:ext uri="{FF2B5EF4-FFF2-40B4-BE49-F238E27FC236}">
                <a16:creationId xmlns:a16="http://schemas.microsoft.com/office/drawing/2014/main" xmlns="" id="{4509625C-8C1E-4E95-9041-7951D7A229E1}"/>
              </a:ext>
            </a:extLst>
          </p:cNvPr>
          <p:cNvSpPr txBox="1"/>
          <p:nvPr/>
        </p:nvSpPr>
        <p:spPr>
          <a:xfrm>
            <a:off x="923278" y="1417638"/>
            <a:ext cx="6880194" cy="461665"/>
          </a:xfrm>
          <a:prstGeom prst="rect">
            <a:avLst/>
          </a:prstGeom>
          <a:noFill/>
        </p:spPr>
        <p:txBody>
          <a:bodyPr wrap="square" rtlCol="0">
            <a:spAutoFit/>
          </a:bodyPr>
          <a:lstStyle/>
          <a:p>
            <a:r>
              <a:rPr lang="en-US" sz="2400" dirty="0"/>
              <a:t>Line B - Preliminary Indirect Cost Rate </a:t>
            </a:r>
          </a:p>
        </p:txBody>
      </p:sp>
      <p:sp>
        <p:nvSpPr>
          <p:cNvPr id="9" name="TextBox 8">
            <a:extLst>
              <a:ext uri="{FF2B5EF4-FFF2-40B4-BE49-F238E27FC236}">
                <a16:creationId xmlns:a16="http://schemas.microsoft.com/office/drawing/2014/main" xmlns="" id="{F120C94A-38C5-442D-99C0-7821F3E45643}"/>
              </a:ext>
            </a:extLst>
          </p:cNvPr>
          <p:cNvSpPr txBox="1"/>
          <p:nvPr/>
        </p:nvSpPr>
        <p:spPr>
          <a:xfrm>
            <a:off x="844859" y="3108936"/>
            <a:ext cx="6880194" cy="461665"/>
          </a:xfrm>
          <a:prstGeom prst="rect">
            <a:avLst/>
          </a:prstGeom>
          <a:noFill/>
        </p:spPr>
        <p:txBody>
          <a:bodyPr wrap="square" rtlCol="0">
            <a:spAutoFit/>
          </a:bodyPr>
          <a:lstStyle/>
          <a:p>
            <a:r>
              <a:rPr lang="en-US" sz="2400" dirty="0"/>
              <a:t>Line C - Calculated Indirect Cost Rate </a:t>
            </a:r>
          </a:p>
        </p:txBody>
      </p:sp>
      <p:sp>
        <p:nvSpPr>
          <p:cNvPr id="3" name="Date Placeholder 2">
            <a:extLst>
              <a:ext uri="{FF2B5EF4-FFF2-40B4-BE49-F238E27FC236}">
                <a16:creationId xmlns:a16="http://schemas.microsoft.com/office/drawing/2014/main" xmlns="" id="{D2BC16F4-D1AA-4EF0-BC23-016A1163FC45}"/>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1205549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0EB0E-BDFF-48FE-B36A-DCBFF6022696}"/>
              </a:ext>
            </a:extLst>
          </p:cNvPr>
          <p:cNvSpPr>
            <a:spLocks noGrp="1"/>
          </p:cNvSpPr>
          <p:nvPr>
            <p:ph type="title"/>
          </p:nvPr>
        </p:nvSpPr>
        <p:spPr>
          <a:xfrm>
            <a:off x="457200" y="274638"/>
            <a:ext cx="8229600" cy="1143000"/>
          </a:xfrm>
        </p:spPr>
        <p:txBody>
          <a:bodyPr/>
          <a:lstStyle/>
          <a:p>
            <a:r>
              <a:rPr lang="en-US" altLang="en-US" dirty="0">
                <a:ea typeface="ＭＳ Ｐゴシック" panose="020B0600070205080204" pitchFamily="34" charset="-128"/>
              </a:rPr>
              <a:t>Calculated Rate</a:t>
            </a:r>
            <a:endParaRPr lang="en-US" dirty="0"/>
          </a:p>
        </p:txBody>
      </p:sp>
      <p:sp>
        <p:nvSpPr>
          <p:cNvPr id="4" name="Slide Number Placeholder 3">
            <a:extLst>
              <a:ext uri="{FF2B5EF4-FFF2-40B4-BE49-F238E27FC236}">
                <a16:creationId xmlns:a16="http://schemas.microsoft.com/office/drawing/2014/main" xmlns="" id="{ADD27832-A5B2-47C7-AD3D-9E1FFB14900B}"/>
              </a:ext>
            </a:extLst>
          </p:cNvPr>
          <p:cNvSpPr>
            <a:spLocks noGrp="1"/>
          </p:cNvSpPr>
          <p:nvPr>
            <p:ph type="sldNum" sz="quarter" idx="11"/>
          </p:nvPr>
        </p:nvSpPr>
        <p:spPr/>
        <p:txBody>
          <a:bodyPr/>
          <a:lstStyle/>
          <a:p>
            <a:pPr>
              <a:defRPr/>
            </a:pPr>
            <a:fld id="{245761AB-2A1B-4162-AB3D-A9E9D26D05DA}" type="slidenum">
              <a:rPr lang="en-US" altLang="en-US" smtClean="0"/>
              <a:pPr>
                <a:defRPr/>
              </a:pPr>
              <a:t>34</a:t>
            </a:fld>
            <a:endParaRPr lang="en-US" altLang="en-US"/>
          </a:p>
        </p:txBody>
      </p:sp>
      <p:graphicFrame>
        <p:nvGraphicFramePr>
          <p:cNvPr id="6" name="Table 5">
            <a:extLst>
              <a:ext uri="{FF2B5EF4-FFF2-40B4-BE49-F238E27FC236}">
                <a16:creationId xmlns:a16="http://schemas.microsoft.com/office/drawing/2014/main" xmlns="" id="{2DF43232-5F2C-464B-B2BB-10910A2DE1B5}"/>
              </a:ext>
            </a:extLst>
          </p:cNvPr>
          <p:cNvGraphicFramePr>
            <a:graphicFrameLocks noGrp="1"/>
          </p:cNvGraphicFramePr>
          <p:nvPr>
            <p:extLst>
              <p:ext uri="{D42A27DB-BD31-4B8C-83A1-F6EECF244321}">
                <p14:modId xmlns:p14="http://schemas.microsoft.com/office/powerpoint/2010/main" val="3530407407"/>
              </p:ext>
            </p:extLst>
          </p:nvPr>
        </p:nvGraphicFramePr>
        <p:xfrm>
          <a:off x="457200" y="1752363"/>
          <a:ext cx="7952913" cy="1173480"/>
        </p:xfrm>
        <a:graphic>
          <a:graphicData uri="http://schemas.openxmlformats.org/drawingml/2006/table">
            <a:tbl>
              <a:tblPr firstRow="1" bandRow="1">
                <a:tableStyleId>{5C22544A-7EE6-4342-B048-85BDC9FD1C3A}</a:tableStyleId>
              </a:tblPr>
              <a:tblGrid>
                <a:gridCol w="1164001">
                  <a:extLst>
                    <a:ext uri="{9D8B030D-6E8A-4147-A177-3AD203B41FA5}">
                      <a16:colId xmlns:a16="http://schemas.microsoft.com/office/drawing/2014/main" xmlns="" val="1063821149"/>
                    </a:ext>
                  </a:extLst>
                </a:gridCol>
                <a:gridCol w="2692156">
                  <a:extLst>
                    <a:ext uri="{9D8B030D-6E8A-4147-A177-3AD203B41FA5}">
                      <a16:colId xmlns:a16="http://schemas.microsoft.com/office/drawing/2014/main" xmlns="" val="4066287722"/>
                    </a:ext>
                  </a:extLst>
                </a:gridCol>
                <a:gridCol w="897385">
                  <a:extLst>
                    <a:ext uri="{9D8B030D-6E8A-4147-A177-3AD203B41FA5}">
                      <a16:colId xmlns:a16="http://schemas.microsoft.com/office/drawing/2014/main" xmlns="" val="41672152"/>
                    </a:ext>
                  </a:extLst>
                </a:gridCol>
                <a:gridCol w="907139">
                  <a:extLst>
                    <a:ext uri="{9D8B030D-6E8A-4147-A177-3AD203B41FA5}">
                      <a16:colId xmlns:a16="http://schemas.microsoft.com/office/drawing/2014/main" xmlns="" val="2553786022"/>
                    </a:ext>
                  </a:extLst>
                </a:gridCol>
                <a:gridCol w="760826">
                  <a:extLst>
                    <a:ext uri="{9D8B030D-6E8A-4147-A177-3AD203B41FA5}">
                      <a16:colId xmlns:a16="http://schemas.microsoft.com/office/drawing/2014/main" xmlns="" val="3932940956"/>
                    </a:ext>
                  </a:extLst>
                </a:gridCol>
                <a:gridCol w="760827">
                  <a:extLst>
                    <a:ext uri="{9D8B030D-6E8A-4147-A177-3AD203B41FA5}">
                      <a16:colId xmlns:a16="http://schemas.microsoft.com/office/drawing/2014/main" xmlns="" val="2292300021"/>
                    </a:ext>
                  </a:extLst>
                </a:gridCol>
                <a:gridCol w="770579">
                  <a:extLst>
                    <a:ext uri="{9D8B030D-6E8A-4147-A177-3AD203B41FA5}">
                      <a16:colId xmlns:a16="http://schemas.microsoft.com/office/drawing/2014/main" xmlns="" val="1982287336"/>
                    </a:ext>
                  </a:extLst>
                </a:gridCol>
              </a:tblGrid>
              <a:tr h="43180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2016</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2017</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2018</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2019</a:t>
                      </a:r>
                    </a:p>
                  </a:txBody>
                  <a:tcPr marL="0" marR="0" marT="0" marB="0" anchor="b"/>
                </a:tc>
                <a:extLst>
                  <a:ext uri="{0D108BD9-81ED-4DB2-BD59-A6C34878D82A}">
                    <a16:rowId xmlns:a16="http://schemas.microsoft.com/office/drawing/2014/main" xmlns="" val="2947298092"/>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0.0439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0.0268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0.0216</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0.0346</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0.0289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0.0444</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0.0335</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0.0304</a:t>
                      </a:r>
                    </a:p>
                  </a:txBody>
                  <a:tcPr marL="0" marR="0" marT="0" marB="0" anchor="b"/>
                </a:tc>
                <a:extLst>
                  <a:ext uri="{0D108BD9-81ED-4DB2-BD59-A6C34878D82A}">
                    <a16:rowId xmlns:a16="http://schemas.microsoft.com/office/drawing/2014/main" xmlns="" val="2192541510"/>
                  </a:ext>
                </a:extLst>
              </a:tr>
            </a:tbl>
          </a:graphicData>
        </a:graphic>
      </p:graphicFrame>
      <p:graphicFrame>
        <p:nvGraphicFramePr>
          <p:cNvPr id="7" name="Table 6">
            <a:extLst>
              <a:ext uri="{FF2B5EF4-FFF2-40B4-BE49-F238E27FC236}">
                <a16:creationId xmlns:a16="http://schemas.microsoft.com/office/drawing/2014/main" xmlns="" id="{74323325-8F4A-47BA-BFAC-C0AEFBBF4ADD}"/>
              </a:ext>
            </a:extLst>
          </p:cNvPr>
          <p:cNvGraphicFramePr>
            <a:graphicFrameLocks noGrp="1"/>
          </p:cNvGraphicFramePr>
          <p:nvPr>
            <p:extLst>
              <p:ext uri="{D42A27DB-BD31-4B8C-83A1-F6EECF244321}">
                <p14:modId xmlns:p14="http://schemas.microsoft.com/office/powerpoint/2010/main" val="217428435"/>
              </p:ext>
            </p:extLst>
          </p:nvPr>
        </p:nvGraphicFramePr>
        <p:xfrm>
          <a:off x="457200" y="3443633"/>
          <a:ext cx="7952914" cy="1046480"/>
        </p:xfrm>
        <a:graphic>
          <a:graphicData uri="http://schemas.openxmlformats.org/drawingml/2006/table">
            <a:tbl>
              <a:tblPr firstRow="1" bandRow="1">
                <a:tableStyleId>{5C22544A-7EE6-4342-B048-85BDC9FD1C3A}</a:tableStyleId>
              </a:tblPr>
              <a:tblGrid>
                <a:gridCol w="1164001">
                  <a:extLst>
                    <a:ext uri="{9D8B030D-6E8A-4147-A177-3AD203B41FA5}">
                      <a16:colId xmlns:a16="http://schemas.microsoft.com/office/drawing/2014/main" xmlns="" val="1063821149"/>
                    </a:ext>
                  </a:extLst>
                </a:gridCol>
                <a:gridCol w="2684470">
                  <a:extLst>
                    <a:ext uri="{9D8B030D-6E8A-4147-A177-3AD203B41FA5}">
                      <a16:colId xmlns:a16="http://schemas.microsoft.com/office/drawing/2014/main" xmlns="" val="4066287722"/>
                    </a:ext>
                  </a:extLst>
                </a:gridCol>
                <a:gridCol w="905071">
                  <a:extLst>
                    <a:ext uri="{9D8B030D-6E8A-4147-A177-3AD203B41FA5}">
                      <a16:colId xmlns:a16="http://schemas.microsoft.com/office/drawing/2014/main" xmlns="" val="41672152"/>
                    </a:ext>
                  </a:extLst>
                </a:gridCol>
                <a:gridCol w="907139">
                  <a:extLst>
                    <a:ext uri="{9D8B030D-6E8A-4147-A177-3AD203B41FA5}">
                      <a16:colId xmlns:a16="http://schemas.microsoft.com/office/drawing/2014/main" xmlns="" val="2553786022"/>
                    </a:ext>
                  </a:extLst>
                </a:gridCol>
                <a:gridCol w="760826">
                  <a:extLst>
                    <a:ext uri="{9D8B030D-6E8A-4147-A177-3AD203B41FA5}">
                      <a16:colId xmlns:a16="http://schemas.microsoft.com/office/drawing/2014/main" xmlns="" val="3932940956"/>
                    </a:ext>
                  </a:extLst>
                </a:gridCol>
                <a:gridCol w="760827">
                  <a:extLst>
                    <a:ext uri="{9D8B030D-6E8A-4147-A177-3AD203B41FA5}">
                      <a16:colId xmlns:a16="http://schemas.microsoft.com/office/drawing/2014/main" xmlns="" val="2292300021"/>
                    </a:ext>
                  </a:extLst>
                </a:gridCol>
                <a:gridCol w="770580">
                  <a:extLst>
                    <a:ext uri="{9D8B030D-6E8A-4147-A177-3AD203B41FA5}">
                      <a16:colId xmlns:a16="http://schemas.microsoft.com/office/drawing/2014/main" xmlns="" val="1982287336"/>
                    </a:ext>
                  </a:extLst>
                </a:gridCol>
              </a:tblGrid>
              <a:tr h="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2016</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2017</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2018</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2019</a:t>
                      </a:r>
                    </a:p>
                  </a:txBody>
                  <a:tcPr marL="0" marR="0" marT="0" marB="0" anchor="b"/>
                </a:tc>
                <a:extLst>
                  <a:ext uri="{0D108BD9-81ED-4DB2-BD59-A6C34878D82A}">
                    <a16:rowId xmlns:a16="http://schemas.microsoft.com/office/drawing/2014/main" xmlns="" val="2947298092"/>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0.0592</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0.0268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0.0081</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0.0346</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0.0289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0.0444</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0.0335</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0.0304</a:t>
                      </a:r>
                    </a:p>
                  </a:txBody>
                  <a:tcPr marL="0" marR="0" marT="0" marB="0" anchor="b"/>
                </a:tc>
                <a:extLst>
                  <a:ext uri="{0D108BD9-81ED-4DB2-BD59-A6C34878D82A}">
                    <a16:rowId xmlns:a16="http://schemas.microsoft.com/office/drawing/2014/main" xmlns="" val="2192541510"/>
                  </a:ext>
                </a:extLst>
              </a:tr>
            </a:tbl>
          </a:graphicData>
        </a:graphic>
      </p:graphicFrame>
      <p:sp>
        <p:nvSpPr>
          <p:cNvPr id="8" name="TextBox 7">
            <a:extLst>
              <a:ext uri="{FF2B5EF4-FFF2-40B4-BE49-F238E27FC236}">
                <a16:creationId xmlns:a16="http://schemas.microsoft.com/office/drawing/2014/main" xmlns="" id="{4509625C-8C1E-4E95-9041-7951D7A229E1}"/>
              </a:ext>
            </a:extLst>
          </p:cNvPr>
          <p:cNvSpPr txBox="1"/>
          <p:nvPr/>
        </p:nvSpPr>
        <p:spPr>
          <a:xfrm>
            <a:off x="750162" y="1403644"/>
            <a:ext cx="6880194" cy="461665"/>
          </a:xfrm>
          <a:prstGeom prst="rect">
            <a:avLst/>
          </a:prstGeom>
          <a:noFill/>
        </p:spPr>
        <p:txBody>
          <a:bodyPr wrap="square" rtlCol="0">
            <a:spAutoFit/>
          </a:bodyPr>
          <a:lstStyle/>
          <a:p>
            <a:r>
              <a:rPr lang="en-US" sz="2400" dirty="0"/>
              <a:t>Line B - Preliminary Indirect Cost Rate </a:t>
            </a:r>
          </a:p>
        </p:txBody>
      </p:sp>
      <p:sp>
        <p:nvSpPr>
          <p:cNvPr id="9" name="TextBox 8">
            <a:extLst>
              <a:ext uri="{FF2B5EF4-FFF2-40B4-BE49-F238E27FC236}">
                <a16:creationId xmlns:a16="http://schemas.microsoft.com/office/drawing/2014/main" xmlns="" id="{F120C94A-38C5-442D-99C0-7821F3E45643}"/>
              </a:ext>
            </a:extLst>
          </p:cNvPr>
          <p:cNvSpPr txBox="1"/>
          <p:nvPr/>
        </p:nvSpPr>
        <p:spPr>
          <a:xfrm>
            <a:off x="750162" y="3066816"/>
            <a:ext cx="6880194" cy="461665"/>
          </a:xfrm>
          <a:prstGeom prst="rect">
            <a:avLst/>
          </a:prstGeom>
          <a:noFill/>
        </p:spPr>
        <p:txBody>
          <a:bodyPr wrap="square" rtlCol="0">
            <a:spAutoFit/>
          </a:bodyPr>
          <a:lstStyle/>
          <a:p>
            <a:r>
              <a:rPr lang="en-US" sz="2400" dirty="0"/>
              <a:t>Line C - Calculated Indirect Cost Rate </a:t>
            </a:r>
          </a:p>
        </p:txBody>
      </p:sp>
      <p:graphicFrame>
        <p:nvGraphicFramePr>
          <p:cNvPr id="11" name="Table 10">
            <a:extLst>
              <a:ext uri="{FF2B5EF4-FFF2-40B4-BE49-F238E27FC236}">
                <a16:creationId xmlns:a16="http://schemas.microsoft.com/office/drawing/2014/main" xmlns="" id="{E339CA7D-02EA-4D97-A2E0-CF5658332DAA}"/>
              </a:ext>
            </a:extLst>
          </p:cNvPr>
          <p:cNvGraphicFramePr>
            <a:graphicFrameLocks noGrp="1"/>
          </p:cNvGraphicFramePr>
          <p:nvPr>
            <p:extLst>
              <p:ext uri="{D42A27DB-BD31-4B8C-83A1-F6EECF244321}">
                <p14:modId xmlns:p14="http://schemas.microsoft.com/office/powerpoint/2010/main" val="3031706479"/>
              </p:ext>
            </p:extLst>
          </p:nvPr>
        </p:nvGraphicFramePr>
        <p:xfrm>
          <a:off x="457200" y="4887198"/>
          <a:ext cx="7942555" cy="1046480"/>
        </p:xfrm>
        <a:graphic>
          <a:graphicData uri="http://schemas.openxmlformats.org/drawingml/2006/table">
            <a:tbl>
              <a:tblPr firstRow="1" bandRow="1">
                <a:tableStyleId>{5C22544A-7EE6-4342-B048-85BDC9FD1C3A}</a:tableStyleId>
              </a:tblPr>
              <a:tblGrid>
                <a:gridCol w="1175459">
                  <a:extLst>
                    <a:ext uri="{9D8B030D-6E8A-4147-A177-3AD203B41FA5}">
                      <a16:colId xmlns:a16="http://schemas.microsoft.com/office/drawing/2014/main" xmlns="" val="1063821149"/>
                    </a:ext>
                  </a:extLst>
                </a:gridCol>
                <a:gridCol w="2718658">
                  <a:extLst>
                    <a:ext uri="{9D8B030D-6E8A-4147-A177-3AD203B41FA5}">
                      <a16:colId xmlns:a16="http://schemas.microsoft.com/office/drawing/2014/main" xmlns="" val="4066287722"/>
                    </a:ext>
                  </a:extLst>
                </a:gridCol>
                <a:gridCol w="906220">
                  <a:extLst>
                    <a:ext uri="{9D8B030D-6E8A-4147-A177-3AD203B41FA5}">
                      <a16:colId xmlns:a16="http://schemas.microsoft.com/office/drawing/2014/main" xmlns="" val="41672152"/>
                    </a:ext>
                  </a:extLst>
                </a:gridCol>
                <a:gridCol w="841422">
                  <a:extLst>
                    <a:ext uri="{9D8B030D-6E8A-4147-A177-3AD203B41FA5}">
                      <a16:colId xmlns:a16="http://schemas.microsoft.com/office/drawing/2014/main" xmlns="" val="2553786022"/>
                    </a:ext>
                  </a:extLst>
                </a:gridCol>
                <a:gridCol w="754602">
                  <a:extLst>
                    <a:ext uri="{9D8B030D-6E8A-4147-A177-3AD203B41FA5}">
                      <a16:colId xmlns:a16="http://schemas.microsoft.com/office/drawing/2014/main" xmlns="" val="3932940956"/>
                    </a:ext>
                  </a:extLst>
                </a:gridCol>
                <a:gridCol w="790113">
                  <a:extLst>
                    <a:ext uri="{9D8B030D-6E8A-4147-A177-3AD203B41FA5}">
                      <a16:colId xmlns:a16="http://schemas.microsoft.com/office/drawing/2014/main" xmlns="" val="2292300021"/>
                    </a:ext>
                  </a:extLst>
                </a:gridCol>
                <a:gridCol w="756081">
                  <a:extLst>
                    <a:ext uri="{9D8B030D-6E8A-4147-A177-3AD203B41FA5}">
                      <a16:colId xmlns:a16="http://schemas.microsoft.com/office/drawing/2014/main" xmlns="" val="1982287336"/>
                    </a:ext>
                  </a:extLst>
                </a:gridCol>
              </a:tblGrid>
              <a:tr h="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2016</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2017</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2018</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2019</a:t>
                      </a:r>
                    </a:p>
                  </a:txBody>
                  <a:tcPr marL="0" marR="0" marT="0" marB="0" anchor="b"/>
                </a:tc>
                <a:extLst>
                  <a:ext uri="{0D108BD9-81ED-4DB2-BD59-A6C34878D82A}">
                    <a16:rowId xmlns:a16="http://schemas.microsoft.com/office/drawing/2014/main" xmlns="" val="2947298092"/>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0.0592</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0.0268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0.0216</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0.0346</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0.0289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0.0444</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0.0335</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0.0304</a:t>
                      </a:r>
                    </a:p>
                  </a:txBody>
                  <a:tcPr marL="0" marR="0" marT="0" marB="0" anchor="b"/>
                </a:tc>
                <a:extLst>
                  <a:ext uri="{0D108BD9-81ED-4DB2-BD59-A6C34878D82A}">
                    <a16:rowId xmlns:a16="http://schemas.microsoft.com/office/drawing/2014/main" xmlns="" val="2192541510"/>
                  </a:ext>
                </a:extLst>
              </a:tr>
            </a:tbl>
          </a:graphicData>
        </a:graphic>
      </p:graphicFrame>
      <p:sp>
        <p:nvSpPr>
          <p:cNvPr id="3" name="Date Placeholder 2">
            <a:extLst>
              <a:ext uri="{FF2B5EF4-FFF2-40B4-BE49-F238E27FC236}">
                <a16:creationId xmlns:a16="http://schemas.microsoft.com/office/drawing/2014/main" xmlns="" id="{7B331B47-BDDB-41BF-8BC7-5DAA9C6E233D}"/>
              </a:ext>
            </a:extLst>
          </p:cNvPr>
          <p:cNvSpPr>
            <a:spLocks noGrp="1"/>
          </p:cNvSpPr>
          <p:nvPr>
            <p:ph type="dt" sz="half" idx="10"/>
          </p:nvPr>
        </p:nvSpPr>
        <p:spPr/>
        <p:txBody>
          <a:bodyPr/>
          <a:lstStyle/>
          <a:p>
            <a:pPr>
              <a:defRPr/>
            </a:pPr>
            <a:r>
              <a:rPr lang="en-US"/>
              <a:t>June 2019</a:t>
            </a:r>
            <a:endParaRPr lang="en-US" dirty="0"/>
          </a:p>
        </p:txBody>
      </p:sp>
      <p:sp>
        <p:nvSpPr>
          <p:cNvPr id="10" name="TextBox 9">
            <a:extLst>
              <a:ext uri="{FF2B5EF4-FFF2-40B4-BE49-F238E27FC236}">
                <a16:creationId xmlns:a16="http://schemas.microsoft.com/office/drawing/2014/main" xmlns="" id="{901D52EA-2ED5-4EF8-AC16-F723E4089611}"/>
              </a:ext>
            </a:extLst>
          </p:cNvPr>
          <p:cNvSpPr txBox="1"/>
          <p:nvPr/>
        </p:nvSpPr>
        <p:spPr>
          <a:xfrm>
            <a:off x="750162" y="4528693"/>
            <a:ext cx="8028375" cy="738664"/>
          </a:xfrm>
          <a:prstGeom prst="rect">
            <a:avLst/>
          </a:prstGeom>
          <a:noFill/>
        </p:spPr>
        <p:txBody>
          <a:bodyPr wrap="square" rtlCol="0">
            <a:spAutoFit/>
          </a:bodyPr>
          <a:lstStyle/>
          <a:p>
            <a:r>
              <a:rPr lang="en-US" sz="2400" dirty="0"/>
              <a:t>Line D - Higher of Preliminary or Approved IDC</a:t>
            </a:r>
          </a:p>
          <a:p>
            <a:endParaRPr lang="en-US" dirty="0"/>
          </a:p>
        </p:txBody>
      </p:sp>
    </p:spTree>
    <p:extLst>
      <p:ext uri="{BB962C8B-B14F-4D97-AF65-F5344CB8AC3E}">
        <p14:creationId xmlns:p14="http://schemas.microsoft.com/office/powerpoint/2010/main" val="92220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0EB0E-BDFF-48FE-B36A-DCBFF6022696}"/>
              </a:ext>
            </a:extLst>
          </p:cNvPr>
          <p:cNvSpPr>
            <a:spLocks noGrp="1"/>
          </p:cNvSpPr>
          <p:nvPr>
            <p:ph type="title"/>
          </p:nvPr>
        </p:nvSpPr>
        <p:spPr>
          <a:xfrm>
            <a:off x="457200" y="274638"/>
            <a:ext cx="8229600" cy="1143000"/>
          </a:xfrm>
        </p:spPr>
        <p:txBody>
          <a:bodyPr/>
          <a:lstStyle/>
          <a:p>
            <a:r>
              <a:rPr lang="en-US" altLang="en-US" dirty="0">
                <a:ea typeface="ＭＳ Ｐゴシック" panose="020B0600070205080204" pitchFamily="34" charset="-128"/>
              </a:rPr>
              <a:t>Calculated Rate</a:t>
            </a:r>
            <a:endParaRPr lang="en-US" dirty="0"/>
          </a:p>
        </p:txBody>
      </p:sp>
      <p:sp>
        <p:nvSpPr>
          <p:cNvPr id="4" name="Slide Number Placeholder 3">
            <a:extLst>
              <a:ext uri="{FF2B5EF4-FFF2-40B4-BE49-F238E27FC236}">
                <a16:creationId xmlns:a16="http://schemas.microsoft.com/office/drawing/2014/main" xmlns="" id="{ADD27832-A5B2-47C7-AD3D-9E1FFB14900B}"/>
              </a:ext>
            </a:extLst>
          </p:cNvPr>
          <p:cNvSpPr>
            <a:spLocks noGrp="1"/>
          </p:cNvSpPr>
          <p:nvPr>
            <p:ph type="sldNum" sz="quarter" idx="11"/>
          </p:nvPr>
        </p:nvSpPr>
        <p:spPr/>
        <p:txBody>
          <a:bodyPr/>
          <a:lstStyle/>
          <a:p>
            <a:pPr>
              <a:defRPr/>
            </a:pPr>
            <a:fld id="{245761AB-2A1B-4162-AB3D-A9E9D26D05DA}" type="slidenum">
              <a:rPr lang="en-US" altLang="en-US" smtClean="0"/>
              <a:pPr>
                <a:defRPr/>
              </a:pPr>
              <a:t>35</a:t>
            </a:fld>
            <a:endParaRPr lang="en-US" altLang="en-US"/>
          </a:p>
        </p:txBody>
      </p:sp>
      <p:sp>
        <p:nvSpPr>
          <p:cNvPr id="10" name="TextBox 9">
            <a:extLst>
              <a:ext uri="{FF2B5EF4-FFF2-40B4-BE49-F238E27FC236}">
                <a16:creationId xmlns:a16="http://schemas.microsoft.com/office/drawing/2014/main" xmlns="" id="{901D52EA-2ED5-4EF8-AC16-F723E4089611}"/>
              </a:ext>
            </a:extLst>
          </p:cNvPr>
          <p:cNvSpPr txBox="1"/>
          <p:nvPr/>
        </p:nvSpPr>
        <p:spPr>
          <a:xfrm>
            <a:off x="912918" y="1284801"/>
            <a:ext cx="6880194" cy="1107996"/>
          </a:xfrm>
          <a:prstGeom prst="rect">
            <a:avLst/>
          </a:prstGeom>
          <a:noFill/>
        </p:spPr>
        <p:txBody>
          <a:bodyPr wrap="square" rtlCol="0">
            <a:spAutoFit/>
          </a:bodyPr>
          <a:lstStyle/>
          <a:p>
            <a:r>
              <a:rPr lang="en-US" sz="2400" dirty="0"/>
              <a:t>Line D - Higher of Preliminary or Approved Indirect Cost Rate</a:t>
            </a:r>
          </a:p>
          <a:p>
            <a:endParaRPr lang="en-US" dirty="0"/>
          </a:p>
        </p:txBody>
      </p:sp>
      <p:graphicFrame>
        <p:nvGraphicFramePr>
          <p:cNvPr id="11" name="Table 10">
            <a:extLst>
              <a:ext uri="{FF2B5EF4-FFF2-40B4-BE49-F238E27FC236}">
                <a16:creationId xmlns:a16="http://schemas.microsoft.com/office/drawing/2014/main" xmlns="" id="{E339CA7D-02EA-4D97-A2E0-CF5658332DAA}"/>
              </a:ext>
            </a:extLst>
          </p:cNvPr>
          <p:cNvGraphicFramePr>
            <a:graphicFrameLocks noGrp="1"/>
          </p:cNvGraphicFramePr>
          <p:nvPr>
            <p:extLst>
              <p:ext uri="{D42A27DB-BD31-4B8C-83A1-F6EECF244321}">
                <p14:modId xmlns:p14="http://schemas.microsoft.com/office/powerpoint/2010/main" val="36392721"/>
              </p:ext>
            </p:extLst>
          </p:nvPr>
        </p:nvGraphicFramePr>
        <p:xfrm>
          <a:off x="457201" y="1652116"/>
          <a:ext cx="7506069" cy="1046480"/>
        </p:xfrm>
        <a:graphic>
          <a:graphicData uri="http://schemas.openxmlformats.org/drawingml/2006/table">
            <a:tbl>
              <a:tblPr firstRow="1" bandRow="1">
                <a:tableStyleId>{5C22544A-7EE6-4342-B048-85BDC9FD1C3A}</a:tableStyleId>
              </a:tblPr>
              <a:tblGrid>
                <a:gridCol w="1069758">
                  <a:extLst>
                    <a:ext uri="{9D8B030D-6E8A-4147-A177-3AD203B41FA5}">
                      <a16:colId xmlns:a16="http://schemas.microsoft.com/office/drawing/2014/main" xmlns="" val="1063821149"/>
                    </a:ext>
                  </a:extLst>
                </a:gridCol>
                <a:gridCol w="2610035">
                  <a:extLst>
                    <a:ext uri="{9D8B030D-6E8A-4147-A177-3AD203B41FA5}">
                      <a16:colId xmlns:a16="http://schemas.microsoft.com/office/drawing/2014/main" xmlns="" val="4066287722"/>
                    </a:ext>
                  </a:extLst>
                </a:gridCol>
                <a:gridCol w="806666">
                  <a:extLst>
                    <a:ext uri="{9D8B030D-6E8A-4147-A177-3AD203B41FA5}">
                      <a16:colId xmlns:a16="http://schemas.microsoft.com/office/drawing/2014/main" xmlns="" val="41672152"/>
                    </a:ext>
                  </a:extLst>
                </a:gridCol>
                <a:gridCol w="856170">
                  <a:extLst>
                    <a:ext uri="{9D8B030D-6E8A-4147-A177-3AD203B41FA5}">
                      <a16:colId xmlns:a16="http://schemas.microsoft.com/office/drawing/2014/main" xmlns="" val="2553786022"/>
                    </a:ext>
                  </a:extLst>
                </a:gridCol>
                <a:gridCol w="718078">
                  <a:extLst>
                    <a:ext uri="{9D8B030D-6E8A-4147-A177-3AD203B41FA5}">
                      <a16:colId xmlns:a16="http://schemas.microsoft.com/office/drawing/2014/main" xmlns="" val="3932940956"/>
                    </a:ext>
                  </a:extLst>
                </a:gridCol>
                <a:gridCol w="718078">
                  <a:extLst>
                    <a:ext uri="{9D8B030D-6E8A-4147-A177-3AD203B41FA5}">
                      <a16:colId xmlns:a16="http://schemas.microsoft.com/office/drawing/2014/main" xmlns="" val="2292300021"/>
                    </a:ext>
                  </a:extLst>
                </a:gridCol>
                <a:gridCol w="727284">
                  <a:extLst>
                    <a:ext uri="{9D8B030D-6E8A-4147-A177-3AD203B41FA5}">
                      <a16:colId xmlns:a16="http://schemas.microsoft.com/office/drawing/2014/main" xmlns="" val="1982287336"/>
                    </a:ext>
                  </a:extLst>
                </a:gridCol>
              </a:tblGrid>
              <a:tr h="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2016</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2017</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2018</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2019</a:t>
                      </a:r>
                    </a:p>
                  </a:txBody>
                  <a:tcPr marL="0" marR="0" marT="0" marB="0" anchor="b"/>
                </a:tc>
                <a:extLst>
                  <a:ext uri="{0D108BD9-81ED-4DB2-BD59-A6C34878D82A}">
                    <a16:rowId xmlns:a16="http://schemas.microsoft.com/office/drawing/2014/main" xmlns="" val="2947298092"/>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0.0592</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0.0268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0.0216</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0.0346</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0.0289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0.0444</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0.0335</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0.0304</a:t>
                      </a:r>
                    </a:p>
                  </a:txBody>
                  <a:tcPr marL="0" marR="0" marT="0" marB="0" anchor="b"/>
                </a:tc>
                <a:extLst>
                  <a:ext uri="{0D108BD9-81ED-4DB2-BD59-A6C34878D82A}">
                    <a16:rowId xmlns:a16="http://schemas.microsoft.com/office/drawing/2014/main" xmlns="" val="2192541510"/>
                  </a:ext>
                </a:extLst>
              </a:tr>
            </a:tbl>
          </a:graphicData>
        </a:graphic>
      </p:graphicFrame>
      <p:sp>
        <p:nvSpPr>
          <p:cNvPr id="12" name="TextBox 11">
            <a:extLst>
              <a:ext uri="{FF2B5EF4-FFF2-40B4-BE49-F238E27FC236}">
                <a16:creationId xmlns:a16="http://schemas.microsoft.com/office/drawing/2014/main" xmlns="" id="{74D5149A-956B-46F6-831E-AFA1439B7458}"/>
              </a:ext>
            </a:extLst>
          </p:cNvPr>
          <p:cNvSpPr txBox="1"/>
          <p:nvPr/>
        </p:nvSpPr>
        <p:spPr>
          <a:xfrm>
            <a:off x="912918" y="2752801"/>
            <a:ext cx="6880194" cy="738664"/>
          </a:xfrm>
          <a:prstGeom prst="rect">
            <a:avLst/>
          </a:prstGeom>
          <a:noFill/>
        </p:spPr>
        <p:txBody>
          <a:bodyPr wrap="square" rtlCol="0">
            <a:spAutoFit/>
          </a:bodyPr>
          <a:lstStyle/>
          <a:p>
            <a:pPr fontAlgn="b"/>
            <a:r>
              <a:rPr lang="en-US" sz="2400" dirty="0"/>
              <a:t>Line E - Five Year Average with 5% Discount</a:t>
            </a:r>
          </a:p>
          <a:p>
            <a:endParaRPr lang="en-US" dirty="0"/>
          </a:p>
        </p:txBody>
      </p:sp>
      <p:graphicFrame>
        <p:nvGraphicFramePr>
          <p:cNvPr id="13" name="Table 12">
            <a:extLst>
              <a:ext uri="{FF2B5EF4-FFF2-40B4-BE49-F238E27FC236}">
                <a16:creationId xmlns:a16="http://schemas.microsoft.com/office/drawing/2014/main" xmlns="" id="{4828E544-79F7-4D4A-8BD0-1AF4E0BCA27C}"/>
              </a:ext>
            </a:extLst>
          </p:cNvPr>
          <p:cNvGraphicFramePr>
            <a:graphicFrameLocks noGrp="1"/>
          </p:cNvGraphicFramePr>
          <p:nvPr>
            <p:extLst>
              <p:ext uri="{D42A27DB-BD31-4B8C-83A1-F6EECF244321}">
                <p14:modId xmlns:p14="http://schemas.microsoft.com/office/powerpoint/2010/main" val="2912709018"/>
              </p:ext>
            </p:extLst>
          </p:nvPr>
        </p:nvGraphicFramePr>
        <p:xfrm>
          <a:off x="457202" y="3152469"/>
          <a:ext cx="8229602" cy="1046480"/>
        </p:xfrm>
        <a:graphic>
          <a:graphicData uri="http://schemas.openxmlformats.org/drawingml/2006/table">
            <a:tbl>
              <a:tblPr firstRow="1" bandRow="1">
                <a:tableStyleId>{5C22544A-7EE6-4342-B048-85BDC9FD1C3A}</a:tableStyleId>
              </a:tblPr>
              <a:tblGrid>
                <a:gridCol w="1067611">
                  <a:extLst>
                    <a:ext uri="{9D8B030D-6E8A-4147-A177-3AD203B41FA5}">
                      <a16:colId xmlns:a16="http://schemas.microsoft.com/office/drawing/2014/main" xmlns="" val="1063821149"/>
                    </a:ext>
                  </a:extLst>
                </a:gridCol>
                <a:gridCol w="2623885">
                  <a:extLst>
                    <a:ext uri="{9D8B030D-6E8A-4147-A177-3AD203B41FA5}">
                      <a16:colId xmlns:a16="http://schemas.microsoft.com/office/drawing/2014/main" xmlns="" val="4066287722"/>
                    </a:ext>
                  </a:extLst>
                </a:gridCol>
                <a:gridCol w="784364">
                  <a:extLst>
                    <a:ext uri="{9D8B030D-6E8A-4147-A177-3AD203B41FA5}">
                      <a16:colId xmlns:a16="http://schemas.microsoft.com/office/drawing/2014/main" xmlns="" val="41672152"/>
                    </a:ext>
                  </a:extLst>
                </a:gridCol>
                <a:gridCol w="812378">
                  <a:extLst>
                    <a:ext uri="{9D8B030D-6E8A-4147-A177-3AD203B41FA5}">
                      <a16:colId xmlns:a16="http://schemas.microsoft.com/office/drawing/2014/main" xmlns="" val="2553786022"/>
                    </a:ext>
                  </a:extLst>
                </a:gridCol>
                <a:gridCol w="719000">
                  <a:extLst>
                    <a:ext uri="{9D8B030D-6E8A-4147-A177-3AD203B41FA5}">
                      <a16:colId xmlns:a16="http://schemas.microsoft.com/office/drawing/2014/main" xmlns="" val="3932940956"/>
                    </a:ext>
                  </a:extLst>
                </a:gridCol>
                <a:gridCol w="756352">
                  <a:extLst>
                    <a:ext uri="{9D8B030D-6E8A-4147-A177-3AD203B41FA5}">
                      <a16:colId xmlns:a16="http://schemas.microsoft.com/office/drawing/2014/main" xmlns="" val="2292300021"/>
                    </a:ext>
                  </a:extLst>
                </a:gridCol>
                <a:gridCol w="719000">
                  <a:extLst>
                    <a:ext uri="{9D8B030D-6E8A-4147-A177-3AD203B41FA5}">
                      <a16:colId xmlns:a16="http://schemas.microsoft.com/office/drawing/2014/main" xmlns="" val="1982287336"/>
                    </a:ext>
                  </a:extLst>
                </a:gridCol>
                <a:gridCol w="747012">
                  <a:extLst>
                    <a:ext uri="{9D8B030D-6E8A-4147-A177-3AD203B41FA5}">
                      <a16:colId xmlns:a16="http://schemas.microsoft.com/office/drawing/2014/main" xmlns="" val="2746863047"/>
                    </a:ext>
                  </a:extLst>
                </a:gridCol>
              </a:tblGrid>
              <a:tr h="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2016</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2017</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2018</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2019</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2020</a:t>
                      </a:r>
                    </a:p>
                  </a:txBody>
                  <a:tcPr marL="0" marR="0" marT="0" marB="0" anchor="b"/>
                </a:tc>
                <a:extLst>
                  <a:ext uri="{0D108BD9-81ED-4DB2-BD59-A6C34878D82A}">
                    <a16:rowId xmlns:a16="http://schemas.microsoft.com/office/drawing/2014/main" xmlns="" val="2947298092"/>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0.0592</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0.0268</a:t>
                      </a:r>
                    </a:p>
                  </a:txBody>
                  <a:tcPr marL="0" marR="0" marT="0" marB="0" anchor="b"/>
                </a:tc>
                <a:tc>
                  <a:txBody>
                    <a:bodyPr/>
                    <a:lstStyle/>
                    <a:p>
                      <a:pPr marL="0" algn="r" defTabSz="457200" rtl="0" eaLnBrk="1" latinLnBrk="0" hangingPunct="1"/>
                      <a:r>
                        <a:rPr lang="en-US" sz="2000" kern="1200" dirty="0">
                          <a:solidFill>
                            <a:srgbClr val="FF0000"/>
                          </a:solidFill>
                          <a:latin typeface="+mn-lt"/>
                          <a:ea typeface="+mn-ea"/>
                          <a:cs typeface="+mn-cs"/>
                        </a:rPr>
                        <a:t>0.0216</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0.0346</a:t>
                      </a:r>
                    </a:p>
                  </a:txBody>
                  <a:tcPr marL="0" marR="0" marT="0" marB="0" anchor="b"/>
                </a:tc>
                <a:tc>
                  <a:txBody>
                    <a:bodyPr/>
                    <a:lstStyle/>
                    <a:p>
                      <a:pPr marL="0" algn="r" defTabSz="457200" rtl="0" eaLnBrk="1" latinLnBrk="0" hangingPunct="1"/>
                      <a:r>
                        <a:rPr lang="en-US" sz="2000" kern="1200" dirty="0">
                          <a:solidFill>
                            <a:srgbClr val="00B0F0"/>
                          </a:solidFill>
                          <a:latin typeface="+mn-lt"/>
                          <a:ea typeface="+mn-ea"/>
                          <a:cs typeface="+mn-cs"/>
                        </a:rPr>
                        <a:t>0.0402</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0.0289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0.0444</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0.0335</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0.0304</a:t>
                      </a:r>
                    </a:p>
                  </a:txBody>
                  <a:tcPr marL="0" marR="0" marT="0" marB="0" anchor="b"/>
                </a:tc>
                <a:tc>
                  <a:txBody>
                    <a:bodyPr/>
                    <a:lstStyle/>
                    <a:p>
                      <a:pPr marL="0" algn="r" defTabSz="457200" rtl="0" eaLnBrk="1" latinLnBrk="0" hangingPunct="1"/>
                      <a:r>
                        <a:rPr lang="en-US" sz="2000" kern="1200" dirty="0">
                          <a:solidFill>
                            <a:srgbClr val="00B0F0"/>
                          </a:solidFill>
                          <a:latin typeface="+mn-lt"/>
                          <a:ea typeface="+mn-ea"/>
                          <a:cs typeface="+mn-cs"/>
                        </a:rPr>
                        <a:t>0.0400</a:t>
                      </a:r>
                    </a:p>
                  </a:txBody>
                  <a:tcPr marL="0" marR="0" marT="0" marB="0" anchor="b"/>
                </a:tc>
                <a:extLst>
                  <a:ext uri="{0D108BD9-81ED-4DB2-BD59-A6C34878D82A}">
                    <a16:rowId xmlns:a16="http://schemas.microsoft.com/office/drawing/2014/main" xmlns="" val="2192541510"/>
                  </a:ext>
                </a:extLst>
              </a:tr>
            </a:tbl>
          </a:graphicData>
        </a:graphic>
      </p:graphicFrame>
      <p:graphicFrame>
        <p:nvGraphicFramePr>
          <p:cNvPr id="14" name="Table 13">
            <a:extLst>
              <a:ext uri="{FF2B5EF4-FFF2-40B4-BE49-F238E27FC236}">
                <a16:creationId xmlns:a16="http://schemas.microsoft.com/office/drawing/2014/main" xmlns="" id="{1BD6F90A-2E33-4E02-A69D-42F41AF4C0D7}"/>
              </a:ext>
            </a:extLst>
          </p:cNvPr>
          <p:cNvGraphicFramePr>
            <a:graphicFrameLocks noGrp="1"/>
          </p:cNvGraphicFramePr>
          <p:nvPr>
            <p:extLst>
              <p:ext uri="{D42A27DB-BD31-4B8C-83A1-F6EECF244321}">
                <p14:modId xmlns:p14="http://schemas.microsoft.com/office/powerpoint/2010/main" val="934283534"/>
              </p:ext>
            </p:extLst>
          </p:nvPr>
        </p:nvGraphicFramePr>
        <p:xfrm>
          <a:off x="457202" y="4622596"/>
          <a:ext cx="5348794" cy="980440"/>
        </p:xfrm>
        <a:graphic>
          <a:graphicData uri="http://schemas.openxmlformats.org/drawingml/2006/table">
            <a:tbl>
              <a:tblPr firstRow="1" bandRow="1">
                <a:tableStyleId>{5C22544A-7EE6-4342-B048-85BDC9FD1C3A}</a:tableStyleId>
              </a:tblPr>
              <a:tblGrid>
                <a:gridCol w="693890">
                  <a:extLst>
                    <a:ext uri="{9D8B030D-6E8A-4147-A177-3AD203B41FA5}">
                      <a16:colId xmlns:a16="http://schemas.microsoft.com/office/drawing/2014/main" xmlns="" val="1063821149"/>
                    </a:ext>
                  </a:extLst>
                </a:gridCol>
                <a:gridCol w="2618808">
                  <a:extLst>
                    <a:ext uri="{9D8B030D-6E8A-4147-A177-3AD203B41FA5}">
                      <a16:colId xmlns:a16="http://schemas.microsoft.com/office/drawing/2014/main" xmlns="" val="4066287722"/>
                    </a:ext>
                  </a:extLst>
                </a:gridCol>
                <a:gridCol w="814438">
                  <a:extLst>
                    <a:ext uri="{9D8B030D-6E8A-4147-A177-3AD203B41FA5}">
                      <a16:colId xmlns:a16="http://schemas.microsoft.com/office/drawing/2014/main" xmlns="" val="41672152"/>
                    </a:ext>
                  </a:extLst>
                </a:gridCol>
                <a:gridCol w="1221658">
                  <a:extLst>
                    <a:ext uri="{9D8B030D-6E8A-4147-A177-3AD203B41FA5}">
                      <a16:colId xmlns:a16="http://schemas.microsoft.com/office/drawing/2014/main" xmlns="" val="2553786022"/>
                    </a:ext>
                  </a:extLst>
                </a:gridCol>
              </a:tblGrid>
              <a:tr h="0">
                <a:tc>
                  <a:txBody>
                    <a:bodyPr/>
                    <a:lstStyle/>
                    <a:p>
                      <a:pPr marL="0" algn="ctr" defTabSz="457200" rtl="0" eaLnBrk="1" fontAlgn="b" latinLnBrk="0" hangingPunct="1"/>
                      <a:r>
                        <a:rPr lang="en-US" sz="2000" kern="1200" dirty="0">
                          <a:solidFill>
                            <a:schemeClr val="dk1"/>
                          </a:solidFill>
                          <a:latin typeface="+mn-lt"/>
                          <a:ea typeface="+mn-ea"/>
                          <a:cs typeface="+mn-cs"/>
                        </a:rPr>
                        <a:t>SS</a:t>
                      </a:r>
                    </a:p>
                  </a:txBody>
                  <a:tcPr marL="0" marR="0" marT="0" marB="0" anchor="b"/>
                </a:tc>
                <a:tc>
                  <a:txBody>
                    <a:bodyPr/>
                    <a:lstStyle/>
                    <a:p>
                      <a:pPr marL="0" algn="ctr" defTabSz="457200" rtl="0" eaLnBrk="1" fontAlgn="b" latinLnBrk="0" hangingPunct="1"/>
                      <a:r>
                        <a:rPr lang="en-US" sz="2000" kern="1200" dirty="0">
                          <a:solidFill>
                            <a:schemeClr val="dk1"/>
                          </a:solidFill>
                          <a:latin typeface="+mn-lt"/>
                          <a:ea typeface="+mn-ea"/>
                          <a:cs typeface="+mn-cs"/>
                        </a:rPr>
                        <a:t>SS Name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LE</a:t>
                      </a:r>
                    </a:p>
                  </a:txBody>
                  <a:tcPr marL="0" marR="0" marT="0" marB="0" anchor="b"/>
                </a:tc>
                <a:tc>
                  <a:txBody>
                    <a:bodyPr/>
                    <a:lstStyle/>
                    <a:p>
                      <a:pPr marL="0" algn="ctr" defTabSz="457200" rtl="0" eaLnBrk="1" latinLnBrk="0" hangingPunct="1"/>
                      <a:r>
                        <a:rPr lang="en-US" sz="2000" kern="1200" dirty="0">
                          <a:solidFill>
                            <a:schemeClr val="dk1"/>
                          </a:solidFill>
                          <a:latin typeface="+mn-lt"/>
                          <a:ea typeface="+mn-ea"/>
                          <a:cs typeface="+mn-cs"/>
                        </a:rPr>
                        <a:t>Rate</a:t>
                      </a:r>
                    </a:p>
                  </a:txBody>
                  <a:tcPr marL="0" marR="0" marT="0" marB="0" anchor="b"/>
                </a:tc>
                <a:extLst>
                  <a:ext uri="{0D108BD9-81ED-4DB2-BD59-A6C34878D82A}">
                    <a16:rowId xmlns:a16="http://schemas.microsoft.com/office/drawing/2014/main" xmlns="" val="2947298092"/>
                  </a:ext>
                </a:extLst>
              </a:tr>
              <a:tr h="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0098</a:t>
                      </a:r>
                    </a:p>
                  </a:txBody>
                  <a:tcPr marL="0" marR="0" marT="0" marB="0" anchor="b"/>
                </a:tc>
                <a:tc>
                  <a:txBody>
                    <a:bodyPr/>
                    <a:lstStyle/>
                    <a:p>
                      <a:pPr marL="0" algn="r" defTabSz="457200" rtl="0" eaLnBrk="1" latinLnBrk="0" hangingPunct="1"/>
                      <a:r>
                        <a:rPr lang="en-US" sz="2000" kern="1200" dirty="0">
                          <a:solidFill>
                            <a:schemeClr val="tx1"/>
                          </a:solidFill>
                          <a:latin typeface="+mn-lt"/>
                          <a:ea typeface="+mn-ea"/>
                          <a:cs typeface="+mn-cs"/>
                        </a:rPr>
                        <a:t>0.0347</a:t>
                      </a:r>
                    </a:p>
                  </a:txBody>
                  <a:tcPr marL="0" marR="0" marT="0" marB="0" anchor="b"/>
                </a:tc>
                <a:extLst>
                  <a:ext uri="{0D108BD9-81ED-4DB2-BD59-A6C34878D82A}">
                    <a16:rowId xmlns:a16="http://schemas.microsoft.com/office/drawing/2014/main" xmlns="" val="1906988220"/>
                  </a:ext>
                </a:extLst>
              </a:tr>
              <a:tr h="370840">
                <a:tc>
                  <a:txBody>
                    <a:bodyPr/>
                    <a:lstStyle/>
                    <a:p>
                      <a:pPr marL="0" algn="l" defTabSz="457200" rtl="0" eaLnBrk="1" fontAlgn="b" latinLnBrk="0" hangingPunct="1"/>
                      <a:r>
                        <a:rPr lang="en-US" sz="2000" kern="1200" dirty="0">
                          <a:solidFill>
                            <a:schemeClr val="dk1"/>
                          </a:solidFill>
                          <a:latin typeface="+mn-lt"/>
                          <a:ea typeface="+mn-ea"/>
                          <a:cs typeface="+mn-cs"/>
                        </a:rPr>
                        <a:t>0278</a:t>
                      </a:r>
                    </a:p>
                  </a:txBody>
                  <a:tcPr marL="0" marR="0" marT="0" marB="0" anchor="b"/>
                </a:tc>
                <a:tc>
                  <a:txBody>
                    <a:bodyPr/>
                    <a:lstStyle/>
                    <a:p>
                      <a:pPr marL="0" algn="l" defTabSz="457200" rtl="0" eaLnBrk="1" fontAlgn="b" latinLnBrk="0" hangingPunct="1"/>
                      <a:r>
                        <a:rPr lang="en-US" sz="2000" kern="1200" dirty="0">
                          <a:solidFill>
                            <a:schemeClr val="dk1"/>
                          </a:solidFill>
                          <a:latin typeface="+mn-lt"/>
                          <a:ea typeface="+mn-ea"/>
                          <a:cs typeface="+mn-cs"/>
                        </a:rPr>
                        <a:t>Great Falls Public Schools</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0099</a:t>
                      </a:r>
                    </a:p>
                  </a:txBody>
                  <a:tcPr marL="0" marR="0" marT="0" marB="0" anchor="b"/>
                </a:tc>
                <a:tc>
                  <a:txBody>
                    <a:bodyPr/>
                    <a:lstStyle/>
                    <a:p>
                      <a:pPr marL="0" algn="r" defTabSz="457200" rtl="0" eaLnBrk="1" latinLnBrk="0" hangingPunct="1"/>
                      <a:r>
                        <a:rPr lang="en-US" sz="2000" kern="1200" dirty="0">
                          <a:solidFill>
                            <a:schemeClr val="dk1"/>
                          </a:solidFill>
                          <a:latin typeface="+mn-lt"/>
                          <a:ea typeface="+mn-ea"/>
                          <a:cs typeface="+mn-cs"/>
                        </a:rPr>
                        <a:t>0.0337</a:t>
                      </a:r>
                    </a:p>
                  </a:txBody>
                  <a:tcPr marL="0" marR="0" marT="0" marB="0" anchor="b"/>
                </a:tc>
                <a:extLst>
                  <a:ext uri="{0D108BD9-81ED-4DB2-BD59-A6C34878D82A}">
                    <a16:rowId xmlns:a16="http://schemas.microsoft.com/office/drawing/2014/main" xmlns="" val="2192541510"/>
                  </a:ext>
                </a:extLst>
              </a:tr>
            </a:tbl>
          </a:graphicData>
        </a:graphic>
      </p:graphicFrame>
      <p:graphicFrame>
        <p:nvGraphicFramePr>
          <p:cNvPr id="3" name="Table 2">
            <a:extLst>
              <a:ext uri="{FF2B5EF4-FFF2-40B4-BE49-F238E27FC236}">
                <a16:creationId xmlns:a16="http://schemas.microsoft.com/office/drawing/2014/main" xmlns="" id="{BE228146-6390-4196-A8B0-3CCF57D8A19D}"/>
              </a:ext>
            </a:extLst>
          </p:cNvPr>
          <p:cNvGraphicFramePr>
            <a:graphicFrameLocks noGrp="1"/>
          </p:cNvGraphicFramePr>
          <p:nvPr>
            <p:extLst>
              <p:ext uri="{D42A27DB-BD31-4B8C-83A1-F6EECF244321}">
                <p14:modId xmlns:p14="http://schemas.microsoft.com/office/powerpoint/2010/main" val="3970564277"/>
              </p:ext>
            </p:extLst>
          </p:nvPr>
        </p:nvGraphicFramePr>
        <p:xfrm>
          <a:off x="6141865" y="4716576"/>
          <a:ext cx="2544933" cy="792480"/>
        </p:xfrm>
        <a:graphic>
          <a:graphicData uri="http://schemas.openxmlformats.org/drawingml/2006/table">
            <a:tbl>
              <a:tblPr firstRow="1" bandRow="1">
                <a:tableStyleId>{5C22544A-7EE6-4342-B048-85BDC9FD1C3A}</a:tableStyleId>
              </a:tblPr>
              <a:tblGrid>
                <a:gridCol w="705184">
                  <a:extLst>
                    <a:ext uri="{9D8B030D-6E8A-4147-A177-3AD203B41FA5}">
                      <a16:colId xmlns:a16="http://schemas.microsoft.com/office/drawing/2014/main" xmlns="" val="3395239534"/>
                    </a:ext>
                  </a:extLst>
                </a:gridCol>
                <a:gridCol w="1839749">
                  <a:extLst>
                    <a:ext uri="{9D8B030D-6E8A-4147-A177-3AD203B41FA5}">
                      <a16:colId xmlns:a16="http://schemas.microsoft.com/office/drawing/2014/main" xmlns="" val="1124963241"/>
                    </a:ext>
                  </a:extLst>
                </a:gridCol>
              </a:tblGrid>
              <a:tr h="272432">
                <a:tc>
                  <a:txBody>
                    <a:bodyPr/>
                    <a:lstStyle/>
                    <a:p>
                      <a:pPr algn="ctr"/>
                      <a:r>
                        <a:rPr lang="en-US" sz="2000" dirty="0">
                          <a:solidFill>
                            <a:schemeClr val="tx1"/>
                          </a:solidFill>
                        </a:rPr>
                        <a:t>SS</a:t>
                      </a:r>
                    </a:p>
                  </a:txBody>
                  <a:tcPr/>
                </a:tc>
                <a:tc>
                  <a:txBody>
                    <a:bodyPr/>
                    <a:lstStyle/>
                    <a:p>
                      <a:r>
                        <a:rPr lang="en-US" sz="2000" dirty="0">
                          <a:solidFill>
                            <a:schemeClr val="tx1"/>
                          </a:solidFill>
                        </a:rPr>
                        <a:t>Calculated Rate </a:t>
                      </a:r>
                    </a:p>
                  </a:txBody>
                  <a:tcPr/>
                </a:tc>
                <a:extLst>
                  <a:ext uri="{0D108BD9-81ED-4DB2-BD59-A6C34878D82A}">
                    <a16:rowId xmlns:a16="http://schemas.microsoft.com/office/drawing/2014/main" xmlns="" val="1865470032"/>
                  </a:ext>
                </a:extLst>
              </a:tr>
              <a:tr h="272432">
                <a:tc>
                  <a:txBody>
                    <a:bodyPr/>
                    <a:lstStyle/>
                    <a:p>
                      <a:r>
                        <a:rPr lang="en-US" sz="2000" dirty="0"/>
                        <a:t>0278</a:t>
                      </a:r>
                    </a:p>
                  </a:txBody>
                  <a:tcPr/>
                </a:tc>
                <a:tc>
                  <a:txBody>
                    <a:bodyPr/>
                    <a:lstStyle/>
                    <a:p>
                      <a:pPr algn="ctr"/>
                      <a:r>
                        <a:rPr lang="en-US" sz="2000" dirty="0"/>
                        <a:t>0.0342</a:t>
                      </a:r>
                    </a:p>
                  </a:txBody>
                  <a:tcPr/>
                </a:tc>
                <a:extLst>
                  <a:ext uri="{0D108BD9-81ED-4DB2-BD59-A6C34878D82A}">
                    <a16:rowId xmlns:a16="http://schemas.microsoft.com/office/drawing/2014/main" xmlns="" val="3820215402"/>
                  </a:ext>
                </a:extLst>
              </a:tr>
            </a:tbl>
          </a:graphicData>
        </a:graphic>
      </p:graphicFrame>
      <p:sp>
        <p:nvSpPr>
          <p:cNvPr id="5" name="Date Placeholder 4">
            <a:extLst>
              <a:ext uri="{FF2B5EF4-FFF2-40B4-BE49-F238E27FC236}">
                <a16:creationId xmlns:a16="http://schemas.microsoft.com/office/drawing/2014/main" xmlns="" id="{5E0F5FF4-1E15-4E08-BCDE-E6AE9B2688E5}"/>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3933601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C302A121-96E5-465E-9D35-F2BDBCE2CAAA}"/>
              </a:ext>
            </a:extLst>
          </p:cNvPr>
          <p:cNvSpPr>
            <a:spLocks noGrp="1"/>
          </p:cNvSpPr>
          <p:nvPr>
            <p:ph type="title"/>
          </p:nvPr>
        </p:nvSpPr>
        <p:spPr>
          <a:xfrm>
            <a:off x="333375" y="2838450"/>
            <a:ext cx="8229600" cy="1143000"/>
          </a:xfrm>
        </p:spPr>
        <p:txBody>
          <a:bodyPr/>
          <a:lstStyle/>
          <a:p>
            <a:r>
              <a:rPr lang="en-US" altLang="en-US" sz="4000" dirty="0">
                <a:ea typeface="ＭＳ Ｐゴシック" panose="020B0600070205080204" pitchFamily="34" charset="-128"/>
              </a:rPr>
              <a:t>New Changes Associated with Delegation Agreement Dated 2/3/2017 </a:t>
            </a:r>
          </a:p>
        </p:txBody>
      </p:sp>
      <p:sp>
        <p:nvSpPr>
          <p:cNvPr id="38915" name="Slide Number Placeholder 2">
            <a:extLst>
              <a:ext uri="{FF2B5EF4-FFF2-40B4-BE49-F238E27FC236}">
                <a16:creationId xmlns:a16="http://schemas.microsoft.com/office/drawing/2014/main" xmlns="" id="{8C29B4E6-5FD8-4EB8-BF05-740E92F8B8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B51A4C9-36B8-4D1A-A9AC-020093FA9057}" type="slidenum">
              <a:rPr lang="en-US" altLang="en-US" sz="1200" smtClean="0">
                <a:solidFill>
                  <a:srgbClr val="898989"/>
                </a:solidFill>
              </a:rPr>
              <a:pPr>
                <a:spcBef>
                  <a:spcPct val="0"/>
                </a:spcBef>
                <a:buFontTx/>
                <a:buNone/>
              </a:pPr>
              <a:t>36</a:t>
            </a:fld>
            <a:endParaRPr lang="en-US" altLang="en-US" sz="1200">
              <a:solidFill>
                <a:srgbClr val="898989"/>
              </a:solidFill>
            </a:endParaRPr>
          </a:p>
        </p:txBody>
      </p:sp>
      <p:sp>
        <p:nvSpPr>
          <p:cNvPr id="3" name="Date Placeholder 2">
            <a:extLst>
              <a:ext uri="{FF2B5EF4-FFF2-40B4-BE49-F238E27FC236}">
                <a16:creationId xmlns:a16="http://schemas.microsoft.com/office/drawing/2014/main" xmlns="" id="{182C0B4F-3AFB-47A4-8BCF-6C5C64FCFE21}"/>
              </a:ext>
            </a:extLst>
          </p:cNvPr>
          <p:cNvSpPr>
            <a:spLocks noGrp="1"/>
          </p:cNvSpPr>
          <p:nvPr>
            <p:ph type="dt" sz="half" idx="10"/>
          </p:nvPr>
        </p:nvSpPr>
        <p:spPr/>
        <p:txBody>
          <a:bodyPr/>
          <a:lstStyle/>
          <a:p>
            <a:pPr>
              <a:defRPr/>
            </a:pPr>
            <a:r>
              <a:rPr lang="en-US"/>
              <a:t>June 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5F476839-CAA9-4081-913D-90D9644ED76C}"/>
              </a:ext>
            </a:extLst>
          </p:cNvPr>
          <p:cNvSpPr>
            <a:spLocks noGrp="1"/>
          </p:cNvSpPr>
          <p:nvPr>
            <p:ph type="title"/>
          </p:nvPr>
        </p:nvSpPr>
        <p:spPr/>
        <p:txBody>
          <a:bodyPr/>
          <a:lstStyle/>
          <a:p>
            <a:r>
              <a:rPr lang="en-US" altLang="en-US" sz="4000" dirty="0">
                <a:ea typeface="ＭＳ Ｐゴシック" panose="020B0600070205080204" pitchFamily="34" charset="-128"/>
              </a:rPr>
              <a:t>Delegation Agreement dated 2/3/2017</a:t>
            </a:r>
          </a:p>
        </p:txBody>
      </p:sp>
      <p:sp>
        <p:nvSpPr>
          <p:cNvPr id="39939" name="Slide Number Placeholder 3">
            <a:extLst>
              <a:ext uri="{FF2B5EF4-FFF2-40B4-BE49-F238E27FC236}">
                <a16:creationId xmlns:a16="http://schemas.microsoft.com/office/drawing/2014/main" xmlns="" id="{CE3CCCB1-8B3C-43FE-A429-ECC1487416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8D69BF7-BA43-44B7-90E0-29BE74A15191}" type="slidenum">
              <a:rPr lang="en-US" altLang="en-US" sz="1200" smtClean="0">
                <a:solidFill>
                  <a:srgbClr val="898989"/>
                </a:solidFill>
              </a:rPr>
              <a:pPr>
                <a:spcBef>
                  <a:spcPct val="0"/>
                </a:spcBef>
                <a:buFontTx/>
                <a:buNone/>
              </a:pPr>
              <a:t>37</a:t>
            </a:fld>
            <a:endParaRPr lang="en-US" altLang="en-US" sz="1200">
              <a:solidFill>
                <a:srgbClr val="898989"/>
              </a:solidFill>
            </a:endParaRPr>
          </a:p>
        </p:txBody>
      </p:sp>
      <p:sp>
        <p:nvSpPr>
          <p:cNvPr id="39940" name="Rectangle 1">
            <a:extLst>
              <a:ext uri="{FF2B5EF4-FFF2-40B4-BE49-F238E27FC236}">
                <a16:creationId xmlns:a16="http://schemas.microsoft.com/office/drawing/2014/main" xmlns="" id="{285D79BD-C8FF-48F0-ADD9-4B552EADBBBA}"/>
              </a:ext>
            </a:extLst>
          </p:cNvPr>
          <p:cNvSpPr>
            <a:spLocks noChangeArrowheads="1"/>
          </p:cNvSpPr>
          <p:nvPr/>
        </p:nvSpPr>
        <p:spPr bwMode="auto">
          <a:xfrm>
            <a:off x="457200" y="1231900"/>
            <a:ext cx="7910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rPr>
              <a:t>Expenditures for school districts that exceed 2,600 enrolled students must reclassify expenditures associated with the business manager to the base for approval of an indirect cost rate. </a:t>
            </a:r>
          </a:p>
        </p:txBody>
      </p:sp>
      <p:sp>
        <p:nvSpPr>
          <p:cNvPr id="7" name="Rectangle 2">
            <a:extLst>
              <a:ext uri="{FF2B5EF4-FFF2-40B4-BE49-F238E27FC236}">
                <a16:creationId xmlns:a16="http://schemas.microsoft.com/office/drawing/2014/main" xmlns="" id="{6CE58716-1393-4007-912F-6BE69CB89223}"/>
              </a:ext>
            </a:extLst>
          </p:cNvPr>
          <p:cNvSpPr>
            <a:spLocks noChangeArrowheads="1"/>
          </p:cNvSpPr>
          <p:nvPr/>
        </p:nvSpPr>
        <p:spPr bwMode="auto">
          <a:xfrm>
            <a:off x="457200" y="2242011"/>
            <a:ext cx="7964488" cy="1022350"/>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800" dirty="0"/>
              <a:t>2600 enrolled students on the fall enrollment count of the year of the TFS expenditures being used for determining the IDC rate.  </a:t>
            </a:r>
          </a:p>
          <a:p>
            <a:pPr defTabSz="914400" eaLnBrk="1" hangingPunct="1">
              <a:spcBef>
                <a:spcPct val="0"/>
              </a:spcBef>
              <a:spcAft>
                <a:spcPts val="1000"/>
              </a:spcAft>
              <a:buFontTx/>
              <a:buNone/>
            </a:pPr>
            <a:r>
              <a:rPr lang="en-US" altLang="en-US" sz="1800" dirty="0"/>
              <a:t>The count is by School System. </a:t>
            </a:r>
          </a:p>
        </p:txBody>
      </p:sp>
      <p:sp>
        <p:nvSpPr>
          <p:cNvPr id="8" name="Rectangle 2">
            <a:extLst>
              <a:ext uri="{FF2B5EF4-FFF2-40B4-BE49-F238E27FC236}">
                <a16:creationId xmlns:a16="http://schemas.microsoft.com/office/drawing/2014/main" xmlns="" id="{8BF0CC64-BF3C-4105-8353-E98A9E0FACE4}"/>
              </a:ext>
            </a:extLst>
          </p:cNvPr>
          <p:cNvSpPr>
            <a:spLocks noChangeArrowheads="1"/>
          </p:cNvSpPr>
          <p:nvPr/>
        </p:nvSpPr>
        <p:spPr bwMode="auto">
          <a:xfrm>
            <a:off x="457200" y="3322519"/>
            <a:ext cx="2371725" cy="2805112"/>
          </a:xfrm>
          <a:prstGeom prst="rect">
            <a:avLst/>
          </a:prstGeom>
          <a:solidFill>
            <a:srgbClr val="DBE5F1"/>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defRPr/>
            </a:pPr>
            <a:r>
              <a:rPr lang="en-US" altLang="en-US" dirty="0">
                <a:latin typeface="Calibri" panose="020F0502020204030204" pitchFamily="34" charset="0"/>
              </a:rPr>
              <a:t>Reported expenditures to OPI include some  business manager expenditures coded to function 25XX.</a:t>
            </a:r>
          </a:p>
          <a:p>
            <a:pPr defTabSz="914400" eaLnBrk="1" hangingPunct="1">
              <a:spcAft>
                <a:spcPts val="1000"/>
              </a:spcAft>
              <a:defRPr/>
            </a:pPr>
            <a:r>
              <a:rPr lang="en-US" altLang="en-US" dirty="0">
                <a:latin typeface="Calibri" panose="020F0502020204030204" pitchFamily="34" charset="0"/>
              </a:rPr>
              <a:t>Ex. </a:t>
            </a:r>
            <a:r>
              <a:rPr lang="en-US" altLang="en-US" dirty="0">
                <a:solidFill>
                  <a:schemeClr val="accent6">
                    <a:lumMod val="50000"/>
                  </a:schemeClr>
                </a:solidFill>
                <a:latin typeface="Calibri" panose="020F0502020204030204" pitchFamily="34" charset="0"/>
              </a:rPr>
              <a:t>700</a:t>
            </a:r>
            <a:r>
              <a:rPr lang="en-US" altLang="en-US" dirty="0">
                <a:latin typeface="Calibri" panose="020F0502020204030204" pitchFamily="34" charset="0"/>
              </a:rPr>
              <a:t> business to function 25XX.</a:t>
            </a:r>
          </a:p>
        </p:txBody>
      </p:sp>
      <p:sp>
        <p:nvSpPr>
          <p:cNvPr id="9" name="Rectangle 2">
            <a:extLst>
              <a:ext uri="{FF2B5EF4-FFF2-40B4-BE49-F238E27FC236}">
                <a16:creationId xmlns:a16="http://schemas.microsoft.com/office/drawing/2014/main" xmlns="" id="{F2CB5968-E0AF-454D-A4B5-DB34972973D1}"/>
              </a:ext>
            </a:extLst>
          </p:cNvPr>
          <p:cNvSpPr>
            <a:spLocks noChangeArrowheads="1"/>
          </p:cNvSpPr>
          <p:nvPr/>
        </p:nvSpPr>
        <p:spPr bwMode="auto">
          <a:xfrm>
            <a:off x="2892425" y="3322519"/>
            <a:ext cx="2413000" cy="2807208"/>
          </a:xfrm>
          <a:prstGeom prst="rect">
            <a:avLst/>
          </a:prstGeom>
          <a:solidFill>
            <a:srgbClr val="DBE5F1"/>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defRPr/>
            </a:pPr>
            <a:r>
              <a:rPr lang="en-US" altLang="en-US" dirty="0">
                <a:latin typeface="Calibri" panose="020F0502020204030204" pitchFamily="34" charset="0"/>
              </a:rPr>
              <a:t>OPI calculates these expenditures as Indirect Costs when determining calculated rates.</a:t>
            </a:r>
          </a:p>
          <a:p>
            <a:pPr defTabSz="914400" eaLnBrk="1" hangingPunct="1">
              <a:spcAft>
                <a:spcPts val="1000"/>
              </a:spcAft>
              <a:defRPr/>
            </a:pPr>
            <a:r>
              <a:rPr lang="en-US" altLang="en-US" dirty="0">
                <a:latin typeface="Calibri" panose="020F0502020204030204" pitchFamily="34" charset="0"/>
              </a:rPr>
              <a:t>Ex. </a:t>
            </a:r>
            <a:r>
              <a:rPr lang="en-US" altLang="en-US" dirty="0">
                <a:solidFill>
                  <a:schemeClr val="accent6">
                    <a:lumMod val="50000"/>
                  </a:schemeClr>
                </a:solidFill>
                <a:latin typeface="Calibri" panose="020F0502020204030204" pitchFamily="34" charset="0"/>
              </a:rPr>
              <a:t>700</a:t>
            </a:r>
            <a:r>
              <a:rPr lang="en-US" altLang="en-US" dirty="0">
                <a:latin typeface="Calibri" panose="020F0502020204030204" pitchFamily="34" charset="0"/>
              </a:rPr>
              <a:t> included in indirect.</a:t>
            </a:r>
          </a:p>
          <a:p>
            <a:pPr defTabSz="914400" eaLnBrk="1" hangingPunct="1">
              <a:spcAft>
                <a:spcPts val="1000"/>
              </a:spcAft>
              <a:defRPr/>
            </a:pPr>
            <a:r>
              <a:rPr lang="en-US" altLang="en-US" dirty="0">
                <a:latin typeface="Calibri" panose="020F0502020204030204" pitchFamily="34" charset="0"/>
              </a:rPr>
              <a:t>Indirect      </a:t>
            </a:r>
            <a:r>
              <a:rPr lang="en-US" altLang="en-US" u="sng" dirty="0">
                <a:latin typeface="Calibri" panose="020F0502020204030204" pitchFamily="34" charset="0"/>
              </a:rPr>
              <a:t>5,000</a:t>
            </a:r>
            <a:r>
              <a:rPr lang="en-US" altLang="en-US" dirty="0">
                <a:latin typeface="Calibri" panose="020F0502020204030204" pitchFamily="34" charset="0"/>
              </a:rPr>
              <a:t/>
            </a:r>
            <a:br>
              <a:rPr lang="en-US" altLang="en-US" dirty="0">
                <a:latin typeface="Calibri" panose="020F0502020204030204" pitchFamily="34" charset="0"/>
              </a:rPr>
            </a:br>
            <a:r>
              <a:rPr lang="en-US" altLang="en-US" dirty="0">
                <a:latin typeface="Calibri" panose="020F0502020204030204" pitchFamily="34" charset="0"/>
              </a:rPr>
              <a:t>Direct	 13,000</a:t>
            </a:r>
          </a:p>
        </p:txBody>
      </p:sp>
      <p:sp>
        <p:nvSpPr>
          <p:cNvPr id="10" name="Rectangle 2">
            <a:extLst>
              <a:ext uri="{FF2B5EF4-FFF2-40B4-BE49-F238E27FC236}">
                <a16:creationId xmlns:a16="http://schemas.microsoft.com/office/drawing/2014/main" xmlns="" id="{B113E5A4-D76D-4B13-B402-EA3F1005EAFE}"/>
              </a:ext>
            </a:extLst>
          </p:cNvPr>
          <p:cNvSpPr>
            <a:spLocks noChangeArrowheads="1"/>
          </p:cNvSpPr>
          <p:nvPr/>
        </p:nvSpPr>
        <p:spPr bwMode="auto">
          <a:xfrm>
            <a:off x="5370513" y="3322519"/>
            <a:ext cx="3051175" cy="2805112"/>
          </a:xfrm>
          <a:prstGeom prst="rect">
            <a:avLst/>
          </a:prstGeom>
          <a:solidFill>
            <a:srgbClr val="DBE5F1"/>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defRPr/>
            </a:pPr>
            <a:r>
              <a:rPr lang="en-US" altLang="en-US" dirty="0">
                <a:latin typeface="Calibri" panose="020F0502020204030204" pitchFamily="34" charset="0"/>
              </a:rPr>
              <a:t>When the district applies for a new IDC rate the requestor needs to redirect these costs to Direct and Unallowable Costs (Base).</a:t>
            </a:r>
          </a:p>
          <a:p>
            <a:pPr defTabSz="914400" eaLnBrk="1" hangingPunct="1">
              <a:spcAft>
                <a:spcPts val="1000"/>
              </a:spcAft>
              <a:defRPr/>
            </a:pPr>
            <a:r>
              <a:rPr lang="en-US" altLang="en-US" dirty="0">
                <a:latin typeface="Calibri" panose="020F0502020204030204" pitchFamily="34" charset="0"/>
              </a:rPr>
              <a:t>Indirect  </a:t>
            </a:r>
            <a:r>
              <a:rPr lang="en-US" altLang="en-US" u="sng" dirty="0">
                <a:latin typeface="Calibri" panose="020F0502020204030204" pitchFamily="34" charset="0"/>
              </a:rPr>
              <a:t>5,000- </a:t>
            </a:r>
            <a:r>
              <a:rPr lang="en-US" altLang="en-US" u="sng" dirty="0">
                <a:solidFill>
                  <a:schemeClr val="accent6">
                    <a:lumMod val="50000"/>
                  </a:schemeClr>
                </a:solidFill>
                <a:latin typeface="Calibri" panose="020F0502020204030204" pitchFamily="34" charset="0"/>
              </a:rPr>
              <a:t>700</a:t>
            </a:r>
            <a:r>
              <a:rPr lang="en-US" altLang="en-US" dirty="0">
                <a:latin typeface="Calibri" panose="020F0502020204030204" pitchFamily="34" charset="0"/>
              </a:rPr>
              <a:t>  </a:t>
            </a:r>
            <a:r>
              <a:rPr lang="en-US" altLang="en-US" sz="3600" baseline="-24000" dirty="0">
                <a:latin typeface="Calibri" panose="020F0502020204030204" pitchFamily="34" charset="0"/>
              </a:rPr>
              <a:t>=</a:t>
            </a:r>
            <a:r>
              <a:rPr lang="en-US" altLang="en-US" dirty="0">
                <a:latin typeface="Calibri" panose="020F0502020204030204" pitchFamily="34" charset="0"/>
              </a:rPr>
              <a:t>  </a:t>
            </a:r>
            <a:r>
              <a:rPr lang="en-US" altLang="en-US" u="sng" dirty="0">
                <a:latin typeface="Calibri" panose="020F0502020204030204" pitchFamily="34" charset="0"/>
              </a:rPr>
              <a:t>4,300</a:t>
            </a:r>
            <a:r>
              <a:rPr lang="en-US" altLang="en-US" dirty="0">
                <a:latin typeface="Calibri" panose="020F0502020204030204" pitchFamily="34" charset="0"/>
              </a:rPr>
              <a:t/>
            </a:r>
            <a:br>
              <a:rPr lang="en-US" altLang="en-US" dirty="0">
                <a:latin typeface="Calibri" panose="020F0502020204030204" pitchFamily="34" charset="0"/>
              </a:rPr>
            </a:br>
            <a:r>
              <a:rPr lang="en-US" altLang="en-US" dirty="0">
                <a:latin typeface="Calibri" panose="020F0502020204030204" pitchFamily="34" charset="0"/>
              </a:rPr>
              <a:t>Direct   13,000+</a:t>
            </a:r>
            <a:r>
              <a:rPr lang="en-US" altLang="en-US" dirty="0">
                <a:solidFill>
                  <a:schemeClr val="accent6">
                    <a:lumMod val="50000"/>
                  </a:schemeClr>
                </a:solidFill>
                <a:latin typeface="Calibri" panose="020F0502020204030204" pitchFamily="34" charset="0"/>
              </a:rPr>
              <a:t>700</a:t>
            </a:r>
            <a:r>
              <a:rPr lang="en-US" altLang="en-US" dirty="0">
                <a:latin typeface="Calibri" panose="020F0502020204030204" pitchFamily="34" charset="0"/>
              </a:rPr>
              <a:t>      13,700</a:t>
            </a:r>
          </a:p>
          <a:p>
            <a:pPr defTabSz="914400" eaLnBrk="1" hangingPunct="1">
              <a:spcAft>
                <a:spcPts val="1000"/>
              </a:spcAft>
              <a:defRPr/>
            </a:pPr>
            <a:endParaRPr lang="en-US" altLang="en-US" dirty="0">
              <a:latin typeface="Calibri" panose="020F0502020204030204" pitchFamily="34" charset="0"/>
            </a:endParaRPr>
          </a:p>
        </p:txBody>
      </p:sp>
      <p:sp>
        <p:nvSpPr>
          <p:cNvPr id="3" name="Date Placeholder 2">
            <a:extLst>
              <a:ext uri="{FF2B5EF4-FFF2-40B4-BE49-F238E27FC236}">
                <a16:creationId xmlns:a16="http://schemas.microsoft.com/office/drawing/2014/main" xmlns="" id="{A5C7CC3F-7743-4BD7-8299-D3569137E561}"/>
              </a:ext>
            </a:extLst>
          </p:cNvPr>
          <p:cNvSpPr>
            <a:spLocks noGrp="1"/>
          </p:cNvSpPr>
          <p:nvPr>
            <p:ph type="dt" sz="half" idx="10"/>
          </p:nvPr>
        </p:nvSpPr>
        <p:spPr/>
        <p:txBody>
          <a:bodyPr/>
          <a:lstStyle/>
          <a:p>
            <a:pPr>
              <a:defRPr/>
            </a:pPr>
            <a:r>
              <a:rPr lang="en-US"/>
              <a:t>June 2019</a:t>
            </a:r>
          </a:p>
        </p:txBody>
      </p:sp>
      <p:cxnSp>
        <p:nvCxnSpPr>
          <p:cNvPr id="5" name="Straight Connector 4">
            <a:extLst>
              <a:ext uri="{FF2B5EF4-FFF2-40B4-BE49-F238E27FC236}">
                <a16:creationId xmlns:a16="http://schemas.microsoft.com/office/drawing/2014/main" xmlns="" id="{754E2B78-5308-4093-9A07-F4337BB0FAF4}"/>
              </a:ext>
            </a:extLst>
          </p:cNvPr>
          <p:cNvCxnSpPr/>
          <p:nvPr/>
        </p:nvCxnSpPr>
        <p:spPr>
          <a:xfrm>
            <a:off x="344979" y="6217918"/>
            <a:ext cx="8454043" cy="0"/>
          </a:xfrm>
          <a:prstGeom prst="line">
            <a:avLst/>
          </a:prstGeom>
          <a:ln w="12700"/>
        </p:spPr>
        <p:style>
          <a:lnRef idx="2">
            <a:schemeClr val="accent2"/>
          </a:lnRef>
          <a:fillRef idx="0">
            <a:schemeClr val="accent2"/>
          </a:fillRef>
          <a:effectRef idx="1">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2892F336-37BC-4F7F-BDF5-ED1EE9C531EF}"/>
              </a:ext>
            </a:extLst>
          </p:cNvPr>
          <p:cNvSpPr>
            <a:spLocks noGrp="1"/>
          </p:cNvSpPr>
          <p:nvPr>
            <p:ph type="title"/>
          </p:nvPr>
        </p:nvSpPr>
        <p:spPr/>
        <p:txBody>
          <a:bodyPr/>
          <a:lstStyle/>
          <a:p>
            <a:r>
              <a:rPr lang="en-US" altLang="en-US" sz="4000" dirty="0">
                <a:ea typeface="ＭＳ Ｐゴシック" panose="020B0600070205080204" pitchFamily="34" charset="-128"/>
              </a:rPr>
              <a:t>Helpful References</a:t>
            </a:r>
          </a:p>
        </p:txBody>
      </p:sp>
      <p:sp>
        <p:nvSpPr>
          <p:cNvPr id="5" name="Title 1">
            <a:extLst>
              <a:ext uri="{FF2B5EF4-FFF2-40B4-BE49-F238E27FC236}">
                <a16:creationId xmlns:a16="http://schemas.microsoft.com/office/drawing/2014/main" xmlns="" id="{A8181ADC-B02E-48B0-974F-07AF2D8968EC}"/>
              </a:ext>
            </a:extLst>
          </p:cNvPr>
          <p:cNvSpPr txBox="1">
            <a:spLocks/>
          </p:cNvSpPr>
          <p:nvPr/>
        </p:nvSpPr>
        <p:spPr bwMode="auto">
          <a:xfrm>
            <a:off x="457200" y="1743075"/>
            <a:ext cx="8229600" cy="4438650"/>
          </a:xfrm>
          <a:prstGeom prst="rect">
            <a:avLst/>
          </a:prstGeom>
          <a:noFill/>
          <a:ln w="9525">
            <a:noFill/>
            <a:miter lim="800000"/>
            <a:headEnd/>
            <a:tailEnd/>
          </a:ln>
        </p:spPr>
        <p:txBody>
          <a:bodyPr/>
          <a:lstStyle/>
          <a:p>
            <a:pPr>
              <a:defRPr/>
            </a:pPr>
            <a:r>
              <a:rPr lang="en-US" sz="2400" dirty="0">
                <a:latin typeface="+mn-lt"/>
                <a:ea typeface="ＭＳ Ｐゴシック" pitchFamily="-111" charset="-128"/>
                <a:cs typeface="+mj-cs"/>
              </a:rPr>
              <a:t>Federal “Green Guide” or Cost Allocation Guide for State and Local Governments</a:t>
            </a:r>
          </a:p>
          <a:p>
            <a:pPr>
              <a:defRPr/>
            </a:pPr>
            <a:r>
              <a:rPr lang="en-US" sz="2400" u="sng" dirty="0">
                <a:latin typeface="+mn-lt"/>
                <a:hlinkClick r:id="rId2"/>
              </a:rPr>
              <a:t>http://www.ed.gov/about/offices/list/ocfo/fipao/icgindex.html</a:t>
            </a:r>
            <a:endParaRPr lang="en-US" sz="2400" u="sng" dirty="0">
              <a:latin typeface="+mn-lt"/>
            </a:endParaRPr>
          </a:p>
          <a:p>
            <a:pPr>
              <a:defRPr/>
            </a:pPr>
            <a:endParaRPr lang="en-US" sz="2400" u="sng" dirty="0">
              <a:latin typeface="+mn-lt"/>
            </a:endParaRPr>
          </a:p>
          <a:p>
            <a:pPr>
              <a:defRPr/>
            </a:pPr>
            <a:r>
              <a:rPr lang="en-US" sz="2400" dirty="0">
                <a:latin typeface="+mn-lt"/>
                <a:ea typeface="ＭＳ Ｐゴシック" pitchFamily="-111" charset="-128"/>
                <a:cs typeface="+mj-cs"/>
              </a:rPr>
              <a:t>Montana OPI Indirect Cost Rate Information Page</a:t>
            </a:r>
          </a:p>
          <a:p>
            <a:pPr>
              <a:defRPr/>
            </a:pPr>
            <a:r>
              <a:rPr lang="en-US" sz="2400" u="sng" dirty="0">
                <a:latin typeface="+mn-lt"/>
                <a:hlinkClick r:id="rId3"/>
              </a:rPr>
              <a:t>http://opi.mt.gov/Leadership/Finance-Grants/School-Finance/School-Finance-Accounting</a:t>
            </a:r>
            <a:r>
              <a:rPr lang="en-US" sz="2400" u="sng" dirty="0">
                <a:latin typeface="+mn-lt"/>
              </a:rPr>
              <a:t>  </a:t>
            </a:r>
          </a:p>
          <a:p>
            <a:pPr>
              <a:defRPr/>
            </a:pPr>
            <a:endParaRPr lang="en-US" sz="2400" u="sng" dirty="0">
              <a:latin typeface="+mn-lt"/>
            </a:endParaRPr>
          </a:p>
          <a:p>
            <a:pPr>
              <a:defRPr/>
            </a:pPr>
            <a:r>
              <a:rPr lang="en-US" sz="2400" dirty="0">
                <a:latin typeface="+mn-lt"/>
              </a:rPr>
              <a:t>Paul Taylor   </a:t>
            </a:r>
          </a:p>
          <a:p>
            <a:pPr lvl="1">
              <a:defRPr/>
            </a:pPr>
            <a:r>
              <a:rPr lang="en-US" sz="2400" dirty="0">
                <a:latin typeface="+mn-lt"/>
              </a:rPr>
              <a:t>444-1257  </a:t>
            </a:r>
          </a:p>
          <a:p>
            <a:pPr lvl="1">
              <a:defRPr/>
            </a:pPr>
            <a:r>
              <a:rPr lang="en-US" sz="2400" dirty="0">
                <a:latin typeface="+mn-lt"/>
              </a:rPr>
              <a:t>ptaylor2@mt.gov</a:t>
            </a:r>
          </a:p>
          <a:p>
            <a:pPr>
              <a:defRPr/>
            </a:pPr>
            <a:endParaRPr lang="en-US" sz="1200" u="sng" dirty="0">
              <a:latin typeface="+mj-lt"/>
              <a:ea typeface="ＭＳ Ｐゴシック" pitchFamily="-111" charset="-128"/>
              <a:cs typeface="+mj-cs"/>
            </a:endParaRPr>
          </a:p>
          <a:p>
            <a:pPr>
              <a:defRPr/>
            </a:pPr>
            <a:endParaRPr lang="en-US" sz="1200" dirty="0">
              <a:latin typeface="+mj-lt"/>
              <a:ea typeface="ＭＳ Ｐゴシック" pitchFamily="-111" charset="-128"/>
              <a:cs typeface="+mj-cs"/>
            </a:endParaRPr>
          </a:p>
        </p:txBody>
      </p:sp>
      <p:sp>
        <p:nvSpPr>
          <p:cNvPr id="40964" name="Slide Number Placeholder 3">
            <a:extLst>
              <a:ext uri="{FF2B5EF4-FFF2-40B4-BE49-F238E27FC236}">
                <a16:creationId xmlns:a16="http://schemas.microsoft.com/office/drawing/2014/main" xmlns="" id="{8BDCCD7B-DAAD-402C-A06C-52E427EC02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6C9681E-BBAF-4F65-9814-6389E604D107}" type="slidenum">
              <a:rPr lang="en-US" altLang="en-US" sz="1200" smtClean="0">
                <a:solidFill>
                  <a:srgbClr val="898989"/>
                </a:solidFill>
              </a:rPr>
              <a:pPr>
                <a:spcBef>
                  <a:spcPct val="0"/>
                </a:spcBef>
                <a:buFontTx/>
                <a:buNone/>
              </a:pPr>
              <a:t>38</a:t>
            </a:fld>
            <a:endParaRPr lang="en-US" altLang="en-US" sz="1200">
              <a:solidFill>
                <a:srgbClr val="898989"/>
              </a:solidFill>
            </a:endParaRPr>
          </a:p>
        </p:txBody>
      </p:sp>
      <p:sp>
        <p:nvSpPr>
          <p:cNvPr id="3" name="Date Placeholder 2">
            <a:extLst>
              <a:ext uri="{FF2B5EF4-FFF2-40B4-BE49-F238E27FC236}">
                <a16:creationId xmlns:a16="http://schemas.microsoft.com/office/drawing/2014/main" xmlns="" id="{E5609D03-0B05-45F9-AB76-C687F7ACB1C1}"/>
              </a:ext>
            </a:extLst>
          </p:cNvPr>
          <p:cNvSpPr>
            <a:spLocks noGrp="1"/>
          </p:cNvSpPr>
          <p:nvPr>
            <p:ph type="dt" sz="half" idx="10"/>
          </p:nvPr>
        </p:nvSpPr>
        <p:spPr/>
        <p:txBody>
          <a:bodyPr/>
          <a:lstStyle/>
          <a:p>
            <a:pPr>
              <a:defRPr/>
            </a:pPr>
            <a:r>
              <a:rPr lang="en-US"/>
              <a:t>June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E8D9CC38-0172-4F8A-A64E-51445EB896E8}"/>
              </a:ext>
            </a:extLst>
          </p:cNvPr>
          <p:cNvSpPr>
            <a:spLocks noGrp="1"/>
          </p:cNvSpPr>
          <p:nvPr>
            <p:ph type="title"/>
          </p:nvPr>
        </p:nvSpPr>
        <p:spPr>
          <a:xfrm>
            <a:off x="457200" y="274638"/>
            <a:ext cx="8229600" cy="1143000"/>
          </a:xfrm>
        </p:spPr>
        <p:txBody>
          <a:bodyPr/>
          <a:lstStyle/>
          <a:p>
            <a:r>
              <a:rPr lang="en-US" altLang="en-US" dirty="0">
                <a:ea typeface="ＭＳ Ｐゴシック" panose="020B0600070205080204" pitchFamily="34" charset="-128"/>
              </a:rPr>
              <a:t>Indirect Cost (Continued) </a:t>
            </a:r>
          </a:p>
        </p:txBody>
      </p:sp>
      <p:sp>
        <p:nvSpPr>
          <p:cNvPr id="3" name="Content Placeholder 2">
            <a:extLst>
              <a:ext uri="{FF2B5EF4-FFF2-40B4-BE49-F238E27FC236}">
                <a16:creationId xmlns:a16="http://schemas.microsoft.com/office/drawing/2014/main" xmlns="" id="{EFB58B29-8FCF-4104-91CF-DC62AB5C09E7}"/>
              </a:ext>
            </a:extLst>
          </p:cNvPr>
          <p:cNvSpPr>
            <a:spLocks noGrp="1"/>
          </p:cNvSpPr>
          <p:nvPr>
            <p:ph idx="1"/>
          </p:nvPr>
        </p:nvSpPr>
        <p:spPr>
          <a:extLst/>
        </p:spPr>
        <p:txBody>
          <a:bodyPr/>
          <a:lstStyle/>
          <a:p>
            <a:pPr marL="0" indent="0">
              <a:buFont typeface="Arial" panose="020B0604020202020204" pitchFamily="34" charset="0"/>
              <a:buNone/>
              <a:defRPr/>
            </a:pPr>
            <a:r>
              <a:rPr lang="en-US" sz="2400" dirty="0"/>
              <a:t>Applications for grants usually involve a request for reimbursement of both direct and indirect costs. Office of Management and Budget (OMB) Uniform Administrative Requirements, Cost Principles, and Audit Requirements for Federal Awards </a:t>
            </a:r>
            <a:r>
              <a:rPr lang="en-US" sz="2400" dirty="0" smtClean="0"/>
              <a:t>contain </a:t>
            </a:r>
            <a:r>
              <a:rPr lang="en-US" sz="2400" dirty="0"/>
              <a:t>provisions for determining indirect cost rates for grantees and sub-grantees of Federal grants. LEA's are not required to accept an indirect cost proposal. </a:t>
            </a:r>
            <a:r>
              <a:rPr lang="en-US" sz="2400" dirty="0">
                <a:highlight>
                  <a:srgbClr val="FFFF00"/>
                </a:highlight>
              </a:rPr>
              <a:t>However, to recover any indirect costs for the administration of federal grants, a LEA must have an approved indirect cost rate</a:t>
            </a:r>
            <a:r>
              <a:rPr lang="en-US" sz="2400" dirty="0"/>
              <a:t>.</a:t>
            </a:r>
          </a:p>
        </p:txBody>
      </p:sp>
      <p:sp>
        <p:nvSpPr>
          <p:cNvPr id="11268" name="Slide Number Placeholder 3">
            <a:extLst>
              <a:ext uri="{FF2B5EF4-FFF2-40B4-BE49-F238E27FC236}">
                <a16:creationId xmlns:a16="http://schemas.microsoft.com/office/drawing/2014/main" xmlns="" id="{EDBF8317-84C7-4179-A51D-9F37709E332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2D83DDD-32F9-47BE-8495-BB6C43B160AE}" type="slidenum">
              <a:rPr lang="en-US" altLang="en-US" sz="1200" smtClean="0">
                <a:solidFill>
                  <a:srgbClr val="898989"/>
                </a:solidFill>
              </a:rPr>
              <a:pPr>
                <a:spcBef>
                  <a:spcPct val="0"/>
                </a:spcBef>
                <a:buFontTx/>
                <a:buNone/>
              </a:pPr>
              <a:t>4</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8FA95EF1-AD2B-49DF-A556-2908184F9E0E}"/>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2772F373-8FB4-4C3E-9A79-9A12EC98D240}"/>
              </a:ext>
            </a:extLst>
          </p:cNvPr>
          <p:cNvSpPr>
            <a:spLocks noGrp="1"/>
          </p:cNvSpPr>
          <p:nvPr>
            <p:ph type="title"/>
          </p:nvPr>
        </p:nvSpPr>
        <p:spPr>
          <a:xfrm>
            <a:off x="457200" y="274638"/>
            <a:ext cx="8229600" cy="1143000"/>
          </a:xfrm>
        </p:spPr>
        <p:txBody>
          <a:bodyPr/>
          <a:lstStyle/>
          <a:p>
            <a:r>
              <a:rPr lang="en-US" altLang="en-US">
                <a:ea typeface="ＭＳ Ｐゴシック" panose="020B0600070205080204" pitchFamily="34" charset="-128"/>
              </a:rPr>
              <a:t>Indirect Cost Continued </a:t>
            </a:r>
          </a:p>
        </p:txBody>
      </p:sp>
      <p:sp>
        <p:nvSpPr>
          <p:cNvPr id="3" name="Content Placeholder 2">
            <a:extLst>
              <a:ext uri="{FF2B5EF4-FFF2-40B4-BE49-F238E27FC236}">
                <a16:creationId xmlns:a16="http://schemas.microsoft.com/office/drawing/2014/main" xmlns="" id="{EFB58B29-8FCF-4104-91CF-DC62AB5C09E7}"/>
              </a:ext>
            </a:extLst>
          </p:cNvPr>
          <p:cNvSpPr>
            <a:spLocks noGrp="1"/>
          </p:cNvSpPr>
          <p:nvPr>
            <p:ph idx="1"/>
          </p:nvPr>
        </p:nvSpPr>
        <p:spPr>
          <a:extLst/>
        </p:spPr>
        <p:txBody>
          <a:bodyPr/>
          <a:lstStyle/>
          <a:p>
            <a:pPr marL="0" indent="0">
              <a:buFont typeface="Arial" panose="020B0604020202020204" pitchFamily="34" charset="0"/>
              <a:buNone/>
              <a:defRPr/>
            </a:pPr>
            <a:r>
              <a:rPr lang="en-US" sz="2400" dirty="0">
                <a:highlight>
                  <a:srgbClr val="FFBF3F"/>
                </a:highlight>
              </a:rPr>
              <a:t>An indirect cost rate does not increase the grant. It allows a portion of the total grant to reimburse the school district for indirect costs such as accounting, payroll, personnel, etc</a:t>
            </a:r>
            <a:r>
              <a:rPr lang="en-US" sz="2400" dirty="0"/>
              <a:t>. Expenditures for the second preceding fiscal year are used when completing the indirect cost proposal for a given fiscal year. For example, expenditures for FY 2018 will be used to complete the Indirect Cost Proposal for FY 2020. In order to adjust for the use of prior years’ expenditures, Montana will calculate </a:t>
            </a:r>
            <a:r>
              <a:rPr lang="en-US" sz="2400" dirty="0">
                <a:highlight>
                  <a:srgbClr val="00FF00"/>
                </a:highlight>
              </a:rPr>
              <a:t>restricted</a:t>
            </a:r>
            <a:r>
              <a:rPr lang="en-US" sz="2400" dirty="0"/>
              <a:t> indirect cost rates using a </a:t>
            </a:r>
            <a:r>
              <a:rPr lang="en-US" sz="2400" dirty="0">
                <a:highlight>
                  <a:srgbClr val="FF00FF"/>
                </a:highlight>
              </a:rPr>
              <a:t>predetermined</a:t>
            </a:r>
            <a:r>
              <a:rPr lang="en-US" sz="2400" dirty="0"/>
              <a:t> rate.</a:t>
            </a:r>
          </a:p>
        </p:txBody>
      </p:sp>
      <p:sp>
        <p:nvSpPr>
          <p:cNvPr id="12292" name="Slide Number Placeholder 3">
            <a:extLst>
              <a:ext uri="{FF2B5EF4-FFF2-40B4-BE49-F238E27FC236}">
                <a16:creationId xmlns:a16="http://schemas.microsoft.com/office/drawing/2014/main" xmlns="" id="{2B786698-C550-49F9-951B-7B032CF3762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8342396-3D3B-4AFF-91FF-287454B15702}"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08509345-9701-4AF8-A529-618122C389B3}"/>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C3313-1A08-4FC7-BA28-CB079B584286}"/>
              </a:ext>
            </a:extLst>
          </p:cNvPr>
          <p:cNvSpPr>
            <a:spLocks noGrp="1"/>
          </p:cNvSpPr>
          <p:nvPr>
            <p:ph type="title"/>
          </p:nvPr>
        </p:nvSpPr>
        <p:spPr>
          <a:xfrm>
            <a:off x="457200" y="274638"/>
            <a:ext cx="8229600" cy="1143000"/>
          </a:xfrm>
        </p:spPr>
        <p:txBody>
          <a:bodyPr/>
          <a:lstStyle/>
          <a:p>
            <a:r>
              <a:rPr lang="en-US" dirty="0"/>
              <a:t>Restricted Rate</a:t>
            </a:r>
          </a:p>
        </p:txBody>
      </p:sp>
      <p:sp>
        <p:nvSpPr>
          <p:cNvPr id="3" name="Content Placeholder 2">
            <a:extLst>
              <a:ext uri="{FF2B5EF4-FFF2-40B4-BE49-F238E27FC236}">
                <a16:creationId xmlns:a16="http://schemas.microsoft.com/office/drawing/2014/main" xmlns="" id="{A969439F-4337-4393-8A03-3441C1F6B293}"/>
              </a:ext>
            </a:extLst>
          </p:cNvPr>
          <p:cNvSpPr>
            <a:spLocks noGrp="1"/>
          </p:cNvSpPr>
          <p:nvPr>
            <p:ph idx="1"/>
          </p:nvPr>
        </p:nvSpPr>
        <p:spPr/>
        <p:txBody>
          <a:bodyPr/>
          <a:lstStyle/>
          <a:p>
            <a:pPr marL="0" indent="0">
              <a:buNone/>
            </a:pPr>
            <a:r>
              <a:rPr lang="en-US" sz="2400" dirty="0"/>
              <a:t>As defined in the Education Department General and Administrative Regulations (EDGAR) at 34 CFR 75.563 through 76.569, restricted rates apply to grants that are made under federal programs with supplement-not-supplant requirements.</a:t>
            </a:r>
          </a:p>
          <a:p>
            <a:pPr marL="0" indent="0">
              <a:buNone/>
            </a:pPr>
            <a:r>
              <a:rPr lang="en-US" sz="2400" dirty="0"/>
              <a:t>This means that the funds are for support in addition to state and local funding. Such amounts are intended to supplement, but in no way replace local funds. Most of the federal grants that the LEA obtains through the department are of supplement-not-supplant requirements and a restricted indirect cost rate must be used on the programs. </a:t>
            </a:r>
          </a:p>
        </p:txBody>
      </p:sp>
      <p:sp>
        <p:nvSpPr>
          <p:cNvPr id="4" name="Slide Number Placeholder 3">
            <a:extLst>
              <a:ext uri="{FF2B5EF4-FFF2-40B4-BE49-F238E27FC236}">
                <a16:creationId xmlns:a16="http://schemas.microsoft.com/office/drawing/2014/main" xmlns="" id="{1EADA0F1-A5CA-4939-8602-E672B118FC85}"/>
              </a:ext>
            </a:extLst>
          </p:cNvPr>
          <p:cNvSpPr>
            <a:spLocks noGrp="1"/>
          </p:cNvSpPr>
          <p:nvPr>
            <p:ph type="sldNum" sz="quarter" idx="11"/>
          </p:nvPr>
        </p:nvSpPr>
        <p:spPr/>
        <p:txBody>
          <a:bodyPr/>
          <a:lstStyle/>
          <a:p>
            <a:pPr>
              <a:defRPr/>
            </a:pPr>
            <a:fld id="{245761AB-2A1B-4162-AB3D-A9E9D26D05DA}" type="slidenum">
              <a:rPr lang="en-US" altLang="en-US" smtClean="0"/>
              <a:pPr>
                <a:defRPr/>
              </a:pPr>
              <a:t>6</a:t>
            </a:fld>
            <a:endParaRPr lang="en-US" altLang="en-US"/>
          </a:p>
        </p:txBody>
      </p:sp>
      <p:sp>
        <p:nvSpPr>
          <p:cNvPr id="5" name="Date Placeholder 4">
            <a:extLst>
              <a:ext uri="{FF2B5EF4-FFF2-40B4-BE49-F238E27FC236}">
                <a16:creationId xmlns:a16="http://schemas.microsoft.com/office/drawing/2014/main" xmlns="" id="{B1EA4A5A-1162-48DB-B7EF-B1308E505B5E}"/>
              </a:ext>
            </a:extLst>
          </p:cNvPr>
          <p:cNvSpPr>
            <a:spLocks noGrp="1"/>
          </p:cNvSpPr>
          <p:nvPr>
            <p:ph type="dt" sz="half" idx="10"/>
          </p:nvPr>
        </p:nvSpPr>
        <p:spPr/>
        <p:txBody>
          <a:bodyPr/>
          <a:lstStyle/>
          <a:p>
            <a:pPr>
              <a:defRPr/>
            </a:pPr>
            <a:r>
              <a:rPr lang="en-US"/>
              <a:t>June 2019</a:t>
            </a:r>
            <a:endParaRPr lang="en-US" dirty="0"/>
          </a:p>
        </p:txBody>
      </p:sp>
    </p:spTree>
    <p:extLst>
      <p:ext uri="{BB962C8B-B14F-4D97-AF65-F5344CB8AC3E}">
        <p14:creationId xmlns:p14="http://schemas.microsoft.com/office/powerpoint/2010/main" val="337906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DCC0F5F8-E44B-4092-826C-5808D6147C55}"/>
              </a:ext>
            </a:extLst>
          </p:cNvPr>
          <p:cNvSpPr>
            <a:spLocks noGrp="1"/>
          </p:cNvSpPr>
          <p:nvPr>
            <p:ph type="title"/>
          </p:nvPr>
        </p:nvSpPr>
        <p:spPr>
          <a:xfrm>
            <a:off x="457200" y="274638"/>
            <a:ext cx="8229600" cy="1143000"/>
          </a:xfrm>
        </p:spPr>
        <p:txBody>
          <a:bodyPr/>
          <a:lstStyle/>
          <a:p>
            <a:r>
              <a:rPr lang="en-US" altLang="en-US">
                <a:ea typeface="ＭＳ Ｐゴシック" panose="020B0600070205080204" pitchFamily="34" charset="-128"/>
              </a:rPr>
              <a:t>Three limitations to recovery </a:t>
            </a:r>
          </a:p>
        </p:txBody>
      </p:sp>
      <p:sp>
        <p:nvSpPr>
          <p:cNvPr id="3" name="Content Placeholder 2">
            <a:extLst>
              <a:ext uri="{FF2B5EF4-FFF2-40B4-BE49-F238E27FC236}">
                <a16:creationId xmlns:a16="http://schemas.microsoft.com/office/drawing/2014/main" xmlns="" id="{1E6491D1-14CC-473F-B2B8-0AA52C013211}"/>
              </a:ext>
            </a:extLst>
          </p:cNvPr>
          <p:cNvSpPr>
            <a:spLocks noGrp="1"/>
          </p:cNvSpPr>
          <p:nvPr>
            <p:ph idx="1"/>
          </p:nvPr>
        </p:nvSpPr>
        <p:spPr/>
        <p:txBody>
          <a:bodyPr/>
          <a:lstStyle/>
          <a:p>
            <a:pPr marL="0" indent="0">
              <a:buFont typeface="Arial" panose="020B0604020202020204" pitchFamily="34" charset="0"/>
              <a:buNone/>
              <a:defRPr/>
            </a:pPr>
            <a:r>
              <a:rPr lang="en-US" sz="2400" dirty="0"/>
              <a:t>1. The rate negotiated with the OPI is the maximum allowable indirect cost for any federal program in which the school district participates. Federal law or grant conditions may further limit the amount of indirect costs or the indirect cost rate. </a:t>
            </a:r>
          </a:p>
          <a:p>
            <a:pPr marL="457200" indent="-457200">
              <a:buFont typeface="Arial" panose="020B0604020202020204" pitchFamily="34" charset="0"/>
              <a:buAutoNum type="arabicPeriod"/>
              <a:defRPr/>
            </a:pPr>
            <a:endParaRPr lang="en-US" sz="2400" dirty="0"/>
          </a:p>
          <a:p>
            <a:pPr marL="0" indent="0">
              <a:buFont typeface="Arial" panose="020B0604020202020204" pitchFamily="34" charset="0"/>
              <a:buNone/>
              <a:defRPr/>
            </a:pPr>
            <a:r>
              <a:rPr lang="en-US" sz="2400" dirty="0"/>
              <a:t>For example, if the LEA has a restricted rate of 5 percent and the law allows only a 3 percent rate of recovery for that program, then the LEA can recover only indirect costs equal to 3 percent of the direct costs. Some grants may prohibit any recovery of indirect costs.</a:t>
            </a:r>
          </a:p>
        </p:txBody>
      </p:sp>
      <p:sp>
        <p:nvSpPr>
          <p:cNvPr id="13316" name="Slide Number Placeholder 3">
            <a:extLst>
              <a:ext uri="{FF2B5EF4-FFF2-40B4-BE49-F238E27FC236}">
                <a16:creationId xmlns:a16="http://schemas.microsoft.com/office/drawing/2014/main" xmlns="" id="{A8E04F3D-4A0A-4816-826D-8B7584F7B74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22213B9-800E-4BA5-A5B7-EE77C61411CB}"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07D8156B-AE06-4682-8A01-A3CA333C622C}"/>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B7C67A89-DFF6-45AE-A9C2-2CF3B7704F32}"/>
              </a:ext>
            </a:extLst>
          </p:cNvPr>
          <p:cNvSpPr>
            <a:spLocks noGrp="1"/>
          </p:cNvSpPr>
          <p:nvPr>
            <p:ph type="title"/>
          </p:nvPr>
        </p:nvSpPr>
        <p:spPr>
          <a:xfrm>
            <a:off x="457200" y="274638"/>
            <a:ext cx="8229600" cy="1143000"/>
          </a:xfrm>
        </p:spPr>
        <p:txBody>
          <a:bodyPr/>
          <a:lstStyle/>
          <a:p>
            <a:r>
              <a:rPr lang="en-US" altLang="en-US">
                <a:ea typeface="ＭＳ Ｐゴシック" panose="020B0600070205080204" pitchFamily="34" charset="-128"/>
              </a:rPr>
              <a:t>Three limitations to recovery </a:t>
            </a:r>
          </a:p>
        </p:txBody>
      </p:sp>
      <p:sp>
        <p:nvSpPr>
          <p:cNvPr id="14339" name="Content Placeholder 2">
            <a:extLst>
              <a:ext uri="{FF2B5EF4-FFF2-40B4-BE49-F238E27FC236}">
                <a16:creationId xmlns:a16="http://schemas.microsoft.com/office/drawing/2014/main" xmlns="" id="{C600FD0B-A74A-4E34-8E49-962D3D1219E7}"/>
              </a:ext>
            </a:extLst>
          </p:cNvPr>
          <p:cNvSpPr>
            <a:spLocks noGrp="1"/>
          </p:cNvSpPr>
          <p:nvPr>
            <p:ph idx="1"/>
          </p:nvPr>
        </p:nvSpPr>
        <p:spPr/>
        <p:txBody>
          <a:bodyPr/>
          <a:lstStyle/>
          <a:p>
            <a:pPr marL="0" indent="0">
              <a:buFont typeface="Arial" panose="020B0604020202020204" pitchFamily="34" charset="0"/>
              <a:buNone/>
            </a:pPr>
            <a:r>
              <a:rPr lang="en-US" altLang="en-US" sz="2400" dirty="0">
                <a:ea typeface="ＭＳ Ｐゴシック" panose="020B0600070205080204" pitchFamily="34" charset="-128"/>
              </a:rPr>
              <a:t>2. Recovery of indirect costs on grants is subject to the availability of funds. Most restricted grants are allocated to the State as a block grant in which each LEA is entitled to a maximum grant amount. The total direct costs plus indirect costs cannot exceed the maximum entitlement. </a:t>
            </a:r>
          </a:p>
        </p:txBody>
      </p:sp>
      <p:sp>
        <p:nvSpPr>
          <p:cNvPr id="14340" name="Slide Number Placeholder 3">
            <a:extLst>
              <a:ext uri="{FF2B5EF4-FFF2-40B4-BE49-F238E27FC236}">
                <a16:creationId xmlns:a16="http://schemas.microsoft.com/office/drawing/2014/main" xmlns="" id="{396AC96B-BE65-4685-831A-38149DF228B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6C0FBD6-DDA5-4843-A6F0-C62DE189B0FD}"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3503031D-4613-4C0A-BEDD-7203C5795454}"/>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2E9F43E7-BE1F-491E-A426-CED2BB4DC0C6}"/>
              </a:ext>
            </a:extLst>
          </p:cNvPr>
          <p:cNvSpPr>
            <a:spLocks noGrp="1"/>
          </p:cNvSpPr>
          <p:nvPr>
            <p:ph type="title"/>
          </p:nvPr>
        </p:nvSpPr>
        <p:spPr>
          <a:xfrm>
            <a:off x="457200" y="274638"/>
            <a:ext cx="8229600" cy="1143000"/>
          </a:xfrm>
        </p:spPr>
        <p:txBody>
          <a:bodyPr/>
          <a:lstStyle/>
          <a:p>
            <a:r>
              <a:rPr lang="en-US" altLang="en-US">
                <a:ea typeface="ＭＳ Ｐゴシック" panose="020B0600070205080204" pitchFamily="34" charset="-128"/>
              </a:rPr>
              <a:t>Three limitations to recovery </a:t>
            </a:r>
          </a:p>
        </p:txBody>
      </p:sp>
      <p:sp>
        <p:nvSpPr>
          <p:cNvPr id="15363" name="Content Placeholder 2">
            <a:extLst>
              <a:ext uri="{FF2B5EF4-FFF2-40B4-BE49-F238E27FC236}">
                <a16:creationId xmlns:a16="http://schemas.microsoft.com/office/drawing/2014/main" xmlns="" id="{1D0998E3-DB36-408A-BAFE-F51BE9BBECD0}"/>
              </a:ext>
            </a:extLst>
          </p:cNvPr>
          <p:cNvSpPr>
            <a:spLocks noGrp="1"/>
          </p:cNvSpPr>
          <p:nvPr>
            <p:ph idx="1"/>
          </p:nvPr>
        </p:nvSpPr>
        <p:spPr/>
        <p:txBody>
          <a:bodyPr/>
          <a:lstStyle/>
          <a:p>
            <a:pPr marL="0" indent="0">
              <a:buFont typeface="Arial" panose="020B0604020202020204" pitchFamily="34" charset="0"/>
              <a:buNone/>
            </a:pPr>
            <a:r>
              <a:rPr lang="en-US" altLang="en-US" sz="2400" dirty="0">
                <a:ea typeface="ＭＳ Ｐゴシック" panose="020B0600070205080204" pitchFamily="34" charset="-128"/>
              </a:rPr>
              <a:t>3. Indirect costs are recovered only to the extent of direct costs incurred. The indirect cost rate is applied to the direct cost amount expended less capital outlay and </a:t>
            </a:r>
            <a:r>
              <a:rPr lang="en-US" altLang="en-US" sz="2400" dirty="0" err="1">
                <a:ea typeface="ＭＳ Ｐゴシック" panose="020B0600070205080204" pitchFamily="34" charset="-128"/>
              </a:rPr>
              <a:t>subgrants</a:t>
            </a:r>
            <a:r>
              <a:rPr lang="en-US" altLang="en-US" sz="2400" dirty="0">
                <a:ea typeface="ＭＳ Ｐゴシック" panose="020B0600070205080204" pitchFamily="34" charset="-128"/>
              </a:rPr>
              <a:t>, not to the grant award. </a:t>
            </a:r>
          </a:p>
        </p:txBody>
      </p:sp>
      <p:sp>
        <p:nvSpPr>
          <p:cNvPr id="15364" name="Slide Number Placeholder 3">
            <a:extLst>
              <a:ext uri="{FF2B5EF4-FFF2-40B4-BE49-F238E27FC236}">
                <a16:creationId xmlns:a16="http://schemas.microsoft.com/office/drawing/2014/main" xmlns="" id="{292001F6-D3F4-4838-AE72-93557F6E977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1584005-90DA-4836-9928-C9A9594BC43F}"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
        <p:nvSpPr>
          <p:cNvPr id="2" name="Date Placeholder 1">
            <a:extLst>
              <a:ext uri="{FF2B5EF4-FFF2-40B4-BE49-F238E27FC236}">
                <a16:creationId xmlns:a16="http://schemas.microsoft.com/office/drawing/2014/main" xmlns="" id="{77683888-BA37-4164-B39F-DBD041CF3549}"/>
              </a:ext>
            </a:extLst>
          </p:cNvPr>
          <p:cNvSpPr>
            <a:spLocks noGrp="1"/>
          </p:cNvSpPr>
          <p:nvPr>
            <p:ph type="dt" sz="half" idx="10"/>
          </p:nvPr>
        </p:nvSpPr>
        <p:spPr/>
        <p:txBody>
          <a:bodyPr/>
          <a:lstStyle/>
          <a:p>
            <a:pPr>
              <a:defRPr/>
            </a:pPr>
            <a:r>
              <a:rPr lang="en-US"/>
              <a:t>June 2019</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1776</TotalTime>
  <Words>2620</Words>
  <Application>Microsoft Office PowerPoint</Application>
  <PresentationFormat>On-screen Show (4:3)</PresentationFormat>
  <Paragraphs>755</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vt:lpstr>
      <vt:lpstr>Indirect Cost Rates</vt:lpstr>
      <vt:lpstr>Introduction</vt:lpstr>
      <vt:lpstr>Indirect Cost </vt:lpstr>
      <vt:lpstr>Indirect Cost (Continued) </vt:lpstr>
      <vt:lpstr>Indirect Cost Continued </vt:lpstr>
      <vt:lpstr>Restricted Rate</vt:lpstr>
      <vt:lpstr>Three limitations to recovery </vt:lpstr>
      <vt:lpstr>Three limitations to recovery </vt:lpstr>
      <vt:lpstr>Three limitations to recovery </vt:lpstr>
      <vt:lpstr>How to Obtain an IDC</vt:lpstr>
      <vt:lpstr>Option 1 (Continued)</vt:lpstr>
      <vt:lpstr>Option 1 (Continued)</vt:lpstr>
      <vt:lpstr>How to Obtain an IDC</vt:lpstr>
      <vt:lpstr>What can be Reclassified as Indirect</vt:lpstr>
      <vt:lpstr>What can be Reclassified as Indirect</vt:lpstr>
      <vt:lpstr>What can be Reclassified as Indirect</vt:lpstr>
      <vt:lpstr>The calculation of an IDC rate from reported TFS expenditures</vt:lpstr>
      <vt:lpstr>Column A </vt:lpstr>
      <vt:lpstr>Column B </vt:lpstr>
      <vt:lpstr>Column C </vt:lpstr>
      <vt:lpstr>Columns D,E,F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Determination of Preliminary Rate</vt:lpstr>
      <vt:lpstr>Schedule A for  07 Cascade   SS 0278 Great Fall Public Schools</vt:lpstr>
      <vt:lpstr>Determination of Calculated Rate</vt:lpstr>
      <vt:lpstr>Calculated Rate</vt:lpstr>
      <vt:lpstr>Calculated Rate</vt:lpstr>
      <vt:lpstr>Calculated Rate</vt:lpstr>
      <vt:lpstr>Calculated Rate</vt:lpstr>
      <vt:lpstr>New Changes Associated with Delegation Agreement Dated 2/3/2017 </vt:lpstr>
      <vt:lpstr>Delegation Agreement dated 2/3/2017</vt:lpstr>
      <vt:lpstr>Helpful References</vt:lpstr>
    </vt:vector>
  </TitlesOfParts>
  <Company>Office of Public Instruction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CP8098</dc:creator>
  <cp:lastModifiedBy>Denise</cp:lastModifiedBy>
  <cp:revision>120</cp:revision>
  <cp:lastPrinted>2017-06-07T20:02:11Z</cp:lastPrinted>
  <dcterms:created xsi:type="dcterms:W3CDTF">2011-05-11T15:28:20Z</dcterms:created>
  <dcterms:modified xsi:type="dcterms:W3CDTF">2019-05-14T19:31:03Z</dcterms:modified>
</cp:coreProperties>
</file>