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33"/>
  </p:handoutMasterIdLst>
  <p:sldIdLst>
    <p:sldId id="256" r:id="rId2"/>
    <p:sldId id="262" r:id="rId3"/>
    <p:sldId id="263" r:id="rId4"/>
    <p:sldId id="261" r:id="rId5"/>
    <p:sldId id="264" r:id="rId6"/>
    <p:sldId id="265" r:id="rId7"/>
    <p:sldId id="259" r:id="rId8"/>
    <p:sldId id="260" r:id="rId9"/>
    <p:sldId id="257" r:id="rId10"/>
    <p:sldId id="272" r:id="rId11"/>
    <p:sldId id="271" r:id="rId12"/>
    <p:sldId id="273" r:id="rId13"/>
    <p:sldId id="283" r:id="rId14"/>
    <p:sldId id="284" r:id="rId15"/>
    <p:sldId id="279" r:id="rId16"/>
    <p:sldId id="266" r:id="rId17"/>
    <p:sldId id="258" r:id="rId18"/>
    <p:sldId id="267" r:id="rId19"/>
    <p:sldId id="268" r:id="rId20"/>
    <p:sldId id="269" r:id="rId21"/>
    <p:sldId id="270" r:id="rId22"/>
    <p:sldId id="274" r:id="rId23"/>
    <p:sldId id="275" r:id="rId24"/>
    <p:sldId id="280" r:id="rId25"/>
    <p:sldId id="281" r:id="rId26"/>
    <p:sldId id="282" r:id="rId27"/>
    <p:sldId id="285" r:id="rId28"/>
    <p:sldId id="276" r:id="rId29"/>
    <p:sldId id="277" r:id="rId30"/>
    <p:sldId id="286" r:id="rId31"/>
    <p:sldId id="278" r:id="rId32"/>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7B679E00-F2F0-4A8E-824A-73D200B38272}" type="datetimeFigureOut">
              <a:rPr lang="en-US" smtClean="0"/>
              <a:t>6/3/2019</a:t>
            </a:fld>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E9FD9D2F-AE14-45E7-AFDB-987C93DAB291}" type="slidenum">
              <a:rPr lang="en-US" smtClean="0"/>
              <a:t>‹#›</a:t>
            </a:fld>
            <a:endParaRPr lang="en-US"/>
          </a:p>
        </p:txBody>
      </p:sp>
    </p:spTree>
    <p:extLst>
      <p:ext uri="{BB962C8B-B14F-4D97-AF65-F5344CB8AC3E}">
        <p14:creationId xmlns:p14="http://schemas.microsoft.com/office/powerpoint/2010/main" val="26858079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6"/>
            <a:ext cx="8689977"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1"/>
            <a:ext cx="8689977" cy="1371599"/>
          </a:xfrm>
        </p:spPr>
        <p:txBody>
          <a:bodyPr>
            <a:normAutofit/>
          </a:bodyPr>
          <a:lstStyle>
            <a:lvl1pPr marL="0" indent="0" algn="ctr">
              <a:buNone/>
              <a:defRPr sz="2200">
                <a:solidFill>
                  <a:schemeClr val="bg1">
                    <a:lumMod val="50000"/>
                  </a:schemeClr>
                </a:solidFill>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5"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5"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6" y="4204821"/>
            <a:ext cx="10364452" cy="1586380"/>
          </a:xfrm>
        </p:spPr>
        <p:txBody>
          <a:bodyPr anchor="ctr"/>
          <a:lstStyle>
            <a:lvl1pPr marL="0" indent="0" algn="ctr">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5" y="3610032"/>
            <a:ext cx="8752299" cy="594788"/>
          </a:xfrm>
        </p:spPr>
        <p:txBody>
          <a:bodyPr anchor="t">
            <a:normAutofit/>
          </a:bodyPr>
          <a:lstStyle>
            <a:lvl1pPr marL="0" indent="0">
              <a:buNone/>
              <a:defRPr sz="14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74" y="4372797"/>
            <a:ext cx="10364452" cy="1421053"/>
          </a:xfrm>
        </p:spPr>
        <p:txBody>
          <a:bodyPr anchor="ctr">
            <a:normAutofit/>
          </a:bodyPr>
          <a:lstStyle>
            <a:lvl1pPr marL="0" indent="0" algn="ctr">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7"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6" y="2138722"/>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6" y="4662335"/>
            <a:ext cx="10364452" cy="1140644"/>
          </a:xfrm>
        </p:spPr>
        <p:txBody>
          <a:bodyPr anchor="t"/>
          <a:lstStyle>
            <a:lvl1pPr marL="0" indent="0" algn="ctr">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74" y="2943356"/>
            <a:ext cx="3298976" cy="2847845"/>
          </a:xfrm>
        </p:spPr>
        <p:txBody>
          <a:bodyPr anchor="t">
            <a:normAutofit/>
          </a:bodyPr>
          <a:lstStyle>
            <a:lvl1pPr marL="0" indent="0" algn="ctr">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52390" y="2367093"/>
            <a:ext cx="3291522" cy="576262"/>
          </a:xfrm>
        </p:spPr>
        <p:txBody>
          <a:bodyPr anchor="b">
            <a:noAutofit/>
          </a:bodyPr>
          <a:lstStyle>
            <a:lvl1pPr marL="0" indent="0" algn="ctr">
              <a:lnSpc>
                <a:spcPct val="85000"/>
              </a:lnSpc>
              <a:buNone/>
              <a:defRPr sz="2400" b="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350" y="2943356"/>
            <a:ext cx="3303351" cy="2847845"/>
          </a:xfrm>
        </p:spPr>
        <p:txBody>
          <a:bodyPr anchor="t">
            <a:normAutofit/>
          </a:bodyPr>
          <a:lstStyle>
            <a:lvl1pPr marL="0" indent="0" algn="ctr">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73298" y="2943356"/>
            <a:ext cx="3304928" cy="2847845"/>
          </a:xfrm>
        </p:spPr>
        <p:txBody>
          <a:bodyPr anchor="t">
            <a:normAutofit/>
          </a:bodyPr>
          <a:lstStyle>
            <a:lvl1pPr marL="0" indent="0" algn="ctr">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913774" y="2367094"/>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6" indent="0">
              <a:buNone/>
              <a:defRPr sz="1600"/>
            </a:lvl2pPr>
            <a:lvl3pPr marL="914411" indent="0">
              <a:buNone/>
              <a:defRPr sz="1600"/>
            </a:lvl3pPr>
            <a:lvl4pPr marL="1371617" indent="0">
              <a:buNone/>
              <a:defRPr sz="1600"/>
            </a:lvl4pPr>
            <a:lvl5pPr marL="1828823" indent="0">
              <a:buNone/>
              <a:defRPr sz="1600"/>
            </a:lvl5pPr>
            <a:lvl6pPr marL="2286029" indent="0">
              <a:buNone/>
              <a:defRPr sz="1600"/>
            </a:lvl6pPr>
            <a:lvl7pPr marL="2743234" indent="0">
              <a:buNone/>
              <a:defRPr sz="1600"/>
            </a:lvl7pPr>
            <a:lvl8pPr marL="3200440" indent="0">
              <a:buNone/>
              <a:defRPr sz="1600"/>
            </a:lvl8pPr>
            <a:lvl9pPr marL="3657646"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3"/>
            <a:ext cx="3296409" cy="1010118"/>
          </a:xfrm>
        </p:spPr>
        <p:txBody>
          <a:bodyPr anchor="t">
            <a:normAutofit/>
          </a:bodyPr>
          <a:lstStyle>
            <a:lvl1pPr marL="0" indent="0" algn="ctr">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41348" y="2367094"/>
            <a:ext cx="3303353"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6" indent="0">
              <a:buNone/>
              <a:defRPr sz="1600"/>
            </a:lvl2pPr>
            <a:lvl3pPr marL="914411" indent="0">
              <a:buNone/>
              <a:defRPr sz="1600"/>
            </a:lvl3pPr>
            <a:lvl4pPr marL="1371617" indent="0">
              <a:buNone/>
              <a:defRPr sz="1600"/>
            </a:lvl4pPr>
            <a:lvl5pPr marL="1828823" indent="0">
              <a:buNone/>
              <a:defRPr sz="1600"/>
            </a:lvl5pPr>
            <a:lvl6pPr marL="2286029" indent="0">
              <a:buNone/>
              <a:defRPr sz="1600"/>
            </a:lvl6pPr>
            <a:lvl7pPr marL="2743234" indent="0">
              <a:buNone/>
              <a:defRPr sz="1600"/>
            </a:lvl7pPr>
            <a:lvl8pPr marL="3200440" indent="0">
              <a:buNone/>
              <a:defRPr sz="1600"/>
            </a:lvl8pPr>
            <a:lvl9pPr marL="3657646"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1"/>
            <a:ext cx="3303353" cy="1010119"/>
          </a:xfrm>
        </p:spPr>
        <p:txBody>
          <a:bodyPr anchor="t">
            <a:normAutofit/>
          </a:bodyPr>
          <a:lstStyle>
            <a:lvl1pPr marL="0" indent="0" algn="ctr">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73299" y="4204820"/>
            <a:ext cx="3300681" cy="576262"/>
          </a:xfrm>
        </p:spPr>
        <p:txBody>
          <a:bodyPr anchor="b">
            <a:noAutofit/>
          </a:bodyPr>
          <a:lstStyle>
            <a:lvl1pPr marL="0" indent="0" algn="ctr">
              <a:lnSpc>
                <a:spcPct val="85000"/>
              </a:lnSpc>
              <a:buNone/>
              <a:defRPr sz="2200" b="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973298" y="2367094"/>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6" indent="0">
              <a:buNone/>
              <a:defRPr sz="1600"/>
            </a:lvl2pPr>
            <a:lvl3pPr marL="914411" indent="0">
              <a:buNone/>
              <a:defRPr sz="1600"/>
            </a:lvl3pPr>
            <a:lvl4pPr marL="1371617" indent="0">
              <a:buNone/>
              <a:defRPr sz="1600"/>
            </a:lvl4pPr>
            <a:lvl5pPr marL="1828823" indent="0">
              <a:buNone/>
              <a:defRPr sz="1600"/>
            </a:lvl5pPr>
            <a:lvl6pPr marL="2286029" indent="0">
              <a:buNone/>
              <a:defRPr sz="1600"/>
            </a:lvl6pPr>
            <a:lvl7pPr marL="2743234" indent="0">
              <a:buNone/>
              <a:defRPr sz="1600"/>
            </a:lvl7pPr>
            <a:lvl8pPr marL="3200440" indent="0">
              <a:buNone/>
              <a:defRPr sz="1600"/>
            </a:lvl8pPr>
            <a:lvl9pPr marL="3657646"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4" y="4781079"/>
            <a:ext cx="3305052" cy="1010121"/>
          </a:xfrm>
        </p:spPr>
        <p:txBody>
          <a:bodyPr anchor="t">
            <a:normAutofit/>
          </a:bodyPr>
          <a:lstStyle>
            <a:lvl1pPr marL="0" indent="0" algn="ctr">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6" y="2367094"/>
            <a:ext cx="10364452"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2"/>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6" y="609602"/>
            <a:ext cx="7658724"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3"/>
            <a:ext cx="103638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828564"/>
            <a:ext cx="10351753"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5" y="3657458"/>
            <a:ext cx="10351753" cy="1368183"/>
          </a:xfrm>
        </p:spPr>
        <p:txBody>
          <a:bodyPr>
            <a:normAutofit/>
          </a:bodyPr>
          <a:lstStyle>
            <a:lvl1pPr marL="0" indent="0" algn="ctr">
              <a:buNone/>
              <a:defRPr sz="2000">
                <a:solidFill>
                  <a:schemeClr val="bg1">
                    <a:lumMod val="50000"/>
                  </a:schemeClr>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6" y="618518"/>
            <a:ext cx="10364452"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3"/>
            <a:ext cx="5106027"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199" y="2367093"/>
            <a:ext cx="5105401"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6" y="618518"/>
            <a:ext cx="10364452"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30" y="2371018"/>
            <a:ext cx="4873474" cy="679994"/>
          </a:xfrm>
        </p:spPr>
        <p:txBody>
          <a:bodyPr anchor="b">
            <a:noAutofit/>
          </a:bodyPr>
          <a:lstStyle>
            <a:lvl1pPr marL="0" indent="0">
              <a:lnSpc>
                <a:spcPct val="85000"/>
              </a:lnSpc>
              <a:buNone/>
              <a:defRPr sz="2600" b="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913774" y="3051013"/>
            <a:ext cx="5106027"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4" y="2371018"/>
            <a:ext cx="4881804" cy="679994"/>
          </a:xfrm>
        </p:spPr>
        <p:txBody>
          <a:bodyPr anchor="b">
            <a:noAutofit/>
          </a:bodyPr>
          <a:lstStyle>
            <a:lvl1pPr marL="0" indent="0">
              <a:lnSpc>
                <a:spcPct val="85000"/>
              </a:lnSpc>
              <a:buNone/>
              <a:defRPr sz="2600" b="0">
                <a:solidFill>
                  <a:schemeClr val="tx1"/>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6172201" y="3051013"/>
            <a:ext cx="510540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6/3/2019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9"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1"/>
            <a:ext cx="6200164"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5" y="2632852"/>
            <a:ext cx="3935689" cy="3158348"/>
          </a:xfrm>
        </p:spPr>
        <p:txBody>
          <a:bodyPr/>
          <a:lstStyle>
            <a:lvl1pPr marL="0" indent="0" algn="ctr">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5"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2632853"/>
            <a:ext cx="5934949" cy="3158347"/>
          </a:xfrm>
        </p:spPr>
        <p:txBody>
          <a:bodyPr/>
          <a:lstStyle>
            <a:lvl1pPr marL="0" indent="0" algn="ctr">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4"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6" y="618518"/>
            <a:ext cx="10364452"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6" y="2367094"/>
            <a:ext cx="10364452"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8" y="5883276"/>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6/3/2019</a:t>
            </a:fld>
            <a:endParaRPr lang="en-US" dirty="0"/>
          </a:p>
        </p:txBody>
      </p:sp>
      <p:sp>
        <p:nvSpPr>
          <p:cNvPr id="5" name="Footer Placeholder 4"/>
          <p:cNvSpPr>
            <a:spLocks noGrp="1"/>
          </p:cNvSpPr>
          <p:nvPr>
            <p:ph type="ftr" sz="quarter" idx="3"/>
          </p:nvPr>
        </p:nvSpPr>
        <p:spPr>
          <a:xfrm>
            <a:off x="913775" y="5883276"/>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2" y="5883276"/>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11"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3" indent="-228603" algn="l" defTabSz="914411"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8" indent="-228603" algn="l" defTabSz="914411"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14" indent="-228603" algn="l" defTabSz="914411"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20" indent="-228603" algn="l" defTabSz="914411"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26" indent="-228603" algn="l" defTabSz="914411"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32" indent="-228603" algn="l" defTabSz="914411"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37" indent="-228603" algn="l" defTabSz="914411"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43" indent="-228603" algn="l" defTabSz="914411"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48" indent="-228603" algn="l" defTabSz="914411"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9.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a:t>How to survive Teacher retirement</a:t>
            </a:r>
          </a:p>
        </p:txBody>
      </p:sp>
      <p:sp>
        <p:nvSpPr>
          <p:cNvPr id="3" name="Subtitle 2"/>
          <p:cNvSpPr>
            <a:spLocks noGrp="1"/>
          </p:cNvSpPr>
          <p:nvPr>
            <p:ph type="subTitle" idx="1"/>
          </p:nvPr>
        </p:nvSpPr>
        <p:spPr>
          <a:xfrm>
            <a:off x="1751012" y="3886200"/>
            <a:ext cx="8689976" cy="2290156"/>
          </a:xfrm>
        </p:spPr>
        <p:txBody>
          <a:bodyPr>
            <a:normAutofit/>
          </a:bodyPr>
          <a:lstStyle/>
          <a:p>
            <a:r>
              <a:rPr lang="en-US" dirty="0" smtClean="0"/>
              <a:t>Presented by:  </a:t>
            </a:r>
          </a:p>
          <a:p>
            <a:r>
              <a:rPr lang="en-US" dirty="0" smtClean="0"/>
              <a:t>Shanna Flores, Havre Schools</a:t>
            </a:r>
          </a:p>
          <a:p>
            <a:r>
              <a:rPr lang="en-US" dirty="0" smtClean="0"/>
              <a:t>Jane Knudsen, Malta Schools</a:t>
            </a:r>
            <a:endParaRPr lang="en-US" dirty="0"/>
          </a:p>
        </p:txBody>
      </p:sp>
    </p:spTree>
    <p:extLst>
      <p:ext uri="{BB962C8B-B14F-4D97-AF65-F5344CB8AC3E}">
        <p14:creationId xmlns:p14="http://schemas.microsoft.com/office/powerpoint/2010/main" val="33535059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26072" y="1060747"/>
            <a:ext cx="2679979" cy="5078313"/>
          </a:xfrm>
          <a:prstGeom prst="rect">
            <a:avLst/>
          </a:prstGeom>
          <a:noFill/>
        </p:spPr>
        <p:txBody>
          <a:bodyPr wrap="square" rtlCol="0">
            <a:spAutoFit/>
          </a:bodyPr>
          <a:lstStyle/>
          <a:p>
            <a:pPr algn="ctr"/>
            <a:r>
              <a:rPr lang="en-US" sz="3600" dirty="0" smtClean="0"/>
              <a:t>FORM 144</a:t>
            </a:r>
          </a:p>
          <a:p>
            <a:pPr algn="ctr"/>
            <a:r>
              <a:rPr lang="en-US" sz="3600" dirty="0" smtClean="0"/>
              <a:t> – </a:t>
            </a:r>
          </a:p>
          <a:p>
            <a:pPr algn="ctr"/>
            <a:r>
              <a:rPr lang="en-US" sz="3600" dirty="0" smtClean="0"/>
              <a:t>Member and Employer Certification of Termination of Employment</a:t>
            </a:r>
            <a:endParaRPr lang="en-US" sz="3600" i="1" dirty="0"/>
          </a:p>
        </p:txBody>
      </p:sp>
      <p:graphicFrame>
        <p:nvGraphicFramePr>
          <p:cNvPr id="2" name="Object 1"/>
          <p:cNvGraphicFramePr>
            <a:graphicFrameLocks noChangeAspect="1"/>
          </p:cNvGraphicFramePr>
          <p:nvPr>
            <p:extLst>
              <p:ext uri="{D42A27DB-BD31-4B8C-83A1-F6EECF244321}">
                <p14:modId xmlns:p14="http://schemas.microsoft.com/office/powerpoint/2010/main" val="935911604"/>
              </p:ext>
            </p:extLst>
          </p:nvPr>
        </p:nvGraphicFramePr>
        <p:xfrm>
          <a:off x="2829927" y="-1"/>
          <a:ext cx="5291389" cy="6848505"/>
        </p:xfrm>
        <a:graphic>
          <a:graphicData uri="http://schemas.openxmlformats.org/presentationml/2006/ole">
            <mc:AlternateContent xmlns:mc="http://schemas.openxmlformats.org/markup-compatibility/2006">
              <mc:Choice xmlns:v="urn:schemas-microsoft-com:vml" Requires="v">
                <p:oleObj spid="_x0000_s3117" name="Acrobat Document" r:id="rId3" imgW="5829233" imgH="7543775" progId="AcroExch.Document.11">
                  <p:embed/>
                </p:oleObj>
              </mc:Choice>
              <mc:Fallback>
                <p:oleObj name="Acrobat Document" r:id="rId3" imgW="5829233" imgH="7543775" progId="AcroExch.Document.11">
                  <p:embed/>
                  <p:pic>
                    <p:nvPicPr>
                      <p:cNvPr id="0" name=""/>
                      <p:cNvPicPr/>
                      <p:nvPr/>
                    </p:nvPicPr>
                    <p:blipFill>
                      <a:blip r:embed="rId4"/>
                      <a:stretch>
                        <a:fillRect/>
                      </a:stretch>
                    </p:blipFill>
                    <p:spPr>
                      <a:xfrm>
                        <a:off x="2829927" y="-1"/>
                        <a:ext cx="5291389" cy="6848505"/>
                      </a:xfrm>
                      <a:prstGeom prst="rect">
                        <a:avLst/>
                      </a:prstGeom>
                    </p:spPr>
                  </p:pic>
                </p:oleObj>
              </mc:Fallback>
            </mc:AlternateContent>
          </a:graphicData>
        </a:graphic>
      </p:graphicFrame>
    </p:spTree>
    <p:extLst>
      <p:ext uri="{BB962C8B-B14F-4D97-AF65-F5344CB8AC3E}">
        <p14:creationId xmlns:p14="http://schemas.microsoft.com/office/powerpoint/2010/main" val="576758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 144 certification of termination of employment (</a:t>
            </a:r>
            <a:r>
              <a:rPr lang="en-US" sz="3200" cap="none" dirty="0" smtClean="0"/>
              <a:t>aka prearranged employment agreement</a:t>
            </a:r>
            <a:r>
              <a:rPr lang="en-US" dirty="0" smtClean="0"/>
              <a:t>)</a:t>
            </a:r>
            <a:endParaRPr lang="en-US" dirty="0"/>
          </a:p>
        </p:txBody>
      </p:sp>
      <p:pic>
        <p:nvPicPr>
          <p:cNvPr id="8" name="Picture 7"/>
          <p:cNvPicPr/>
          <p:nvPr/>
        </p:nvPicPr>
        <p:blipFill rotWithShape="1">
          <a:blip r:embed="rId2"/>
          <a:srcRect l="18590" t="37500" r="20256" b="10898"/>
          <a:stretch/>
        </p:blipFill>
        <p:spPr bwMode="auto">
          <a:xfrm>
            <a:off x="2654970" y="2039853"/>
            <a:ext cx="7030451" cy="42767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9119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67388" y="1684202"/>
            <a:ext cx="2696605" cy="3416320"/>
          </a:xfrm>
          <a:prstGeom prst="rect">
            <a:avLst/>
          </a:prstGeom>
          <a:noFill/>
        </p:spPr>
        <p:txBody>
          <a:bodyPr wrap="square" rtlCol="0">
            <a:spAutoFit/>
          </a:bodyPr>
          <a:lstStyle/>
          <a:p>
            <a:pPr algn="ctr"/>
            <a:r>
              <a:rPr lang="en-US" sz="3600" dirty="0" smtClean="0"/>
              <a:t>FORM 117 </a:t>
            </a:r>
          </a:p>
          <a:p>
            <a:pPr algn="ctr"/>
            <a:r>
              <a:rPr lang="en-US" sz="3600" dirty="0" smtClean="0"/>
              <a:t>– Authorization for Deduction of Health Insurance</a:t>
            </a:r>
            <a:endParaRPr lang="en-US" sz="3600" i="1" dirty="0"/>
          </a:p>
        </p:txBody>
      </p:sp>
      <p:graphicFrame>
        <p:nvGraphicFramePr>
          <p:cNvPr id="3" name="Object 2"/>
          <p:cNvGraphicFramePr>
            <a:graphicFrameLocks noChangeAspect="1"/>
          </p:cNvGraphicFramePr>
          <p:nvPr>
            <p:extLst>
              <p:ext uri="{D42A27DB-BD31-4B8C-83A1-F6EECF244321}">
                <p14:modId xmlns:p14="http://schemas.microsoft.com/office/powerpoint/2010/main" val="238340482"/>
              </p:ext>
            </p:extLst>
          </p:nvPr>
        </p:nvGraphicFramePr>
        <p:xfrm>
          <a:off x="3015098" y="111975"/>
          <a:ext cx="5103024" cy="6604709"/>
        </p:xfrm>
        <a:graphic>
          <a:graphicData uri="http://schemas.openxmlformats.org/presentationml/2006/ole">
            <mc:AlternateContent xmlns:mc="http://schemas.openxmlformats.org/markup-compatibility/2006">
              <mc:Choice xmlns:v="urn:schemas-microsoft-com:vml" Requires="v">
                <p:oleObj spid="_x0000_s4142" name="Acrobat Document" r:id="rId3" imgW="5829233" imgH="7543775" progId="AcroExch.Document.11">
                  <p:embed/>
                </p:oleObj>
              </mc:Choice>
              <mc:Fallback>
                <p:oleObj name="Acrobat Document" r:id="rId3" imgW="5829233" imgH="7543775" progId="AcroExch.Document.11">
                  <p:embed/>
                  <p:pic>
                    <p:nvPicPr>
                      <p:cNvPr id="0" name=""/>
                      <p:cNvPicPr/>
                      <p:nvPr/>
                    </p:nvPicPr>
                    <p:blipFill>
                      <a:blip r:embed="rId4"/>
                      <a:stretch>
                        <a:fillRect/>
                      </a:stretch>
                    </p:blipFill>
                    <p:spPr>
                      <a:xfrm>
                        <a:off x="3015098" y="111975"/>
                        <a:ext cx="5103024" cy="6604709"/>
                      </a:xfrm>
                      <a:prstGeom prst="rect">
                        <a:avLst/>
                      </a:prstGeom>
                    </p:spPr>
                  </p:pic>
                </p:oleObj>
              </mc:Fallback>
            </mc:AlternateContent>
          </a:graphicData>
        </a:graphic>
      </p:graphicFrame>
    </p:spTree>
    <p:extLst>
      <p:ext uri="{BB962C8B-B14F-4D97-AF65-F5344CB8AC3E}">
        <p14:creationId xmlns:p14="http://schemas.microsoft.com/office/powerpoint/2010/main" val="3972847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34137" y="2033336"/>
            <a:ext cx="2442409" cy="3970318"/>
          </a:xfrm>
          <a:prstGeom prst="rect">
            <a:avLst/>
          </a:prstGeom>
          <a:noFill/>
        </p:spPr>
        <p:txBody>
          <a:bodyPr wrap="square" rtlCol="0">
            <a:spAutoFit/>
          </a:bodyPr>
          <a:lstStyle/>
          <a:p>
            <a:pPr algn="ctr"/>
            <a:r>
              <a:rPr lang="en-US" sz="3600" dirty="0" smtClean="0"/>
              <a:t>FORM 108 – Application for Retirement Allowance</a:t>
            </a:r>
          </a:p>
          <a:p>
            <a:pPr algn="ctr"/>
            <a:endParaRPr lang="en-US" sz="3600" i="1" dirty="0"/>
          </a:p>
        </p:txBody>
      </p:sp>
      <p:pic>
        <p:nvPicPr>
          <p:cNvPr id="7" name="Picture 6"/>
          <p:cNvPicPr/>
          <p:nvPr/>
        </p:nvPicPr>
        <p:blipFill rotWithShape="1">
          <a:blip r:embed="rId2"/>
          <a:srcRect l="13285" t="14067" r="70149" b="10353"/>
          <a:stretch/>
        </p:blipFill>
        <p:spPr bwMode="auto">
          <a:xfrm>
            <a:off x="2798877" y="187381"/>
            <a:ext cx="5635259" cy="6479425"/>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712382" y="2560320"/>
            <a:ext cx="1479666" cy="2031325"/>
          </a:xfrm>
          <a:prstGeom prst="rect">
            <a:avLst/>
          </a:prstGeom>
          <a:noFill/>
        </p:spPr>
        <p:txBody>
          <a:bodyPr wrap="square" rtlCol="0">
            <a:spAutoFit/>
          </a:bodyPr>
          <a:lstStyle/>
          <a:p>
            <a:r>
              <a:rPr lang="en-US" dirty="0" smtClean="0"/>
              <a:t>This form is included in retiree packet and is returned to TRS by the retiree.</a:t>
            </a:r>
            <a:endParaRPr lang="en-US" dirty="0"/>
          </a:p>
        </p:txBody>
      </p:sp>
    </p:spTree>
    <p:extLst>
      <p:ext uri="{BB962C8B-B14F-4D97-AF65-F5344CB8AC3E}">
        <p14:creationId xmlns:p14="http://schemas.microsoft.com/office/powerpoint/2010/main" val="3419575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 108 Application for </a:t>
            </a:r>
            <a:br>
              <a:rPr lang="en-US" dirty="0" smtClean="0"/>
            </a:br>
            <a:r>
              <a:rPr lang="en-US" dirty="0" smtClean="0"/>
              <a:t>retirement allowance</a:t>
            </a:r>
            <a:endParaRPr lang="en-US" dirty="0"/>
          </a:p>
        </p:txBody>
      </p:sp>
      <p:pic>
        <p:nvPicPr>
          <p:cNvPr id="4" name="Picture 3"/>
          <p:cNvPicPr/>
          <p:nvPr/>
        </p:nvPicPr>
        <p:blipFill rotWithShape="1">
          <a:blip r:embed="rId2"/>
          <a:srcRect l="16446" t="57681" r="67537" b="7131"/>
          <a:stretch/>
        </p:blipFill>
        <p:spPr bwMode="auto">
          <a:xfrm>
            <a:off x="1587731" y="1912938"/>
            <a:ext cx="8445731" cy="4687368"/>
          </a:xfrm>
          <a:prstGeom prst="rect">
            <a:avLst/>
          </a:prstGeom>
          <a:ln>
            <a:noFill/>
          </a:ln>
          <a:extLst>
            <a:ext uri="{53640926-AAD7-44D8-BBD7-CCE9431645EC}">
              <a14:shadowObscured xmlns:a14="http://schemas.microsoft.com/office/drawing/2010/main"/>
            </a:ext>
          </a:extLst>
        </p:spPr>
      </p:pic>
      <p:sp>
        <p:nvSpPr>
          <p:cNvPr id="3" name="Left Arrow 2"/>
          <p:cNvSpPr/>
          <p:nvPr/>
        </p:nvSpPr>
        <p:spPr>
          <a:xfrm>
            <a:off x="5581995" y="3699668"/>
            <a:ext cx="972589" cy="57307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a:off x="4655127" y="5777346"/>
            <a:ext cx="565266" cy="82296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224655" y="2427316"/>
            <a:ext cx="1271847" cy="1477328"/>
          </a:xfrm>
          <a:prstGeom prst="rect">
            <a:avLst/>
          </a:prstGeom>
          <a:noFill/>
        </p:spPr>
        <p:txBody>
          <a:bodyPr wrap="square" rtlCol="0">
            <a:spAutoFit/>
          </a:bodyPr>
          <a:lstStyle/>
          <a:p>
            <a:r>
              <a:rPr lang="en-US" dirty="0" smtClean="0"/>
              <a:t>You will be asked for estimated termination pay.</a:t>
            </a:r>
            <a:endParaRPr lang="en-US" dirty="0"/>
          </a:p>
        </p:txBody>
      </p:sp>
    </p:spTree>
    <p:extLst>
      <p:ext uri="{BB962C8B-B14F-4D97-AF65-F5344CB8AC3E}">
        <p14:creationId xmlns:p14="http://schemas.microsoft.com/office/powerpoint/2010/main" val="717741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11225" t="19300" r="61662" b="32252"/>
          <a:stretch/>
        </p:blipFill>
        <p:spPr bwMode="auto">
          <a:xfrm>
            <a:off x="864524" y="540327"/>
            <a:ext cx="10873047" cy="6126480"/>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7481455" y="4729942"/>
            <a:ext cx="3798916" cy="1200329"/>
          </a:xfrm>
          <a:prstGeom prst="rect">
            <a:avLst/>
          </a:prstGeom>
          <a:noFill/>
        </p:spPr>
        <p:txBody>
          <a:bodyPr wrap="square" rtlCol="0">
            <a:spAutoFit/>
          </a:bodyPr>
          <a:lstStyle/>
          <a:p>
            <a:r>
              <a:rPr lang="en-US" dirty="0" smtClean="0"/>
              <a:t>Example of Estimated Term Pay to send to TRS when requested or when you know that you have teachers who are planning to retire.</a:t>
            </a:r>
            <a:endParaRPr lang="en-US" dirty="0"/>
          </a:p>
        </p:txBody>
      </p:sp>
    </p:spTree>
    <p:extLst>
      <p:ext uri="{BB962C8B-B14F-4D97-AF65-F5344CB8AC3E}">
        <p14:creationId xmlns:p14="http://schemas.microsoft.com/office/powerpoint/2010/main" val="2917635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796197903"/>
              </p:ext>
            </p:extLst>
          </p:nvPr>
        </p:nvGraphicFramePr>
        <p:xfrm>
          <a:off x="2637423" y="374769"/>
          <a:ext cx="4786062" cy="6194473"/>
        </p:xfrm>
        <a:graphic>
          <a:graphicData uri="http://schemas.openxmlformats.org/presentationml/2006/ole">
            <mc:AlternateContent xmlns:mc="http://schemas.openxmlformats.org/markup-compatibility/2006">
              <mc:Choice xmlns:v="urn:schemas-microsoft-com:vml" Requires="v">
                <p:oleObj spid="_x0000_s2096" name="Acrobat Document" r:id="rId3" imgW="5829233" imgH="7543775" progId="AcroExch.Document.11">
                  <p:embed/>
                </p:oleObj>
              </mc:Choice>
              <mc:Fallback>
                <p:oleObj name="Acrobat Document" r:id="rId3" imgW="5829233" imgH="7543775" progId="AcroExch.Document.11">
                  <p:embed/>
                  <p:pic>
                    <p:nvPicPr>
                      <p:cNvPr id="0" name=""/>
                      <p:cNvPicPr/>
                      <p:nvPr/>
                    </p:nvPicPr>
                    <p:blipFill>
                      <a:blip r:embed="rId4"/>
                      <a:stretch>
                        <a:fillRect/>
                      </a:stretch>
                    </p:blipFill>
                    <p:spPr>
                      <a:xfrm>
                        <a:off x="2637423" y="374769"/>
                        <a:ext cx="4786062" cy="6194473"/>
                      </a:xfrm>
                      <a:prstGeom prst="rect">
                        <a:avLst/>
                      </a:prstGeom>
                    </p:spPr>
                  </p:pic>
                </p:oleObj>
              </mc:Fallback>
            </mc:AlternateContent>
          </a:graphicData>
        </a:graphic>
      </p:graphicFrame>
      <p:sp>
        <p:nvSpPr>
          <p:cNvPr id="5" name="TextBox 4"/>
          <p:cNvSpPr txBox="1"/>
          <p:nvPr/>
        </p:nvSpPr>
        <p:spPr>
          <a:xfrm>
            <a:off x="8276195" y="1476383"/>
            <a:ext cx="2442409" cy="2862322"/>
          </a:xfrm>
          <a:prstGeom prst="rect">
            <a:avLst/>
          </a:prstGeom>
          <a:noFill/>
        </p:spPr>
        <p:txBody>
          <a:bodyPr wrap="square" rtlCol="0">
            <a:spAutoFit/>
          </a:bodyPr>
          <a:lstStyle/>
          <a:p>
            <a:pPr algn="ctr"/>
            <a:r>
              <a:rPr lang="en-US" sz="3600" dirty="0" smtClean="0"/>
              <a:t>FORM 113 – Retirement Termination Pay</a:t>
            </a:r>
            <a:endParaRPr lang="en-US" sz="3600" i="1" dirty="0"/>
          </a:p>
        </p:txBody>
      </p:sp>
    </p:spTree>
    <p:extLst>
      <p:ext uri="{BB962C8B-B14F-4D97-AF65-F5344CB8AC3E}">
        <p14:creationId xmlns:p14="http://schemas.microsoft.com/office/powerpoint/2010/main" val="2901833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TERMINATION PAY OPTIONS </a:t>
            </a:r>
            <a:r>
              <a:rPr lang="en-US" b="1" dirty="0" smtClean="0"/>
              <a:t>on form 113  Again: retiree chooses – not you!</a:t>
            </a:r>
            <a:endParaRPr lang="en-US" dirty="0"/>
          </a:p>
        </p:txBody>
      </p:sp>
      <p:sp>
        <p:nvSpPr>
          <p:cNvPr id="3" name="Content Placeholder 2"/>
          <p:cNvSpPr>
            <a:spLocks noGrp="1"/>
          </p:cNvSpPr>
          <p:nvPr>
            <p:ph sz="quarter" idx="13"/>
          </p:nvPr>
        </p:nvSpPr>
        <p:spPr>
          <a:xfrm>
            <a:off x="913774" y="2367092"/>
            <a:ext cx="10363826" cy="3684792"/>
          </a:xfrm>
        </p:spPr>
        <p:txBody>
          <a:bodyPr/>
          <a:lstStyle/>
          <a:p>
            <a:r>
              <a:rPr lang="en-US" cap="none" dirty="0" smtClean="0"/>
              <a:t>If at the time of termination and retirement the employee will receive termination pay, they should have elected one of the following three options: </a:t>
            </a:r>
          </a:p>
          <a:p>
            <a:r>
              <a:rPr lang="en-US" b="1" cap="none" dirty="0" smtClean="0"/>
              <a:t>OPTION 1 - </a:t>
            </a:r>
            <a:r>
              <a:rPr lang="en-US" cap="none" dirty="0" smtClean="0"/>
              <a:t>use the total termination pay in the calculation of the employee’s Average Final Compensation (AFC). The employee and employer shall pay the actuarially required contributions to TRS as are determined by the TRS board to fund the monthly retirement benefit increase. </a:t>
            </a:r>
          </a:p>
          <a:p>
            <a:r>
              <a:rPr lang="en-US" b="1" cap="none" dirty="0" smtClean="0"/>
              <a:t>OPTION 2 - </a:t>
            </a:r>
            <a:r>
              <a:rPr lang="en-US" cap="none" dirty="0" smtClean="0"/>
              <a:t>divide the termination pay by the total number of years of creditable service to determine a yearly amount. </a:t>
            </a:r>
          </a:p>
          <a:p>
            <a:r>
              <a:rPr lang="en-US" b="1" cap="none" dirty="0" smtClean="0"/>
              <a:t>OPTION 3 - </a:t>
            </a:r>
            <a:r>
              <a:rPr lang="en-US" cap="none" dirty="0" smtClean="0"/>
              <a:t>exclude the termination pay from the calculation of the AFC. </a:t>
            </a:r>
            <a:endParaRPr lang="en-US" cap="none" dirty="0"/>
          </a:p>
        </p:txBody>
      </p:sp>
    </p:spTree>
    <p:extLst>
      <p:ext uri="{BB962C8B-B14F-4D97-AF65-F5344CB8AC3E}">
        <p14:creationId xmlns:p14="http://schemas.microsoft.com/office/powerpoint/2010/main" val="3103856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618518"/>
            <a:ext cx="10364452" cy="885429"/>
          </a:xfrm>
        </p:spPr>
        <p:txBody>
          <a:bodyPr>
            <a:normAutofit fontScale="90000"/>
          </a:bodyPr>
          <a:lstStyle/>
          <a:p>
            <a:r>
              <a:rPr lang="en-US" dirty="0" smtClean="0"/>
              <a:t>Complete this section with actual (not estimated) final termination pay</a:t>
            </a:r>
            <a:endParaRPr lang="en-US" dirty="0"/>
          </a:p>
        </p:txBody>
      </p:sp>
      <p:pic>
        <p:nvPicPr>
          <p:cNvPr id="3" name="Picture 2"/>
          <p:cNvPicPr/>
          <p:nvPr/>
        </p:nvPicPr>
        <p:blipFill rotWithShape="1">
          <a:blip r:embed="rId2"/>
          <a:srcRect l="4359" t="34450" r="5512" b="7974"/>
          <a:stretch/>
        </p:blipFill>
        <p:spPr bwMode="auto">
          <a:xfrm>
            <a:off x="1901427" y="1809549"/>
            <a:ext cx="9769642" cy="4355432"/>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299257" y="1809549"/>
            <a:ext cx="1421477" cy="3970318"/>
          </a:xfrm>
          <a:prstGeom prst="rect">
            <a:avLst/>
          </a:prstGeom>
          <a:noFill/>
        </p:spPr>
        <p:txBody>
          <a:bodyPr wrap="square" rtlCol="0">
            <a:spAutoFit/>
          </a:bodyPr>
          <a:lstStyle/>
          <a:p>
            <a:pPr algn="ctr"/>
            <a:r>
              <a:rPr lang="en-US" dirty="0" smtClean="0"/>
              <a:t>SEND ORIGINAL FORM 113 (with Term Pay Calculator on the back) TO TRS ONE WEEK PRIOR TO SUBMITTING YOUR MONTHLY REPORT</a:t>
            </a:r>
            <a:endParaRPr lang="en-US" dirty="0"/>
          </a:p>
        </p:txBody>
      </p:sp>
    </p:spTree>
    <p:extLst>
      <p:ext uri="{BB962C8B-B14F-4D97-AF65-F5344CB8AC3E}">
        <p14:creationId xmlns:p14="http://schemas.microsoft.com/office/powerpoint/2010/main" val="1633654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TERMINATION PAY – IRREVOCABLE ELECTION CALCULATION FORMULA </a:t>
            </a:r>
            <a:endParaRPr lang="en-US" dirty="0"/>
          </a:p>
        </p:txBody>
      </p:sp>
      <p:sp>
        <p:nvSpPr>
          <p:cNvPr id="4" name="Content Placeholder 3"/>
          <p:cNvSpPr>
            <a:spLocks noGrp="1"/>
          </p:cNvSpPr>
          <p:nvPr>
            <p:ph sz="quarter" idx="13"/>
          </p:nvPr>
        </p:nvSpPr>
        <p:spPr/>
        <p:txBody>
          <a:bodyPr>
            <a:normAutofit fontScale="92500" lnSpcReduction="10000"/>
          </a:bodyPr>
          <a:lstStyle/>
          <a:p>
            <a:pPr marL="0" indent="0">
              <a:spcBef>
                <a:spcPts val="0"/>
              </a:spcBef>
              <a:buNone/>
            </a:pPr>
            <a:r>
              <a:rPr lang="en-US" cap="none" dirty="0" smtClean="0"/>
              <a:t>            Termination pay amount </a:t>
            </a:r>
          </a:p>
          <a:p>
            <a:pPr marL="0" indent="0">
              <a:spcBef>
                <a:spcPts val="0"/>
              </a:spcBef>
              <a:buNone/>
            </a:pPr>
            <a:r>
              <a:rPr lang="en-US" cap="none" dirty="0" smtClean="0"/>
              <a:t>Less       </a:t>
            </a:r>
            <a:r>
              <a:rPr lang="en-US" u="sng" cap="none" dirty="0" smtClean="0"/>
              <a:t>FICA/Medicare (7.65%)</a:t>
            </a:r>
          </a:p>
          <a:p>
            <a:pPr marL="0" indent="0">
              <a:spcBef>
                <a:spcPts val="0"/>
              </a:spcBef>
              <a:buNone/>
            </a:pPr>
            <a:r>
              <a:rPr lang="en-US" cap="none" dirty="0" smtClean="0"/>
              <a:t>            Net </a:t>
            </a:r>
            <a:r>
              <a:rPr lang="en-US" cap="none" dirty="0"/>
              <a:t>amount (tax deferred)</a:t>
            </a:r>
            <a:endParaRPr lang="en-US" cap="none" dirty="0" smtClean="0"/>
          </a:p>
          <a:p>
            <a:pPr marL="0" indent="0">
              <a:spcBef>
                <a:spcPts val="0"/>
              </a:spcBef>
              <a:buNone/>
            </a:pPr>
            <a:r>
              <a:rPr lang="en-US" cap="none" dirty="0" smtClean="0"/>
              <a:t>Less       </a:t>
            </a:r>
            <a:r>
              <a:rPr lang="en-US" u="sng" cap="none" dirty="0" smtClean="0"/>
              <a:t>Calculated TRS contribution </a:t>
            </a:r>
          </a:p>
          <a:p>
            <a:pPr marL="0" indent="0">
              <a:spcBef>
                <a:spcPts val="0"/>
              </a:spcBef>
              <a:buNone/>
            </a:pPr>
            <a:r>
              <a:rPr lang="en-US" cap="none" dirty="0" smtClean="0"/>
              <a:t>  	</a:t>
            </a:r>
          </a:p>
          <a:p>
            <a:pPr marL="0" indent="0">
              <a:spcBef>
                <a:spcPts val="0"/>
              </a:spcBef>
              <a:buNone/>
            </a:pPr>
            <a:r>
              <a:rPr lang="en-US" cap="none" dirty="0"/>
              <a:t> </a:t>
            </a:r>
            <a:r>
              <a:rPr lang="en-US" cap="none" dirty="0" smtClean="0"/>
              <a:t>    Either</a:t>
            </a:r>
          </a:p>
          <a:p>
            <a:pPr>
              <a:spcBef>
                <a:spcPts val="0"/>
              </a:spcBef>
            </a:pPr>
            <a:r>
              <a:rPr lang="en-US" cap="none" dirty="0"/>
              <a:t> </a:t>
            </a:r>
            <a:r>
              <a:rPr lang="en-US" cap="none" dirty="0" smtClean="0"/>
              <a:t> A balance remaining will be paid to the employee, less the appropriate tax withholding</a:t>
            </a:r>
            <a:r>
              <a:rPr lang="en-US" u="sng" cap="none" dirty="0" smtClean="0"/>
              <a:t> </a:t>
            </a:r>
          </a:p>
          <a:p>
            <a:pPr marL="0" indent="0">
              <a:spcBef>
                <a:spcPts val="0"/>
              </a:spcBef>
              <a:buNone/>
            </a:pPr>
            <a:r>
              <a:rPr lang="en-US" cap="none" dirty="0"/>
              <a:t> </a:t>
            </a:r>
            <a:r>
              <a:rPr lang="en-US" cap="none" dirty="0" smtClean="0"/>
              <a:t>    Or </a:t>
            </a:r>
          </a:p>
          <a:p>
            <a:pPr>
              <a:spcBef>
                <a:spcPts val="0"/>
              </a:spcBef>
            </a:pPr>
            <a:r>
              <a:rPr lang="en-US" cap="none" dirty="0" smtClean="0"/>
              <a:t>  A balance owing results in an ‘out of pocket’ expense, payable to the TRS by employee personal   </a:t>
            </a:r>
          </a:p>
          <a:p>
            <a:pPr marL="0" indent="0">
              <a:spcBef>
                <a:spcPts val="0"/>
              </a:spcBef>
              <a:buNone/>
            </a:pPr>
            <a:r>
              <a:rPr lang="en-US" cap="none" dirty="0"/>
              <a:t> </a:t>
            </a:r>
            <a:r>
              <a:rPr lang="en-US" cap="none" dirty="0" smtClean="0"/>
              <a:t>    check and mailed in along with FORM 113</a:t>
            </a:r>
            <a:endParaRPr lang="en-US" cap="none" dirty="0"/>
          </a:p>
        </p:txBody>
      </p:sp>
    </p:spTree>
    <p:extLst>
      <p:ext uri="{BB962C8B-B14F-4D97-AF65-F5344CB8AC3E}">
        <p14:creationId xmlns:p14="http://schemas.microsoft.com/office/powerpoint/2010/main" val="1377857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64686" y="1111609"/>
            <a:ext cx="10684042" cy="4801314"/>
          </a:xfrm>
          <a:prstGeom prst="rect">
            <a:avLst/>
          </a:prstGeom>
        </p:spPr>
        <p:txBody>
          <a:bodyPr wrap="square">
            <a:spAutoFit/>
          </a:bodyPr>
          <a:lstStyle/>
          <a:p>
            <a:pPr algn="ctr"/>
            <a:r>
              <a:rPr lang="en-US" b="1" dirty="0">
                <a:latin typeface="Helvetica" panose="020B0604020202020204" pitchFamily="34" charset="0"/>
                <a:ea typeface="Calibri" panose="020F0502020204030204" pitchFamily="34" charset="0"/>
                <a:cs typeface="Times New Roman" panose="02020603050405020304" pitchFamily="18" charset="0"/>
              </a:rPr>
              <a:t>Retiree Checklist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r>
              <a:rPr lang="en-US" b="1" dirty="0">
                <a:latin typeface="Helvetica"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Helvetica" panose="020B0604020202020204" pitchFamily="34" charset="0"/>
                <a:ea typeface="Calibri" panose="020F0502020204030204" pitchFamily="34" charset="0"/>
                <a:cs typeface="Times New Roman" panose="02020603050405020304" pitchFamily="18" charset="0"/>
              </a:rPr>
              <a:t>Initial Meeting:  information for teachers and forms the Clerk needs to sign…</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Helvetica"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Helvetica" panose="020B0604020202020204" pitchFamily="34" charset="0"/>
                <a:ea typeface="Calibri" panose="020F0502020204030204" pitchFamily="34" charset="0"/>
                <a:cs typeface="Times New Roman" panose="02020603050405020304" pitchFamily="18" charset="0"/>
              </a:rPr>
              <a:t>______   1. </a:t>
            </a:r>
            <a:r>
              <a:rPr lang="en-US" dirty="0" smtClean="0">
                <a:latin typeface="Helvetica" panose="020B0604020202020204" pitchFamily="34" charset="0"/>
                <a:ea typeface="Calibri" panose="020F0502020204030204" pitchFamily="34" charset="0"/>
                <a:cs typeface="Times New Roman" panose="02020603050405020304" pitchFamily="18" charset="0"/>
              </a:rPr>
              <a:t> Form 129:  Termination Pay - Irrevocable Election Form (on file)</a:t>
            </a:r>
          </a:p>
          <a:p>
            <a:endParaRPr lang="en-US" dirty="0">
              <a:latin typeface="Helvetica" panose="020B0604020202020204" pitchFamily="34" charset="0"/>
              <a:ea typeface="Calibri" panose="020F0502020204030204" pitchFamily="34" charset="0"/>
              <a:cs typeface="Times New Roman" panose="02020603050405020304" pitchFamily="18" charset="0"/>
            </a:endParaRPr>
          </a:p>
          <a:p>
            <a:r>
              <a:rPr lang="en-US" dirty="0">
                <a:latin typeface="Helvetica" panose="020B0604020202020204" pitchFamily="34" charset="0"/>
                <a:ea typeface="Calibri" panose="020F0502020204030204" pitchFamily="34" charset="0"/>
                <a:cs typeface="Times New Roman" panose="02020603050405020304" pitchFamily="18" charset="0"/>
              </a:rPr>
              <a:t>______   </a:t>
            </a:r>
            <a:r>
              <a:rPr lang="en-US" dirty="0" smtClean="0">
                <a:latin typeface="Helvetica" panose="020B0604020202020204" pitchFamily="34" charset="0"/>
                <a:ea typeface="Calibri" panose="020F0502020204030204" pitchFamily="34" charset="0"/>
                <a:cs typeface="Times New Roman" panose="02020603050405020304" pitchFamily="18" charset="0"/>
              </a:rPr>
              <a:t>2.  </a:t>
            </a:r>
            <a:r>
              <a:rPr lang="en-US" dirty="0">
                <a:latin typeface="Helvetica" panose="020B0604020202020204" pitchFamily="34" charset="0"/>
                <a:ea typeface="Calibri" panose="020F0502020204030204" pitchFamily="34" charset="0"/>
                <a:cs typeface="Times New Roman" panose="02020603050405020304" pitchFamily="18" charset="0"/>
              </a:rPr>
              <a:t>Ask for Resignation letter</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Helvetica"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Helvetica" panose="020B0604020202020204" pitchFamily="34" charset="0"/>
                <a:ea typeface="Calibri" panose="020F0502020204030204" pitchFamily="34" charset="0"/>
                <a:cs typeface="Times New Roman" panose="02020603050405020304" pitchFamily="18" charset="0"/>
              </a:rPr>
              <a:t>______   </a:t>
            </a:r>
            <a:r>
              <a:rPr lang="en-US" dirty="0" smtClean="0">
                <a:latin typeface="Helvetica" panose="020B0604020202020204" pitchFamily="34" charset="0"/>
                <a:ea typeface="Calibri" panose="020F0502020204030204" pitchFamily="34" charset="0"/>
                <a:cs typeface="Times New Roman" panose="02020603050405020304" pitchFamily="18" charset="0"/>
              </a:rPr>
              <a:t>3.  </a:t>
            </a:r>
            <a:r>
              <a:rPr lang="en-US" dirty="0">
                <a:latin typeface="Helvetica" panose="020B0604020202020204" pitchFamily="34" charset="0"/>
                <a:ea typeface="Calibri" panose="020F0502020204030204" pitchFamily="34" charset="0"/>
                <a:cs typeface="Times New Roman" panose="02020603050405020304" pitchFamily="18" charset="0"/>
              </a:rPr>
              <a:t>Form 144:  Member &amp; Employer Certification of Termination of Employment</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Helvetica"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Helvetica" panose="020B0604020202020204" pitchFamily="34" charset="0"/>
                <a:ea typeface="Calibri" panose="020F0502020204030204" pitchFamily="34" charset="0"/>
                <a:cs typeface="Times New Roman" panose="02020603050405020304" pitchFamily="18" charset="0"/>
              </a:rPr>
              <a:t>______   </a:t>
            </a:r>
            <a:r>
              <a:rPr lang="en-US" dirty="0" smtClean="0">
                <a:latin typeface="Helvetica" panose="020B0604020202020204" pitchFamily="34" charset="0"/>
                <a:ea typeface="Calibri" panose="020F0502020204030204" pitchFamily="34" charset="0"/>
                <a:cs typeface="Times New Roman" panose="02020603050405020304" pitchFamily="18" charset="0"/>
              </a:rPr>
              <a:t>4.  </a:t>
            </a:r>
            <a:r>
              <a:rPr lang="en-US" dirty="0">
                <a:latin typeface="Helvetica" panose="020B0604020202020204" pitchFamily="34" charset="0"/>
                <a:ea typeface="Calibri" panose="020F0502020204030204" pitchFamily="34" charset="0"/>
                <a:cs typeface="Times New Roman" panose="02020603050405020304" pitchFamily="18" charset="0"/>
              </a:rPr>
              <a:t>Form 117:  Authorization for Deduction of Health Insurance form</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Helvetica"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Helvetica" panose="020B0604020202020204" pitchFamily="34" charset="0"/>
                <a:ea typeface="Calibri" panose="020F0502020204030204" pitchFamily="34" charset="0"/>
                <a:cs typeface="Times New Roman" panose="02020603050405020304" pitchFamily="18" charset="0"/>
              </a:rPr>
              <a:t>______   </a:t>
            </a:r>
            <a:r>
              <a:rPr lang="en-US" dirty="0" smtClean="0">
                <a:latin typeface="Helvetica" panose="020B0604020202020204" pitchFamily="34" charset="0"/>
                <a:ea typeface="Calibri" panose="020F0502020204030204" pitchFamily="34" charset="0"/>
                <a:cs typeface="Times New Roman" panose="02020603050405020304" pitchFamily="18" charset="0"/>
              </a:rPr>
              <a:t>5.  Form </a:t>
            </a:r>
            <a:r>
              <a:rPr lang="en-US" dirty="0">
                <a:latin typeface="Helvetica" panose="020B0604020202020204" pitchFamily="34" charset="0"/>
                <a:ea typeface="Calibri" panose="020F0502020204030204" pitchFamily="34" charset="0"/>
                <a:cs typeface="Times New Roman" panose="02020603050405020304" pitchFamily="18" charset="0"/>
              </a:rPr>
              <a:t>113:  Retirement Termination Pay   (aka term pay calculator)  </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smtClean="0">
                <a:latin typeface="Helvetica" panose="020B0604020202020204" pitchFamily="34" charset="0"/>
                <a:ea typeface="Calibri" panose="020F0502020204030204" pitchFamily="34" charset="0"/>
                <a:cs typeface="Times New Roman" panose="02020603050405020304" pitchFamily="18" charset="0"/>
              </a:rPr>
              <a:t>______   6.  </a:t>
            </a:r>
            <a:r>
              <a:rPr lang="en-US" dirty="0">
                <a:latin typeface="Helvetica" panose="020B0604020202020204" pitchFamily="34" charset="0"/>
                <a:ea typeface="Calibri" panose="020F0502020204030204" pitchFamily="34" charset="0"/>
                <a:cs typeface="Times New Roman" panose="02020603050405020304" pitchFamily="18" charset="0"/>
              </a:rPr>
              <a:t>Inform teacher of possible out-of-pocket contribution, depending on the option they choose </a:t>
            </a:r>
            <a:r>
              <a:rPr lang="en-US" dirty="0" smtClean="0">
                <a:latin typeface="Helvetica" panose="020B0604020202020204" pitchFamily="34" charset="0"/>
                <a:ea typeface="Calibri" panose="020F0502020204030204" pitchFamily="34" charset="0"/>
                <a:cs typeface="Times New Roman" panose="02020603050405020304" pitchFamily="18" charset="0"/>
              </a:rPr>
              <a:t>  </a:t>
            </a:r>
          </a:p>
          <a:p>
            <a:r>
              <a:rPr lang="en-US" dirty="0">
                <a:latin typeface="Helvetica" panose="020B0604020202020204" pitchFamily="34" charset="0"/>
                <a:ea typeface="Calibri" panose="020F0502020204030204" pitchFamily="34" charset="0"/>
                <a:cs typeface="Times New Roman" panose="02020603050405020304" pitchFamily="18" charset="0"/>
              </a:rPr>
              <a:t> </a:t>
            </a:r>
            <a:r>
              <a:rPr lang="en-US" dirty="0" smtClean="0">
                <a:latin typeface="Helvetica" panose="020B0604020202020204" pitchFamily="34" charset="0"/>
                <a:ea typeface="Calibri" panose="020F0502020204030204" pitchFamily="34" charset="0"/>
                <a:cs typeface="Times New Roman" panose="02020603050405020304" pitchFamily="18" charset="0"/>
              </a:rPr>
              <a:t>                   on Form </a:t>
            </a:r>
            <a:r>
              <a:rPr lang="en-US" dirty="0">
                <a:latin typeface="Helvetica" panose="020B0604020202020204" pitchFamily="34" charset="0"/>
                <a:ea typeface="Calibri" panose="020F0502020204030204" pitchFamily="34" charset="0"/>
                <a:cs typeface="Times New Roman" panose="02020603050405020304" pitchFamily="18" charset="0"/>
              </a:rPr>
              <a:t>113</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Helvetica" panose="020B0604020202020204" pitchFamily="34"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7844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TERMINATION PAY - IRREVOCABLE ELECTION CALCULATION AGE 60 - EXAMPLE</a:t>
            </a:r>
            <a:endParaRPr lang="en-US" dirty="0"/>
          </a:p>
        </p:txBody>
      </p:sp>
      <p:sp>
        <p:nvSpPr>
          <p:cNvPr id="3" name="Content Placeholder 2"/>
          <p:cNvSpPr>
            <a:spLocks noGrp="1"/>
          </p:cNvSpPr>
          <p:nvPr>
            <p:ph sz="quarter" idx="13"/>
          </p:nvPr>
        </p:nvSpPr>
        <p:spPr>
          <a:xfrm>
            <a:off x="913774" y="2367093"/>
            <a:ext cx="10363826" cy="3973549"/>
          </a:xfrm>
        </p:spPr>
        <p:txBody>
          <a:bodyPr>
            <a:normAutofit fontScale="85000" lnSpcReduction="20000"/>
          </a:bodyPr>
          <a:lstStyle/>
          <a:p>
            <a:pPr marL="0" indent="0">
              <a:buNone/>
            </a:pPr>
            <a:r>
              <a:rPr lang="en-US" dirty="0" smtClean="0"/>
              <a:t>                                        		</a:t>
            </a:r>
            <a:r>
              <a:rPr lang="en-US" u="sng" dirty="0" smtClean="0"/>
              <a:t>25 Years	 	30 </a:t>
            </a:r>
            <a:r>
              <a:rPr lang="en-US" u="sng" dirty="0"/>
              <a:t>Years </a:t>
            </a:r>
            <a:r>
              <a:rPr lang="en-US" u="sng" dirty="0" smtClean="0"/>
              <a:t>	35 Years</a:t>
            </a:r>
          </a:p>
          <a:p>
            <a:pPr marL="0" indent="0">
              <a:buNone/>
            </a:pPr>
            <a:r>
              <a:rPr lang="en-US" dirty="0"/>
              <a:t>Term Pay Amount </a:t>
            </a:r>
            <a:r>
              <a:rPr lang="en-US" dirty="0" smtClean="0"/>
              <a:t>			$ </a:t>
            </a:r>
            <a:r>
              <a:rPr lang="en-US" dirty="0"/>
              <a:t>5,000.00 </a:t>
            </a:r>
            <a:r>
              <a:rPr lang="en-US" dirty="0" smtClean="0"/>
              <a:t>	$ </a:t>
            </a:r>
            <a:r>
              <a:rPr lang="en-US" dirty="0"/>
              <a:t>5,000.00 </a:t>
            </a:r>
            <a:r>
              <a:rPr lang="en-US" dirty="0" smtClean="0"/>
              <a:t>	$ </a:t>
            </a:r>
            <a:r>
              <a:rPr lang="en-US" dirty="0"/>
              <a:t>5,000.00</a:t>
            </a:r>
          </a:p>
          <a:p>
            <a:pPr marL="0" indent="0">
              <a:buNone/>
            </a:pPr>
            <a:r>
              <a:rPr lang="en-US" dirty="0"/>
              <a:t>FICA/Medicare </a:t>
            </a:r>
            <a:r>
              <a:rPr lang="en-US" dirty="0" smtClean="0"/>
              <a:t>7.65</a:t>
            </a:r>
            <a:r>
              <a:rPr lang="en-US" dirty="0"/>
              <a:t>% </a:t>
            </a:r>
            <a:r>
              <a:rPr lang="en-US" dirty="0" smtClean="0"/>
              <a:t>		($ </a:t>
            </a:r>
            <a:r>
              <a:rPr lang="en-US" dirty="0"/>
              <a:t>382.50) </a:t>
            </a:r>
            <a:r>
              <a:rPr lang="en-US" dirty="0" smtClean="0"/>
              <a:t>	($ </a:t>
            </a:r>
            <a:r>
              <a:rPr lang="en-US" dirty="0"/>
              <a:t>382.50) </a:t>
            </a:r>
            <a:r>
              <a:rPr lang="en-US" dirty="0" smtClean="0"/>
              <a:t>	($ </a:t>
            </a:r>
            <a:r>
              <a:rPr lang="en-US" dirty="0"/>
              <a:t>382.50)</a:t>
            </a:r>
          </a:p>
          <a:p>
            <a:pPr marL="0" indent="0">
              <a:buNone/>
            </a:pPr>
            <a:r>
              <a:rPr lang="en-US" dirty="0"/>
              <a:t>Net Amount </a:t>
            </a:r>
            <a:r>
              <a:rPr lang="en-US" dirty="0" smtClean="0"/>
              <a:t>			$ </a:t>
            </a:r>
            <a:r>
              <a:rPr lang="en-US" dirty="0"/>
              <a:t>4,617.50 </a:t>
            </a:r>
            <a:r>
              <a:rPr lang="en-US" dirty="0" smtClean="0"/>
              <a:t>	$ </a:t>
            </a:r>
            <a:r>
              <a:rPr lang="en-US" dirty="0"/>
              <a:t>4,617.50 </a:t>
            </a:r>
            <a:r>
              <a:rPr lang="en-US" dirty="0" smtClean="0"/>
              <a:t>	$ </a:t>
            </a:r>
            <a:r>
              <a:rPr lang="en-US" dirty="0"/>
              <a:t>4,617.50</a:t>
            </a:r>
          </a:p>
          <a:p>
            <a:pPr marL="0" indent="0">
              <a:buNone/>
            </a:pPr>
            <a:r>
              <a:rPr lang="en-US" dirty="0"/>
              <a:t>Contributions Due TRS </a:t>
            </a:r>
            <a:r>
              <a:rPr lang="en-US" dirty="0" smtClean="0"/>
              <a:t>		($ </a:t>
            </a:r>
            <a:r>
              <a:rPr lang="en-US" dirty="0"/>
              <a:t>4,200.00) </a:t>
            </a:r>
            <a:r>
              <a:rPr lang="en-US" dirty="0" smtClean="0"/>
              <a:t>	($ </a:t>
            </a:r>
            <a:r>
              <a:rPr lang="en-US" dirty="0"/>
              <a:t>5,040.00) </a:t>
            </a:r>
            <a:r>
              <a:rPr lang="en-US" dirty="0" smtClean="0"/>
              <a:t>	($ </a:t>
            </a:r>
            <a:r>
              <a:rPr lang="en-US" dirty="0"/>
              <a:t>5,880.00)</a:t>
            </a:r>
          </a:p>
          <a:p>
            <a:pPr marL="0" indent="0">
              <a:buNone/>
            </a:pPr>
            <a:r>
              <a:rPr lang="en-US" dirty="0"/>
              <a:t>Difference </a:t>
            </a:r>
            <a:r>
              <a:rPr lang="en-US" dirty="0" smtClean="0"/>
              <a:t>			$ </a:t>
            </a:r>
            <a:r>
              <a:rPr lang="en-US" dirty="0"/>
              <a:t>417.50</a:t>
            </a:r>
            <a:r>
              <a:rPr lang="en-US" dirty="0" smtClean="0"/>
              <a:t>**	($ </a:t>
            </a:r>
            <a:r>
              <a:rPr lang="en-US" dirty="0"/>
              <a:t>422.50</a:t>
            </a:r>
            <a:r>
              <a:rPr lang="en-US" dirty="0" smtClean="0"/>
              <a:t>)***	($ </a:t>
            </a:r>
            <a:r>
              <a:rPr lang="en-US" dirty="0"/>
              <a:t>1,262.50)***</a:t>
            </a:r>
          </a:p>
          <a:p>
            <a:pPr marL="0" indent="0">
              <a:buNone/>
            </a:pPr>
            <a:r>
              <a:rPr lang="en-US" dirty="0"/>
              <a:t>Monthly Benefit Increase </a:t>
            </a:r>
            <a:r>
              <a:rPr lang="en-US" dirty="0" smtClean="0"/>
              <a:t>		$ </a:t>
            </a:r>
            <a:r>
              <a:rPr lang="en-US" dirty="0"/>
              <a:t>57.87 </a:t>
            </a:r>
            <a:r>
              <a:rPr lang="en-US" dirty="0" smtClean="0"/>
              <a:t>		$ </a:t>
            </a:r>
            <a:r>
              <a:rPr lang="en-US" dirty="0"/>
              <a:t>69.44 </a:t>
            </a:r>
            <a:r>
              <a:rPr lang="en-US" dirty="0" smtClean="0"/>
              <a:t>		$ 81.02</a:t>
            </a:r>
          </a:p>
          <a:p>
            <a:pPr marL="0" indent="0">
              <a:buNone/>
            </a:pPr>
            <a:r>
              <a:rPr lang="en-US" dirty="0"/>
              <a:t>Recovery time </a:t>
            </a:r>
            <a:r>
              <a:rPr lang="en-US" dirty="0" smtClean="0"/>
              <a:t>					6 </a:t>
            </a:r>
            <a:r>
              <a:rPr lang="en-US" dirty="0"/>
              <a:t>months </a:t>
            </a:r>
            <a:r>
              <a:rPr lang="en-US" dirty="0" smtClean="0"/>
              <a:t>	16 </a:t>
            </a:r>
            <a:r>
              <a:rPr lang="en-US" dirty="0"/>
              <a:t>months</a:t>
            </a:r>
          </a:p>
          <a:p>
            <a:pPr marL="0" indent="0">
              <a:buNone/>
            </a:pPr>
            <a:r>
              <a:rPr lang="en-US" dirty="0"/>
              <a:t>** Payable to </a:t>
            </a:r>
            <a:r>
              <a:rPr lang="en-US" dirty="0" smtClean="0"/>
              <a:t>EMPLOYEE, </a:t>
            </a:r>
            <a:r>
              <a:rPr lang="en-US" dirty="0"/>
              <a:t>less federal and Montana state taxes.</a:t>
            </a:r>
          </a:p>
          <a:p>
            <a:pPr marL="0" indent="0">
              <a:buNone/>
            </a:pPr>
            <a:r>
              <a:rPr lang="en-US" dirty="0"/>
              <a:t>***Out of pocket expense payable to the TRS by personal check.</a:t>
            </a:r>
          </a:p>
        </p:txBody>
      </p:sp>
    </p:spTree>
    <p:extLst>
      <p:ext uri="{BB962C8B-B14F-4D97-AF65-F5344CB8AC3E}">
        <p14:creationId xmlns:p14="http://schemas.microsoft.com/office/powerpoint/2010/main" val="3448211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TERMINATION PAY – IRREVOCABLE </a:t>
            </a:r>
            <a:r>
              <a:rPr lang="en-US" b="1" dirty="0" smtClean="0"/>
              <a:t>ELECTION  </a:t>
            </a:r>
            <a:r>
              <a:rPr lang="en-US" b="1" dirty="0"/>
              <a:t>FORM </a:t>
            </a:r>
            <a:r>
              <a:rPr lang="en-US" b="1" dirty="0" smtClean="0"/>
              <a:t>129 </a:t>
            </a:r>
            <a:r>
              <a:rPr lang="en-US" b="1" u="sng" dirty="0" smtClean="0"/>
              <a:t>NOT</a:t>
            </a:r>
            <a:r>
              <a:rPr lang="en-US" b="1" dirty="0" smtClean="0"/>
              <a:t> </a:t>
            </a:r>
            <a:r>
              <a:rPr lang="en-US" b="1" dirty="0"/>
              <a:t>SIGNED</a:t>
            </a:r>
            <a:endParaRPr lang="en-US" dirty="0"/>
          </a:p>
        </p:txBody>
      </p:sp>
      <p:sp>
        <p:nvSpPr>
          <p:cNvPr id="3" name="Content Placeholder 2"/>
          <p:cNvSpPr>
            <a:spLocks noGrp="1"/>
          </p:cNvSpPr>
          <p:nvPr>
            <p:ph sz="quarter" idx="13"/>
          </p:nvPr>
        </p:nvSpPr>
        <p:spPr>
          <a:xfrm>
            <a:off x="913776" y="2102398"/>
            <a:ext cx="10363826" cy="4009644"/>
          </a:xfrm>
        </p:spPr>
        <p:txBody>
          <a:bodyPr>
            <a:noAutofit/>
          </a:bodyPr>
          <a:lstStyle/>
          <a:p>
            <a:pPr marL="0" indent="0">
              <a:buNone/>
            </a:pPr>
            <a:r>
              <a:rPr lang="en-US" sz="2800" cap="none" dirty="0" smtClean="0"/>
              <a:t>Employee is not precluded from the use of termination pay in the calculation of their average final compensation.</a:t>
            </a:r>
          </a:p>
          <a:p>
            <a:pPr marL="0" indent="0">
              <a:buNone/>
            </a:pPr>
            <a:r>
              <a:rPr lang="en-US" sz="2800" cap="none" dirty="0" smtClean="0"/>
              <a:t>The employee contributions will be taxed (Fed and State).</a:t>
            </a:r>
          </a:p>
          <a:p>
            <a:pPr marL="0" indent="0">
              <a:buNone/>
            </a:pPr>
            <a:r>
              <a:rPr lang="en-US" sz="2800" cap="none" dirty="0" smtClean="0"/>
              <a:t>Employer (you) must remit the net amount of the termination pay directly to employee.</a:t>
            </a:r>
          </a:p>
          <a:p>
            <a:pPr marL="0" indent="0">
              <a:buNone/>
            </a:pPr>
            <a:r>
              <a:rPr lang="en-US" sz="2800" cap="none" dirty="0" smtClean="0"/>
              <a:t>Employer (you) will remit the employee contributions due to the TRS with employee’s personal check.</a:t>
            </a:r>
            <a:endParaRPr lang="en-US" sz="2800" cap="none" dirty="0"/>
          </a:p>
        </p:txBody>
      </p:sp>
    </p:spTree>
    <p:extLst>
      <p:ext uri="{BB962C8B-B14F-4D97-AF65-F5344CB8AC3E}">
        <p14:creationId xmlns:p14="http://schemas.microsoft.com/office/powerpoint/2010/main" val="3556775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660" y="2565180"/>
            <a:ext cx="2286624" cy="1342629"/>
          </a:xfrm>
        </p:spPr>
        <p:txBody>
          <a:bodyPr>
            <a:normAutofit fontScale="90000"/>
          </a:bodyPr>
          <a:lstStyle/>
          <a:p>
            <a:r>
              <a:rPr lang="en-US" cap="none" dirty="0" smtClean="0"/>
              <a:t>TRS Website – Employers Wage &amp; Contribution System</a:t>
            </a:r>
            <a:endParaRPr lang="en-US" cap="none" dirty="0"/>
          </a:p>
        </p:txBody>
      </p:sp>
      <p:pic>
        <p:nvPicPr>
          <p:cNvPr id="5" name="Picture 4"/>
          <p:cNvPicPr/>
          <p:nvPr/>
        </p:nvPicPr>
        <p:blipFill rotWithShape="1">
          <a:blip r:embed="rId2"/>
          <a:srcRect l="541" t="3120" r="2427" b="11390"/>
          <a:stretch/>
        </p:blipFill>
        <p:spPr bwMode="auto">
          <a:xfrm>
            <a:off x="2634915" y="236120"/>
            <a:ext cx="8534400" cy="6000750"/>
          </a:xfrm>
          <a:prstGeom prst="rect">
            <a:avLst/>
          </a:prstGeom>
          <a:ln>
            <a:noFill/>
          </a:ln>
          <a:extLst>
            <a:ext uri="{53640926-AAD7-44D8-BBD7-CCE9431645EC}">
              <a14:shadowObscured xmlns:a14="http://schemas.microsoft.com/office/drawing/2010/main"/>
            </a:ext>
          </a:extLst>
        </p:spPr>
      </p:pic>
      <p:sp>
        <p:nvSpPr>
          <p:cNvPr id="6" name="Down Arrow 5"/>
          <p:cNvSpPr/>
          <p:nvPr/>
        </p:nvSpPr>
        <p:spPr>
          <a:xfrm>
            <a:off x="7270136" y="3325091"/>
            <a:ext cx="718395" cy="168179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2099509" y="3691679"/>
            <a:ext cx="1070811" cy="61431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7674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385" t="3205" r="1410" b="15866"/>
          <a:stretch/>
        </p:blipFill>
        <p:spPr bwMode="auto">
          <a:xfrm>
            <a:off x="3128211" y="300791"/>
            <a:ext cx="8157409" cy="5991725"/>
          </a:xfrm>
          <a:prstGeom prst="rect">
            <a:avLst/>
          </a:prstGeom>
          <a:ln>
            <a:noFill/>
          </a:ln>
          <a:extLst>
            <a:ext uri="{53640926-AAD7-44D8-BBD7-CCE9431645EC}">
              <a14:shadowObscured xmlns:a14="http://schemas.microsoft.com/office/drawing/2010/main"/>
            </a:ext>
          </a:extLst>
        </p:spPr>
      </p:pic>
      <p:sp>
        <p:nvSpPr>
          <p:cNvPr id="4" name="Right Arrow 3"/>
          <p:cNvSpPr/>
          <p:nvPr/>
        </p:nvSpPr>
        <p:spPr>
          <a:xfrm>
            <a:off x="2718260" y="4766474"/>
            <a:ext cx="955965" cy="55099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8783052" y="1443789"/>
            <a:ext cx="481263" cy="8662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571119" y="1726071"/>
            <a:ext cx="469232" cy="461665"/>
          </a:xfrm>
          <a:prstGeom prst="rect">
            <a:avLst/>
          </a:prstGeom>
          <a:noFill/>
        </p:spPr>
        <p:txBody>
          <a:bodyPr wrap="square" rtlCol="0">
            <a:spAutoFit/>
          </a:bodyPr>
          <a:lstStyle/>
          <a:p>
            <a:r>
              <a:rPr lang="en-US" sz="2400" dirty="0" smtClean="0"/>
              <a:t>or</a:t>
            </a:r>
            <a:endParaRPr lang="en-US" sz="2400" dirty="0"/>
          </a:p>
        </p:txBody>
      </p:sp>
      <p:sp>
        <p:nvSpPr>
          <p:cNvPr id="8" name="Down Arrow 7"/>
          <p:cNvSpPr/>
          <p:nvPr/>
        </p:nvSpPr>
        <p:spPr>
          <a:xfrm>
            <a:off x="10244886" y="1443789"/>
            <a:ext cx="481263" cy="8662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3"/>
          <p:cNvSpPr txBox="1">
            <a:spLocks/>
          </p:cNvSpPr>
          <p:nvPr/>
        </p:nvSpPr>
        <p:spPr>
          <a:xfrm>
            <a:off x="119693" y="4033033"/>
            <a:ext cx="2286624" cy="1342629"/>
          </a:xfrm>
          <a:prstGeom prst="rect">
            <a:avLst/>
          </a:prstGeom>
        </p:spPr>
        <p:txBody>
          <a:bodyPr>
            <a:normAutofit fontScale="90000" lnSpcReduction="10000"/>
          </a:bodyPr>
          <a:lstStyle>
            <a:lvl1pPr algn="ctr" defTabSz="914411"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cap="none" dirty="0" smtClean="0"/>
              <a:t>TRS Website – Term Pay Calculator</a:t>
            </a:r>
            <a:endParaRPr lang="en-US" cap="none" dirty="0"/>
          </a:p>
        </p:txBody>
      </p:sp>
    </p:spTree>
    <p:extLst>
      <p:ext uri="{BB962C8B-B14F-4D97-AF65-F5344CB8AC3E}">
        <p14:creationId xmlns:p14="http://schemas.microsoft.com/office/powerpoint/2010/main" val="3073604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srcRect l="10034" t="16845" r="58001" b="8647"/>
          <a:stretch/>
        </p:blipFill>
        <p:spPr bwMode="auto">
          <a:xfrm>
            <a:off x="1770611" y="307570"/>
            <a:ext cx="8670174" cy="60849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33600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srcRect l="10844" t="13586" r="57961" b="7288"/>
          <a:stretch/>
        </p:blipFill>
        <p:spPr bwMode="auto">
          <a:xfrm>
            <a:off x="2036619" y="249383"/>
            <a:ext cx="8786552" cy="64257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3013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2"/>
          <a:srcRect l="9775" t="20407" r="57606" b="23061"/>
          <a:stretch/>
        </p:blipFill>
        <p:spPr bwMode="auto">
          <a:xfrm>
            <a:off x="1487977" y="350605"/>
            <a:ext cx="9809019" cy="60834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06229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10898" t="15791" r="57901" b="6970"/>
          <a:stretch/>
        </p:blipFill>
        <p:spPr bwMode="auto">
          <a:xfrm>
            <a:off x="2006051" y="256828"/>
            <a:ext cx="8625927" cy="62354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16571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87" y="1978086"/>
            <a:ext cx="2707730" cy="1596177"/>
          </a:xfrm>
        </p:spPr>
        <p:txBody>
          <a:bodyPr>
            <a:normAutofit fontScale="90000"/>
          </a:bodyPr>
          <a:lstStyle/>
          <a:p>
            <a:r>
              <a:rPr lang="en-US" dirty="0" smtClean="0"/>
              <a:t/>
            </a:r>
            <a:br>
              <a:rPr lang="en-US" dirty="0" smtClean="0"/>
            </a:br>
            <a:r>
              <a:rPr lang="en-US" dirty="0" smtClean="0"/>
              <a:t>Example Letter of out-of-pocket expense to retiree</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248859201"/>
              </p:ext>
            </p:extLst>
          </p:nvPr>
        </p:nvGraphicFramePr>
        <p:xfrm>
          <a:off x="3560763" y="349250"/>
          <a:ext cx="6316662" cy="6196013"/>
        </p:xfrm>
        <a:graphic>
          <a:graphicData uri="http://schemas.openxmlformats.org/presentationml/2006/ole">
            <mc:AlternateContent xmlns:mc="http://schemas.openxmlformats.org/markup-compatibility/2006">
              <mc:Choice xmlns:v="urn:schemas-microsoft-com:vml" Requires="v">
                <p:oleObj spid="_x0000_s5163" name="Document" r:id="rId3" imgW="6322244" imgH="6223983" progId="Word.Document.8">
                  <p:embed/>
                </p:oleObj>
              </mc:Choice>
              <mc:Fallback>
                <p:oleObj name="Document" r:id="rId3" imgW="6322244" imgH="6223983" progId="Word.Document.8">
                  <p:embed/>
                  <p:pic>
                    <p:nvPicPr>
                      <p:cNvPr id="0" name=""/>
                      <p:cNvPicPr/>
                      <p:nvPr/>
                    </p:nvPicPr>
                    <p:blipFill>
                      <a:blip r:embed="rId4"/>
                      <a:stretch>
                        <a:fillRect/>
                      </a:stretch>
                    </p:blipFill>
                    <p:spPr>
                      <a:xfrm>
                        <a:off x="3560763" y="349250"/>
                        <a:ext cx="6316662" cy="6196013"/>
                      </a:xfrm>
                      <a:prstGeom prst="rect">
                        <a:avLst/>
                      </a:prstGeom>
                    </p:spPr>
                  </p:pic>
                </p:oleObj>
              </mc:Fallback>
            </mc:AlternateContent>
          </a:graphicData>
        </a:graphic>
      </p:graphicFrame>
    </p:spTree>
    <p:extLst>
      <p:ext uri="{BB962C8B-B14F-4D97-AF65-F5344CB8AC3E}">
        <p14:creationId xmlns:p14="http://schemas.microsoft.com/office/powerpoint/2010/main" val="1982062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87" y="1978086"/>
            <a:ext cx="2707730" cy="1596177"/>
          </a:xfrm>
        </p:spPr>
        <p:txBody>
          <a:bodyPr>
            <a:normAutofit fontScale="90000"/>
          </a:bodyPr>
          <a:lstStyle/>
          <a:p>
            <a:r>
              <a:rPr lang="en-US" dirty="0" smtClean="0"/>
              <a:t>Example Letter</a:t>
            </a:r>
            <a:br>
              <a:rPr lang="en-US" dirty="0" smtClean="0"/>
            </a:br>
            <a:r>
              <a:rPr lang="en-US" dirty="0" smtClean="0"/>
              <a:t> with no </a:t>
            </a:r>
            <a:br>
              <a:rPr lang="en-US" dirty="0" smtClean="0"/>
            </a:br>
            <a:r>
              <a:rPr lang="en-US" dirty="0" smtClean="0"/>
              <a:t>out-of-pocket expense to retiree</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185581042"/>
              </p:ext>
            </p:extLst>
          </p:nvPr>
        </p:nvGraphicFramePr>
        <p:xfrm>
          <a:off x="3500438" y="554038"/>
          <a:ext cx="6029325" cy="5318125"/>
        </p:xfrm>
        <a:graphic>
          <a:graphicData uri="http://schemas.openxmlformats.org/presentationml/2006/ole">
            <mc:AlternateContent xmlns:mc="http://schemas.openxmlformats.org/markup-compatibility/2006">
              <mc:Choice xmlns:v="urn:schemas-microsoft-com:vml" Requires="v">
                <p:oleObj spid="_x0000_s6185" name="Document" r:id="rId3" imgW="5479475" imgH="4846320" progId="Word.Document.8">
                  <p:embed/>
                </p:oleObj>
              </mc:Choice>
              <mc:Fallback>
                <p:oleObj name="Document" r:id="rId3" imgW="5479475" imgH="4846320" progId="Word.Document.8">
                  <p:embed/>
                  <p:pic>
                    <p:nvPicPr>
                      <p:cNvPr id="0" name=""/>
                      <p:cNvPicPr/>
                      <p:nvPr/>
                    </p:nvPicPr>
                    <p:blipFill>
                      <a:blip r:embed="rId4"/>
                      <a:stretch>
                        <a:fillRect/>
                      </a:stretch>
                    </p:blipFill>
                    <p:spPr>
                      <a:xfrm>
                        <a:off x="3500438" y="554038"/>
                        <a:ext cx="6029325" cy="5318125"/>
                      </a:xfrm>
                      <a:prstGeom prst="rect">
                        <a:avLst/>
                      </a:prstGeom>
                    </p:spPr>
                  </p:pic>
                </p:oleObj>
              </mc:Fallback>
            </mc:AlternateContent>
          </a:graphicData>
        </a:graphic>
      </p:graphicFrame>
    </p:spTree>
    <p:extLst>
      <p:ext uri="{BB962C8B-B14F-4D97-AF65-F5344CB8AC3E}">
        <p14:creationId xmlns:p14="http://schemas.microsoft.com/office/powerpoint/2010/main" val="3273448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6736" y="156412"/>
            <a:ext cx="9664129" cy="6740307"/>
          </a:xfrm>
          <a:prstGeom prst="rect">
            <a:avLst/>
          </a:prstGeom>
        </p:spPr>
        <p:txBody>
          <a:bodyPr wrap="square">
            <a:spAutoFit/>
          </a:bodyPr>
          <a:lstStyle/>
          <a:p>
            <a:r>
              <a:rPr lang="en-US" sz="1600" b="1" dirty="0">
                <a:latin typeface="Helvetica" panose="020B0604020202020204" pitchFamily="34" charset="0"/>
                <a:ea typeface="Calibri" panose="020F0502020204030204" pitchFamily="34" charset="0"/>
                <a:cs typeface="Times New Roman" panose="02020603050405020304" pitchFamily="18" charset="0"/>
              </a:rPr>
              <a:t>Forms in Retirement File (date received):</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______   1.  Copy of letter from TRS – in receipt of Form 129:  Term Pay – Irrevocable Election Form</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______   2.  Irrevocable Resignation Form from District (retirement incentive)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______   3.  Copy of Resignation Letter</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______   4.  Copy of Signed Form 144:  Member &amp; Employer Certification of Termination of Employment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______   5.  Copy of Signed Form 117:  Authorization for Deduction of Health Insurance form</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______   6.  Copy of Payroll change form from TRS Insurance Deductions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______   7.  Copy of Signed Form 129:  Termination Pay – Irrevocable Election Form</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______   8.  Letter from TRS that the teacher may have to pay termination pay difference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______   9.  Copy of Termination Pay calculation spreadsheet sent to TRS (optional)</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______ 10.  Term Pay Calculator from TRS website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______ 11.  Copy of Form 113:  Retirement Termination Pay with Term Pay Calculator on back</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______ 12.  Copy of District checks made payable to teacher and any checks from the teacher</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Helvetica" panose="020B0604020202020204" pitchFamily="34" charset="0"/>
                <a:ea typeface="Calibri" panose="020F0502020204030204" pitchFamily="34" charset="0"/>
                <a:cs typeface="Times New Roman" panose="02020603050405020304" pitchFamily="18" charset="0"/>
              </a:rPr>
              <a:t>______ 13.  Copy of letter/documents to teacher informing them of any out of pocket expense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383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 14 – Retirement Fund</a:t>
            </a:r>
            <a:endParaRPr lang="en-US" dirty="0"/>
          </a:p>
        </p:txBody>
      </p:sp>
      <p:sp>
        <p:nvSpPr>
          <p:cNvPr id="3" name="Content Placeholder 2"/>
          <p:cNvSpPr>
            <a:spLocks noGrp="1"/>
          </p:cNvSpPr>
          <p:nvPr>
            <p:ph sz="quarter" idx="13"/>
          </p:nvPr>
        </p:nvSpPr>
        <p:spPr/>
        <p:txBody>
          <a:bodyPr/>
          <a:lstStyle/>
          <a:p>
            <a:r>
              <a:rPr lang="en-US" dirty="0" smtClean="0"/>
              <a:t>Last minute/unexpected retirements </a:t>
            </a:r>
            <a:r>
              <a:rPr lang="en-US" dirty="0" smtClean="0"/>
              <a:t>and/or </a:t>
            </a:r>
            <a:r>
              <a:rPr lang="en-US" smtClean="0"/>
              <a:t>retirement incentives can </a:t>
            </a:r>
            <a:r>
              <a:rPr lang="en-US" dirty="0" smtClean="0"/>
              <a:t>put the squeeze on your retirement fund balance.</a:t>
            </a:r>
          </a:p>
          <a:p>
            <a:r>
              <a:rPr lang="en-US" dirty="0" smtClean="0"/>
              <a:t>Be as fiscally responsible as you can but it is okay to plan for a small cushion in your retirement fund budget.</a:t>
            </a:r>
          </a:p>
          <a:p>
            <a:r>
              <a:rPr lang="en-US" dirty="0" smtClean="0"/>
              <a:t>what’s in your reserves?  Don’t be afraid to use them</a:t>
            </a:r>
            <a:r>
              <a:rPr lang="en-US" dirty="0" smtClean="0"/>
              <a:t>.  Make sure you have the budget authority to use – otherwise you will need a budget amendment.</a:t>
            </a:r>
            <a:endParaRPr lang="en-US" dirty="0"/>
          </a:p>
        </p:txBody>
      </p:sp>
    </p:spTree>
    <p:extLst>
      <p:ext uri="{BB962C8B-B14F-4D97-AF65-F5344CB8AC3E}">
        <p14:creationId xmlns:p14="http://schemas.microsoft.com/office/powerpoint/2010/main" val="1394003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0649" y="1532918"/>
            <a:ext cx="10364452" cy="3700819"/>
          </a:xfrm>
        </p:spPr>
        <p:txBody>
          <a:bodyPr/>
          <a:lstStyle/>
          <a:p>
            <a:r>
              <a:rPr lang="en-US" dirty="0" smtClean="0"/>
              <a:t>Any questions???</a:t>
            </a:r>
            <a:br>
              <a:rPr lang="en-US" dirty="0" smtClean="0"/>
            </a:br>
            <a:r>
              <a:rPr lang="en-US" dirty="0"/>
              <a:t/>
            </a:r>
            <a:br>
              <a:rPr lang="en-US" dirty="0"/>
            </a:br>
            <a:r>
              <a:rPr lang="en-US" dirty="0"/>
              <a:t/>
            </a:r>
            <a:br>
              <a:rPr lang="en-US" dirty="0"/>
            </a:br>
            <a:r>
              <a:rPr lang="en-US" dirty="0" smtClean="0"/>
              <a:t>Thank you for coming!!!</a:t>
            </a:r>
            <a:endParaRPr lang="en-US" dirty="0"/>
          </a:p>
        </p:txBody>
      </p:sp>
    </p:spTree>
    <p:extLst>
      <p:ext uri="{BB962C8B-B14F-4D97-AF65-F5344CB8AC3E}">
        <p14:creationId xmlns:p14="http://schemas.microsoft.com/office/powerpoint/2010/main" val="4213620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67635" y="1301816"/>
            <a:ext cx="2442409" cy="3970318"/>
          </a:xfrm>
          <a:prstGeom prst="rect">
            <a:avLst/>
          </a:prstGeom>
          <a:noFill/>
        </p:spPr>
        <p:txBody>
          <a:bodyPr wrap="square" rtlCol="0">
            <a:spAutoFit/>
          </a:bodyPr>
          <a:lstStyle/>
          <a:p>
            <a:pPr algn="ctr"/>
            <a:r>
              <a:rPr lang="en-US" sz="3600" dirty="0" smtClean="0"/>
              <a:t>FORM 129 – Termination Pay – Irrevocable Election Form</a:t>
            </a:r>
            <a:endParaRPr lang="en-US" sz="3600" i="1" dirty="0"/>
          </a:p>
        </p:txBody>
      </p:sp>
      <p:pic>
        <p:nvPicPr>
          <p:cNvPr id="6" name="Picture 5"/>
          <p:cNvPicPr/>
          <p:nvPr/>
        </p:nvPicPr>
        <p:blipFill rotWithShape="1">
          <a:blip r:embed="rId2"/>
          <a:srcRect l="17169" t="20331" r="66589" b="4893"/>
          <a:stretch/>
        </p:blipFill>
        <p:spPr bwMode="auto">
          <a:xfrm>
            <a:off x="3053023" y="334241"/>
            <a:ext cx="4972050" cy="64389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262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4695" y="1937083"/>
            <a:ext cx="1937083" cy="369332"/>
          </a:xfrm>
          <a:prstGeom prst="rect">
            <a:avLst/>
          </a:prstGeom>
          <a:noFill/>
        </p:spPr>
        <p:txBody>
          <a:bodyPr wrap="square" rtlCol="0">
            <a:spAutoFit/>
          </a:bodyPr>
          <a:lstStyle/>
          <a:p>
            <a:r>
              <a:rPr lang="en-US" dirty="0" smtClean="0"/>
              <a:t>    </a:t>
            </a:r>
            <a:endParaRPr lang="en-US" i="1" dirty="0"/>
          </a:p>
        </p:txBody>
      </p:sp>
      <p:pic>
        <p:nvPicPr>
          <p:cNvPr id="5" name="Picture 4"/>
          <p:cNvPicPr/>
          <p:nvPr/>
        </p:nvPicPr>
        <p:blipFill rotWithShape="1">
          <a:blip r:embed="rId2"/>
          <a:srcRect l="17449" t="45220" r="66589" b="25799"/>
          <a:stretch/>
        </p:blipFill>
        <p:spPr bwMode="auto">
          <a:xfrm>
            <a:off x="1737360" y="573577"/>
            <a:ext cx="9243751" cy="54697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3719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3776" y="618518"/>
            <a:ext cx="10364452" cy="849335"/>
          </a:xfrm>
        </p:spPr>
        <p:txBody>
          <a:bodyPr/>
          <a:lstStyle/>
          <a:p>
            <a:r>
              <a:rPr lang="en-US" dirty="0" smtClean="0"/>
              <a:t>The employee makes choice – not you! </a:t>
            </a:r>
            <a:endParaRPr lang="en-US" dirty="0"/>
          </a:p>
        </p:txBody>
      </p:sp>
      <p:sp>
        <p:nvSpPr>
          <p:cNvPr id="6" name="Content Placeholder 5"/>
          <p:cNvSpPr>
            <a:spLocks noGrp="1"/>
          </p:cNvSpPr>
          <p:nvPr>
            <p:ph sz="quarter" idx="13"/>
          </p:nvPr>
        </p:nvSpPr>
        <p:spPr>
          <a:xfrm>
            <a:off x="914402" y="1648326"/>
            <a:ext cx="10363826" cy="4475748"/>
          </a:xfrm>
        </p:spPr>
        <p:txBody>
          <a:bodyPr>
            <a:normAutofit fontScale="77500" lnSpcReduction="20000"/>
          </a:bodyPr>
          <a:lstStyle/>
          <a:p>
            <a:r>
              <a:rPr lang="en-US" sz="2300" cap="none" dirty="0" smtClean="0"/>
              <a:t>Termination pay </a:t>
            </a:r>
            <a:r>
              <a:rPr lang="en-US" sz="2300" b="1" cap="none" dirty="0" smtClean="0"/>
              <a:t>OPTION 1</a:t>
            </a:r>
            <a:r>
              <a:rPr lang="en-US" sz="2300" cap="none" dirty="0" smtClean="0"/>
              <a:t>—the total amount of the termination pay received by the member must be used in calculating the member’s retirement benefit by </a:t>
            </a:r>
            <a:r>
              <a:rPr lang="en-US" sz="2300" b="1" u="sng" cap="none" dirty="0" smtClean="0"/>
              <a:t>ADDING</a:t>
            </a:r>
            <a:r>
              <a:rPr lang="en-US" sz="2300" cap="none" dirty="0" smtClean="0"/>
              <a:t> the total termination pay to the compensation used to calculate the member’s average final compensation (AFC). This option provides the largest monthly benefit increase and will have the highest cost for both the member and the employer. The required employer and employee contributions will be actuarially determined. In many cases, the member’s required contributions on the termination pay will be greater than the termination pay amount. </a:t>
            </a:r>
          </a:p>
          <a:p>
            <a:endParaRPr lang="en-US" sz="2300" cap="none" dirty="0" smtClean="0"/>
          </a:p>
          <a:p>
            <a:r>
              <a:rPr lang="en-US" sz="2300" cap="none" dirty="0" smtClean="0"/>
              <a:t>Termination pay </a:t>
            </a:r>
            <a:r>
              <a:rPr lang="en-US" sz="2300" b="1" cap="none" dirty="0" smtClean="0"/>
              <a:t>OPTION 2</a:t>
            </a:r>
            <a:r>
              <a:rPr lang="en-US" sz="2300" cap="none" dirty="0" smtClean="0"/>
              <a:t>—the total amount of the termination pay received by the member must be used in calculating the member’s retirement benefit by </a:t>
            </a:r>
            <a:r>
              <a:rPr lang="en-US" sz="2300" b="1" u="sng" cap="none" dirty="0" smtClean="0"/>
              <a:t>DIVIDING</a:t>
            </a:r>
            <a:r>
              <a:rPr lang="en-US" sz="2300" cap="none" dirty="0" smtClean="0"/>
              <a:t> the total amount of termination pay by the member’s total number of years of creditable service to determine an annual amount of termination pay. The annual amount of termination pay is added to each year of compensation used to calculate the member’s AFC. This option provides a smaller monthly benefit increase than option 1. Employer and employee contributions will be calculated based on the total statutory employer (including state supplemental) and member contribution rates then in effect.</a:t>
            </a:r>
          </a:p>
          <a:p>
            <a:endParaRPr lang="en-US" dirty="0"/>
          </a:p>
        </p:txBody>
      </p:sp>
    </p:spTree>
    <p:extLst>
      <p:ext uri="{BB962C8B-B14F-4D97-AF65-F5344CB8AC3E}">
        <p14:creationId xmlns:p14="http://schemas.microsoft.com/office/powerpoint/2010/main" val="3617286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b="1" dirty="0"/>
              <a:t>TERMINATION PAY IRREVOCABLE ELECTION FORM </a:t>
            </a:r>
            <a:endParaRPr lang="en-US" dirty="0"/>
          </a:p>
        </p:txBody>
      </p:sp>
      <p:sp>
        <p:nvSpPr>
          <p:cNvPr id="3" name="Content Placeholder 2"/>
          <p:cNvSpPr>
            <a:spLocks noGrp="1"/>
          </p:cNvSpPr>
          <p:nvPr>
            <p:ph sz="quarter" idx="13"/>
          </p:nvPr>
        </p:nvSpPr>
        <p:spPr>
          <a:xfrm>
            <a:off x="913774" y="2367092"/>
            <a:ext cx="10363826" cy="3600571"/>
          </a:xfrm>
        </p:spPr>
        <p:txBody>
          <a:bodyPr>
            <a:normAutofit lnSpcReduction="10000"/>
          </a:bodyPr>
          <a:lstStyle/>
          <a:p>
            <a:r>
              <a:rPr lang="en-US" cap="none" dirty="0"/>
              <a:t>TRS recommends that prior to signing an election form, the employee requests an estimate of benefits or utilizes the ‘on-line benefit estimator’ located on the TRS website. </a:t>
            </a:r>
          </a:p>
          <a:p>
            <a:r>
              <a:rPr lang="en-US" cap="none" dirty="0" smtClean="0"/>
              <a:t>Termination pay is restricted to payments made at the time of termination and</a:t>
            </a:r>
            <a:r>
              <a:rPr lang="en-US" b="1" cap="none" dirty="0" smtClean="0"/>
              <a:t> </a:t>
            </a:r>
            <a:r>
              <a:rPr lang="en-US" cap="none" dirty="0" smtClean="0"/>
              <a:t>retirement. </a:t>
            </a:r>
          </a:p>
          <a:p>
            <a:r>
              <a:rPr lang="en-US" cap="none" dirty="0" smtClean="0"/>
              <a:t>May elect to have employee contributions deducted from termination. </a:t>
            </a:r>
          </a:p>
          <a:p>
            <a:r>
              <a:rPr lang="en-US" cap="none" dirty="0" smtClean="0"/>
              <a:t>Pay as a tax-deferred contribution. </a:t>
            </a:r>
          </a:p>
          <a:p>
            <a:r>
              <a:rPr lang="en-US" cap="none" dirty="0" smtClean="0"/>
              <a:t>This election form must be signed by employee and employer at least 90 </a:t>
            </a:r>
            <a:r>
              <a:rPr lang="en-US" b="1" cap="none" dirty="0" smtClean="0"/>
              <a:t>calendar days </a:t>
            </a:r>
            <a:r>
              <a:rPr lang="en-US" cap="none" dirty="0" smtClean="0"/>
              <a:t>prior to the last pupil instruction day, pupil instruction related day, or termination date. </a:t>
            </a:r>
          </a:p>
          <a:p>
            <a:r>
              <a:rPr lang="en-US" cap="none" dirty="0" smtClean="0"/>
              <a:t>Signing the election form is </a:t>
            </a:r>
            <a:r>
              <a:rPr lang="en-US" b="1" cap="none" dirty="0" smtClean="0"/>
              <a:t>NOT </a:t>
            </a:r>
            <a:r>
              <a:rPr lang="en-US" cap="none" dirty="0" smtClean="0"/>
              <a:t>a commitment to retire on a specific date. </a:t>
            </a:r>
          </a:p>
        </p:txBody>
      </p:sp>
    </p:spTree>
    <p:extLst>
      <p:ext uri="{BB962C8B-B14F-4D97-AF65-F5344CB8AC3E}">
        <p14:creationId xmlns:p14="http://schemas.microsoft.com/office/powerpoint/2010/main" val="2927516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b="1" dirty="0" smtClean="0"/>
              <a:t>TP-IEF (</a:t>
            </a:r>
            <a:r>
              <a:rPr lang="en-US" b="1" cap="none" dirty="0" smtClean="0"/>
              <a:t>continued</a:t>
            </a:r>
            <a:r>
              <a:rPr lang="en-US" b="1" dirty="0" smtClean="0"/>
              <a:t>)</a:t>
            </a:r>
            <a:endParaRPr lang="en-US" dirty="0"/>
          </a:p>
        </p:txBody>
      </p:sp>
      <p:sp>
        <p:nvSpPr>
          <p:cNvPr id="3" name="Content Placeholder 2"/>
          <p:cNvSpPr>
            <a:spLocks noGrp="1"/>
          </p:cNvSpPr>
          <p:nvPr>
            <p:ph sz="quarter" idx="13"/>
          </p:nvPr>
        </p:nvSpPr>
        <p:spPr>
          <a:xfrm>
            <a:off x="914402" y="2549974"/>
            <a:ext cx="10363826" cy="2470914"/>
          </a:xfrm>
        </p:spPr>
        <p:txBody>
          <a:bodyPr/>
          <a:lstStyle/>
          <a:p>
            <a:r>
              <a:rPr lang="en-US" cap="none" dirty="0" smtClean="0"/>
              <a:t>Your employer is required to withhold and remit TRS contributions, tax deferred. </a:t>
            </a:r>
          </a:p>
          <a:p>
            <a:r>
              <a:rPr lang="en-US" cap="none" dirty="0" smtClean="0"/>
              <a:t>The election is effective on the date the form is signed by you and your employer. </a:t>
            </a:r>
          </a:p>
          <a:p>
            <a:r>
              <a:rPr lang="en-US" cap="none" dirty="0" smtClean="0"/>
              <a:t>The election is only valid with your current employer. </a:t>
            </a:r>
          </a:p>
          <a:p>
            <a:r>
              <a:rPr lang="en-US" cap="none" dirty="0" smtClean="0"/>
              <a:t>If you have more than one employer reporting wages, you must sign an irrevocable election with each employer. </a:t>
            </a:r>
            <a:endParaRPr lang="en-US" cap="none" dirty="0"/>
          </a:p>
        </p:txBody>
      </p:sp>
    </p:spTree>
    <p:extLst>
      <p:ext uri="{BB962C8B-B14F-4D97-AF65-F5344CB8AC3E}">
        <p14:creationId xmlns:p14="http://schemas.microsoft.com/office/powerpoint/2010/main" val="3971086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1520" y="618518"/>
            <a:ext cx="10546708" cy="1596177"/>
          </a:xfrm>
        </p:spPr>
        <p:txBody>
          <a:bodyPr/>
          <a:lstStyle/>
          <a:p>
            <a:r>
              <a:rPr lang="en-US" b="1" dirty="0"/>
              <a:t>TERMINATION PAY </a:t>
            </a:r>
            <a:r>
              <a:rPr lang="en-US" b="1" dirty="0" smtClean="0"/>
              <a:t>DEFINITION </a:t>
            </a:r>
            <a:br>
              <a:rPr lang="en-US" b="1" dirty="0" smtClean="0"/>
            </a:br>
            <a:r>
              <a:rPr lang="en-US" b="1" dirty="0" smtClean="0"/>
              <a:t>Check your Collective Bargaining </a:t>
            </a:r>
            <a:r>
              <a:rPr lang="en-US" b="1" dirty="0" err="1" smtClean="0"/>
              <a:t>AGreement</a:t>
            </a:r>
            <a:r>
              <a:rPr lang="en-US" b="1" dirty="0" smtClean="0"/>
              <a:t> </a:t>
            </a:r>
            <a:endParaRPr lang="en-US" dirty="0"/>
          </a:p>
        </p:txBody>
      </p:sp>
      <p:sp>
        <p:nvSpPr>
          <p:cNvPr id="7" name="Content Placeholder 6"/>
          <p:cNvSpPr>
            <a:spLocks noGrp="1"/>
          </p:cNvSpPr>
          <p:nvPr>
            <p:ph sz="quarter" idx="13"/>
          </p:nvPr>
        </p:nvSpPr>
        <p:spPr/>
        <p:txBody>
          <a:bodyPr/>
          <a:lstStyle/>
          <a:p>
            <a:r>
              <a:rPr lang="en-US" dirty="0"/>
              <a:t>Vacation pay </a:t>
            </a:r>
          </a:p>
          <a:p>
            <a:r>
              <a:rPr lang="en-US" dirty="0"/>
              <a:t>Sick leave </a:t>
            </a:r>
            <a:endParaRPr lang="en-US" dirty="0" smtClean="0"/>
          </a:p>
          <a:p>
            <a:r>
              <a:rPr lang="en-US" smtClean="0"/>
              <a:t>PERSONaL</a:t>
            </a:r>
            <a:r>
              <a:rPr lang="en-US" dirty="0" smtClean="0"/>
              <a:t> LEAVE</a:t>
            </a:r>
            <a:endParaRPr lang="en-US" dirty="0"/>
          </a:p>
          <a:p>
            <a:r>
              <a:rPr lang="en-US" dirty="0"/>
              <a:t>Severance pay </a:t>
            </a:r>
          </a:p>
          <a:p>
            <a:r>
              <a:rPr lang="en-US" dirty="0"/>
              <a:t>Early termination incentive plan </a:t>
            </a:r>
            <a:r>
              <a:rPr lang="en-US" dirty="0" smtClean="0"/>
              <a:t>(request TRS review/determination)</a:t>
            </a:r>
            <a:endParaRPr lang="en-US" dirty="0"/>
          </a:p>
          <a:p>
            <a:r>
              <a:rPr lang="en-US" dirty="0"/>
              <a:t>Other payments contingent on </a:t>
            </a:r>
            <a:r>
              <a:rPr lang="en-US" dirty="0" smtClean="0"/>
              <a:t>terminating employment </a:t>
            </a:r>
            <a:endParaRPr lang="en-US" dirty="0"/>
          </a:p>
        </p:txBody>
      </p:sp>
    </p:spTree>
    <p:extLst>
      <p:ext uri="{BB962C8B-B14F-4D97-AF65-F5344CB8AC3E}">
        <p14:creationId xmlns:p14="http://schemas.microsoft.com/office/powerpoint/2010/main" val="1176519921"/>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441</TotalTime>
  <Words>913</Words>
  <Application>Microsoft Office PowerPoint</Application>
  <PresentationFormat>Widescreen</PresentationFormat>
  <Paragraphs>129</Paragraphs>
  <Slides>31</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39" baseType="lpstr">
      <vt:lpstr>Arial</vt:lpstr>
      <vt:lpstr>Calibri</vt:lpstr>
      <vt:lpstr>Helvetica</vt:lpstr>
      <vt:lpstr>Times New Roman</vt:lpstr>
      <vt:lpstr>Tw Cen MT</vt:lpstr>
      <vt:lpstr>Droplet</vt:lpstr>
      <vt:lpstr>Acrobat Document</vt:lpstr>
      <vt:lpstr>Document</vt:lpstr>
      <vt:lpstr>How to survive Teacher retirement</vt:lpstr>
      <vt:lpstr>PowerPoint Presentation</vt:lpstr>
      <vt:lpstr>PowerPoint Presentation</vt:lpstr>
      <vt:lpstr>PowerPoint Presentation</vt:lpstr>
      <vt:lpstr>PowerPoint Presentation</vt:lpstr>
      <vt:lpstr>The employee makes choice – not you! </vt:lpstr>
      <vt:lpstr> TERMINATION PAY IRREVOCABLE ELECTION FORM </vt:lpstr>
      <vt:lpstr> TP-IEF (continued)</vt:lpstr>
      <vt:lpstr>TERMINATION PAY DEFINITION  Check your Collective Bargaining AGreement </vt:lpstr>
      <vt:lpstr>PowerPoint Presentation</vt:lpstr>
      <vt:lpstr>Form 144 certification of termination of employment (aka prearranged employment agreement)</vt:lpstr>
      <vt:lpstr>PowerPoint Presentation</vt:lpstr>
      <vt:lpstr>PowerPoint Presentation</vt:lpstr>
      <vt:lpstr>Form 108 Application for  retirement allowance</vt:lpstr>
      <vt:lpstr>PowerPoint Presentation</vt:lpstr>
      <vt:lpstr>PowerPoint Presentation</vt:lpstr>
      <vt:lpstr>TERMINATION PAY OPTIONS on form 113  Again: retiree chooses – not you!</vt:lpstr>
      <vt:lpstr>Complete this section with actual (not estimated) final termination pay</vt:lpstr>
      <vt:lpstr>TERMINATION PAY – IRREVOCABLE ELECTION CALCULATION FORMULA </vt:lpstr>
      <vt:lpstr>TERMINATION PAY - IRREVOCABLE ELECTION CALCULATION AGE 60 - EXAMPLE</vt:lpstr>
      <vt:lpstr>TERMINATION PAY – IRREVOCABLE ELECTION  FORM 129 NOT SIGNED</vt:lpstr>
      <vt:lpstr>TRS Website – Employers Wage &amp; Contribution System</vt:lpstr>
      <vt:lpstr>PowerPoint Presentation</vt:lpstr>
      <vt:lpstr>PowerPoint Presentation</vt:lpstr>
      <vt:lpstr>PowerPoint Presentation</vt:lpstr>
      <vt:lpstr>PowerPoint Presentation</vt:lpstr>
      <vt:lpstr>PowerPoint Presentation</vt:lpstr>
      <vt:lpstr> Example Letter of out-of-pocket expense to retiree</vt:lpstr>
      <vt:lpstr>Example Letter  with no  out-of-pocket expense to retiree</vt:lpstr>
      <vt:lpstr>Fund 14 – Retirement Fund</vt:lpstr>
      <vt:lpstr>Any questions???   Thank you for coming!!!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survive Teacher retirement</dc:title>
  <dc:creator>Jane Knudsen</dc:creator>
  <cp:lastModifiedBy>Jane Knudsen</cp:lastModifiedBy>
  <cp:revision>59</cp:revision>
  <cp:lastPrinted>2018-06-06T20:32:04Z</cp:lastPrinted>
  <dcterms:created xsi:type="dcterms:W3CDTF">2018-06-04T21:37:12Z</dcterms:created>
  <dcterms:modified xsi:type="dcterms:W3CDTF">2019-06-03T15:45:16Z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