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60" r:id="rId6"/>
    <p:sldId id="265" r:id="rId7"/>
    <p:sldId id="262" r:id="rId8"/>
    <p:sldId id="261" r:id="rId9"/>
    <p:sldId id="259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outlineViewPr>
    <p:cViewPr>
      <p:scale>
        <a:sx n="33" d="100"/>
        <a:sy n="33" d="100"/>
      </p:scale>
      <p:origin x="0" y="-3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83877-3867-430A-8F79-F2D32B722A2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05749-F2D8-424E-AAC9-1A3A3CB29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7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05749-F2D8-424E-AAC9-1A3A3CB297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56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05749-F2D8-424E-AAC9-1A3A3CB297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0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Detailed%20Workbook.xlsx" TargetMode="External"/><Relationship Id="rId2" Type="http://schemas.openxmlformats.org/officeDocument/2006/relationships/hyperlink" Target="Fund_15_Recap_Worksheet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imcloughlin.com/how-a-ping-has-changed-my-classroom-foreve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d/3.0/" TargetMode="External"/><Relationship Id="rId2" Type="http://schemas.openxmlformats.org/officeDocument/2006/relationships/hyperlink" Target="http://www.commhighered.com/2011/11/data-monster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MASBO NEW CLERKS ACADEMY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Working with Grants and Dealing with Monsters</a:t>
            </a:r>
          </a:p>
        </p:txBody>
      </p:sp>
    </p:spTree>
    <p:extLst>
      <p:ext uri="{BB962C8B-B14F-4D97-AF65-F5344CB8AC3E}">
        <p14:creationId xmlns:p14="http://schemas.microsoft.com/office/powerpoint/2010/main" val="19545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90315-A0B7-4B04-A4D9-C4BC0B79A6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9E02B-96DF-47F2-B0F6-52E083112B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11087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7295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Grants and the Nebulous Fund 15</a:t>
            </a:r>
          </a:p>
          <a:p>
            <a:pPr lvl="1"/>
            <a:r>
              <a:rPr lang="en-US" sz="2800" dirty="0"/>
              <a:t>Fund 15 as defined by the state and OPI can be very confusing</a:t>
            </a:r>
          </a:p>
          <a:p>
            <a:pPr lvl="1"/>
            <a:r>
              <a:rPr lang="en-US" sz="2800" dirty="0"/>
              <a:t>Fund 15 is a black hole that can and will suck in anything not otherwise assigned</a:t>
            </a:r>
          </a:p>
          <a:p>
            <a:pPr lvl="1"/>
            <a:r>
              <a:rPr lang="en-US" sz="2800" dirty="0"/>
              <a:t>Auditors pay a lot of attention to grants in Fund 15</a:t>
            </a:r>
          </a:p>
          <a:p>
            <a:pPr lvl="1"/>
            <a:r>
              <a:rPr lang="en-US" sz="2800" dirty="0"/>
              <a:t>If you are not careful, Fund 15 will eat you alive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155779" cy="459765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Setting Up Grants</a:t>
            </a:r>
          </a:p>
          <a:p>
            <a:pPr lvl="1"/>
            <a:r>
              <a:rPr lang="en-US" sz="3000" dirty="0"/>
              <a:t>Try and have a discussion with the grant manager when they are applying</a:t>
            </a:r>
          </a:p>
          <a:p>
            <a:pPr lvl="2"/>
            <a:r>
              <a:rPr lang="en-US" sz="2800" dirty="0"/>
              <a:t>Set expectations</a:t>
            </a:r>
          </a:p>
          <a:p>
            <a:pPr lvl="2"/>
            <a:r>
              <a:rPr lang="en-US" sz="2800" dirty="0"/>
              <a:t>Reporting requirements</a:t>
            </a:r>
          </a:p>
          <a:p>
            <a:pPr lvl="2"/>
            <a:r>
              <a:rPr lang="en-US" sz="2800" dirty="0"/>
              <a:t>Important dates</a:t>
            </a:r>
          </a:p>
          <a:p>
            <a:pPr lvl="2"/>
            <a:r>
              <a:rPr lang="en-US" sz="2800" dirty="0"/>
              <a:t>Possible limitations</a:t>
            </a:r>
          </a:p>
          <a:p>
            <a:pPr lvl="1"/>
            <a:r>
              <a:rPr lang="en-US" sz="3000" dirty="0"/>
              <a:t>It’s good to have this discussion every year with recurring grants and whenever there is a change in the grant manager</a:t>
            </a:r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451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155779" cy="459765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Setting Up Grants</a:t>
            </a:r>
            <a:r>
              <a:rPr lang="en-US" sz="1700" dirty="0"/>
              <a:t>(cont.)</a:t>
            </a:r>
            <a:endParaRPr lang="en-US" sz="3200" dirty="0"/>
          </a:p>
          <a:p>
            <a:pPr lvl="1"/>
            <a:r>
              <a:rPr lang="en-US" sz="2800" dirty="0"/>
              <a:t>Grants do not need to be coded to Fund 15 in your financial system</a:t>
            </a:r>
          </a:p>
          <a:p>
            <a:pPr lvl="2"/>
            <a:r>
              <a:rPr lang="en-US" sz="2000" dirty="0"/>
              <a:t>Using a different fund code for each grant makes tracking simpler</a:t>
            </a:r>
          </a:p>
          <a:p>
            <a:pPr lvl="2"/>
            <a:r>
              <a:rPr lang="en-US" sz="2000" dirty="0"/>
              <a:t>It is easier for grant managers to understand</a:t>
            </a:r>
          </a:p>
          <a:p>
            <a:pPr lvl="2"/>
            <a:r>
              <a:rPr lang="en-US" sz="2000" dirty="0"/>
              <a:t>Report generation is less tedious</a:t>
            </a:r>
          </a:p>
          <a:p>
            <a:pPr lvl="1"/>
            <a:r>
              <a:rPr lang="en-US" sz="2800" dirty="0"/>
              <a:t>Project Reporter Codes (PRC)</a:t>
            </a:r>
          </a:p>
          <a:p>
            <a:pPr lvl="2"/>
            <a:r>
              <a:rPr lang="en-US" sz="1900" dirty="0"/>
              <a:t>PRC Codes can change each year</a:t>
            </a:r>
          </a:p>
          <a:p>
            <a:pPr lvl="2"/>
            <a:r>
              <a:rPr lang="en-US" sz="1900" dirty="0"/>
              <a:t>Set up a block of PRC’s that can be tied to a grant and change each successive year</a:t>
            </a:r>
            <a:endParaRPr lang="en-US" sz="1700" dirty="0"/>
          </a:p>
          <a:p>
            <a:pPr lvl="3"/>
            <a:r>
              <a:rPr lang="en-US" sz="1700" dirty="0"/>
              <a:t>100-109 can be changed each year to match to the fiscal year, i.e. 100 ties to FY2020</a:t>
            </a:r>
          </a:p>
        </p:txBody>
      </p:sp>
    </p:spTree>
    <p:extLst>
      <p:ext uri="{BB962C8B-B14F-4D97-AF65-F5344CB8AC3E}">
        <p14:creationId xmlns:p14="http://schemas.microsoft.com/office/powerpoint/2010/main" val="242187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7496"/>
            <a:ext cx="8596668" cy="4628983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/>
              <a:t>Tracking and Maintaining Grants</a:t>
            </a:r>
          </a:p>
          <a:p>
            <a:pPr lvl="1"/>
            <a:r>
              <a:rPr lang="en-US" sz="2900" dirty="0"/>
              <a:t>Be diligent in tracking grants through out the year</a:t>
            </a:r>
          </a:p>
          <a:p>
            <a:pPr lvl="1"/>
            <a:r>
              <a:rPr lang="en-US" sz="2900" dirty="0"/>
              <a:t>Reconcile monthly</a:t>
            </a:r>
          </a:p>
          <a:p>
            <a:pPr lvl="2"/>
            <a:r>
              <a:rPr lang="en-US" sz="2500" dirty="0"/>
              <a:t>This will help eliminate a mad scramble at the end of the year </a:t>
            </a:r>
          </a:p>
          <a:p>
            <a:pPr lvl="2"/>
            <a:r>
              <a:rPr lang="en-US" sz="2500" dirty="0"/>
              <a:t>OPI has a handy spreadsheet for a limited number of funds</a:t>
            </a:r>
          </a:p>
          <a:p>
            <a:pPr lvl="3"/>
            <a:r>
              <a:rPr lang="en-US" sz="2500" dirty="0">
                <a:hlinkClick r:id="rId2" action="ppaction://hlinkfile"/>
              </a:rPr>
              <a:t>Fund_15_Recap_Worksheet.xlsx</a:t>
            </a:r>
            <a:endParaRPr lang="en-US" sz="2500" dirty="0"/>
          </a:p>
          <a:p>
            <a:pPr lvl="2"/>
            <a:r>
              <a:rPr lang="en-US" sz="2500" dirty="0"/>
              <a:t>Create your own spreadsheet</a:t>
            </a:r>
          </a:p>
          <a:p>
            <a:pPr lvl="3"/>
            <a:r>
              <a:rPr lang="en-US" sz="2500" dirty="0">
                <a:hlinkClick r:id="rId3" action="ppaction://hlinkfile"/>
              </a:rPr>
              <a:t>Detailed Workbook.xlsx</a:t>
            </a:r>
            <a:endParaRPr lang="en-US" sz="2500" dirty="0"/>
          </a:p>
          <a:p>
            <a:pPr lvl="2"/>
            <a:r>
              <a:rPr lang="en-US" sz="2500" dirty="0"/>
              <a:t>Use these spreadsheets for auditors, for balancing purposes,                                                    and to create supporting documents for cash requests and as additional checks and balances.</a:t>
            </a:r>
          </a:p>
          <a:p>
            <a:pPr lvl="2"/>
            <a:r>
              <a:rPr lang="en-US" sz="2500" dirty="0"/>
              <a:t>Work closely with the county Treasure to correct errors as soon as they are identified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34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244"/>
            <a:ext cx="8596668" cy="4642236"/>
          </a:xfrm>
        </p:spPr>
        <p:txBody>
          <a:bodyPr>
            <a:normAutofit fontScale="85000" lnSpcReduction="20000"/>
          </a:bodyPr>
          <a:lstStyle/>
          <a:p>
            <a:r>
              <a:rPr lang="en-US" sz="3400" dirty="0"/>
              <a:t>Tracking and Maintaining Grants</a:t>
            </a:r>
            <a:r>
              <a:rPr lang="en-US" sz="1900" dirty="0"/>
              <a:t>(cont.)</a:t>
            </a:r>
            <a:endParaRPr lang="en-US" dirty="0"/>
          </a:p>
          <a:p>
            <a:pPr lvl="1"/>
            <a:r>
              <a:rPr lang="en-US" sz="3200" dirty="0"/>
              <a:t>Be familiar with grants, particularly local grants</a:t>
            </a:r>
          </a:p>
          <a:p>
            <a:pPr lvl="2"/>
            <a:r>
              <a:rPr lang="en-US" sz="3000" dirty="0"/>
              <a:t>These can have odd reporting requirements and allowable cost restrictions </a:t>
            </a:r>
          </a:p>
          <a:p>
            <a:pPr lvl="1"/>
            <a:r>
              <a:rPr lang="en-US" sz="3200" dirty="0"/>
              <a:t>Make sure you are tracking and reporting allowable cost for the grant</a:t>
            </a:r>
          </a:p>
          <a:p>
            <a:pPr lvl="2"/>
            <a:r>
              <a:rPr lang="en-US" sz="3000" dirty="0"/>
              <a:t>Allowable</a:t>
            </a:r>
          </a:p>
          <a:p>
            <a:pPr lvl="3"/>
            <a:r>
              <a:rPr lang="en-US" sz="2800" dirty="0"/>
              <a:t>Necessary and reasonable to the performance and administration of the project</a:t>
            </a:r>
          </a:p>
          <a:p>
            <a:pPr lvl="3"/>
            <a:r>
              <a:rPr lang="en-US" sz="2800" dirty="0"/>
              <a:t>Authorized or not prohibited by state or local laws or regulations</a:t>
            </a:r>
          </a:p>
        </p:txBody>
      </p:sp>
    </p:spTree>
    <p:extLst>
      <p:ext uri="{BB962C8B-B14F-4D97-AF65-F5344CB8AC3E}">
        <p14:creationId xmlns:p14="http://schemas.microsoft.com/office/powerpoint/2010/main" val="399803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244"/>
            <a:ext cx="8596668" cy="4642236"/>
          </a:xfrm>
        </p:spPr>
        <p:txBody>
          <a:bodyPr>
            <a:normAutofit/>
          </a:bodyPr>
          <a:lstStyle/>
          <a:p>
            <a:r>
              <a:rPr lang="en-US" sz="3400" dirty="0"/>
              <a:t>Tracking and Maintaining Grants</a:t>
            </a:r>
            <a:r>
              <a:rPr lang="en-US" sz="1900" dirty="0"/>
              <a:t>(cont.)</a:t>
            </a:r>
          </a:p>
          <a:p>
            <a:pPr lvl="2"/>
            <a:r>
              <a:rPr lang="en-US" sz="2600" dirty="0"/>
              <a:t>Unallowable</a:t>
            </a:r>
            <a:endParaRPr lang="en-US" sz="3000" dirty="0"/>
          </a:p>
          <a:p>
            <a:pPr lvl="3"/>
            <a:r>
              <a:rPr lang="en-US" sz="2400" dirty="0"/>
              <a:t>Entertainment</a:t>
            </a:r>
          </a:p>
          <a:p>
            <a:pPr lvl="3"/>
            <a:r>
              <a:rPr lang="en-US" sz="2400" dirty="0"/>
              <a:t>Excess of costs over the grant amount</a:t>
            </a:r>
          </a:p>
          <a:p>
            <a:pPr lvl="3"/>
            <a:r>
              <a:rPr lang="en-US" sz="2400" dirty="0"/>
              <a:t>Termination pay</a:t>
            </a:r>
          </a:p>
          <a:p>
            <a:pPr lvl="1"/>
            <a:r>
              <a:rPr lang="en-US" sz="2800" dirty="0"/>
              <a:t>OPI and auditors pay close attention to what you report</a:t>
            </a:r>
          </a:p>
          <a:p>
            <a:pPr lvl="1"/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18574-6A18-46F1-A889-A67D59A58462}"/>
              </a:ext>
            </a:extLst>
          </p:cNvPr>
          <p:cNvSpPr txBox="1"/>
          <p:nvPr/>
        </p:nvSpPr>
        <p:spPr>
          <a:xfrm>
            <a:off x="12119018" y="6987613"/>
            <a:ext cx="3132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simcloughlin.com/how-a-ping-has-changed-my-classroom-forever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40021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Closing out grants</a:t>
            </a:r>
          </a:p>
          <a:p>
            <a:pPr lvl="1"/>
            <a:r>
              <a:rPr lang="en-US" sz="2800" dirty="0"/>
              <a:t>Monthly tracking and reporting should make closing out grants fairly easy</a:t>
            </a:r>
          </a:p>
          <a:p>
            <a:pPr lvl="2"/>
            <a:r>
              <a:rPr lang="en-US" sz="2800" dirty="0"/>
              <a:t>Make sure you know the grant end date and close out date</a:t>
            </a:r>
          </a:p>
          <a:p>
            <a:pPr lvl="3"/>
            <a:r>
              <a:rPr lang="en-US" sz="2600" dirty="0"/>
              <a:t>Federal – September 30</a:t>
            </a:r>
          </a:p>
          <a:p>
            <a:pPr lvl="3"/>
            <a:r>
              <a:rPr lang="en-US" sz="2600" dirty="0"/>
              <a:t>State – June 30</a:t>
            </a:r>
          </a:p>
          <a:p>
            <a:pPr lvl="3"/>
            <a:r>
              <a:rPr lang="en-US" sz="2600" dirty="0"/>
              <a:t>Local – Can vary</a:t>
            </a:r>
          </a:p>
          <a:p>
            <a:pPr lvl="2"/>
            <a:r>
              <a:rPr lang="en-US" sz="2800" dirty="0"/>
              <a:t>Be ready to close out as soon as all expenditures are accounted for i.e. payroll processed and invoices received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BEF6B-F71B-410B-A80E-55DD1528435D}"/>
              </a:ext>
            </a:extLst>
          </p:cNvPr>
          <p:cNvSpPr txBox="1"/>
          <p:nvPr/>
        </p:nvSpPr>
        <p:spPr>
          <a:xfrm>
            <a:off x="9012058" y="6627168"/>
            <a:ext cx="32861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://www.commhighered.com/2011/11/data-monster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-nd/3.0/"/>
              </a:rPr>
              <a:t>CC BY-ND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6563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1723"/>
            <a:ext cx="8596668" cy="530086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Indirect Costs</a:t>
            </a:r>
          </a:p>
          <a:p>
            <a:pPr lvl="1"/>
            <a:r>
              <a:rPr lang="en-US" sz="2800" dirty="0"/>
              <a:t>What are Indirect Costs</a:t>
            </a:r>
          </a:p>
          <a:p>
            <a:pPr lvl="2"/>
            <a:r>
              <a:rPr lang="en-US" sz="2400" dirty="0"/>
              <a:t>A costs of doing business that are charged to the General Fund</a:t>
            </a:r>
          </a:p>
          <a:p>
            <a:pPr lvl="3"/>
            <a:r>
              <a:rPr lang="en-US" sz="2000" dirty="0"/>
              <a:t>Accounting/Payroll</a:t>
            </a:r>
          </a:p>
          <a:p>
            <a:pPr lvl="3"/>
            <a:r>
              <a:rPr lang="en-US" sz="2000" dirty="0"/>
              <a:t>HR</a:t>
            </a:r>
          </a:p>
          <a:p>
            <a:pPr lvl="3"/>
            <a:r>
              <a:rPr lang="en-US" sz="2000" dirty="0"/>
              <a:t>Special Education Admin</a:t>
            </a:r>
          </a:p>
          <a:p>
            <a:pPr lvl="3"/>
            <a:r>
              <a:rPr lang="en-US" sz="2000" dirty="0"/>
              <a:t>Title I Admin</a:t>
            </a:r>
          </a:p>
          <a:p>
            <a:pPr lvl="2"/>
            <a:r>
              <a:rPr lang="en-US" sz="2400" dirty="0"/>
              <a:t>Can be viewed as another revenue to offset General   Fund Cost</a:t>
            </a:r>
          </a:p>
          <a:p>
            <a:pPr lvl="2"/>
            <a:r>
              <a:rPr lang="en-US" sz="2400" dirty="0"/>
              <a:t>Can be spend as designated by the Board</a:t>
            </a:r>
          </a:p>
          <a:p>
            <a:pPr lvl="2"/>
            <a:r>
              <a:rPr lang="en-US" sz="2400" dirty="0"/>
              <a:t>Reduces the amount available for the grant’s         purpose</a:t>
            </a:r>
          </a:p>
          <a:p>
            <a:pPr lvl="2"/>
            <a:r>
              <a:rPr lang="en-US" sz="2400" dirty="0"/>
              <a:t>Must be approved by OPI to apply</a:t>
            </a:r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1633</TotalTime>
  <Words>534</Words>
  <Application>Microsoft Office PowerPoint</Application>
  <PresentationFormat>Widescreen</PresentationFormat>
  <Paragraphs>78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MASBO NEW CLERKS ACADEMY</vt:lpstr>
      <vt:lpstr>Grant Management</vt:lpstr>
      <vt:lpstr>Grant Management</vt:lpstr>
      <vt:lpstr>Grant Management</vt:lpstr>
      <vt:lpstr>Grant Management</vt:lpstr>
      <vt:lpstr>Grant Management</vt:lpstr>
      <vt:lpstr>Grant Management</vt:lpstr>
      <vt:lpstr>Grant Management</vt:lpstr>
      <vt:lpstr>Grant Management</vt:lpstr>
      <vt:lpstr>Grant Management</vt:lpstr>
    </vt:vector>
  </TitlesOfParts>
  <Company>Butte School District No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MASBO REGION $</dc:title>
  <dc:creator>Clague, Dennis J.</dc:creator>
  <cp:lastModifiedBy>Clague, Dennis J.</cp:lastModifiedBy>
  <cp:revision>23</cp:revision>
  <cp:lastPrinted>2019-04-01T13:55:03Z</cp:lastPrinted>
  <dcterms:created xsi:type="dcterms:W3CDTF">2019-03-27T21:17:06Z</dcterms:created>
  <dcterms:modified xsi:type="dcterms:W3CDTF">2019-05-29T16:48:17Z</dcterms:modified>
</cp:coreProperties>
</file>