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1" r:id="rId1"/>
  </p:sldMasterIdLst>
  <p:notesMasterIdLst>
    <p:notesMasterId r:id="rId54"/>
  </p:notesMasterIdLst>
  <p:sldIdLst>
    <p:sldId id="256" r:id="rId2"/>
    <p:sldId id="293" r:id="rId3"/>
    <p:sldId id="257" r:id="rId4"/>
    <p:sldId id="258" r:id="rId5"/>
    <p:sldId id="264" r:id="rId6"/>
    <p:sldId id="305" r:id="rId7"/>
    <p:sldId id="265" r:id="rId8"/>
    <p:sldId id="308" r:id="rId9"/>
    <p:sldId id="259" r:id="rId10"/>
    <p:sldId id="260" r:id="rId11"/>
    <p:sldId id="261" r:id="rId12"/>
    <p:sldId id="262" r:id="rId13"/>
    <p:sldId id="263" r:id="rId14"/>
    <p:sldId id="306" r:id="rId15"/>
    <p:sldId id="266" r:id="rId16"/>
    <p:sldId id="280" r:id="rId17"/>
    <p:sldId id="281" r:id="rId18"/>
    <p:sldId id="282" r:id="rId19"/>
    <p:sldId id="307" r:id="rId20"/>
    <p:sldId id="267" r:id="rId21"/>
    <p:sldId id="268" r:id="rId22"/>
    <p:sldId id="269" r:id="rId23"/>
    <p:sldId id="270" r:id="rId24"/>
    <p:sldId id="271" r:id="rId25"/>
    <p:sldId id="275" r:id="rId26"/>
    <p:sldId id="272" r:id="rId27"/>
    <p:sldId id="273" r:id="rId28"/>
    <p:sldId id="274" r:id="rId29"/>
    <p:sldId id="276" r:id="rId30"/>
    <p:sldId id="311" r:id="rId31"/>
    <p:sldId id="329" r:id="rId32"/>
    <p:sldId id="328" r:id="rId33"/>
    <p:sldId id="327" r:id="rId34"/>
    <p:sldId id="326" r:id="rId35"/>
    <p:sldId id="325" r:id="rId36"/>
    <p:sldId id="279" r:id="rId37"/>
    <p:sldId id="316" r:id="rId38"/>
    <p:sldId id="321" r:id="rId39"/>
    <p:sldId id="323" r:id="rId40"/>
    <p:sldId id="322" r:id="rId41"/>
    <p:sldId id="290" r:id="rId42"/>
    <p:sldId id="291" r:id="rId43"/>
    <p:sldId id="296" r:id="rId44"/>
    <p:sldId id="297" r:id="rId45"/>
    <p:sldId id="298" r:id="rId46"/>
    <p:sldId id="299" r:id="rId47"/>
    <p:sldId id="302" r:id="rId48"/>
    <p:sldId id="300" r:id="rId49"/>
    <p:sldId id="301" r:id="rId50"/>
    <p:sldId id="303" r:id="rId51"/>
    <p:sldId id="304" r:id="rId52"/>
    <p:sldId id="292" r:id="rId5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E99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2"/>
      </p:cViewPr>
      <p:guideLst/>
    </p:cSldViewPr>
  </p:slideViewPr>
  <p:notesTextViewPr>
    <p:cViewPr>
      <p:scale>
        <a:sx n="1" d="1"/>
        <a:sy n="1" d="1"/>
      </p:scale>
      <p:origin x="0" y="0"/>
    </p:cViewPr>
  </p:notesTextViewPr>
  <p:notesViewPr>
    <p:cSldViewPr snapToGrid="0">
      <p:cViewPr varScale="1">
        <p:scale>
          <a:sx n="65" d="100"/>
          <a:sy n="65" d="100"/>
        </p:scale>
        <p:origin x="3154" y="6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CB4C15-4209-4EF5-9CDB-06421F4E717D}" type="datetimeFigureOut">
              <a:rPr lang="en-US" smtClean="0"/>
              <a:t>5/14/2019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FF4524-2F9B-4940-A766-582EE6935CC2}" type="slidenum">
              <a:rPr lang="en-US" smtClean="0"/>
              <a:t>‹#›</a:t>
            </a:fld>
            <a:endParaRPr lang="en-US"/>
          </a:p>
        </p:txBody>
      </p:sp>
    </p:spTree>
    <p:extLst>
      <p:ext uri="{BB962C8B-B14F-4D97-AF65-F5344CB8AC3E}">
        <p14:creationId xmlns:p14="http://schemas.microsoft.com/office/powerpoint/2010/main" val="2467414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A6C37-9F93-4D4D-BD79-AD80793A4374}"/>
              </a:ext>
            </a:extLst>
          </p:cNvPr>
          <p:cNvSpPr>
            <a:spLocks noGrp="1"/>
          </p:cNvSpPr>
          <p:nvPr>
            <p:ph type="ctrTitle"/>
          </p:nvPr>
        </p:nvSpPr>
        <p:spPr>
          <a:xfrm>
            <a:off x="1524000" y="1122363"/>
            <a:ext cx="9144000" cy="2387600"/>
          </a:xfrm>
        </p:spPr>
        <p:txBody>
          <a:bodyPr anchor="b"/>
          <a:lstStyle>
            <a:lvl1pPr algn="ctr">
              <a:defRPr sz="6000">
                <a:solidFill>
                  <a:schemeClr val="tx1"/>
                </a:solidFill>
              </a:defRPr>
            </a:lvl1pPr>
          </a:lstStyle>
          <a:p>
            <a:endParaRPr lang="en-US" dirty="0"/>
          </a:p>
        </p:txBody>
      </p:sp>
      <p:sp>
        <p:nvSpPr>
          <p:cNvPr id="3" name="Subtitle 2">
            <a:extLst>
              <a:ext uri="{FF2B5EF4-FFF2-40B4-BE49-F238E27FC236}">
                <a16:creationId xmlns:a16="http://schemas.microsoft.com/office/drawing/2014/main" id="{E9AF86D3-5E2E-47A0-9E7D-BBFC6DFAED83}"/>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7" name="Picture 6">
            <a:extLst>
              <a:ext uri="{FF2B5EF4-FFF2-40B4-BE49-F238E27FC236}">
                <a16:creationId xmlns:a16="http://schemas.microsoft.com/office/drawing/2014/main" id="{4F2C968F-C2F8-43AD-A671-F0C5A1BC965D}"/>
              </a:ext>
            </a:extLst>
          </p:cNvPr>
          <p:cNvPicPr>
            <a:picLocks noChangeAspect="1"/>
          </p:cNvPicPr>
          <p:nvPr userDrawn="1"/>
        </p:nvPicPr>
        <p:blipFill>
          <a:blip r:embed="rId2"/>
          <a:stretch>
            <a:fillRect/>
          </a:stretch>
        </p:blipFill>
        <p:spPr>
          <a:xfrm>
            <a:off x="609601" y="6249515"/>
            <a:ext cx="1814601" cy="457200"/>
          </a:xfrm>
          <a:prstGeom prst="rect">
            <a:avLst/>
          </a:prstGeom>
        </p:spPr>
      </p:pic>
    </p:spTree>
    <p:extLst>
      <p:ext uri="{BB962C8B-B14F-4D97-AF65-F5344CB8AC3E}">
        <p14:creationId xmlns:p14="http://schemas.microsoft.com/office/powerpoint/2010/main" val="2420648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17638"/>
            <a:ext cx="10972800" cy="472778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D6C5F34-F2E8-4D26-8327-DDE3A59D9E8D}"/>
              </a:ext>
            </a:extLst>
          </p:cNvPr>
          <p:cNvSpPr>
            <a:spLocks noGrp="1"/>
          </p:cNvSpPr>
          <p:nvPr>
            <p:ph type="dt" sz="half" idx="10"/>
          </p:nvPr>
        </p:nvSpPr>
        <p:spPr>
          <a:xfrm>
            <a:off x="4673600" y="6341591"/>
            <a:ext cx="2844800" cy="365125"/>
          </a:xfrm>
        </p:spPr>
        <p:txBody>
          <a:bodyPr/>
          <a:lstStyle>
            <a:lvl1pPr algn="ctr">
              <a:defRPr/>
            </a:lvl1pPr>
          </a:lstStyle>
          <a:p>
            <a:pPr defTabSz="457200" fontAlgn="base">
              <a:spcBef>
                <a:spcPct val="0"/>
              </a:spcBef>
              <a:spcAft>
                <a:spcPct val="0"/>
              </a:spcAft>
              <a:defRPr/>
            </a:pPr>
            <a:r>
              <a:rPr lang="en-US"/>
              <a:t>June 2019</a:t>
            </a:r>
            <a:endParaRPr lang="en-US" dirty="0"/>
          </a:p>
        </p:txBody>
      </p:sp>
      <p:sp>
        <p:nvSpPr>
          <p:cNvPr id="5" name="Slide Number Placeholder 5">
            <a:extLst>
              <a:ext uri="{FF2B5EF4-FFF2-40B4-BE49-F238E27FC236}">
                <a16:creationId xmlns:a16="http://schemas.microsoft.com/office/drawing/2014/main" id="{F9AAF9BC-BD8B-47EB-8EB9-CC98DD3C1AF1}"/>
              </a:ext>
            </a:extLst>
          </p:cNvPr>
          <p:cNvSpPr>
            <a:spLocks noGrp="1"/>
          </p:cNvSpPr>
          <p:nvPr>
            <p:ph type="sldNum" sz="quarter" idx="11"/>
          </p:nvPr>
        </p:nvSpPr>
        <p:spPr/>
        <p:txBody>
          <a:bodyPr/>
          <a:lstStyle>
            <a:lvl1pPr>
              <a:defRPr/>
            </a:lvl1pPr>
          </a:lstStyle>
          <a:p>
            <a:pPr defTabSz="457200" fontAlgn="base">
              <a:spcBef>
                <a:spcPct val="0"/>
              </a:spcBef>
              <a:spcAft>
                <a:spcPct val="0"/>
              </a:spcAft>
              <a:defRPr/>
            </a:pPr>
            <a:fld id="{245761AB-2A1B-4162-AB3D-A9E9D26D05DA}" type="slidenum">
              <a:rPr lang="en-US" altLang="en-US" smtClean="0">
                <a:ea typeface="ＭＳ Ｐゴシック" panose="020B0600070205080204" pitchFamily="34" charset="-128"/>
              </a:rPr>
              <a:pPr defTabSz="457200" fontAlgn="base">
                <a:spcBef>
                  <a:spcPct val="0"/>
                </a:spcBef>
                <a:spcAft>
                  <a:spcPct val="0"/>
                </a:spcAft>
                <a:defRPr/>
              </a:pPr>
              <a:t>‹#›</a:t>
            </a:fld>
            <a:endParaRPr lang="en-US" altLang="en-US">
              <a:ea typeface="ＭＳ Ｐゴシック" panose="020B0600070205080204" pitchFamily="34" charset="-128"/>
            </a:endParaRPr>
          </a:p>
        </p:txBody>
      </p:sp>
      <p:sp>
        <p:nvSpPr>
          <p:cNvPr id="9" name="Title 8">
            <a:extLst>
              <a:ext uri="{FF2B5EF4-FFF2-40B4-BE49-F238E27FC236}">
                <a16:creationId xmlns:a16="http://schemas.microsoft.com/office/drawing/2014/main" id="{95C60FFA-3693-417D-A970-2AD678BDB934}"/>
              </a:ext>
            </a:extLst>
          </p:cNvPr>
          <p:cNvSpPr>
            <a:spLocks noGrp="1"/>
          </p:cNvSpPr>
          <p:nvPr>
            <p:ph type="title"/>
          </p:nvPr>
        </p:nvSpPr>
        <p:spPr>
          <a:xfrm>
            <a:off x="609600" y="274638"/>
            <a:ext cx="10972800" cy="1051654"/>
          </a:xfrm>
        </p:spPr>
        <p:txBody>
          <a:bodyPr/>
          <a:lstStyle>
            <a:lvl1pPr algn="l">
              <a:defRPr/>
            </a:lvl1pPr>
          </a:lstStyle>
          <a:p>
            <a:r>
              <a:rPr lang="en-US" dirty="0"/>
              <a:t>Click to edit Master title style</a:t>
            </a:r>
          </a:p>
        </p:txBody>
      </p:sp>
    </p:spTree>
    <p:extLst>
      <p:ext uri="{BB962C8B-B14F-4D97-AF65-F5344CB8AC3E}">
        <p14:creationId xmlns:p14="http://schemas.microsoft.com/office/powerpoint/2010/main" val="24142173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9E2B93D-C8C7-4C65-9D22-3F360666932E}"/>
              </a:ext>
            </a:extLst>
          </p:cNvPr>
          <p:cNvSpPr>
            <a:spLocks noGrp="1"/>
          </p:cNvSpPr>
          <p:nvPr>
            <p:ph type="body" idx="1"/>
          </p:nvPr>
        </p:nvSpPr>
        <p:spPr>
          <a:xfrm>
            <a:off x="609600" y="1417638"/>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26" name="Title Placeholder 1">
            <a:extLst>
              <a:ext uri="{FF2B5EF4-FFF2-40B4-BE49-F238E27FC236}">
                <a16:creationId xmlns:a16="http://schemas.microsoft.com/office/drawing/2014/main" id="{DB752804-675F-4AEA-849A-380D98805BB5}"/>
              </a:ext>
            </a:extLst>
          </p:cNvPr>
          <p:cNvSpPr>
            <a:spLocks noGrp="1"/>
          </p:cNvSpPr>
          <p:nvPr>
            <p:ph type="title"/>
          </p:nvPr>
        </p:nvSpPr>
        <p:spPr bwMode="auto">
          <a:xfrm>
            <a:off x="609600" y="274638"/>
            <a:ext cx="10972800" cy="1070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4" name="Date Placeholder 3">
            <a:extLst>
              <a:ext uri="{FF2B5EF4-FFF2-40B4-BE49-F238E27FC236}">
                <a16:creationId xmlns:a16="http://schemas.microsoft.com/office/drawing/2014/main" id="{1B736BDC-7127-4CB2-8C37-D02BC0F70C8D}"/>
              </a:ext>
            </a:extLst>
          </p:cNvPr>
          <p:cNvSpPr>
            <a:spLocks noGrp="1"/>
          </p:cNvSpPr>
          <p:nvPr>
            <p:ph type="dt" sz="half" idx="2"/>
          </p:nvPr>
        </p:nvSpPr>
        <p:spPr>
          <a:xfrm>
            <a:off x="4673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latin typeface="Calibri" pitchFamily="-111" charset="0"/>
                <a:ea typeface="ＭＳ Ｐゴシック" pitchFamily="-111" charset="-128"/>
              </a:defRPr>
            </a:lvl1pPr>
          </a:lstStyle>
          <a:p>
            <a:pPr defTabSz="457200" fontAlgn="base">
              <a:spcBef>
                <a:spcPct val="0"/>
              </a:spcBef>
              <a:spcAft>
                <a:spcPct val="0"/>
              </a:spcAft>
              <a:defRPr/>
            </a:pPr>
            <a:r>
              <a:rPr lang="en-US"/>
              <a:t>June 2019</a:t>
            </a:r>
          </a:p>
        </p:txBody>
      </p:sp>
      <p:sp>
        <p:nvSpPr>
          <p:cNvPr id="6" name="Slide Number Placeholder 5">
            <a:extLst>
              <a:ext uri="{FF2B5EF4-FFF2-40B4-BE49-F238E27FC236}">
                <a16:creationId xmlns:a16="http://schemas.microsoft.com/office/drawing/2014/main" id="{E8C447EA-5BB9-4BC1-912E-4EDFB3E93B92}"/>
              </a:ext>
            </a:extLst>
          </p:cNvPr>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defTabSz="457200" fontAlgn="base">
              <a:spcBef>
                <a:spcPct val="0"/>
              </a:spcBef>
              <a:spcAft>
                <a:spcPct val="0"/>
              </a:spcAft>
              <a:defRPr/>
            </a:pPr>
            <a:fld id="{B8B392C0-9D18-4B7B-A508-C452C9261B4A}" type="slidenum">
              <a:rPr lang="en-US" altLang="en-US" smtClean="0">
                <a:ea typeface="ＭＳ Ｐゴシック" panose="020B0600070205080204" pitchFamily="34" charset="-128"/>
              </a:rPr>
              <a:pPr defTabSz="457200" fontAlgn="base">
                <a:spcBef>
                  <a:spcPct val="0"/>
                </a:spcBef>
                <a:spcAft>
                  <a:spcPct val="0"/>
                </a:spcAft>
                <a:defRPr/>
              </a:pPr>
              <a:t>‹#›</a:t>
            </a:fld>
            <a:endParaRPr lang="en-US" altLang="en-US">
              <a:ea typeface="ＭＳ Ｐゴシック" panose="020B0600070205080204" pitchFamily="34" charset="-128"/>
            </a:endParaRPr>
          </a:p>
        </p:txBody>
      </p:sp>
      <p:pic>
        <p:nvPicPr>
          <p:cNvPr id="7" name="Picture 6">
            <a:extLst>
              <a:ext uri="{FF2B5EF4-FFF2-40B4-BE49-F238E27FC236}">
                <a16:creationId xmlns:a16="http://schemas.microsoft.com/office/drawing/2014/main" id="{CC1708D7-70AA-4E54-B5B3-9C6057B36678}"/>
              </a:ext>
            </a:extLst>
          </p:cNvPr>
          <p:cNvPicPr>
            <a:picLocks noChangeAspect="1"/>
          </p:cNvPicPr>
          <p:nvPr userDrawn="1"/>
        </p:nvPicPr>
        <p:blipFill>
          <a:blip r:embed="rId4"/>
          <a:stretch>
            <a:fillRect/>
          </a:stretch>
        </p:blipFill>
        <p:spPr>
          <a:xfrm>
            <a:off x="609601" y="6249515"/>
            <a:ext cx="1814601" cy="457200"/>
          </a:xfrm>
          <a:prstGeom prst="rect">
            <a:avLst/>
          </a:prstGeom>
        </p:spPr>
      </p:pic>
      <p:cxnSp>
        <p:nvCxnSpPr>
          <p:cNvPr id="8" name="Straight Connector 7">
            <a:extLst>
              <a:ext uri="{FF2B5EF4-FFF2-40B4-BE49-F238E27FC236}">
                <a16:creationId xmlns:a16="http://schemas.microsoft.com/office/drawing/2014/main" id="{CB1AAC28-FDFF-47CB-8E2A-8DAE74A121FD}"/>
              </a:ext>
            </a:extLst>
          </p:cNvPr>
          <p:cNvCxnSpPr/>
          <p:nvPr userDrawn="1"/>
        </p:nvCxnSpPr>
        <p:spPr>
          <a:xfrm>
            <a:off x="459973" y="6217918"/>
            <a:ext cx="11272057" cy="0"/>
          </a:xfrm>
          <a:prstGeom prst="line">
            <a:avLst/>
          </a:prstGeom>
          <a:ln w="127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932863502"/>
      </p:ext>
    </p:extLst>
  </p:cSld>
  <p:clrMap bg1="lt1" tx1="dk1" bg2="lt2" tx2="dk2" accent1="accent1" accent2="accent2" accent3="accent3" accent4="accent4" accent5="accent5" accent6="accent6" hlink="hlink" folHlink="folHlink"/>
  <p:sldLayoutIdLst>
    <p:sldLayoutId id="2147483673" r:id="rId1"/>
    <p:sldLayoutId id="2147483672" r:id="rId2"/>
  </p:sldLayoutIdLst>
  <p:hf hdr="0" ftr="0"/>
  <p:txStyles>
    <p:titleStyle>
      <a:lvl1pPr algn="l" defTabSz="457200" rtl="0" eaLnBrk="0" fontAlgn="base" hangingPunct="0">
        <a:spcBef>
          <a:spcPct val="0"/>
        </a:spcBef>
        <a:spcAft>
          <a:spcPct val="0"/>
        </a:spcAft>
        <a:defRPr sz="4400" kern="1200">
          <a:solidFill>
            <a:schemeClr val="tx1"/>
          </a:solidFill>
          <a:latin typeface="+mj-lt"/>
          <a:ea typeface="ＭＳ Ｐゴシック" pitchFamily="-111" charset="-128"/>
          <a:cs typeface="+mj-cs"/>
        </a:defRPr>
      </a:lvl1pPr>
      <a:lvl2pPr algn="ctr" defTabSz="457200" rtl="0" eaLnBrk="0" fontAlgn="base" hangingPunct="0">
        <a:spcBef>
          <a:spcPct val="0"/>
        </a:spcBef>
        <a:spcAft>
          <a:spcPct val="0"/>
        </a:spcAft>
        <a:defRPr sz="4400">
          <a:solidFill>
            <a:schemeClr val="tx1"/>
          </a:solidFill>
          <a:latin typeface="Calibri" pitchFamily="-111" charset="0"/>
          <a:ea typeface="ＭＳ Ｐゴシック" pitchFamily="-111" charset="-128"/>
        </a:defRPr>
      </a:lvl2pPr>
      <a:lvl3pPr algn="ctr" defTabSz="457200" rtl="0" eaLnBrk="0" fontAlgn="base" hangingPunct="0">
        <a:spcBef>
          <a:spcPct val="0"/>
        </a:spcBef>
        <a:spcAft>
          <a:spcPct val="0"/>
        </a:spcAft>
        <a:defRPr sz="4400">
          <a:solidFill>
            <a:schemeClr val="tx1"/>
          </a:solidFill>
          <a:latin typeface="Calibri" pitchFamily="-111" charset="0"/>
          <a:ea typeface="ＭＳ Ｐゴシック" pitchFamily="-111" charset="-128"/>
        </a:defRPr>
      </a:lvl3pPr>
      <a:lvl4pPr algn="ctr" defTabSz="457200" rtl="0" eaLnBrk="0" fontAlgn="base" hangingPunct="0">
        <a:spcBef>
          <a:spcPct val="0"/>
        </a:spcBef>
        <a:spcAft>
          <a:spcPct val="0"/>
        </a:spcAft>
        <a:defRPr sz="4400">
          <a:solidFill>
            <a:schemeClr val="tx1"/>
          </a:solidFill>
          <a:latin typeface="Calibri" pitchFamily="-111" charset="0"/>
          <a:ea typeface="ＭＳ Ｐゴシック" pitchFamily="-111" charset="-128"/>
        </a:defRPr>
      </a:lvl4pPr>
      <a:lvl5pPr algn="ctr" defTabSz="457200" rtl="0" eaLnBrk="0" fontAlgn="base" hangingPunct="0">
        <a:spcBef>
          <a:spcPct val="0"/>
        </a:spcBef>
        <a:spcAft>
          <a:spcPct val="0"/>
        </a:spcAft>
        <a:defRPr sz="4400">
          <a:solidFill>
            <a:schemeClr val="tx1"/>
          </a:solidFill>
          <a:latin typeface="Calibri" pitchFamily="-111" charset="0"/>
          <a:ea typeface="ＭＳ Ｐゴシック" pitchFamily="-111" charset="-128"/>
        </a:defRPr>
      </a:lvl5pPr>
      <a:lvl6pPr marL="457200" algn="ctr" defTabSz="457200" rtl="0" eaLnBrk="1" fontAlgn="base" hangingPunct="1">
        <a:spcBef>
          <a:spcPct val="0"/>
        </a:spcBef>
        <a:spcAft>
          <a:spcPct val="0"/>
        </a:spcAft>
        <a:defRPr sz="4400">
          <a:solidFill>
            <a:schemeClr val="tx1"/>
          </a:solidFill>
          <a:latin typeface="Calibri" pitchFamily="-111" charset="0"/>
          <a:ea typeface="ＭＳ Ｐゴシック" pitchFamily="-111" charset="-128"/>
        </a:defRPr>
      </a:lvl6pPr>
      <a:lvl7pPr marL="914400" algn="ctr" defTabSz="457200" rtl="0" eaLnBrk="1" fontAlgn="base" hangingPunct="1">
        <a:spcBef>
          <a:spcPct val="0"/>
        </a:spcBef>
        <a:spcAft>
          <a:spcPct val="0"/>
        </a:spcAft>
        <a:defRPr sz="4400">
          <a:solidFill>
            <a:schemeClr val="tx1"/>
          </a:solidFill>
          <a:latin typeface="Calibri" pitchFamily="-111" charset="0"/>
          <a:ea typeface="ＭＳ Ｐゴシック" pitchFamily="-111" charset="-128"/>
        </a:defRPr>
      </a:lvl7pPr>
      <a:lvl8pPr marL="1371600" algn="ctr" defTabSz="457200" rtl="0" eaLnBrk="1" fontAlgn="base" hangingPunct="1">
        <a:spcBef>
          <a:spcPct val="0"/>
        </a:spcBef>
        <a:spcAft>
          <a:spcPct val="0"/>
        </a:spcAft>
        <a:defRPr sz="4400">
          <a:solidFill>
            <a:schemeClr val="tx1"/>
          </a:solidFill>
          <a:latin typeface="Calibri" pitchFamily="-111" charset="0"/>
          <a:ea typeface="ＭＳ Ｐゴシック" pitchFamily="-111" charset="-128"/>
        </a:defRPr>
      </a:lvl8pPr>
      <a:lvl9pPr marL="1828800" algn="ctr" defTabSz="457200" rtl="0" eaLnBrk="1" fontAlgn="base" hangingPunct="1">
        <a:spcBef>
          <a:spcPct val="0"/>
        </a:spcBef>
        <a:spcAft>
          <a:spcPct val="0"/>
        </a:spcAft>
        <a:defRPr sz="4400">
          <a:solidFill>
            <a:schemeClr val="tx1"/>
          </a:solidFill>
          <a:latin typeface="Calibri" pitchFamily="-111" charset="0"/>
          <a:ea typeface="ＭＳ Ｐゴシック" pitchFamily="-111"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pitchFamily="-111" charset="-128"/>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pitchFamily="-111"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pitchFamily="-111"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itchFamily="-111"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itchFamily="-11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slide" Target="slide2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mailto:ptaylor2@mt.gov" TargetMode="External"/><Relationship Id="rId2" Type="http://schemas.openxmlformats.org/officeDocument/2006/relationships/hyperlink" Target="http://opi.mt.gov/LinkClick.aspx?fileticket=YtwsnATKkPo%3d&amp;portalid=182"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80E2F20-54CB-42DB-8E94-E15BE6C33915}"/>
              </a:ext>
            </a:extLst>
          </p:cNvPr>
          <p:cNvPicPr>
            <a:picLocks noChangeAspect="1"/>
          </p:cNvPicPr>
          <p:nvPr/>
        </p:nvPicPr>
        <p:blipFill>
          <a:blip r:embed="rId2"/>
          <a:stretch>
            <a:fillRect/>
          </a:stretch>
        </p:blipFill>
        <p:spPr>
          <a:xfrm>
            <a:off x="813786" y="2701637"/>
            <a:ext cx="10564427" cy="3507875"/>
          </a:xfrm>
          <a:prstGeom prst="rect">
            <a:avLst/>
          </a:prstGeom>
        </p:spPr>
      </p:pic>
      <p:sp>
        <p:nvSpPr>
          <p:cNvPr id="2" name="Title 1">
            <a:extLst>
              <a:ext uri="{FF2B5EF4-FFF2-40B4-BE49-F238E27FC236}">
                <a16:creationId xmlns:a16="http://schemas.microsoft.com/office/drawing/2014/main" id="{8A2CE20D-2F08-465A-BF14-781140853A1A}"/>
              </a:ext>
            </a:extLst>
          </p:cNvPr>
          <p:cNvSpPr>
            <a:spLocks noGrp="1"/>
          </p:cNvSpPr>
          <p:nvPr>
            <p:ph type="ctrTitle"/>
          </p:nvPr>
        </p:nvSpPr>
        <p:spPr>
          <a:xfrm>
            <a:off x="1524000" y="474166"/>
            <a:ext cx="9144000" cy="1778817"/>
          </a:xfrm>
        </p:spPr>
        <p:txBody>
          <a:bodyPr/>
          <a:lstStyle/>
          <a:p>
            <a:r>
              <a:rPr lang="en-US" dirty="0"/>
              <a:t>The Building Reserve Fund:</a:t>
            </a:r>
            <a:br>
              <a:rPr lang="en-US" dirty="0"/>
            </a:br>
            <a:r>
              <a:rPr lang="en-US" dirty="0"/>
              <a:t>A Braided River</a:t>
            </a:r>
          </a:p>
        </p:txBody>
      </p:sp>
      <p:sp>
        <p:nvSpPr>
          <p:cNvPr id="3" name="Subtitle 2">
            <a:extLst>
              <a:ext uri="{FF2B5EF4-FFF2-40B4-BE49-F238E27FC236}">
                <a16:creationId xmlns:a16="http://schemas.microsoft.com/office/drawing/2014/main" id="{10FC92B7-2DAB-452B-BDEB-77BA14D1BD23}"/>
              </a:ext>
            </a:extLst>
          </p:cNvPr>
          <p:cNvSpPr>
            <a:spLocks noGrp="1"/>
          </p:cNvSpPr>
          <p:nvPr>
            <p:ph type="subTitle" idx="1"/>
          </p:nvPr>
        </p:nvSpPr>
        <p:spPr>
          <a:xfrm>
            <a:off x="1524000" y="2273578"/>
            <a:ext cx="9144000" cy="419979"/>
          </a:xfrm>
        </p:spPr>
        <p:txBody>
          <a:bodyPr>
            <a:normAutofit fontScale="92500" lnSpcReduction="10000"/>
          </a:bodyPr>
          <a:lstStyle/>
          <a:p>
            <a:r>
              <a:rPr lang="en-US" dirty="0"/>
              <a:t>MASBO Summer Conference 2019</a:t>
            </a:r>
          </a:p>
        </p:txBody>
      </p:sp>
      <p:pic>
        <p:nvPicPr>
          <p:cNvPr id="5" name="Picture 4">
            <a:extLst>
              <a:ext uri="{FF2B5EF4-FFF2-40B4-BE49-F238E27FC236}">
                <a16:creationId xmlns:a16="http://schemas.microsoft.com/office/drawing/2014/main" id="{33B8B101-FB9F-4DC0-BBF5-58C079D8603D}"/>
              </a:ext>
            </a:extLst>
          </p:cNvPr>
          <p:cNvPicPr>
            <a:picLocks noChangeAspect="1"/>
          </p:cNvPicPr>
          <p:nvPr/>
        </p:nvPicPr>
        <p:blipFill>
          <a:blip r:embed="rId3"/>
          <a:stretch>
            <a:fillRect/>
          </a:stretch>
        </p:blipFill>
        <p:spPr>
          <a:xfrm>
            <a:off x="609601" y="6249515"/>
            <a:ext cx="1814601" cy="457200"/>
          </a:xfrm>
          <a:prstGeom prst="rect">
            <a:avLst/>
          </a:prstGeom>
        </p:spPr>
      </p:pic>
    </p:spTree>
    <p:extLst>
      <p:ext uri="{BB962C8B-B14F-4D97-AF65-F5344CB8AC3E}">
        <p14:creationId xmlns:p14="http://schemas.microsoft.com/office/powerpoint/2010/main" val="38461852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87199A6-15F7-4E27-97A5-7C8C087D4C2B}"/>
              </a:ext>
            </a:extLst>
          </p:cNvPr>
          <p:cNvSpPr>
            <a:spLocks noGrp="1"/>
          </p:cNvSpPr>
          <p:nvPr>
            <p:ph idx="1"/>
          </p:nvPr>
        </p:nvSpPr>
        <p:spPr/>
        <p:txBody>
          <a:bodyPr/>
          <a:lstStyle/>
          <a:p>
            <a:pPr>
              <a:lnSpc>
                <a:spcPct val="110000"/>
              </a:lnSpc>
              <a:spcBef>
                <a:spcPts val="0"/>
              </a:spcBef>
              <a:spcAft>
                <a:spcPts val="1200"/>
              </a:spcAft>
              <a:buFont typeface="Calibri" panose="020F0502020204030204" pitchFamily="34" charset="0"/>
              <a:buChar char="‒"/>
            </a:pPr>
            <a:r>
              <a:rPr lang="en-US" sz="2400" dirty="0"/>
              <a:t>A voted levy may be imposed with the approval of the qualified electors of the district for the purpose of raising money for the future construction, equipping, or enlarging of school buildings, or for the purpose of purchasing land needed for school purposes in the district or funding of </a:t>
            </a:r>
            <a:r>
              <a:rPr lang="en-US" sz="2400" dirty="0" err="1"/>
              <a:t>intercap</a:t>
            </a:r>
            <a:r>
              <a:rPr lang="en-US" sz="2400" dirty="0"/>
              <a:t> loans.</a:t>
            </a:r>
          </a:p>
        </p:txBody>
      </p:sp>
      <p:sp>
        <p:nvSpPr>
          <p:cNvPr id="4" name="Date Placeholder 3">
            <a:extLst>
              <a:ext uri="{FF2B5EF4-FFF2-40B4-BE49-F238E27FC236}">
                <a16:creationId xmlns:a16="http://schemas.microsoft.com/office/drawing/2014/main" id="{76BA0AC0-7B40-436B-ABD1-A57E96AE6A2F}"/>
              </a:ext>
            </a:extLst>
          </p:cNvPr>
          <p:cNvSpPr>
            <a:spLocks noGrp="1"/>
          </p:cNvSpPr>
          <p:nvPr>
            <p:ph type="dt" sz="half" idx="10"/>
          </p:nvPr>
        </p:nvSpPr>
        <p:spPr/>
        <p:txBody>
          <a:bodyPr/>
          <a:lstStyle/>
          <a:p>
            <a:r>
              <a:rPr lang="en-US"/>
              <a:t>June 2019</a:t>
            </a:r>
          </a:p>
        </p:txBody>
      </p:sp>
      <p:sp>
        <p:nvSpPr>
          <p:cNvPr id="6" name="Slide Number Placeholder 5">
            <a:extLst>
              <a:ext uri="{FF2B5EF4-FFF2-40B4-BE49-F238E27FC236}">
                <a16:creationId xmlns:a16="http://schemas.microsoft.com/office/drawing/2014/main" id="{F717A731-E01F-46B5-B6DB-75F48745D783}"/>
              </a:ext>
            </a:extLst>
          </p:cNvPr>
          <p:cNvSpPr>
            <a:spLocks noGrp="1"/>
          </p:cNvSpPr>
          <p:nvPr>
            <p:ph type="sldNum" sz="quarter" idx="11"/>
          </p:nvPr>
        </p:nvSpPr>
        <p:spPr/>
        <p:txBody>
          <a:bodyPr/>
          <a:lstStyle/>
          <a:p>
            <a:fld id="{245761AB-2A1B-4162-AB3D-A9E9D26D05DA}" type="slidenum">
              <a:rPr lang="en-US" altLang="en-US" smtClean="0"/>
              <a:pPr/>
              <a:t>10</a:t>
            </a:fld>
            <a:endParaRPr lang="en-US" altLang="en-US"/>
          </a:p>
        </p:txBody>
      </p:sp>
      <p:sp>
        <p:nvSpPr>
          <p:cNvPr id="2" name="Title 1">
            <a:extLst>
              <a:ext uri="{FF2B5EF4-FFF2-40B4-BE49-F238E27FC236}">
                <a16:creationId xmlns:a16="http://schemas.microsoft.com/office/drawing/2014/main" id="{71C9BA10-4581-40D0-A540-90A45F26BC85}"/>
              </a:ext>
            </a:extLst>
          </p:cNvPr>
          <p:cNvSpPr>
            <a:spLocks noGrp="1"/>
          </p:cNvSpPr>
          <p:nvPr>
            <p:ph type="title"/>
          </p:nvPr>
        </p:nvSpPr>
        <p:spPr/>
        <p:txBody>
          <a:bodyPr/>
          <a:lstStyle/>
          <a:p>
            <a:r>
              <a:rPr lang="en-US"/>
              <a:t>Voted Levy Sub-Fund</a:t>
            </a:r>
            <a:endParaRPr lang="en-US" dirty="0"/>
          </a:p>
        </p:txBody>
      </p:sp>
    </p:spTree>
    <p:extLst>
      <p:ext uri="{BB962C8B-B14F-4D97-AF65-F5344CB8AC3E}">
        <p14:creationId xmlns:p14="http://schemas.microsoft.com/office/powerpoint/2010/main" val="18049470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6EFFB7-4EBD-4260-81A1-C0EDA07C8C3A}"/>
              </a:ext>
            </a:extLst>
          </p:cNvPr>
          <p:cNvSpPr>
            <a:spLocks noGrp="1"/>
          </p:cNvSpPr>
          <p:nvPr>
            <p:ph idx="1"/>
          </p:nvPr>
        </p:nvSpPr>
        <p:spPr/>
        <p:txBody>
          <a:bodyPr>
            <a:noAutofit/>
          </a:bodyPr>
          <a:lstStyle/>
          <a:p>
            <a:pPr marL="0" indent="0">
              <a:lnSpc>
                <a:spcPct val="110000"/>
              </a:lnSpc>
              <a:spcBef>
                <a:spcPts val="0"/>
              </a:spcBef>
              <a:spcAft>
                <a:spcPts val="1200"/>
              </a:spcAft>
              <a:buNone/>
            </a:pPr>
            <a:r>
              <a:rPr lang="en-US" sz="2400" dirty="0"/>
              <a:t>The trustees shall pass a resolution that specifies: </a:t>
            </a:r>
          </a:p>
          <a:p>
            <a:pPr>
              <a:lnSpc>
                <a:spcPct val="110000"/>
              </a:lnSpc>
              <a:spcBef>
                <a:spcPts val="0"/>
              </a:spcBef>
              <a:spcAft>
                <a:spcPts val="1200"/>
              </a:spcAft>
              <a:buFont typeface="Calibri" panose="020F0502020204030204" pitchFamily="34" charset="0"/>
              <a:buChar char="‒"/>
            </a:pPr>
            <a:r>
              <a:rPr lang="en-US" sz="2400" dirty="0"/>
              <a:t>The purpose or purposes for which the new building reserve or addition to the building reserve will be used. </a:t>
            </a:r>
          </a:p>
          <a:p>
            <a:pPr>
              <a:lnSpc>
                <a:spcPct val="110000"/>
              </a:lnSpc>
              <a:spcBef>
                <a:spcPts val="0"/>
              </a:spcBef>
              <a:spcAft>
                <a:spcPts val="1200"/>
              </a:spcAft>
              <a:buFont typeface="Calibri" panose="020F0502020204030204" pitchFamily="34" charset="0"/>
              <a:buChar char="‒"/>
            </a:pPr>
            <a:r>
              <a:rPr lang="en-US" sz="2400" dirty="0"/>
              <a:t>The duration of time over which the new building reserve or addition to the building reserve will be raised, in equal annual installments. </a:t>
            </a:r>
          </a:p>
          <a:p>
            <a:pPr>
              <a:lnSpc>
                <a:spcPct val="110000"/>
              </a:lnSpc>
              <a:spcBef>
                <a:spcPts val="0"/>
              </a:spcBef>
              <a:spcAft>
                <a:spcPts val="1200"/>
              </a:spcAft>
              <a:buFont typeface="Calibri" panose="020F0502020204030204" pitchFamily="34" charset="0"/>
              <a:buChar char="‒"/>
            </a:pPr>
            <a:r>
              <a:rPr lang="en-US" sz="2400" dirty="0"/>
              <a:t>The total amount of money that will be raised for the duration of time specified for the levy. </a:t>
            </a:r>
          </a:p>
          <a:p>
            <a:pPr>
              <a:lnSpc>
                <a:spcPct val="110000"/>
              </a:lnSpc>
              <a:spcBef>
                <a:spcPts val="0"/>
              </a:spcBef>
              <a:spcAft>
                <a:spcPts val="1200"/>
              </a:spcAft>
              <a:buFont typeface="Calibri" panose="020F0502020204030204" pitchFamily="34" charset="0"/>
              <a:buChar char="‒"/>
            </a:pPr>
            <a:r>
              <a:rPr lang="en-US" sz="2400" dirty="0"/>
              <a:t>A building reserve tax authorization may not be for more than 20 years.</a:t>
            </a:r>
          </a:p>
        </p:txBody>
      </p:sp>
      <p:sp>
        <p:nvSpPr>
          <p:cNvPr id="4" name="Date Placeholder 3">
            <a:extLst>
              <a:ext uri="{FF2B5EF4-FFF2-40B4-BE49-F238E27FC236}">
                <a16:creationId xmlns:a16="http://schemas.microsoft.com/office/drawing/2014/main" id="{BDA96127-D1E1-4DC9-B5FD-FD2B7FDC6091}"/>
              </a:ext>
            </a:extLst>
          </p:cNvPr>
          <p:cNvSpPr>
            <a:spLocks noGrp="1"/>
          </p:cNvSpPr>
          <p:nvPr>
            <p:ph type="dt" sz="half" idx="10"/>
          </p:nvPr>
        </p:nvSpPr>
        <p:spPr/>
        <p:txBody>
          <a:bodyPr/>
          <a:lstStyle/>
          <a:p>
            <a:r>
              <a:rPr lang="en-US"/>
              <a:t>June 2019</a:t>
            </a:r>
          </a:p>
        </p:txBody>
      </p:sp>
      <p:sp>
        <p:nvSpPr>
          <p:cNvPr id="6" name="Slide Number Placeholder 5">
            <a:extLst>
              <a:ext uri="{FF2B5EF4-FFF2-40B4-BE49-F238E27FC236}">
                <a16:creationId xmlns:a16="http://schemas.microsoft.com/office/drawing/2014/main" id="{A54D5FBF-DABF-47E0-AEC4-DDE8AFD4FDD2}"/>
              </a:ext>
            </a:extLst>
          </p:cNvPr>
          <p:cNvSpPr>
            <a:spLocks noGrp="1"/>
          </p:cNvSpPr>
          <p:nvPr>
            <p:ph type="sldNum" sz="quarter" idx="11"/>
          </p:nvPr>
        </p:nvSpPr>
        <p:spPr/>
        <p:txBody>
          <a:bodyPr/>
          <a:lstStyle/>
          <a:p>
            <a:fld id="{245761AB-2A1B-4162-AB3D-A9E9D26D05DA}" type="slidenum">
              <a:rPr lang="en-US" altLang="en-US" smtClean="0"/>
              <a:pPr/>
              <a:t>11</a:t>
            </a:fld>
            <a:endParaRPr lang="en-US" altLang="en-US"/>
          </a:p>
        </p:txBody>
      </p:sp>
      <p:sp>
        <p:nvSpPr>
          <p:cNvPr id="2" name="Title 1">
            <a:extLst>
              <a:ext uri="{FF2B5EF4-FFF2-40B4-BE49-F238E27FC236}">
                <a16:creationId xmlns:a16="http://schemas.microsoft.com/office/drawing/2014/main" id="{BC4075DD-694E-4421-9239-1E4BE85B175E}"/>
              </a:ext>
            </a:extLst>
          </p:cNvPr>
          <p:cNvSpPr>
            <a:spLocks noGrp="1"/>
          </p:cNvSpPr>
          <p:nvPr>
            <p:ph type="title"/>
          </p:nvPr>
        </p:nvSpPr>
        <p:spPr/>
        <p:txBody>
          <a:bodyPr/>
          <a:lstStyle/>
          <a:p>
            <a:r>
              <a:rPr lang="en-US"/>
              <a:t>Voted Levy Sub-Fund (Continued) </a:t>
            </a:r>
            <a:endParaRPr lang="en-US" dirty="0"/>
          </a:p>
        </p:txBody>
      </p:sp>
    </p:spTree>
    <p:extLst>
      <p:ext uri="{BB962C8B-B14F-4D97-AF65-F5344CB8AC3E}">
        <p14:creationId xmlns:p14="http://schemas.microsoft.com/office/powerpoint/2010/main" val="36670224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7945FA8-C5C8-42FE-A0AC-7A38A4A4E6D4}"/>
              </a:ext>
            </a:extLst>
          </p:cNvPr>
          <p:cNvSpPr>
            <a:spLocks noGrp="1"/>
          </p:cNvSpPr>
          <p:nvPr>
            <p:ph idx="1"/>
          </p:nvPr>
        </p:nvSpPr>
        <p:spPr/>
        <p:txBody>
          <a:bodyPr>
            <a:noAutofit/>
          </a:bodyPr>
          <a:lstStyle/>
          <a:p>
            <a:pPr marL="0" indent="0">
              <a:lnSpc>
                <a:spcPct val="110000"/>
              </a:lnSpc>
              <a:spcBef>
                <a:spcPts val="0"/>
              </a:spcBef>
              <a:spcAft>
                <a:spcPts val="1200"/>
              </a:spcAft>
              <a:buNone/>
            </a:pPr>
            <a:r>
              <a:rPr lang="en-US" sz="2400" dirty="0"/>
              <a:t>This sub fund is used for transition costs related to opening or closing a school or replacing a school building or consolidating with or annexing to another district. </a:t>
            </a:r>
          </a:p>
          <a:p>
            <a:pPr>
              <a:lnSpc>
                <a:spcPct val="110000"/>
              </a:lnSpc>
              <a:spcBef>
                <a:spcPts val="0"/>
              </a:spcBef>
              <a:spcAft>
                <a:spcPts val="1200"/>
              </a:spcAft>
              <a:buFont typeface="Calibri" panose="020F0502020204030204" pitchFamily="34" charset="0"/>
              <a:buChar char="‒"/>
            </a:pPr>
            <a:r>
              <a:rPr lang="en-US" sz="2400" dirty="0"/>
              <a:t>The total amount the trustees may submit to the electorate for transition costs may not exceed the number of years specified in the proposition times the greater of 5% of the district's maximum general fund budget for the current year or $250 per ANB for the current year.</a:t>
            </a:r>
          </a:p>
          <a:p>
            <a:pPr>
              <a:lnSpc>
                <a:spcPct val="110000"/>
              </a:lnSpc>
              <a:spcBef>
                <a:spcPts val="0"/>
              </a:spcBef>
              <a:spcAft>
                <a:spcPts val="1200"/>
              </a:spcAft>
              <a:buFont typeface="Calibri" panose="020F0502020204030204" pitchFamily="34" charset="0"/>
              <a:buChar char="‒"/>
            </a:pPr>
            <a:r>
              <a:rPr lang="en-US" sz="2400" dirty="0"/>
              <a:t>The duration of the levy for transition costs may not exceed 6 years. </a:t>
            </a:r>
          </a:p>
        </p:txBody>
      </p:sp>
      <p:sp>
        <p:nvSpPr>
          <p:cNvPr id="4" name="Date Placeholder 3">
            <a:extLst>
              <a:ext uri="{FF2B5EF4-FFF2-40B4-BE49-F238E27FC236}">
                <a16:creationId xmlns:a16="http://schemas.microsoft.com/office/drawing/2014/main" id="{DDA16493-315A-4927-82E0-89B1D3E75CEB}"/>
              </a:ext>
            </a:extLst>
          </p:cNvPr>
          <p:cNvSpPr>
            <a:spLocks noGrp="1"/>
          </p:cNvSpPr>
          <p:nvPr>
            <p:ph type="dt" sz="half" idx="10"/>
          </p:nvPr>
        </p:nvSpPr>
        <p:spPr/>
        <p:txBody>
          <a:bodyPr/>
          <a:lstStyle/>
          <a:p>
            <a:r>
              <a:rPr lang="en-US"/>
              <a:t>June 2019</a:t>
            </a:r>
          </a:p>
        </p:txBody>
      </p:sp>
      <p:sp>
        <p:nvSpPr>
          <p:cNvPr id="2" name="Title 1">
            <a:extLst>
              <a:ext uri="{FF2B5EF4-FFF2-40B4-BE49-F238E27FC236}">
                <a16:creationId xmlns:a16="http://schemas.microsoft.com/office/drawing/2014/main" id="{DA921CA4-3275-4794-B3B4-1C0A2D3B84D9}"/>
              </a:ext>
            </a:extLst>
          </p:cNvPr>
          <p:cNvSpPr>
            <a:spLocks noGrp="1"/>
          </p:cNvSpPr>
          <p:nvPr>
            <p:ph type="title"/>
          </p:nvPr>
        </p:nvSpPr>
        <p:spPr/>
        <p:txBody>
          <a:bodyPr/>
          <a:lstStyle/>
          <a:p>
            <a:r>
              <a:rPr lang="en-US" dirty="0"/>
              <a:t>Transition Levy Sub-Fund</a:t>
            </a:r>
          </a:p>
        </p:txBody>
      </p:sp>
      <p:sp>
        <p:nvSpPr>
          <p:cNvPr id="6" name="Slide Number Placeholder 5">
            <a:extLst>
              <a:ext uri="{FF2B5EF4-FFF2-40B4-BE49-F238E27FC236}">
                <a16:creationId xmlns:a16="http://schemas.microsoft.com/office/drawing/2014/main" id="{541FB334-2550-4123-A90B-03B57C60F2FA}"/>
              </a:ext>
            </a:extLst>
          </p:cNvPr>
          <p:cNvSpPr>
            <a:spLocks noGrp="1"/>
          </p:cNvSpPr>
          <p:nvPr>
            <p:ph type="sldNum" sz="quarter" idx="11"/>
          </p:nvPr>
        </p:nvSpPr>
        <p:spPr/>
        <p:txBody>
          <a:bodyPr/>
          <a:lstStyle/>
          <a:p>
            <a:pPr defTabSz="457200" fontAlgn="base">
              <a:spcBef>
                <a:spcPct val="0"/>
              </a:spcBef>
              <a:spcAft>
                <a:spcPct val="0"/>
              </a:spcAft>
              <a:defRPr/>
            </a:pPr>
            <a:fld id="{245761AB-2A1B-4162-AB3D-A9E9D26D05DA}" type="slidenum">
              <a:rPr lang="en-US" altLang="en-US" smtClean="0">
                <a:ea typeface="ＭＳ Ｐゴシック" panose="020B0600070205080204" pitchFamily="34" charset="-128"/>
              </a:rPr>
              <a:pPr defTabSz="457200" fontAlgn="base">
                <a:spcBef>
                  <a:spcPct val="0"/>
                </a:spcBef>
                <a:spcAft>
                  <a:spcPct val="0"/>
                </a:spcAft>
                <a:defRPr/>
              </a:pPr>
              <a:t>12</a:t>
            </a:fld>
            <a:endParaRPr lang="en-US" altLang="en-US">
              <a:ea typeface="ＭＳ Ｐゴシック" panose="020B0600070205080204" pitchFamily="34" charset="-128"/>
            </a:endParaRPr>
          </a:p>
        </p:txBody>
      </p:sp>
    </p:spTree>
    <p:extLst>
      <p:ext uri="{BB962C8B-B14F-4D97-AF65-F5344CB8AC3E}">
        <p14:creationId xmlns:p14="http://schemas.microsoft.com/office/powerpoint/2010/main" val="6083532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F3926D-C587-49A6-8453-161EE4C8CC65}"/>
              </a:ext>
            </a:extLst>
          </p:cNvPr>
          <p:cNvSpPr>
            <a:spLocks noGrp="1"/>
          </p:cNvSpPr>
          <p:nvPr>
            <p:ph idx="1"/>
          </p:nvPr>
        </p:nvSpPr>
        <p:spPr/>
        <p:txBody>
          <a:bodyPr>
            <a:normAutofit/>
          </a:bodyPr>
          <a:lstStyle/>
          <a:p>
            <a:pPr marL="0" indent="0">
              <a:lnSpc>
                <a:spcPct val="110000"/>
              </a:lnSpc>
              <a:spcBef>
                <a:spcPts val="0"/>
              </a:spcBef>
              <a:spcAft>
                <a:spcPts val="1200"/>
              </a:spcAft>
              <a:buNone/>
            </a:pPr>
            <a:r>
              <a:rPr lang="en-US" sz="2400" dirty="0"/>
              <a:t>A </a:t>
            </a:r>
            <a:r>
              <a:rPr lang="en-US" sz="2400" dirty="0" err="1"/>
              <a:t>subfund</a:t>
            </a:r>
            <a:r>
              <a:rPr lang="en-US" sz="2400" dirty="0"/>
              <a:t> in the building reserve fund must be created for the funds transferred to the building reserve fund for school safety and security pursuant to 20-9-236, MCA.  </a:t>
            </a:r>
            <a:br>
              <a:rPr lang="en-US" sz="2400" dirty="0"/>
            </a:br>
            <a:r>
              <a:rPr lang="en-US" sz="2400" dirty="0">
                <a:highlight>
                  <a:srgbClr val="FFFF00"/>
                </a:highlight>
                <a:hlinkClick r:id="rId2" action="ppaction://hlinksldjump"/>
              </a:rPr>
              <a:t>See slides 5 &amp; 6</a:t>
            </a:r>
            <a:r>
              <a:rPr lang="en-US" sz="2400" dirty="0"/>
              <a:t>.</a:t>
            </a:r>
          </a:p>
          <a:p>
            <a:pPr marL="0" indent="0">
              <a:lnSpc>
                <a:spcPct val="110000"/>
              </a:lnSpc>
              <a:spcBef>
                <a:spcPts val="0"/>
              </a:spcBef>
              <a:spcAft>
                <a:spcPts val="1200"/>
              </a:spcAft>
              <a:buNone/>
            </a:pPr>
            <a:endParaRPr lang="en-US" sz="2400" dirty="0"/>
          </a:p>
        </p:txBody>
      </p:sp>
      <p:sp>
        <p:nvSpPr>
          <p:cNvPr id="4" name="Date Placeholder 3">
            <a:extLst>
              <a:ext uri="{FF2B5EF4-FFF2-40B4-BE49-F238E27FC236}">
                <a16:creationId xmlns:a16="http://schemas.microsoft.com/office/drawing/2014/main" id="{5FDC17EE-F047-403B-B1E5-AB33570C4CFD}"/>
              </a:ext>
            </a:extLst>
          </p:cNvPr>
          <p:cNvSpPr>
            <a:spLocks noGrp="1"/>
          </p:cNvSpPr>
          <p:nvPr>
            <p:ph type="dt" sz="half" idx="10"/>
          </p:nvPr>
        </p:nvSpPr>
        <p:spPr/>
        <p:txBody>
          <a:bodyPr/>
          <a:lstStyle/>
          <a:p>
            <a:r>
              <a:rPr lang="en-US"/>
              <a:t>June 2019</a:t>
            </a:r>
          </a:p>
        </p:txBody>
      </p:sp>
      <p:sp>
        <p:nvSpPr>
          <p:cNvPr id="2" name="Title 1">
            <a:extLst>
              <a:ext uri="{FF2B5EF4-FFF2-40B4-BE49-F238E27FC236}">
                <a16:creationId xmlns:a16="http://schemas.microsoft.com/office/drawing/2014/main" id="{88045BCA-22C9-4F0F-A88C-3833FD4F57DB}"/>
              </a:ext>
            </a:extLst>
          </p:cNvPr>
          <p:cNvSpPr>
            <a:spLocks noGrp="1"/>
          </p:cNvSpPr>
          <p:nvPr>
            <p:ph type="title"/>
          </p:nvPr>
        </p:nvSpPr>
        <p:spPr/>
        <p:txBody>
          <a:bodyPr/>
          <a:lstStyle/>
          <a:p>
            <a:r>
              <a:rPr lang="en-US" dirty="0"/>
              <a:t>Safety Transfers Sub-Fund</a:t>
            </a:r>
          </a:p>
        </p:txBody>
      </p:sp>
      <p:sp>
        <p:nvSpPr>
          <p:cNvPr id="6" name="Slide Number Placeholder 5">
            <a:extLst>
              <a:ext uri="{FF2B5EF4-FFF2-40B4-BE49-F238E27FC236}">
                <a16:creationId xmlns:a16="http://schemas.microsoft.com/office/drawing/2014/main" id="{78C4E16C-CE80-4C1A-A915-B005752A03C4}"/>
              </a:ext>
            </a:extLst>
          </p:cNvPr>
          <p:cNvSpPr>
            <a:spLocks noGrp="1"/>
          </p:cNvSpPr>
          <p:nvPr>
            <p:ph type="sldNum" sz="quarter" idx="11"/>
          </p:nvPr>
        </p:nvSpPr>
        <p:spPr/>
        <p:txBody>
          <a:bodyPr/>
          <a:lstStyle/>
          <a:p>
            <a:pPr defTabSz="457200" fontAlgn="base">
              <a:spcBef>
                <a:spcPct val="0"/>
              </a:spcBef>
              <a:spcAft>
                <a:spcPct val="0"/>
              </a:spcAft>
              <a:defRPr/>
            </a:pPr>
            <a:fld id="{245761AB-2A1B-4162-AB3D-A9E9D26D05DA}" type="slidenum">
              <a:rPr lang="en-US" altLang="en-US" smtClean="0">
                <a:ea typeface="ＭＳ Ｐゴシック" panose="020B0600070205080204" pitchFamily="34" charset="-128"/>
              </a:rPr>
              <a:pPr defTabSz="457200" fontAlgn="base">
                <a:spcBef>
                  <a:spcPct val="0"/>
                </a:spcBef>
                <a:spcAft>
                  <a:spcPct val="0"/>
                </a:spcAft>
                <a:defRPr/>
              </a:pPr>
              <a:t>13</a:t>
            </a:fld>
            <a:endParaRPr lang="en-US" altLang="en-US">
              <a:ea typeface="ＭＳ Ｐゴシック" panose="020B0600070205080204" pitchFamily="34" charset="-128"/>
            </a:endParaRPr>
          </a:p>
        </p:txBody>
      </p:sp>
    </p:spTree>
    <p:extLst>
      <p:ext uri="{BB962C8B-B14F-4D97-AF65-F5344CB8AC3E}">
        <p14:creationId xmlns:p14="http://schemas.microsoft.com/office/powerpoint/2010/main" val="40846840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F3926D-C587-49A6-8453-161EE4C8CC65}"/>
              </a:ext>
            </a:extLst>
          </p:cNvPr>
          <p:cNvSpPr>
            <a:spLocks noGrp="1"/>
          </p:cNvSpPr>
          <p:nvPr>
            <p:ph idx="1"/>
          </p:nvPr>
        </p:nvSpPr>
        <p:spPr/>
        <p:txBody>
          <a:bodyPr>
            <a:normAutofit/>
          </a:bodyPr>
          <a:lstStyle/>
          <a:p>
            <a:pPr marL="0" indent="0">
              <a:lnSpc>
                <a:spcPct val="110000"/>
              </a:lnSpc>
              <a:spcBef>
                <a:spcPts val="0"/>
              </a:spcBef>
              <a:spcAft>
                <a:spcPts val="1200"/>
              </a:spcAft>
              <a:buNone/>
            </a:pPr>
            <a:r>
              <a:rPr lang="en-US" sz="2400" dirty="0">
                <a:solidFill>
                  <a:schemeClr val="accent6">
                    <a:lumMod val="50000"/>
                  </a:schemeClr>
                </a:solidFill>
              </a:rPr>
              <a:t>A voted levy may be imposed with the approval of the qualified electors of the district to provide funding for improvements to school and student safety and security that meet any of the criteria set forth in Sections 20-9-236(1)(a) through (1)(e), MCA.</a:t>
            </a:r>
            <a:br>
              <a:rPr lang="en-US" sz="2400" dirty="0">
                <a:solidFill>
                  <a:schemeClr val="accent6">
                    <a:lumMod val="50000"/>
                  </a:schemeClr>
                </a:solidFill>
              </a:rPr>
            </a:br>
            <a:r>
              <a:rPr lang="en-US" sz="2400" dirty="0">
                <a:highlight>
                  <a:srgbClr val="FFFF00"/>
                </a:highlight>
                <a:hlinkClick r:id="rId2" action="ppaction://hlinksldjump"/>
              </a:rPr>
              <a:t>See Slides 5-7</a:t>
            </a:r>
            <a:r>
              <a:rPr lang="en-US" sz="2400" dirty="0"/>
              <a:t>.</a:t>
            </a:r>
          </a:p>
        </p:txBody>
      </p:sp>
      <p:sp>
        <p:nvSpPr>
          <p:cNvPr id="4" name="Date Placeholder 3">
            <a:extLst>
              <a:ext uri="{FF2B5EF4-FFF2-40B4-BE49-F238E27FC236}">
                <a16:creationId xmlns:a16="http://schemas.microsoft.com/office/drawing/2014/main" id="{C876674F-D3C6-4922-A86F-0C3F9293F546}"/>
              </a:ext>
            </a:extLst>
          </p:cNvPr>
          <p:cNvSpPr>
            <a:spLocks noGrp="1"/>
          </p:cNvSpPr>
          <p:nvPr>
            <p:ph type="dt" sz="half" idx="10"/>
          </p:nvPr>
        </p:nvSpPr>
        <p:spPr/>
        <p:txBody>
          <a:bodyPr/>
          <a:lstStyle/>
          <a:p>
            <a:r>
              <a:rPr lang="en-US"/>
              <a:t>June 2019</a:t>
            </a:r>
          </a:p>
        </p:txBody>
      </p:sp>
      <p:sp>
        <p:nvSpPr>
          <p:cNvPr id="2" name="Title 1">
            <a:extLst>
              <a:ext uri="{FF2B5EF4-FFF2-40B4-BE49-F238E27FC236}">
                <a16:creationId xmlns:a16="http://schemas.microsoft.com/office/drawing/2014/main" id="{88045BCA-22C9-4F0F-A88C-3833FD4F57DB}"/>
              </a:ext>
            </a:extLst>
          </p:cNvPr>
          <p:cNvSpPr>
            <a:spLocks noGrp="1"/>
          </p:cNvSpPr>
          <p:nvPr>
            <p:ph type="title"/>
          </p:nvPr>
        </p:nvSpPr>
        <p:spPr/>
        <p:txBody>
          <a:bodyPr/>
          <a:lstStyle/>
          <a:p>
            <a:pPr>
              <a:tabLst>
                <a:tab pos="10748963" algn="r"/>
              </a:tabLst>
            </a:pPr>
            <a:r>
              <a:rPr lang="en-US" dirty="0"/>
              <a:t>Safety Transfers Sub-Fund	</a:t>
            </a:r>
            <a:r>
              <a:rPr lang="en-US" dirty="0">
                <a:solidFill>
                  <a:schemeClr val="accent6">
                    <a:lumMod val="50000"/>
                  </a:schemeClr>
                </a:solidFill>
              </a:rPr>
              <a:t>SB 92(2019) </a:t>
            </a:r>
          </a:p>
        </p:txBody>
      </p:sp>
      <p:sp>
        <p:nvSpPr>
          <p:cNvPr id="6" name="Slide Number Placeholder 5">
            <a:extLst>
              <a:ext uri="{FF2B5EF4-FFF2-40B4-BE49-F238E27FC236}">
                <a16:creationId xmlns:a16="http://schemas.microsoft.com/office/drawing/2014/main" id="{EC7D7A35-3ECE-4E50-A75B-285BE1CE60D4}"/>
              </a:ext>
            </a:extLst>
          </p:cNvPr>
          <p:cNvSpPr>
            <a:spLocks noGrp="1"/>
          </p:cNvSpPr>
          <p:nvPr>
            <p:ph type="sldNum" sz="quarter" idx="11"/>
          </p:nvPr>
        </p:nvSpPr>
        <p:spPr/>
        <p:txBody>
          <a:bodyPr/>
          <a:lstStyle/>
          <a:p>
            <a:pPr defTabSz="457200" fontAlgn="base">
              <a:spcBef>
                <a:spcPct val="0"/>
              </a:spcBef>
              <a:spcAft>
                <a:spcPct val="0"/>
              </a:spcAft>
              <a:defRPr/>
            </a:pPr>
            <a:fld id="{245761AB-2A1B-4162-AB3D-A9E9D26D05DA}" type="slidenum">
              <a:rPr lang="en-US" altLang="en-US" smtClean="0">
                <a:ea typeface="ＭＳ Ｐゴシック" panose="020B0600070205080204" pitchFamily="34" charset="-128"/>
              </a:rPr>
              <a:pPr defTabSz="457200" fontAlgn="base">
                <a:spcBef>
                  <a:spcPct val="0"/>
                </a:spcBef>
                <a:spcAft>
                  <a:spcPct val="0"/>
                </a:spcAft>
                <a:defRPr/>
              </a:pPr>
              <a:t>14</a:t>
            </a:fld>
            <a:endParaRPr lang="en-US" altLang="en-US">
              <a:ea typeface="ＭＳ Ｐゴシック" panose="020B0600070205080204" pitchFamily="34" charset="-128"/>
            </a:endParaRPr>
          </a:p>
        </p:txBody>
      </p:sp>
    </p:spTree>
    <p:extLst>
      <p:ext uri="{BB962C8B-B14F-4D97-AF65-F5344CB8AC3E}">
        <p14:creationId xmlns:p14="http://schemas.microsoft.com/office/powerpoint/2010/main" val="4537108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303AF8B-501A-4F09-8A64-647BDFDEC6B2}"/>
              </a:ext>
            </a:extLst>
          </p:cNvPr>
          <p:cNvSpPr>
            <a:spLocks noGrp="1"/>
          </p:cNvSpPr>
          <p:nvPr>
            <p:ph idx="1"/>
          </p:nvPr>
        </p:nvSpPr>
        <p:spPr/>
        <p:txBody>
          <a:bodyPr/>
          <a:lstStyle/>
          <a:p>
            <a:pPr marL="0" indent="0">
              <a:lnSpc>
                <a:spcPct val="110000"/>
              </a:lnSpc>
              <a:spcBef>
                <a:spcPts val="0"/>
              </a:spcBef>
              <a:spcAft>
                <a:spcPts val="1200"/>
              </a:spcAft>
              <a:buNone/>
            </a:pPr>
            <a:r>
              <a:rPr lang="en-US" sz="2400" dirty="0"/>
              <a:t>A </a:t>
            </a:r>
            <a:r>
              <a:rPr lang="en-US" sz="2400" dirty="0" err="1"/>
              <a:t>subfund</a:t>
            </a:r>
            <a:r>
              <a:rPr lang="en-US" sz="2400" dirty="0"/>
              <a:t> must be created to account for revenue and expenditures for school major maintenance and repairs.</a:t>
            </a:r>
          </a:p>
          <a:p>
            <a:pPr>
              <a:lnSpc>
                <a:spcPct val="110000"/>
              </a:lnSpc>
              <a:spcBef>
                <a:spcPts val="0"/>
              </a:spcBef>
              <a:spcAft>
                <a:spcPts val="1200"/>
              </a:spcAft>
              <a:buFont typeface="Calibri" panose="020F0502020204030204" pitchFamily="34" charset="0"/>
              <a:buChar char="‒"/>
            </a:pPr>
            <a:r>
              <a:rPr lang="en-US" sz="2400" dirty="0"/>
              <a:t>The trustees of a district may authorize and impose a levy of no more than 10 mills for school major maintenance projects. </a:t>
            </a:r>
          </a:p>
          <a:p>
            <a:pPr>
              <a:lnSpc>
                <a:spcPct val="110000"/>
              </a:lnSpc>
              <a:spcBef>
                <a:spcPts val="0"/>
              </a:spcBef>
              <a:spcAft>
                <a:spcPts val="1200"/>
              </a:spcAft>
              <a:buFont typeface="Calibri" panose="020F0502020204030204" pitchFamily="34" charset="0"/>
              <a:buChar char="‒"/>
            </a:pPr>
            <a:r>
              <a:rPr lang="en-US" sz="2400" dirty="0"/>
              <a:t>The amount of money raised by the levy, deposits, transfers and anticipated state aid may not exceed the district's school major maintenance amount. </a:t>
            </a:r>
          </a:p>
          <a:p>
            <a:pPr marL="914400" lvl="2" indent="0">
              <a:lnSpc>
                <a:spcPct val="110000"/>
              </a:lnSpc>
              <a:spcBef>
                <a:spcPts val="0"/>
              </a:spcBef>
              <a:spcAft>
                <a:spcPts val="1200"/>
              </a:spcAft>
              <a:buNone/>
            </a:pPr>
            <a:r>
              <a:rPr lang="en-US" dirty="0"/>
              <a:t>"school major maintenance amount" means the sum of $15,000 and the product of $100 multiplied by the district's budgeted ANB for the prior fiscal year.</a:t>
            </a:r>
          </a:p>
        </p:txBody>
      </p:sp>
      <p:sp>
        <p:nvSpPr>
          <p:cNvPr id="4" name="Date Placeholder 3">
            <a:extLst>
              <a:ext uri="{FF2B5EF4-FFF2-40B4-BE49-F238E27FC236}">
                <a16:creationId xmlns:a16="http://schemas.microsoft.com/office/drawing/2014/main" id="{D9D8AA89-A334-4065-BC2C-D08EEF579392}"/>
              </a:ext>
            </a:extLst>
          </p:cNvPr>
          <p:cNvSpPr>
            <a:spLocks noGrp="1"/>
          </p:cNvSpPr>
          <p:nvPr>
            <p:ph type="dt" sz="half" idx="10"/>
          </p:nvPr>
        </p:nvSpPr>
        <p:spPr/>
        <p:txBody>
          <a:bodyPr/>
          <a:lstStyle/>
          <a:p>
            <a:r>
              <a:rPr lang="en-US"/>
              <a:t>June 2019</a:t>
            </a:r>
          </a:p>
        </p:txBody>
      </p:sp>
      <p:sp>
        <p:nvSpPr>
          <p:cNvPr id="6" name="Slide Number Placeholder 5">
            <a:extLst>
              <a:ext uri="{FF2B5EF4-FFF2-40B4-BE49-F238E27FC236}">
                <a16:creationId xmlns:a16="http://schemas.microsoft.com/office/drawing/2014/main" id="{0F5D9AA7-40C9-4A65-9CB5-2466D70AA416}"/>
              </a:ext>
            </a:extLst>
          </p:cNvPr>
          <p:cNvSpPr>
            <a:spLocks noGrp="1"/>
          </p:cNvSpPr>
          <p:nvPr>
            <p:ph type="sldNum" sz="quarter" idx="11"/>
          </p:nvPr>
        </p:nvSpPr>
        <p:spPr/>
        <p:txBody>
          <a:bodyPr/>
          <a:lstStyle/>
          <a:p>
            <a:fld id="{245761AB-2A1B-4162-AB3D-A9E9D26D05DA}" type="slidenum">
              <a:rPr lang="en-US" altLang="en-US" smtClean="0"/>
              <a:pPr/>
              <a:t>15</a:t>
            </a:fld>
            <a:endParaRPr lang="en-US" altLang="en-US"/>
          </a:p>
        </p:txBody>
      </p:sp>
      <p:sp>
        <p:nvSpPr>
          <p:cNvPr id="2" name="Title 1">
            <a:extLst>
              <a:ext uri="{FF2B5EF4-FFF2-40B4-BE49-F238E27FC236}">
                <a16:creationId xmlns:a16="http://schemas.microsoft.com/office/drawing/2014/main" id="{21044534-04B9-4882-A713-2A92DF0F4EEF}"/>
              </a:ext>
            </a:extLst>
          </p:cNvPr>
          <p:cNvSpPr>
            <a:spLocks noGrp="1"/>
          </p:cNvSpPr>
          <p:nvPr>
            <p:ph type="title"/>
          </p:nvPr>
        </p:nvSpPr>
        <p:spPr/>
        <p:txBody>
          <a:bodyPr/>
          <a:lstStyle/>
          <a:p>
            <a:r>
              <a:rPr lang="en-US" dirty="0"/>
              <a:t>Permissive Levy Sub-Fund</a:t>
            </a:r>
          </a:p>
        </p:txBody>
      </p:sp>
    </p:spTree>
    <p:extLst>
      <p:ext uri="{BB962C8B-B14F-4D97-AF65-F5344CB8AC3E}">
        <p14:creationId xmlns:p14="http://schemas.microsoft.com/office/powerpoint/2010/main" val="38807282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40FAF2-08AC-4BA4-B544-F20B7225409F}"/>
              </a:ext>
            </a:extLst>
          </p:cNvPr>
          <p:cNvSpPr>
            <a:spLocks noGrp="1"/>
          </p:cNvSpPr>
          <p:nvPr>
            <p:ph idx="1"/>
          </p:nvPr>
        </p:nvSpPr>
        <p:spPr/>
        <p:txBody>
          <a:bodyPr/>
          <a:lstStyle/>
          <a:p>
            <a:pPr marL="0" indent="0">
              <a:lnSpc>
                <a:spcPct val="110000"/>
              </a:lnSpc>
              <a:spcBef>
                <a:spcPts val="0"/>
              </a:spcBef>
              <a:spcAft>
                <a:spcPts val="1200"/>
              </a:spcAft>
              <a:buNone/>
            </a:pPr>
            <a:r>
              <a:rPr lang="en-US" sz="2400" dirty="0"/>
              <a:t>First, making any repairs categorized as "safety", "damage/wear out", or "codes and standards" in the facilities condition inventory for buildings of the school district as referenced in the K-12 public schools facility condition and needs assessment final report prepared by the Montana department of administration pursuant to </a:t>
            </a:r>
            <a:br>
              <a:rPr lang="en-US" sz="2400" dirty="0"/>
            </a:br>
            <a:r>
              <a:rPr lang="en-US" sz="2400" dirty="0"/>
              <a:t>Section 1, Chapter 1, Special Laws of December 2005.</a:t>
            </a:r>
          </a:p>
        </p:txBody>
      </p:sp>
      <p:sp>
        <p:nvSpPr>
          <p:cNvPr id="4" name="Date Placeholder 3">
            <a:extLst>
              <a:ext uri="{FF2B5EF4-FFF2-40B4-BE49-F238E27FC236}">
                <a16:creationId xmlns:a16="http://schemas.microsoft.com/office/drawing/2014/main" id="{9CCAEB44-A619-4FFE-8451-33808924F1A4}"/>
              </a:ext>
            </a:extLst>
          </p:cNvPr>
          <p:cNvSpPr>
            <a:spLocks noGrp="1"/>
          </p:cNvSpPr>
          <p:nvPr>
            <p:ph type="dt" sz="half" idx="10"/>
          </p:nvPr>
        </p:nvSpPr>
        <p:spPr/>
        <p:txBody>
          <a:bodyPr/>
          <a:lstStyle/>
          <a:p>
            <a:r>
              <a:rPr lang="en-US"/>
              <a:t>June 2019</a:t>
            </a:r>
          </a:p>
        </p:txBody>
      </p:sp>
      <p:sp>
        <p:nvSpPr>
          <p:cNvPr id="2" name="Title 1">
            <a:extLst>
              <a:ext uri="{FF2B5EF4-FFF2-40B4-BE49-F238E27FC236}">
                <a16:creationId xmlns:a16="http://schemas.microsoft.com/office/drawing/2014/main" id="{7F7363E6-699C-4028-AF09-110F99E6683A}"/>
              </a:ext>
            </a:extLst>
          </p:cNvPr>
          <p:cNvSpPr>
            <a:spLocks noGrp="1"/>
          </p:cNvSpPr>
          <p:nvPr>
            <p:ph type="title"/>
          </p:nvPr>
        </p:nvSpPr>
        <p:spPr/>
        <p:txBody>
          <a:bodyPr/>
          <a:lstStyle/>
          <a:p>
            <a:pPr>
              <a:tabLst>
                <a:tab pos="10748963" algn="r"/>
              </a:tabLst>
            </a:pPr>
            <a:r>
              <a:rPr lang="en-US" dirty="0"/>
              <a:t>Permissive Levy Sub-Fund	20-9-525, MCA</a:t>
            </a:r>
          </a:p>
        </p:txBody>
      </p:sp>
      <p:sp>
        <p:nvSpPr>
          <p:cNvPr id="6" name="Slide Number Placeholder 5">
            <a:extLst>
              <a:ext uri="{FF2B5EF4-FFF2-40B4-BE49-F238E27FC236}">
                <a16:creationId xmlns:a16="http://schemas.microsoft.com/office/drawing/2014/main" id="{8E779C9C-66A7-4554-924D-DF5E19F3BCDB}"/>
              </a:ext>
            </a:extLst>
          </p:cNvPr>
          <p:cNvSpPr>
            <a:spLocks noGrp="1"/>
          </p:cNvSpPr>
          <p:nvPr>
            <p:ph type="sldNum" sz="quarter" idx="11"/>
          </p:nvPr>
        </p:nvSpPr>
        <p:spPr/>
        <p:txBody>
          <a:bodyPr/>
          <a:lstStyle/>
          <a:p>
            <a:pPr defTabSz="457200" fontAlgn="base">
              <a:spcBef>
                <a:spcPct val="0"/>
              </a:spcBef>
              <a:spcAft>
                <a:spcPct val="0"/>
              </a:spcAft>
              <a:defRPr/>
            </a:pPr>
            <a:fld id="{245761AB-2A1B-4162-AB3D-A9E9D26D05DA}" type="slidenum">
              <a:rPr lang="en-US" altLang="en-US" smtClean="0">
                <a:ea typeface="ＭＳ Ｐゴシック" panose="020B0600070205080204" pitchFamily="34" charset="-128"/>
              </a:rPr>
              <a:pPr defTabSz="457200" fontAlgn="base">
                <a:spcBef>
                  <a:spcPct val="0"/>
                </a:spcBef>
                <a:spcAft>
                  <a:spcPct val="0"/>
                </a:spcAft>
                <a:defRPr/>
              </a:pPr>
              <a:t>16</a:t>
            </a:fld>
            <a:endParaRPr lang="en-US" altLang="en-US">
              <a:ea typeface="ＭＳ Ｐゴシック" panose="020B0600070205080204" pitchFamily="34" charset="-128"/>
            </a:endParaRPr>
          </a:p>
        </p:txBody>
      </p:sp>
    </p:spTree>
    <p:extLst>
      <p:ext uri="{BB962C8B-B14F-4D97-AF65-F5344CB8AC3E}">
        <p14:creationId xmlns:p14="http://schemas.microsoft.com/office/powerpoint/2010/main" val="36516753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40FAF2-08AC-4BA4-B544-F20B7225409F}"/>
              </a:ext>
            </a:extLst>
          </p:cNvPr>
          <p:cNvSpPr>
            <a:spLocks noGrp="1"/>
          </p:cNvSpPr>
          <p:nvPr>
            <p:ph idx="1"/>
          </p:nvPr>
        </p:nvSpPr>
        <p:spPr/>
        <p:txBody>
          <a:bodyPr>
            <a:noAutofit/>
          </a:bodyPr>
          <a:lstStyle/>
          <a:p>
            <a:pPr marL="0" indent="0">
              <a:lnSpc>
                <a:spcPct val="110000"/>
              </a:lnSpc>
              <a:spcBef>
                <a:spcPts val="0"/>
              </a:spcBef>
              <a:spcAft>
                <a:spcPts val="1200"/>
              </a:spcAft>
              <a:buNone/>
            </a:pPr>
            <a:r>
              <a:rPr lang="en-US" sz="2400" dirty="0"/>
              <a:t>After addressing the repairs </a:t>
            </a:r>
            <a:r>
              <a:rPr lang="en-US" sz="2400" dirty="0">
                <a:highlight>
                  <a:srgbClr val="FFFF00"/>
                </a:highlight>
                <a:hlinkClick r:id="rId2" action="ppaction://hlinksldjump"/>
              </a:rPr>
              <a:t>outlined on Slide 16</a:t>
            </a:r>
            <a:r>
              <a:rPr lang="en-US" sz="2400" dirty="0"/>
              <a:t>, any of the following: </a:t>
            </a:r>
          </a:p>
          <a:p>
            <a:pPr>
              <a:lnSpc>
                <a:spcPct val="110000"/>
              </a:lnSpc>
              <a:spcBef>
                <a:spcPts val="0"/>
              </a:spcBef>
              <a:spcAft>
                <a:spcPts val="1200"/>
              </a:spcAft>
              <a:buFont typeface="Calibri" panose="020F0502020204030204" pitchFamily="34" charset="0"/>
              <a:buChar char="‒"/>
            </a:pPr>
            <a:r>
              <a:rPr lang="en-US" sz="2400" dirty="0"/>
              <a:t>Updating the facility condition inventory as recommended in the final report with the scope and methods of the review to be determined by the trustees, employing experts as the trustees determine necessary. </a:t>
            </a:r>
          </a:p>
          <a:p>
            <a:pPr>
              <a:lnSpc>
                <a:spcPct val="110000"/>
              </a:lnSpc>
              <a:spcBef>
                <a:spcPts val="0"/>
              </a:spcBef>
              <a:spcAft>
                <a:spcPts val="1200"/>
              </a:spcAft>
              <a:buFont typeface="Calibri" panose="020F0502020204030204" pitchFamily="34" charset="0"/>
              <a:buChar char="‒"/>
            </a:pPr>
            <a:r>
              <a:rPr lang="en-US" sz="2400" dirty="0"/>
              <a:t>The first update must be completed by July 1, 2019, and each district shall certify the completion to the Office of Public Instruction no later than October 31, 2019. </a:t>
            </a:r>
          </a:p>
          <a:p>
            <a:pPr>
              <a:lnSpc>
                <a:spcPct val="110000"/>
              </a:lnSpc>
              <a:spcBef>
                <a:spcPts val="0"/>
              </a:spcBef>
              <a:spcAft>
                <a:spcPts val="1200"/>
              </a:spcAft>
              <a:buFont typeface="Calibri" panose="020F0502020204030204" pitchFamily="34" charset="0"/>
              <a:buChar char="‒"/>
            </a:pPr>
            <a:r>
              <a:rPr lang="en-US" sz="2400" dirty="0"/>
              <a:t>Subsequent updates must be certified to the Office of Public Instruction no less than once every 5 years following the first certification. </a:t>
            </a:r>
          </a:p>
          <a:p>
            <a:pPr marL="0" indent="0">
              <a:lnSpc>
                <a:spcPct val="110000"/>
              </a:lnSpc>
              <a:spcBef>
                <a:spcPts val="0"/>
              </a:spcBef>
              <a:spcAft>
                <a:spcPts val="1200"/>
              </a:spcAft>
              <a:buNone/>
            </a:pPr>
            <a:endParaRPr lang="en-US" sz="2400" dirty="0"/>
          </a:p>
        </p:txBody>
      </p:sp>
      <p:sp>
        <p:nvSpPr>
          <p:cNvPr id="4" name="Date Placeholder 3">
            <a:extLst>
              <a:ext uri="{FF2B5EF4-FFF2-40B4-BE49-F238E27FC236}">
                <a16:creationId xmlns:a16="http://schemas.microsoft.com/office/drawing/2014/main" id="{3885C219-2B61-4FF1-8DA4-6A78D3CBB4A3}"/>
              </a:ext>
            </a:extLst>
          </p:cNvPr>
          <p:cNvSpPr>
            <a:spLocks noGrp="1"/>
          </p:cNvSpPr>
          <p:nvPr>
            <p:ph type="dt" sz="half" idx="10"/>
          </p:nvPr>
        </p:nvSpPr>
        <p:spPr/>
        <p:txBody>
          <a:bodyPr/>
          <a:lstStyle/>
          <a:p>
            <a:r>
              <a:rPr lang="en-US"/>
              <a:t>June 2019</a:t>
            </a:r>
          </a:p>
        </p:txBody>
      </p:sp>
      <p:sp>
        <p:nvSpPr>
          <p:cNvPr id="2" name="Title 1">
            <a:extLst>
              <a:ext uri="{FF2B5EF4-FFF2-40B4-BE49-F238E27FC236}">
                <a16:creationId xmlns:a16="http://schemas.microsoft.com/office/drawing/2014/main" id="{7F7363E6-699C-4028-AF09-110F99E6683A}"/>
              </a:ext>
            </a:extLst>
          </p:cNvPr>
          <p:cNvSpPr>
            <a:spLocks noGrp="1"/>
          </p:cNvSpPr>
          <p:nvPr>
            <p:ph type="title"/>
          </p:nvPr>
        </p:nvSpPr>
        <p:spPr/>
        <p:txBody>
          <a:bodyPr/>
          <a:lstStyle/>
          <a:p>
            <a:pPr>
              <a:tabLst>
                <a:tab pos="10748963" algn="r"/>
              </a:tabLst>
            </a:pPr>
            <a:r>
              <a:rPr lang="en-US" dirty="0"/>
              <a:t>Permissive Levy Sub-Fund	20-9-525, MCA</a:t>
            </a:r>
          </a:p>
        </p:txBody>
      </p:sp>
      <p:sp>
        <p:nvSpPr>
          <p:cNvPr id="6" name="Slide Number Placeholder 5">
            <a:extLst>
              <a:ext uri="{FF2B5EF4-FFF2-40B4-BE49-F238E27FC236}">
                <a16:creationId xmlns:a16="http://schemas.microsoft.com/office/drawing/2014/main" id="{9270686D-0AFB-43DB-8E54-1676827D3C3B}"/>
              </a:ext>
            </a:extLst>
          </p:cNvPr>
          <p:cNvSpPr>
            <a:spLocks noGrp="1"/>
          </p:cNvSpPr>
          <p:nvPr>
            <p:ph type="sldNum" sz="quarter" idx="11"/>
          </p:nvPr>
        </p:nvSpPr>
        <p:spPr/>
        <p:txBody>
          <a:bodyPr/>
          <a:lstStyle/>
          <a:p>
            <a:pPr defTabSz="457200" fontAlgn="base">
              <a:spcBef>
                <a:spcPct val="0"/>
              </a:spcBef>
              <a:spcAft>
                <a:spcPct val="0"/>
              </a:spcAft>
              <a:defRPr/>
            </a:pPr>
            <a:fld id="{245761AB-2A1B-4162-AB3D-A9E9D26D05DA}" type="slidenum">
              <a:rPr lang="en-US" altLang="en-US" smtClean="0">
                <a:ea typeface="ＭＳ Ｐゴシック" panose="020B0600070205080204" pitchFamily="34" charset="-128"/>
              </a:rPr>
              <a:pPr defTabSz="457200" fontAlgn="base">
                <a:spcBef>
                  <a:spcPct val="0"/>
                </a:spcBef>
                <a:spcAft>
                  <a:spcPct val="0"/>
                </a:spcAft>
                <a:defRPr/>
              </a:pPr>
              <a:t>17</a:t>
            </a:fld>
            <a:endParaRPr lang="en-US" altLang="en-US">
              <a:ea typeface="ＭＳ Ｐゴシック" panose="020B0600070205080204" pitchFamily="34" charset="-128"/>
            </a:endParaRPr>
          </a:p>
        </p:txBody>
      </p:sp>
    </p:spTree>
    <p:extLst>
      <p:ext uri="{BB962C8B-B14F-4D97-AF65-F5344CB8AC3E}">
        <p14:creationId xmlns:p14="http://schemas.microsoft.com/office/powerpoint/2010/main" val="19520496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40FAF2-08AC-4BA4-B544-F20B7225409F}"/>
              </a:ext>
            </a:extLst>
          </p:cNvPr>
          <p:cNvSpPr>
            <a:spLocks noGrp="1"/>
          </p:cNvSpPr>
          <p:nvPr>
            <p:ph idx="1"/>
          </p:nvPr>
        </p:nvSpPr>
        <p:spPr/>
        <p:txBody>
          <a:bodyPr/>
          <a:lstStyle/>
          <a:p>
            <a:pPr>
              <a:lnSpc>
                <a:spcPct val="110000"/>
              </a:lnSpc>
              <a:spcBef>
                <a:spcPts val="0"/>
              </a:spcBef>
              <a:spcAft>
                <a:spcPts val="1200"/>
              </a:spcAft>
              <a:buFont typeface="Calibri" panose="020F0502020204030204" pitchFamily="34" charset="0"/>
              <a:buChar char="‒"/>
            </a:pPr>
            <a:r>
              <a:rPr lang="en-US" sz="2400" dirty="0"/>
              <a:t>Undertaking projects designed to produce operational efficiencies such as utility savings, reduced future maintenance costs, improved utilization of staff, and enhanced learning environments for students, including but not limited to projects addressing: </a:t>
            </a:r>
          </a:p>
          <a:p>
            <a:pPr lvl="2">
              <a:lnSpc>
                <a:spcPct val="110000"/>
              </a:lnSpc>
              <a:spcBef>
                <a:spcPts val="0"/>
              </a:spcBef>
              <a:spcAft>
                <a:spcPts val="600"/>
              </a:spcAft>
            </a:pPr>
            <a:r>
              <a:rPr lang="en-US" dirty="0"/>
              <a:t>roofing systems</a:t>
            </a:r>
          </a:p>
          <a:p>
            <a:pPr lvl="2">
              <a:lnSpc>
                <a:spcPct val="110000"/>
              </a:lnSpc>
              <a:spcBef>
                <a:spcPts val="0"/>
              </a:spcBef>
              <a:spcAft>
                <a:spcPts val="600"/>
              </a:spcAft>
            </a:pPr>
            <a:r>
              <a:rPr lang="en-US" dirty="0"/>
              <a:t>heating, air-conditioning, and ventilation systems</a:t>
            </a:r>
          </a:p>
          <a:p>
            <a:pPr lvl="2">
              <a:lnSpc>
                <a:spcPct val="110000"/>
              </a:lnSpc>
              <a:spcBef>
                <a:spcPts val="0"/>
              </a:spcBef>
              <a:spcAft>
                <a:spcPts val="600"/>
              </a:spcAft>
            </a:pPr>
            <a:r>
              <a:rPr lang="en-US" dirty="0"/>
              <a:t>energy-efficient window and door systems and insulation</a:t>
            </a:r>
          </a:p>
          <a:p>
            <a:pPr lvl="2">
              <a:lnSpc>
                <a:spcPct val="110000"/>
              </a:lnSpc>
              <a:spcBef>
                <a:spcPts val="0"/>
              </a:spcBef>
              <a:spcAft>
                <a:spcPts val="600"/>
              </a:spcAft>
            </a:pPr>
            <a:r>
              <a:rPr lang="en-US" dirty="0"/>
              <a:t>plumbing systems; electrical systems and lighting systems</a:t>
            </a:r>
          </a:p>
          <a:p>
            <a:pPr lvl="2">
              <a:lnSpc>
                <a:spcPct val="110000"/>
              </a:lnSpc>
              <a:spcBef>
                <a:spcPts val="0"/>
              </a:spcBef>
              <a:spcAft>
                <a:spcPts val="600"/>
              </a:spcAft>
            </a:pPr>
            <a:r>
              <a:rPr lang="en-US" dirty="0"/>
              <a:t>information technology infrastructure </a:t>
            </a:r>
          </a:p>
          <a:p>
            <a:pPr lvl="2">
              <a:lnSpc>
                <a:spcPct val="110000"/>
              </a:lnSpc>
              <a:spcBef>
                <a:spcPts val="0"/>
              </a:spcBef>
              <a:spcAft>
                <a:spcPts val="600"/>
              </a:spcAft>
            </a:pPr>
            <a:r>
              <a:rPr lang="en-US" dirty="0"/>
              <a:t>other critical repairs to an existing school facility or facilities </a:t>
            </a:r>
          </a:p>
          <a:p>
            <a:pPr>
              <a:lnSpc>
                <a:spcPct val="110000"/>
              </a:lnSpc>
              <a:spcBef>
                <a:spcPts val="0"/>
              </a:spcBef>
              <a:spcAft>
                <a:spcPts val="1200"/>
              </a:spcAft>
            </a:pPr>
            <a:endParaRPr lang="en-US" sz="2400" dirty="0"/>
          </a:p>
        </p:txBody>
      </p:sp>
      <p:sp>
        <p:nvSpPr>
          <p:cNvPr id="4" name="Date Placeholder 3">
            <a:extLst>
              <a:ext uri="{FF2B5EF4-FFF2-40B4-BE49-F238E27FC236}">
                <a16:creationId xmlns:a16="http://schemas.microsoft.com/office/drawing/2014/main" id="{D9D5C19C-A34C-4486-9F8C-67E38E91538D}"/>
              </a:ext>
            </a:extLst>
          </p:cNvPr>
          <p:cNvSpPr>
            <a:spLocks noGrp="1"/>
          </p:cNvSpPr>
          <p:nvPr>
            <p:ph type="dt" sz="half" idx="10"/>
          </p:nvPr>
        </p:nvSpPr>
        <p:spPr/>
        <p:txBody>
          <a:bodyPr/>
          <a:lstStyle/>
          <a:p>
            <a:r>
              <a:rPr lang="en-US"/>
              <a:t>June 2019</a:t>
            </a:r>
          </a:p>
        </p:txBody>
      </p:sp>
      <p:sp>
        <p:nvSpPr>
          <p:cNvPr id="6" name="Slide Number Placeholder 5">
            <a:extLst>
              <a:ext uri="{FF2B5EF4-FFF2-40B4-BE49-F238E27FC236}">
                <a16:creationId xmlns:a16="http://schemas.microsoft.com/office/drawing/2014/main" id="{DFB409C2-491A-4643-929C-49BA603D169F}"/>
              </a:ext>
            </a:extLst>
          </p:cNvPr>
          <p:cNvSpPr>
            <a:spLocks noGrp="1"/>
          </p:cNvSpPr>
          <p:nvPr>
            <p:ph type="sldNum" sz="quarter" idx="11"/>
          </p:nvPr>
        </p:nvSpPr>
        <p:spPr/>
        <p:txBody>
          <a:bodyPr/>
          <a:lstStyle/>
          <a:p>
            <a:fld id="{245761AB-2A1B-4162-AB3D-A9E9D26D05DA}" type="slidenum">
              <a:rPr lang="en-US" altLang="en-US" smtClean="0"/>
              <a:pPr/>
              <a:t>18</a:t>
            </a:fld>
            <a:endParaRPr lang="en-US" altLang="en-US"/>
          </a:p>
        </p:txBody>
      </p:sp>
      <p:sp>
        <p:nvSpPr>
          <p:cNvPr id="2" name="Title 1">
            <a:extLst>
              <a:ext uri="{FF2B5EF4-FFF2-40B4-BE49-F238E27FC236}">
                <a16:creationId xmlns:a16="http://schemas.microsoft.com/office/drawing/2014/main" id="{7F7363E6-699C-4028-AF09-110F99E6683A}"/>
              </a:ext>
            </a:extLst>
          </p:cNvPr>
          <p:cNvSpPr>
            <a:spLocks noGrp="1"/>
          </p:cNvSpPr>
          <p:nvPr>
            <p:ph type="title"/>
          </p:nvPr>
        </p:nvSpPr>
        <p:spPr/>
        <p:txBody>
          <a:bodyPr/>
          <a:lstStyle/>
          <a:p>
            <a:pPr>
              <a:tabLst>
                <a:tab pos="10748963" algn="r"/>
              </a:tabLst>
            </a:pPr>
            <a:r>
              <a:rPr lang="en-US" dirty="0"/>
              <a:t>Permissive Levy Sub-Fund	20-9-525, MCA</a:t>
            </a:r>
          </a:p>
        </p:txBody>
      </p:sp>
    </p:spTree>
    <p:extLst>
      <p:ext uri="{BB962C8B-B14F-4D97-AF65-F5344CB8AC3E}">
        <p14:creationId xmlns:p14="http://schemas.microsoft.com/office/powerpoint/2010/main" val="1981748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40FAF2-08AC-4BA4-B544-F20B7225409F}"/>
              </a:ext>
            </a:extLst>
          </p:cNvPr>
          <p:cNvSpPr>
            <a:spLocks noGrp="1"/>
          </p:cNvSpPr>
          <p:nvPr>
            <p:ph idx="1"/>
          </p:nvPr>
        </p:nvSpPr>
        <p:spPr/>
        <p:txBody>
          <a:bodyPr>
            <a:normAutofit/>
          </a:bodyPr>
          <a:lstStyle/>
          <a:p>
            <a:pPr marL="0" indent="0">
              <a:lnSpc>
                <a:spcPct val="110000"/>
              </a:lnSpc>
              <a:spcBef>
                <a:spcPts val="0"/>
              </a:spcBef>
              <a:spcAft>
                <a:spcPts val="1200"/>
              </a:spcAft>
              <a:buNone/>
            </a:pPr>
            <a:r>
              <a:rPr lang="en-US" dirty="0">
                <a:solidFill>
                  <a:schemeClr val="accent6">
                    <a:lumMod val="50000"/>
                  </a:schemeClr>
                </a:solidFill>
              </a:rPr>
              <a:t>SB 92 (2019)</a:t>
            </a:r>
          </a:p>
          <a:p>
            <a:pPr>
              <a:lnSpc>
                <a:spcPct val="110000"/>
              </a:lnSpc>
              <a:spcBef>
                <a:spcPts val="0"/>
              </a:spcBef>
              <a:spcAft>
                <a:spcPts val="1200"/>
              </a:spcAft>
              <a:buClr>
                <a:schemeClr val="tx1"/>
              </a:buClr>
              <a:buFont typeface="Calibri" panose="020F0502020204030204" pitchFamily="34" charset="0"/>
              <a:buChar char="‒"/>
            </a:pPr>
            <a:r>
              <a:rPr lang="en-US" sz="2400" dirty="0">
                <a:solidFill>
                  <a:schemeClr val="accent6">
                    <a:lumMod val="50000"/>
                  </a:schemeClr>
                </a:solidFill>
              </a:rPr>
              <a:t>School district boards of trustees that have certified to the Office of Public Instruction a current school safety plan or emergency operations plan pursuant to 20-1-401, MCA may, prior to addressing the school facility projects, utilize the proceeds from the permissive levy authorized and any school major maintenance aid for improvements to school and student safety and security as described in §20-9-236(1), MCA. </a:t>
            </a:r>
            <a:br>
              <a:rPr lang="en-US" sz="2400" dirty="0"/>
            </a:br>
            <a:r>
              <a:rPr lang="en-US" sz="2400" dirty="0">
                <a:highlight>
                  <a:srgbClr val="FFFF00"/>
                </a:highlight>
                <a:hlinkClick r:id="rId2" action="ppaction://hlinksldjump"/>
              </a:rPr>
              <a:t>See slide 6</a:t>
            </a:r>
            <a:r>
              <a:rPr lang="en-US" sz="2400" dirty="0"/>
              <a:t>.</a:t>
            </a:r>
          </a:p>
          <a:p>
            <a:pPr marL="0" indent="0">
              <a:lnSpc>
                <a:spcPct val="110000"/>
              </a:lnSpc>
              <a:spcBef>
                <a:spcPts val="0"/>
              </a:spcBef>
              <a:spcAft>
                <a:spcPts val="1200"/>
              </a:spcAft>
              <a:buNone/>
            </a:pPr>
            <a:endParaRPr lang="en-US" sz="2400" dirty="0"/>
          </a:p>
        </p:txBody>
      </p:sp>
      <p:sp>
        <p:nvSpPr>
          <p:cNvPr id="4" name="Date Placeholder 3">
            <a:extLst>
              <a:ext uri="{FF2B5EF4-FFF2-40B4-BE49-F238E27FC236}">
                <a16:creationId xmlns:a16="http://schemas.microsoft.com/office/drawing/2014/main" id="{2625FC90-26C8-454C-B331-176525F47324}"/>
              </a:ext>
            </a:extLst>
          </p:cNvPr>
          <p:cNvSpPr>
            <a:spLocks noGrp="1"/>
          </p:cNvSpPr>
          <p:nvPr>
            <p:ph type="dt" sz="half" idx="10"/>
          </p:nvPr>
        </p:nvSpPr>
        <p:spPr/>
        <p:txBody>
          <a:bodyPr/>
          <a:lstStyle/>
          <a:p>
            <a:r>
              <a:rPr lang="en-US"/>
              <a:t>June 2019</a:t>
            </a:r>
          </a:p>
        </p:txBody>
      </p:sp>
      <p:sp>
        <p:nvSpPr>
          <p:cNvPr id="2" name="Title 1">
            <a:extLst>
              <a:ext uri="{FF2B5EF4-FFF2-40B4-BE49-F238E27FC236}">
                <a16:creationId xmlns:a16="http://schemas.microsoft.com/office/drawing/2014/main" id="{7F7363E6-699C-4028-AF09-110F99E6683A}"/>
              </a:ext>
            </a:extLst>
          </p:cNvPr>
          <p:cNvSpPr>
            <a:spLocks noGrp="1"/>
          </p:cNvSpPr>
          <p:nvPr>
            <p:ph type="title"/>
          </p:nvPr>
        </p:nvSpPr>
        <p:spPr/>
        <p:txBody>
          <a:bodyPr/>
          <a:lstStyle/>
          <a:p>
            <a:pPr>
              <a:tabLst>
                <a:tab pos="10748963" algn="r"/>
              </a:tabLst>
            </a:pPr>
            <a:r>
              <a:rPr lang="en-US" dirty="0"/>
              <a:t>Permissive Levy Sub-Fund	20-9-525, MCA</a:t>
            </a:r>
          </a:p>
        </p:txBody>
      </p:sp>
      <p:sp>
        <p:nvSpPr>
          <p:cNvPr id="6" name="Slide Number Placeholder 5">
            <a:extLst>
              <a:ext uri="{FF2B5EF4-FFF2-40B4-BE49-F238E27FC236}">
                <a16:creationId xmlns:a16="http://schemas.microsoft.com/office/drawing/2014/main" id="{E9D7CAB8-C4C8-4059-A67E-4C6FB5F71F42}"/>
              </a:ext>
            </a:extLst>
          </p:cNvPr>
          <p:cNvSpPr>
            <a:spLocks noGrp="1"/>
          </p:cNvSpPr>
          <p:nvPr>
            <p:ph type="sldNum" sz="quarter" idx="11"/>
          </p:nvPr>
        </p:nvSpPr>
        <p:spPr/>
        <p:txBody>
          <a:bodyPr/>
          <a:lstStyle/>
          <a:p>
            <a:pPr defTabSz="457200" fontAlgn="base">
              <a:spcBef>
                <a:spcPct val="0"/>
              </a:spcBef>
              <a:spcAft>
                <a:spcPct val="0"/>
              </a:spcAft>
              <a:defRPr/>
            </a:pPr>
            <a:fld id="{245761AB-2A1B-4162-AB3D-A9E9D26D05DA}" type="slidenum">
              <a:rPr lang="en-US" altLang="en-US" smtClean="0">
                <a:ea typeface="ＭＳ Ｐゴシック" panose="020B0600070205080204" pitchFamily="34" charset="-128"/>
              </a:rPr>
              <a:pPr defTabSz="457200" fontAlgn="base">
                <a:spcBef>
                  <a:spcPct val="0"/>
                </a:spcBef>
                <a:spcAft>
                  <a:spcPct val="0"/>
                </a:spcAft>
                <a:defRPr/>
              </a:pPr>
              <a:t>19</a:t>
            </a:fld>
            <a:endParaRPr lang="en-US" altLang="en-US">
              <a:ea typeface="ＭＳ Ｐゴシック" panose="020B0600070205080204" pitchFamily="34" charset="-128"/>
            </a:endParaRPr>
          </a:p>
        </p:txBody>
      </p:sp>
    </p:spTree>
    <p:extLst>
      <p:ext uri="{BB962C8B-B14F-4D97-AF65-F5344CB8AC3E}">
        <p14:creationId xmlns:p14="http://schemas.microsoft.com/office/powerpoint/2010/main" val="73056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BABC79C-5A21-42FE-92F7-E53EAA4D2021}"/>
              </a:ext>
            </a:extLst>
          </p:cNvPr>
          <p:cNvSpPr>
            <a:spLocks noGrp="1"/>
          </p:cNvSpPr>
          <p:nvPr>
            <p:ph idx="1"/>
          </p:nvPr>
        </p:nvSpPr>
        <p:spPr>
          <a:xfrm>
            <a:off x="609600" y="1417638"/>
            <a:ext cx="10972800" cy="4525963"/>
          </a:xfrm>
        </p:spPr>
        <p:txBody>
          <a:bodyPr/>
          <a:lstStyle/>
          <a:p>
            <a:pPr marL="0" indent="0">
              <a:lnSpc>
                <a:spcPct val="110000"/>
              </a:lnSpc>
              <a:buNone/>
            </a:pPr>
            <a:r>
              <a:rPr lang="en-US" sz="2400" dirty="0"/>
              <a:t>Although this presentation covers a majority of changes relating to the building reserve fund between FY 1971 and FY 2020 there are still many details that are either briefly discussed or not covered.</a:t>
            </a:r>
          </a:p>
        </p:txBody>
      </p:sp>
      <p:sp>
        <p:nvSpPr>
          <p:cNvPr id="2" name="Title 1">
            <a:extLst>
              <a:ext uri="{FF2B5EF4-FFF2-40B4-BE49-F238E27FC236}">
                <a16:creationId xmlns:a16="http://schemas.microsoft.com/office/drawing/2014/main" id="{EEC5012C-18E7-42DD-B596-6B8FE9FFE373}"/>
              </a:ext>
            </a:extLst>
          </p:cNvPr>
          <p:cNvSpPr>
            <a:spLocks noGrp="1"/>
          </p:cNvSpPr>
          <p:nvPr>
            <p:ph type="title"/>
          </p:nvPr>
        </p:nvSpPr>
        <p:spPr/>
        <p:txBody>
          <a:bodyPr/>
          <a:lstStyle/>
          <a:p>
            <a:r>
              <a:rPr lang="en-US" dirty="0"/>
              <a:t>Disclaimer</a:t>
            </a:r>
          </a:p>
        </p:txBody>
      </p:sp>
      <p:sp>
        <p:nvSpPr>
          <p:cNvPr id="4" name="Date Placeholder 3">
            <a:extLst>
              <a:ext uri="{FF2B5EF4-FFF2-40B4-BE49-F238E27FC236}">
                <a16:creationId xmlns:a16="http://schemas.microsoft.com/office/drawing/2014/main" id="{FF2FA415-061D-4385-8E76-F7374DC22AAC}"/>
              </a:ext>
            </a:extLst>
          </p:cNvPr>
          <p:cNvSpPr>
            <a:spLocks noGrp="1"/>
          </p:cNvSpPr>
          <p:nvPr>
            <p:ph type="dt" sz="half" idx="10"/>
          </p:nvPr>
        </p:nvSpPr>
        <p:spPr/>
        <p:txBody>
          <a:bodyPr/>
          <a:lstStyle/>
          <a:p>
            <a:pPr defTabSz="457200" fontAlgn="base">
              <a:spcBef>
                <a:spcPct val="0"/>
              </a:spcBef>
              <a:spcAft>
                <a:spcPct val="0"/>
              </a:spcAft>
              <a:defRPr/>
            </a:pPr>
            <a:r>
              <a:rPr lang="en-US"/>
              <a:t>June 2019</a:t>
            </a:r>
            <a:endParaRPr lang="en-US" dirty="0"/>
          </a:p>
        </p:txBody>
      </p:sp>
      <p:sp>
        <p:nvSpPr>
          <p:cNvPr id="6" name="Slide Number Placeholder 5">
            <a:extLst>
              <a:ext uri="{FF2B5EF4-FFF2-40B4-BE49-F238E27FC236}">
                <a16:creationId xmlns:a16="http://schemas.microsoft.com/office/drawing/2014/main" id="{2D861EE4-8E71-41C9-B1B6-587A8FB6C4B9}"/>
              </a:ext>
            </a:extLst>
          </p:cNvPr>
          <p:cNvSpPr>
            <a:spLocks noGrp="1"/>
          </p:cNvSpPr>
          <p:nvPr>
            <p:ph type="sldNum" sz="quarter" idx="11"/>
          </p:nvPr>
        </p:nvSpPr>
        <p:spPr/>
        <p:txBody>
          <a:bodyPr/>
          <a:lstStyle/>
          <a:p>
            <a:pPr defTabSz="457200" fontAlgn="base">
              <a:spcBef>
                <a:spcPct val="0"/>
              </a:spcBef>
              <a:spcAft>
                <a:spcPct val="0"/>
              </a:spcAft>
              <a:defRPr/>
            </a:pPr>
            <a:fld id="{245761AB-2A1B-4162-AB3D-A9E9D26D05DA}" type="slidenum">
              <a:rPr lang="en-US" altLang="en-US" smtClean="0">
                <a:ea typeface="ＭＳ Ｐゴシック" panose="020B0600070205080204" pitchFamily="34" charset="-128"/>
              </a:rPr>
              <a:pPr defTabSz="457200" fontAlgn="base">
                <a:spcBef>
                  <a:spcPct val="0"/>
                </a:spcBef>
                <a:spcAft>
                  <a:spcPct val="0"/>
                </a:spcAft>
                <a:defRPr/>
              </a:pPr>
              <a:t>2</a:t>
            </a:fld>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15134864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58D64C1-8B31-45CE-8C38-96BBB16722E3}"/>
              </a:ext>
            </a:extLst>
          </p:cNvPr>
          <p:cNvSpPr>
            <a:spLocks noGrp="1"/>
          </p:cNvSpPr>
          <p:nvPr>
            <p:ph idx="1"/>
          </p:nvPr>
        </p:nvSpPr>
        <p:spPr/>
        <p:txBody>
          <a:bodyPr>
            <a:normAutofit/>
          </a:bodyPr>
          <a:lstStyle/>
          <a:p>
            <a:pPr>
              <a:lnSpc>
                <a:spcPct val="110000"/>
              </a:lnSpc>
              <a:spcBef>
                <a:spcPts val="0"/>
              </a:spcBef>
              <a:spcAft>
                <a:spcPts val="1200"/>
              </a:spcAft>
              <a:buFont typeface="Calibri" panose="020F0502020204030204" pitchFamily="34" charset="0"/>
              <a:buChar char="‒"/>
            </a:pPr>
            <a:r>
              <a:rPr lang="en-US" sz="2400" dirty="0"/>
              <a:t>If the imposition of 10 mills is estimated by the trustees to generate an amount less than the maximum levy revenue, the trustees may deposit additional funds from any lawfully available revenue source and may transfer additional funds from any lawfully available fund of the district to the </a:t>
            </a:r>
            <a:r>
              <a:rPr lang="en-US" sz="2400" dirty="0" err="1"/>
              <a:t>subfund</a:t>
            </a:r>
            <a:r>
              <a:rPr lang="en-US" sz="2400" dirty="0"/>
              <a:t>, up to the difference between the revenue estimated to be raised by the imposition of 10 mills and the maximum levy revenue.</a:t>
            </a:r>
          </a:p>
          <a:p>
            <a:pPr>
              <a:lnSpc>
                <a:spcPct val="110000"/>
              </a:lnSpc>
              <a:spcBef>
                <a:spcPts val="0"/>
              </a:spcBef>
              <a:spcAft>
                <a:spcPts val="1200"/>
              </a:spcAft>
              <a:buFont typeface="Calibri" panose="020F0502020204030204" pitchFamily="34" charset="0"/>
              <a:buChar char="‒"/>
            </a:pPr>
            <a:r>
              <a:rPr lang="en-US" sz="2400" dirty="0"/>
              <a:t>The district's local effort for purposes of calculating its eligibility for state school major maintenance aid consists of the combined total of funds raised from the imposition of 10 mills and additional funds raised from deposits and transfers.</a:t>
            </a:r>
          </a:p>
        </p:txBody>
      </p:sp>
      <p:sp>
        <p:nvSpPr>
          <p:cNvPr id="4" name="Date Placeholder 3">
            <a:extLst>
              <a:ext uri="{FF2B5EF4-FFF2-40B4-BE49-F238E27FC236}">
                <a16:creationId xmlns:a16="http://schemas.microsoft.com/office/drawing/2014/main" id="{1DF595B2-28FB-457E-928A-09C8829C1027}"/>
              </a:ext>
            </a:extLst>
          </p:cNvPr>
          <p:cNvSpPr>
            <a:spLocks noGrp="1"/>
          </p:cNvSpPr>
          <p:nvPr>
            <p:ph type="dt" sz="half" idx="10"/>
          </p:nvPr>
        </p:nvSpPr>
        <p:spPr/>
        <p:txBody>
          <a:bodyPr/>
          <a:lstStyle/>
          <a:p>
            <a:r>
              <a:rPr lang="en-US"/>
              <a:t>June 2019</a:t>
            </a:r>
          </a:p>
        </p:txBody>
      </p:sp>
      <p:sp>
        <p:nvSpPr>
          <p:cNvPr id="2" name="Title 1">
            <a:extLst>
              <a:ext uri="{FF2B5EF4-FFF2-40B4-BE49-F238E27FC236}">
                <a16:creationId xmlns:a16="http://schemas.microsoft.com/office/drawing/2014/main" id="{337FA9A5-B6EE-4E08-A392-69F6950B9FEA}"/>
              </a:ext>
            </a:extLst>
          </p:cNvPr>
          <p:cNvSpPr>
            <a:spLocks noGrp="1"/>
          </p:cNvSpPr>
          <p:nvPr>
            <p:ph type="title"/>
          </p:nvPr>
        </p:nvSpPr>
        <p:spPr/>
        <p:txBody>
          <a:bodyPr/>
          <a:lstStyle/>
          <a:p>
            <a:r>
              <a:rPr lang="en-US" dirty="0"/>
              <a:t>Permissive Levy Sub-Fund (Continued)</a:t>
            </a:r>
          </a:p>
        </p:txBody>
      </p:sp>
      <p:sp>
        <p:nvSpPr>
          <p:cNvPr id="6" name="Slide Number Placeholder 5">
            <a:extLst>
              <a:ext uri="{FF2B5EF4-FFF2-40B4-BE49-F238E27FC236}">
                <a16:creationId xmlns:a16="http://schemas.microsoft.com/office/drawing/2014/main" id="{CD8EC55B-7840-46A0-AED7-DE805CAE2AE2}"/>
              </a:ext>
            </a:extLst>
          </p:cNvPr>
          <p:cNvSpPr>
            <a:spLocks noGrp="1"/>
          </p:cNvSpPr>
          <p:nvPr>
            <p:ph type="sldNum" sz="quarter" idx="11"/>
          </p:nvPr>
        </p:nvSpPr>
        <p:spPr/>
        <p:txBody>
          <a:bodyPr/>
          <a:lstStyle/>
          <a:p>
            <a:pPr defTabSz="457200" fontAlgn="base">
              <a:spcBef>
                <a:spcPct val="0"/>
              </a:spcBef>
              <a:spcAft>
                <a:spcPct val="0"/>
              </a:spcAft>
              <a:defRPr/>
            </a:pPr>
            <a:fld id="{245761AB-2A1B-4162-AB3D-A9E9D26D05DA}" type="slidenum">
              <a:rPr lang="en-US" altLang="en-US" smtClean="0">
                <a:ea typeface="ＭＳ Ｐゴシック" panose="020B0600070205080204" pitchFamily="34" charset="-128"/>
              </a:rPr>
              <a:pPr defTabSz="457200" fontAlgn="base">
                <a:spcBef>
                  <a:spcPct val="0"/>
                </a:spcBef>
                <a:spcAft>
                  <a:spcPct val="0"/>
                </a:spcAft>
                <a:defRPr/>
              </a:pPr>
              <a:t>20</a:t>
            </a:fld>
            <a:endParaRPr lang="en-US" altLang="en-US">
              <a:ea typeface="ＭＳ Ｐゴシック" panose="020B0600070205080204" pitchFamily="34" charset="-128"/>
            </a:endParaRPr>
          </a:p>
        </p:txBody>
      </p:sp>
    </p:spTree>
    <p:extLst>
      <p:ext uri="{BB962C8B-B14F-4D97-AF65-F5344CB8AC3E}">
        <p14:creationId xmlns:p14="http://schemas.microsoft.com/office/powerpoint/2010/main" val="20875222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420E0A-B6F8-4C38-9EAC-53FA28708214}"/>
              </a:ext>
            </a:extLst>
          </p:cNvPr>
          <p:cNvSpPr>
            <a:spLocks noGrp="1"/>
          </p:cNvSpPr>
          <p:nvPr>
            <p:ph idx="1"/>
          </p:nvPr>
        </p:nvSpPr>
        <p:spPr/>
        <p:txBody>
          <a:bodyPr/>
          <a:lstStyle/>
          <a:p>
            <a:pPr marL="0" indent="0">
              <a:lnSpc>
                <a:spcPct val="110000"/>
              </a:lnSpc>
              <a:spcBef>
                <a:spcPts val="0"/>
              </a:spcBef>
              <a:spcAft>
                <a:spcPts val="1200"/>
              </a:spcAft>
              <a:buNone/>
            </a:pPr>
            <a:r>
              <a:rPr lang="en-US" sz="2400" dirty="0"/>
              <a:t>2017 these words appear in HB 647 &amp; coordinating language. </a:t>
            </a:r>
            <a:br>
              <a:rPr lang="en-US" sz="2400" dirty="0"/>
            </a:br>
            <a:r>
              <a:rPr lang="en-US" sz="2400" dirty="0"/>
              <a:t>20-9-633, MCA</a:t>
            </a:r>
          </a:p>
          <a:p>
            <a:pPr marL="0" indent="0">
              <a:lnSpc>
                <a:spcPct val="110000"/>
              </a:lnSpc>
              <a:spcBef>
                <a:spcPts val="0"/>
              </a:spcBef>
              <a:spcAft>
                <a:spcPts val="1200"/>
              </a:spcAft>
              <a:buNone/>
            </a:pPr>
            <a:r>
              <a:rPr lang="en-US" sz="2400" dirty="0"/>
              <a:t>Beginning in fiscal year 2019, the Superintendent of Public Instruction shall annually deposit in the state major maintenance aid account: </a:t>
            </a:r>
          </a:p>
          <a:p>
            <a:pPr lvl="1">
              <a:lnSpc>
                <a:spcPct val="110000"/>
              </a:lnSpc>
              <a:spcBef>
                <a:spcPts val="0"/>
              </a:spcBef>
              <a:spcAft>
                <a:spcPts val="600"/>
              </a:spcAft>
            </a:pPr>
            <a:r>
              <a:rPr lang="en-US" sz="2400" dirty="0"/>
              <a:t>$5.8 million in fiscal year 2019;</a:t>
            </a:r>
          </a:p>
          <a:p>
            <a:pPr lvl="1">
              <a:lnSpc>
                <a:spcPct val="110000"/>
              </a:lnSpc>
              <a:spcBef>
                <a:spcPts val="0"/>
              </a:spcBef>
              <a:spcAft>
                <a:spcPts val="600"/>
              </a:spcAft>
            </a:pPr>
            <a:r>
              <a:rPr lang="en-US" sz="2400" dirty="0"/>
              <a:t>$6.4 million in fiscal year 2020;</a:t>
            </a:r>
          </a:p>
          <a:p>
            <a:pPr lvl="1">
              <a:lnSpc>
                <a:spcPct val="110000"/>
              </a:lnSpc>
              <a:spcBef>
                <a:spcPts val="0"/>
              </a:spcBef>
              <a:spcAft>
                <a:spcPts val="600"/>
              </a:spcAft>
            </a:pPr>
            <a:r>
              <a:rPr lang="en-US" sz="2400" dirty="0"/>
              <a:t>$7.6 million in fiscal year 2021; and</a:t>
            </a:r>
          </a:p>
          <a:p>
            <a:pPr lvl="1">
              <a:lnSpc>
                <a:spcPct val="110000"/>
              </a:lnSpc>
              <a:spcBef>
                <a:spcPts val="0"/>
              </a:spcBef>
              <a:spcAft>
                <a:spcPts val="600"/>
              </a:spcAft>
            </a:pPr>
            <a:r>
              <a:rPr lang="en-US" sz="2400" dirty="0"/>
              <a:t>$10 million in fiscal year 2022.</a:t>
            </a:r>
          </a:p>
        </p:txBody>
      </p:sp>
      <p:sp>
        <p:nvSpPr>
          <p:cNvPr id="4" name="Date Placeholder 3">
            <a:extLst>
              <a:ext uri="{FF2B5EF4-FFF2-40B4-BE49-F238E27FC236}">
                <a16:creationId xmlns:a16="http://schemas.microsoft.com/office/drawing/2014/main" id="{D0109FB7-0344-41CE-839C-7E3E9A67EF3F}"/>
              </a:ext>
            </a:extLst>
          </p:cNvPr>
          <p:cNvSpPr>
            <a:spLocks noGrp="1"/>
          </p:cNvSpPr>
          <p:nvPr>
            <p:ph type="dt" sz="half" idx="10"/>
          </p:nvPr>
        </p:nvSpPr>
        <p:spPr/>
        <p:txBody>
          <a:bodyPr/>
          <a:lstStyle/>
          <a:p>
            <a:r>
              <a:rPr lang="en-US"/>
              <a:t>June 2019</a:t>
            </a:r>
          </a:p>
        </p:txBody>
      </p:sp>
      <p:sp>
        <p:nvSpPr>
          <p:cNvPr id="6" name="Slide Number Placeholder 5">
            <a:extLst>
              <a:ext uri="{FF2B5EF4-FFF2-40B4-BE49-F238E27FC236}">
                <a16:creationId xmlns:a16="http://schemas.microsoft.com/office/drawing/2014/main" id="{149EA4CB-3FB7-4844-B8C7-27E890D573EB}"/>
              </a:ext>
            </a:extLst>
          </p:cNvPr>
          <p:cNvSpPr>
            <a:spLocks noGrp="1"/>
          </p:cNvSpPr>
          <p:nvPr>
            <p:ph type="sldNum" sz="quarter" idx="11"/>
          </p:nvPr>
        </p:nvSpPr>
        <p:spPr/>
        <p:txBody>
          <a:bodyPr/>
          <a:lstStyle/>
          <a:p>
            <a:fld id="{245761AB-2A1B-4162-AB3D-A9E9D26D05DA}" type="slidenum">
              <a:rPr lang="en-US" altLang="en-US" smtClean="0"/>
              <a:pPr/>
              <a:t>21</a:t>
            </a:fld>
            <a:endParaRPr lang="en-US" altLang="en-US"/>
          </a:p>
        </p:txBody>
      </p:sp>
      <p:sp>
        <p:nvSpPr>
          <p:cNvPr id="2" name="Title 1">
            <a:extLst>
              <a:ext uri="{FF2B5EF4-FFF2-40B4-BE49-F238E27FC236}">
                <a16:creationId xmlns:a16="http://schemas.microsoft.com/office/drawing/2014/main" id="{0D755C06-F28A-44DA-9DA8-817749CEA86B}"/>
              </a:ext>
            </a:extLst>
          </p:cNvPr>
          <p:cNvSpPr>
            <a:spLocks noGrp="1"/>
          </p:cNvSpPr>
          <p:nvPr>
            <p:ph type="title"/>
          </p:nvPr>
        </p:nvSpPr>
        <p:spPr/>
        <p:txBody>
          <a:bodyPr/>
          <a:lstStyle/>
          <a:p>
            <a:pPr>
              <a:tabLst>
                <a:tab pos="10748963" algn="r"/>
              </a:tabLst>
            </a:pPr>
            <a:r>
              <a:rPr lang="en-US" dirty="0"/>
              <a:t>State Major Maintenance Aid	2017</a:t>
            </a:r>
          </a:p>
        </p:txBody>
      </p:sp>
    </p:spTree>
    <p:extLst>
      <p:ext uri="{BB962C8B-B14F-4D97-AF65-F5344CB8AC3E}">
        <p14:creationId xmlns:p14="http://schemas.microsoft.com/office/powerpoint/2010/main" val="3677845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E2C96D-8831-4AEC-9A73-466F8A3A4705}"/>
              </a:ext>
            </a:extLst>
          </p:cNvPr>
          <p:cNvSpPr>
            <a:spLocks noGrp="1"/>
          </p:cNvSpPr>
          <p:nvPr>
            <p:ph idx="1"/>
          </p:nvPr>
        </p:nvSpPr>
        <p:spPr/>
        <p:txBody>
          <a:bodyPr>
            <a:noAutofit/>
          </a:bodyPr>
          <a:lstStyle/>
          <a:p>
            <a:pPr marL="0" indent="0">
              <a:lnSpc>
                <a:spcPct val="110000"/>
              </a:lnSpc>
              <a:spcBef>
                <a:spcPts val="0"/>
              </a:spcBef>
              <a:spcAft>
                <a:spcPts val="1200"/>
              </a:spcAft>
              <a:buNone/>
            </a:pPr>
            <a:r>
              <a:rPr lang="en-US" sz="2400" dirty="0"/>
              <a:t>2017 Additional state support for major maintenance with SB 260 and coordinating language. </a:t>
            </a:r>
          </a:p>
          <a:p>
            <a:pPr>
              <a:lnSpc>
                <a:spcPct val="110000"/>
              </a:lnSpc>
              <a:spcBef>
                <a:spcPts val="0"/>
              </a:spcBef>
              <a:spcAft>
                <a:spcPts val="1200"/>
              </a:spcAft>
              <a:buFont typeface="Calibri" panose="020F0502020204030204" pitchFamily="34" charset="0"/>
              <a:buChar char="‒"/>
            </a:pPr>
            <a:r>
              <a:rPr lang="en-US" sz="2400" dirty="0"/>
              <a:t>Creation of the school facilities fund within the coal severance tax trust fund and allocating coal severance tax funds to the school major maintenance aid account.</a:t>
            </a:r>
          </a:p>
          <a:p>
            <a:pPr marL="0" indent="0">
              <a:lnSpc>
                <a:spcPct val="110000"/>
              </a:lnSpc>
              <a:spcBef>
                <a:spcPts val="0"/>
              </a:spcBef>
              <a:spcAft>
                <a:spcPts val="1200"/>
              </a:spcAft>
              <a:buNone/>
            </a:pPr>
            <a:r>
              <a:rPr lang="en-US" sz="2400" dirty="0"/>
              <a:t>HB 390 and coordinating language appropriated $2 million to the Office of Public Instruction for major maintenance aid starting in FY 2019.</a:t>
            </a:r>
          </a:p>
          <a:p>
            <a:pPr marL="0" indent="0">
              <a:lnSpc>
                <a:spcPct val="110000"/>
              </a:lnSpc>
              <a:spcBef>
                <a:spcPts val="0"/>
              </a:spcBef>
              <a:spcAft>
                <a:spcPts val="1200"/>
              </a:spcAft>
              <a:buNone/>
            </a:pPr>
            <a:r>
              <a:rPr lang="en-US" sz="2400" dirty="0"/>
              <a:t> </a:t>
            </a:r>
          </a:p>
        </p:txBody>
      </p:sp>
      <p:sp>
        <p:nvSpPr>
          <p:cNvPr id="4" name="Date Placeholder 3">
            <a:extLst>
              <a:ext uri="{FF2B5EF4-FFF2-40B4-BE49-F238E27FC236}">
                <a16:creationId xmlns:a16="http://schemas.microsoft.com/office/drawing/2014/main" id="{E0C518A1-B730-44D3-B011-31AC628BD14C}"/>
              </a:ext>
            </a:extLst>
          </p:cNvPr>
          <p:cNvSpPr>
            <a:spLocks noGrp="1"/>
          </p:cNvSpPr>
          <p:nvPr>
            <p:ph type="dt" sz="half" idx="10"/>
          </p:nvPr>
        </p:nvSpPr>
        <p:spPr/>
        <p:txBody>
          <a:bodyPr/>
          <a:lstStyle/>
          <a:p>
            <a:r>
              <a:rPr lang="en-US"/>
              <a:t>June 2019</a:t>
            </a:r>
          </a:p>
        </p:txBody>
      </p:sp>
      <p:sp>
        <p:nvSpPr>
          <p:cNvPr id="2" name="Title 1">
            <a:extLst>
              <a:ext uri="{FF2B5EF4-FFF2-40B4-BE49-F238E27FC236}">
                <a16:creationId xmlns:a16="http://schemas.microsoft.com/office/drawing/2014/main" id="{F9C527B5-330E-4E39-8144-0340E0B1FA1C}"/>
              </a:ext>
            </a:extLst>
          </p:cNvPr>
          <p:cNvSpPr>
            <a:spLocks noGrp="1"/>
          </p:cNvSpPr>
          <p:nvPr>
            <p:ph type="title"/>
          </p:nvPr>
        </p:nvSpPr>
        <p:spPr/>
        <p:txBody>
          <a:bodyPr/>
          <a:lstStyle/>
          <a:p>
            <a:pPr>
              <a:tabLst>
                <a:tab pos="10748963" algn="r"/>
              </a:tabLst>
            </a:pPr>
            <a:r>
              <a:rPr lang="en-US" dirty="0"/>
              <a:t>State Major Maintenance Aid	2017 </a:t>
            </a:r>
          </a:p>
        </p:txBody>
      </p:sp>
      <p:sp>
        <p:nvSpPr>
          <p:cNvPr id="6" name="Slide Number Placeholder 5">
            <a:extLst>
              <a:ext uri="{FF2B5EF4-FFF2-40B4-BE49-F238E27FC236}">
                <a16:creationId xmlns:a16="http://schemas.microsoft.com/office/drawing/2014/main" id="{AE4991D9-825A-4989-AAE8-93F70600C97D}"/>
              </a:ext>
            </a:extLst>
          </p:cNvPr>
          <p:cNvSpPr>
            <a:spLocks noGrp="1"/>
          </p:cNvSpPr>
          <p:nvPr>
            <p:ph type="sldNum" sz="quarter" idx="11"/>
          </p:nvPr>
        </p:nvSpPr>
        <p:spPr/>
        <p:txBody>
          <a:bodyPr/>
          <a:lstStyle/>
          <a:p>
            <a:pPr defTabSz="457200" fontAlgn="base">
              <a:spcBef>
                <a:spcPct val="0"/>
              </a:spcBef>
              <a:spcAft>
                <a:spcPct val="0"/>
              </a:spcAft>
              <a:defRPr/>
            </a:pPr>
            <a:fld id="{245761AB-2A1B-4162-AB3D-A9E9D26D05DA}" type="slidenum">
              <a:rPr lang="en-US" altLang="en-US" smtClean="0">
                <a:ea typeface="ＭＳ Ｐゴシック" panose="020B0600070205080204" pitchFamily="34" charset="-128"/>
              </a:rPr>
              <a:pPr defTabSz="457200" fontAlgn="base">
                <a:spcBef>
                  <a:spcPct val="0"/>
                </a:spcBef>
                <a:spcAft>
                  <a:spcPct val="0"/>
                </a:spcAft>
                <a:defRPr/>
              </a:pPr>
              <a:t>22</a:t>
            </a:fld>
            <a:endParaRPr lang="en-US" altLang="en-US">
              <a:ea typeface="ＭＳ Ｐゴシック" panose="020B0600070205080204" pitchFamily="34" charset="-128"/>
            </a:endParaRPr>
          </a:p>
        </p:txBody>
      </p:sp>
    </p:spTree>
    <p:extLst>
      <p:ext uri="{BB962C8B-B14F-4D97-AF65-F5344CB8AC3E}">
        <p14:creationId xmlns:p14="http://schemas.microsoft.com/office/powerpoint/2010/main" val="5672023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4EAB025-5A21-4D0E-AC1E-D55582F42E8B}"/>
              </a:ext>
            </a:extLst>
          </p:cNvPr>
          <p:cNvSpPr>
            <a:spLocks noGrp="1"/>
          </p:cNvSpPr>
          <p:nvPr>
            <p:ph idx="1"/>
          </p:nvPr>
        </p:nvSpPr>
        <p:spPr/>
        <p:txBody>
          <a:bodyPr/>
          <a:lstStyle/>
          <a:p>
            <a:pPr>
              <a:lnSpc>
                <a:spcPct val="110000"/>
              </a:lnSpc>
              <a:spcBef>
                <a:spcPts val="0"/>
              </a:spcBef>
              <a:spcAft>
                <a:spcPts val="1200"/>
              </a:spcAft>
              <a:buFont typeface="Calibri" panose="020F0502020204030204" pitchFamily="34" charset="0"/>
              <a:buChar char="‒"/>
            </a:pPr>
            <a:r>
              <a:rPr lang="en-US" sz="2400" dirty="0"/>
              <a:t>SB 261 (2017) regular session, level 4, delayed the HB 2 appropriation until FY 2020.</a:t>
            </a:r>
          </a:p>
          <a:p>
            <a:pPr>
              <a:lnSpc>
                <a:spcPct val="110000"/>
              </a:lnSpc>
              <a:spcBef>
                <a:spcPts val="0"/>
              </a:spcBef>
              <a:spcAft>
                <a:spcPts val="1200"/>
              </a:spcAft>
              <a:buFont typeface="Calibri" panose="020F0502020204030204" pitchFamily="34" charset="0"/>
              <a:buChar char="‒"/>
            </a:pPr>
            <a:r>
              <a:rPr lang="en-US" sz="2400" dirty="0"/>
              <a:t>HB 06 (2017 Special session) swept the state major maintenance aid account to the state general fund. </a:t>
            </a:r>
          </a:p>
        </p:txBody>
      </p:sp>
      <p:sp>
        <p:nvSpPr>
          <p:cNvPr id="4" name="Date Placeholder 3">
            <a:extLst>
              <a:ext uri="{FF2B5EF4-FFF2-40B4-BE49-F238E27FC236}">
                <a16:creationId xmlns:a16="http://schemas.microsoft.com/office/drawing/2014/main" id="{CAAFA4EB-B22C-485A-BA2B-93055CA4D39C}"/>
              </a:ext>
            </a:extLst>
          </p:cNvPr>
          <p:cNvSpPr>
            <a:spLocks noGrp="1"/>
          </p:cNvSpPr>
          <p:nvPr>
            <p:ph type="dt" sz="half" idx="10"/>
          </p:nvPr>
        </p:nvSpPr>
        <p:spPr/>
        <p:txBody>
          <a:bodyPr/>
          <a:lstStyle/>
          <a:p>
            <a:r>
              <a:rPr lang="en-US"/>
              <a:t>June 2019</a:t>
            </a:r>
          </a:p>
        </p:txBody>
      </p:sp>
      <p:sp>
        <p:nvSpPr>
          <p:cNvPr id="6" name="Slide Number Placeholder 5">
            <a:extLst>
              <a:ext uri="{FF2B5EF4-FFF2-40B4-BE49-F238E27FC236}">
                <a16:creationId xmlns:a16="http://schemas.microsoft.com/office/drawing/2014/main" id="{3B3BD285-A340-42D9-933F-44C0043FE947}"/>
              </a:ext>
            </a:extLst>
          </p:cNvPr>
          <p:cNvSpPr>
            <a:spLocks noGrp="1"/>
          </p:cNvSpPr>
          <p:nvPr>
            <p:ph type="sldNum" sz="quarter" idx="11"/>
          </p:nvPr>
        </p:nvSpPr>
        <p:spPr/>
        <p:txBody>
          <a:bodyPr/>
          <a:lstStyle/>
          <a:p>
            <a:fld id="{245761AB-2A1B-4162-AB3D-A9E9D26D05DA}" type="slidenum">
              <a:rPr lang="en-US" altLang="en-US" smtClean="0"/>
              <a:pPr/>
              <a:t>23</a:t>
            </a:fld>
            <a:endParaRPr lang="en-US" altLang="en-US"/>
          </a:p>
        </p:txBody>
      </p:sp>
      <p:sp>
        <p:nvSpPr>
          <p:cNvPr id="2" name="Title 1">
            <a:extLst>
              <a:ext uri="{FF2B5EF4-FFF2-40B4-BE49-F238E27FC236}">
                <a16:creationId xmlns:a16="http://schemas.microsoft.com/office/drawing/2014/main" id="{BD3A848E-C420-4AAD-A97F-645013F6FC03}"/>
              </a:ext>
            </a:extLst>
          </p:cNvPr>
          <p:cNvSpPr>
            <a:spLocks noGrp="1"/>
          </p:cNvSpPr>
          <p:nvPr>
            <p:ph type="title"/>
          </p:nvPr>
        </p:nvSpPr>
        <p:spPr/>
        <p:txBody>
          <a:bodyPr/>
          <a:lstStyle/>
          <a:p>
            <a:pPr>
              <a:tabLst>
                <a:tab pos="10748963" algn="r"/>
              </a:tabLst>
            </a:pPr>
            <a:r>
              <a:rPr lang="en-US" dirty="0"/>
              <a:t>State Major Maintenance Aid	2017 SS </a:t>
            </a:r>
          </a:p>
        </p:txBody>
      </p:sp>
    </p:spTree>
    <p:extLst>
      <p:ext uri="{BB962C8B-B14F-4D97-AF65-F5344CB8AC3E}">
        <p14:creationId xmlns:p14="http://schemas.microsoft.com/office/powerpoint/2010/main" val="36440669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6A0DAA-0E5C-455D-B3F7-A9ADEF767BBA}"/>
              </a:ext>
            </a:extLst>
          </p:cNvPr>
          <p:cNvSpPr>
            <a:spLocks noGrp="1"/>
          </p:cNvSpPr>
          <p:nvPr>
            <p:ph idx="1"/>
          </p:nvPr>
        </p:nvSpPr>
        <p:spPr/>
        <p:txBody>
          <a:bodyPr>
            <a:noAutofit/>
          </a:bodyPr>
          <a:lstStyle/>
          <a:p>
            <a:pPr marL="0" indent="0">
              <a:lnSpc>
                <a:spcPct val="110000"/>
              </a:lnSpc>
              <a:spcBef>
                <a:spcPts val="0"/>
              </a:spcBef>
              <a:spcAft>
                <a:spcPts val="1200"/>
              </a:spcAft>
              <a:buNone/>
            </a:pPr>
            <a:r>
              <a:rPr lang="en-US" dirty="0"/>
              <a:t>2019 (HB 159)</a:t>
            </a:r>
          </a:p>
          <a:p>
            <a:pPr marL="0" indent="0">
              <a:lnSpc>
                <a:spcPct val="110000"/>
              </a:lnSpc>
              <a:spcBef>
                <a:spcPts val="0"/>
              </a:spcBef>
              <a:spcAft>
                <a:spcPts val="1200"/>
              </a:spcAft>
              <a:buNone/>
            </a:pPr>
            <a:r>
              <a:rPr lang="en-US" sz="2400" dirty="0"/>
              <a:t>Clarifies that the legislature intends funding for the natural resources K-12 facilities payment will be a general fund appropriation to support school major maintenance aid in the amounts of:</a:t>
            </a:r>
          </a:p>
          <a:p>
            <a:pPr marL="400050" lvl="1" indent="0">
              <a:lnSpc>
                <a:spcPct val="110000"/>
              </a:lnSpc>
              <a:spcBef>
                <a:spcPts val="0"/>
              </a:spcBef>
              <a:spcAft>
                <a:spcPts val="1200"/>
              </a:spcAft>
              <a:buNone/>
            </a:pPr>
            <a:r>
              <a:rPr lang="en-US" sz="2400" dirty="0"/>
              <a:t>$6.4 million in FY 2020;</a:t>
            </a:r>
            <a:br>
              <a:rPr lang="en-US" sz="2400" dirty="0"/>
            </a:br>
            <a:r>
              <a:rPr lang="en-US" sz="2400" dirty="0"/>
              <a:t>$7.6 million in FY 2021; and</a:t>
            </a:r>
            <a:br>
              <a:rPr lang="en-US" sz="2400" dirty="0"/>
            </a:br>
            <a:r>
              <a:rPr lang="en-US" sz="2400" dirty="0"/>
              <a:t>$10  million in FY 2022 &amp; FY 2023. </a:t>
            </a:r>
          </a:p>
          <a:p>
            <a:pPr marL="0" indent="0">
              <a:lnSpc>
                <a:spcPct val="110000"/>
              </a:lnSpc>
              <a:spcBef>
                <a:spcPts val="0"/>
              </a:spcBef>
              <a:spcAft>
                <a:spcPts val="1200"/>
              </a:spcAft>
              <a:buNone/>
            </a:pPr>
            <a:r>
              <a:rPr lang="en-US" sz="2400" dirty="0"/>
              <a:t>These amounts are to be appropriated from the state general fund reduced by the amount of projected earnings from the school facilities fund pursuant to </a:t>
            </a:r>
            <a:br>
              <a:rPr lang="en-US" sz="2400" dirty="0"/>
            </a:br>
            <a:r>
              <a:rPr lang="en-US" sz="2400" dirty="0"/>
              <a:t>17-5-703, MCA for that fiscal year.</a:t>
            </a:r>
          </a:p>
          <a:p>
            <a:pPr marL="0" indent="0">
              <a:lnSpc>
                <a:spcPct val="110000"/>
              </a:lnSpc>
              <a:spcBef>
                <a:spcPts val="0"/>
              </a:spcBef>
              <a:spcAft>
                <a:spcPts val="1200"/>
              </a:spcAft>
              <a:buNone/>
            </a:pPr>
            <a:endParaRPr lang="en-US" sz="2400" dirty="0"/>
          </a:p>
          <a:p>
            <a:pPr marL="0" indent="0">
              <a:lnSpc>
                <a:spcPct val="110000"/>
              </a:lnSpc>
              <a:spcBef>
                <a:spcPts val="0"/>
              </a:spcBef>
              <a:spcAft>
                <a:spcPts val="1200"/>
              </a:spcAft>
              <a:buNone/>
            </a:pPr>
            <a:endParaRPr lang="en-US" sz="2400" dirty="0"/>
          </a:p>
          <a:p>
            <a:pPr marL="0" indent="0">
              <a:lnSpc>
                <a:spcPct val="110000"/>
              </a:lnSpc>
              <a:spcBef>
                <a:spcPts val="0"/>
              </a:spcBef>
              <a:spcAft>
                <a:spcPts val="1200"/>
              </a:spcAft>
              <a:buNone/>
            </a:pPr>
            <a:endParaRPr lang="en-US" sz="2400" dirty="0"/>
          </a:p>
        </p:txBody>
      </p:sp>
      <p:sp>
        <p:nvSpPr>
          <p:cNvPr id="4" name="Date Placeholder 3">
            <a:extLst>
              <a:ext uri="{FF2B5EF4-FFF2-40B4-BE49-F238E27FC236}">
                <a16:creationId xmlns:a16="http://schemas.microsoft.com/office/drawing/2014/main" id="{A9D71D16-B9A6-4C0E-B738-9E01B7739D43}"/>
              </a:ext>
            </a:extLst>
          </p:cNvPr>
          <p:cNvSpPr>
            <a:spLocks noGrp="1"/>
          </p:cNvSpPr>
          <p:nvPr>
            <p:ph type="dt" sz="half" idx="10"/>
          </p:nvPr>
        </p:nvSpPr>
        <p:spPr/>
        <p:txBody>
          <a:bodyPr/>
          <a:lstStyle/>
          <a:p>
            <a:r>
              <a:rPr lang="en-US"/>
              <a:t>June 2019</a:t>
            </a:r>
          </a:p>
        </p:txBody>
      </p:sp>
      <p:sp>
        <p:nvSpPr>
          <p:cNvPr id="2" name="Title 1">
            <a:extLst>
              <a:ext uri="{FF2B5EF4-FFF2-40B4-BE49-F238E27FC236}">
                <a16:creationId xmlns:a16="http://schemas.microsoft.com/office/drawing/2014/main" id="{FB5ED3D3-DE49-47EA-8044-ED5CBBCC1790}"/>
              </a:ext>
            </a:extLst>
          </p:cNvPr>
          <p:cNvSpPr>
            <a:spLocks noGrp="1"/>
          </p:cNvSpPr>
          <p:nvPr>
            <p:ph type="title"/>
          </p:nvPr>
        </p:nvSpPr>
        <p:spPr/>
        <p:txBody>
          <a:bodyPr/>
          <a:lstStyle/>
          <a:p>
            <a:pPr>
              <a:tabLst>
                <a:tab pos="10748963" algn="r"/>
              </a:tabLst>
            </a:pPr>
            <a:r>
              <a:rPr lang="en-US" dirty="0"/>
              <a:t>State Major Maintenance Aid	2019 </a:t>
            </a:r>
          </a:p>
        </p:txBody>
      </p:sp>
      <p:sp>
        <p:nvSpPr>
          <p:cNvPr id="6" name="Slide Number Placeholder 5">
            <a:extLst>
              <a:ext uri="{FF2B5EF4-FFF2-40B4-BE49-F238E27FC236}">
                <a16:creationId xmlns:a16="http://schemas.microsoft.com/office/drawing/2014/main" id="{CB0B9702-F2D1-4DD1-A68E-7B4F074E99A2}"/>
              </a:ext>
            </a:extLst>
          </p:cNvPr>
          <p:cNvSpPr>
            <a:spLocks noGrp="1"/>
          </p:cNvSpPr>
          <p:nvPr>
            <p:ph type="sldNum" sz="quarter" idx="11"/>
          </p:nvPr>
        </p:nvSpPr>
        <p:spPr/>
        <p:txBody>
          <a:bodyPr/>
          <a:lstStyle/>
          <a:p>
            <a:pPr defTabSz="457200" fontAlgn="base">
              <a:spcBef>
                <a:spcPct val="0"/>
              </a:spcBef>
              <a:spcAft>
                <a:spcPct val="0"/>
              </a:spcAft>
              <a:defRPr/>
            </a:pPr>
            <a:fld id="{245761AB-2A1B-4162-AB3D-A9E9D26D05DA}" type="slidenum">
              <a:rPr lang="en-US" altLang="en-US" smtClean="0">
                <a:ea typeface="ＭＳ Ｐゴシック" panose="020B0600070205080204" pitchFamily="34" charset="-128"/>
              </a:rPr>
              <a:pPr defTabSz="457200" fontAlgn="base">
                <a:spcBef>
                  <a:spcPct val="0"/>
                </a:spcBef>
                <a:spcAft>
                  <a:spcPct val="0"/>
                </a:spcAft>
                <a:defRPr/>
              </a:pPr>
              <a:t>24</a:t>
            </a:fld>
            <a:endParaRPr lang="en-US" altLang="en-US">
              <a:ea typeface="ＭＳ Ｐゴシック" panose="020B0600070205080204" pitchFamily="34" charset="-128"/>
            </a:endParaRPr>
          </a:p>
        </p:txBody>
      </p:sp>
    </p:spTree>
    <p:extLst>
      <p:ext uri="{BB962C8B-B14F-4D97-AF65-F5344CB8AC3E}">
        <p14:creationId xmlns:p14="http://schemas.microsoft.com/office/powerpoint/2010/main" val="12013238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10241E-4715-4383-AB9F-AB9093D2AA02}"/>
              </a:ext>
            </a:extLst>
          </p:cNvPr>
          <p:cNvSpPr>
            <a:spLocks noGrp="1"/>
          </p:cNvSpPr>
          <p:nvPr>
            <p:ph idx="1"/>
          </p:nvPr>
        </p:nvSpPr>
        <p:spPr>
          <a:xfrm>
            <a:off x="609601" y="1600201"/>
            <a:ext cx="4644044" cy="4525963"/>
          </a:xfrm>
        </p:spPr>
        <p:txBody>
          <a:bodyPr>
            <a:normAutofit/>
          </a:bodyPr>
          <a:lstStyle/>
          <a:p>
            <a:pPr marL="0" indent="0">
              <a:spcBef>
                <a:spcPts val="0"/>
              </a:spcBef>
              <a:spcAft>
                <a:spcPts val="600"/>
              </a:spcAft>
              <a:buNone/>
            </a:pPr>
            <a:r>
              <a:rPr lang="en-US" sz="2400" dirty="0"/>
              <a:t>Major maintenance amount $15,000 + 100 per budget limit ANB we term “Box” size. </a:t>
            </a:r>
            <a:br>
              <a:rPr lang="en-US" sz="2400" dirty="0"/>
            </a:br>
            <a:endParaRPr lang="en-US" sz="2400" dirty="0"/>
          </a:p>
          <a:p>
            <a:pPr marL="0" indent="0">
              <a:spcBef>
                <a:spcPts val="0"/>
              </a:spcBef>
              <a:spcAft>
                <a:spcPts val="600"/>
              </a:spcAft>
              <a:buNone/>
            </a:pPr>
            <a:endParaRPr lang="en-US" sz="2400" dirty="0"/>
          </a:p>
          <a:p>
            <a:pPr marL="0" indent="0">
              <a:spcBef>
                <a:spcPts val="0"/>
              </a:spcBef>
              <a:spcAft>
                <a:spcPts val="600"/>
              </a:spcAft>
              <a:buNone/>
            </a:pPr>
            <a:endParaRPr lang="en-US" sz="2400" dirty="0"/>
          </a:p>
          <a:p>
            <a:pPr marL="0" indent="0">
              <a:spcBef>
                <a:spcPts val="0"/>
              </a:spcBef>
              <a:spcAft>
                <a:spcPts val="600"/>
              </a:spcAft>
              <a:buNone/>
            </a:pPr>
            <a:endParaRPr lang="en-US" sz="2400" dirty="0"/>
          </a:p>
          <a:p>
            <a:pPr marL="0" indent="0">
              <a:spcBef>
                <a:spcPts val="0"/>
              </a:spcBef>
              <a:spcAft>
                <a:spcPts val="600"/>
              </a:spcAft>
              <a:buNone/>
            </a:pPr>
            <a:endParaRPr lang="en-US" sz="2400" dirty="0"/>
          </a:p>
          <a:p>
            <a:pPr marL="0" indent="0">
              <a:spcBef>
                <a:spcPts val="0"/>
              </a:spcBef>
              <a:spcAft>
                <a:spcPts val="600"/>
              </a:spcAft>
              <a:buNone/>
            </a:pPr>
            <a:r>
              <a:rPr lang="en-US" sz="2400" dirty="0"/>
              <a:t>									</a:t>
            </a:r>
          </a:p>
        </p:txBody>
      </p:sp>
      <p:sp>
        <p:nvSpPr>
          <p:cNvPr id="5" name="Date Placeholder 4">
            <a:extLst>
              <a:ext uri="{FF2B5EF4-FFF2-40B4-BE49-F238E27FC236}">
                <a16:creationId xmlns:a16="http://schemas.microsoft.com/office/drawing/2014/main" id="{B8BC190D-5646-4CE8-994E-7A1CDCCDA78D}"/>
              </a:ext>
            </a:extLst>
          </p:cNvPr>
          <p:cNvSpPr>
            <a:spLocks noGrp="1"/>
          </p:cNvSpPr>
          <p:nvPr>
            <p:ph type="dt" sz="half" idx="10"/>
          </p:nvPr>
        </p:nvSpPr>
        <p:spPr/>
        <p:txBody>
          <a:bodyPr/>
          <a:lstStyle/>
          <a:p>
            <a:r>
              <a:rPr lang="en-US"/>
              <a:t>June 2019</a:t>
            </a:r>
          </a:p>
        </p:txBody>
      </p:sp>
      <p:sp>
        <p:nvSpPr>
          <p:cNvPr id="2" name="Title 1">
            <a:extLst>
              <a:ext uri="{FF2B5EF4-FFF2-40B4-BE49-F238E27FC236}">
                <a16:creationId xmlns:a16="http://schemas.microsoft.com/office/drawing/2014/main" id="{DCB8000D-C966-413C-B3FB-52CD37237699}"/>
              </a:ext>
            </a:extLst>
          </p:cNvPr>
          <p:cNvSpPr>
            <a:spLocks noGrp="1"/>
          </p:cNvSpPr>
          <p:nvPr>
            <p:ph type="title"/>
          </p:nvPr>
        </p:nvSpPr>
        <p:spPr/>
        <p:txBody>
          <a:bodyPr/>
          <a:lstStyle/>
          <a:p>
            <a:r>
              <a:rPr lang="en-US" dirty="0"/>
              <a:t>District Major Maintenance Aid</a:t>
            </a:r>
          </a:p>
        </p:txBody>
      </p:sp>
      <p:sp>
        <p:nvSpPr>
          <p:cNvPr id="7" name="Slide Number Placeholder 6">
            <a:extLst>
              <a:ext uri="{FF2B5EF4-FFF2-40B4-BE49-F238E27FC236}">
                <a16:creationId xmlns:a16="http://schemas.microsoft.com/office/drawing/2014/main" id="{BEF0CFAC-4BEC-4653-BC03-35A4C6413881}"/>
              </a:ext>
            </a:extLst>
          </p:cNvPr>
          <p:cNvSpPr>
            <a:spLocks noGrp="1"/>
          </p:cNvSpPr>
          <p:nvPr>
            <p:ph type="sldNum" sz="quarter" idx="11"/>
          </p:nvPr>
        </p:nvSpPr>
        <p:spPr/>
        <p:txBody>
          <a:bodyPr/>
          <a:lstStyle/>
          <a:p>
            <a:pPr defTabSz="457200" fontAlgn="base">
              <a:spcBef>
                <a:spcPct val="0"/>
              </a:spcBef>
              <a:spcAft>
                <a:spcPct val="0"/>
              </a:spcAft>
              <a:defRPr/>
            </a:pPr>
            <a:fld id="{245761AB-2A1B-4162-AB3D-A9E9D26D05DA}" type="slidenum">
              <a:rPr lang="en-US" altLang="en-US" smtClean="0">
                <a:ea typeface="ＭＳ Ｐゴシック" panose="020B0600070205080204" pitchFamily="34" charset="-128"/>
              </a:rPr>
              <a:pPr defTabSz="457200" fontAlgn="base">
                <a:spcBef>
                  <a:spcPct val="0"/>
                </a:spcBef>
                <a:spcAft>
                  <a:spcPct val="0"/>
                </a:spcAft>
                <a:defRPr/>
              </a:pPr>
              <a:t>25</a:t>
            </a:fld>
            <a:endParaRPr lang="en-US" altLang="en-US">
              <a:ea typeface="ＭＳ Ｐゴシック" panose="020B0600070205080204" pitchFamily="34" charset="-128"/>
            </a:endParaRPr>
          </a:p>
        </p:txBody>
      </p:sp>
      <p:sp>
        <p:nvSpPr>
          <p:cNvPr id="8" name="Cylinder 7">
            <a:extLst>
              <a:ext uri="{FF2B5EF4-FFF2-40B4-BE49-F238E27FC236}">
                <a16:creationId xmlns:a16="http://schemas.microsoft.com/office/drawing/2014/main" id="{9BEF6C93-CDFC-479F-ADDB-16004A39CE13}"/>
              </a:ext>
            </a:extLst>
          </p:cNvPr>
          <p:cNvSpPr/>
          <p:nvPr/>
        </p:nvSpPr>
        <p:spPr>
          <a:xfrm>
            <a:off x="9004916" y="1634972"/>
            <a:ext cx="2306715" cy="4021584"/>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996976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10241E-4715-4383-AB9F-AB9093D2AA02}"/>
              </a:ext>
            </a:extLst>
          </p:cNvPr>
          <p:cNvSpPr>
            <a:spLocks noGrp="1"/>
          </p:cNvSpPr>
          <p:nvPr>
            <p:ph idx="1"/>
          </p:nvPr>
        </p:nvSpPr>
        <p:spPr>
          <a:xfrm>
            <a:off x="609601" y="1600201"/>
            <a:ext cx="4652356" cy="4525963"/>
          </a:xfrm>
        </p:spPr>
        <p:txBody>
          <a:bodyPr>
            <a:normAutofit/>
          </a:bodyPr>
          <a:lstStyle/>
          <a:p>
            <a:pPr marL="0" indent="0">
              <a:buNone/>
            </a:pPr>
            <a:r>
              <a:rPr lang="en-US" sz="2400" dirty="0"/>
              <a:t>Major maintenance amount $15,000 + 100 per budget limit ANB we term “Box” size. </a:t>
            </a:r>
            <a:br>
              <a:rPr lang="en-US" sz="2400" dirty="0"/>
            </a:br>
            <a:r>
              <a:rPr lang="en-US" sz="2400" dirty="0"/>
              <a:t>Statewide ≈ $22,000,000</a:t>
            </a:r>
            <a:br>
              <a:rPr lang="en-US" sz="2400" dirty="0"/>
            </a:br>
            <a:endParaRPr lang="en-US" sz="2400" dirty="0"/>
          </a:p>
          <a:p>
            <a:pPr marL="0" indent="0">
              <a:buNone/>
            </a:pPr>
            <a:endParaRPr lang="en-US" sz="2400" dirty="0"/>
          </a:p>
          <a:p>
            <a:pPr marL="0" indent="0">
              <a:buNone/>
            </a:pPr>
            <a:endParaRPr lang="en-US" sz="2400" dirty="0"/>
          </a:p>
          <a:p>
            <a:pPr marL="0" indent="0">
              <a:buNone/>
            </a:pPr>
            <a:endParaRPr lang="en-US" sz="2400" dirty="0"/>
          </a:p>
          <a:p>
            <a:pPr marL="0" indent="0">
              <a:buNone/>
            </a:pPr>
            <a:endParaRPr lang="en-US" sz="2400" dirty="0"/>
          </a:p>
          <a:p>
            <a:pPr marL="0" indent="0">
              <a:buNone/>
            </a:pPr>
            <a:r>
              <a:rPr lang="en-US" sz="2400" dirty="0"/>
              <a:t>								</a:t>
            </a:r>
          </a:p>
        </p:txBody>
      </p:sp>
      <p:sp>
        <p:nvSpPr>
          <p:cNvPr id="5" name="Date Placeholder 4">
            <a:extLst>
              <a:ext uri="{FF2B5EF4-FFF2-40B4-BE49-F238E27FC236}">
                <a16:creationId xmlns:a16="http://schemas.microsoft.com/office/drawing/2014/main" id="{34A82998-A550-4C37-98D7-F156F961AC93}"/>
              </a:ext>
            </a:extLst>
          </p:cNvPr>
          <p:cNvSpPr>
            <a:spLocks noGrp="1"/>
          </p:cNvSpPr>
          <p:nvPr>
            <p:ph type="dt" sz="half" idx="10"/>
          </p:nvPr>
        </p:nvSpPr>
        <p:spPr/>
        <p:txBody>
          <a:bodyPr/>
          <a:lstStyle/>
          <a:p>
            <a:r>
              <a:rPr lang="en-US"/>
              <a:t>June 2019</a:t>
            </a:r>
          </a:p>
        </p:txBody>
      </p:sp>
      <p:sp>
        <p:nvSpPr>
          <p:cNvPr id="2" name="Title 1">
            <a:extLst>
              <a:ext uri="{FF2B5EF4-FFF2-40B4-BE49-F238E27FC236}">
                <a16:creationId xmlns:a16="http://schemas.microsoft.com/office/drawing/2014/main" id="{DCB8000D-C966-413C-B3FB-52CD37237699}"/>
              </a:ext>
            </a:extLst>
          </p:cNvPr>
          <p:cNvSpPr>
            <a:spLocks noGrp="1"/>
          </p:cNvSpPr>
          <p:nvPr>
            <p:ph type="title"/>
          </p:nvPr>
        </p:nvSpPr>
        <p:spPr/>
        <p:txBody>
          <a:bodyPr/>
          <a:lstStyle/>
          <a:p>
            <a:r>
              <a:rPr lang="en-US" dirty="0"/>
              <a:t>District Major Maintenance Aid</a:t>
            </a:r>
          </a:p>
        </p:txBody>
      </p:sp>
      <p:sp>
        <p:nvSpPr>
          <p:cNvPr id="7" name="Slide Number Placeholder 6">
            <a:extLst>
              <a:ext uri="{FF2B5EF4-FFF2-40B4-BE49-F238E27FC236}">
                <a16:creationId xmlns:a16="http://schemas.microsoft.com/office/drawing/2014/main" id="{AF5842EA-16A8-4981-961A-72476431B2C8}"/>
              </a:ext>
            </a:extLst>
          </p:cNvPr>
          <p:cNvSpPr>
            <a:spLocks noGrp="1"/>
          </p:cNvSpPr>
          <p:nvPr>
            <p:ph type="sldNum" sz="quarter" idx="11"/>
          </p:nvPr>
        </p:nvSpPr>
        <p:spPr/>
        <p:txBody>
          <a:bodyPr/>
          <a:lstStyle/>
          <a:p>
            <a:pPr defTabSz="457200" fontAlgn="base">
              <a:spcBef>
                <a:spcPct val="0"/>
              </a:spcBef>
              <a:spcAft>
                <a:spcPct val="0"/>
              </a:spcAft>
              <a:defRPr/>
            </a:pPr>
            <a:fld id="{245761AB-2A1B-4162-AB3D-A9E9D26D05DA}" type="slidenum">
              <a:rPr lang="en-US" altLang="en-US" smtClean="0">
                <a:ea typeface="ＭＳ Ｐゴシック" panose="020B0600070205080204" pitchFamily="34" charset="-128"/>
              </a:rPr>
              <a:pPr defTabSz="457200" fontAlgn="base">
                <a:spcBef>
                  <a:spcPct val="0"/>
                </a:spcBef>
                <a:spcAft>
                  <a:spcPct val="0"/>
                </a:spcAft>
                <a:defRPr/>
              </a:pPr>
              <a:t>26</a:t>
            </a:fld>
            <a:endParaRPr lang="en-US" altLang="en-US">
              <a:ea typeface="ＭＳ Ｐゴシック" panose="020B0600070205080204" pitchFamily="34" charset="-128"/>
            </a:endParaRPr>
          </a:p>
        </p:txBody>
      </p:sp>
      <p:sp>
        <p:nvSpPr>
          <p:cNvPr id="10" name="Cylinder 9">
            <a:extLst>
              <a:ext uri="{FF2B5EF4-FFF2-40B4-BE49-F238E27FC236}">
                <a16:creationId xmlns:a16="http://schemas.microsoft.com/office/drawing/2014/main" id="{78977963-7300-42EB-BA94-3137B30E4443}"/>
              </a:ext>
            </a:extLst>
          </p:cNvPr>
          <p:cNvSpPr/>
          <p:nvPr/>
        </p:nvSpPr>
        <p:spPr>
          <a:xfrm>
            <a:off x="9004916" y="1634972"/>
            <a:ext cx="2306715" cy="4021584"/>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0F30A4C8-C4D8-4106-830F-339A70C6E807}"/>
              </a:ext>
            </a:extLst>
          </p:cNvPr>
          <p:cNvSpPr txBox="1"/>
          <p:nvPr/>
        </p:nvSpPr>
        <p:spPr>
          <a:xfrm>
            <a:off x="9004916" y="5656556"/>
            <a:ext cx="2306715" cy="523220"/>
          </a:xfrm>
          <a:prstGeom prst="rect">
            <a:avLst/>
          </a:prstGeom>
          <a:noFill/>
        </p:spPr>
        <p:txBody>
          <a:bodyPr wrap="square" rtlCol="0">
            <a:spAutoFit/>
          </a:bodyPr>
          <a:lstStyle/>
          <a:p>
            <a:pPr algn="ctr"/>
            <a:r>
              <a:rPr lang="en-US" sz="2800" dirty="0"/>
              <a:t>$22,000,000</a:t>
            </a:r>
          </a:p>
        </p:txBody>
      </p:sp>
    </p:spTree>
    <p:extLst>
      <p:ext uri="{BB962C8B-B14F-4D97-AF65-F5344CB8AC3E}">
        <p14:creationId xmlns:p14="http://schemas.microsoft.com/office/powerpoint/2010/main" val="800441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ylinder 4">
            <a:extLst>
              <a:ext uri="{FF2B5EF4-FFF2-40B4-BE49-F238E27FC236}">
                <a16:creationId xmlns:a16="http://schemas.microsoft.com/office/drawing/2014/main" id="{934A644B-487B-42A7-9412-ECCEC20CD053}"/>
              </a:ext>
            </a:extLst>
          </p:cNvPr>
          <p:cNvSpPr/>
          <p:nvPr/>
        </p:nvSpPr>
        <p:spPr>
          <a:xfrm>
            <a:off x="9004916" y="2961427"/>
            <a:ext cx="2306715" cy="2695129"/>
          </a:xfrm>
          <a:prstGeom prst="can">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Local Effort</a:t>
            </a:r>
          </a:p>
          <a:p>
            <a:pPr algn="ctr"/>
            <a:r>
              <a:rPr lang="en-US" dirty="0"/>
              <a:t>$12,000,000</a:t>
            </a:r>
          </a:p>
        </p:txBody>
      </p:sp>
      <p:sp>
        <p:nvSpPr>
          <p:cNvPr id="11" name="Cylinder 10">
            <a:extLst>
              <a:ext uri="{FF2B5EF4-FFF2-40B4-BE49-F238E27FC236}">
                <a16:creationId xmlns:a16="http://schemas.microsoft.com/office/drawing/2014/main" id="{87FA763B-57BC-4CA3-933F-985261D41BE7}"/>
              </a:ext>
            </a:extLst>
          </p:cNvPr>
          <p:cNvSpPr/>
          <p:nvPr/>
        </p:nvSpPr>
        <p:spPr>
          <a:xfrm>
            <a:off x="9004916" y="1634972"/>
            <a:ext cx="2306715" cy="4021584"/>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A10241E-4715-4383-AB9F-AB9093D2AA02}"/>
              </a:ext>
            </a:extLst>
          </p:cNvPr>
          <p:cNvSpPr>
            <a:spLocks noGrp="1"/>
          </p:cNvSpPr>
          <p:nvPr>
            <p:ph idx="1"/>
          </p:nvPr>
        </p:nvSpPr>
        <p:spPr>
          <a:xfrm>
            <a:off x="609599" y="1600201"/>
            <a:ext cx="7536873" cy="4525963"/>
          </a:xfrm>
        </p:spPr>
        <p:txBody>
          <a:bodyPr>
            <a:normAutofit/>
          </a:bodyPr>
          <a:lstStyle/>
          <a:p>
            <a:pPr marL="0" indent="0">
              <a:spcBef>
                <a:spcPts val="0"/>
              </a:spcBef>
              <a:spcAft>
                <a:spcPts val="15000"/>
              </a:spcAft>
              <a:buNone/>
            </a:pPr>
            <a:r>
              <a:rPr lang="en-US" sz="2400" dirty="0"/>
              <a:t>Major maintenance amount </a:t>
            </a:r>
            <a:br>
              <a:rPr lang="en-US" sz="2400" dirty="0"/>
            </a:br>
            <a:r>
              <a:rPr lang="en-US" sz="2400" dirty="0"/>
              <a:t>$15,000 + 100 per budget limit ANB</a:t>
            </a:r>
            <a:br>
              <a:rPr lang="en-US" sz="2400" dirty="0"/>
            </a:br>
            <a:r>
              <a:rPr lang="en-US" sz="2400" dirty="0"/>
              <a:t>we term “Box” size. </a:t>
            </a:r>
            <a:br>
              <a:rPr lang="en-US" sz="2400" dirty="0"/>
            </a:br>
            <a:r>
              <a:rPr lang="en-US" sz="2400" dirty="0"/>
              <a:t>Statewide ≈ $22,000,000</a:t>
            </a:r>
          </a:p>
          <a:p>
            <a:pPr marL="0" indent="0">
              <a:spcBef>
                <a:spcPts val="0"/>
              </a:spcBef>
              <a:spcAft>
                <a:spcPts val="600"/>
              </a:spcAft>
              <a:buNone/>
              <a:tabLst>
                <a:tab pos="7199313" algn="r"/>
              </a:tabLst>
            </a:pPr>
            <a:r>
              <a:rPr lang="en-US" sz="2400" dirty="0"/>
              <a:t>Dollar of local effort 	≈ Statewide $12,000,000</a:t>
            </a:r>
          </a:p>
        </p:txBody>
      </p:sp>
      <p:sp>
        <p:nvSpPr>
          <p:cNvPr id="6" name="Date Placeholder 5">
            <a:extLst>
              <a:ext uri="{FF2B5EF4-FFF2-40B4-BE49-F238E27FC236}">
                <a16:creationId xmlns:a16="http://schemas.microsoft.com/office/drawing/2014/main" id="{493EB745-ECC4-4B04-9BC0-BE0088B3F89C}"/>
              </a:ext>
            </a:extLst>
          </p:cNvPr>
          <p:cNvSpPr>
            <a:spLocks noGrp="1"/>
          </p:cNvSpPr>
          <p:nvPr>
            <p:ph type="dt" sz="half" idx="10"/>
          </p:nvPr>
        </p:nvSpPr>
        <p:spPr/>
        <p:txBody>
          <a:bodyPr/>
          <a:lstStyle/>
          <a:p>
            <a:r>
              <a:rPr lang="en-US"/>
              <a:t>June 2019</a:t>
            </a:r>
          </a:p>
        </p:txBody>
      </p:sp>
      <p:sp>
        <p:nvSpPr>
          <p:cNvPr id="2" name="Title 1">
            <a:extLst>
              <a:ext uri="{FF2B5EF4-FFF2-40B4-BE49-F238E27FC236}">
                <a16:creationId xmlns:a16="http://schemas.microsoft.com/office/drawing/2014/main" id="{DCB8000D-C966-413C-B3FB-52CD37237699}"/>
              </a:ext>
            </a:extLst>
          </p:cNvPr>
          <p:cNvSpPr>
            <a:spLocks noGrp="1"/>
          </p:cNvSpPr>
          <p:nvPr>
            <p:ph type="title"/>
          </p:nvPr>
        </p:nvSpPr>
        <p:spPr/>
        <p:txBody>
          <a:bodyPr/>
          <a:lstStyle/>
          <a:p>
            <a:r>
              <a:rPr lang="en-US" dirty="0"/>
              <a:t>District Major Maintenance Aid</a:t>
            </a:r>
          </a:p>
        </p:txBody>
      </p:sp>
      <p:sp>
        <p:nvSpPr>
          <p:cNvPr id="8" name="Slide Number Placeholder 7">
            <a:extLst>
              <a:ext uri="{FF2B5EF4-FFF2-40B4-BE49-F238E27FC236}">
                <a16:creationId xmlns:a16="http://schemas.microsoft.com/office/drawing/2014/main" id="{A580F8D3-DAB8-492C-9CB1-995C02EB4F7B}"/>
              </a:ext>
            </a:extLst>
          </p:cNvPr>
          <p:cNvSpPr>
            <a:spLocks noGrp="1"/>
          </p:cNvSpPr>
          <p:nvPr>
            <p:ph type="sldNum" sz="quarter" idx="11"/>
          </p:nvPr>
        </p:nvSpPr>
        <p:spPr/>
        <p:txBody>
          <a:bodyPr/>
          <a:lstStyle/>
          <a:p>
            <a:pPr defTabSz="457200" fontAlgn="base">
              <a:spcBef>
                <a:spcPct val="0"/>
              </a:spcBef>
              <a:spcAft>
                <a:spcPct val="0"/>
              </a:spcAft>
              <a:defRPr/>
            </a:pPr>
            <a:fld id="{245761AB-2A1B-4162-AB3D-A9E9D26D05DA}" type="slidenum">
              <a:rPr lang="en-US" altLang="en-US" smtClean="0">
                <a:ea typeface="ＭＳ Ｐゴシック" panose="020B0600070205080204" pitchFamily="34" charset="-128"/>
              </a:rPr>
              <a:pPr defTabSz="457200" fontAlgn="base">
                <a:spcBef>
                  <a:spcPct val="0"/>
                </a:spcBef>
                <a:spcAft>
                  <a:spcPct val="0"/>
                </a:spcAft>
                <a:defRPr/>
              </a:pPr>
              <a:t>27</a:t>
            </a:fld>
            <a:endParaRPr lang="en-US" altLang="en-US">
              <a:ea typeface="ＭＳ Ｐゴシック" panose="020B0600070205080204" pitchFamily="34" charset="-128"/>
            </a:endParaRPr>
          </a:p>
        </p:txBody>
      </p:sp>
      <p:sp>
        <p:nvSpPr>
          <p:cNvPr id="12" name="TextBox 11">
            <a:extLst>
              <a:ext uri="{FF2B5EF4-FFF2-40B4-BE49-F238E27FC236}">
                <a16:creationId xmlns:a16="http://schemas.microsoft.com/office/drawing/2014/main" id="{0D7CBEA5-3953-42BC-942B-1644EC9A7850}"/>
              </a:ext>
            </a:extLst>
          </p:cNvPr>
          <p:cNvSpPr txBox="1"/>
          <p:nvPr/>
        </p:nvSpPr>
        <p:spPr>
          <a:xfrm>
            <a:off x="9004916" y="5656556"/>
            <a:ext cx="2306715" cy="523220"/>
          </a:xfrm>
          <a:prstGeom prst="rect">
            <a:avLst/>
          </a:prstGeom>
          <a:noFill/>
        </p:spPr>
        <p:txBody>
          <a:bodyPr wrap="square" rtlCol="0">
            <a:spAutoFit/>
          </a:bodyPr>
          <a:lstStyle/>
          <a:p>
            <a:pPr algn="ctr"/>
            <a:r>
              <a:rPr lang="en-US" sz="2800" dirty="0"/>
              <a:t>$22,000,000</a:t>
            </a:r>
          </a:p>
        </p:txBody>
      </p:sp>
    </p:spTree>
    <p:extLst>
      <p:ext uri="{BB962C8B-B14F-4D97-AF65-F5344CB8AC3E}">
        <p14:creationId xmlns:p14="http://schemas.microsoft.com/office/powerpoint/2010/main" val="3560217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6">
            <a:extLst>
              <a:ext uri="{FF2B5EF4-FFF2-40B4-BE49-F238E27FC236}">
                <a16:creationId xmlns:a16="http://schemas.microsoft.com/office/drawing/2014/main" id="{B3AA2228-C72D-4768-8471-B78DD8F2E59F}"/>
              </a:ext>
            </a:extLst>
          </p:cNvPr>
          <p:cNvSpPr>
            <a:spLocks noGrp="1"/>
          </p:cNvSpPr>
          <p:nvPr>
            <p:ph type="dt" sz="half" idx="10"/>
          </p:nvPr>
        </p:nvSpPr>
        <p:spPr/>
        <p:txBody>
          <a:bodyPr/>
          <a:lstStyle/>
          <a:p>
            <a:r>
              <a:rPr lang="en-US"/>
              <a:t>June 2019</a:t>
            </a:r>
          </a:p>
        </p:txBody>
      </p:sp>
      <p:sp>
        <p:nvSpPr>
          <p:cNvPr id="2" name="Title 1">
            <a:extLst>
              <a:ext uri="{FF2B5EF4-FFF2-40B4-BE49-F238E27FC236}">
                <a16:creationId xmlns:a16="http://schemas.microsoft.com/office/drawing/2014/main" id="{DCB8000D-C966-413C-B3FB-52CD37237699}"/>
              </a:ext>
            </a:extLst>
          </p:cNvPr>
          <p:cNvSpPr>
            <a:spLocks noGrp="1"/>
          </p:cNvSpPr>
          <p:nvPr>
            <p:ph type="title"/>
          </p:nvPr>
        </p:nvSpPr>
        <p:spPr/>
        <p:txBody>
          <a:bodyPr/>
          <a:lstStyle/>
          <a:p>
            <a:r>
              <a:rPr lang="en-US" dirty="0"/>
              <a:t>District Major Maintenance Aid</a:t>
            </a:r>
          </a:p>
        </p:txBody>
      </p:sp>
      <p:sp>
        <p:nvSpPr>
          <p:cNvPr id="5" name="Cylinder 4">
            <a:extLst>
              <a:ext uri="{FF2B5EF4-FFF2-40B4-BE49-F238E27FC236}">
                <a16:creationId xmlns:a16="http://schemas.microsoft.com/office/drawing/2014/main" id="{934A644B-487B-42A7-9412-ECCEC20CD053}"/>
              </a:ext>
            </a:extLst>
          </p:cNvPr>
          <p:cNvSpPr/>
          <p:nvPr/>
        </p:nvSpPr>
        <p:spPr>
          <a:xfrm>
            <a:off x="9004916" y="2961427"/>
            <a:ext cx="2306715" cy="2695129"/>
          </a:xfrm>
          <a:prstGeom prst="can">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Local Effort</a:t>
            </a:r>
          </a:p>
          <a:p>
            <a:pPr algn="ctr"/>
            <a:r>
              <a:rPr lang="en-US" dirty="0"/>
              <a:t>$12,000,000</a:t>
            </a:r>
          </a:p>
        </p:txBody>
      </p:sp>
      <p:sp>
        <p:nvSpPr>
          <p:cNvPr id="6" name="Cylinder 5">
            <a:extLst>
              <a:ext uri="{FF2B5EF4-FFF2-40B4-BE49-F238E27FC236}">
                <a16:creationId xmlns:a16="http://schemas.microsoft.com/office/drawing/2014/main" id="{EFD10D5E-91ED-48D6-A4E8-4B20E578220C}"/>
              </a:ext>
            </a:extLst>
          </p:cNvPr>
          <p:cNvSpPr/>
          <p:nvPr/>
        </p:nvSpPr>
        <p:spPr>
          <a:xfrm>
            <a:off x="9004916" y="1634972"/>
            <a:ext cx="2306715" cy="2013317"/>
          </a:xfrm>
          <a:prstGeom prst="can">
            <a:avLst>
              <a:gd name="adj" fmla="val 29409"/>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spcBef>
                <a:spcPts val="6000"/>
              </a:spcBef>
            </a:pPr>
            <a:r>
              <a:rPr lang="en-US" dirty="0"/>
              <a:t>State Aid </a:t>
            </a:r>
          </a:p>
          <a:p>
            <a:pPr algn="ctr"/>
            <a:r>
              <a:rPr lang="en-US" dirty="0"/>
              <a:t>$10,000,000</a:t>
            </a:r>
          </a:p>
        </p:txBody>
      </p:sp>
      <p:sp>
        <p:nvSpPr>
          <p:cNvPr id="9" name="Slide Number Placeholder 8">
            <a:extLst>
              <a:ext uri="{FF2B5EF4-FFF2-40B4-BE49-F238E27FC236}">
                <a16:creationId xmlns:a16="http://schemas.microsoft.com/office/drawing/2014/main" id="{CEAB5821-E501-484A-9BF0-B28EEA9EBD46}"/>
              </a:ext>
            </a:extLst>
          </p:cNvPr>
          <p:cNvSpPr>
            <a:spLocks noGrp="1"/>
          </p:cNvSpPr>
          <p:nvPr>
            <p:ph type="sldNum" sz="quarter" idx="11"/>
          </p:nvPr>
        </p:nvSpPr>
        <p:spPr/>
        <p:txBody>
          <a:bodyPr/>
          <a:lstStyle/>
          <a:p>
            <a:pPr defTabSz="457200" fontAlgn="base">
              <a:spcBef>
                <a:spcPct val="0"/>
              </a:spcBef>
              <a:spcAft>
                <a:spcPct val="0"/>
              </a:spcAft>
              <a:defRPr/>
            </a:pPr>
            <a:fld id="{245761AB-2A1B-4162-AB3D-A9E9D26D05DA}" type="slidenum">
              <a:rPr lang="en-US" altLang="en-US" smtClean="0">
                <a:ea typeface="ＭＳ Ｐゴシック" panose="020B0600070205080204" pitchFamily="34" charset="-128"/>
              </a:rPr>
              <a:pPr defTabSz="457200" fontAlgn="base">
                <a:spcBef>
                  <a:spcPct val="0"/>
                </a:spcBef>
                <a:spcAft>
                  <a:spcPct val="0"/>
                </a:spcAft>
                <a:defRPr/>
              </a:pPr>
              <a:t>28</a:t>
            </a:fld>
            <a:endParaRPr lang="en-US" altLang="en-US">
              <a:ea typeface="ＭＳ Ｐゴシック" panose="020B0600070205080204" pitchFamily="34" charset="-128"/>
            </a:endParaRPr>
          </a:p>
        </p:txBody>
      </p:sp>
      <p:sp>
        <p:nvSpPr>
          <p:cNvPr id="13" name="Content Placeholder 2">
            <a:extLst>
              <a:ext uri="{FF2B5EF4-FFF2-40B4-BE49-F238E27FC236}">
                <a16:creationId xmlns:a16="http://schemas.microsoft.com/office/drawing/2014/main" id="{4B7A60A6-F259-4342-9656-EF7DF6415793}"/>
              </a:ext>
            </a:extLst>
          </p:cNvPr>
          <p:cNvSpPr txBox="1">
            <a:spLocks/>
          </p:cNvSpPr>
          <p:nvPr/>
        </p:nvSpPr>
        <p:spPr bwMode="auto">
          <a:xfrm>
            <a:off x="609599" y="1600201"/>
            <a:ext cx="7536873"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pitchFamily="-111" charset="-128"/>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pitchFamily="-111"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pitchFamily="-111"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itchFamily="-111"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itchFamily="-11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ts val="0"/>
              </a:spcBef>
              <a:spcAft>
                <a:spcPts val="3600"/>
              </a:spcAft>
              <a:buFont typeface="Arial" panose="020B0604020202020204" pitchFamily="34" charset="0"/>
              <a:buNone/>
            </a:pPr>
            <a:r>
              <a:rPr lang="en-US" sz="2400" dirty="0"/>
              <a:t>Major maintenance amount </a:t>
            </a:r>
            <a:br>
              <a:rPr lang="en-US" sz="2400" dirty="0"/>
            </a:br>
            <a:r>
              <a:rPr lang="en-US" sz="2400" dirty="0"/>
              <a:t>$15,000 + 100 per budget limit ANB</a:t>
            </a:r>
            <a:br>
              <a:rPr lang="en-US" sz="2400" dirty="0"/>
            </a:br>
            <a:r>
              <a:rPr lang="en-US" sz="2400" dirty="0"/>
              <a:t>we term “Box” size. </a:t>
            </a:r>
            <a:br>
              <a:rPr lang="en-US" sz="2400" dirty="0"/>
            </a:br>
            <a:r>
              <a:rPr lang="en-US" sz="2400" dirty="0"/>
              <a:t>Statewide ≈ $22,000,000</a:t>
            </a:r>
          </a:p>
          <a:p>
            <a:pPr marL="0" indent="0">
              <a:spcBef>
                <a:spcPts val="0"/>
              </a:spcBef>
              <a:spcAft>
                <a:spcPts val="600"/>
              </a:spcAft>
              <a:buFont typeface="Arial" panose="020B0604020202020204" pitchFamily="34" charset="0"/>
              <a:buNone/>
            </a:pPr>
            <a:r>
              <a:rPr lang="en-US" sz="2400" dirty="0"/>
              <a:t>State Major Maintenance Aid </a:t>
            </a:r>
          </a:p>
          <a:p>
            <a:pPr marL="0" indent="0">
              <a:spcBef>
                <a:spcPts val="0"/>
              </a:spcBef>
              <a:spcAft>
                <a:spcPts val="4800"/>
              </a:spcAft>
              <a:buNone/>
              <a:tabLst>
                <a:tab pos="7199313" algn="r"/>
              </a:tabLst>
            </a:pPr>
            <a:r>
              <a:rPr lang="en-US" sz="2400" dirty="0"/>
              <a:t>	≈ Statewide $10,000,000</a:t>
            </a:r>
          </a:p>
          <a:p>
            <a:pPr marL="0" indent="0">
              <a:spcBef>
                <a:spcPts val="200"/>
              </a:spcBef>
              <a:spcAft>
                <a:spcPts val="600"/>
              </a:spcAft>
              <a:buFont typeface="Arial" panose="020B0604020202020204" pitchFamily="34" charset="0"/>
              <a:buNone/>
              <a:tabLst>
                <a:tab pos="7199313" algn="r"/>
              </a:tabLst>
            </a:pPr>
            <a:r>
              <a:rPr lang="en-US" sz="2400" dirty="0"/>
              <a:t>Dollar of local effort 	≈ Statewide $12,000,000</a:t>
            </a:r>
          </a:p>
        </p:txBody>
      </p:sp>
      <p:sp>
        <p:nvSpPr>
          <p:cNvPr id="11" name="Cylinder 10">
            <a:extLst>
              <a:ext uri="{FF2B5EF4-FFF2-40B4-BE49-F238E27FC236}">
                <a16:creationId xmlns:a16="http://schemas.microsoft.com/office/drawing/2014/main" id="{B6A9A2DD-89DD-4A8D-8A6D-9D885CB0778F}"/>
              </a:ext>
            </a:extLst>
          </p:cNvPr>
          <p:cNvSpPr/>
          <p:nvPr/>
        </p:nvSpPr>
        <p:spPr>
          <a:xfrm>
            <a:off x="9004916" y="1634972"/>
            <a:ext cx="2306715" cy="4021584"/>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39C0CE6E-995E-4A0F-B013-34848A8EB124}"/>
              </a:ext>
            </a:extLst>
          </p:cNvPr>
          <p:cNvSpPr txBox="1"/>
          <p:nvPr/>
        </p:nvSpPr>
        <p:spPr>
          <a:xfrm>
            <a:off x="9004916" y="5656556"/>
            <a:ext cx="2306715" cy="523220"/>
          </a:xfrm>
          <a:prstGeom prst="rect">
            <a:avLst/>
          </a:prstGeom>
          <a:noFill/>
        </p:spPr>
        <p:txBody>
          <a:bodyPr wrap="square" rtlCol="0">
            <a:spAutoFit/>
          </a:bodyPr>
          <a:lstStyle/>
          <a:p>
            <a:pPr algn="ctr"/>
            <a:r>
              <a:rPr lang="en-US" sz="2800" dirty="0"/>
              <a:t>$22,000,000</a:t>
            </a:r>
          </a:p>
        </p:txBody>
      </p:sp>
    </p:spTree>
    <p:extLst>
      <p:ext uri="{BB962C8B-B14F-4D97-AF65-F5344CB8AC3E}">
        <p14:creationId xmlns:p14="http://schemas.microsoft.com/office/powerpoint/2010/main" val="7083535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6791A9F8-673A-4101-8DEF-758C72A3D29E}"/>
              </a:ext>
            </a:extLst>
          </p:cNvPr>
          <p:cNvSpPr txBox="1"/>
          <p:nvPr/>
        </p:nvSpPr>
        <p:spPr>
          <a:xfrm>
            <a:off x="9004916" y="5656556"/>
            <a:ext cx="2306715" cy="523220"/>
          </a:xfrm>
          <a:prstGeom prst="rect">
            <a:avLst/>
          </a:prstGeom>
          <a:noFill/>
        </p:spPr>
        <p:txBody>
          <a:bodyPr wrap="square" rtlCol="0">
            <a:spAutoFit/>
          </a:bodyPr>
          <a:lstStyle/>
          <a:p>
            <a:pPr algn="ctr"/>
            <a:r>
              <a:rPr lang="en-US" sz="2800" dirty="0"/>
              <a:t>$22,000,000</a:t>
            </a:r>
          </a:p>
        </p:txBody>
      </p:sp>
      <p:sp>
        <p:nvSpPr>
          <p:cNvPr id="7" name="Date Placeholder 6">
            <a:extLst>
              <a:ext uri="{FF2B5EF4-FFF2-40B4-BE49-F238E27FC236}">
                <a16:creationId xmlns:a16="http://schemas.microsoft.com/office/drawing/2014/main" id="{56810E89-5A12-4B9E-90FC-E93D48FD1330}"/>
              </a:ext>
            </a:extLst>
          </p:cNvPr>
          <p:cNvSpPr>
            <a:spLocks noGrp="1"/>
          </p:cNvSpPr>
          <p:nvPr>
            <p:ph type="dt" sz="half" idx="10"/>
          </p:nvPr>
        </p:nvSpPr>
        <p:spPr/>
        <p:txBody>
          <a:bodyPr/>
          <a:lstStyle/>
          <a:p>
            <a:r>
              <a:rPr lang="en-US"/>
              <a:t>June 2019</a:t>
            </a:r>
          </a:p>
        </p:txBody>
      </p:sp>
      <p:sp>
        <p:nvSpPr>
          <p:cNvPr id="2" name="Title 1">
            <a:extLst>
              <a:ext uri="{FF2B5EF4-FFF2-40B4-BE49-F238E27FC236}">
                <a16:creationId xmlns:a16="http://schemas.microsoft.com/office/drawing/2014/main" id="{DCB8000D-C966-413C-B3FB-52CD37237699}"/>
              </a:ext>
            </a:extLst>
          </p:cNvPr>
          <p:cNvSpPr>
            <a:spLocks noGrp="1"/>
          </p:cNvSpPr>
          <p:nvPr>
            <p:ph type="title"/>
          </p:nvPr>
        </p:nvSpPr>
        <p:spPr/>
        <p:txBody>
          <a:bodyPr/>
          <a:lstStyle/>
          <a:p>
            <a:r>
              <a:rPr lang="en-US" dirty="0"/>
              <a:t>District Major Maintenance Aid</a:t>
            </a:r>
          </a:p>
        </p:txBody>
      </p:sp>
      <p:sp>
        <p:nvSpPr>
          <p:cNvPr id="5" name="Cylinder 4">
            <a:extLst>
              <a:ext uri="{FF2B5EF4-FFF2-40B4-BE49-F238E27FC236}">
                <a16:creationId xmlns:a16="http://schemas.microsoft.com/office/drawing/2014/main" id="{934A644B-487B-42A7-9412-ECCEC20CD053}"/>
              </a:ext>
            </a:extLst>
          </p:cNvPr>
          <p:cNvSpPr/>
          <p:nvPr/>
        </p:nvSpPr>
        <p:spPr>
          <a:xfrm>
            <a:off x="9004916" y="2961427"/>
            <a:ext cx="2306715" cy="2695129"/>
          </a:xfrm>
          <a:prstGeom prst="can">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Local Effort</a:t>
            </a:r>
          </a:p>
          <a:p>
            <a:pPr algn="ctr"/>
            <a:r>
              <a:rPr lang="en-US" dirty="0"/>
              <a:t>$12,000,000</a:t>
            </a:r>
          </a:p>
        </p:txBody>
      </p:sp>
      <p:sp>
        <p:nvSpPr>
          <p:cNvPr id="6" name="Cylinder 5">
            <a:extLst>
              <a:ext uri="{FF2B5EF4-FFF2-40B4-BE49-F238E27FC236}">
                <a16:creationId xmlns:a16="http://schemas.microsoft.com/office/drawing/2014/main" id="{EFD10D5E-91ED-48D6-A4E8-4B20E578220C}"/>
              </a:ext>
            </a:extLst>
          </p:cNvPr>
          <p:cNvSpPr/>
          <p:nvPr/>
        </p:nvSpPr>
        <p:spPr>
          <a:xfrm>
            <a:off x="9004916" y="2389573"/>
            <a:ext cx="2306715" cy="1258716"/>
          </a:xfrm>
          <a:prstGeom prst="can">
            <a:avLst>
              <a:gd name="adj" fmla="val 43938"/>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r>
              <a:rPr lang="en-US" dirty="0"/>
              <a:t>State Aid </a:t>
            </a:r>
          </a:p>
          <a:p>
            <a:pPr algn="ctr"/>
            <a:r>
              <a:rPr lang="en-US" dirty="0"/>
              <a:t>$6,400,000</a:t>
            </a:r>
          </a:p>
        </p:txBody>
      </p:sp>
      <p:sp>
        <p:nvSpPr>
          <p:cNvPr id="9" name="Slide Number Placeholder 8">
            <a:extLst>
              <a:ext uri="{FF2B5EF4-FFF2-40B4-BE49-F238E27FC236}">
                <a16:creationId xmlns:a16="http://schemas.microsoft.com/office/drawing/2014/main" id="{7604FE62-E73E-45A7-A476-32BA1F56BBE1}"/>
              </a:ext>
            </a:extLst>
          </p:cNvPr>
          <p:cNvSpPr>
            <a:spLocks noGrp="1"/>
          </p:cNvSpPr>
          <p:nvPr>
            <p:ph type="sldNum" sz="quarter" idx="11"/>
          </p:nvPr>
        </p:nvSpPr>
        <p:spPr/>
        <p:txBody>
          <a:bodyPr/>
          <a:lstStyle/>
          <a:p>
            <a:pPr defTabSz="457200" fontAlgn="base">
              <a:spcBef>
                <a:spcPct val="0"/>
              </a:spcBef>
              <a:spcAft>
                <a:spcPct val="0"/>
              </a:spcAft>
              <a:defRPr/>
            </a:pPr>
            <a:fld id="{245761AB-2A1B-4162-AB3D-A9E9D26D05DA}" type="slidenum">
              <a:rPr lang="en-US" altLang="en-US" smtClean="0">
                <a:ea typeface="ＭＳ Ｐゴシック" panose="020B0600070205080204" pitchFamily="34" charset="-128"/>
              </a:rPr>
              <a:pPr defTabSz="457200" fontAlgn="base">
                <a:spcBef>
                  <a:spcPct val="0"/>
                </a:spcBef>
                <a:spcAft>
                  <a:spcPct val="0"/>
                </a:spcAft>
                <a:defRPr/>
              </a:pPr>
              <a:t>29</a:t>
            </a:fld>
            <a:endParaRPr lang="en-US" altLang="en-US">
              <a:ea typeface="ＭＳ Ｐゴシック" panose="020B0600070205080204" pitchFamily="34" charset="-128"/>
            </a:endParaRPr>
          </a:p>
        </p:txBody>
      </p:sp>
      <p:sp>
        <p:nvSpPr>
          <p:cNvPr id="14" name="Content Placeholder 2">
            <a:extLst>
              <a:ext uri="{FF2B5EF4-FFF2-40B4-BE49-F238E27FC236}">
                <a16:creationId xmlns:a16="http://schemas.microsoft.com/office/drawing/2014/main" id="{DB1C30AE-1118-4EE4-B72A-90EB49A932B8}"/>
              </a:ext>
            </a:extLst>
          </p:cNvPr>
          <p:cNvSpPr txBox="1">
            <a:spLocks/>
          </p:cNvSpPr>
          <p:nvPr/>
        </p:nvSpPr>
        <p:spPr bwMode="auto">
          <a:xfrm>
            <a:off x="609599" y="1600201"/>
            <a:ext cx="7536873"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pitchFamily="-111" charset="-128"/>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pitchFamily="-111"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pitchFamily="-111"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itchFamily="-111"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itchFamily="-11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ts val="0"/>
              </a:spcBef>
              <a:spcAft>
                <a:spcPts val="3600"/>
              </a:spcAft>
              <a:buFont typeface="Arial" panose="020B0604020202020204" pitchFamily="34" charset="0"/>
              <a:buNone/>
            </a:pPr>
            <a:r>
              <a:rPr lang="en-US" sz="2400" dirty="0"/>
              <a:t>Major maintenance amount </a:t>
            </a:r>
            <a:br>
              <a:rPr lang="en-US" sz="2400" dirty="0"/>
            </a:br>
            <a:r>
              <a:rPr lang="en-US" sz="2400" dirty="0"/>
              <a:t>$15,000 + 100 per budget limit ANB</a:t>
            </a:r>
            <a:br>
              <a:rPr lang="en-US" sz="2400" dirty="0"/>
            </a:br>
            <a:r>
              <a:rPr lang="en-US" sz="2400" dirty="0"/>
              <a:t>we term “Box” size. </a:t>
            </a:r>
            <a:br>
              <a:rPr lang="en-US" sz="2400" dirty="0"/>
            </a:br>
            <a:r>
              <a:rPr lang="en-US" sz="2400" dirty="0"/>
              <a:t>Statewide ≈ $22,000,000</a:t>
            </a:r>
          </a:p>
          <a:p>
            <a:pPr marL="0" indent="0">
              <a:spcBef>
                <a:spcPts val="0"/>
              </a:spcBef>
              <a:spcAft>
                <a:spcPts val="600"/>
              </a:spcAft>
              <a:buFont typeface="Arial" panose="020B0604020202020204" pitchFamily="34" charset="0"/>
              <a:buNone/>
            </a:pPr>
            <a:r>
              <a:rPr lang="en-US" sz="2400" dirty="0"/>
              <a:t>State Major Maintenance Aid </a:t>
            </a:r>
          </a:p>
          <a:p>
            <a:pPr marL="0" indent="0">
              <a:spcBef>
                <a:spcPts val="0"/>
              </a:spcBef>
              <a:spcAft>
                <a:spcPts val="600"/>
              </a:spcAft>
              <a:buNone/>
              <a:tabLst>
                <a:tab pos="7199313" algn="r"/>
              </a:tabLst>
            </a:pPr>
            <a:r>
              <a:rPr lang="en-US" sz="2400" dirty="0"/>
              <a:t>	≈ Statewide </a:t>
            </a:r>
            <a:r>
              <a:rPr lang="en-US" sz="2400" strike="sngStrike" dirty="0"/>
              <a:t>$10,000,000</a:t>
            </a:r>
            <a:endParaRPr lang="en-US" sz="2400" dirty="0"/>
          </a:p>
          <a:p>
            <a:pPr marL="0" indent="0">
              <a:spcBef>
                <a:spcPts val="0"/>
              </a:spcBef>
              <a:spcAft>
                <a:spcPts val="1300"/>
              </a:spcAft>
              <a:buNone/>
              <a:tabLst>
                <a:tab pos="7199313" algn="r"/>
              </a:tabLst>
            </a:pPr>
            <a:r>
              <a:rPr lang="en-US" sz="2400" dirty="0"/>
              <a:t>	</a:t>
            </a:r>
            <a:r>
              <a:rPr lang="en-US" sz="2400" dirty="0">
                <a:solidFill>
                  <a:schemeClr val="accent6">
                    <a:lumMod val="50000"/>
                  </a:schemeClr>
                </a:solidFill>
              </a:rPr>
              <a:t>$6,400,000</a:t>
            </a:r>
          </a:p>
          <a:p>
            <a:pPr marL="0" indent="0">
              <a:spcBef>
                <a:spcPts val="200"/>
              </a:spcBef>
              <a:spcAft>
                <a:spcPts val="600"/>
              </a:spcAft>
              <a:buFont typeface="Arial" panose="020B0604020202020204" pitchFamily="34" charset="0"/>
              <a:buNone/>
              <a:tabLst>
                <a:tab pos="7199313" algn="r"/>
              </a:tabLst>
            </a:pPr>
            <a:r>
              <a:rPr lang="en-US" sz="2400" dirty="0"/>
              <a:t>Dollar of local effort 	≈ Statewide $12,000,000</a:t>
            </a:r>
          </a:p>
        </p:txBody>
      </p:sp>
      <p:sp>
        <p:nvSpPr>
          <p:cNvPr id="12" name="Cylinder 11">
            <a:extLst>
              <a:ext uri="{FF2B5EF4-FFF2-40B4-BE49-F238E27FC236}">
                <a16:creationId xmlns:a16="http://schemas.microsoft.com/office/drawing/2014/main" id="{F3D246F0-D881-4E40-947F-19FC1DADEFBD}"/>
              </a:ext>
            </a:extLst>
          </p:cNvPr>
          <p:cNvSpPr/>
          <p:nvPr/>
        </p:nvSpPr>
        <p:spPr>
          <a:xfrm>
            <a:off x="9004916" y="1634972"/>
            <a:ext cx="2306715" cy="4021584"/>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69732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977DA5D-05B2-41EB-9409-E7950871908F}"/>
              </a:ext>
            </a:extLst>
          </p:cNvPr>
          <p:cNvSpPr>
            <a:spLocks noGrp="1"/>
          </p:cNvSpPr>
          <p:nvPr>
            <p:ph idx="1"/>
          </p:nvPr>
        </p:nvSpPr>
        <p:spPr>
          <a:xfrm>
            <a:off x="609600" y="1417638"/>
            <a:ext cx="11161222" cy="4525963"/>
          </a:xfrm>
        </p:spPr>
        <p:txBody>
          <a:bodyPr>
            <a:noAutofit/>
          </a:bodyPr>
          <a:lstStyle/>
          <a:p>
            <a:pPr marL="0" indent="0">
              <a:lnSpc>
                <a:spcPct val="110000"/>
              </a:lnSpc>
              <a:spcBef>
                <a:spcPts val="0"/>
              </a:spcBef>
              <a:spcAft>
                <a:spcPts val="2400"/>
              </a:spcAft>
              <a:buNone/>
            </a:pPr>
            <a:r>
              <a:rPr lang="en-US" sz="2400" dirty="0"/>
              <a:t>The building reserve fund is authorized as a special purpose fund under section </a:t>
            </a:r>
            <a:br>
              <a:rPr lang="en-US" sz="2400" dirty="0"/>
            </a:br>
            <a:r>
              <a:rPr lang="en-US" sz="2400" dirty="0"/>
              <a:t>20-9-502, MCA. </a:t>
            </a:r>
          </a:p>
          <a:p>
            <a:pPr marL="0" indent="0">
              <a:lnSpc>
                <a:spcPct val="110000"/>
              </a:lnSpc>
              <a:spcBef>
                <a:spcPts val="0"/>
              </a:spcBef>
              <a:spcAft>
                <a:spcPts val="2400"/>
              </a:spcAft>
              <a:buNone/>
            </a:pPr>
            <a:r>
              <a:rPr lang="en-US" sz="2400" dirty="0"/>
              <a:t>The 1971 Legislative session created the first appearance of the building reserve fund.  </a:t>
            </a:r>
          </a:p>
          <a:p>
            <a:pPr marL="0" indent="0">
              <a:lnSpc>
                <a:spcPct val="110000"/>
              </a:lnSpc>
              <a:spcBef>
                <a:spcPts val="0"/>
              </a:spcBef>
              <a:spcAft>
                <a:spcPts val="2400"/>
              </a:spcAft>
              <a:buNone/>
            </a:pPr>
            <a:r>
              <a:rPr lang="en-US" sz="2400" dirty="0"/>
              <a:t>The language of the fund was touched again in 1975, 1981, 1991, 2001, 2007, 2009, 2017, 2019.</a:t>
            </a:r>
          </a:p>
          <a:p>
            <a:pPr marL="0" indent="0" algn="ctr">
              <a:lnSpc>
                <a:spcPct val="110000"/>
              </a:lnSpc>
              <a:spcBef>
                <a:spcPts val="0"/>
              </a:spcBef>
              <a:spcAft>
                <a:spcPts val="2400"/>
              </a:spcAft>
              <a:buNone/>
            </a:pPr>
            <a:r>
              <a:rPr lang="en-US" sz="2400" dirty="0"/>
              <a:t>Most significant changes were made in </a:t>
            </a:r>
            <a:br>
              <a:rPr lang="en-US" sz="2400" dirty="0"/>
            </a:br>
            <a:r>
              <a:rPr lang="en-US" sz="2400" dirty="0"/>
              <a:t>2001 (SB 390), 2013(SB 348), 2017 (HB 307), 2019(SB 92)(SB 10). </a:t>
            </a:r>
          </a:p>
          <a:p>
            <a:pPr marL="0" indent="0">
              <a:spcBef>
                <a:spcPts val="0"/>
              </a:spcBef>
              <a:spcAft>
                <a:spcPts val="600"/>
              </a:spcAft>
              <a:buNone/>
            </a:pPr>
            <a:endParaRPr lang="en-US" sz="2400" dirty="0"/>
          </a:p>
          <a:p>
            <a:pPr marL="0" indent="0">
              <a:spcBef>
                <a:spcPts val="0"/>
              </a:spcBef>
              <a:spcAft>
                <a:spcPts val="600"/>
              </a:spcAft>
              <a:buNone/>
            </a:pPr>
            <a:endParaRPr lang="en-US" sz="2400" dirty="0"/>
          </a:p>
        </p:txBody>
      </p:sp>
      <p:sp>
        <p:nvSpPr>
          <p:cNvPr id="4" name="Date Placeholder 3">
            <a:extLst>
              <a:ext uri="{FF2B5EF4-FFF2-40B4-BE49-F238E27FC236}">
                <a16:creationId xmlns:a16="http://schemas.microsoft.com/office/drawing/2014/main" id="{511206C3-021B-4EC9-A3B0-9D961F7C3FB2}"/>
              </a:ext>
            </a:extLst>
          </p:cNvPr>
          <p:cNvSpPr>
            <a:spLocks noGrp="1"/>
          </p:cNvSpPr>
          <p:nvPr>
            <p:ph type="dt" sz="half" idx="10"/>
          </p:nvPr>
        </p:nvSpPr>
        <p:spPr/>
        <p:txBody>
          <a:bodyPr/>
          <a:lstStyle/>
          <a:p>
            <a:r>
              <a:rPr lang="en-US"/>
              <a:t>June 2019</a:t>
            </a:r>
          </a:p>
        </p:txBody>
      </p:sp>
      <p:sp>
        <p:nvSpPr>
          <p:cNvPr id="2" name="Title 1">
            <a:extLst>
              <a:ext uri="{FF2B5EF4-FFF2-40B4-BE49-F238E27FC236}">
                <a16:creationId xmlns:a16="http://schemas.microsoft.com/office/drawing/2014/main" id="{551261CA-7A1B-462F-9AE8-5CF244FDE8E2}"/>
              </a:ext>
            </a:extLst>
          </p:cNvPr>
          <p:cNvSpPr>
            <a:spLocks noGrp="1"/>
          </p:cNvSpPr>
          <p:nvPr>
            <p:ph type="title"/>
          </p:nvPr>
        </p:nvSpPr>
        <p:spPr/>
        <p:txBody>
          <a:bodyPr/>
          <a:lstStyle/>
          <a:p>
            <a:r>
              <a:rPr lang="en-US" dirty="0"/>
              <a:t>A History of the Building Reserve Fund</a:t>
            </a:r>
          </a:p>
        </p:txBody>
      </p:sp>
      <p:sp>
        <p:nvSpPr>
          <p:cNvPr id="18" name="Slide Number Placeholder 4">
            <a:extLst>
              <a:ext uri="{FF2B5EF4-FFF2-40B4-BE49-F238E27FC236}">
                <a16:creationId xmlns:a16="http://schemas.microsoft.com/office/drawing/2014/main" id="{DDEA2DDB-8AEE-482F-B5FD-27479CD139DE}"/>
              </a:ext>
            </a:extLst>
          </p:cNvPr>
          <p:cNvSpPr txBox="1">
            <a:spLocks/>
          </p:cNvSpPr>
          <p:nvPr/>
        </p:nvSpPr>
        <p:spPr>
          <a:xfrm>
            <a:off x="8839200" y="6341591"/>
            <a:ext cx="2743200"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marL="0" algn="r" defTabSz="914400" rtl="0" eaLnBrk="1" latinLnBrk="0" hangingPunct="1">
              <a:defRPr sz="1200" kern="1200">
                <a:solidFill>
                  <a:srgbClr val="898989"/>
                </a:solidFill>
                <a:latin typeface="Calibri" panose="020F050202020403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E0AD64C-246C-4839-98F9-2CE9129C7D4C}" type="slidenum">
              <a:rPr lang="en-US" smtClean="0"/>
              <a:pPr/>
              <a:t>3</a:t>
            </a:fld>
            <a:endParaRPr lang="en-US"/>
          </a:p>
        </p:txBody>
      </p:sp>
    </p:spTree>
    <p:extLst>
      <p:ext uri="{BB962C8B-B14F-4D97-AF65-F5344CB8AC3E}">
        <p14:creationId xmlns:p14="http://schemas.microsoft.com/office/powerpoint/2010/main" val="2926089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88FE45AA-61BD-435F-AB0E-6B7AC8FDD394}"/>
              </a:ext>
            </a:extLst>
          </p:cNvPr>
          <p:cNvSpPr>
            <a:spLocks noGrp="1"/>
          </p:cNvSpPr>
          <p:nvPr>
            <p:ph type="dt" sz="half" idx="10"/>
          </p:nvPr>
        </p:nvSpPr>
        <p:spPr/>
        <p:txBody>
          <a:bodyPr/>
          <a:lstStyle/>
          <a:p>
            <a:r>
              <a:rPr lang="en-US"/>
              <a:t>June 2019</a:t>
            </a:r>
          </a:p>
        </p:txBody>
      </p:sp>
      <p:sp>
        <p:nvSpPr>
          <p:cNvPr id="2" name="Title 1">
            <a:extLst>
              <a:ext uri="{FF2B5EF4-FFF2-40B4-BE49-F238E27FC236}">
                <a16:creationId xmlns:a16="http://schemas.microsoft.com/office/drawing/2014/main" id="{307F38C9-4392-4F61-8F15-2B3F97091330}"/>
              </a:ext>
            </a:extLst>
          </p:cNvPr>
          <p:cNvSpPr>
            <a:spLocks noGrp="1"/>
          </p:cNvSpPr>
          <p:nvPr>
            <p:ph type="title"/>
          </p:nvPr>
        </p:nvSpPr>
        <p:spPr/>
        <p:txBody>
          <a:bodyPr/>
          <a:lstStyle/>
          <a:p>
            <a:r>
              <a:rPr lang="en-US" dirty="0"/>
              <a:t>What Does This Mean for My District?</a:t>
            </a:r>
          </a:p>
        </p:txBody>
      </p:sp>
      <p:sp>
        <p:nvSpPr>
          <p:cNvPr id="8" name="Slide Number Placeholder 7">
            <a:extLst>
              <a:ext uri="{FF2B5EF4-FFF2-40B4-BE49-F238E27FC236}">
                <a16:creationId xmlns:a16="http://schemas.microsoft.com/office/drawing/2014/main" id="{3DDF51BA-0FDF-46D9-A402-352A6B9D65A6}"/>
              </a:ext>
            </a:extLst>
          </p:cNvPr>
          <p:cNvSpPr>
            <a:spLocks noGrp="1"/>
          </p:cNvSpPr>
          <p:nvPr>
            <p:ph type="sldNum" sz="quarter" idx="11"/>
          </p:nvPr>
        </p:nvSpPr>
        <p:spPr/>
        <p:txBody>
          <a:bodyPr/>
          <a:lstStyle/>
          <a:p>
            <a:pPr defTabSz="457200" fontAlgn="base">
              <a:spcBef>
                <a:spcPct val="0"/>
              </a:spcBef>
              <a:spcAft>
                <a:spcPct val="0"/>
              </a:spcAft>
              <a:defRPr/>
            </a:pPr>
            <a:fld id="{245761AB-2A1B-4162-AB3D-A9E9D26D05DA}" type="slidenum">
              <a:rPr lang="en-US" altLang="en-US" smtClean="0">
                <a:ea typeface="ＭＳ Ｐゴシック" panose="020B0600070205080204" pitchFamily="34" charset="-128"/>
              </a:rPr>
              <a:pPr defTabSz="457200" fontAlgn="base">
                <a:spcBef>
                  <a:spcPct val="0"/>
                </a:spcBef>
                <a:spcAft>
                  <a:spcPct val="0"/>
                </a:spcAft>
                <a:defRPr/>
              </a:pPr>
              <a:t>30</a:t>
            </a:fld>
            <a:endParaRPr lang="en-US" altLang="en-US">
              <a:ea typeface="ＭＳ Ｐゴシック" panose="020B0600070205080204" pitchFamily="34" charset="-128"/>
            </a:endParaRPr>
          </a:p>
        </p:txBody>
      </p:sp>
      <p:sp>
        <p:nvSpPr>
          <p:cNvPr id="37" name="TextBox 36">
            <a:extLst>
              <a:ext uri="{FF2B5EF4-FFF2-40B4-BE49-F238E27FC236}">
                <a16:creationId xmlns:a16="http://schemas.microsoft.com/office/drawing/2014/main" id="{9EB9349C-171F-4EDA-AE48-7F4EA1089155}"/>
              </a:ext>
            </a:extLst>
          </p:cNvPr>
          <p:cNvSpPr txBox="1"/>
          <p:nvPr/>
        </p:nvSpPr>
        <p:spPr>
          <a:xfrm>
            <a:off x="240525" y="1392261"/>
            <a:ext cx="10294398" cy="461665"/>
          </a:xfrm>
          <a:prstGeom prst="rect">
            <a:avLst/>
          </a:prstGeom>
          <a:noFill/>
        </p:spPr>
        <p:txBody>
          <a:bodyPr wrap="square" rtlCol="0">
            <a:spAutoFit/>
          </a:bodyPr>
          <a:lstStyle/>
          <a:p>
            <a:r>
              <a:rPr lang="en-US" sz="2400" dirty="0">
                <a:solidFill>
                  <a:schemeClr val="accent2">
                    <a:lumMod val="50000"/>
                  </a:schemeClr>
                </a:solidFill>
              </a:rPr>
              <a:t>The Image below is from the general fund budget spreadsheet tab </a:t>
            </a:r>
            <a:r>
              <a:rPr lang="en-US" sz="2400" dirty="0" err="1">
                <a:solidFill>
                  <a:schemeClr val="accent2">
                    <a:lumMod val="50000"/>
                  </a:schemeClr>
                </a:solidFill>
              </a:rPr>
              <a:t>BuildReserve</a:t>
            </a:r>
            <a:r>
              <a:rPr lang="en-US" sz="2400" dirty="0">
                <a:solidFill>
                  <a:schemeClr val="accent2">
                    <a:lumMod val="50000"/>
                  </a:schemeClr>
                </a:solidFill>
              </a:rPr>
              <a:t> </a:t>
            </a:r>
          </a:p>
        </p:txBody>
      </p:sp>
      <p:pic>
        <p:nvPicPr>
          <p:cNvPr id="10" name="Content Placeholder 3">
            <a:extLst>
              <a:ext uri="{FF2B5EF4-FFF2-40B4-BE49-F238E27FC236}">
                <a16:creationId xmlns:a16="http://schemas.microsoft.com/office/drawing/2014/main" id="{0A60C1A2-28E6-4976-A159-B5AFE3E3CFA4}"/>
              </a:ext>
            </a:extLst>
          </p:cNvPr>
          <p:cNvPicPr>
            <a:picLocks noChangeAspect="1"/>
          </p:cNvPicPr>
          <p:nvPr/>
        </p:nvPicPr>
        <p:blipFill rotWithShape="1">
          <a:blip r:embed="rId2"/>
          <a:srcRect r="36971"/>
          <a:stretch/>
        </p:blipFill>
        <p:spPr bwMode="auto">
          <a:xfrm>
            <a:off x="838200" y="2109768"/>
            <a:ext cx="6627920" cy="3783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8C6D16E3-9279-45DF-A1FC-A8296AE9F1A9}"/>
              </a:ext>
            </a:extLst>
          </p:cNvPr>
          <p:cNvPicPr>
            <a:picLocks noChangeAspect="1"/>
          </p:cNvPicPr>
          <p:nvPr/>
        </p:nvPicPr>
        <p:blipFill rotWithShape="1">
          <a:blip r:embed="rId2"/>
          <a:srcRect l="90053"/>
          <a:stretch/>
        </p:blipFill>
        <p:spPr>
          <a:xfrm>
            <a:off x="6525087" y="2109768"/>
            <a:ext cx="1046011" cy="3783051"/>
          </a:xfrm>
          <a:prstGeom prst="rect">
            <a:avLst/>
          </a:prstGeom>
        </p:spPr>
      </p:pic>
    </p:spTree>
    <p:extLst>
      <p:ext uri="{BB962C8B-B14F-4D97-AF65-F5344CB8AC3E}">
        <p14:creationId xmlns:p14="http://schemas.microsoft.com/office/powerpoint/2010/main" val="17251285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Content Placeholder 3">
            <a:extLst>
              <a:ext uri="{FF2B5EF4-FFF2-40B4-BE49-F238E27FC236}">
                <a16:creationId xmlns:a16="http://schemas.microsoft.com/office/drawing/2014/main" id="{E3B3CB6B-E296-411A-97AE-ED5ED21D5AE8}"/>
              </a:ext>
            </a:extLst>
          </p:cNvPr>
          <p:cNvPicPr>
            <a:picLocks noChangeAspect="1"/>
          </p:cNvPicPr>
          <p:nvPr/>
        </p:nvPicPr>
        <p:blipFill rotWithShape="1">
          <a:blip r:embed="rId2"/>
          <a:srcRect r="36971"/>
          <a:stretch/>
        </p:blipFill>
        <p:spPr bwMode="auto">
          <a:xfrm>
            <a:off x="838200" y="2109768"/>
            <a:ext cx="6627920" cy="3783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ate Placeholder 2">
            <a:extLst>
              <a:ext uri="{FF2B5EF4-FFF2-40B4-BE49-F238E27FC236}">
                <a16:creationId xmlns:a16="http://schemas.microsoft.com/office/drawing/2014/main" id="{88FE45AA-61BD-435F-AB0E-6B7AC8FDD394}"/>
              </a:ext>
            </a:extLst>
          </p:cNvPr>
          <p:cNvSpPr>
            <a:spLocks noGrp="1"/>
          </p:cNvSpPr>
          <p:nvPr>
            <p:ph type="dt" sz="half" idx="10"/>
          </p:nvPr>
        </p:nvSpPr>
        <p:spPr/>
        <p:txBody>
          <a:bodyPr/>
          <a:lstStyle/>
          <a:p>
            <a:r>
              <a:rPr lang="en-US"/>
              <a:t>June 2019</a:t>
            </a:r>
          </a:p>
        </p:txBody>
      </p:sp>
      <p:sp>
        <p:nvSpPr>
          <p:cNvPr id="2" name="Title 1">
            <a:extLst>
              <a:ext uri="{FF2B5EF4-FFF2-40B4-BE49-F238E27FC236}">
                <a16:creationId xmlns:a16="http://schemas.microsoft.com/office/drawing/2014/main" id="{307F38C9-4392-4F61-8F15-2B3F97091330}"/>
              </a:ext>
            </a:extLst>
          </p:cNvPr>
          <p:cNvSpPr>
            <a:spLocks noGrp="1"/>
          </p:cNvSpPr>
          <p:nvPr>
            <p:ph type="title"/>
          </p:nvPr>
        </p:nvSpPr>
        <p:spPr/>
        <p:txBody>
          <a:bodyPr/>
          <a:lstStyle/>
          <a:p>
            <a:r>
              <a:rPr lang="en-US" dirty="0"/>
              <a:t>What Does This Mean for My District?</a:t>
            </a:r>
          </a:p>
        </p:txBody>
      </p:sp>
      <p:sp>
        <p:nvSpPr>
          <p:cNvPr id="15" name="Rectangle 14">
            <a:extLst>
              <a:ext uri="{FF2B5EF4-FFF2-40B4-BE49-F238E27FC236}">
                <a16:creationId xmlns:a16="http://schemas.microsoft.com/office/drawing/2014/main" id="{61804D7D-9E23-4880-8F01-E9245B5332D4}"/>
              </a:ext>
            </a:extLst>
          </p:cNvPr>
          <p:cNvSpPr/>
          <p:nvPr/>
        </p:nvSpPr>
        <p:spPr>
          <a:xfrm>
            <a:off x="7905404" y="1296685"/>
            <a:ext cx="3815539" cy="5289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latin typeface="Arial" panose="020B0604020202020204" pitchFamily="34" charset="0"/>
              </a:rPr>
              <a:t>Box = $15,000 + (ANB X 100)</a:t>
            </a:r>
          </a:p>
        </p:txBody>
      </p:sp>
      <p:sp>
        <p:nvSpPr>
          <p:cNvPr id="8" name="Slide Number Placeholder 7">
            <a:extLst>
              <a:ext uri="{FF2B5EF4-FFF2-40B4-BE49-F238E27FC236}">
                <a16:creationId xmlns:a16="http://schemas.microsoft.com/office/drawing/2014/main" id="{3DDF51BA-0FDF-46D9-A402-352A6B9D65A6}"/>
              </a:ext>
            </a:extLst>
          </p:cNvPr>
          <p:cNvSpPr>
            <a:spLocks noGrp="1"/>
          </p:cNvSpPr>
          <p:nvPr>
            <p:ph type="sldNum" sz="quarter" idx="11"/>
          </p:nvPr>
        </p:nvSpPr>
        <p:spPr/>
        <p:txBody>
          <a:bodyPr/>
          <a:lstStyle/>
          <a:p>
            <a:pPr defTabSz="457200" fontAlgn="base">
              <a:spcBef>
                <a:spcPct val="0"/>
              </a:spcBef>
              <a:spcAft>
                <a:spcPct val="0"/>
              </a:spcAft>
              <a:defRPr/>
            </a:pPr>
            <a:fld id="{245761AB-2A1B-4162-AB3D-A9E9D26D05DA}" type="slidenum">
              <a:rPr lang="en-US" altLang="en-US" smtClean="0">
                <a:ea typeface="ＭＳ Ｐゴシック" panose="020B0600070205080204" pitchFamily="34" charset="-128"/>
              </a:rPr>
              <a:pPr defTabSz="457200" fontAlgn="base">
                <a:spcBef>
                  <a:spcPct val="0"/>
                </a:spcBef>
                <a:spcAft>
                  <a:spcPct val="0"/>
                </a:spcAft>
                <a:defRPr/>
              </a:pPr>
              <a:t>31</a:t>
            </a:fld>
            <a:endParaRPr lang="en-US" altLang="en-US">
              <a:ea typeface="ＭＳ Ｐゴシック" panose="020B0600070205080204" pitchFamily="34" charset="-128"/>
            </a:endParaRPr>
          </a:p>
        </p:txBody>
      </p:sp>
      <p:pic>
        <p:nvPicPr>
          <p:cNvPr id="22" name="Picture 21">
            <a:extLst>
              <a:ext uri="{FF2B5EF4-FFF2-40B4-BE49-F238E27FC236}">
                <a16:creationId xmlns:a16="http://schemas.microsoft.com/office/drawing/2014/main" id="{35A859A8-AEAA-43AA-9829-6D96EA6E69C8}"/>
              </a:ext>
            </a:extLst>
          </p:cNvPr>
          <p:cNvPicPr>
            <a:picLocks noChangeAspect="1"/>
          </p:cNvPicPr>
          <p:nvPr/>
        </p:nvPicPr>
        <p:blipFill rotWithShape="1">
          <a:blip r:embed="rId2"/>
          <a:srcRect l="90053"/>
          <a:stretch/>
        </p:blipFill>
        <p:spPr>
          <a:xfrm>
            <a:off x="6525087" y="2109768"/>
            <a:ext cx="1046011" cy="3783051"/>
          </a:xfrm>
          <a:prstGeom prst="rect">
            <a:avLst/>
          </a:prstGeom>
        </p:spPr>
      </p:pic>
      <p:cxnSp>
        <p:nvCxnSpPr>
          <p:cNvPr id="19" name="Straight Arrow Connector 18">
            <a:extLst>
              <a:ext uri="{FF2B5EF4-FFF2-40B4-BE49-F238E27FC236}">
                <a16:creationId xmlns:a16="http://schemas.microsoft.com/office/drawing/2014/main" id="{885ABEC5-BF1F-46AC-BC09-83727D426983}"/>
              </a:ext>
            </a:extLst>
          </p:cNvPr>
          <p:cNvCxnSpPr>
            <a:cxnSpLocks/>
            <a:stCxn id="15" idx="1"/>
          </p:cNvCxnSpPr>
          <p:nvPr/>
        </p:nvCxnSpPr>
        <p:spPr>
          <a:xfrm flipH="1">
            <a:off x="7402690" y="1561155"/>
            <a:ext cx="502714" cy="120338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CDAFDB7-CCA9-4AC2-88AF-4867602866E0}"/>
              </a:ext>
            </a:extLst>
          </p:cNvPr>
          <p:cNvCxnSpPr>
            <a:cxnSpLocks/>
          </p:cNvCxnSpPr>
          <p:nvPr/>
        </p:nvCxnSpPr>
        <p:spPr>
          <a:xfrm flipH="1">
            <a:off x="7466121" y="1637607"/>
            <a:ext cx="2592279" cy="623455"/>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11032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Content Placeholder 3">
            <a:extLst>
              <a:ext uri="{FF2B5EF4-FFF2-40B4-BE49-F238E27FC236}">
                <a16:creationId xmlns:a16="http://schemas.microsoft.com/office/drawing/2014/main" id="{E3B3CB6B-E296-411A-97AE-ED5ED21D5AE8}"/>
              </a:ext>
            </a:extLst>
          </p:cNvPr>
          <p:cNvPicPr>
            <a:picLocks noChangeAspect="1"/>
          </p:cNvPicPr>
          <p:nvPr/>
        </p:nvPicPr>
        <p:blipFill rotWithShape="1">
          <a:blip r:embed="rId2"/>
          <a:srcRect r="36971"/>
          <a:stretch/>
        </p:blipFill>
        <p:spPr bwMode="auto">
          <a:xfrm>
            <a:off x="838200" y="2109768"/>
            <a:ext cx="6627920" cy="3783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ate Placeholder 2">
            <a:extLst>
              <a:ext uri="{FF2B5EF4-FFF2-40B4-BE49-F238E27FC236}">
                <a16:creationId xmlns:a16="http://schemas.microsoft.com/office/drawing/2014/main" id="{88FE45AA-61BD-435F-AB0E-6B7AC8FDD394}"/>
              </a:ext>
            </a:extLst>
          </p:cNvPr>
          <p:cNvSpPr>
            <a:spLocks noGrp="1"/>
          </p:cNvSpPr>
          <p:nvPr>
            <p:ph type="dt" sz="half" idx="10"/>
          </p:nvPr>
        </p:nvSpPr>
        <p:spPr/>
        <p:txBody>
          <a:bodyPr/>
          <a:lstStyle/>
          <a:p>
            <a:r>
              <a:rPr lang="en-US"/>
              <a:t>June 2019</a:t>
            </a:r>
          </a:p>
        </p:txBody>
      </p:sp>
      <p:sp>
        <p:nvSpPr>
          <p:cNvPr id="2" name="Title 1">
            <a:extLst>
              <a:ext uri="{FF2B5EF4-FFF2-40B4-BE49-F238E27FC236}">
                <a16:creationId xmlns:a16="http://schemas.microsoft.com/office/drawing/2014/main" id="{307F38C9-4392-4F61-8F15-2B3F97091330}"/>
              </a:ext>
            </a:extLst>
          </p:cNvPr>
          <p:cNvSpPr>
            <a:spLocks noGrp="1"/>
          </p:cNvSpPr>
          <p:nvPr>
            <p:ph type="title"/>
          </p:nvPr>
        </p:nvSpPr>
        <p:spPr/>
        <p:txBody>
          <a:bodyPr/>
          <a:lstStyle/>
          <a:p>
            <a:r>
              <a:rPr lang="en-US" dirty="0"/>
              <a:t>What Does This Mean for My District?</a:t>
            </a:r>
          </a:p>
        </p:txBody>
      </p:sp>
      <p:sp>
        <p:nvSpPr>
          <p:cNvPr id="15" name="Rectangle 14">
            <a:extLst>
              <a:ext uri="{FF2B5EF4-FFF2-40B4-BE49-F238E27FC236}">
                <a16:creationId xmlns:a16="http://schemas.microsoft.com/office/drawing/2014/main" id="{61804D7D-9E23-4880-8F01-E9245B5332D4}"/>
              </a:ext>
            </a:extLst>
          </p:cNvPr>
          <p:cNvSpPr/>
          <p:nvPr/>
        </p:nvSpPr>
        <p:spPr>
          <a:xfrm>
            <a:off x="7905404" y="1296685"/>
            <a:ext cx="3815539" cy="5289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latin typeface="Arial" panose="020B0604020202020204" pitchFamily="34" charset="0"/>
              </a:rPr>
              <a:t>Box = $15,000 + (ANB X 100)</a:t>
            </a:r>
          </a:p>
        </p:txBody>
      </p:sp>
      <p:sp>
        <p:nvSpPr>
          <p:cNvPr id="8" name="Slide Number Placeholder 7">
            <a:extLst>
              <a:ext uri="{FF2B5EF4-FFF2-40B4-BE49-F238E27FC236}">
                <a16:creationId xmlns:a16="http://schemas.microsoft.com/office/drawing/2014/main" id="{3DDF51BA-0FDF-46D9-A402-352A6B9D65A6}"/>
              </a:ext>
            </a:extLst>
          </p:cNvPr>
          <p:cNvSpPr>
            <a:spLocks noGrp="1"/>
          </p:cNvSpPr>
          <p:nvPr>
            <p:ph type="sldNum" sz="quarter" idx="11"/>
          </p:nvPr>
        </p:nvSpPr>
        <p:spPr/>
        <p:txBody>
          <a:bodyPr/>
          <a:lstStyle/>
          <a:p>
            <a:pPr defTabSz="457200" fontAlgn="base">
              <a:spcBef>
                <a:spcPct val="0"/>
              </a:spcBef>
              <a:spcAft>
                <a:spcPct val="0"/>
              </a:spcAft>
              <a:defRPr/>
            </a:pPr>
            <a:fld id="{245761AB-2A1B-4162-AB3D-A9E9D26D05DA}" type="slidenum">
              <a:rPr lang="en-US" altLang="en-US" smtClean="0">
                <a:ea typeface="ＭＳ Ｐゴシック" panose="020B0600070205080204" pitchFamily="34" charset="-128"/>
              </a:rPr>
              <a:pPr defTabSz="457200" fontAlgn="base">
                <a:spcBef>
                  <a:spcPct val="0"/>
                </a:spcBef>
                <a:spcAft>
                  <a:spcPct val="0"/>
                </a:spcAft>
                <a:defRPr/>
              </a:pPr>
              <a:t>32</a:t>
            </a:fld>
            <a:endParaRPr lang="en-US" altLang="en-US">
              <a:ea typeface="ＭＳ Ｐゴシック" panose="020B0600070205080204" pitchFamily="34" charset="-128"/>
            </a:endParaRPr>
          </a:p>
        </p:txBody>
      </p:sp>
      <p:sp>
        <p:nvSpPr>
          <p:cNvPr id="12" name="Rectangle 11">
            <a:extLst>
              <a:ext uri="{FF2B5EF4-FFF2-40B4-BE49-F238E27FC236}">
                <a16:creationId xmlns:a16="http://schemas.microsoft.com/office/drawing/2014/main" id="{3893D828-CA70-4CE3-B124-AB01CE2655DB}"/>
              </a:ext>
            </a:extLst>
          </p:cNvPr>
          <p:cNvSpPr/>
          <p:nvPr/>
        </p:nvSpPr>
        <p:spPr>
          <a:xfrm>
            <a:off x="7900225" y="1910122"/>
            <a:ext cx="3820719" cy="11917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latin typeface="Arial" panose="020B0604020202020204" pitchFamily="34" charset="0"/>
              </a:rPr>
              <a:t>All districts are guaranteed a subsidy calculated with at least 18% of their taxable value </a:t>
            </a:r>
          </a:p>
        </p:txBody>
      </p:sp>
      <p:pic>
        <p:nvPicPr>
          <p:cNvPr id="22" name="Picture 21">
            <a:extLst>
              <a:ext uri="{FF2B5EF4-FFF2-40B4-BE49-F238E27FC236}">
                <a16:creationId xmlns:a16="http://schemas.microsoft.com/office/drawing/2014/main" id="{35A859A8-AEAA-43AA-9829-6D96EA6E69C8}"/>
              </a:ext>
            </a:extLst>
          </p:cNvPr>
          <p:cNvPicPr>
            <a:picLocks noChangeAspect="1"/>
          </p:cNvPicPr>
          <p:nvPr/>
        </p:nvPicPr>
        <p:blipFill rotWithShape="1">
          <a:blip r:embed="rId2"/>
          <a:srcRect l="90053"/>
          <a:stretch/>
        </p:blipFill>
        <p:spPr>
          <a:xfrm>
            <a:off x="6525087" y="2109768"/>
            <a:ext cx="1046011" cy="3783051"/>
          </a:xfrm>
          <a:prstGeom prst="rect">
            <a:avLst/>
          </a:prstGeom>
        </p:spPr>
      </p:pic>
      <p:cxnSp>
        <p:nvCxnSpPr>
          <p:cNvPr id="19" name="Straight Arrow Connector 18">
            <a:extLst>
              <a:ext uri="{FF2B5EF4-FFF2-40B4-BE49-F238E27FC236}">
                <a16:creationId xmlns:a16="http://schemas.microsoft.com/office/drawing/2014/main" id="{885ABEC5-BF1F-46AC-BC09-83727D426983}"/>
              </a:ext>
            </a:extLst>
          </p:cNvPr>
          <p:cNvCxnSpPr>
            <a:cxnSpLocks/>
            <a:stCxn id="15" idx="1"/>
          </p:cNvCxnSpPr>
          <p:nvPr/>
        </p:nvCxnSpPr>
        <p:spPr>
          <a:xfrm flipH="1">
            <a:off x="7402690" y="1561155"/>
            <a:ext cx="502714" cy="120338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CDAFDB7-CCA9-4AC2-88AF-4867602866E0}"/>
              </a:ext>
            </a:extLst>
          </p:cNvPr>
          <p:cNvCxnSpPr>
            <a:cxnSpLocks/>
          </p:cNvCxnSpPr>
          <p:nvPr/>
        </p:nvCxnSpPr>
        <p:spPr>
          <a:xfrm flipH="1">
            <a:off x="7466121" y="1637607"/>
            <a:ext cx="2592279" cy="623455"/>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1AF04AFA-C451-4302-A82D-78912E94090D}"/>
              </a:ext>
            </a:extLst>
          </p:cNvPr>
          <p:cNvCxnSpPr>
            <a:cxnSpLocks/>
            <a:stCxn id="12" idx="1"/>
          </p:cNvCxnSpPr>
          <p:nvPr/>
        </p:nvCxnSpPr>
        <p:spPr>
          <a:xfrm flipH="1">
            <a:off x="7397511" y="2505994"/>
            <a:ext cx="502714" cy="801369"/>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31277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Content Placeholder 3">
            <a:extLst>
              <a:ext uri="{FF2B5EF4-FFF2-40B4-BE49-F238E27FC236}">
                <a16:creationId xmlns:a16="http://schemas.microsoft.com/office/drawing/2014/main" id="{E3B3CB6B-E296-411A-97AE-ED5ED21D5AE8}"/>
              </a:ext>
            </a:extLst>
          </p:cNvPr>
          <p:cNvPicPr>
            <a:picLocks noChangeAspect="1"/>
          </p:cNvPicPr>
          <p:nvPr/>
        </p:nvPicPr>
        <p:blipFill rotWithShape="1">
          <a:blip r:embed="rId2"/>
          <a:srcRect r="36971"/>
          <a:stretch/>
        </p:blipFill>
        <p:spPr bwMode="auto">
          <a:xfrm>
            <a:off x="838200" y="2109768"/>
            <a:ext cx="6627920" cy="3783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ate Placeholder 2">
            <a:extLst>
              <a:ext uri="{FF2B5EF4-FFF2-40B4-BE49-F238E27FC236}">
                <a16:creationId xmlns:a16="http://schemas.microsoft.com/office/drawing/2014/main" id="{88FE45AA-61BD-435F-AB0E-6B7AC8FDD394}"/>
              </a:ext>
            </a:extLst>
          </p:cNvPr>
          <p:cNvSpPr>
            <a:spLocks noGrp="1"/>
          </p:cNvSpPr>
          <p:nvPr>
            <p:ph type="dt" sz="half" idx="10"/>
          </p:nvPr>
        </p:nvSpPr>
        <p:spPr/>
        <p:txBody>
          <a:bodyPr/>
          <a:lstStyle/>
          <a:p>
            <a:r>
              <a:rPr lang="en-US"/>
              <a:t>June 2019</a:t>
            </a:r>
          </a:p>
        </p:txBody>
      </p:sp>
      <p:sp>
        <p:nvSpPr>
          <p:cNvPr id="2" name="Title 1">
            <a:extLst>
              <a:ext uri="{FF2B5EF4-FFF2-40B4-BE49-F238E27FC236}">
                <a16:creationId xmlns:a16="http://schemas.microsoft.com/office/drawing/2014/main" id="{307F38C9-4392-4F61-8F15-2B3F97091330}"/>
              </a:ext>
            </a:extLst>
          </p:cNvPr>
          <p:cNvSpPr>
            <a:spLocks noGrp="1"/>
          </p:cNvSpPr>
          <p:nvPr>
            <p:ph type="title"/>
          </p:nvPr>
        </p:nvSpPr>
        <p:spPr/>
        <p:txBody>
          <a:bodyPr/>
          <a:lstStyle/>
          <a:p>
            <a:r>
              <a:rPr lang="en-US" dirty="0"/>
              <a:t>What Does This Mean for My District?</a:t>
            </a:r>
          </a:p>
        </p:txBody>
      </p:sp>
      <p:sp>
        <p:nvSpPr>
          <p:cNvPr id="15" name="Rectangle 14">
            <a:extLst>
              <a:ext uri="{FF2B5EF4-FFF2-40B4-BE49-F238E27FC236}">
                <a16:creationId xmlns:a16="http://schemas.microsoft.com/office/drawing/2014/main" id="{61804D7D-9E23-4880-8F01-E9245B5332D4}"/>
              </a:ext>
            </a:extLst>
          </p:cNvPr>
          <p:cNvSpPr/>
          <p:nvPr/>
        </p:nvSpPr>
        <p:spPr>
          <a:xfrm>
            <a:off x="7905404" y="1296685"/>
            <a:ext cx="3815539" cy="5289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latin typeface="Arial" panose="020B0604020202020204" pitchFamily="34" charset="0"/>
              </a:rPr>
              <a:t>Box = $15,000 + (ANB X 100)</a:t>
            </a:r>
          </a:p>
        </p:txBody>
      </p:sp>
      <p:sp>
        <p:nvSpPr>
          <p:cNvPr id="8" name="Slide Number Placeholder 7">
            <a:extLst>
              <a:ext uri="{FF2B5EF4-FFF2-40B4-BE49-F238E27FC236}">
                <a16:creationId xmlns:a16="http://schemas.microsoft.com/office/drawing/2014/main" id="{3DDF51BA-0FDF-46D9-A402-352A6B9D65A6}"/>
              </a:ext>
            </a:extLst>
          </p:cNvPr>
          <p:cNvSpPr>
            <a:spLocks noGrp="1"/>
          </p:cNvSpPr>
          <p:nvPr>
            <p:ph type="sldNum" sz="quarter" idx="11"/>
          </p:nvPr>
        </p:nvSpPr>
        <p:spPr/>
        <p:txBody>
          <a:bodyPr/>
          <a:lstStyle/>
          <a:p>
            <a:pPr defTabSz="457200" fontAlgn="base">
              <a:spcBef>
                <a:spcPct val="0"/>
              </a:spcBef>
              <a:spcAft>
                <a:spcPct val="0"/>
              </a:spcAft>
              <a:defRPr/>
            </a:pPr>
            <a:fld id="{245761AB-2A1B-4162-AB3D-A9E9D26D05DA}" type="slidenum">
              <a:rPr lang="en-US" altLang="en-US" smtClean="0">
                <a:ea typeface="ＭＳ Ｐゴシック" panose="020B0600070205080204" pitchFamily="34" charset="-128"/>
              </a:rPr>
              <a:pPr defTabSz="457200" fontAlgn="base">
                <a:spcBef>
                  <a:spcPct val="0"/>
                </a:spcBef>
                <a:spcAft>
                  <a:spcPct val="0"/>
                </a:spcAft>
                <a:defRPr/>
              </a:pPr>
              <a:t>33</a:t>
            </a:fld>
            <a:endParaRPr lang="en-US" altLang="en-US">
              <a:ea typeface="ＭＳ Ｐゴシック" panose="020B0600070205080204" pitchFamily="34" charset="-128"/>
            </a:endParaRPr>
          </a:p>
        </p:txBody>
      </p:sp>
      <p:sp>
        <p:nvSpPr>
          <p:cNvPr id="12" name="Rectangle 11">
            <a:extLst>
              <a:ext uri="{FF2B5EF4-FFF2-40B4-BE49-F238E27FC236}">
                <a16:creationId xmlns:a16="http://schemas.microsoft.com/office/drawing/2014/main" id="{3893D828-CA70-4CE3-B124-AB01CE2655DB}"/>
              </a:ext>
            </a:extLst>
          </p:cNvPr>
          <p:cNvSpPr/>
          <p:nvPr/>
        </p:nvSpPr>
        <p:spPr>
          <a:xfrm>
            <a:off x="7900225" y="1910122"/>
            <a:ext cx="3820719" cy="11917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latin typeface="Arial" panose="020B0604020202020204" pitchFamily="34" charset="0"/>
              </a:rPr>
              <a:t>All districts are guaranteed a subsidy calculated with at least 18% of their taxable value </a:t>
            </a:r>
          </a:p>
        </p:txBody>
      </p:sp>
      <p:sp>
        <p:nvSpPr>
          <p:cNvPr id="14" name="Rectangle 13">
            <a:extLst>
              <a:ext uri="{FF2B5EF4-FFF2-40B4-BE49-F238E27FC236}">
                <a16:creationId xmlns:a16="http://schemas.microsoft.com/office/drawing/2014/main" id="{D6E7BC44-7C8F-4C29-93A8-E7034B5A5697}"/>
              </a:ext>
            </a:extLst>
          </p:cNvPr>
          <p:cNvSpPr/>
          <p:nvPr/>
        </p:nvSpPr>
        <p:spPr>
          <a:xfrm>
            <a:off x="7900223" y="3184167"/>
            <a:ext cx="3820722" cy="13055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latin typeface="Arial" panose="020B0604020202020204" pitchFamily="34" charset="0"/>
              </a:rPr>
              <a:t>Districts with PY adopted budgets 97% or greater than the PY Maximum GF Budget can receive a greater state subsidy </a:t>
            </a:r>
          </a:p>
        </p:txBody>
      </p:sp>
      <p:pic>
        <p:nvPicPr>
          <p:cNvPr id="22" name="Picture 21">
            <a:extLst>
              <a:ext uri="{FF2B5EF4-FFF2-40B4-BE49-F238E27FC236}">
                <a16:creationId xmlns:a16="http://schemas.microsoft.com/office/drawing/2014/main" id="{35A859A8-AEAA-43AA-9829-6D96EA6E69C8}"/>
              </a:ext>
            </a:extLst>
          </p:cNvPr>
          <p:cNvPicPr>
            <a:picLocks noChangeAspect="1"/>
          </p:cNvPicPr>
          <p:nvPr/>
        </p:nvPicPr>
        <p:blipFill rotWithShape="1">
          <a:blip r:embed="rId2"/>
          <a:srcRect l="90053"/>
          <a:stretch/>
        </p:blipFill>
        <p:spPr>
          <a:xfrm>
            <a:off x="6525087" y="2109768"/>
            <a:ext cx="1046011" cy="3783051"/>
          </a:xfrm>
          <a:prstGeom prst="rect">
            <a:avLst/>
          </a:prstGeom>
        </p:spPr>
      </p:pic>
      <p:cxnSp>
        <p:nvCxnSpPr>
          <p:cNvPr id="19" name="Straight Arrow Connector 18">
            <a:extLst>
              <a:ext uri="{FF2B5EF4-FFF2-40B4-BE49-F238E27FC236}">
                <a16:creationId xmlns:a16="http://schemas.microsoft.com/office/drawing/2014/main" id="{885ABEC5-BF1F-46AC-BC09-83727D426983}"/>
              </a:ext>
            </a:extLst>
          </p:cNvPr>
          <p:cNvCxnSpPr>
            <a:cxnSpLocks/>
            <a:stCxn id="15" idx="1"/>
          </p:cNvCxnSpPr>
          <p:nvPr/>
        </p:nvCxnSpPr>
        <p:spPr>
          <a:xfrm flipH="1">
            <a:off x="7402690" y="1561155"/>
            <a:ext cx="502714" cy="120338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CDAFDB7-CCA9-4AC2-88AF-4867602866E0}"/>
              </a:ext>
            </a:extLst>
          </p:cNvPr>
          <p:cNvCxnSpPr>
            <a:cxnSpLocks/>
          </p:cNvCxnSpPr>
          <p:nvPr/>
        </p:nvCxnSpPr>
        <p:spPr>
          <a:xfrm flipH="1">
            <a:off x="7466121" y="1637607"/>
            <a:ext cx="2592279" cy="623455"/>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1AF04AFA-C451-4302-A82D-78912E94090D}"/>
              </a:ext>
            </a:extLst>
          </p:cNvPr>
          <p:cNvCxnSpPr>
            <a:cxnSpLocks/>
            <a:stCxn id="12" idx="1"/>
          </p:cNvCxnSpPr>
          <p:nvPr/>
        </p:nvCxnSpPr>
        <p:spPr>
          <a:xfrm flipH="1">
            <a:off x="7397511" y="2505994"/>
            <a:ext cx="502714" cy="801369"/>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5E5521BB-45FA-4615-90BB-9E42F08D98F2}"/>
              </a:ext>
            </a:extLst>
          </p:cNvPr>
          <p:cNvCxnSpPr>
            <a:cxnSpLocks/>
            <a:stCxn id="14" idx="1"/>
          </p:cNvCxnSpPr>
          <p:nvPr/>
        </p:nvCxnSpPr>
        <p:spPr>
          <a:xfrm flipH="1" flipV="1">
            <a:off x="7466119" y="3616036"/>
            <a:ext cx="434104" cy="220925"/>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53083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Content Placeholder 3">
            <a:extLst>
              <a:ext uri="{FF2B5EF4-FFF2-40B4-BE49-F238E27FC236}">
                <a16:creationId xmlns:a16="http://schemas.microsoft.com/office/drawing/2014/main" id="{E3B3CB6B-E296-411A-97AE-ED5ED21D5AE8}"/>
              </a:ext>
            </a:extLst>
          </p:cNvPr>
          <p:cNvPicPr>
            <a:picLocks noChangeAspect="1"/>
          </p:cNvPicPr>
          <p:nvPr/>
        </p:nvPicPr>
        <p:blipFill rotWithShape="1">
          <a:blip r:embed="rId2"/>
          <a:srcRect r="36971"/>
          <a:stretch/>
        </p:blipFill>
        <p:spPr bwMode="auto">
          <a:xfrm>
            <a:off x="838200" y="2109768"/>
            <a:ext cx="6627920" cy="3783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ate Placeholder 2">
            <a:extLst>
              <a:ext uri="{FF2B5EF4-FFF2-40B4-BE49-F238E27FC236}">
                <a16:creationId xmlns:a16="http://schemas.microsoft.com/office/drawing/2014/main" id="{88FE45AA-61BD-435F-AB0E-6B7AC8FDD394}"/>
              </a:ext>
            </a:extLst>
          </p:cNvPr>
          <p:cNvSpPr>
            <a:spLocks noGrp="1"/>
          </p:cNvSpPr>
          <p:nvPr>
            <p:ph type="dt" sz="half" idx="10"/>
          </p:nvPr>
        </p:nvSpPr>
        <p:spPr/>
        <p:txBody>
          <a:bodyPr/>
          <a:lstStyle/>
          <a:p>
            <a:r>
              <a:rPr lang="en-US"/>
              <a:t>June 2019</a:t>
            </a:r>
          </a:p>
        </p:txBody>
      </p:sp>
      <p:sp>
        <p:nvSpPr>
          <p:cNvPr id="2" name="Title 1">
            <a:extLst>
              <a:ext uri="{FF2B5EF4-FFF2-40B4-BE49-F238E27FC236}">
                <a16:creationId xmlns:a16="http://schemas.microsoft.com/office/drawing/2014/main" id="{307F38C9-4392-4F61-8F15-2B3F97091330}"/>
              </a:ext>
            </a:extLst>
          </p:cNvPr>
          <p:cNvSpPr>
            <a:spLocks noGrp="1"/>
          </p:cNvSpPr>
          <p:nvPr>
            <p:ph type="title"/>
          </p:nvPr>
        </p:nvSpPr>
        <p:spPr/>
        <p:txBody>
          <a:bodyPr/>
          <a:lstStyle/>
          <a:p>
            <a:r>
              <a:rPr lang="en-US" dirty="0"/>
              <a:t>What Does This Mean for My District?</a:t>
            </a:r>
          </a:p>
        </p:txBody>
      </p:sp>
      <p:sp>
        <p:nvSpPr>
          <p:cNvPr id="15" name="Rectangle 14">
            <a:extLst>
              <a:ext uri="{FF2B5EF4-FFF2-40B4-BE49-F238E27FC236}">
                <a16:creationId xmlns:a16="http://schemas.microsoft.com/office/drawing/2014/main" id="{61804D7D-9E23-4880-8F01-E9245B5332D4}"/>
              </a:ext>
            </a:extLst>
          </p:cNvPr>
          <p:cNvSpPr/>
          <p:nvPr/>
        </p:nvSpPr>
        <p:spPr>
          <a:xfrm>
            <a:off x="7905404" y="1296685"/>
            <a:ext cx="3815539" cy="5289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latin typeface="Arial" panose="020B0604020202020204" pitchFamily="34" charset="0"/>
              </a:rPr>
              <a:t>Box = $15,000 + (ANB X 100)</a:t>
            </a:r>
          </a:p>
        </p:txBody>
      </p:sp>
      <p:sp>
        <p:nvSpPr>
          <p:cNvPr id="8" name="Slide Number Placeholder 7">
            <a:extLst>
              <a:ext uri="{FF2B5EF4-FFF2-40B4-BE49-F238E27FC236}">
                <a16:creationId xmlns:a16="http://schemas.microsoft.com/office/drawing/2014/main" id="{3DDF51BA-0FDF-46D9-A402-352A6B9D65A6}"/>
              </a:ext>
            </a:extLst>
          </p:cNvPr>
          <p:cNvSpPr>
            <a:spLocks noGrp="1"/>
          </p:cNvSpPr>
          <p:nvPr>
            <p:ph type="sldNum" sz="quarter" idx="11"/>
          </p:nvPr>
        </p:nvSpPr>
        <p:spPr/>
        <p:txBody>
          <a:bodyPr/>
          <a:lstStyle/>
          <a:p>
            <a:pPr defTabSz="457200" fontAlgn="base">
              <a:spcBef>
                <a:spcPct val="0"/>
              </a:spcBef>
              <a:spcAft>
                <a:spcPct val="0"/>
              </a:spcAft>
              <a:defRPr/>
            </a:pPr>
            <a:fld id="{245761AB-2A1B-4162-AB3D-A9E9D26D05DA}" type="slidenum">
              <a:rPr lang="en-US" altLang="en-US" smtClean="0">
                <a:ea typeface="ＭＳ Ｐゴシック" panose="020B0600070205080204" pitchFamily="34" charset="-128"/>
              </a:rPr>
              <a:pPr defTabSz="457200" fontAlgn="base">
                <a:spcBef>
                  <a:spcPct val="0"/>
                </a:spcBef>
                <a:spcAft>
                  <a:spcPct val="0"/>
                </a:spcAft>
                <a:defRPr/>
              </a:pPr>
              <a:t>34</a:t>
            </a:fld>
            <a:endParaRPr lang="en-US" altLang="en-US">
              <a:ea typeface="ＭＳ Ｐゴシック" panose="020B0600070205080204" pitchFamily="34" charset="-128"/>
            </a:endParaRPr>
          </a:p>
        </p:txBody>
      </p:sp>
      <p:sp>
        <p:nvSpPr>
          <p:cNvPr id="12" name="Rectangle 11">
            <a:extLst>
              <a:ext uri="{FF2B5EF4-FFF2-40B4-BE49-F238E27FC236}">
                <a16:creationId xmlns:a16="http://schemas.microsoft.com/office/drawing/2014/main" id="{3893D828-CA70-4CE3-B124-AB01CE2655DB}"/>
              </a:ext>
            </a:extLst>
          </p:cNvPr>
          <p:cNvSpPr/>
          <p:nvPr/>
        </p:nvSpPr>
        <p:spPr>
          <a:xfrm>
            <a:off x="7900225" y="1910122"/>
            <a:ext cx="3820719" cy="11917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latin typeface="Arial" panose="020B0604020202020204" pitchFamily="34" charset="0"/>
              </a:rPr>
              <a:t>All districts are guaranteed a subsidy calculated with at least 18% of their taxable value </a:t>
            </a:r>
          </a:p>
        </p:txBody>
      </p:sp>
      <p:sp>
        <p:nvSpPr>
          <p:cNvPr id="14" name="Rectangle 13">
            <a:extLst>
              <a:ext uri="{FF2B5EF4-FFF2-40B4-BE49-F238E27FC236}">
                <a16:creationId xmlns:a16="http://schemas.microsoft.com/office/drawing/2014/main" id="{D6E7BC44-7C8F-4C29-93A8-E7034B5A5697}"/>
              </a:ext>
            </a:extLst>
          </p:cNvPr>
          <p:cNvSpPr/>
          <p:nvPr/>
        </p:nvSpPr>
        <p:spPr>
          <a:xfrm>
            <a:off x="7900223" y="3184167"/>
            <a:ext cx="3820722" cy="13055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latin typeface="Arial" panose="020B0604020202020204" pitchFamily="34" charset="0"/>
              </a:rPr>
              <a:t>Districts with PY adopted budgets 97% or greater than the PY Maximum GF Budget can receive a greater state subsidy </a:t>
            </a:r>
          </a:p>
        </p:txBody>
      </p:sp>
      <p:sp>
        <p:nvSpPr>
          <p:cNvPr id="26" name="Rectangle 25">
            <a:extLst>
              <a:ext uri="{FF2B5EF4-FFF2-40B4-BE49-F238E27FC236}">
                <a16:creationId xmlns:a16="http://schemas.microsoft.com/office/drawing/2014/main" id="{5A69E329-9821-42B8-913A-CB33065329D7}"/>
              </a:ext>
            </a:extLst>
          </p:cNvPr>
          <p:cNvSpPr/>
          <p:nvPr/>
        </p:nvSpPr>
        <p:spPr>
          <a:xfrm>
            <a:off x="7900223" y="4568563"/>
            <a:ext cx="3820722" cy="7347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latin typeface="Arial" panose="020B0604020202020204" pitchFamily="34" charset="0"/>
              </a:rPr>
              <a:t>District subsidy per $ of local effort (NOT ROUNDED)</a:t>
            </a:r>
          </a:p>
        </p:txBody>
      </p:sp>
      <p:pic>
        <p:nvPicPr>
          <p:cNvPr id="22" name="Picture 21">
            <a:extLst>
              <a:ext uri="{FF2B5EF4-FFF2-40B4-BE49-F238E27FC236}">
                <a16:creationId xmlns:a16="http://schemas.microsoft.com/office/drawing/2014/main" id="{35A859A8-AEAA-43AA-9829-6D96EA6E69C8}"/>
              </a:ext>
            </a:extLst>
          </p:cNvPr>
          <p:cNvPicPr>
            <a:picLocks noChangeAspect="1"/>
          </p:cNvPicPr>
          <p:nvPr/>
        </p:nvPicPr>
        <p:blipFill rotWithShape="1">
          <a:blip r:embed="rId2"/>
          <a:srcRect l="90053"/>
          <a:stretch/>
        </p:blipFill>
        <p:spPr>
          <a:xfrm>
            <a:off x="6525087" y="2109768"/>
            <a:ext cx="1046011" cy="3783051"/>
          </a:xfrm>
          <a:prstGeom prst="rect">
            <a:avLst/>
          </a:prstGeom>
        </p:spPr>
      </p:pic>
      <p:cxnSp>
        <p:nvCxnSpPr>
          <p:cNvPr id="19" name="Straight Arrow Connector 18">
            <a:extLst>
              <a:ext uri="{FF2B5EF4-FFF2-40B4-BE49-F238E27FC236}">
                <a16:creationId xmlns:a16="http://schemas.microsoft.com/office/drawing/2014/main" id="{885ABEC5-BF1F-46AC-BC09-83727D426983}"/>
              </a:ext>
            </a:extLst>
          </p:cNvPr>
          <p:cNvCxnSpPr>
            <a:cxnSpLocks/>
            <a:stCxn id="15" idx="1"/>
          </p:cNvCxnSpPr>
          <p:nvPr/>
        </p:nvCxnSpPr>
        <p:spPr>
          <a:xfrm flipH="1">
            <a:off x="7402690" y="1561155"/>
            <a:ext cx="502714" cy="120338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CDAFDB7-CCA9-4AC2-88AF-4867602866E0}"/>
              </a:ext>
            </a:extLst>
          </p:cNvPr>
          <p:cNvCxnSpPr>
            <a:cxnSpLocks/>
          </p:cNvCxnSpPr>
          <p:nvPr/>
        </p:nvCxnSpPr>
        <p:spPr>
          <a:xfrm flipH="1">
            <a:off x="7466121" y="1637607"/>
            <a:ext cx="2592279" cy="623455"/>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1AF04AFA-C451-4302-A82D-78912E94090D}"/>
              </a:ext>
            </a:extLst>
          </p:cNvPr>
          <p:cNvCxnSpPr>
            <a:cxnSpLocks/>
            <a:stCxn id="12" idx="1"/>
          </p:cNvCxnSpPr>
          <p:nvPr/>
        </p:nvCxnSpPr>
        <p:spPr>
          <a:xfrm flipH="1">
            <a:off x="7397511" y="2505994"/>
            <a:ext cx="502714" cy="801369"/>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5E5521BB-45FA-4615-90BB-9E42F08D98F2}"/>
              </a:ext>
            </a:extLst>
          </p:cNvPr>
          <p:cNvCxnSpPr>
            <a:cxnSpLocks/>
            <a:stCxn id="14" idx="1"/>
          </p:cNvCxnSpPr>
          <p:nvPr/>
        </p:nvCxnSpPr>
        <p:spPr>
          <a:xfrm flipH="1" flipV="1">
            <a:off x="7466119" y="3616036"/>
            <a:ext cx="434104" cy="220925"/>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196DAFFB-8BCF-4DED-BE71-87B75EF73305}"/>
              </a:ext>
            </a:extLst>
          </p:cNvPr>
          <p:cNvCxnSpPr>
            <a:cxnSpLocks/>
            <a:stCxn id="26" idx="1"/>
          </p:cNvCxnSpPr>
          <p:nvPr/>
        </p:nvCxnSpPr>
        <p:spPr>
          <a:xfrm flipH="1" flipV="1">
            <a:off x="7466121" y="4522361"/>
            <a:ext cx="434102" cy="413588"/>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25401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Content Placeholder 3">
            <a:extLst>
              <a:ext uri="{FF2B5EF4-FFF2-40B4-BE49-F238E27FC236}">
                <a16:creationId xmlns:a16="http://schemas.microsoft.com/office/drawing/2014/main" id="{E3B3CB6B-E296-411A-97AE-ED5ED21D5AE8}"/>
              </a:ext>
            </a:extLst>
          </p:cNvPr>
          <p:cNvPicPr>
            <a:picLocks noChangeAspect="1"/>
          </p:cNvPicPr>
          <p:nvPr/>
        </p:nvPicPr>
        <p:blipFill rotWithShape="1">
          <a:blip r:embed="rId2"/>
          <a:srcRect r="36971"/>
          <a:stretch/>
        </p:blipFill>
        <p:spPr bwMode="auto">
          <a:xfrm>
            <a:off x="838200" y="2109768"/>
            <a:ext cx="6627920" cy="3783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ate Placeholder 2">
            <a:extLst>
              <a:ext uri="{FF2B5EF4-FFF2-40B4-BE49-F238E27FC236}">
                <a16:creationId xmlns:a16="http://schemas.microsoft.com/office/drawing/2014/main" id="{88FE45AA-61BD-435F-AB0E-6B7AC8FDD394}"/>
              </a:ext>
            </a:extLst>
          </p:cNvPr>
          <p:cNvSpPr>
            <a:spLocks noGrp="1"/>
          </p:cNvSpPr>
          <p:nvPr>
            <p:ph type="dt" sz="half" idx="10"/>
          </p:nvPr>
        </p:nvSpPr>
        <p:spPr/>
        <p:txBody>
          <a:bodyPr/>
          <a:lstStyle/>
          <a:p>
            <a:r>
              <a:rPr lang="en-US"/>
              <a:t>June 2019</a:t>
            </a:r>
          </a:p>
        </p:txBody>
      </p:sp>
      <p:sp>
        <p:nvSpPr>
          <p:cNvPr id="2" name="Title 1">
            <a:extLst>
              <a:ext uri="{FF2B5EF4-FFF2-40B4-BE49-F238E27FC236}">
                <a16:creationId xmlns:a16="http://schemas.microsoft.com/office/drawing/2014/main" id="{307F38C9-4392-4F61-8F15-2B3F97091330}"/>
              </a:ext>
            </a:extLst>
          </p:cNvPr>
          <p:cNvSpPr>
            <a:spLocks noGrp="1"/>
          </p:cNvSpPr>
          <p:nvPr>
            <p:ph type="title"/>
          </p:nvPr>
        </p:nvSpPr>
        <p:spPr/>
        <p:txBody>
          <a:bodyPr/>
          <a:lstStyle/>
          <a:p>
            <a:r>
              <a:rPr lang="en-US" dirty="0"/>
              <a:t>What Does This Mean for My District?</a:t>
            </a:r>
          </a:p>
        </p:txBody>
      </p:sp>
      <p:sp>
        <p:nvSpPr>
          <p:cNvPr id="15" name="Rectangle 14">
            <a:extLst>
              <a:ext uri="{FF2B5EF4-FFF2-40B4-BE49-F238E27FC236}">
                <a16:creationId xmlns:a16="http://schemas.microsoft.com/office/drawing/2014/main" id="{61804D7D-9E23-4880-8F01-E9245B5332D4}"/>
              </a:ext>
            </a:extLst>
          </p:cNvPr>
          <p:cNvSpPr/>
          <p:nvPr/>
        </p:nvSpPr>
        <p:spPr>
          <a:xfrm>
            <a:off x="7905404" y="1296685"/>
            <a:ext cx="3815539" cy="5289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latin typeface="Arial" panose="020B0604020202020204" pitchFamily="34" charset="0"/>
              </a:rPr>
              <a:t>Box = $15,000 + (ANB X 100)</a:t>
            </a:r>
          </a:p>
        </p:txBody>
      </p:sp>
      <p:sp>
        <p:nvSpPr>
          <p:cNvPr id="8" name="Slide Number Placeholder 7">
            <a:extLst>
              <a:ext uri="{FF2B5EF4-FFF2-40B4-BE49-F238E27FC236}">
                <a16:creationId xmlns:a16="http://schemas.microsoft.com/office/drawing/2014/main" id="{3DDF51BA-0FDF-46D9-A402-352A6B9D65A6}"/>
              </a:ext>
            </a:extLst>
          </p:cNvPr>
          <p:cNvSpPr>
            <a:spLocks noGrp="1"/>
          </p:cNvSpPr>
          <p:nvPr>
            <p:ph type="sldNum" sz="quarter" idx="11"/>
          </p:nvPr>
        </p:nvSpPr>
        <p:spPr/>
        <p:txBody>
          <a:bodyPr/>
          <a:lstStyle/>
          <a:p>
            <a:pPr defTabSz="457200" fontAlgn="base">
              <a:spcBef>
                <a:spcPct val="0"/>
              </a:spcBef>
              <a:spcAft>
                <a:spcPct val="0"/>
              </a:spcAft>
              <a:defRPr/>
            </a:pPr>
            <a:fld id="{245761AB-2A1B-4162-AB3D-A9E9D26D05DA}" type="slidenum">
              <a:rPr lang="en-US" altLang="en-US" smtClean="0">
                <a:ea typeface="ＭＳ Ｐゴシック" panose="020B0600070205080204" pitchFamily="34" charset="-128"/>
              </a:rPr>
              <a:pPr defTabSz="457200" fontAlgn="base">
                <a:spcBef>
                  <a:spcPct val="0"/>
                </a:spcBef>
                <a:spcAft>
                  <a:spcPct val="0"/>
                </a:spcAft>
                <a:defRPr/>
              </a:pPr>
              <a:t>35</a:t>
            </a:fld>
            <a:endParaRPr lang="en-US" altLang="en-US">
              <a:ea typeface="ＭＳ Ｐゴシック" panose="020B0600070205080204" pitchFamily="34" charset="-128"/>
            </a:endParaRPr>
          </a:p>
        </p:txBody>
      </p:sp>
      <p:sp>
        <p:nvSpPr>
          <p:cNvPr id="12" name="Rectangle 11">
            <a:extLst>
              <a:ext uri="{FF2B5EF4-FFF2-40B4-BE49-F238E27FC236}">
                <a16:creationId xmlns:a16="http://schemas.microsoft.com/office/drawing/2014/main" id="{3893D828-CA70-4CE3-B124-AB01CE2655DB}"/>
              </a:ext>
            </a:extLst>
          </p:cNvPr>
          <p:cNvSpPr/>
          <p:nvPr/>
        </p:nvSpPr>
        <p:spPr>
          <a:xfrm>
            <a:off x="7900225" y="1910122"/>
            <a:ext cx="3820719" cy="11917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latin typeface="Arial" panose="020B0604020202020204" pitchFamily="34" charset="0"/>
              </a:rPr>
              <a:t>All districts are guaranteed a subsidy calculated with at least 18% of their taxable value </a:t>
            </a:r>
          </a:p>
        </p:txBody>
      </p:sp>
      <p:sp>
        <p:nvSpPr>
          <p:cNvPr id="14" name="Rectangle 13">
            <a:extLst>
              <a:ext uri="{FF2B5EF4-FFF2-40B4-BE49-F238E27FC236}">
                <a16:creationId xmlns:a16="http://schemas.microsoft.com/office/drawing/2014/main" id="{D6E7BC44-7C8F-4C29-93A8-E7034B5A5697}"/>
              </a:ext>
            </a:extLst>
          </p:cNvPr>
          <p:cNvSpPr/>
          <p:nvPr/>
        </p:nvSpPr>
        <p:spPr>
          <a:xfrm>
            <a:off x="7900223" y="3184167"/>
            <a:ext cx="3820722" cy="13055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latin typeface="Arial" panose="020B0604020202020204" pitchFamily="34" charset="0"/>
              </a:rPr>
              <a:t>Districts with PY adopted budgets 97% or greater than the PY Maximum GF Budget can receive a greater state subsidy </a:t>
            </a:r>
          </a:p>
        </p:txBody>
      </p:sp>
      <p:sp>
        <p:nvSpPr>
          <p:cNvPr id="26" name="Rectangle 25">
            <a:extLst>
              <a:ext uri="{FF2B5EF4-FFF2-40B4-BE49-F238E27FC236}">
                <a16:creationId xmlns:a16="http://schemas.microsoft.com/office/drawing/2014/main" id="{5A69E329-9821-42B8-913A-CB33065329D7}"/>
              </a:ext>
            </a:extLst>
          </p:cNvPr>
          <p:cNvSpPr/>
          <p:nvPr/>
        </p:nvSpPr>
        <p:spPr>
          <a:xfrm>
            <a:off x="7900223" y="4568563"/>
            <a:ext cx="3820722" cy="7347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latin typeface="Arial" panose="020B0604020202020204" pitchFamily="34" charset="0"/>
              </a:rPr>
              <a:t>District subsidy per $ of local effort (NOT ROUNDED)</a:t>
            </a:r>
          </a:p>
        </p:txBody>
      </p:sp>
      <p:sp>
        <p:nvSpPr>
          <p:cNvPr id="30" name="Rectangle 29">
            <a:extLst>
              <a:ext uri="{FF2B5EF4-FFF2-40B4-BE49-F238E27FC236}">
                <a16:creationId xmlns:a16="http://schemas.microsoft.com/office/drawing/2014/main" id="{E45D951C-76D1-4E78-8381-4A7666B776D0}"/>
              </a:ext>
            </a:extLst>
          </p:cNvPr>
          <p:cNvSpPr/>
          <p:nvPr/>
        </p:nvSpPr>
        <p:spPr>
          <a:xfrm>
            <a:off x="7900221" y="5386219"/>
            <a:ext cx="3820724" cy="62840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latin typeface="Arial" panose="020B0604020202020204" pitchFamily="34" charset="0"/>
              </a:rPr>
              <a:t>Permissive Levy Amount Not</a:t>
            </a:r>
            <a:br>
              <a:rPr lang="en-US" sz="2000" dirty="0">
                <a:solidFill>
                  <a:schemeClr val="tx1"/>
                </a:solidFill>
                <a:latin typeface="Arial" panose="020B0604020202020204" pitchFamily="34" charset="0"/>
              </a:rPr>
            </a:br>
            <a:r>
              <a:rPr lang="en-US" sz="2000" dirty="0">
                <a:solidFill>
                  <a:schemeClr val="tx1"/>
                </a:solidFill>
                <a:latin typeface="Arial" panose="020B0604020202020204" pitchFamily="34" charset="0"/>
              </a:rPr>
              <a:t>to Exceed 10 Mills</a:t>
            </a:r>
          </a:p>
        </p:txBody>
      </p:sp>
      <p:pic>
        <p:nvPicPr>
          <p:cNvPr id="22" name="Picture 21">
            <a:extLst>
              <a:ext uri="{FF2B5EF4-FFF2-40B4-BE49-F238E27FC236}">
                <a16:creationId xmlns:a16="http://schemas.microsoft.com/office/drawing/2014/main" id="{35A859A8-AEAA-43AA-9829-6D96EA6E69C8}"/>
              </a:ext>
            </a:extLst>
          </p:cNvPr>
          <p:cNvPicPr>
            <a:picLocks noChangeAspect="1"/>
          </p:cNvPicPr>
          <p:nvPr/>
        </p:nvPicPr>
        <p:blipFill rotWithShape="1">
          <a:blip r:embed="rId2"/>
          <a:srcRect l="90053"/>
          <a:stretch/>
        </p:blipFill>
        <p:spPr>
          <a:xfrm>
            <a:off x="6525087" y="2109768"/>
            <a:ext cx="1046011" cy="3783051"/>
          </a:xfrm>
          <a:prstGeom prst="rect">
            <a:avLst/>
          </a:prstGeom>
        </p:spPr>
      </p:pic>
      <p:cxnSp>
        <p:nvCxnSpPr>
          <p:cNvPr id="19" name="Straight Arrow Connector 18">
            <a:extLst>
              <a:ext uri="{FF2B5EF4-FFF2-40B4-BE49-F238E27FC236}">
                <a16:creationId xmlns:a16="http://schemas.microsoft.com/office/drawing/2014/main" id="{885ABEC5-BF1F-46AC-BC09-83727D426983}"/>
              </a:ext>
            </a:extLst>
          </p:cNvPr>
          <p:cNvCxnSpPr>
            <a:cxnSpLocks/>
            <a:stCxn id="15" idx="1"/>
          </p:cNvCxnSpPr>
          <p:nvPr/>
        </p:nvCxnSpPr>
        <p:spPr>
          <a:xfrm flipH="1">
            <a:off x="7402690" y="1561155"/>
            <a:ext cx="502714" cy="120338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CDAFDB7-CCA9-4AC2-88AF-4867602866E0}"/>
              </a:ext>
            </a:extLst>
          </p:cNvPr>
          <p:cNvCxnSpPr>
            <a:cxnSpLocks/>
          </p:cNvCxnSpPr>
          <p:nvPr/>
        </p:nvCxnSpPr>
        <p:spPr>
          <a:xfrm flipH="1">
            <a:off x="7466121" y="1637607"/>
            <a:ext cx="2592279" cy="623455"/>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1AF04AFA-C451-4302-A82D-78912E94090D}"/>
              </a:ext>
            </a:extLst>
          </p:cNvPr>
          <p:cNvCxnSpPr>
            <a:cxnSpLocks/>
            <a:stCxn id="12" idx="1"/>
          </p:cNvCxnSpPr>
          <p:nvPr/>
        </p:nvCxnSpPr>
        <p:spPr>
          <a:xfrm flipH="1">
            <a:off x="7397511" y="2505994"/>
            <a:ext cx="502714" cy="801369"/>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5E5521BB-45FA-4615-90BB-9E42F08D98F2}"/>
              </a:ext>
            </a:extLst>
          </p:cNvPr>
          <p:cNvCxnSpPr>
            <a:cxnSpLocks/>
            <a:stCxn id="14" idx="1"/>
          </p:cNvCxnSpPr>
          <p:nvPr/>
        </p:nvCxnSpPr>
        <p:spPr>
          <a:xfrm flipH="1" flipV="1">
            <a:off x="7466119" y="3616036"/>
            <a:ext cx="434104" cy="220925"/>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196DAFFB-8BCF-4DED-BE71-87B75EF73305}"/>
              </a:ext>
            </a:extLst>
          </p:cNvPr>
          <p:cNvCxnSpPr>
            <a:cxnSpLocks/>
            <a:stCxn id="26" idx="1"/>
          </p:cNvCxnSpPr>
          <p:nvPr/>
        </p:nvCxnSpPr>
        <p:spPr>
          <a:xfrm flipH="1" flipV="1">
            <a:off x="7466121" y="4522361"/>
            <a:ext cx="434102" cy="413588"/>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5F318316-EFDC-4B68-BE26-9D8A045EB502}"/>
              </a:ext>
            </a:extLst>
          </p:cNvPr>
          <p:cNvCxnSpPr>
            <a:cxnSpLocks/>
            <a:stCxn id="30" idx="1"/>
          </p:cNvCxnSpPr>
          <p:nvPr/>
        </p:nvCxnSpPr>
        <p:spPr>
          <a:xfrm flipH="1" flipV="1">
            <a:off x="7304921" y="5082413"/>
            <a:ext cx="595300" cy="61801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E6A93F8F-6301-477F-A056-EB9F9BF87833}"/>
              </a:ext>
            </a:extLst>
          </p:cNvPr>
          <p:cNvCxnSpPr>
            <a:cxnSpLocks/>
            <a:stCxn id="30" idx="1"/>
          </p:cNvCxnSpPr>
          <p:nvPr/>
        </p:nvCxnSpPr>
        <p:spPr>
          <a:xfrm flipH="1">
            <a:off x="7466119" y="5700423"/>
            <a:ext cx="434102"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65138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D2D0C70E-8E04-4430-97F7-DF9FFF6AB2DF}"/>
              </a:ext>
            </a:extLst>
          </p:cNvPr>
          <p:cNvSpPr>
            <a:spLocks noGrp="1"/>
          </p:cNvSpPr>
          <p:nvPr>
            <p:ph type="dt" sz="half" idx="10"/>
          </p:nvPr>
        </p:nvSpPr>
        <p:spPr/>
        <p:txBody>
          <a:bodyPr/>
          <a:lstStyle/>
          <a:p>
            <a:r>
              <a:rPr lang="en-US"/>
              <a:t>June 2019</a:t>
            </a:r>
          </a:p>
        </p:txBody>
      </p:sp>
      <p:sp>
        <p:nvSpPr>
          <p:cNvPr id="2" name="Title 1">
            <a:extLst>
              <a:ext uri="{FF2B5EF4-FFF2-40B4-BE49-F238E27FC236}">
                <a16:creationId xmlns:a16="http://schemas.microsoft.com/office/drawing/2014/main" id="{307F38C9-4392-4F61-8F15-2B3F97091330}"/>
              </a:ext>
            </a:extLst>
          </p:cNvPr>
          <p:cNvSpPr>
            <a:spLocks noGrp="1"/>
          </p:cNvSpPr>
          <p:nvPr>
            <p:ph type="title"/>
          </p:nvPr>
        </p:nvSpPr>
        <p:spPr/>
        <p:txBody>
          <a:bodyPr/>
          <a:lstStyle/>
          <a:p>
            <a:r>
              <a:rPr lang="en-US" dirty="0"/>
              <a:t>What Does This Mean for My District?</a:t>
            </a:r>
          </a:p>
        </p:txBody>
      </p:sp>
      <p:sp>
        <p:nvSpPr>
          <p:cNvPr id="6" name="Cylinder 5">
            <a:extLst>
              <a:ext uri="{FF2B5EF4-FFF2-40B4-BE49-F238E27FC236}">
                <a16:creationId xmlns:a16="http://schemas.microsoft.com/office/drawing/2014/main" id="{8D609B65-E4D2-45D9-8FCC-03B0CF0E17A3}"/>
              </a:ext>
            </a:extLst>
          </p:cNvPr>
          <p:cNvSpPr/>
          <p:nvPr/>
        </p:nvSpPr>
        <p:spPr>
          <a:xfrm>
            <a:off x="8852516" y="1482572"/>
            <a:ext cx="2306715" cy="4021584"/>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ylinder 10">
            <a:extLst>
              <a:ext uri="{FF2B5EF4-FFF2-40B4-BE49-F238E27FC236}">
                <a16:creationId xmlns:a16="http://schemas.microsoft.com/office/drawing/2014/main" id="{1BE41459-45BD-4FBA-915A-E6ECC0C7FF3A}"/>
              </a:ext>
            </a:extLst>
          </p:cNvPr>
          <p:cNvSpPr/>
          <p:nvPr/>
        </p:nvSpPr>
        <p:spPr>
          <a:xfrm>
            <a:off x="8852516" y="2809027"/>
            <a:ext cx="2306715" cy="2695129"/>
          </a:xfrm>
          <a:prstGeom prst="can">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Local Effort</a:t>
            </a:r>
          </a:p>
          <a:p>
            <a:pPr algn="ctr"/>
            <a:r>
              <a:rPr lang="en-US" dirty="0"/>
              <a:t>$18,248.19</a:t>
            </a:r>
          </a:p>
        </p:txBody>
      </p:sp>
      <p:sp>
        <p:nvSpPr>
          <p:cNvPr id="13" name="Cylinder 12">
            <a:extLst>
              <a:ext uri="{FF2B5EF4-FFF2-40B4-BE49-F238E27FC236}">
                <a16:creationId xmlns:a16="http://schemas.microsoft.com/office/drawing/2014/main" id="{81868A89-4A96-49EE-9565-3627FB9BB4AE}"/>
              </a:ext>
            </a:extLst>
          </p:cNvPr>
          <p:cNvSpPr/>
          <p:nvPr/>
        </p:nvSpPr>
        <p:spPr>
          <a:xfrm>
            <a:off x="8852516" y="1482572"/>
            <a:ext cx="2306715" cy="2013317"/>
          </a:xfrm>
          <a:prstGeom prst="can">
            <a:avLst>
              <a:gd name="adj" fmla="val 29409"/>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spcBef>
                <a:spcPts val="1800"/>
              </a:spcBef>
            </a:pPr>
            <a:r>
              <a:rPr lang="en-US" dirty="0"/>
              <a:t>State Aid </a:t>
            </a:r>
          </a:p>
          <a:p>
            <a:pPr algn="ctr"/>
            <a:r>
              <a:rPr lang="en-US" dirty="0"/>
              <a:t>$9,051.81</a:t>
            </a:r>
          </a:p>
        </p:txBody>
      </p:sp>
      <p:sp>
        <p:nvSpPr>
          <p:cNvPr id="9" name="Slide Number Placeholder 8">
            <a:extLst>
              <a:ext uri="{FF2B5EF4-FFF2-40B4-BE49-F238E27FC236}">
                <a16:creationId xmlns:a16="http://schemas.microsoft.com/office/drawing/2014/main" id="{8FB81A18-5B84-4B6E-B8D6-C895527C1882}"/>
              </a:ext>
            </a:extLst>
          </p:cNvPr>
          <p:cNvSpPr>
            <a:spLocks noGrp="1"/>
          </p:cNvSpPr>
          <p:nvPr>
            <p:ph type="sldNum" sz="quarter" idx="11"/>
          </p:nvPr>
        </p:nvSpPr>
        <p:spPr/>
        <p:txBody>
          <a:bodyPr/>
          <a:lstStyle/>
          <a:p>
            <a:pPr defTabSz="457200" fontAlgn="base">
              <a:spcBef>
                <a:spcPct val="0"/>
              </a:spcBef>
              <a:spcAft>
                <a:spcPct val="0"/>
              </a:spcAft>
              <a:defRPr/>
            </a:pPr>
            <a:fld id="{245761AB-2A1B-4162-AB3D-A9E9D26D05DA}" type="slidenum">
              <a:rPr lang="en-US" altLang="en-US" smtClean="0">
                <a:ea typeface="ＭＳ Ｐゴシック" panose="020B0600070205080204" pitchFamily="34" charset="-128"/>
              </a:rPr>
              <a:pPr defTabSz="457200" fontAlgn="base">
                <a:spcBef>
                  <a:spcPct val="0"/>
                </a:spcBef>
                <a:spcAft>
                  <a:spcPct val="0"/>
                </a:spcAft>
                <a:defRPr/>
              </a:pPr>
              <a:t>36</a:t>
            </a:fld>
            <a:endParaRPr lang="en-US" altLang="en-US">
              <a:ea typeface="ＭＳ Ｐゴシック" panose="020B0600070205080204" pitchFamily="34" charset="-128"/>
            </a:endParaRPr>
          </a:p>
        </p:txBody>
      </p:sp>
      <p:pic>
        <p:nvPicPr>
          <p:cNvPr id="14" name="Content Placeholder 3">
            <a:extLst>
              <a:ext uri="{FF2B5EF4-FFF2-40B4-BE49-F238E27FC236}">
                <a16:creationId xmlns:a16="http://schemas.microsoft.com/office/drawing/2014/main" id="{181D0AA3-CD92-47DF-B7B8-79D7B2310B10}"/>
              </a:ext>
            </a:extLst>
          </p:cNvPr>
          <p:cNvPicPr>
            <a:picLocks noGrp="1" noChangeAspect="1"/>
          </p:cNvPicPr>
          <p:nvPr>
            <p:ph idx="1"/>
          </p:nvPr>
        </p:nvPicPr>
        <p:blipFill rotWithShape="1">
          <a:blip r:embed="rId2"/>
          <a:srcRect r="36971"/>
          <a:stretch/>
        </p:blipFill>
        <p:spPr>
          <a:xfrm>
            <a:off x="838200" y="2109768"/>
            <a:ext cx="6627920" cy="3783051"/>
          </a:xfrm>
          <a:prstGeom prst="rect">
            <a:avLst/>
          </a:prstGeom>
        </p:spPr>
      </p:pic>
      <p:pic>
        <p:nvPicPr>
          <p:cNvPr id="15" name="Picture 14">
            <a:extLst>
              <a:ext uri="{FF2B5EF4-FFF2-40B4-BE49-F238E27FC236}">
                <a16:creationId xmlns:a16="http://schemas.microsoft.com/office/drawing/2014/main" id="{51BDF2A8-AFF1-433B-A3E8-7AEE399E0E1D}"/>
              </a:ext>
            </a:extLst>
          </p:cNvPr>
          <p:cNvPicPr>
            <a:picLocks noChangeAspect="1"/>
          </p:cNvPicPr>
          <p:nvPr/>
        </p:nvPicPr>
        <p:blipFill rotWithShape="1">
          <a:blip r:embed="rId2"/>
          <a:srcRect l="90053"/>
          <a:stretch/>
        </p:blipFill>
        <p:spPr>
          <a:xfrm>
            <a:off x="6525087" y="2109768"/>
            <a:ext cx="1046011" cy="3783051"/>
          </a:xfrm>
          <a:prstGeom prst="rect">
            <a:avLst/>
          </a:prstGeom>
        </p:spPr>
      </p:pic>
      <p:sp>
        <p:nvSpPr>
          <p:cNvPr id="17" name="TextBox 16">
            <a:extLst>
              <a:ext uri="{FF2B5EF4-FFF2-40B4-BE49-F238E27FC236}">
                <a16:creationId xmlns:a16="http://schemas.microsoft.com/office/drawing/2014/main" id="{48AEC2D1-0402-453A-9A74-AC5E823FA1E4}"/>
              </a:ext>
            </a:extLst>
          </p:cNvPr>
          <p:cNvSpPr txBox="1"/>
          <p:nvPr/>
        </p:nvSpPr>
        <p:spPr>
          <a:xfrm>
            <a:off x="8907743" y="5631209"/>
            <a:ext cx="2306715" cy="523220"/>
          </a:xfrm>
          <a:prstGeom prst="rect">
            <a:avLst/>
          </a:prstGeom>
          <a:noFill/>
        </p:spPr>
        <p:txBody>
          <a:bodyPr wrap="square" rtlCol="0">
            <a:spAutoFit/>
          </a:bodyPr>
          <a:lstStyle/>
          <a:p>
            <a:pPr algn="ctr"/>
            <a:r>
              <a:rPr lang="en-US" sz="2800" dirty="0"/>
              <a:t>$27,300,000</a:t>
            </a:r>
          </a:p>
        </p:txBody>
      </p:sp>
    </p:spTree>
    <p:extLst>
      <p:ext uri="{BB962C8B-B14F-4D97-AF65-F5344CB8AC3E}">
        <p14:creationId xmlns:p14="http://schemas.microsoft.com/office/powerpoint/2010/main" val="37870628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D2D0C70E-8E04-4430-97F7-DF9FFF6AB2DF}"/>
              </a:ext>
            </a:extLst>
          </p:cNvPr>
          <p:cNvSpPr>
            <a:spLocks noGrp="1"/>
          </p:cNvSpPr>
          <p:nvPr>
            <p:ph type="dt" sz="half" idx="10"/>
          </p:nvPr>
        </p:nvSpPr>
        <p:spPr/>
        <p:txBody>
          <a:bodyPr/>
          <a:lstStyle/>
          <a:p>
            <a:r>
              <a:rPr lang="en-US"/>
              <a:t>June 2019</a:t>
            </a:r>
          </a:p>
        </p:txBody>
      </p:sp>
      <p:sp>
        <p:nvSpPr>
          <p:cNvPr id="2" name="Title 1">
            <a:extLst>
              <a:ext uri="{FF2B5EF4-FFF2-40B4-BE49-F238E27FC236}">
                <a16:creationId xmlns:a16="http://schemas.microsoft.com/office/drawing/2014/main" id="{307F38C9-4392-4F61-8F15-2B3F97091330}"/>
              </a:ext>
            </a:extLst>
          </p:cNvPr>
          <p:cNvSpPr>
            <a:spLocks noGrp="1"/>
          </p:cNvSpPr>
          <p:nvPr>
            <p:ph type="title"/>
          </p:nvPr>
        </p:nvSpPr>
        <p:spPr/>
        <p:txBody>
          <a:bodyPr/>
          <a:lstStyle/>
          <a:p>
            <a:r>
              <a:rPr lang="en-US" dirty="0"/>
              <a:t>What Does This Mean for My District?</a:t>
            </a:r>
          </a:p>
        </p:txBody>
      </p:sp>
      <p:sp>
        <p:nvSpPr>
          <p:cNvPr id="6" name="Cylinder 5">
            <a:extLst>
              <a:ext uri="{FF2B5EF4-FFF2-40B4-BE49-F238E27FC236}">
                <a16:creationId xmlns:a16="http://schemas.microsoft.com/office/drawing/2014/main" id="{8D609B65-E4D2-45D9-8FCC-03B0CF0E17A3}"/>
              </a:ext>
            </a:extLst>
          </p:cNvPr>
          <p:cNvSpPr/>
          <p:nvPr/>
        </p:nvSpPr>
        <p:spPr>
          <a:xfrm>
            <a:off x="8852516" y="1482572"/>
            <a:ext cx="2306715" cy="4021584"/>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ylinder 10">
            <a:extLst>
              <a:ext uri="{FF2B5EF4-FFF2-40B4-BE49-F238E27FC236}">
                <a16:creationId xmlns:a16="http://schemas.microsoft.com/office/drawing/2014/main" id="{1BE41459-45BD-4FBA-915A-E6ECC0C7FF3A}"/>
              </a:ext>
            </a:extLst>
          </p:cNvPr>
          <p:cNvSpPr/>
          <p:nvPr/>
        </p:nvSpPr>
        <p:spPr>
          <a:xfrm>
            <a:off x="8852516" y="2809027"/>
            <a:ext cx="2306715" cy="2695129"/>
          </a:xfrm>
          <a:prstGeom prst="can">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Local Effort</a:t>
            </a:r>
          </a:p>
          <a:p>
            <a:pPr algn="ctr"/>
            <a:r>
              <a:rPr lang="en-US" dirty="0"/>
              <a:t>$18,248.19</a:t>
            </a:r>
          </a:p>
        </p:txBody>
      </p:sp>
      <p:sp>
        <p:nvSpPr>
          <p:cNvPr id="13" name="Cylinder 12">
            <a:extLst>
              <a:ext uri="{FF2B5EF4-FFF2-40B4-BE49-F238E27FC236}">
                <a16:creationId xmlns:a16="http://schemas.microsoft.com/office/drawing/2014/main" id="{81868A89-4A96-49EE-9565-3627FB9BB4AE}"/>
              </a:ext>
            </a:extLst>
          </p:cNvPr>
          <p:cNvSpPr/>
          <p:nvPr/>
        </p:nvSpPr>
        <p:spPr>
          <a:xfrm>
            <a:off x="8852516" y="1482572"/>
            <a:ext cx="2306715" cy="2013317"/>
          </a:xfrm>
          <a:prstGeom prst="can">
            <a:avLst>
              <a:gd name="adj" fmla="val 29409"/>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spcBef>
                <a:spcPts val="1800"/>
              </a:spcBef>
            </a:pPr>
            <a:r>
              <a:rPr lang="en-US" dirty="0"/>
              <a:t>State Aid </a:t>
            </a:r>
          </a:p>
          <a:p>
            <a:pPr algn="ctr"/>
            <a:r>
              <a:rPr lang="en-US" dirty="0"/>
              <a:t>$9,051.81</a:t>
            </a:r>
          </a:p>
        </p:txBody>
      </p:sp>
      <p:sp>
        <p:nvSpPr>
          <p:cNvPr id="9" name="Slide Number Placeholder 8">
            <a:extLst>
              <a:ext uri="{FF2B5EF4-FFF2-40B4-BE49-F238E27FC236}">
                <a16:creationId xmlns:a16="http://schemas.microsoft.com/office/drawing/2014/main" id="{8FB81A18-5B84-4B6E-B8D6-C895527C1882}"/>
              </a:ext>
            </a:extLst>
          </p:cNvPr>
          <p:cNvSpPr>
            <a:spLocks noGrp="1"/>
          </p:cNvSpPr>
          <p:nvPr>
            <p:ph type="sldNum" sz="quarter" idx="11"/>
          </p:nvPr>
        </p:nvSpPr>
        <p:spPr/>
        <p:txBody>
          <a:bodyPr/>
          <a:lstStyle/>
          <a:p>
            <a:pPr defTabSz="457200" fontAlgn="base">
              <a:spcBef>
                <a:spcPct val="0"/>
              </a:spcBef>
              <a:spcAft>
                <a:spcPct val="0"/>
              </a:spcAft>
              <a:defRPr/>
            </a:pPr>
            <a:fld id="{245761AB-2A1B-4162-AB3D-A9E9D26D05DA}" type="slidenum">
              <a:rPr lang="en-US" altLang="en-US" smtClean="0">
                <a:ea typeface="ＭＳ Ｐゴシック" panose="020B0600070205080204" pitchFamily="34" charset="-128"/>
              </a:rPr>
              <a:pPr defTabSz="457200" fontAlgn="base">
                <a:spcBef>
                  <a:spcPct val="0"/>
                </a:spcBef>
                <a:spcAft>
                  <a:spcPct val="0"/>
                </a:spcAft>
                <a:defRPr/>
              </a:pPr>
              <a:t>37</a:t>
            </a:fld>
            <a:endParaRPr lang="en-US" altLang="en-US">
              <a:ea typeface="ＭＳ Ｐゴシック" panose="020B0600070205080204" pitchFamily="34" charset="-128"/>
            </a:endParaRPr>
          </a:p>
        </p:txBody>
      </p:sp>
      <p:sp>
        <p:nvSpPr>
          <p:cNvPr id="17" name="TextBox 16">
            <a:extLst>
              <a:ext uri="{FF2B5EF4-FFF2-40B4-BE49-F238E27FC236}">
                <a16:creationId xmlns:a16="http://schemas.microsoft.com/office/drawing/2014/main" id="{A1CDB917-4560-4BBA-8296-E95692F3F6C0}"/>
              </a:ext>
            </a:extLst>
          </p:cNvPr>
          <p:cNvSpPr txBox="1"/>
          <p:nvPr/>
        </p:nvSpPr>
        <p:spPr>
          <a:xfrm>
            <a:off x="838200" y="1225117"/>
            <a:ext cx="7277875" cy="830997"/>
          </a:xfrm>
          <a:prstGeom prst="rect">
            <a:avLst/>
          </a:prstGeom>
          <a:noFill/>
        </p:spPr>
        <p:txBody>
          <a:bodyPr wrap="square" rtlCol="0">
            <a:spAutoFit/>
          </a:bodyPr>
          <a:lstStyle/>
          <a:p>
            <a:r>
              <a:rPr lang="en-US" sz="2400" dirty="0">
                <a:solidFill>
                  <a:schemeClr val="accent2">
                    <a:lumMod val="50000"/>
                  </a:schemeClr>
                </a:solidFill>
              </a:rPr>
              <a:t>Thought 1: If statewide the program needs $10 million and the appropriation is $6.4 million what is the result?</a:t>
            </a:r>
          </a:p>
        </p:txBody>
      </p:sp>
      <p:pic>
        <p:nvPicPr>
          <p:cNvPr id="18" name="Content Placeholder 3">
            <a:extLst>
              <a:ext uri="{FF2B5EF4-FFF2-40B4-BE49-F238E27FC236}">
                <a16:creationId xmlns:a16="http://schemas.microsoft.com/office/drawing/2014/main" id="{47504673-6D07-48AE-89A3-105B398013B0}"/>
              </a:ext>
            </a:extLst>
          </p:cNvPr>
          <p:cNvPicPr>
            <a:picLocks noGrp="1" noChangeAspect="1"/>
          </p:cNvPicPr>
          <p:nvPr>
            <p:ph idx="1"/>
          </p:nvPr>
        </p:nvPicPr>
        <p:blipFill rotWithShape="1">
          <a:blip r:embed="rId2"/>
          <a:srcRect r="36971"/>
          <a:stretch/>
        </p:blipFill>
        <p:spPr>
          <a:xfrm>
            <a:off x="838200" y="2109768"/>
            <a:ext cx="6627920" cy="3783051"/>
          </a:xfrm>
          <a:prstGeom prst="rect">
            <a:avLst/>
          </a:prstGeom>
        </p:spPr>
      </p:pic>
      <p:pic>
        <p:nvPicPr>
          <p:cNvPr id="19" name="Picture 18">
            <a:extLst>
              <a:ext uri="{FF2B5EF4-FFF2-40B4-BE49-F238E27FC236}">
                <a16:creationId xmlns:a16="http://schemas.microsoft.com/office/drawing/2014/main" id="{2BA1532A-66CF-4D5F-BD83-B1D58AFA9BB4}"/>
              </a:ext>
            </a:extLst>
          </p:cNvPr>
          <p:cNvPicPr>
            <a:picLocks noChangeAspect="1"/>
          </p:cNvPicPr>
          <p:nvPr/>
        </p:nvPicPr>
        <p:blipFill rotWithShape="1">
          <a:blip r:embed="rId2"/>
          <a:srcRect l="90053"/>
          <a:stretch/>
        </p:blipFill>
        <p:spPr>
          <a:xfrm>
            <a:off x="6525087" y="2109768"/>
            <a:ext cx="1046011" cy="3783051"/>
          </a:xfrm>
          <a:prstGeom prst="rect">
            <a:avLst/>
          </a:prstGeom>
        </p:spPr>
      </p:pic>
      <p:sp>
        <p:nvSpPr>
          <p:cNvPr id="20" name="TextBox 19">
            <a:extLst>
              <a:ext uri="{FF2B5EF4-FFF2-40B4-BE49-F238E27FC236}">
                <a16:creationId xmlns:a16="http://schemas.microsoft.com/office/drawing/2014/main" id="{7C51AC8F-0AED-49D9-A80D-014CD8EE8527}"/>
              </a:ext>
            </a:extLst>
          </p:cNvPr>
          <p:cNvSpPr txBox="1"/>
          <p:nvPr/>
        </p:nvSpPr>
        <p:spPr>
          <a:xfrm>
            <a:off x="8907743" y="5631209"/>
            <a:ext cx="2306715" cy="523220"/>
          </a:xfrm>
          <a:prstGeom prst="rect">
            <a:avLst/>
          </a:prstGeom>
          <a:noFill/>
        </p:spPr>
        <p:txBody>
          <a:bodyPr wrap="square" rtlCol="0">
            <a:spAutoFit/>
          </a:bodyPr>
          <a:lstStyle/>
          <a:p>
            <a:pPr algn="ctr"/>
            <a:r>
              <a:rPr lang="en-US" sz="2800" dirty="0"/>
              <a:t>$27,300,000</a:t>
            </a:r>
          </a:p>
        </p:txBody>
      </p:sp>
    </p:spTree>
    <p:extLst>
      <p:ext uri="{BB962C8B-B14F-4D97-AF65-F5344CB8AC3E}">
        <p14:creationId xmlns:p14="http://schemas.microsoft.com/office/powerpoint/2010/main" val="1854890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9FF7ABE-38C7-4725-B92C-3D811B1884C3}"/>
              </a:ext>
            </a:extLst>
          </p:cNvPr>
          <p:cNvSpPr txBox="1"/>
          <p:nvPr/>
        </p:nvSpPr>
        <p:spPr>
          <a:xfrm>
            <a:off x="838200" y="1225117"/>
            <a:ext cx="7277875" cy="830997"/>
          </a:xfrm>
          <a:prstGeom prst="rect">
            <a:avLst/>
          </a:prstGeom>
          <a:noFill/>
        </p:spPr>
        <p:txBody>
          <a:bodyPr wrap="square" rtlCol="0">
            <a:spAutoFit/>
          </a:bodyPr>
          <a:lstStyle/>
          <a:p>
            <a:r>
              <a:rPr lang="en-US" sz="2400" dirty="0">
                <a:solidFill>
                  <a:schemeClr val="accent2">
                    <a:lumMod val="50000"/>
                  </a:schemeClr>
                </a:solidFill>
              </a:rPr>
              <a:t>Thought 1: If statewide the program needs $10 million and the appropriation is $6.4 million what is the result?</a:t>
            </a:r>
          </a:p>
        </p:txBody>
      </p:sp>
      <p:sp>
        <p:nvSpPr>
          <p:cNvPr id="3" name="Date Placeholder 2">
            <a:extLst>
              <a:ext uri="{FF2B5EF4-FFF2-40B4-BE49-F238E27FC236}">
                <a16:creationId xmlns:a16="http://schemas.microsoft.com/office/drawing/2014/main" id="{D2D0C70E-8E04-4430-97F7-DF9FFF6AB2DF}"/>
              </a:ext>
            </a:extLst>
          </p:cNvPr>
          <p:cNvSpPr>
            <a:spLocks noGrp="1"/>
          </p:cNvSpPr>
          <p:nvPr>
            <p:ph type="dt" sz="half" idx="10"/>
          </p:nvPr>
        </p:nvSpPr>
        <p:spPr/>
        <p:txBody>
          <a:bodyPr/>
          <a:lstStyle/>
          <a:p>
            <a:r>
              <a:rPr lang="en-US"/>
              <a:t>June 2019</a:t>
            </a:r>
          </a:p>
        </p:txBody>
      </p:sp>
      <p:sp>
        <p:nvSpPr>
          <p:cNvPr id="2" name="Title 1">
            <a:extLst>
              <a:ext uri="{FF2B5EF4-FFF2-40B4-BE49-F238E27FC236}">
                <a16:creationId xmlns:a16="http://schemas.microsoft.com/office/drawing/2014/main" id="{307F38C9-4392-4F61-8F15-2B3F97091330}"/>
              </a:ext>
            </a:extLst>
          </p:cNvPr>
          <p:cNvSpPr>
            <a:spLocks noGrp="1"/>
          </p:cNvSpPr>
          <p:nvPr>
            <p:ph type="title"/>
          </p:nvPr>
        </p:nvSpPr>
        <p:spPr/>
        <p:txBody>
          <a:bodyPr/>
          <a:lstStyle/>
          <a:p>
            <a:r>
              <a:rPr lang="en-US" dirty="0"/>
              <a:t>What Does This Mean for My District?</a:t>
            </a:r>
          </a:p>
        </p:txBody>
      </p:sp>
      <p:sp>
        <p:nvSpPr>
          <p:cNvPr id="9" name="Slide Number Placeholder 8">
            <a:extLst>
              <a:ext uri="{FF2B5EF4-FFF2-40B4-BE49-F238E27FC236}">
                <a16:creationId xmlns:a16="http://schemas.microsoft.com/office/drawing/2014/main" id="{8FB81A18-5B84-4B6E-B8D6-C895527C1882}"/>
              </a:ext>
            </a:extLst>
          </p:cNvPr>
          <p:cNvSpPr>
            <a:spLocks noGrp="1"/>
          </p:cNvSpPr>
          <p:nvPr>
            <p:ph type="sldNum" sz="quarter" idx="11"/>
          </p:nvPr>
        </p:nvSpPr>
        <p:spPr/>
        <p:txBody>
          <a:bodyPr/>
          <a:lstStyle/>
          <a:p>
            <a:pPr defTabSz="457200" fontAlgn="base">
              <a:spcBef>
                <a:spcPct val="0"/>
              </a:spcBef>
              <a:spcAft>
                <a:spcPct val="0"/>
              </a:spcAft>
              <a:defRPr/>
            </a:pPr>
            <a:fld id="{245761AB-2A1B-4162-AB3D-A9E9D26D05DA}" type="slidenum">
              <a:rPr lang="en-US" altLang="en-US" smtClean="0">
                <a:ea typeface="ＭＳ Ｐゴシック" panose="020B0600070205080204" pitchFamily="34" charset="-128"/>
              </a:rPr>
              <a:pPr defTabSz="457200" fontAlgn="base">
                <a:spcBef>
                  <a:spcPct val="0"/>
                </a:spcBef>
                <a:spcAft>
                  <a:spcPct val="0"/>
                </a:spcAft>
                <a:defRPr/>
              </a:pPr>
              <a:t>38</a:t>
            </a:fld>
            <a:endParaRPr lang="en-US" altLang="en-US">
              <a:ea typeface="ＭＳ Ｐゴシック" panose="020B0600070205080204" pitchFamily="34" charset="-128"/>
            </a:endParaRPr>
          </a:p>
        </p:txBody>
      </p:sp>
      <p:sp>
        <p:nvSpPr>
          <p:cNvPr id="17" name="Cylinder 16">
            <a:extLst>
              <a:ext uri="{FF2B5EF4-FFF2-40B4-BE49-F238E27FC236}">
                <a16:creationId xmlns:a16="http://schemas.microsoft.com/office/drawing/2014/main" id="{11ED60F4-080A-452A-8D8A-3882F45FEFC5}"/>
              </a:ext>
            </a:extLst>
          </p:cNvPr>
          <p:cNvSpPr/>
          <p:nvPr/>
        </p:nvSpPr>
        <p:spPr>
          <a:xfrm>
            <a:off x="8852516" y="1482572"/>
            <a:ext cx="2306715" cy="4021584"/>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Cylinder 17">
            <a:extLst>
              <a:ext uri="{FF2B5EF4-FFF2-40B4-BE49-F238E27FC236}">
                <a16:creationId xmlns:a16="http://schemas.microsoft.com/office/drawing/2014/main" id="{09428F4E-32C7-4E0D-BF1B-C51A52843FE5}"/>
              </a:ext>
            </a:extLst>
          </p:cNvPr>
          <p:cNvSpPr/>
          <p:nvPr/>
        </p:nvSpPr>
        <p:spPr>
          <a:xfrm>
            <a:off x="8852516" y="2809027"/>
            <a:ext cx="2306715" cy="2695129"/>
          </a:xfrm>
          <a:prstGeom prst="can">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Local Effort</a:t>
            </a:r>
          </a:p>
          <a:p>
            <a:pPr algn="ctr"/>
            <a:r>
              <a:rPr lang="en-US" dirty="0"/>
              <a:t>$18,248.19</a:t>
            </a:r>
          </a:p>
        </p:txBody>
      </p:sp>
      <p:sp>
        <p:nvSpPr>
          <p:cNvPr id="19" name="Cylinder 18">
            <a:extLst>
              <a:ext uri="{FF2B5EF4-FFF2-40B4-BE49-F238E27FC236}">
                <a16:creationId xmlns:a16="http://schemas.microsoft.com/office/drawing/2014/main" id="{616EA55F-1D8A-40E7-AC6C-60DB1B060A35}"/>
              </a:ext>
            </a:extLst>
          </p:cNvPr>
          <p:cNvSpPr/>
          <p:nvPr/>
        </p:nvSpPr>
        <p:spPr>
          <a:xfrm>
            <a:off x="8852516" y="2344189"/>
            <a:ext cx="2306715" cy="1151700"/>
          </a:xfrm>
          <a:prstGeom prst="can">
            <a:avLst>
              <a:gd name="adj" fmla="val 34121"/>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State Aid </a:t>
            </a:r>
          </a:p>
          <a:p>
            <a:pPr algn="ctr"/>
            <a:r>
              <a:rPr lang="en-US" dirty="0"/>
              <a:t>PRORATED PAYMENT IN MAY </a:t>
            </a:r>
          </a:p>
        </p:txBody>
      </p:sp>
      <p:pic>
        <p:nvPicPr>
          <p:cNvPr id="21" name="Content Placeholder 3">
            <a:extLst>
              <a:ext uri="{FF2B5EF4-FFF2-40B4-BE49-F238E27FC236}">
                <a16:creationId xmlns:a16="http://schemas.microsoft.com/office/drawing/2014/main" id="{A3EFE0F4-89E7-4BCF-9457-8A28EC7F2A8A}"/>
              </a:ext>
            </a:extLst>
          </p:cNvPr>
          <p:cNvPicPr>
            <a:picLocks noGrp="1" noChangeAspect="1"/>
          </p:cNvPicPr>
          <p:nvPr>
            <p:ph idx="1"/>
          </p:nvPr>
        </p:nvPicPr>
        <p:blipFill rotWithShape="1">
          <a:blip r:embed="rId2"/>
          <a:srcRect r="36971"/>
          <a:stretch/>
        </p:blipFill>
        <p:spPr>
          <a:xfrm>
            <a:off x="838200" y="2109768"/>
            <a:ext cx="6627920" cy="3783051"/>
          </a:xfrm>
          <a:prstGeom prst="rect">
            <a:avLst/>
          </a:prstGeom>
        </p:spPr>
      </p:pic>
      <p:pic>
        <p:nvPicPr>
          <p:cNvPr id="22" name="Picture 21">
            <a:extLst>
              <a:ext uri="{FF2B5EF4-FFF2-40B4-BE49-F238E27FC236}">
                <a16:creationId xmlns:a16="http://schemas.microsoft.com/office/drawing/2014/main" id="{2494D6D6-CBAD-4A63-9F83-9B07CAD96FD4}"/>
              </a:ext>
            </a:extLst>
          </p:cNvPr>
          <p:cNvPicPr>
            <a:picLocks noChangeAspect="1"/>
          </p:cNvPicPr>
          <p:nvPr/>
        </p:nvPicPr>
        <p:blipFill rotWithShape="1">
          <a:blip r:embed="rId2"/>
          <a:srcRect l="90053"/>
          <a:stretch/>
        </p:blipFill>
        <p:spPr>
          <a:xfrm>
            <a:off x="6525087" y="2109768"/>
            <a:ext cx="1046011" cy="3783051"/>
          </a:xfrm>
          <a:prstGeom prst="rect">
            <a:avLst/>
          </a:prstGeom>
        </p:spPr>
      </p:pic>
      <p:sp>
        <p:nvSpPr>
          <p:cNvPr id="23" name="TextBox 22">
            <a:extLst>
              <a:ext uri="{FF2B5EF4-FFF2-40B4-BE49-F238E27FC236}">
                <a16:creationId xmlns:a16="http://schemas.microsoft.com/office/drawing/2014/main" id="{6A55FEC6-D717-4128-B9D5-F9AAF18E66F3}"/>
              </a:ext>
            </a:extLst>
          </p:cNvPr>
          <p:cNvSpPr txBox="1"/>
          <p:nvPr/>
        </p:nvSpPr>
        <p:spPr>
          <a:xfrm>
            <a:off x="8907743" y="5631209"/>
            <a:ext cx="2306715" cy="523220"/>
          </a:xfrm>
          <a:prstGeom prst="rect">
            <a:avLst/>
          </a:prstGeom>
          <a:noFill/>
        </p:spPr>
        <p:txBody>
          <a:bodyPr wrap="square" rtlCol="0">
            <a:spAutoFit/>
          </a:bodyPr>
          <a:lstStyle/>
          <a:p>
            <a:pPr algn="ctr"/>
            <a:r>
              <a:rPr lang="en-US" sz="2800" dirty="0"/>
              <a:t>$27,300,000</a:t>
            </a:r>
          </a:p>
        </p:txBody>
      </p:sp>
    </p:spTree>
    <p:extLst>
      <p:ext uri="{BB962C8B-B14F-4D97-AF65-F5344CB8AC3E}">
        <p14:creationId xmlns:p14="http://schemas.microsoft.com/office/powerpoint/2010/main" val="14241255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D2D0C70E-8E04-4430-97F7-DF9FFF6AB2DF}"/>
              </a:ext>
            </a:extLst>
          </p:cNvPr>
          <p:cNvSpPr>
            <a:spLocks noGrp="1"/>
          </p:cNvSpPr>
          <p:nvPr>
            <p:ph type="dt" sz="half" idx="10"/>
          </p:nvPr>
        </p:nvSpPr>
        <p:spPr/>
        <p:txBody>
          <a:bodyPr/>
          <a:lstStyle/>
          <a:p>
            <a:r>
              <a:rPr lang="en-US"/>
              <a:t>June 2019</a:t>
            </a:r>
          </a:p>
        </p:txBody>
      </p:sp>
      <p:sp>
        <p:nvSpPr>
          <p:cNvPr id="2" name="Title 1">
            <a:extLst>
              <a:ext uri="{FF2B5EF4-FFF2-40B4-BE49-F238E27FC236}">
                <a16:creationId xmlns:a16="http://schemas.microsoft.com/office/drawing/2014/main" id="{307F38C9-4392-4F61-8F15-2B3F97091330}"/>
              </a:ext>
            </a:extLst>
          </p:cNvPr>
          <p:cNvSpPr>
            <a:spLocks noGrp="1"/>
          </p:cNvSpPr>
          <p:nvPr>
            <p:ph type="title"/>
          </p:nvPr>
        </p:nvSpPr>
        <p:spPr/>
        <p:txBody>
          <a:bodyPr/>
          <a:lstStyle/>
          <a:p>
            <a:r>
              <a:rPr lang="en-US" dirty="0"/>
              <a:t>What Does This Mean for My District?</a:t>
            </a:r>
          </a:p>
        </p:txBody>
      </p:sp>
      <p:sp>
        <p:nvSpPr>
          <p:cNvPr id="9" name="Slide Number Placeholder 8">
            <a:extLst>
              <a:ext uri="{FF2B5EF4-FFF2-40B4-BE49-F238E27FC236}">
                <a16:creationId xmlns:a16="http://schemas.microsoft.com/office/drawing/2014/main" id="{8FB81A18-5B84-4B6E-B8D6-C895527C1882}"/>
              </a:ext>
            </a:extLst>
          </p:cNvPr>
          <p:cNvSpPr>
            <a:spLocks noGrp="1"/>
          </p:cNvSpPr>
          <p:nvPr>
            <p:ph type="sldNum" sz="quarter" idx="11"/>
          </p:nvPr>
        </p:nvSpPr>
        <p:spPr/>
        <p:txBody>
          <a:bodyPr/>
          <a:lstStyle/>
          <a:p>
            <a:pPr defTabSz="457200" fontAlgn="base">
              <a:spcBef>
                <a:spcPct val="0"/>
              </a:spcBef>
              <a:spcAft>
                <a:spcPct val="0"/>
              </a:spcAft>
              <a:defRPr/>
            </a:pPr>
            <a:fld id="{245761AB-2A1B-4162-AB3D-A9E9D26D05DA}" type="slidenum">
              <a:rPr lang="en-US" altLang="en-US" smtClean="0">
                <a:ea typeface="ＭＳ Ｐゴシック" panose="020B0600070205080204" pitchFamily="34" charset="-128"/>
              </a:rPr>
              <a:pPr defTabSz="457200" fontAlgn="base">
                <a:spcBef>
                  <a:spcPct val="0"/>
                </a:spcBef>
                <a:spcAft>
                  <a:spcPct val="0"/>
                </a:spcAft>
                <a:defRPr/>
              </a:pPr>
              <a:t>39</a:t>
            </a:fld>
            <a:endParaRPr lang="en-US" altLang="en-US">
              <a:ea typeface="ＭＳ Ｐゴシック" panose="020B0600070205080204" pitchFamily="34" charset="-128"/>
            </a:endParaRPr>
          </a:p>
        </p:txBody>
      </p:sp>
      <p:sp>
        <p:nvSpPr>
          <p:cNvPr id="17" name="Cylinder 16">
            <a:extLst>
              <a:ext uri="{FF2B5EF4-FFF2-40B4-BE49-F238E27FC236}">
                <a16:creationId xmlns:a16="http://schemas.microsoft.com/office/drawing/2014/main" id="{11ED60F4-080A-452A-8D8A-3882F45FEFC5}"/>
              </a:ext>
            </a:extLst>
          </p:cNvPr>
          <p:cNvSpPr/>
          <p:nvPr/>
        </p:nvSpPr>
        <p:spPr>
          <a:xfrm>
            <a:off x="8852516" y="1482572"/>
            <a:ext cx="2306715" cy="4021584"/>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Cylinder 17">
            <a:extLst>
              <a:ext uri="{FF2B5EF4-FFF2-40B4-BE49-F238E27FC236}">
                <a16:creationId xmlns:a16="http://schemas.microsoft.com/office/drawing/2014/main" id="{09428F4E-32C7-4E0D-BF1B-C51A52843FE5}"/>
              </a:ext>
            </a:extLst>
          </p:cNvPr>
          <p:cNvSpPr/>
          <p:nvPr/>
        </p:nvSpPr>
        <p:spPr>
          <a:xfrm>
            <a:off x="8852516" y="2809027"/>
            <a:ext cx="2306715" cy="2695129"/>
          </a:xfrm>
          <a:prstGeom prst="can">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Local Effort</a:t>
            </a:r>
          </a:p>
          <a:p>
            <a:pPr algn="ctr"/>
            <a:r>
              <a:rPr lang="en-US" dirty="0"/>
              <a:t>$18,248.19</a:t>
            </a:r>
          </a:p>
        </p:txBody>
      </p:sp>
      <p:sp>
        <p:nvSpPr>
          <p:cNvPr id="20" name="TextBox 19">
            <a:extLst>
              <a:ext uri="{FF2B5EF4-FFF2-40B4-BE49-F238E27FC236}">
                <a16:creationId xmlns:a16="http://schemas.microsoft.com/office/drawing/2014/main" id="{0B792BC3-76EB-4344-8B4A-2A25115BDE9F}"/>
              </a:ext>
            </a:extLst>
          </p:cNvPr>
          <p:cNvSpPr txBox="1"/>
          <p:nvPr/>
        </p:nvSpPr>
        <p:spPr>
          <a:xfrm>
            <a:off x="838200" y="1225118"/>
            <a:ext cx="7731380" cy="830997"/>
          </a:xfrm>
          <a:prstGeom prst="rect">
            <a:avLst/>
          </a:prstGeom>
          <a:noFill/>
        </p:spPr>
        <p:txBody>
          <a:bodyPr wrap="square" rtlCol="0">
            <a:spAutoFit/>
          </a:bodyPr>
          <a:lstStyle/>
          <a:p>
            <a:r>
              <a:rPr lang="en-US" sz="2400" dirty="0">
                <a:solidFill>
                  <a:schemeClr val="accent2">
                    <a:lumMod val="50000"/>
                  </a:schemeClr>
                </a:solidFill>
              </a:rPr>
              <a:t>Thought 2: If the appropriation is $6.4 million but is limited to available revenue what if that is less than $6.4 million?</a:t>
            </a:r>
          </a:p>
        </p:txBody>
      </p:sp>
      <p:pic>
        <p:nvPicPr>
          <p:cNvPr id="21" name="Content Placeholder 3">
            <a:extLst>
              <a:ext uri="{FF2B5EF4-FFF2-40B4-BE49-F238E27FC236}">
                <a16:creationId xmlns:a16="http://schemas.microsoft.com/office/drawing/2014/main" id="{4EA886A0-442F-42CB-BEF0-8A02FB62537C}"/>
              </a:ext>
            </a:extLst>
          </p:cNvPr>
          <p:cNvPicPr>
            <a:picLocks noGrp="1" noChangeAspect="1"/>
          </p:cNvPicPr>
          <p:nvPr>
            <p:ph idx="1"/>
          </p:nvPr>
        </p:nvPicPr>
        <p:blipFill rotWithShape="1">
          <a:blip r:embed="rId2"/>
          <a:srcRect r="36971"/>
          <a:stretch/>
        </p:blipFill>
        <p:spPr>
          <a:xfrm>
            <a:off x="838200" y="2109768"/>
            <a:ext cx="6627920" cy="3783051"/>
          </a:xfrm>
          <a:prstGeom prst="rect">
            <a:avLst/>
          </a:prstGeom>
        </p:spPr>
      </p:pic>
      <p:pic>
        <p:nvPicPr>
          <p:cNvPr id="22" name="Picture 21">
            <a:extLst>
              <a:ext uri="{FF2B5EF4-FFF2-40B4-BE49-F238E27FC236}">
                <a16:creationId xmlns:a16="http://schemas.microsoft.com/office/drawing/2014/main" id="{7924DD8C-B80C-4B70-A850-C1A632B6570E}"/>
              </a:ext>
            </a:extLst>
          </p:cNvPr>
          <p:cNvPicPr>
            <a:picLocks noChangeAspect="1"/>
          </p:cNvPicPr>
          <p:nvPr/>
        </p:nvPicPr>
        <p:blipFill rotWithShape="1">
          <a:blip r:embed="rId2"/>
          <a:srcRect l="90053"/>
          <a:stretch/>
        </p:blipFill>
        <p:spPr>
          <a:xfrm>
            <a:off x="6525087" y="2109768"/>
            <a:ext cx="1046011" cy="3783051"/>
          </a:xfrm>
          <a:prstGeom prst="rect">
            <a:avLst/>
          </a:prstGeom>
        </p:spPr>
      </p:pic>
      <p:sp>
        <p:nvSpPr>
          <p:cNvPr id="23" name="TextBox 22">
            <a:extLst>
              <a:ext uri="{FF2B5EF4-FFF2-40B4-BE49-F238E27FC236}">
                <a16:creationId xmlns:a16="http://schemas.microsoft.com/office/drawing/2014/main" id="{20B43390-07F4-4E09-8B23-0B6A968D982D}"/>
              </a:ext>
            </a:extLst>
          </p:cNvPr>
          <p:cNvSpPr txBox="1"/>
          <p:nvPr/>
        </p:nvSpPr>
        <p:spPr>
          <a:xfrm>
            <a:off x="8907743" y="5631209"/>
            <a:ext cx="2306715" cy="523220"/>
          </a:xfrm>
          <a:prstGeom prst="rect">
            <a:avLst/>
          </a:prstGeom>
          <a:noFill/>
        </p:spPr>
        <p:txBody>
          <a:bodyPr wrap="square" rtlCol="0">
            <a:spAutoFit/>
          </a:bodyPr>
          <a:lstStyle/>
          <a:p>
            <a:pPr algn="ctr"/>
            <a:r>
              <a:rPr lang="en-US" sz="2800" dirty="0"/>
              <a:t>$27,300,000</a:t>
            </a:r>
          </a:p>
        </p:txBody>
      </p:sp>
      <p:sp>
        <p:nvSpPr>
          <p:cNvPr id="26" name="Cylinder 25">
            <a:extLst>
              <a:ext uri="{FF2B5EF4-FFF2-40B4-BE49-F238E27FC236}">
                <a16:creationId xmlns:a16="http://schemas.microsoft.com/office/drawing/2014/main" id="{82CEC49C-88BC-492D-A7AE-E75BA67031E2}"/>
              </a:ext>
            </a:extLst>
          </p:cNvPr>
          <p:cNvSpPr/>
          <p:nvPr/>
        </p:nvSpPr>
        <p:spPr>
          <a:xfrm>
            <a:off x="8852516" y="2344189"/>
            <a:ext cx="2306715" cy="1151700"/>
          </a:xfrm>
          <a:prstGeom prst="can">
            <a:avLst>
              <a:gd name="adj" fmla="val 34121"/>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State Aid </a:t>
            </a:r>
          </a:p>
          <a:p>
            <a:pPr algn="ctr"/>
            <a:r>
              <a:rPr lang="en-US" dirty="0"/>
              <a:t>PRORATED PAYMENT IN MAY </a:t>
            </a:r>
          </a:p>
        </p:txBody>
      </p:sp>
    </p:spTree>
    <p:extLst>
      <p:ext uri="{BB962C8B-B14F-4D97-AF65-F5344CB8AC3E}">
        <p14:creationId xmlns:p14="http://schemas.microsoft.com/office/powerpoint/2010/main" val="2514860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214792-58DC-4570-8BD0-13983BD5CCF5}"/>
              </a:ext>
            </a:extLst>
          </p:cNvPr>
          <p:cNvSpPr>
            <a:spLocks noGrp="1"/>
          </p:cNvSpPr>
          <p:nvPr>
            <p:ph idx="1"/>
          </p:nvPr>
        </p:nvSpPr>
        <p:spPr>
          <a:xfrm>
            <a:off x="609600" y="1417638"/>
            <a:ext cx="10972800" cy="4525963"/>
          </a:xfrm>
        </p:spPr>
        <p:txBody>
          <a:bodyPr/>
          <a:lstStyle/>
          <a:p>
            <a:pPr marL="0" indent="0">
              <a:lnSpc>
                <a:spcPct val="110000"/>
              </a:lnSpc>
              <a:spcBef>
                <a:spcPts val="0"/>
              </a:spcBef>
              <a:spcAft>
                <a:spcPts val="600"/>
              </a:spcAft>
              <a:buNone/>
            </a:pPr>
            <a:r>
              <a:rPr lang="en-US" sz="2400" dirty="0"/>
              <a:t>The bill was a proposal to amend the building reserve fund to include a voted transition levy not to exceed a 6 year duration.  </a:t>
            </a:r>
          </a:p>
        </p:txBody>
      </p:sp>
      <p:sp>
        <p:nvSpPr>
          <p:cNvPr id="4" name="Date Placeholder 3">
            <a:extLst>
              <a:ext uri="{FF2B5EF4-FFF2-40B4-BE49-F238E27FC236}">
                <a16:creationId xmlns:a16="http://schemas.microsoft.com/office/drawing/2014/main" id="{BB487487-DF43-4D33-9363-ECF7FEF2656B}"/>
              </a:ext>
            </a:extLst>
          </p:cNvPr>
          <p:cNvSpPr>
            <a:spLocks noGrp="1"/>
          </p:cNvSpPr>
          <p:nvPr>
            <p:ph type="dt" sz="half" idx="10"/>
          </p:nvPr>
        </p:nvSpPr>
        <p:spPr/>
        <p:txBody>
          <a:bodyPr/>
          <a:lstStyle/>
          <a:p>
            <a:r>
              <a:rPr lang="en-US"/>
              <a:t>June 2019</a:t>
            </a:r>
          </a:p>
        </p:txBody>
      </p:sp>
      <p:sp>
        <p:nvSpPr>
          <p:cNvPr id="2" name="Title 1">
            <a:extLst>
              <a:ext uri="{FF2B5EF4-FFF2-40B4-BE49-F238E27FC236}">
                <a16:creationId xmlns:a16="http://schemas.microsoft.com/office/drawing/2014/main" id="{7037BA6B-805C-4190-8C20-030E35849024}"/>
              </a:ext>
            </a:extLst>
          </p:cNvPr>
          <p:cNvSpPr>
            <a:spLocks noGrp="1"/>
          </p:cNvSpPr>
          <p:nvPr>
            <p:ph type="title"/>
          </p:nvPr>
        </p:nvSpPr>
        <p:spPr/>
        <p:txBody>
          <a:bodyPr/>
          <a:lstStyle/>
          <a:p>
            <a:r>
              <a:rPr lang="en-US" dirty="0"/>
              <a:t>2001 (SB 390)</a:t>
            </a:r>
          </a:p>
        </p:txBody>
      </p:sp>
      <p:sp>
        <p:nvSpPr>
          <p:cNvPr id="14" name="Slide Number Placeholder 4">
            <a:extLst>
              <a:ext uri="{FF2B5EF4-FFF2-40B4-BE49-F238E27FC236}">
                <a16:creationId xmlns:a16="http://schemas.microsoft.com/office/drawing/2014/main" id="{BD51774E-664E-4C20-8F24-44C3DF024D5B}"/>
              </a:ext>
            </a:extLst>
          </p:cNvPr>
          <p:cNvSpPr txBox="1">
            <a:spLocks/>
          </p:cNvSpPr>
          <p:nvPr/>
        </p:nvSpPr>
        <p:spPr>
          <a:xfrm>
            <a:off x="8839200" y="6341591"/>
            <a:ext cx="2743200"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marL="0" algn="r" defTabSz="914400" rtl="0" eaLnBrk="1" latinLnBrk="0" hangingPunct="1">
              <a:defRPr sz="1200" kern="1200">
                <a:solidFill>
                  <a:srgbClr val="898989"/>
                </a:solidFill>
                <a:latin typeface="Calibri" panose="020F050202020403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E0AD64C-246C-4839-98F9-2CE9129C7D4C}" type="slidenum">
              <a:rPr lang="en-US" smtClean="0"/>
              <a:pPr/>
              <a:t>4</a:t>
            </a:fld>
            <a:endParaRPr lang="en-US"/>
          </a:p>
        </p:txBody>
      </p:sp>
    </p:spTree>
    <p:extLst>
      <p:ext uri="{BB962C8B-B14F-4D97-AF65-F5344CB8AC3E}">
        <p14:creationId xmlns:p14="http://schemas.microsoft.com/office/powerpoint/2010/main" val="387384199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9FF7ABE-38C7-4725-B92C-3D811B1884C3}"/>
              </a:ext>
            </a:extLst>
          </p:cNvPr>
          <p:cNvSpPr txBox="1"/>
          <p:nvPr/>
        </p:nvSpPr>
        <p:spPr>
          <a:xfrm>
            <a:off x="838200" y="1225118"/>
            <a:ext cx="7731380" cy="830997"/>
          </a:xfrm>
          <a:prstGeom prst="rect">
            <a:avLst/>
          </a:prstGeom>
          <a:noFill/>
        </p:spPr>
        <p:txBody>
          <a:bodyPr wrap="square" rtlCol="0">
            <a:spAutoFit/>
          </a:bodyPr>
          <a:lstStyle/>
          <a:p>
            <a:r>
              <a:rPr lang="en-US" sz="2400" dirty="0">
                <a:solidFill>
                  <a:schemeClr val="accent2">
                    <a:lumMod val="50000"/>
                  </a:schemeClr>
                </a:solidFill>
              </a:rPr>
              <a:t>Thought 2: If the appropriation is $6.4 million but is limited to available revenue what if that is less than $6.4 million?</a:t>
            </a:r>
          </a:p>
        </p:txBody>
      </p:sp>
      <p:sp>
        <p:nvSpPr>
          <p:cNvPr id="3" name="Date Placeholder 2">
            <a:extLst>
              <a:ext uri="{FF2B5EF4-FFF2-40B4-BE49-F238E27FC236}">
                <a16:creationId xmlns:a16="http://schemas.microsoft.com/office/drawing/2014/main" id="{D2D0C70E-8E04-4430-97F7-DF9FFF6AB2DF}"/>
              </a:ext>
            </a:extLst>
          </p:cNvPr>
          <p:cNvSpPr>
            <a:spLocks noGrp="1"/>
          </p:cNvSpPr>
          <p:nvPr>
            <p:ph type="dt" sz="half" idx="10"/>
          </p:nvPr>
        </p:nvSpPr>
        <p:spPr/>
        <p:txBody>
          <a:bodyPr/>
          <a:lstStyle/>
          <a:p>
            <a:r>
              <a:rPr lang="en-US"/>
              <a:t>June 2019</a:t>
            </a:r>
          </a:p>
        </p:txBody>
      </p:sp>
      <p:sp>
        <p:nvSpPr>
          <p:cNvPr id="2" name="Title 1">
            <a:extLst>
              <a:ext uri="{FF2B5EF4-FFF2-40B4-BE49-F238E27FC236}">
                <a16:creationId xmlns:a16="http://schemas.microsoft.com/office/drawing/2014/main" id="{307F38C9-4392-4F61-8F15-2B3F97091330}"/>
              </a:ext>
            </a:extLst>
          </p:cNvPr>
          <p:cNvSpPr>
            <a:spLocks noGrp="1"/>
          </p:cNvSpPr>
          <p:nvPr>
            <p:ph type="title"/>
          </p:nvPr>
        </p:nvSpPr>
        <p:spPr/>
        <p:txBody>
          <a:bodyPr/>
          <a:lstStyle/>
          <a:p>
            <a:r>
              <a:rPr lang="en-US" dirty="0"/>
              <a:t>What Does This Mean for My District?</a:t>
            </a:r>
          </a:p>
        </p:txBody>
      </p:sp>
      <p:sp>
        <p:nvSpPr>
          <p:cNvPr id="9" name="Slide Number Placeholder 8">
            <a:extLst>
              <a:ext uri="{FF2B5EF4-FFF2-40B4-BE49-F238E27FC236}">
                <a16:creationId xmlns:a16="http://schemas.microsoft.com/office/drawing/2014/main" id="{8FB81A18-5B84-4B6E-B8D6-C895527C1882}"/>
              </a:ext>
            </a:extLst>
          </p:cNvPr>
          <p:cNvSpPr>
            <a:spLocks noGrp="1"/>
          </p:cNvSpPr>
          <p:nvPr>
            <p:ph type="sldNum" sz="quarter" idx="11"/>
          </p:nvPr>
        </p:nvSpPr>
        <p:spPr/>
        <p:txBody>
          <a:bodyPr/>
          <a:lstStyle/>
          <a:p>
            <a:pPr defTabSz="457200" fontAlgn="base">
              <a:spcBef>
                <a:spcPct val="0"/>
              </a:spcBef>
              <a:spcAft>
                <a:spcPct val="0"/>
              </a:spcAft>
              <a:defRPr/>
            </a:pPr>
            <a:fld id="{245761AB-2A1B-4162-AB3D-A9E9D26D05DA}" type="slidenum">
              <a:rPr lang="en-US" altLang="en-US" smtClean="0">
                <a:ea typeface="ＭＳ Ｐゴシック" panose="020B0600070205080204" pitchFamily="34" charset="-128"/>
              </a:rPr>
              <a:pPr defTabSz="457200" fontAlgn="base">
                <a:spcBef>
                  <a:spcPct val="0"/>
                </a:spcBef>
                <a:spcAft>
                  <a:spcPct val="0"/>
                </a:spcAft>
                <a:defRPr/>
              </a:pPr>
              <a:t>40</a:t>
            </a:fld>
            <a:endParaRPr lang="en-US" altLang="en-US">
              <a:ea typeface="ＭＳ Ｐゴシック" panose="020B0600070205080204" pitchFamily="34" charset="-128"/>
            </a:endParaRPr>
          </a:p>
        </p:txBody>
      </p:sp>
      <p:sp>
        <p:nvSpPr>
          <p:cNvPr id="17" name="Cylinder 16">
            <a:extLst>
              <a:ext uri="{FF2B5EF4-FFF2-40B4-BE49-F238E27FC236}">
                <a16:creationId xmlns:a16="http://schemas.microsoft.com/office/drawing/2014/main" id="{11ED60F4-080A-452A-8D8A-3882F45FEFC5}"/>
              </a:ext>
            </a:extLst>
          </p:cNvPr>
          <p:cNvSpPr/>
          <p:nvPr/>
        </p:nvSpPr>
        <p:spPr>
          <a:xfrm>
            <a:off x="8852516" y="1482572"/>
            <a:ext cx="2306715" cy="4021584"/>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Cylinder 17">
            <a:extLst>
              <a:ext uri="{FF2B5EF4-FFF2-40B4-BE49-F238E27FC236}">
                <a16:creationId xmlns:a16="http://schemas.microsoft.com/office/drawing/2014/main" id="{09428F4E-32C7-4E0D-BF1B-C51A52843FE5}"/>
              </a:ext>
            </a:extLst>
          </p:cNvPr>
          <p:cNvSpPr/>
          <p:nvPr/>
        </p:nvSpPr>
        <p:spPr>
          <a:xfrm>
            <a:off x="8852516" y="2809027"/>
            <a:ext cx="2306715" cy="2695129"/>
          </a:xfrm>
          <a:prstGeom prst="can">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Local Effort</a:t>
            </a:r>
          </a:p>
          <a:p>
            <a:pPr algn="ctr"/>
            <a:r>
              <a:rPr lang="en-US" dirty="0"/>
              <a:t>$18,248.19</a:t>
            </a:r>
          </a:p>
        </p:txBody>
      </p:sp>
      <p:pic>
        <p:nvPicPr>
          <p:cNvPr id="19" name="Content Placeholder 3">
            <a:extLst>
              <a:ext uri="{FF2B5EF4-FFF2-40B4-BE49-F238E27FC236}">
                <a16:creationId xmlns:a16="http://schemas.microsoft.com/office/drawing/2014/main" id="{0DDCE398-F3CC-489B-AF4A-7F38DF0F7889}"/>
              </a:ext>
            </a:extLst>
          </p:cNvPr>
          <p:cNvPicPr>
            <a:picLocks noGrp="1" noChangeAspect="1"/>
          </p:cNvPicPr>
          <p:nvPr>
            <p:ph idx="1"/>
          </p:nvPr>
        </p:nvPicPr>
        <p:blipFill rotWithShape="1">
          <a:blip r:embed="rId2"/>
          <a:srcRect r="36971"/>
          <a:stretch/>
        </p:blipFill>
        <p:spPr>
          <a:xfrm>
            <a:off x="838200" y="2109768"/>
            <a:ext cx="6627920" cy="3783051"/>
          </a:xfrm>
          <a:prstGeom prst="rect">
            <a:avLst/>
          </a:prstGeom>
        </p:spPr>
      </p:pic>
      <p:pic>
        <p:nvPicPr>
          <p:cNvPr id="20" name="Picture 19">
            <a:extLst>
              <a:ext uri="{FF2B5EF4-FFF2-40B4-BE49-F238E27FC236}">
                <a16:creationId xmlns:a16="http://schemas.microsoft.com/office/drawing/2014/main" id="{DF98DB7E-3E34-4F07-B392-166FEF5EBA6A}"/>
              </a:ext>
            </a:extLst>
          </p:cNvPr>
          <p:cNvPicPr>
            <a:picLocks noChangeAspect="1"/>
          </p:cNvPicPr>
          <p:nvPr/>
        </p:nvPicPr>
        <p:blipFill rotWithShape="1">
          <a:blip r:embed="rId2"/>
          <a:srcRect l="90053"/>
          <a:stretch/>
        </p:blipFill>
        <p:spPr>
          <a:xfrm>
            <a:off x="6525087" y="2109768"/>
            <a:ext cx="1046011" cy="3783051"/>
          </a:xfrm>
          <a:prstGeom prst="rect">
            <a:avLst/>
          </a:prstGeom>
        </p:spPr>
      </p:pic>
      <p:sp>
        <p:nvSpPr>
          <p:cNvPr id="22" name="TextBox 21">
            <a:extLst>
              <a:ext uri="{FF2B5EF4-FFF2-40B4-BE49-F238E27FC236}">
                <a16:creationId xmlns:a16="http://schemas.microsoft.com/office/drawing/2014/main" id="{BE5352FB-7B17-4149-A66B-870FA7687F1B}"/>
              </a:ext>
            </a:extLst>
          </p:cNvPr>
          <p:cNvSpPr txBox="1"/>
          <p:nvPr/>
        </p:nvSpPr>
        <p:spPr>
          <a:xfrm>
            <a:off x="8907743" y="5631209"/>
            <a:ext cx="2306715" cy="523220"/>
          </a:xfrm>
          <a:prstGeom prst="rect">
            <a:avLst/>
          </a:prstGeom>
          <a:noFill/>
        </p:spPr>
        <p:txBody>
          <a:bodyPr wrap="square" rtlCol="0">
            <a:spAutoFit/>
          </a:bodyPr>
          <a:lstStyle/>
          <a:p>
            <a:pPr algn="ctr"/>
            <a:r>
              <a:rPr lang="en-US" sz="2800" dirty="0"/>
              <a:t>$27,300,000</a:t>
            </a:r>
          </a:p>
        </p:txBody>
      </p:sp>
      <p:sp>
        <p:nvSpPr>
          <p:cNvPr id="23" name="Cylinder 22">
            <a:extLst>
              <a:ext uri="{FF2B5EF4-FFF2-40B4-BE49-F238E27FC236}">
                <a16:creationId xmlns:a16="http://schemas.microsoft.com/office/drawing/2014/main" id="{5434EAF0-F1F7-4BE7-A63D-2558D2C38D85}"/>
              </a:ext>
            </a:extLst>
          </p:cNvPr>
          <p:cNvSpPr/>
          <p:nvPr/>
        </p:nvSpPr>
        <p:spPr>
          <a:xfrm>
            <a:off x="8852516" y="2502131"/>
            <a:ext cx="2306715" cy="993757"/>
          </a:xfrm>
          <a:prstGeom prst="can">
            <a:avLst>
              <a:gd name="adj" fmla="val 50000"/>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State Aid </a:t>
            </a:r>
          </a:p>
          <a:p>
            <a:pPr algn="ctr"/>
            <a:r>
              <a:rPr lang="en-US" dirty="0"/>
              <a:t>PRORATED PAYMENT IN MAY </a:t>
            </a:r>
          </a:p>
        </p:txBody>
      </p:sp>
    </p:spTree>
    <p:extLst>
      <p:ext uri="{BB962C8B-B14F-4D97-AF65-F5344CB8AC3E}">
        <p14:creationId xmlns:p14="http://schemas.microsoft.com/office/powerpoint/2010/main" val="30777495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5C29B989-0196-4199-8553-25770B7CFFA7}"/>
              </a:ext>
            </a:extLst>
          </p:cNvPr>
          <p:cNvPicPr>
            <a:picLocks noGrp="1" noChangeAspect="1"/>
          </p:cNvPicPr>
          <p:nvPr>
            <p:ph idx="1"/>
          </p:nvPr>
        </p:nvPicPr>
        <p:blipFill rotWithShape="1">
          <a:blip r:embed="rId2"/>
          <a:srcRect r="36971"/>
          <a:stretch/>
        </p:blipFill>
        <p:spPr>
          <a:xfrm>
            <a:off x="838200" y="2109768"/>
            <a:ext cx="6627920" cy="3783051"/>
          </a:xfrm>
          <a:prstGeom prst="rect">
            <a:avLst/>
          </a:prstGeom>
        </p:spPr>
      </p:pic>
      <p:sp>
        <p:nvSpPr>
          <p:cNvPr id="8" name="Date Placeholder 7">
            <a:extLst>
              <a:ext uri="{FF2B5EF4-FFF2-40B4-BE49-F238E27FC236}">
                <a16:creationId xmlns:a16="http://schemas.microsoft.com/office/drawing/2014/main" id="{C803CE69-F250-4DEE-B325-051F612DEA97}"/>
              </a:ext>
            </a:extLst>
          </p:cNvPr>
          <p:cNvSpPr>
            <a:spLocks noGrp="1"/>
          </p:cNvSpPr>
          <p:nvPr>
            <p:ph type="dt" sz="half" idx="10"/>
          </p:nvPr>
        </p:nvSpPr>
        <p:spPr/>
        <p:txBody>
          <a:bodyPr/>
          <a:lstStyle/>
          <a:p>
            <a:r>
              <a:rPr lang="en-US"/>
              <a:t>June 2019</a:t>
            </a:r>
          </a:p>
        </p:txBody>
      </p:sp>
      <p:sp>
        <p:nvSpPr>
          <p:cNvPr id="2" name="Title 1">
            <a:extLst>
              <a:ext uri="{FF2B5EF4-FFF2-40B4-BE49-F238E27FC236}">
                <a16:creationId xmlns:a16="http://schemas.microsoft.com/office/drawing/2014/main" id="{307F38C9-4392-4F61-8F15-2B3F97091330}"/>
              </a:ext>
            </a:extLst>
          </p:cNvPr>
          <p:cNvSpPr>
            <a:spLocks noGrp="1"/>
          </p:cNvSpPr>
          <p:nvPr>
            <p:ph type="title"/>
          </p:nvPr>
        </p:nvSpPr>
        <p:spPr/>
        <p:txBody>
          <a:bodyPr/>
          <a:lstStyle/>
          <a:p>
            <a:r>
              <a:rPr lang="en-US" dirty="0"/>
              <a:t>What Does This Mean for My District?</a:t>
            </a:r>
          </a:p>
        </p:txBody>
      </p:sp>
      <p:pic>
        <p:nvPicPr>
          <p:cNvPr id="5" name="Picture 4">
            <a:extLst>
              <a:ext uri="{FF2B5EF4-FFF2-40B4-BE49-F238E27FC236}">
                <a16:creationId xmlns:a16="http://schemas.microsoft.com/office/drawing/2014/main" id="{114AC9C8-A680-46ED-B324-B901344CA354}"/>
              </a:ext>
            </a:extLst>
          </p:cNvPr>
          <p:cNvPicPr>
            <a:picLocks noChangeAspect="1"/>
          </p:cNvPicPr>
          <p:nvPr/>
        </p:nvPicPr>
        <p:blipFill rotWithShape="1">
          <a:blip r:embed="rId2"/>
          <a:srcRect l="90053"/>
          <a:stretch/>
        </p:blipFill>
        <p:spPr>
          <a:xfrm>
            <a:off x="6525087" y="2109768"/>
            <a:ext cx="1046011" cy="3783051"/>
          </a:xfrm>
          <a:prstGeom prst="rect">
            <a:avLst/>
          </a:prstGeom>
        </p:spPr>
      </p:pic>
      <p:sp>
        <p:nvSpPr>
          <p:cNvPr id="6" name="Cylinder 5">
            <a:extLst>
              <a:ext uri="{FF2B5EF4-FFF2-40B4-BE49-F238E27FC236}">
                <a16:creationId xmlns:a16="http://schemas.microsoft.com/office/drawing/2014/main" id="{8D609B65-E4D2-45D9-8FCC-03B0CF0E17A3}"/>
              </a:ext>
            </a:extLst>
          </p:cNvPr>
          <p:cNvSpPr/>
          <p:nvPr/>
        </p:nvSpPr>
        <p:spPr>
          <a:xfrm>
            <a:off x="8852516" y="1482572"/>
            <a:ext cx="2306715" cy="4021584"/>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ylinder 10">
            <a:extLst>
              <a:ext uri="{FF2B5EF4-FFF2-40B4-BE49-F238E27FC236}">
                <a16:creationId xmlns:a16="http://schemas.microsoft.com/office/drawing/2014/main" id="{1BE41459-45BD-4FBA-915A-E6ECC0C7FF3A}"/>
              </a:ext>
            </a:extLst>
          </p:cNvPr>
          <p:cNvSpPr/>
          <p:nvPr/>
        </p:nvSpPr>
        <p:spPr>
          <a:xfrm>
            <a:off x="8852516" y="2809027"/>
            <a:ext cx="2306715" cy="2695129"/>
          </a:xfrm>
          <a:prstGeom prst="can">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Local Effort</a:t>
            </a:r>
          </a:p>
          <a:p>
            <a:pPr algn="ctr"/>
            <a:r>
              <a:rPr lang="en-US" dirty="0"/>
              <a:t>$18,248.19</a:t>
            </a:r>
          </a:p>
        </p:txBody>
      </p:sp>
      <p:sp>
        <p:nvSpPr>
          <p:cNvPr id="3" name="TextBox 2">
            <a:extLst>
              <a:ext uri="{FF2B5EF4-FFF2-40B4-BE49-F238E27FC236}">
                <a16:creationId xmlns:a16="http://schemas.microsoft.com/office/drawing/2014/main" id="{A1655ACD-5E46-4C23-AD63-D7179CFC93C1}"/>
              </a:ext>
            </a:extLst>
          </p:cNvPr>
          <p:cNvSpPr txBox="1"/>
          <p:nvPr/>
        </p:nvSpPr>
        <p:spPr>
          <a:xfrm>
            <a:off x="838200" y="1225118"/>
            <a:ext cx="7187214" cy="830997"/>
          </a:xfrm>
          <a:prstGeom prst="rect">
            <a:avLst/>
          </a:prstGeom>
          <a:noFill/>
        </p:spPr>
        <p:txBody>
          <a:bodyPr wrap="square" rtlCol="0">
            <a:spAutoFit/>
          </a:bodyPr>
          <a:lstStyle/>
          <a:p>
            <a:r>
              <a:rPr lang="en-US" sz="2400" dirty="0">
                <a:solidFill>
                  <a:schemeClr val="accent2">
                    <a:lumMod val="50000"/>
                  </a:schemeClr>
                </a:solidFill>
              </a:rPr>
              <a:t>Thought 3: If the statewide program needs $10 million, will all 400 Districts use this program?</a:t>
            </a:r>
          </a:p>
        </p:txBody>
      </p:sp>
      <p:sp>
        <p:nvSpPr>
          <p:cNvPr id="12" name="Slide Number Placeholder 11">
            <a:extLst>
              <a:ext uri="{FF2B5EF4-FFF2-40B4-BE49-F238E27FC236}">
                <a16:creationId xmlns:a16="http://schemas.microsoft.com/office/drawing/2014/main" id="{541A1D7F-B629-48EE-A4D3-C939C2B26681}"/>
              </a:ext>
            </a:extLst>
          </p:cNvPr>
          <p:cNvSpPr>
            <a:spLocks noGrp="1"/>
          </p:cNvSpPr>
          <p:nvPr>
            <p:ph type="sldNum" sz="quarter" idx="11"/>
          </p:nvPr>
        </p:nvSpPr>
        <p:spPr/>
        <p:txBody>
          <a:bodyPr/>
          <a:lstStyle/>
          <a:p>
            <a:pPr defTabSz="457200" fontAlgn="base">
              <a:spcBef>
                <a:spcPct val="0"/>
              </a:spcBef>
              <a:spcAft>
                <a:spcPct val="0"/>
              </a:spcAft>
              <a:defRPr/>
            </a:pPr>
            <a:fld id="{245761AB-2A1B-4162-AB3D-A9E9D26D05DA}" type="slidenum">
              <a:rPr lang="en-US" altLang="en-US" smtClean="0">
                <a:ea typeface="ＭＳ Ｐゴシック" panose="020B0600070205080204" pitchFamily="34" charset="-128"/>
              </a:rPr>
              <a:pPr defTabSz="457200" fontAlgn="base">
                <a:spcBef>
                  <a:spcPct val="0"/>
                </a:spcBef>
                <a:spcAft>
                  <a:spcPct val="0"/>
                </a:spcAft>
                <a:defRPr/>
              </a:pPr>
              <a:t>41</a:t>
            </a:fld>
            <a:endParaRPr lang="en-US" altLang="en-US">
              <a:ea typeface="ＭＳ Ｐゴシック" panose="020B0600070205080204" pitchFamily="34" charset="-128"/>
            </a:endParaRPr>
          </a:p>
        </p:txBody>
      </p:sp>
      <p:sp>
        <p:nvSpPr>
          <p:cNvPr id="14" name="TextBox 13">
            <a:extLst>
              <a:ext uri="{FF2B5EF4-FFF2-40B4-BE49-F238E27FC236}">
                <a16:creationId xmlns:a16="http://schemas.microsoft.com/office/drawing/2014/main" id="{E53AC560-DEF8-4662-86F8-4F083AD217D6}"/>
              </a:ext>
            </a:extLst>
          </p:cNvPr>
          <p:cNvSpPr txBox="1"/>
          <p:nvPr/>
        </p:nvSpPr>
        <p:spPr>
          <a:xfrm>
            <a:off x="8907743" y="5631209"/>
            <a:ext cx="2306715" cy="523220"/>
          </a:xfrm>
          <a:prstGeom prst="rect">
            <a:avLst/>
          </a:prstGeom>
          <a:noFill/>
        </p:spPr>
        <p:txBody>
          <a:bodyPr wrap="square" rtlCol="0">
            <a:spAutoFit/>
          </a:bodyPr>
          <a:lstStyle/>
          <a:p>
            <a:pPr algn="ctr"/>
            <a:r>
              <a:rPr lang="en-US" sz="2800" dirty="0"/>
              <a:t>$27,300,000</a:t>
            </a:r>
          </a:p>
        </p:txBody>
      </p:sp>
      <p:sp>
        <p:nvSpPr>
          <p:cNvPr id="15" name="Cylinder 14">
            <a:extLst>
              <a:ext uri="{FF2B5EF4-FFF2-40B4-BE49-F238E27FC236}">
                <a16:creationId xmlns:a16="http://schemas.microsoft.com/office/drawing/2014/main" id="{322CE9D7-62FF-4472-B901-061EEC669F60}"/>
              </a:ext>
            </a:extLst>
          </p:cNvPr>
          <p:cNvSpPr/>
          <p:nvPr/>
        </p:nvSpPr>
        <p:spPr>
          <a:xfrm>
            <a:off x="8852516" y="2502131"/>
            <a:ext cx="2306715" cy="993757"/>
          </a:xfrm>
          <a:prstGeom prst="can">
            <a:avLst>
              <a:gd name="adj" fmla="val 50000"/>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r>
              <a:rPr lang="en-US" dirty="0"/>
              <a:t>State Aid </a:t>
            </a:r>
          </a:p>
          <a:p>
            <a:pPr algn="ctr"/>
            <a:r>
              <a:rPr lang="en-US" dirty="0"/>
              <a:t>PRORATED PAYMENT IN MAY </a:t>
            </a:r>
          </a:p>
        </p:txBody>
      </p:sp>
    </p:spTree>
    <p:extLst>
      <p:ext uri="{BB962C8B-B14F-4D97-AF65-F5344CB8AC3E}">
        <p14:creationId xmlns:p14="http://schemas.microsoft.com/office/powerpoint/2010/main" val="42786114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5C29B989-0196-4199-8553-25770B7CFFA7}"/>
              </a:ext>
            </a:extLst>
          </p:cNvPr>
          <p:cNvPicPr>
            <a:picLocks noGrp="1" noChangeAspect="1"/>
          </p:cNvPicPr>
          <p:nvPr>
            <p:ph idx="1"/>
          </p:nvPr>
        </p:nvPicPr>
        <p:blipFill rotWithShape="1">
          <a:blip r:embed="rId2"/>
          <a:srcRect r="36971"/>
          <a:stretch/>
        </p:blipFill>
        <p:spPr>
          <a:xfrm>
            <a:off x="838200" y="2109768"/>
            <a:ext cx="6627920" cy="3783051"/>
          </a:xfrm>
          <a:prstGeom prst="rect">
            <a:avLst/>
          </a:prstGeom>
        </p:spPr>
      </p:pic>
      <p:sp>
        <p:nvSpPr>
          <p:cNvPr id="8" name="Date Placeholder 7">
            <a:extLst>
              <a:ext uri="{FF2B5EF4-FFF2-40B4-BE49-F238E27FC236}">
                <a16:creationId xmlns:a16="http://schemas.microsoft.com/office/drawing/2014/main" id="{A8518B38-D711-4779-9E04-096569624521}"/>
              </a:ext>
            </a:extLst>
          </p:cNvPr>
          <p:cNvSpPr>
            <a:spLocks noGrp="1"/>
          </p:cNvSpPr>
          <p:nvPr>
            <p:ph type="dt" sz="half" idx="10"/>
          </p:nvPr>
        </p:nvSpPr>
        <p:spPr/>
        <p:txBody>
          <a:bodyPr/>
          <a:lstStyle/>
          <a:p>
            <a:r>
              <a:rPr lang="en-US"/>
              <a:t>June 2019</a:t>
            </a:r>
          </a:p>
        </p:txBody>
      </p:sp>
      <p:sp>
        <p:nvSpPr>
          <p:cNvPr id="2" name="Title 1">
            <a:extLst>
              <a:ext uri="{FF2B5EF4-FFF2-40B4-BE49-F238E27FC236}">
                <a16:creationId xmlns:a16="http://schemas.microsoft.com/office/drawing/2014/main" id="{307F38C9-4392-4F61-8F15-2B3F97091330}"/>
              </a:ext>
            </a:extLst>
          </p:cNvPr>
          <p:cNvSpPr>
            <a:spLocks noGrp="1"/>
          </p:cNvSpPr>
          <p:nvPr>
            <p:ph type="title"/>
          </p:nvPr>
        </p:nvSpPr>
        <p:spPr/>
        <p:txBody>
          <a:bodyPr/>
          <a:lstStyle/>
          <a:p>
            <a:r>
              <a:rPr lang="en-US" dirty="0"/>
              <a:t>What Does This Mean for My District?</a:t>
            </a:r>
          </a:p>
        </p:txBody>
      </p:sp>
      <p:pic>
        <p:nvPicPr>
          <p:cNvPr id="5" name="Picture 4">
            <a:extLst>
              <a:ext uri="{FF2B5EF4-FFF2-40B4-BE49-F238E27FC236}">
                <a16:creationId xmlns:a16="http://schemas.microsoft.com/office/drawing/2014/main" id="{114AC9C8-A680-46ED-B324-B901344CA354}"/>
              </a:ext>
            </a:extLst>
          </p:cNvPr>
          <p:cNvPicPr>
            <a:picLocks noChangeAspect="1"/>
          </p:cNvPicPr>
          <p:nvPr/>
        </p:nvPicPr>
        <p:blipFill rotWithShape="1">
          <a:blip r:embed="rId2"/>
          <a:srcRect l="90053"/>
          <a:stretch/>
        </p:blipFill>
        <p:spPr>
          <a:xfrm>
            <a:off x="6525087" y="2109768"/>
            <a:ext cx="1046011" cy="3783051"/>
          </a:xfrm>
          <a:prstGeom prst="rect">
            <a:avLst/>
          </a:prstGeom>
        </p:spPr>
      </p:pic>
      <p:sp>
        <p:nvSpPr>
          <p:cNvPr id="11" name="Cylinder 10">
            <a:extLst>
              <a:ext uri="{FF2B5EF4-FFF2-40B4-BE49-F238E27FC236}">
                <a16:creationId xmlns:a16="http://schemas.microsoft.com/office/drawing/2014/main" id="{1BE41459-45BD-4FBA-915A-E6ECC0C7FF3A}"/>
              </a:ext>
            </a:extLst>
          </p:cNvPr>
          <p:cNvSpPr/>
          <p:nvPr/>
        </p:nvSpPr>
        <p:spPr>
          <a:xfrm>
            <a:off x="8852516" y="2809027"/>
            <a:ext cx="2306715" cy="2695129"/>
          </a:xfrm>
          <a:prstGeom prst="can">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Local Effort</a:t>
            </a:r>
          </a:p>
          <a:p>
            <a:pPr algn="ctr"/>
            <a:r>
              <a:rPr lang="en-US" dirty="0"/>
              <a:t>$18,248.19</a:t>
            </a:r>
          </a:p>
        </p:txBody>
      </p:sp>
      <p:sp>
        <p:nvSpPr>
          <p:cNvPr id="13" name="Cylinder 12">
            <a:extLst>
              <a:ext uri="{FF2B5EF4-FFF2-40B4-BE49-F238E27FC236}">
                <a16:creationId xmlns:a16="http://schemas.microsoft.com/office/drawing/2014/main" id="{81868A89-4A96-49EE-9565-3627FB9BB4AE}"/>
              </a:ext>
            </a:extLst>
          </p:cNvPr>
          <p:cNvSpPr/>
          <p:nvPr/>
        </p:nvSpPr>
        <p:spPr>
          <a:xfrm>
            <a:off x="8852516" y="1899821"/>
            <a:ext cx="2306715" cy="1596068"/>
          </a:xfrm>
          <a:prstGeom prst="can">
            <a:avLst>
              <a:gd name="adj" fmla="val 32013"/>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State Aid </a:t>
            </a:r>
          </a:p>
          <a:p>
            <a:pPr algn="ctr"/>
            <a:r>
              <a:rPr lang="en-US" dirty="0"/>
              <a:t>PRORATED PAYMENT IN MAY, BASED ON AVAILABLE REVENUE </a:t>
            </a:r>
          </a:p>
        </p:txBody>
      </p:sp>
      <p:sp>
        <p:nvSpPr>
          <p:cNvPr id="3" name="TextBox 2">
            <a:extLst>
              <a:ext uri="{FF2B5EF4-FFF2-40B4-BE49-F238E27FC236}">
                <a16:creationId xmlns:a16="http://schemas.microsoft.com/office/drawing/2014/main" id="{A1655ACD-5E46-4C23-AD63-D7179CFC93C1}"/>
              </a:ext>
            </a:extLst>
          </p:cNvPr>
          <p:cNvSpPr txBox="1"/>
          <p:nvPr/>
        </p:nvSpPr>
        <p:spPr>
          <a:xfrm>
            <a:off x="838200" y="1225118"/>
            <a:ext cx="7187214" cy="830997"/>
          </a:xfrm>
          <a:prstGeom prst="rect">
            <a:avLst/>
          </a:prstGeom>
          <a:noFill/>
        </p:spPr>
        <p:txBody>
          <a:bodyPr wrap="square" rtlCol="0">
            <a:spAutoFit/>
          </a:bodyPr>
          <a:lstStyle/>
          <a:p>
            <a:r>
              <a:rPr lang="en-US" sz="2400" dirty="0">
                <a:solidFill>
                  <a:schemeClr val="accent2">
                    <a:lumMod val="50000"/>
                  </a:schemeClr>
                </a:solidFill>
              </a:rPr>
              <a:t>Thought 3: If the statewide program needs $10 million, will all 400 Districts use this program?</a:t>
            </a:r>
          </a:p>
        </p:txBody>
      </p:sp>
      <p:sp>
        <p:nvSpPr>
          <p:cNvPr id="6" name="Cylinder 5">
            <a:extLst>
              <a:ext uri="{FF2B5EF4-FFF2-40B4-BE49-F238E27FC236}">
                <a16:creationId xmlns:a16="http://schemas.microsoft.com/office/drawing/2014/main" id="{8D609B65-E4D2-45D9-8FCC-03B0CF0E17A3}"/>
              </a:ext>
            </a:extLst>
          </p:cNvPr>
          <p:cNvSpPr/>
          <p:nvPr/>
        </p:nvSpPr>
        <p:spPr>
          <a:xfrm>
            <a:off x="8852516" y="1482572"/>
            <a:ext cx="2306715" cy="4021584"/>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9">
            <a:extLst>
              <a:ext uri="{FF2B5EF4-FFF2-40B4-BE49-F238E27FC236}">
                <a16:creationId xmlns:a16="http://schemas.microsoft.com/office/drawing/2014/main" id="{54C113F1-D35A-4FBA-A907-4B052D765E42}"/>
              </a:ext>
            </a:extLst>
          </p:cNvPr>
          <p:cNvSpPr>
            <a:spLocks noGrp="1"/>
          </p:cNvSpPr>
          <p:nvPr>
            <p:ph type="sldNum" sz="quarter" idx="11"/>
          </p:nvPr>
        </p:nvSpPr>
        <p:spPr/>
        <p:txBody>
          <a:bodyPr/>
          <a:lstStyle/>
          <a:p>
            <a:pPr defTabSz="457200" fontAlgn="base">
              <a:spcBef>
                <a:spcPct val="0"/>
              </a:spcBef>
              <a:spcAft>
                <a:spcPct val="0"/>
              </a:spcAft>
              <a:defRPr/>
            </a:pPr>
            <a:fld id="{245761AB-2A1B-4162-AB3D-A9E9D26D05DA}" type="slidenum">
              <a:rPr lang="en-US" altLang="en-US" smtClean="0">
                <a:ea typeface="ＭＳ Ｐゴシック" panose="020B0600070205080204" pitchFamily="34" charset="-128"/>
              </a:rPr>
              <a:pPr defTabSz="457200" fontAlgn="base">
                <a:spcBef>
                  <a:spcPct val="0"/>
                </a:spcBef>
                <a:spcAft>
                  <a:spcPct val="0"/>
                </a:spcAft>
                <a:defRPr/>
              </a:pPr>
              <a:t>42</a:t>
            </a:fld>
            <a:endParaRPr lang="en-US" altLang="en-US">
              <a:ea typeface="ＭＳ Ｐゴシック" panose="020B0600070205080204" pitchFamily="34" charset="-128"/>
            </a:endParaRPr>
          </a:p>
        </p:txBody>
      </p:sp>
      <p:sp>
        <p:nvSpPr>
          <p:cNvPr id="14" name="TextBox 13">
            <a:extLst>
              <a:ext uri="{FF2B5EF4-FFF2-40B4-BE49-F238E27FC236}">
                <a16:creationId xmlns:a16="http://schemas.microsoft.com/office/drawing/2014/main" id="{7F3BF8D0-2A6C-4638-8569-D83776ADDD87}"/>
              </a:ext>
            </a:extLst>
          </p:cNvPr>
          <p:cNvSpPr txBox="1"/>
          <p:nvPr/>
        </p:nvSpPr>
        <p:spPr>
          <a:xfrm>
            <a:off x="8907743" y="5631209"/>
            <a:ext cx="2306715" cy="523220"/>
          </a:xfrm>
          <a:prstGeom prst="rect">
            <a:avLst/>
          </a:prstGeom>
          <a:noFill/>
        </p:spPr>
        <p:txBody>
          <a:bodyPr wrap="square" rtlCol="0">
            <a:spAutoFit/>
          </a:bodyPr>
          <a:lstStyle/>
          <a:p>
            <a:pPr algn="ctr"/>
            <a:r>
              <a:rPr lang="en-US" sz="2800" dirty="0"/>
              <a:t>$27,300,000</a:t>
            </a:r>
          </a:p>
        </p:txBody>
      </p:sp>
    </p:spTree>
    <p:extLst>
      <p:ext uri="{BB962C8B-B14F-4D97-AF65-F5344CB8AC3E}">
        <p14:creationId xmlns:p14="http://schemas.microsoft.com/office/powerpoint/2010/main" val="18422839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5C29B989-0196-4199-8553-25770B7CFFA7}"/>
              </a:ext>
            </a:extLst>
          </p:cNvPr>
          <p:cNvPicPr>
            <a:picLocks noGrp="1" noChangeAspect="1"/>
          </p:cNvPicPr>
          <p:nvPr>
            <p:ph idx="1"/>
          </p:nvPr>
        </p:nvPicPr>
        <p:blipFill rotWithShape="1">
          <a:blip r:embed="rId2"/>
          <a:srcRect r="36971"/>
          <a:stretch/>
        </p:blipFill>
        <p:spPr>
          <a:xfrm>
            <a:off x="838200" y="2109768"/>
            <a:ext cx="6627920" cy="3783051"/>
          </a:xfrm>
          <a:prstGeom prst="rect">
            <a:avLst/>
          </a:prstGeom>
        </p:spPr>
      </p:pic>
      <p:sp>
        <p:nvSpPr>
          <p:cNvPr id="8" name="Date Placeholder 7">
            <a:extLst>
              <a:ext uri="{FF2B5EF4-FFF2-40B4-BE49-F238E27FC236}">
                <a16:creationId xmlns:a16="http://schemas.microsoft.com/office/drawing/2014/main" id="{8AC15A78-2F09-4A74-B44B-31C22925A604}"/>
              </a:ext>
            </a:extLst>
          </p:cNvPr>
          <p:cNvSpPr>
            <a:spLocks noGrp="1"/>
          </p:cNvSpPr>
          <p:nvPr>
            <p:ph type="dt" sz="half" idx="10"/>
          </p:nvPr>
        </p:nvSpPr>
        <p:spPr/>
        <p:txBody>
          <a:bodyPr/>
          <a:lstStyle/>
          <a:p>
            <a:r>
              <a:rPr lang="en-US"/>
              <a:t>June 2019</a:t>
            </a:r>
          </a:p>
        </p:txBody>
      </p:sp>
      <p:sp>
        <p:nvSpPr>
          <p:cNvPr id="2" name="Title 1">
            <a:extLst>
              <a:ext uri="{FF2B5EF4-FFF2-40B4-BE49-F238E27FC236}">
                <a16:creationId xmlns:a16="http://schemas.microsoft.com/office/drawing/2014/main" id="{307F38C9-4392-4F61-8F15-2B3F97091330}"/>
              </a:ext>
            </a:extLst>
          </p:cNvPr>
          <p:cNvSpPr>
            <a:spLocks noGrp="1"/>
          </p:cNvSpPr>
          <p:nvPr>
            <p:ph type="title"/>
          </p:nvPr>
        </p:nvSpPr>
        <p:spPr/>
        <p:txBody>
          <a:bodyPr/>
          <a:lstStyle/>
          <a:p>
            <a:r>
              <a:rPr lang="en-US" dirty="0"/>
              <a:t>What Does This Mean for My District?</a:t>
            </a:r>
          </a:p>
        </p:txBody>
      </p:sp>
      <p:pic>
        <p:nvPicPr>
          <p:cNvPr id="5" name="Picture 4">
            <a:extLst>
              <a:ext uri="{FF2B5EF4-FFF2-40B4-BE49-F238E27FC236}">
                <a16:creationId xmlns:a16="http://schemas.microsoft.com/office/drawing/2014/main" id="{114AC9C8-A680-46ED-B324-B901344CA354}"/>
              </a:ext>
            </a:extLst>
          </p:cNvPr>
          <p:cNvPicPr>
            <a:picLocks noChangeAspect="1"/>
          </p:cNvPicPr>
          <p:nvPr/>
        </p:nvPicPr>
        <p:blipFill rotWithShape="1">
          <a:blip r:embed="rId2"/>
          <a:srcRect l="90053"/>
          <a:stretch/>
        </p:blipFill>
        <p:spPr>
          <a:xfrm>
            <a:off x="6525087" y="2109768"/>
            <a:ext cx="1046011" cy="3783051"/>
          </a:xfrm>
          <a:prstGeom prst="rect">
            <a:avLst/>
          </a:prstGeom>
        </p:spPr>
      </p:pic>
      <p:sp>
        <p:nvSpPr>
          <p:cNvPr id="6" name="Cylinder 5">
            <a:extLst>
              <a:ext uri="{FF2B5EF4-FFF2-40B4-BE49-F238E27FC236}">
                <a16:creationId xmlns:a16="http://schemas.microsoft.com/office/drawing/2014/main" id="{8D609B65-E4D2-45D9-8FCC-03B0CF0E17A3}"/>
              </a:ext>
            </a:extLst>
          </p:cNvPr>
          <p:cNvSpPr/>
          <p:nvPr/>
        </p:nvSpPr>
        <p:spPr>
          <a:xfrm>
            <a:off x="8852516" y="1482572"/>
            <a:ext cx="2306715" cy="4021584"/>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ylinder 10">
            <a:extLst>
              <a:ext uri="{FF2B5EF4-FFF2-40B4-BE49-F238E27FC236}">
                <a16:creationId xmlns:a16="http://schemas.microsoft.com/office/drawing/2014/main" id="{1BE41459-45BD-4FBA-915A-E6ECC0C7FF3A}"/>
              </a:ext>
            </a:extLst>
          </p:cNvPr>
          <p:cNvSpPr/>
          <p:nvPr/>
        </p:nvSpPr>
        <p:spPr>
          <a:xfrm>
            <a:off x="8852516" y="1482573"/>
            <a:ext cx="2306715" cy="4021584"/>
          </a:xfrm>
          <a:prstGeom prst="can">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spcBef>
                <a:spcPts val="8400"/>
              </a:spcBef>
            </a:pPr>
            <a:r>
              <a:rPr lang="en-US" dirty="0"/>
              <a:t>Local Effort</a:t>
            </a:r>
          </a:p>
          <a:p>
            <a:pPr algn="ctr"/>
            <a:r>
              <a:rPr lang="en-US" dirty="0"/>
              <a:t>$27,300.00</a:t>
            </a:r>
          </a:p>
        </p:txBody>
      </p:sp>
      <p:sp>
        <p:nvSpPr>
          <p:cNvPr id="3" name="TextBox 2">
            <a:extLst>
              <a:ext uri="{FF2B5EF4-FFF2-40B4-BE49-F238E27FC236}">
                <a16:creationId xmlns:a16="http://schemas.microsoft.com/office/drawing/2014/main" id="{A1655ACD-5E46-4C23-AD63-D7179CFC93C1}"/>
              </a:ext>
            </a:extLst>
          </p:cNvPr>
          <p:cNvSpPr txBox="1"/>
          <p:nvPr/>
        </p:nvSpPr>
        <p:spPr>
          <a:xfrm>
            <a:off x="838200" y="1225118"/>
            <a:ext cx="7187214" cy="830997"/>
          </a:xfrm>
          <a:prstGeom prst="rect">
            <a:avLst/>
          </a:prstGeom>
          <a:noFill/>
        </p:spPr>
        <p:txBody>
          <a:bodyPr wrap="square" rtlCol="0">
            <a:spAutoFit/>
          </a:bodyPr>
          <a:lstStyle/>
          <a:p>
            <a:r>
              <a:rPr lang="en-US" sz="2400" dirty="0">
                <a:solidFill>
                  <a:schemeClr val="accent2">
                    <a:lumMod val="50000"/>
                  </a:schemeClr>
                </a:solidFill>
              </a:rPr>
              <a:t>Thought 4: If I levied to fill the “box” in full in FY 2019 and I do the same this year, how much state $ do I get? </a:t>
            </a:r>
          </a:p>
        </p:txBody>
      </p:sp>
      <p:sp>
        <p:nvSpPr>
          <p:cNvPr id="10" name="Slide Number Placeholder 9">
            <a:extLst>
              <a:ext uri="{FF2B5EF4-FFF2-40B4-BE49-F238E27FC236}">
                <a16:creationId xmlns:a16="http://schemas.microsoft.com/office/drawing/2014/main" id="{4FBE2350-F6DE-4CFF-9E3E-BDD53246AD16}"/>
              </a:ext>
            </a:extLst>
          </p:cNvPr>
          <p:cNvSpPr>
            <a:spLocks noGrp="1"/>
          </p:cNvSpPr>
          <p:nvPr>
            <p:ph type="sldNum" sz="quarter" idx="11"/>
          </p:nvPr>
        </p:nvSpPr>
        <p:spPr/>
        <p:txBody>
          <a:bodyPr/>
          <a:lstStyle/>
          <a:p>
            <a:pPr defTabSz="457200" fontAlgn="base">
              <a:spcBef>
                <a:spcPct val="0"/>
              </a:spcBef>
              <a:spcAft>
                <a:spcPct val="0"/>
              </a:spcAft>
              <a:defRPr/>
            </a:pPr>
            <a:fld id="{245761AB-2A1B-4162-AB3D-A9E9D26D05DA}" type="slidenum">
              <a:rPr lang="en-US" altLang="en-US" smtClean="0">
                <a:ea typeface="ＭＳ Ｐゴシック" panose="020B0600070205080204" pitchFamily="34" charset="-128"/>
              </a:rPr>
              <a:pPr defTabSz="457200" fontAlgn="base">
                <a:spcBef>
                  <a:spcPct val="0"/>
                </a:spcBef>
                <a:spcAft>
                  <a:spcPct val="0"/>
                </a:spcAft>
                <a:defRPr/>
              </a:pPr>
              <a:t>43</a:t>
            </a:fld>
            <a:endParaRPr lang="en-US" altLang="en-US">
              <a:ea typeface="ＭＳ Ｐゴシック" panose="020B0600070205080204" pitchFamily="34" charset="-128"/>
            </a:endParaRPr>
          </a:p>
        </p:txBody>
      </p:sp>
      <p:sp>
        <p:nvSpPr>
          <p:cNvPr id="13" name="TextBox 12">
            <a:extLst>
              <a:ext uri="{FF2B5EF4-FFF2-40B4-BE49-F238E27FC236}">
                <a16:creationId xmlns:a16="http://schemas.microsoft.com/office/drawing/2014/main" id="{3E71ED84-EDBF-405F-AC27-864DDEA617F2}"/>
              </a:ext>
            </a:extLst>
          </p:cNvPr>
          <p:cNvSpPr txBox="1"/>
          <p:nvPr/>
        </p:nvSpPr>
        <p:spPr>
          <a:xfrm>
            <a:off x="8907743" y="5631209"/>
            <a:ext cx="2306715" cy="523220"/>
          </a:xfrm>
          <a:prstGeom prst="rect">
            <a:avLst/>
          </a:prstGeom>
          <a:noFill/>
        </p:spPr>
        <p:txBody>
          <a:bodyPr wrap="square" rtlCol="0">
            <a:spAutoFit/>
          </a:bodyPr>
          <a:lstStyle/>
          <a:p>
            <a:pPr algn="ctr"/>
            <a:r>
              <a:rPr lang="en-US" sz="2800" dirty="0"/>
              <a:t>$27,300,000</a:t>
            </a:r>
          </a:p>
        </p:txBody>
      </p:sp>
    </p:spTree>
    <p:extLst>
      <p:ext uri="{BB962C8B-B14F-4D97-AF65-F5344CB8AC3E}">
        <p14:creationId xmlns:p14="http://schemas.microsoft.com/office/powerpoint/2010/main" val="5353203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5C29B989-0196-4199-8553-25770B7CFFA7}"/>
              </a:ext>
            </a:extLst>
          </p:cNvPr>
          <p:cNvPicPr>
            <a:picLocks noGrp="1" noChangeAspect="1"/>
          </p:cNvPicPr>
          <p:nvPr>
            <p:ph idx="1"/>
          </p:nvPr>
        </p:nvPicPr>
        <p:blipFill rotWithShape="1">
          <a:blip r:embed="rId2"/>
          <a:srcRect r="36971"/>
          <a:stretch/>
        </p:blipFill>
        <p:spPr>
          <a:xfrm>
            <a:off x="838200" y="2109768"/>
            <a:ext cx="6627920" cy="3783051"/>
          </a:xfrm>
          <a:prstGeom prst="rect">
            <a:avLst/>
          </a:prstGeom>
        </p:spPr>
      </p:pic>
      <p:sp>
        <p:nvSpPr>
          <p:cNvPr id="8" name="Date Placeholder 7">
            <a:extLst>
              <a:ext uri="{FF2B5EF4-FFF2-40B4-BE49-F238E27FC236}">
                <a16:creationId xmlns:a16="http://schemas.microsoft.com/office/drawing/2014/main" id="{CF1FF63C-B701-45CE-8CDB-B5AEDD0ABCE0}"/>
              </a:ext>
            </a:extLst>
          </p:cNvPr>
          <p:cNvSpPr>
            <a:spLocks noGrp="1"/>
          </p:cNvSpPr>
          <p:nvPr>
            <p:ph type="dt" sz="half" idx="10"/>
          </p:nvPr>
        </p:nvSpPr>
        <p:spPr/>
        <p:txBody>
          <a:bodyPr/>
          <a:lstStyle/>
          <a:p>
            <a:r>
              <a:rPr lang="en-US"/>
              <a:t>June 2019</a:t>
            </a:r>
          </a:p>
        </p:txBody>
      </p:sp>
      <p:sp>
        <p:nvSpPr>
          <p:cNvPr id="2" name="Title 1">
            <a:extLst>
              <a:ext uri="{FF2B5EF4-FFF2-40B4-BE49-F238E27FC236}">
                <a16:creationId xmlns:a16="http://schemas.microsoft.com/office/drawing/2014/main" id="{307F38C9-4392-4F61-8F15-2B3F97091330}"/>
              </a:ext>
            </a:extLst>
          </p:cNvPr>
          <p:cNvSpPr>
            <a:spLocks noGrp="1"/>
          </p:cNvSpPr>
          <p:nvPr>
            <p:ph type="title"/>
          </p:nvPr>
        </p:nvSpPr>
        <p:spPr/>
        <p:txBody>
          <a:bodyPr/>
          <a:lstStyle/>
          <a:p>
            <a:r>
              <a:rPr lang="en-US" dirty="0"/>
              <a:t>What Does This Mean for My District?</a:t>
            </a:r>
          </a:p>
        </p:txBody>
      </p:sp>
      <p:pic>
        <p:nvPicPr>
          <p:cNvPr id="5" name="Picture 4">
            <a:extLst>
              <a:ext uri="{FF2B5EF4-FFF2-40B4-BE49-F238E27FC236}">
                <a16:creationId xmlns:a16="http://schemas.microsoft.com/office/drawing/2014/main" id="{114AC9C8-A680-46ED-B324-B901344CA354}"/>
              </a:ext>
            </a:extLst>
          </p:cNvPr>
          <p:cNvPicPr>
            <a:picLocks noChangeAspect="1"/>
          </p:cNvPicPr>
          <p:nvPr/>
        </p:nvPicPr>
        <p:blipFill rotWithShape="1">
          <a:blip r:embed="rId2"/>
          <a:srcRect l="90053"/>
          <a:stretch/>
        </p:blipFill>
        <p:spPr>
          <a:xfrm>
            <a:off x="6525087" y="2109768"/>
            <a:ext cx="1046011" cy="3783051"/>
          </a:xfrm>
          <a:prstGeom prst="rect">
            <a:avLst/>
          </a:prstGeom>
        </p:spPr>
      </p:pic>
      <p:sp>
        <p:nvSpPr>
          <p:cNvPr id="11" name="Cylinder 10">
            <a:extLst>
              <a:ext uri="{FF2B5EF4-FFF2-40B4-BE49-F238E27FC236}">
                <a16:creationId xmlns:a16="http://schemas.microsoft.com/office/drawing/2014/main" id="{1BE41459-45BD-4FBA-915A-E6ECC0C7FF3A}"/>
              </a:ext>
            </a:extLst>
          </p:cNvPr>
          <p:cNvSpPr/>
          <p:nvPr/>
        </p:nvSpPr>
        <p:spPr>
          <a:xfrm>
            <a:off x="8852516" y="2809027"/>
            <a:ext cx="2306715" cy="2695129"/>
          </a:xfrm>
          <a:prstGeom prst="can">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Local Effort</a:t>
            </a:r>
          </a:p>
          <a:p>
            <a:pPr algn="ctr"/>
            <a:r>
              <a:rPr lang="en-US" dirty="0"/>
              <a:t>$18,248.19</a:t>
            </a:r>
          </a:p>
        </p:txBody>
      </p:sp>
      <p:sp>
        <p:nvSpPr>
          <p:cNvPr id="13" name="Cylinder 12">
            <a:extLst>
              <a:ext uri="{FF2B5EF4-FFF2-40B4-BE49-F238E27FC236}">
                <a16:creationId xmlns:a16="http://schemas.microsoft.com/office/drawing/2014/main" id="{81868A89-4A96-49EE-9565-3627FB9BB4AE}"/>
              </a:ext>
            </a:extLst>
          </p:cNvPr>
          <p:cNvSpPr/>
          <p:nvPr/>
        </p:nvSpPr>
        <p:spPr>
          <a:xfrm>
            <a:off x="8852516" y="1899821"/>
            <a:ext cx="2306715" cy="1596068"/>
          </a:xfrm>
          <a:prstGeom prst="can">
            <a:avLst>
              <a:gd name="adj" fmla="val 29409"/>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State Aid </a:t>
            </a:r>
          </a:p>
          <a:p>
            <a:pPr algn="ctr"/>
            <a:r>
              <a:rPr lang="en-US" dirty="0"/>
              <a:t>PRORATED PAYMENT IN MAY, BASED ON AVAILABLE REVENUE </a:t>
            </a:r>
          </a:p>
        </p:txBody>
      </p:sp>
      <p:sp>
        <p:nvSpPr>
          <p:cNvPr id="3" name="TextBox 2">
            <a:extLst>
              <a:ext uri="{FF2B5EF4-FFF2-40B4-BE49-F238E27FC236}">
                <a16:creationId xmlns:a16="http://schemas.microsoft.com/office/drawing/2014/main" id="{A1655ACD-5E46-4C23-AD63-D7179CFC93C1}"/>
              </a:ext>
            </a:extLst>
          </p:cNvPr>
          <p:cNvSpPr txBox="1"/>
          <p:nvPr/>
        </p:nvSpPr>
        <p:spPr>
          <a:xfrm>
            <a:off x="838199" y="1225118"/>
            <a:ext cx="7719875" cy="830997"/>
          </a:xfrm>
          <a:prstGeom prst="rect">
            <a:avLst/>
          </a:prstGeom>
          <a:noFill/>
        </p:spPr>
        <p:txBody>
          <a:bodyPr wrap="square" rtlCol="0">
            <a:spAutoFit/>
          </a:bodyPr>
          <a:lstStyle/>
          <a:p>
            <a:r>
              <a:rPr lang="en-US" sz="2400" dirty="0">
                <a:solidFill>
                  <a:schemeClr val="accent2">
                    <a:lumMod val="50000"/>
                  </a:schemeClr>
                </a:solidFill>
              </a:rPr>
              <a:t>Thought 5: If I adjust my levy down to maximize the state funds received will all districts in the state do the same?</a:t>
            </a:r>
          </a:p>
        </p:txBody>
      </p:sp>
      <p:sp>
        <p:nvSpPr>
          <p:cNvPr id="6" name="Cylinder 5">
            <a:extLst>
              <a:ext uri="{FF2B5EF4-FFF2-40B4-BE49-F238E27FC236}">
                <a16:creationId xmlns:a16="http://schemas.microsoft.com/office/drawing/2014/main" id="{8D609B65-E4D2-45D9-8FCC-03B0CF0E17A3}"/>
              </a:ext>
            </a:extLst>
          </p:cNvPr>
          <p:cNvSpPr/>
          <p:nvPr/>
        </p:nvSpPr>
        <p:spPr>
          <a:xfrm>
            <a:off x="8852516" y="1482572"/>
            <a:ext cx="2306715" cy="4021584"/>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9">
            <a:extLst>
              <a:ext uri="{FF2B5EF4-FFF2-40B4-BE49-F238E27FC236}">
                <a16:creationId xmlns:a16="http://schemas.microsoft.com/office/drawing/2014/main" id="{0A247A0C-F812-43F8-9D03-AC9E7E335B75}"/>
              </a:ext>
            </a:extLst>
          </p:cNvPr>
          <p:cNvSpPr>
            <a:spLocks noGrp="1"/>
          </p:cNvSpPr>
          <p:nvPr>
            <p:ph type="sldNum" sz="quarter" idx="11"/>
          </p:nvPr>
        </p:nvSpPr>
        <p:spPr/>
        <p:txBody>
          <a:bodyPr/>
          <a:lstStyle/>
          <a:p>
            <a:pPr defTabSz="457200" fontAlgn="base">
              <a:spcBef>
                <a:spcPct val="0"/>
              </a:spcBef>
              <a:spcAft>
                <a:spcPct val="0"/>
              </a:spcAft>
              <a:defRPr/>
            </a:pPr>
            <a:fld id="{245761AB-2A1B-4162-AB3D-A9E9D26D05DA}" type="slidenum">
              <a:rPr lang="en-US" altLang="en-US" smtClean="0">
                <a:ea typeface="ＭＳ Ｐゴシック" panose="020B0600070205080204" pitchFamily="34" charset="-128"/>
              </a:rPr>
              <a:pPr defTabSz="457200" fontAlgn="base">
                <a:spcBef>
                  <a:spcPct val="0"/>
                </a:spcBef>
                <a:spcAft>
                  <a:spcPct val="0"/>
                </a:spcAft>
                <a:defRPr/>
              </a:pPr>
              <a:t>44</a:t>
            </a:fld>
            <a:endParaRPr lang="en-US" altLang="en-US">
              <a:ea typeface="ＭＳ Ｐゴシック" panose="020B0600070205080204" pitchFamily="34" charset="-128"/>
            </a:endParaRPr>
          </a:p>
        </p:txBody>
      </p:sp>
      <p:sp>
        <p:nvSpPr>
          <p:cNvPr id="14" name="TextBox 13">
            <a:extLst>
              <a:ext uri="{FF2B5EF4-FFF2-40B4-BE49-F238E27FC236}">
                <a16:creationId xmlns:a16="http://schemas.microsoft.com/office/drawing/2014/main" id="{46AFE884-0FC2-46A3-9D73-893DD1F2FCC2}"/>
              </a:ext>
            </a:extLst>
          </p:cNvPr>
          <p:cNvSpPr txBox="1"/>
          <p:nvPr/>
        </p:nvSpPr>
        <p:spPr>
          <a:xfrm>
            <a:off x="8907743" y="5631209"/>
            <a:ext cx="2306715" cy="523220"/>
          </a:xfrm>
          <a:prstGeom prst="rect">
            <a:avLst/>
          </a:prstGeom>
          <a:noFill/>
        </p:spPr>
        <p:txBody>
          <a:bodyPr wrap="square" rtlCol="0">
            <a:spAutoFit/>
          </a:bodyPr>
          <a:lstStyle/>
          <a:p>
            <a:pPr algn="ctr"/>
            <a:r>
              <a:rPr lang="en-US" sz="2800" dirty="0"/>
              <a:t>$27,300,000</a:t>
            </a:r>
          </a:p>
        </p:txBody>
      </p:sp>
    </p:spTree>
    <p:extLst>
      <p:ext uri="{BB962C8B-B14F-4D97-AF65-F5344CB8AC3E}">
        <p14:creationId xmlns:p14="http://schemas.microsoft.com/office/powerpoint/2010/main" val="340050619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5C29B989-0196-4199-8553-25770B7CFFA7}"/>
              </a:ext>
            </a:extLst>
          </p:cNvPr>
          <p:cNvPicPr>
            <a:picLocks noGrp="1" noChangeAspect="1"/>
          </p:cNvPicPr>
          <p:nvPr>
            <p:ph idx="1"/>
          </p:nvPr>
        </p:nvPicPr>
        <p:blipFill rotWithShape="1">
          <a:blip r:embed="rId2"/>
          <a:srcRect r="36971"/>
          <a:stretch/>
        </p:blipFill>
        <p:spPr>
          <a:xfrm>
            <a:off x="838200" y="2109768"/>
            <a:ext cx="6627920" cy="3783051"/>
          </a:xfrm>
          <a:prstGeom prst="rect">
            <a:avLst/>
          </a:prstGeom>
        </p:spPr>
      </p:pic>
      <p:sp>
        <p:nvSpPr>
          <p:cNvPr id="8" name="Date Placeholder 7">
            <a:extLst>
              <a:ext uri="{FF2B5EF4-FFF2-40B4-BE49-F238E27FC236}">
                <a16:creationId xmlns:a16="http://schemas.microsoft.com/office/drawing/2014/main" id="{D4D23502-8F23-41F4-9503-F7DEF1BFD740}"/>
              </a:ext>
            </a:extLst>
          </p:cNvPr>
          <p:cNvSpPr>
            <a:spLocks noGrp="1"/>
          </p:cNvSpPr>
          <p:nvPr>
            <p:ph type="dt" sz="half" idx="10"/>
          </p:nvPr>
        </p:nvSpPr>
        <p:spPr/>
        <p:txBody>
          <a:bodyPr/>
          <a:lstStyle/>
          <a:p>
            <a:r>
              <a:rPr lang="en-US"/>
              <a:t>June 2019</a:t>
            </a:r>
          </a:p>
        </p:txBody>
      </p:sp>
      <p:sp>
        <p:nvSpPr>
          <p:cNvPr id="2" name="Title 1">
            <a:extLst>
              <a:ext uri="{FF2B5EF4-FFF2-40B4-BE49-F238E27FC236}">
                <a16:creationId xmlns:a16="http://schemas.microsoft.com/office/drawing/2014/main" id="{307F38C9-4392-4F61-8F15-2B3F97091330}"/>
              </a:ext>
            </a:extLst>
          </p:cNvPr>
          <p:cNvSpPr>
            <a:spLocks noGrp="1"/>
          </p:cNvSpPr>
          <p:nvPr>
            <p:ph type="title"/>
          </p:nvPr>
        </p:nvSpPr>
        <p:spPr/>
        <p:txBody>
          <a:bodyPr/>
          <a:lstStyle/>
          <a:p>
            <a:r>
              <a:rPr lang="en-US" dirty="0"/>
              <a:t>What Does This Mean for My District?</a:t>
            </a:r>
          </a:p>
        </p:txBody>
      </p:sp>
      <p:pic>
        <p:nvPicPr>
          <p:cNvPr id="5" name="Picture 4">
            <a:extLst>
              <a:ext uri="{FF2B5EF4-FFF2-40B4-BE49-F238E27FC236}">
                <a16:creationId xmlns:a16="http://schemas.microsoft.com/office/drawing/2014/main" id="{114AC9C8-A680-46ED-B324-B901344CA354}"/>
              </a:ext>
            </a:extLst>
          </p:cNvPr>
          <p:cNvPicPr>
            <a:picLocks noChangeAspect="1"/>
          </p:cNvPicPr>
          <p:nvPr/>
        </p:nvPicPr>
        <p:blipFill rotWithShape="1">
          <a:blip r:embed="rId2"/>
          <a:srcRect l="90053"/>
          <a:stretch/>
        </p:blipFill>
        <p:spPr>
          <a:xfrm>
            <a:off x="6525087" y="2109768"/>
            <a:ext cx="1046011" cy="3783051"/>
          </a:xfrm>
          <a:prstGeom prst="rect">
            <a:avLst/>
          </a:prstGeom>
        </p:spPr>
      </p:pic>
      <p:sp>
        <p:nvSpPr>
          <p:cNvPr id="11" name="Cylinder 10">
            <a:extLst>
              <a:ext uri="{FF2B5EF4-FFF2-40B4-BE49-F238E27FC236}">
                <a16:creationId xmlns:a16="http://schemas.microsoft.com/office/drawing/2014/main" id="{1BE41459-45BD-4FBA-915A-E6ECC0C7FF3A}"/>
              </a:ext>
            </a:extLst>
          </p:cNvPr>
          <p:cNvSpPr/>
          <p:nvPr/>
        </p:nvSpPr>
        <p:spPr>
          <a:xfrm>
            <a:off x="8852516" y="2809027"/>
            <a:ext cx="2306715" cy="2695129"/>
          </a:xfrm>
          <a:prstGeom prst="can">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Local Effort</a:t>
            </a:r>
          </a:p>
          <a:p>
            <a:pPr algn="ctr"/>
            <a:r>
              <a:rPr lang="en-US" dirty="0"/>
              <a:t>$18,248.19</a:t>
            </a:r>
          </a:p>
        </p:txBody>
      </p:sp>
      <p:sp>
        <p:nvSpPr>
          <p:cNvPr id="13" name="Cylinder 12">
            <a:extLst>
              <a:ext uri="{FF2B5EF4-FFF2-40B4-BE49-F238E27FC236}">
                <a16:creationId xmlns:a16="http://schemas.microsoft.com/office/drawing/2014/main" id="{81868A89-4A96-49EE-9565-3627FB9BB4AE}"/>
              </a:ext>
            </a:extLst>
          </p:cNvPr>
          <p:cNvSpPr/>
          <p:nvPr/>
        </p:nvSpPr>
        <p:spPr>
          <a:xfrm>
            <a:off x="8852516" y="1615736"/>
            <a:ext cx="2306715" cy="1880153"/>
          </a:xfrm>
          <a:prstGeom prst="can">
            <a:avLst>
              <a:gd name="adj" fmla="val 29409"/>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State Aid </a:t>
            </a:r>
          </a:p>
          <a:p>
            <a:pPr algn="ctr"/>
            <a:r>
              <a:rPr lang="en-US" dirty="0"/>
              <a:t>PRORATED PAYMENT IN MAY, BASED ON AVAILABLE REVENUE </a:t>
            </a:r>
          </a:p>
        </p:txBody>
      </p:sp>
      <p:sp>
        <p:nvSpPr>
          <p:cNvPr id="3" name="TextBox 2">
            <a:extLst>
              <a:ext uri="{FF2B5EF4-FFF2-40B4-BE49-F238E27FC236}">
                <a16:creationId xmlns:a16="http://schemas.microsoft.com/office/drawing/2014/main" id="{A1655ACD-5E46-4C23-AD63-D7179CFC93C1}"/>
              </a:ext>
            </a:extLst>
          </p:cNvPr>
          <p:cNvSpPr txBox="1"/>
          <p:nvPr/>
        </p:nvSpPr>
        <p:spPr>
          <a:xfrm>
            <a:off x="838199" y="1225118"/>
            <a:ext cx="7719875" cy="830997"/>
          </a:xfrm>
          <a:prstGeom prst="rect">
            <a:avLst/>
          </a:prstGeom>
          <a:noFill/>
        </p:spPr>
        <p:txBody>
          <a:bodyPr wrap="square" rtlCol="0">
            <a:spAutoFit/>
          </a:bodyPr>
          <a:lstStyle/>
          <a:p>
            <a:r>
              <a:rPr lang="en-US" sz="2400" dirty="0">
                <a:solidFill>
                  <a:schemeClr val="accent2">
                    <a:lumMod val="50000"/>
                  </a:schemeClr>
                </a:solidFill>
              </a:rPr>
              <a:t>Thought 5: If I adjust my levy down to maximize the state funds received will all districts in the state do the same?</a:t>
            </a:r>
          </a:p>
        </p:txBody>
      </p:sp>
      <p:sp>
        <p:nvSpPr>
          <p:cNvPr id="6" name="Cylinder 5">
            <a:extLst>
              <a:ext uri="{FF2B5EF4-FFF2-40B4-BE49-F238E27FC236}">
                <a16:creationId xmlns:a16="http://schemas.microsoft.com/office/drawing/2014/main" id="{8D609B65-E4D2-45D9-8FCC-03B0CF0E17A3}"/>
              </a:ext>
            </a:extLst>
          </p:cNvPr>
          <p:cNvSpPr/>
          <p:nvPr/>
        </p:nvSpPr>
        <p:spPr>
          <a:xfrm>
            <a:off x="8852516" y="1482572"/>
            <a:ext cx="2306715" cy="4021584"/>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9">
            <a:extLst>
              <a:ext uri="{FF2B5EF4-FFF2-40B4-BE49-F238E27FC236}">
                <a16:creationId xmlns:a16="http://schemas.microsoft.com/office/drawing/2014/main" id="{CEFC27A7-149D-4068-AA15-42E64ABB0D87}"/>
              </a:ext>
            </a:extLst>
          </p:cNvPr>
          <p:cNvSpPr>
            <a:spLocks noGrp="1"/>
          </p:cNvSpPr>
          <p:nvPr>
            <p:ph type="sldNum" sz="quarter" idx="11"/>
          </p:nvPr>
        </p:nvSpPr>
        <p:spPr/>
        <p:txBody>
          <a:bodyPr/>
          <a:lstStyle/>
          <a:p>
            <a:pPr defTabSz="457200" fontAlgn="base">
              <a:spcBef>
                <a:spcPct val="0"/>
              </a:spcBef>
              <a:spcAft>
                <a:spcPct val="0"/>
              </a:spcAft>
              <a:defRPr/>
            </a:pPr>
            <a:fld id="{245761AB-2A1B-4162-AB3D-A9E9D26D05DA}" type="slidenum">
              <a:rPr lang="en-US" altLang="en-US" smtClean="0">
                <a:ea typeface="ＭＳ Ｐゴシック" panose="020B0600070205080204" pitchFamily="34" charset="-128"/>
              </a:rPr>
              <a:pPr defTabSz="457200" fontAlgn="base">
                <a:spcBef>
                  <a:spcPct val="0"/>
                </a:spcBef>
                <a:spcAft>
                  <a:spcPct val="0"/>
                </a:spcAft>
                <a:defRPr/>
              </a:pPr>
              <a:t>45</a:t>
            </a:fld>
            <a:endParaRPr lang="en-US" altLang="en-US">
              <a:ea typeface="ＭＳ Ｐゴシック" panose="020B0600070205080204" pitchFamily="34" charset="-128"/>
            </a:endParaRPr>
          </a:p>
        </p:txBody>
      </p:sp>
      <p:sp>
        <p:nvSpPr>
          <p:cNvPr id="15" name="TextBox 14">
            <a:extLst>
              <a:ext uri="{FF2B5EF4-FFF2-40B4-BE49-F238E27FC236}">
                <a16:creationId xmlns:a16="http://schemas.microsoft.com/office/drawing/2014/main" id="{1605C7A1-D0E4-4AD4-ABB1-C70EEE40C2DD}"/>
              </a:ext>
            </a:extLst>
          </p:cNvPr>
          <p:cNvSpPr txBox="1"/>
          <p:nvPr/>
        </p:nvSpPr>
        <p:spPr>
          <a:xfrm>
            <a:off x="8907743" y="5631209"/>
            <a:ext cx="2306715" cy="523220"/>
          </a:xfrm>
          <a:prstGeom prst="rect">
            <a:avLst/>
          </a:prstGeom>
          <a:noFill/>
        </p:spPr>
        <p:txBody>
          <a:bodyPr wrap="square" rtlCol="0">
            <a:spAutoFit/>
          </a:bodyPr>
          <a:lstStyle/>
          <a:p>
            <a:pPr algn="ctr"/>
            <a:r>
              <a:rPr lang="en-US" sz="2800" dirty="0"/>
              <a:t>$27,300,000</a:t>
            </a:r>
          </a:p>
        </p:txBody>
      </p:sp>
    </p:spTree>
    <p:extLst>
      <p:ext uri="{BB962C8B-B14F-4D97-AF65-F5344CB8AC3E}">
        <p14:creationId xmlns:p14="http://schemas.microsoft.com/office/powerpoint/2010/main" val="320498746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5C29B989-0196-4199-8553-25770B7CFFA7}"/>
              </a:ext>
            </a:extLst>
          </p:cNvPr>
          <p:cNvPicPr>
            <a:picLocks noGrp="1" noChangeAspect="1"/>
          </p:cNvPicPr>
          <p:nvPr>
            <p:ph idx="1"/>
          </p:nvPr>
        </p:nvPicPr>
        <p:blipFill rotWithShape="1">
          <a:blip r:embed="rId2"/>
          <a:srcRect r="36971"/>
          <a:stretch/>
        </p:blipFill>
        <p:spPr>
          <a:xfrm>
            <a:off x="838200" y="2109768"/>
            <a:ext cx="6627920" cy="3783051"/>
          </a:xfrm>
          <a:prstGeom prst="rect">
            <a:avLst/>
          </a:prstGeom>
        </p:spPr>
      </p:pic>
      <p:sp>
        <p:nvSpPr>
          <p:cNvPr id="8" name="Date Placeholder 7">
            <a:extLst>
              <a:ext uri="{FF2B5EF4-FFF2-40B4-BE49-F238E27FC236}">
                <a16:creationId xmlns:a16="http://schemas.microsoft.com/office/drawing/2014/main" id="{0BEABCA9-F001-4092-9E9D-18F666467A56}"/>
              </a:ext>
            </a:extLst>
          </p:cNvPr>
          <p:cNvSpPr>
            <a:spLocks noGrp="1"/>
          </p:cNvSpPr>
          <p:nvPr>
            <p:ph type="dt" sz="half" idx="10"/>
          </p:nvPr>
        </p:nvSpPr>
        <p:spPr/>
        <p:txBody>
          <a:bodyPr/>
          <a:lstStyle/>
          <a:p>
            <a:r>
              <a:rPr lang="en-US"/>
              <a:t>June 2019</a:t>
            </a:r>
          </a:p>
        </p:txBody>
      </p:sp>
      <p:sp>
        <p:nvSpPr>
          <p:cNvPr id="2" name="Title 1">
            <a:extLst>
              <a:ext uri="{FF2B5EF4-FFF2-40B4-BE49-F238E27FC236}">
                <a16:creationId xmlns:a16="http://schemas.microsoft.com/office/drawing/2014/main" id="{307F38C9-4392-4F61-8F15-2B3F97091330}"/>
              </a:ext>
            </a:extLst>
          </p:cNvPr>
          <p:cNvSpPr>
            <a:spLocks noGrp="1"/>
          </p:cNvSpPr>
          <p:nvPr>
            <p:ph type="title"/>
          </p:nvPr>
        </p:nvSpPr>
        <p:spPr/>
        <p:txBody>
          <a:bodyPr/>
          <a:lstStyle/>
          <a:p>
            <a:r>
              <a:rPr lang="en-US" dirty="0"/>
              <a:t>What Does This Mean for My District?</a:t>
            </a:r>
          </a:p>
        </p:txBody>
      </p:sp>
      <p:pic>
        <p:nvPicPr>
          <p:cNvPr id="5" name="Picture 4">
            <a:extLst>
              <a:ext uri="{FF2B5EF4-FFF2-40B4-BE49-F238E27FC236}">
                <a16:creationId xmlns:a16="http://schemas.microsoft.com/office/drawing/2014/main" id="{114AC9C8-A680-46ED-B324-B901344CA354}"/>
              </a:ext>
            </a:extLst>
          </p:cNvPr>
          <p:cNvPicPr>
            <a:picLocks noChangeAspect="1"/>
          </p:cNvPicPr>
          <p:nvPr/>
        </p:nvPicPr>
        <p:blipFill rotWithShape="1">
          <a:blip r:embed="rId2"/>
          <a:srcRect l="90053"/>
          <a:stretch/>
        </p:blipFill>
        <p:spPr>
          <a:xfrm>
            <a:off x="6525087" y="2109768"/>
            <a:ext cx="1046011" cy="3783051"/>
          </a:xfrm>
          <a:prstGeom prst="rect">
            <a:avLst/>
          </a:prstGeom>
        </p:spPr>
      </p:pic>
      <p:sp>
        <p:nvSpPr>
          <p:cNvPr id="11" name="Cylinder 10">
            <a:extLst>
              <a:ext uri="{FF2B5EF4-FFF2-40B4-BE49-F238E27FC236}">
                <a16:creationId xmlns:a16="http://schemas.microsoft.com/office/drawing/2014/main" id="{1BE41459-45BD-4FBA-915A-E6ECC0C7FF3A}"/>
              </a:ext>
            </a:extLst>
          </p:cNvPr>
          <p:cNvSpPr/>
          <p:nvPr/>
        </p:nvSpPr>
        <p:spPr>
          <a:xfrm>
            <a:off x="8852516" y="2809027"/>
            <a:ext cx="2306715" cy="2695129"/>
          </a:xfrm>
          <a:prstGeom prst="can">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Local Effort</a:t>
            </a:r>
          </a:p>
          <a:p>
            <a:pPr algn="ctr"/>
            <a:r>
              <a:rPr lang="en-US" dirty="0"/>
              <a:t>$18,248.19</a:t>
            </a:r>
          </a:p>
        </p:txBody>
      </p:sp>
      <p:sp>
        <p:nvSpPr>
          <p:cNvPr id="13" name="Cylinder 12">
            <a:extLst>
              <a:ext uri="{FF2B5EF4-FFF2-40B4-BE49-F238E27FC236}">
                <a16:creationId xmlns:a16="http://schemas.microsoft.com/office/drawing/2014/main" id="{81868A89-4A96-49EE-9565-3627FB9BB4AE}"/>
              </a:ext>
            </a:extLst>
          </p:cNvPr>
          <p:cNvSpPr/>
          <p:nvPr/>
        </p:nvSpPr>
        <p:spPr>
          <a:xfrm>
            <a:off x="8852516" y="1615736"/>
            <a:ext cx="2306715" cy="1880153"/>
          </a:xfrm>
          <a:prstGeom prst="can">
            <a:avLst>
              <a:gd name="adj" fmla="val 29409"/>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State Aid </a:t>
            </a:r>
          </a:p>
          <a:p>
            <a:pPr algn="ctr"/>
            <a:r>
              <a:rPr lang="en-US" dirty="0"/>
              <a:t>PRORATED PAYMENT IN MAY, BASED ON AVAILABLE REVENUE </a:t>
            </a:r>
          </a:p>
        </p:txBody>
      </p:sp>
      <p:sp>
        <p:nvSpPr>
          <p:cNvPr id="3" name="TextBox 2">
            <a:extLst>
              <a:ext uri="{FF2B5EF4-FFF2-40B4-BE49-F238E27FC236}">
                <a16:creationId xmlns:a16="http://schemas.microsoft.com/office/drawing/2014/main" id="{A1655ACD-5E46-4C23-AD63-D7179CFC93C1}"/>
              </a:ext>
            </a:extLst>
          </p:cNvPr>
          <p:cNvSpPr txBox="1"/>
          <p:nvPr/>
        </p:nvSpPr>
        <p:spPr>
          <a:xfrm>
            <a:off x="838199" y="1225118"/>
            <a:ext cx="8014317" cy="830997"/>
          </a:xfrm>
          <a:prstGeom prst="rect">
            <a:avLst/>
          </a:prstGeom>
          <a:noFill/>
        </p:spPr>
        <p:txBody>
          <a:bodyPr wrap="square" rtlCol="0">
            <a:spAutoFit/>
          </a:bodyPr>
          <a:lstStyle/>
          <a:p>
            <a:r>
              <a:rPr lang="en-US" sz="2400" dirty="0">
                <a:solidFill>
                  <a:schemeClr val="accent2">
                    <a:lumMod val="50000"/>
                  </a:schemeClr>
                </a:solidFill>
              </a:rPr>
              <a:t>Thought 6: What if there is extra revenue left after the total SMMA distribution and total available state revenue is known?</a:t>
            </a:r>
          </a:p>
        </p:txBody>
      </p:sp>
      <p:sp>
        <p:nvSpPr>
          <p:cNvPr id="6" name="Cylinder 5">
            <a:extLst>
              <a:ext uri="{FF2B5EF4-FFF2-40B4-BE49-F238E27FC236}">
                <a16:creationId xmlns:a16="http://schemas.microsoft.com/office/drawing/2014/main" id="{8D609B65-E4D2-45D9-8FCC-03B0CF0E17A3}"/>
              </a:ext>
            </a:extLst>
          </p:cNvPr>
          <p:cNvSpPr/>
          <p:nvPr/>
        </p:nvSpPr>
        <p:spPr>
          <a:xfrm>
            <a:off x="8852516" y="1482572"/>
            <a:ext cx="2306715" cy="4021584"/>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9">
            <a:extLst>
              <a:ext uri="{FF2B5EF4-FFF2-40B4-BE49-F238E27FC236}">
                <a16:creationId xmlns:a16="http://schemas.microsoft.com/office/drawing/2014/main" id="{9BF3DD7A-3082-4043-9518-74DFB664AB95}"/>
              </a:ext>
            </a:extLst>
          </p:cNvPr>
          <p:cNvSpPr>
            <a:spLocks noGrp="1"/>
          </p:cNvSpPr>
          <p:nvPr>
            <p:ph type="sldNum" sz="quarter" idx="11"/>
          </p:nvPr>
        </p:nvSpPr>
        <p:spPr/>
        <p:txBody>
          <a:bodyPr/>
          <a:lstStyle/>
          <a:p>
            <a:pPr defTabSz="457200" fontAlgn="base">
              <a:spcBef>
                <a:spcPct val="0"/>
              </a:spcBef>
              <a:spcAft>
                <a:spcPct val="0"/>
              </a:spcAft>
              <a:defRPr/>
            </a:pPr>
            <a:fld id="{245761AB-2A1B-4162-AB3D-A9E9D26D05DA}" type="slidenum">
              <a:rPr lang="en-US" altLang="en-US" smtClean="0">
                <a:ea typeface="ＭＳ Ｐゴシック" panose="020B0600070205080204" pitchFamily="34" charset="-128"/>
              </a:rPr>
              <a:pPr defTabSz="457200" fontAlgn="base">
                <a:spcBef>
                  <a:spcPct val="0"/>
                </a:spcBef>
                <a:spcAft>
                  <a:spcPct val="0"/>
                </a:spcAft>
                <a:defRPr/>
              </a:pPr>
              <a:t>46</a:t>
            </a:fld>
            <a:endParaRPr lang="en-US" altLang="en-US">
              <a:ea typeface="ＭＳ Ｐゴシック" panose="020B0600070205080204" pitchFamily="34" charset="-128"/>
            </a:endParaRPr>
          </a:p>
        </p:txBody>
      </p:sp>
      <p:sp>
        <p:nvSpPr>
          <p:cNvPr id="16" name="TextBox 15">
            <a:extLst>
              <a:ext uri="{FF2B5EF4-FFF2-40B4-BE49-F238E27FC236}">
                <a16:creationId xmlns:a16="http://schemas.microsoft.com/office/drawing/2014/main" id="{A9423B91-89E1-4E3E-8CC2-0F7D060873E5}"/>
              </a:ext>
            </a:extLst>
          </p:cNvPr>
          <p:cNvSpPr txBox="1"/>
          <p:nvPr/>
        </p:nvSpPr>
        <p:spPr>
          <a:xfrm>
            <a:off x="8907743" y="5631209"/>
            <a:ext cx="2306715" cy="523220"/>
          </a:xfrm>
          <a:prstGeom prst="rect">
            <a:avLst/>
          </a:prstGeom>
          <a:noFill/>
        </p:spPr>
        <p:txBody>
          <a:bodyPr wrap="square" rtlCol="0">
            <a:spAutoFit/>
          </a:bodyPr>
          <a:lstStyle/>
          <a:p>
            <a:pPr algn="ctr"/>
            <a:r>
              <a:rPr lang="en-US" sz="2800" dirty="0"/>
              <a:t>$27,300,000</a:t>
            </a:r>
          </a:p>
        </p:txBody>
      </p:sp>
    </p:spTree>
    <p:extLst>
      <p:ext uri="{BB962C8B-B14F-4D97-AF65-F5344CB8AC3E}">
        <p14:creationId xmlns:p14="http://schemas.microsoft.com/office/powerpoint/2010/main" val="207587918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5C29B989-0196-4199-8553-25770B7CFFA7}"/>
              </a:ext>
            </a:extLst>
          </p:cNvPr>
          <p:cNvPicPr>
            <a:picLocks noGrp="1" noChangeAspect="1"/>
          </p:cNvPicPr>
          <p:nvPr>
            <p:ph idx="1"/>
          </p:nvPr>
        </p:nvPicPr>
        <p:blipFill rotWithShape="1">
          <a:blip r:embed="rId2"/>
          <a:srcRect r="36971"/>
          <a:stretch/>
        </p:blipFill>
        <p:spPr>
          <a:xfrm>
            <a:off x="838200" y="2109768"/>
            <a:ext cx="6627920" cy="3783051"/>
          </a:xfrm>
          <a:prstGeom prst="rect">
            <a:avLst/>
          </a:prstGeom>
        </p:spPr>
      </p:pic>
      <p:sp>
        <p:nvSpPr>
          <p:cNvPr id="10" name="Date Placeholder 9">
            <a:extLst>
              <a:ext uri="{FF2B5EF4-FFF2-40B4-BE49-F238E27FC236}">
                <a16:creationId xmlns:a16="http://schemas.microsoft.com/office/drawing/2014/main" id="{480EB605-F2C0-4A0C-9099-02E97809E460}"/>
              </a:ext>
            </a:extLst>
          </p:cNvPr>
          <p:cNvSpPr>
            <a:spLocks noGrp="1"/>
          </p:cNvSpPr>
          <p:nvPr>
            <p:ph type="dt" sz="half" idx="10"/>
          </p:nvPr>
        </p:nvSpPr>
        <p:spPr/>
        <p:txBody>
          <a:bodyPr/>
          <a:lstStyle/>
          <a:p>
            <a:r>
              <a:rPr lang="en-US"/>
              <a:t>June 2019</a:t>
            </a:r>
          </a:p>
        </p:txBody>
      </p:sp>
      <p:sp>
        <p:nvSpPr>
          <p:cNvPr id="2" name="Title 1">
            <a:extLst>
              <a:ext uri="{FF2B5EF4-FFF2-40B4-BE49-F238E27FC236}">
                <a16:creationId xmlns:a16="http://schemas.microsoft.com/office/drawing/2014/main" id="{307F38C9-4392-4F61-8F15-2B3F97091330}"/>
              </a:ext>
            </a:extLst>
          </p:cNvPr>
          <p:cNvSpPr>
            <a:spLocks noGrp="1"/>
          </p:cNvSpPr>
          <p:nvPr>
            <p:ph type="title"/>
          </p:nvPr>
        </p:nvSpPr>
        <p:spPr/>
        <p:txBody>
          <a:bodyPr/>
          <a:lstStyle/>
          <a:p>
            <a:r>
              <a:rPr lang="en-US" dirty="0"/>
              <a:t>What Does This Mean for My District?</a:t>
            </a:r>
          </a:p>
        </p:txBody>
      </p:sp>
      <p:pic>
        <p:nvPicPr>
          <p:cNvPr id="5" name="Picture 4">
            <a:extLst>
              <a:ext uri="{FF2B5EF4-FFF2-40B4-BE49-F238E27FC236}">
                <a16:creationId xmlns:a16="http://schemas.microsoft.com/office/drawing/2014/main" id="{114AC9C8-A680-46ED-B324-B901344CA354}"/>
              </a:ext>
            </a:extLst>
          </p:cNvPr>
          <p:cNvPicPr>
            <a:picLocks noChangeAspect="1"/>
          </p:cNvPicPr>
          <p:nvPr/>
        </p:nvPicPr>
        <p:blipFill rotWithShape="1">
          <a:blip r:embed="rId2"/>
          <a:srcRect l="90053"/>
          <a:stretch/>
        </p:blipFill>
        <p:spPr>
          <a:xfrm>
            <a:off x="6525087" y="2109768"/>
            <a:ext cx="1046011" cy="3783051"/>
          </a:xfrm>
          <a:prstGeom prst="rect">
            <a:avLst/>
          </a:prstGeom>
        </p:spPr>
      </p:pic>
      <p:sp>
        <p:nvSpPr>
          <p:cNvPr id="11" name="Cylinder 10">
            <a:extLst>
              <a:ext uri="{FF2B5EF4-FFF2-40B4-BE49-F238E27FC236}">
                <a16:creationId xmlns:a16="http://schemas.microsoft.com/office/drawing/2014/main" id="{1BE41459-45BD-4FBA-915A-E6ECC0C7FF3A}"/>
              </a:ext>
            </a:extLst>
          </p:cNvPr>
          <p:cNvSpPr/>
          <p:nvPr/>
        </p:nvSpPr>
        <p:spPr>
          <a:xfrm>
            <a:off x="8852516" y="2809027"/>
            <a:ext cx="2306715" cy="2695129"/>
          </a:xfrm>
          <a:prstGeom prst="can">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Local Effort</a:t>
            </a:r>
          </a:p>
          <a:p>
            <a:pPr algn="ctr"/>
            <a:r>
              <a:rPr lang="en-US" dirty="0"/>
              <a:t>$18,248.19</a:t>
            </a:r>
          </a:p>
        </p:txBody>
      </p:sp>
      <p:sp>
        <p:nvSpPr>
          <p:cNvPr id="13" name="Cylinder 12">
            <a:extLst>
              <a:ext uri="{FF2B5EF4-FFF2-40B4-BE49-F238E27FC236}">
                <a16:creationId xmlns:a16="http://schemas.microsoft.com/office/drawing/2014/main" id="{81868A89-4A96-49EE-9565-3627FB9BB4AE}"/>
              </a:ext>
            </a:extLst>
          </p:cNvPr>
          <p:cNvSpPr/>
          <p:nvPr/>
        </p:nvSpPr>
        <p:spPr>
          <a:xfrm>
            <a:off x="8852516" y="1353844"/>
            <a:ext cx="2306715" cy="2142045"/>
          </a:xfrm>
          <a:prstGeom prst="can">
            <a:avLst>
              <a:gd name="adj" fmla="val 29409"/>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State Aid </a:t>
            </a:r>
          </a:p>
          <a:p>
            <a:pPr algn="ctr"/>
            <a:r>
              <a:rPr lang="en-US" dirty="0"/>
              <a:t>PRORATED PAYMENT IN MAY, BASED ON AVAILABLE REVENUE </a:t>
            </a:r>
          </a:p>
        </p:txBody>
      </p:sp>
      <p:sp>
        <p:nvSpPr>
          <p:cNvPr id="3" name="TextBox 2">
            <a:extLst>
              <a:ext uri="{FF2B5EF4-FFF2-40B4-BE49-F238E27FC236}">
                <a16:creationId xmlns:a16="http://schemas.microsoft.com/office/drawing/2014/main" id="{A1655ACD-5E46-4C23-AD63-D7179CFC93C1}"/>
              </a:ext>
            </a:extLst>
          </p:cNvPr>
          <p:cNvSpPr txBox="1"/>
          <p:nvPr/>
        </p:nvSpPr>
        <p:spPr>
          <a:xfrm>
            <a:off x="838199" y="1225118"/>
            <a:ext cx="8014317" cy="830997"/>
          </a:xfrm>
          <a:prstGeom prst="rect">
            <a:avLst/>
          </a:prstGeom>
          <a:noFill/>
        </p:spPr>
        <p:txBody>
          <a:bodyPr wrap="square" rtlCol="0">
            <a:spAutoFit/>
          </a:bodyPr>
          <a:lstStyle/>
          <a:p>
            <a:r>
              <a:rPr lang="en-US" sz="2400" dirty="0">
                <a:solidFill>
                  <a:schemeClr val="accent2">
                    <a:lumMod val="50000"/>
                  </a:schemeClr>
                </a:solidFill>
              </a:rPr>
              <a:t>Thought 6: What if there is extra revenue left after the total SMMA distribution and total available state revenue is known?</a:t>
            </a:r>
          </a:p>
        </p:txBody>
      </p:sp>
      <p:sp>
        <p:nvSpPr>
          <p:cNvPr id="6" name="Cylinder 5">
            <a:extLst>
              <a:ext uri="{FF2B5EF4-FFF2-40B4-BE49-F238E27FC236}">
                <a16:creationId xmlns:a16="http://schemas.microsoft.com/office/drawing/2014/main" id="{8D609B65-E4D2-45D9-8FCC-03B0CF0E17A3}"/>
              </a:ext>
            </a:extLst>
          </p:cNvPr>
          <p:cNvSpPr/>
          <p:nvPr/>
        </p:nvSpPr>
        <p:spPr>
          <a:xfrm>
            <a:off x="8852516" y="1482572"/>
            <a:ext cx="2306715" cy="4021584"/>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ardrop 7">
            <a:extLst>
              <a:ext uri="{FF2B5EF4-FFF2-40B4-BE49-F238E27FC236}">
                <a16:creationId xmlns:a16="http://schemas.microsoft.com/office/drawing/2014/main" id="{5EE06FCE-64E5-4C26-92E5-DB532CBB34A6}"/>
              </a:ext>
            </a:extLst>
          </p:cNvPr>
          <p:cNvSpPr/>
          <p:nvPr/>
        </p:nvSpPr>
        <p:spPr>
          <a:xfrm rot="10496279">
            <a:off x="11011675" y="743366"/>
            <a:ext cx="684250" cy="480522"/>
          </a:xfrm>
          <a:prstGeom prst="teardrop">
            <a:avLst>
              <a:gd name="adj" fmla="val 146098"/>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ardrop 11">
            <a:extLst>
              <a:ext uri="{FF2B5EF4-FFF2-40B4-BE49-F238E27FC236}">
                <a16:creationId xmlns:a16="http://schemas.microsoft.com/office/drawing/2014/main" id="{F1E28CE7-92F9-4EE0-95C2-0566700515D7}"/>
              </a:ext>
            </a:extLst>
          </p:cNvPr>
          <p:cNvSpPr/>
          <p:nvPr/>
        </p:nvSpPr>
        <p:spPr>
          <a:xfrm rot="10496279" flipH="1">
            <a:off x="8351330" y="1266825"/>
            <a:ext cx="320840" cy="240000"/>
          </a:xfrm>
          <a:prstGeom prst="teardrop">
            <a:avLst>
              <a:gd name="adj" fmla="val 146098"/>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ardrop 13">
            <a:extLst>
              <a:ext uri="{FF2B5EF4-FFF2-40B4-BE49-F238E27FC236}">
                <a16:creationId xmlns:a16="http://schemas.microsoft.com/office/drawing/2014/main" id="{B06B133D-96A7-4DB1-B873-C21BBEF50692}"/>
              </a:ext>
            </a:extLst>
          </p:cNvPr>
          <p:cNvSpPr/>
          <p:nvPr/>
        </p:nvSpPr>
        <p:spPr>
          <a:xfrm rot="7404543">
            <a:off x="9548759" y="752359"/>
            <a:ext cx="395486" cy="312971"/>
          </a:xfrm>
          <a:prstGeom prst="teardrop">
            <a:avLst>
              <a:gd name="adj" fmla="val 146098"/>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ardrop 14">
            <a:extLst>
              <a:ext uri="{FF2B5EF4-FFF2-40B4-BE49-F238E27FC236}">
                <a16:creationId xmlns:a16="http://schemas.microsoft.com/office/drawing/2014/main" id="{FF72CBD1-5766-42B5-A2EF-DCDBB5C0EAA9}"/>
              </a:ext>
            </a:extLst>
          </p:cNvPr>
          <p:cNvSpPr/>
          <p:nvPr/>
        </p:nvSpPr>
        <p:spPr>
          <a:xfrm rot="9208106">
            <a:off x="10309758" y="663242"/>
            <a:ext cx="358303" cy="424332"/>
          </a:xfrm>
          <a:prstGeom prst="teardrop">
            <a:avLst>
              <a:gd name="adj" fmla="val 146098"/>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ardrop 15">
            <a:extLst>
              <a:ext uri="{FF2B5EF4-FFF2-40B4-BE49-F238E27FC236}">
                <a16:creationId xmlns:a16="http://schemas.microsoft.com/office/drawing/2014/main" id="{CCEF31B9-7C18-43AC-A313-4304C128EC98}"/>
              </a:ext>
            </a:extLst>
          </p:cNvPr>
          <p:cNvSpPr/>
          <p:nvPr/>
        </p:nvSpPr>
        <p:spPr>
          <a:xfrm rot="11708331">
            <a:off x="11380196" y="1404743"/>
            <a:ext cx="221146" cy="231539"/>
          </a:xfrm>
          <a:prstGeom prst="teardrop">
            <a:avLst>
              <a:gd name="adj" fmla="val 146098"/>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quot;Not Allowed&quot; Symbol 8">
            <a:extLst>
              <a:ext uri="{FF2B5EF4-FFF2-40B4-BE49-F238E27FC236}">
                <a16:creationId xmlns:a16="http://schemas.microsoft.com/office/drawing/2014/main" id="{336B050E-21C8-4D19-B169-171666BAEB81}"/>
              </a:ext>
            </a:extLst>
          </p:cNvPr>
          <p:cNvSpPr/>
          <p:nvPr/>
        </p:nvSpPr>
        <p:spPr>
          <a:xfrm>
            <a:off x="8768403" y="560387"/>
            <a:ext cx="2585396" cy="1080229"/>
          </a:xfrm>
          <a:prstGeom prst="noSmoking">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Slide Number Placeholder 17">
            <a:extLst>
              <a:ext uri="{FF2B5EF4-FFF2-40B4-BE49-F238E27FC236}">
                <a16:creationId xmlns:a16="http://schemas.microsoft.com/office/drawing/2014/main" id="{4A366523-57E8-47CE-9E64-707130336E29}"/>
              </a:ext>
            </a:extLst>
          </p:cNvPr>
          <p:cNvSpPr>
            <a:spLocks noGrp="1"/>
          </p:cNvSpPr>
          <p:nvPr>
            <p:ph type="sldNum" sz="quarter" idx="11"/>
          </p:nvPr>
        </p:nvSpPr>
        <p:spPr/>
        <p:txBody>
          <a:bodyPr/>
          <a:lstStyle/>
          <a:p>
            <a:pPr defTabSz="457200" fontAlgn="base">
              <a:spcBef>
                <a:spcPct val="0"/>
              </a:spcBef>
              <a:spcAft>
                <a:spcPct val="0"/>
              </a:spcAft>
              <a:defRPr/>
            </a:pPr>
            <a:fld id="{245761AB-2A1B-4162-AB3D-A9E9D26D05DA}" type="slidenum">
              <a:rPr lang="en-US" altLang="en-US" smtClean="0">
                <a:ea typeface="ＭＳ Ｐゴシック" panose="020B0600070205080204" pitchFamily="34" charset="-128"/>
              </a:rPr>
              <a:pPr defTabSz="457200" fontAlgn="base">
                <a:spcBef>
                  <a:spcPct val="0"/>
                </a:spcBef>
                <a:spcAft>
                  <a:spcPct val="0"/>
                </a:spcAft>
                <a:defRPr/>
              </a:pPr>
              <a:t>47</a:t>
            </a:fld>
            <a:endParaRPr lang="en-US" altLang="en-US">
              <a:ea typeface="ＭＳ Ｐゴシック" panose="020B0600070205080204" pitchFamily="34" charset="-128"/>
            </a:endParaRPr>
          </a:p>
        </p:txBody>
      </p:sp>
      <p:sp>
        <p:nvSpPr>
          <p:cNvPr id="20" name="TextBox 19">
            <a:extLst>
              <a:ext uri="{FF2B5EF4-FFF2-40B4-BE49-F238E27FC236}">
                <a16:creationId xmlns:a16="http://schemas.microsoft.com/office/drawing/2014/main" id="{D3814856-34C5-4FA2-A663-5257880412EB}"/>
              </a:ext>
            </a:extLst>
          </p:cNvPr>
          <p:cNvSpPr txBox="1"/>
          <p:nvPr/>
        </p:nvSpPr>
        <p:spPr>
          <a:xfrm>
            <a:off x="8907743" y="5631209"/>
            <a:ext cx="2306715" cy="523220"/>
          </a:xfrm>
          <a:prstGeom prst="rect">
            <a:avLst/>
          </a:prstGeom>
          <a:noFill/>
        </p:spPr>
        <p:txBody>
          <a:bodyPr wrap="square" rtlCol="0">
            <a:spAutoFit/>
          </a:bodyPr>
          <a:lstStyle/>
          <a:p>
            <a:pPr algn="ctr"/>
            <a:r>
              <a:rPr lang="en-US" sz="2800" dirty="0"/>
              <a:t>$27,300,000</a:t>
            </a:r>
          </a:p>
        </p:txBody>
      </p:sp>
    </p:spTree>
    <p:extLst>
      <p:ext uri="{BB962C8B-B14F-4D97-AF65-F5344CB8AC3E}">
        <p14:creationId xmlns:p14="http://schemas.microsoft.com/office/powerpoint/2010/main" val="275899161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7BCE29D-8674-495F-9835-F83DAD9D9167}"/>
              </a:ext>
            </a:extLst>
          </p:cNvPr>
          <p:cNvSpPr>
            <a:spLocks noGrp="1"/>
          </p:cNvSpPr>
          <p:nvPr>
            <p:ph type="dt" sz="half" idx="10"/>
          </p:nvPr>
        </p:nvSpPr>
        <p:spPr/>
        <p:txBody>
          <a:bodyPr/>
          <a:lstStyle/>
          <a:p>
            <a:r>
              <a:rPr lang="en-US"/>
              <a:t>June 2019</a:t>
            </a:r>
          </a:p>
        </p:txBody>
      </p:sp>
      <p:sp>
        <p:nvSpPr>
          <p:cNvPr id="2" name="Title 1">
            <a:extLst>
              <a:ext uri="{FF2B5EF4-FFF2-40B4-BE49-F238E27FC236}">
                <a16:creationId xmlns:a16="http://schemas.microsoft.com/office/drawing/2014/main" id="{307F38C9-4392-4F61-8F15-2B3F97091330}"/>
              </a:ext>
            </a:extLst>
          </p:cNvPr>
          <p:cNvSpPr>
            <a:spLocks noGrp="1"/>
          </p:cNvSpPr>
          <p:nvPr>
            <p:ph type="title"/>
          </p:nvPr>
        </p:nvSpPr>
        <p:spPr/>
        <p:txBody>
          <a:bodyPr/>
          <a:lstStyle/>
          <a:p>
            <a:r>
              <a:rPr lang="en-US" dirty="0"/>
              <a:t>What Does This Mean for My District?</a:t>
            </a:r>
          </a:p>
        </p:txBody>
      </p:sp>
      <p:sp>
        <p:nvSpPr>
          <p:cNvPr id="3" name="TextBox 2">
            <a:extLst>
              <a:ext uri="{FF2B5EF4-FFF2-40B4-BE49-F238E27FC236}">
                <a16:creationId xmlns:a16="http://schemas.microsoft.com/office/drawing/2014/main" id="{A1655ACD-5E46-4C23-AD63-D7179CFC93C1}"/>
              </a:ext>
            </a:extLst>
          </p:cNvPr>
          <p:cNvSpPr txBox="1"/>
          <p:nvPr/>
        </p:nvSpPr>
        <p:spPr>
          <a:xfrm>
            <a:off x="838199" y="1225118"/>
            <a:ext cx="8014317" cy="830997"/>
          </a:xfrm>
          <a:prstGeom prst="rect">
            <a:avLst/>
          </a:prstGeom>
          <a:noFill/>
        </p:spPr>
        <p:txBody>
          <a:bodyPr wrap="square" rtlCol="0">
            <a:spAutoFit/>
          </a:bodyPr>
          <a:lstStyle/>
          <a:p>
            <a:r>
              <a:rPr lang="en-US" sz="2400" dirty="0">
                <a:solidFill>
                  <a:schemeClr val="accent2">
                    <a:lumMod val="50000"/>
                  </a:schemeClr>
                </a:solidFill>
              </a:rPr>
              <a:t>Thought 6: What if there is extra revenue left after the total SMMA distribution and total available state revenue is known?</a:t>
            </a:r>
          </a:p>
        </p:txBody>
      </p:sp>
      <p:sp>
        <p:nvSpPr>
          <p:cNvPr id="12" name="Rectangle 11">
            <a:extLst>
              <a:ext uri="{FF2B5EF4-FFF2-40B4-BE49-F238E27FC236}">
                <a16:creationId xmlns:a16="http://schemas.microsoft.com/office/drawing/2014/main" id="{08E76BFD-FCFA-4F4F-A356-7840BB2C1F0D}"/>
              </a:ext>
            </a:extLst>
          </p:cNvPr>
          <p:cNvSpPr/>
          <p:nvPr/>
        </p:nvSpPr>
        <p:spPr>
          <a:xfrm>
            <a:off x="2677795" y="2102833"/>
            <a:ext cx="2256155" cy="736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07000"/>
              </a:lnSpc>
              <a:spcBef>
                <a:spcPts val="0"/>
              </a:spcBef>
              <a:spcAft>
                <a:spcPts val="800"/>
              </a:spcAft>
            </a:pPr>
            <a:r>
              <a:rPr lang="en-US" sz="2000" dirty="0">
                <a:solidFill>
                  <a:srgbClr val="000000"/>
                </a:solidFill>
                <a:effectLst/>
                <a:ea typeface="Calibri" panose="020F0502020204030204" pitchFamily="34" charset="0"/>
                <a:cs typeface="Times New Roman" panose="02020603050405020304" pitchFamily="18" charset="0"/>
              </a:rPr>
              <a:t>State General Appropriation </a:t>
            </a:r>
            <a:r>
              <a:rPr lang="en-US" sz="2000" dirty="0">
                <a:solidFill>
                  <a:srgbClr val="00B050"/>
                </a:solidFill>
                <a:effectLst/>
                <a:ea typeface="Calibri" panose="020F0502020204030204" pitchFamily="34" charset="0"/>
                <a:cs typeface="Times New Roman" panose="02020603050405020304" pitchFamily="18" charset="0"/>
              </a:rPr>
              <a:t>HB2</a:t>
            </a:r>
            <a:endParaRPr lang="en-US" sz="2000" dirty="0">
              <a:effectLst/>
              <a:ea typeface="Calibri" panose="020F0502020204030204" pitchFamily="34" charset="0"/>
              <a:cs typeface="Times New Roman" panose="02020603050405020304" pitchFamily="18" charset="0"/>
            </a:endParaRPr>
          </a:p>
        </p:txBody>
      </p:sp>
      <p:sp>
        <p:nvSpPr>
          <p:cNvPr id="14" name="Rectangle 13">
            <a:extLst>
              <a:ext uri="{FF2B5EF4-FFF2-40B4-BE49-F238E27FC236}">
                <a16:creationId xmlns:a16="http://schemas.microsoft.com/office/drawing/2014/main" id="{B90C129B-1AA9-405E-92D5-74A097096D02}"/>
              </a:ext>
            </a:extLst>
          </p:cNvPr>
          <p:cNvSpPr/>
          <p:nvPr/>
        </p:nvSpPr>
        <p:spPr>
          <a:xfrm>
            <a:off x="6765291" y="2102833"/>
            <a:ext cx="3781424" cy="736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07000"/>
              </a:lnSpc>
              <a:spcBef>
                <a:spcPts val="0"/>
              </a:spcBef>
              <a:spcAft>
                <a:spcPts val="800"/>
              </a:spcAft>
            </a:pPr>
            <a:r>
              <a:rPr lang="en-US" sz="2000" dirty="0">
                <a:solidFill>
                  <a:srgbClr val="000000"/>
                </a:solidFill>
                <a:effectLst/>
                <a:ea typeface="Calibri" panose="020F0502020204030204" pitchFamily="34" charset="0"/>
                <a:cs typeface="Times New Roman" panose="02020603050405020304" pitchFamily="18" charset="0"/>
              </a:rPr>
              <a:t>Coal Sub Trust as per </a:t>
            </a:r>
            <a:r>
              <a:rPr lang="en-US" sz="2000" dirty="0">
                <a:solidFill>
                  <a:srgbClr val="00B050"/>
                </a:solidFill>
                <a:effectLst/>
                <a:ea typeface="Calibri" panose="020F0502020204030204" pitchFamily="34" charset="0"/>
                <a:cs typeface="Times New Roman" panose="02020603050405020304" pitchFamily="18" charset="0"/>
              </a:rPr>
              <a:t>SB260(2017)</a:t>
            </a:r>
            <a:br>
              <a:rPr lang="en-US" sz="2000" dirty="0">
                <a:solidFill>
                  <a:srgbClr val="000000"/>
                </a:solidFill>
                <a:effectLst/>
                <a:ea typeface="Calibri" panose="020F0502020204030204" pitchFamily="34" charset="0"/>
                <a:cs typeface="Times New Roman" panose="02020603050405020304" pitchFamily="18" charset="0"/>
              </a:rPr>
            </a:br>
            <a:r>
              <a:rPr lang="en-US" sz="2000" dirty="0">
                <a:solidFill>
                  <a:srgbClr val="000000"/>
                </a:solidFill>
                <a:effectLst/>
                <a:ea typeface="Calibri" panose="020F0502020204030204" pitchFamily="34" charset="0"/>
                <a:cs typeface="Times New Roman" panose="02020603050405020304" pitchFamily="18" charset="0"/>
              </a:rPr>
              <a:t>Termed the School Facilities Fund</a:t>
            </a:r>
            <a:endParaRPr lang="en-US" sz="2000" dirty="0">
              <a:effectLst/>
              <a:ea typeface="Calibri" panose="020F0502020204030204" pitchFamily="34" charset="0"/>
              <a:cs typeface="Times New Roman" panose="02020603050405020304" pitchFamily="18" charset="0"/>
            </a:endParaRPr>
          </a:p>
        </p:txBody>
      </p:sp>
      <p:sp>
        <p:nvSpPr>
          <p:cNvPr id="15" name="Rectangle 14">
            <a:extLst>
              <a:ext uri="{FF2B5EF4-FFF2-40B4-BE49-F238E27FC236}">
                <a16:creationId xmlns:a16="http://schemas.microsoft.com/office/drawing/2014/main" id="{9E7B0871-A9C2-4680-BC72-59E7BFAF776A}"/>
              </a:ext>
            </a:extLst>
          </p:cNvPr>
          <p:cNvSpPr/>
          <p:nvPr/>
        </p:nvSpPr>
        <p:spPr>
          <a:xfrm>
            <a:off x="1029969" y="3201685"/>
            <a:ext cx="3903981" cy="102741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07000"/>
              </a:lnSpc>
              <a:spcBef>
                <a:spcPts val="0"/>
              </a:spcBef>
              <a:spcAft>
                <a:spcPts val="800"/>
              </a:spcAft>
            </a:pPr>
            <a:r>
              <a:rPr lang="en-US" sz="2000" dirty="0">
                <a:solidFill>
                  <a:srgbClr val="000000"/>
                </a:solidFill>
                <a:effectLst/>
                <a:ea typeface="Calibri" panose="020F0502020204030204" pitchFamily="34" charset="0"/>
                <a:cs typeface="Times New Roman" panose="02020603050405020304" pitchFamily="18" charset="0"/>
              </a:rPr>
              <a:t>School Facilities and Technology Account 20-9-516 Receives revenue from: Riverbed rents</a:t>
            </a:r>
            <a:r>
              <a:rPr lang="en-US" sz="2000" dirty="0">
                <a:solidFill>
                  <a:srgbClr val="000000"/>
                </a:solidFill>
                <a:ea typeface="Calibri" panose="020F0502020204030204" pitchFamily="34" charset="0"/>
                <a:cs typeface="Times New Roman" panose="02020603050405020304" pitchFamily="18" charset="0"/>
              </a:rPr>
              <a:t> &amp; </a:t>
            </a:r>
            <a:r>
              <a:rPr lang="en-US" sz="2000" dirty="0">
                <a:solidFill>
                  <a:srgbClr val="000000"/>
                </a:solidFill>
                <a:effectLst/>
                <a:ea typeface="Calibri" panose="020F0502020204030204" pitchFamily="34" charset="0"/>
                <a:cs typeface="Times New Roman" panose="02020603050405020304" pitchFamily="18" charset="0"/>
              </a:rPr>
              <a:t>Timber</a:t>
            </a:r>
            <a:endParaRPr lang="en-US" sz="2000" dirty="0">
              <a:effectLst/>
              <a:ea typeface="Calibri" panose="020F0502020204030204" pitchFamily="34" charset="0"/>
              <a:cs typeface="Times New Roman" panose="02020603050405020304" pitchFamily="18" charset="0"/>
            </a:endParaRPr>
          </a:p>
        </p:txBody>
      </p:sp>
      <p:sp>
        <p:nvSpPr>
          <p:cNvPr id="16" name="Rectangle 15">
            <a:extLst>
              <a:ext uri="{FF2B5EF4-FFF2-40B4-BE49-F238E27FC236}">
                <a16:creationId xmlns:a16="http://schemas.microsoft.com/office/drawing/2014/main" id="{379F410C-EDCE-4320-92AC-FE1A5DE0E3AF}"/>
              </a:ext>
            </a:extLst>
          </p:cNvPr>
          <p:cNvSpPr/>
          <p:nvPr/>
        </p:nvSpPr>
        <p:spPr>
          <a:xfrm>
            <a:off x="6765291" y="3299893"/>
            <a:ext cx="4512309" cy="83099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07000"/>
              </a:lnSpc>
              <a:spcBef>
                <a:spcPts val="0"/>
              </a:spcBef>
              <a:spcAft>
                <a:spcPts val="800"/>
              </a:spcAft>
            </a:pPr>
            <a:r>
              <a:rPr lang="en-US" sz="2000" dirty="0">
                <a:solidFill>
                  <a:srgbClr val="000000"/>
                </a:solidFill>
                <a:effectLst/>
                <a:ea typeface="Calibri" panose="020F0502020204030204" pitchFamily="34" charset="0"/>
                <a:cs typeface="Times New Roman" panose="02020603050405020304" pitchFamily="18" charset="0"/>
              </a:rPr>
              <a:t>Major Maintenance Aid Account</a:t>
            </a:r>
            <a:br>
              <a:rPr lang="en-US" sz="2000" dirty="0">
                <a:solidFill>
                  <a:srgbClr val="000000"/>
                </a:solidFill>
                <a:effectLst/>
                <a:ea typeface="Calibri" panose="020F0502020204030204" pitchFamily="34" charset="0"/>
                <a:cs typeface="Times New Roman" panose="02020603050405020304" pitchFamily="18" charset="0"/>
              </a:rPr>
            </a:br>
            <a:r>
              <a:rPr lang="en-US" sz="2000" dirty="0">
                <a:solidFill>
                  <a:srgbClr val="000000"/>
                </a:solidFill>
                <a:effectLst/>
                <a:ea typeface="Calibri" panose="020F0502020204030204" pitchFamily="34" charset="0"/>
                <a:cs typeface="Times New Roman" panose="02020603050405020304" pitchFamily="18" charset="0"/>
              </a:rPr>
              <a:t>$</a:t>
            </a:r>
            <a:r>
              <a:rPr lang="en-US" sz="2000" dirty="0">
                <a:solidFill>
                  <a:srgbClr val="000000"/>
                </a:solidFill>
                <a:ea typeface="Calibri" panose="020F0502020204030204" pitchFamily="34" charset="0"/>
                <a:cs typeface="Times New Roman" panose="02020603050405020304" pitchFamily="18" charset="0"/>
              </a:rPr>
              <a:t>6</a:t>
            </a:r>
            <a:r>
              <a:rPr lang="en-US" sz="2000" dirty="0">
                <a:solidFill>
                  <a:srgbClr val="000000"/>
                </a:solidFill>
                <a:effectLst/>
                <a:ea typeface="Calibri" panose="020F0502020204030204" pitchFamily="34" charset="0"/>
                <a:cs typeface="Times New Roman" panose="02020603050405020304" pitchFamily="18" charset="0"/>
              </a:rPr>
              <a:t>.4 Million Appropriated FY 2020</a:t>
            </a:r>
            <a:br>
              <a:rPr lang="en-US" sz="1100" dirty="0">
                <a:solidFill>
                  <a:srgbClr val="000000"/>
                </a:solidFill>
                <a:effectLst/>
                <a:ea typeface="Calibri" panose="020F0502020204030204" pitchFamily="34" charset="0"/>
                <a:cs typeface="Times New Roman" panose="02020603050405020304" pitchFamily="18" charset="0"/>
              </a:rPr>
            </a:br>
            <a:br>
              <a:rPr lang="en-US" sz="1100" dirty="0">
                <a:solidFill>
                  <a:srgbClr val="000000"/>
                </a:solidFill>
                <a:effectLst/>
                <a:ea typeface="Calibri" panose="020F0502020204030204" pitchFamily="34" charset="0"/>
                <a:cs typeface="Times New Roman" panose="02020603050405020304" pitchFamily="18" charset="0"/>
              </a:rPr>
            </a:br>
            <a:br>
              <a:rPr lang="en-US" sz="1100" dirty="0">
                <a:solidFill>
                  <a:srgbClr val="000000"/>
                </a:solidFill>
                <a:effectLst/>
                <a:ea typeface="Calibri" panose="020F0502020204030204" pitchFamily="34" charset="0"/>
                <a:cs typeface="Times New Roman" panose="02020603050405020304" pitchFamily="18" charset="0"/>
              </a:rPr>
            </a:br>
            <a:endParaRPr lang="en-US" sz="1100" dirty="0">
              <a:effectLst/>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br>
              <a:rPr lang="en-US" sz="1100" dirty="0">
                <a:solidFill>
                  <a:srgbClr val="000000"/>
                </a:solidFill>
                <a:effectLst/>
                <a:ea typeface="Calibri" panose="020F0502020204030204" pitchFamily="34" charset="0"/>
                <a:cs typeface="Times New Roman" panose="02020603050405020304" pitchFamily="18" charset="0"/>
              </a:rPr>
            </a:br>
            <a:endParaRPr lang="en-US" sz="1100" dirty="0">
              <a:effectLst/>
              <a:ea typeface="Calibri" panose="020F0502020204030204" pitchFamily="34" charset="0"/>
              <a:cs typeface="Times New Roman" panose="02020603050405020304" pitchFamily="18" charset="0"/>
            </a:endParaRPr>
          </a:p>
        </p:txBody>
      </p:sp>
      <p:sp>
        <p:nvSpPr>
          <p:cNvPr id="17" name="Rectangle 16">
            <a:extLst>
              <a:ext uri="{FF2B5EF4-FFF2-40B4-BE49-F238E27FC236}">
                <a16:creationId xmlns:a16="http://schemas.microsoft.com/office/drawing/2014/main" id="{CEEF06A1-829F-4646-A0DF-9DDFBF560487}"/>
              </a:ext>
            </a:extLst>
          </p:cNvPr>
          <p:cNvSpPr/>
          <p:nvPr/>
        </p:nvSpPr>
        <p:spPr>
          <a:xfrm>
            <a:off x="8317865" y="4801886"/>
            <a:ext cx="2959735" cy="136080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07000"/>
              </a:lnSpc>
              <a:spcBef>
                <a:spcPts val="0"/>
              </a:spcBef>
              <a:spcAft>
                <a:spcPts val="800"/>
              </a:spcAft>
            </a:pPr>
            <a:r>
              <a:rPr lang="en-US" sz="2000" dirty="0">
                <a:solidFill>
                  <a:srgbClr val="00B050"/>
                </a:solidFill>
                <a:effectLst/>
                <a:ea typeface="Calibri" panose="020F0502020204030204" pitchFamily="34" charset="0"/>
                <a:cs typeface="Times New Roman" panose="02020603050405020304" pitchFamily="18" charset="0"/>
              </a:rPr>
              <a:t>SB 307 </a:t>
            </a:r>
            <a:r>
              <a:rPr lang="en-US" sz="2000" dirty="0">
                <a:solidFill>
                  <a:srgbClr val="000000"/>
                </a:solidFill>
                <a:effectLst/>
                <a:ea typeface="Calibri" panose="020F0502020204030204" pitchFamily="34" charset="0"/>
                <a:cs typeface="Times New Roman" panose="02020603050405020304" pitchFamily="18" charset="0"/>
              </a:rPr>
              <a:t>Major Maintenance Aid </a:t>
            </a:r>
            <a:br>
              <a:rPr lang="en-US" sz="2000" dirty="0">
                <a:solidFill>
                  <a:srgbClr val="000000"/>
                </a:solidFill>
                <a:effectLst/>
                <a:ea typeface="Calibri" panose="020F0502020204030204" pitchFamily="34" charset="0"/>
                <a:cs typeface="Times New Roman" panose="02020603050405020304" pitchFamily="18" charset="0"/>
              </a:rPr>
            </a:br>
            <a:r>
              <a:rPr lang="en-US" sz="2000" dirty="0">
                <a:solidFill>
                  <a:srgbClr val="000000"/>
                </a:solidFill>
                <a:effectLst/>
                <a:ea typeface="Calibri" panose="020F0502020204030204" pitchFamily="34" charset="0"/>
                <a:cs typeface="Times New Roman" panose="02020603050405020304" pitchFamily="18" charset="0"/>
              </a:rPr>
              <a:t>Payment to Schools</a:t>
            </a:r>
            <a:endParaRPr lang="en-US" sz="2000" dirty="0">
              <a:effectLst/>
              <a:ea typeface="Calibri" panose="020F0502020204030204" pitchFamily="34" charset="0"/>
              <a:cs typeface="Times New Roman" panose="02020603050405020304" pitchFamily="18" charset="0"/>
            </a:endParaRPr>
          </a:p>
        </p:txBody>
      </p:sp>
      <p:sp>
        <p:nvSpPr>
          <p:cNvPr id="18" name="Rectangle 17">
            <a:extLst>
              <a:ext uri="{FF2B5EF4-FFF2-40B4-BE49-F238E27FC236}">
                <a16:creationId xmlns:a16="http://schemas.microsoft.com/office/drawing/2014/main" id="{F0EECD3A-EF27-414B-A108-A6014E420C9E}"/>
              </a:ext>
            </a:extLst>
          </p:cNvPr>
          <p:cNvSpPr/>
          <p:nvPr/>
        </p:nvSpPr>
        <p:spPr>
          <a:xfrm>
            <a:off x="1029969" y="4801886"/>
            <a:ext cx="3423285" cy="136080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07000"/>
              </a:lnSpc>
              <a:spcBef>
                <a:spcPts val="0"/>
              </a:spcBef>
              <a:spcAft>
                <a:spcPts val="800"/>
              </a:spcAft>
            </a:pPr>
            <a:r>
              <a:rPr lang="en-US" sz="2000" dirty="0">
                <a:solidFill>
                  <a:srgbClr val="000000"/>
                </a:solidFill>
                <a:effectLst/>
                <a:ea typeface="Calibri" panose="020F0502020204030204" pitchFamily="34" charset="0"/>
                <a:cs typeface="Times New Roman" panose="02020603050405020304" pitchFamily="18" charset="0"/>
              </a:rPr>
              <a:t>Technology Payment to Schools</a:t>
            </a:r>
            <a:br>
              <a:rPr lang="en-US" sz="2000" dirty="0">
                <a:solidFill>
                  <a:srgbClr val="000000"/>
                </a:solidFill>
                <a:effectLst/>
                <a:ea typeface="Calibri" panose="020F0502020204030204" pitchFamily="34" charset="0"/>
                <a:cs typeface="Times New Roman" panose="02020603050405020304" pitchFamily="18" charset="0"/>
              </a:rPr>
            </a:br>
            <a:br>
              <a:rPr lang="en-US" sz="2000" dirty="0">
                <a:solidFill>
                  <a:srgbClr val="000000"/>
                </a:solidFill>
                <a:effectLst/>
                <a:ea typeface="Calibri" panose="020F0502020204030204" pitchFamily="34" charset="0"/>
                <a:cs typeface="Times New Roman" panose="02020603050405020304" pitchFamily="18" charset="0"/>
              </a:rPr>
            </a:br>
            <a:r>
              <a:rPr lang="en-US" sz="2000" dirty="0">
                <a:solidFill>
                  <a:srgbClr val="000000"/>
                </a:solidFill>
                <a:effectLst/>
                <a:ea typeface="Calibri" panose="020F0502020204030204" pitchFamily="34" charset="0"/>
                <a:cs typeface="Times New Roman" panose="02020603050405020304" pitchFamily="18" charset="0"/>
              </a:rPr>
              <a:t>$1 M comes back in 2020</a:t>
            </a:r>
            <a:br>
              <a:rPr lang="en-US" sz="2000" dirty="0">
                <a:solidFill>
                  <a:srgbClr val="000000"/>
                </a:solidFill>
                <a:effectLst/>
                <a:ea typeface="Calibri" panose="020F0502020204030204" pitchFamily="34" charset="0"/>
                <a:cs typeface="Times New Roman" panose="02020603050405020304" pitchFamily="18" charset="0"/>
              </a:rPr>
            </a:br>
            <a:br>
              <a:rPr lang="en-US" sz="2000" dirty="0">
                <a:solidFill>
                  <a:srgbClr val="000000"/>
                </a:solidFill>
                <a:effectLst/>
                <a:ea typeface="Calibri" panose="020F0502020204030204" pitchFamily="34" charset="0"/>
                <a:cs typeface="Times New Roman" panose="02020603050405020304" pitchFamily="18" charset="0"/>
              </a:rPr>
            </a:br>
            <a:endParaRPr lang="en-US" sz="2000" dirty="0">
              <a:effectLst/>
              <a:ea typeface="Calibri" panose="020F0502020204030204" pitchFamily="34" charset="0"/>
              <a:cs typeface="Times New Roman" panose="02020603050405020304" pitchFamily="18" charset="0"/>
            </a:endParaRPr>
          </a:p>
        </p:txBody>
      </p:sp>
      <p:sp>
        <p:nvSpPr>
          <p:cNvPr id="19" name="Rectangle 18">
            <a:extLst>
              <a:ext uri="{FF2B5EF4-FFF2-40B4-BE49-F238E27FC236}">
                <a16:creationId xmlns:a16="http://schemas.microsoft.com/office/drawing/2014/main" id="{F9AF5AAA-4B21-41E9-9761-479BE05F894B}"/>
              </a:ext>
            </a:extLst>
          </p:cNvPr>
          <p:cNvSpPr/>
          <p:nvPr/>
        </p:nvSpPr>
        <p:spPr>
          <a:xfrm>
            <a:off x="4673917" y="4801886"/>
            <a:ext cx="3423285" cy="136080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en-US" sz="2000" dirty="0">
                <a:solidFill>
                  <a:srgbClr val="000000"/>
                </a:solidFill>
                <a:ea typeface="Calibri" panose="020F0502020204030204" pitchFamily="34" charset="0"/>
                <a:cs typeface="Times New Roman" panose="02020603050405020304" pitchFamily="18" charset="0"/>
              </a:rPr>
              <a:t>Debt Service Assistance </a:t>
            </a:r>
            <a:br>
              <a:rPr lang="en-US" sz="2000" dirty="0">
                <a:solidFill>
                  <a:srgbClr val="000000"/>
                </a:solidFill>
                <a:ea typeface="Calibri" panose="020F0502020204030204" pitchFamily="34" charset="0"/>
                <a:cs typeface="Times New Roman" panose="02020603050405020304" pitchFamily="18" charset="0"/>
              </a:rPr>
            </a:br>
            <a:r>
              <a:rPr lang="en-US" sz="2000" dirty="0">
                <a:solidFill>
                  <a:srgbClr val="000000"/>
                </a:solidFill>
                <a:ea typeface="Calibri" panose="020F0502020204030204" pitchFamily="34" charset="0"/>
                <a:cs typeface="Times New Roman" panose="02020603050405020304" pitchFamily="18" charset="0"/>
              </a:rPr>
              <a:t>(DS GTB)</a:t>
            </a:r>
          </a:p>
          <a:p>
            <a:pPr algn="ctr">
              <a:lnSpc>
                <a:spcPct val="107000"/>
              </a:lnSpc>
              <a:spcAft>
                <a:spcPts val="800"/>
              </a:spcAft>
            </a:pPr>
            <a:r>
              <a:rPr lang="en-US" sz="2000" dirty="0">
                <a:solidFill>
                  <a:srgbClr val="000000"/>
                </a:solidFill>
                <a:effectLst/>
                <a:ea typeface="Calibri" panose="020F0502020204030204" pitchFamily="34" charset="0"/>
                <a:cs typeface="Times New Roman" panose="02020603050405020304" pitchFamily="18" charset="0"/>
              </a:rPr>
              <a:t>Appropriated $4 Million</a:t>
            </a:r>
            <a:br>
              <a:rPr lang="en-US" sz="2000" dirty="0">
                <a:solidFill>
                  <a:srgbClr val="000000"/>
                </a:solidFill>
                <a:effectLst/>
                <a:ea typeface="Calibri" panose="020F0502020204030204" pitchFamily="34" charset="0"/>
                <a:cs typeface="Times New Roman" panose="02020603050405020304" pitchFamily="18" charset="0"/>
              </a:rPr>
            </a:br>
            <a:br>
              <a:rPr lang="en-US" sz="1100" dirty="0">
                <a:solidFill>
                  <a:srgbClr val="000000"/>
                </a:solidFill>
                <a:effectLst/>
                <a:ea typeface="Calibri" panose="020F0502020204030204" pitchFamily="34" charset="0"/>
                <a:cs typeface="Times New Roman" panose="02020603050405020304" pitchFamily="18" charset="0"/>
              </a:rPr>
            </a:br>
            <a:endParaRPr lang="en-US" sz="1100" dirty="0">
              <a:effectLst/>
              <a:ea typeface="Calibri" panose="020F0502020204030204" pitchFamily="34" charset="0"/>
              <a:cs typeface="Times New Roman" panose="02020603050405020304" pitchFamily="18" charset="0"/>
            </a:endParaRPr>
          </a:p>
        </p:txBody>
      </p:sp>
      <p:cxnSp>
        <p:nvCxnSpPr>
          <p:cNvPr id="20" name="Straight Arrow Connector 19">
            <a:extLst>
              <a:ext uri="{FF2B5EF4-FFF2-40B4-BE49-F238E27FC236}">
                <a16:creationId xmlns:a16="http://schemas.microsoft.com/office/drawing/2014/main" id="{653D6D39-AD99-49EC-85FF-46CA0A6BDD92}"/>
              </a:ext>
            </a:extLst>
          </p:cNvPr>
          <p:cNvCxnSpPr/>
          <p:nvPr/>
        </p:nvCxnSpPr>
        <p:spPr>
          <a:xfrm>
            <a:off x="4933950" y="2839433"/>
            <a:ext cx="1831341" cy="7038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86A4AF85-0A3F-4989-9420-C1AD2C480BE4}"/>
              </a:ext>
            </a:extLst>
          </p:cNvPr>
          <p:cNvCxnSpPr/>
          <p:nvPr/>
        </p:nvCxnSpPr>
        <p:spPr>
          <a:xfrm>
            <a:off x="7010400" y="2836258"/>
            <a:ext cx="0" cy="4636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59FEBCE5-FA5F-49DE-A32E-9BCA1156D44C}"/>
              </a:ext>
            </a:extLst>
          </p:cNvPr>
          <p:cNvCxnSpPr>
            <a:stCxn id="16" idx="2"/>
          </p:cNvCxnSpPr>
          <p:nvPr/>
        </p:nvCxnSpPr>
        <p:spPr>
          <a:xfrm>
            <a:off x="9021446" y="4130891"/>
            <a:ext cx="170179" cy="6709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2A50E6E7-0FF3-4DA6-B65C-D9A550B7644E}"/>
              </a:ext>
            </a:extLst>
          </p:cNvPr>
          <p:cNvCxnSpPr>
            <a:endCxn id="18" idx="0"/>
          </p:cNvCxnSpPr>
          <p:nvPr/>
        </p:nvCxnSpPr>
        <p:spPr>
          <a:xfrm>
            <a:off x="2677795" y="4229100"/>
            <a:ext cx="63817" cy="5727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285C1DF3-A844-4EA7-B297-15BEAB5BABCF}"/>
              </a:ext>
            </a:extLst>
          </p:cNvPr>
          <p:cNvCxnSpPr/>
          <p:nvPr/>
        </p:nvCxnSpPr>
        <p:spPr>
          <a:xfrm>
            <a:off x="4179887" y="4229100"/>
            <a:ext cx="974726" cy="5727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C53E5207-E825-49E2-AF22-DFBADC1AA377}"/>
              </a:ext>
            </a:extLst>
          </p:cNvPr>
          <p:cNvCxnSpPr/>
          <p:nvPr/>
        </p:nvCxnSpPr>
        <p:spPr>
          <a:xfrm>
            <a:off x="4932043" y="3985003"/>
            <a:ext cx="1833248"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31" name="Rectangle 30">
            <a:extLst>
              <a:ext uri="{FF2B5EF4-FFF2-40B4-BE49-F238E27FC236}">
                <a16:creationId xmlns:a16="http://schemas.microsoft.com/office/drawing/2014/main" id="{26F1C9B2-3B4D-45F7-AF8E-714A91ADFF77}"/>
              </a:ext>
            </a:extLst>
          </p:cNvPr>
          <p:cNvSpPr/>
          <p:nvPr/>
        </p:nvSpPr>
        <p:spPr>
          <a:xfrm>
            <a:off x="6898639" y="2916108"/>
            <a:ext cx="4263392" cy="440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07000"/>
              </a:lnSpc>
              <a:spcBef>
                <a:spcPts val="0"/>
              </a:spcBef>
              <a:spcAft>
                <a:spcPts val="800"/>
              </a:spcAft>
            </a:pPr>
            <a:r>
              <a:rPr lang="en-US" sz="1100" dirty="0">
                <a:solidFill>
                  <a:srgbClr val="000000"/>
                </a:solidFill>
                <a:effectLst/>
                <a:ea typeface="Calibri" panose="020F0502020204030204" pitchFamily="34" charset="0"/>
                <a:cs typeface="Times New Roman" panose="02020603050405020304" pitchFamily="18" charset="0"/>
              </a:rPr>
              <a:t>Transfer from School Facilities (</a:t>
            </a:r>
            <a:r>
              <a:rPr lang="en-US" sz="1100" dirty="0">
                <a:solidFill>
                  <a:srgbClr val="00B050"/>
                </a:solidFill>
                <a:effectLst/>
                <a:ea typeface="Calibri" panose="020F0502020204030204" pitchFamily="34" charset="0"/>
                <a:cs typeface="Times New Roman" panose="02020603050405020304" pitchFamily="18" charset="0"/>
              </a:rPr>
              <a:t>HB390(2017)</a:t>
            </a:r>
            <a:r>
              <a:rPr lang="en-US" sz="1100" dirty="0">
                <a:solidFill>
                  <a:srgbClr val="000000"/>
                </a:solidFill>
                <a:effectLst/>
                <a:ea typeface="Calibri" panose="020F0502020204030204" pitchFamily="34" charset="0"/>
                <a:cs typeface="Times New Roman" panose="02020603050405020304" pitchFamily="18" charset="0"/>
              </a:rPr>
              <a:t> through </a:t>
            </a:r>
            <a:r>
              <a:rPr lang="en-US" sz="1100" dirty="0">
                <a:solidFill>
                  <a:srgbClr val="00B050"/>
                </a:solidFill>
                <a:effectLst/>
                <a:ea typeface="Calibri" panose="020F0502020204030204" pitchFamily="34" charset="0"/>
                <a:cs typeface="Times New Roman" panose="02020603050405020304" pitchFamily="18" charset="0"/>
              </a:rPr>
              <a:t>SB260(2017)</a:t>
            </a:r>
            <a:r>
              <a:rPr lang="en-US" sz="1100" dirty="0">
                <a:solidFill>
                  <a:srgbClr val="000000"/>
                </a:solidFill>
                <a:effectLst/>
                <a:ea typeface="Calibri" panose="020F0502020204030204" pitchFamily="34" charset="0"/>
                <a:cs typeface="Times New Roman" panose="02020603050405020304" pitchFamily="18" charset="0"/>
              </a:rPr>
              <a:t>)</a:t>
            </a:r>
            <a:endParaRPr lang="en-US" sz="1100" dirty="0">
              <a:effectLst/>
              <a:ea typeface="Calibri" panose="020F0502020204030204" pitchFamily="34" charset="0"/>
              <a:cs typeface="Times New Roman" panose="02020603050405020304" pitchFamily="18" charset="0"/>
            </a:endParaRPr>
          </a:p>
        </p:txBody>
      </p:sp>
      <p:sp>
        <p:nvSpPr>
          <p:cNvPr id="32" name="Rectangle 31">
            <a:extLst>
              <a:ext uri="{FF2B5EF4-FFF2-40B4-BE49-F238E27FC236}">
                <a16:creationId xmlns:a16="http://schemas.microsoft.com/office/drawing/2014/main" id="{960AF780-6638-401F-8330-F153AA680592}"/>
              </a:ext>
            </a:extLst>
          </p:cNvPr>
          <p:cNvSpPr/>
          <p:nvPr/>
        </p:nvSpPr>
        <p:spPr>
          <a:xfrm>
            <a:off x="782320" y="2916108"/>
            <a:ext cx="4263392" cy="440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07000"/>
              </a:lnSpc>
              <a:spcBef>
                <a:spcPts val="0"/>
              </a:spcBef>
              <a:spcAft>
                <a:spcPts val="800"/>
              </a:spcAft>
            </a:pPr>
            <a:r>
              <a:rPr lang="en-US" sz="1100" dirty="0">
                <a:solidFill>
                  <a:srgbClr val="000000"/>
                </a:solidFill>
                <a:effectLst/>
                <a:ea typeface="Calibri" panose="020F0502020204030204" pitchFamily="34" charset="0"/>
                <a:cs typeface="Times New Roman" panose="02020603050405020304" pitchFamily="18" charset="0"/>
              </a:rPr>
              <a:t>Transfer from GF (Clarified in </a:t>
            </a:r>
            <a:r>
              <a:rPr lang="en-US" sz="1100" dirty="0">
                <a:solidFill>
                  <a:srgbClr val="00B050"/>
                </a:solidFill>
                <a:effectLst/>
                <a:ea typeface="Calibri" panose="020F0502020204030204" pitchFamily="34" charset="0"/>
                <a:cs typeface="Times New Roman" panose="02020603050405020304" pitchFamily="18" charset="0"/>
              </a:rPr>
              <a:t>HB159(2019)</a:t>
            </a:r>
            <a:r>
              <a:rPr lang="en-US" sz="1100" dirty="0">
                <a:solidFill>
                  <a:srgbClr val="000000"/>
                </a:solidFill>
                <a:effectLst/>
                <a:ea typeface="Calibri" panose="020F0502020204030204" pitchFamily="34" charset="0"/>
                <a:cs typeface="Times New Roman" panose="02020603050405020304" pitchFamily="18" charset="0"/>
              </a:rPr>
              <a:t> through </a:t>
            </a:r>
            <a:r>
              <a:rPr lang="en-US" sz="1100" dirty="0">
                <a:solidFill>
                  <a:srgbClr val="00B050"/>
                </a:solidFill>
                <a:effectLst/>
                <a:ea typeface="Calibri" panose="020F0502020204030204" pitchFamily="34" charset="0"/>
                <a:cs typeface="Times New Roman" panose="02020603050405020304" pitchFamily="18" charset="0"/>
              </a:rPr>
              <a:t>HB647(2017)</a:t>
            </a:r>
            <a:r>
              <a:rPr lang="en-US" sz="1100" dirty="0">
                <a:solidFill>
                  <a:srgbClr val="000000"/>
                </a:solidFill>
                <a:effectLst/>
                <a:ea typeface="Calibri" panose="020F0502020204030204" pitchFamily="34" charset="0"/>
                <a:cs typeface="Times New Roman" panose="02020603050405020304" pitchFamily="18" charset="0"/>
              </a:rPr>
              <a:t>)</a:t>
            </a:r>
            <a:endParaRPr lang="en-US" sz="1100" dirty="0">
              <a:effectLst/>
              <a:ea typeface="Calibri" panose="020F0502020204030204" pitchFamily="34" charset="0"/>
              <a:cs typeface="Times New Roman" panose="02020603050405020304" pitchFamily="18" charset="0"/>
            </a:endParaRPr>
          </a:p>
        </p:txBody>
      </p:sp>
      <p:sp>
        <p:nvSpPr>
          <p:cNvPr id="33" name="Rectangle 32">
            <a:extLst>
              <a:ext uri="{FF2B5EF4-FFF2-40B4-BE49-F238E27FC236}">
                <a16:creationId xmlns:a16="http://schemas.microsoft.com/office/drawing/2014/main" id="{4CDE3062-0C70-4A19-94BA-918FD6466559}"/>
              </a:ext>
            </a:extLst>
          </p:cNvPr>
          <p:cNvSpPr/>
          <p:nvPr/>
        </p:nvSpPr>
        <p:spPr>
          <a:xfrm>
            <a:off x="4791710" y="3764578"/>
            <a:ext cx="1973581" cy="5956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07000"/>
              </a:lnSpc>
              <a:spcBef>
                <a:spcPts val="0"/>
              </a:spcBef>
              <a:spcAft>
                <a:spcPts val="800"/>
              </a:spcAft>
            </a:pPr>
            <a:r>
              <a:rPr lang="en-US" sz="1100" dirty="0">
                <a:solidFill>
                  <a:srgbClr val="000000"/>
                </a:solidFill>
                <a:effectLst/>
                <a:ea typeface="Calibri" panose="020F0502020204030204" pitchFamily="34" charset="0"/>
                <a:cs typeface="Times New Roman" panose="02020603050405020304" pitchFamily="18" charset="0"/>
              </a:rPr>
              <a:t>Mutual Spillover</a:t>
            </a:r>
          </a:p>
          <a:p>
            <a:pPr marL="0" marR="0" algn="ctr">
              <a:lnSpc>
                <a:spcPct val="107000"/>
              </a:lnSpc>
              <a:spcBef>
                <a:spcPts val="0"/>
              </a:spcBef>
              <a:spcAft>
                <a:spcPts val="800"/>
              </a:spcAft>
            </a:pPr>
            <a:r>
              <a:rPr lang="en-US" sz="1100" dirty="0">
                <a:solidFill>
                  <a:srgbClr val="00B050"/>
                </a:solidFill>
                <a:ea typeface="Calibri" panose="020F0502020204030204" pitchFamily="34" charset="0"/>
                <a:cs typeface="Times New Roman" panose="02020603050405020304" pitchFamily="18" charset="0"/>
              </a:rPr>
              <a:t>H</a:t>
            </a:r>
            <a:r>
              <a:rPr lang="en-US" sz="1100" dirty="0">
                <a:solidFill>
                  <a:srgbClr val="00B050"/>
                </a:solidFill>
                <a:effectLst/>
                <a:ea typeface="Calibri" panose="020F0502020204030204" pitchFamily="34" charset="0"/>
                <a:cs typeface="Times New Roman" panose="02020603050405020304" pitchFamily="18" charset="0"/>
              </a:rPr>
              <a:t>B647(2017) HB2(2019)</a:t>
            </a:r>
            <a:endParaRPr lang="en-US" sz="1100" dirty="0">
              <a:effectLst/>
              <a:ea typeface="Calibri" panose="020F0502020204030204" pitchFamily="34" charset="0"/>
              <a:cs typeface="Times New Roman" panose="02020603050405020304" pitchFamily="18" charset="0"/>
            </a:endParaRPr>
          </a:p>
        </p:txBody>
      </p:sp>
      <p:sp>
        <p:nvSpPr>
          <p:cNvPr id="34" name="Rectangle 33">
            <a:extLst>
              <a:ext uri="{FF2B5EF4-FFF2-40B4-BE49-F238E27FC236}">
                <a16:creationId xmlns:a16="http://schemas.microsoft.com/office/drawing/2014/main" id="{45981E85-9269-4C7C-BA36-15FA116579B5}"/>
              </a:ext>
            </a:extLst>
          </p:cNvPr>
          <p:cNvSpPr/>
          <p:nvPr/>
        </p:nvSpPr>
        <p:spPr>
          <a:xfrm>
            <a:off x="7051039" y="3068508"/>
            <a:ext cx="4263392" cy="440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07000"/>
              </a:lnSpc>
              <a:spcBef>
                <a:spcPts val="0"/>
              </a:spcBef>
              <a:spcAft>
                <a:spcPts val="800"/>
              </a:spcAft>
            </a:pPr>
            <a:r>
              <a:rPr lang="en-US" sz="1100" dirty="0">
                <a:solidFill>
                  <a:srgbClr val="000000"/>
                </a:solidFill>
                <a:effectLst/>
                <a:ea typeface="Calibri" panose="020F0502020204030204" pitchFamily="34" charset="0"/>
                <a:cs typeface="Times New Roman" panose="02020603050405020304" pitchFamily="18" charset="0"/>
              </a:rPr>
              <a:t>Transfer from School Facilities (</a:t>
            </a:r>
            <a:r>
              <a:rPr lang="en-US" sz="1100" dirty="0">
                <a:solidFill>
                  <a:srgbClr val="00B050"/>
                </a:solidFill>
                <a:effectLst/>
                <a:ea typeface="Calibri" panose="020F0502020204030204" pitchFamily="34" charset="0"/>
                <a:cs typeface="Times New Roman" panose="02020603050405020304" pitchFamily="18" charset="0"/>
              </a:rPr>
              <a:t>HB390(2017)</a:t>
            </a:r>
            <a:r>
              <a:rPr lang="en-US" sz="1100" dirty="0">
                <a:solidFill>
                  <a:srgbClr val="000000"/>
                </a:solidFill>
                <a:effectLst/>
                <a:ea typeface="Calibri" panose="020F0502020204030204" pitchFamily="34" charset="0"/>
                <a:cs typeface="Times New Roman" panose="02020603050405020304" pitchFamily="18" charset="0"/>
              </a:rPr>
              <a:t> through </a:t>
            </a:r>
            <a:r>
              <a:rPr lang="en-US" sz="1100" dirty="0">
                <a:solidFill>
                  <a:srgbClr val="00B050"/>
                </a:solidFill>
                <a:effectLst/>
                <a:ea typeface="Calibri" panose="020F0502020204030204" pitchFamily="34" charset="0"/>
                <a:cs typeface="Times New Roman" panose="02020603050405020304" pitchFamily="18" charset="0"/>
              </a:rPr>
              <a:t>SB260(2017)</a:t>
            </a:r>
            <a:r>
              <a:rPr lang="en-US" sz="1100" dirty="0">
                <a:solidFill>
                  <a:srgbClr val="000000"/>
                </a:solidFill>
                <a:effectLst/>
                <a:ea typeface="Calibri" panose="020F0502020204030204" pitchFamily="34" charset="0"/>
                <a:cs typeface="Times New Roman" panose="02020603050405020304" pitchFamily="18" charset="0"/>
              </a:rPr>
              <a:t>)</a:t>
            </a:r>
            <a:endParaRPr lang="en-US" sz="1100" dirty="0">
              <a:effectLst/>
              <a:ea typeface="Calibri" panose="020F0502020204030204" pitchFamily="34"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1E289ED0-5896-4B1C-82B1-657B09B5B933}"/>
              </a:ext>
            </a:extLst>
          </p:cNvPr>
          <p:cNvSpPr>
            <a:spLocks noGrp="1"/>
          </p:cNvSpPr>
          <p:nvPr>
            <p:ph type="sldNum" sz="quarter" idx="11"/>
          </p:nvPr>
        </p:nvSpPr>
        <p:spPr/>
        <p:txBody>
          <a:bodyPr/>
          <a:lstStyle/>
          <a:p>
            <a:pPr defTabSz="457200" fontAlgn="base">
              <a:spcBef>
                <a:spcPct val="0"/>
              </a:spcBef>
              <a:spcAft>
                <a:spcPct val="0"/>
              </a:spcAft>
              <a:defRPr/>
            </a:pPr>
            <a:fld id="{245761AB-2A1B-4162-AB3D-A9E9D26D05DA}" type="slidenum">
              <a:rPr lang="en-US" altLang="en-US" smtClean="0">
                <a:ea typeface="ＭＳ Ｐゴシック" panose="020B0600070205080204" pitchFamily="34" charset="-128"/>
              </a:rPr>
              <a:pPr defTabSz="457200" fontAlgn="base">
                <a:spcBef>
                  <a:spcPct val="0"/>
                </a:spcBef>
                <a:spcAft>
                  <a:spcPct val="0"/>
                </a:spcAft>
                <a:defRPr/>
              </a:pPr>
              <a:t>48</a:t>
            </a:fld>
            <a:endParaRPr lang="en-US" altLang="en-US">
              <a:ea typeface="ＭＳ Ｐゴシック" panose="020B0600070205080204" pitchFamily="34" charset="-128"/>
            </a:endParaRPr>
          </a:p>
        </p:txBody>
      </p:sp>
    </p:spTree>
    <p:extLst>
      <p:ext uri="{BB962C8B-B14F-4D97-AF65-F5344CB8AC3E}">
        <p14:creationId xmlns:p14="http://schemas.microsoft.com/office/powerpoint/2010/main" val="21166354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D6D37E1-E8F8-4240-AFFE-92FF57C72835}"/>
              </a:ext>
            </a:extLst>
          </p:cNvPr>
          <p:cNvSpPr>
            <a:spLocks noGrp="1"/>
          </p:cNvSpPr>
          <p:nvPr>
            <p:ph type="dt" sz="half" idx="10"/>
          </p:nvPr>
        </p:nvSpPr>
        <p:spPr/>
        <p:txBody>
          <a:bodyPr/>
          <a:lstStyle/>
          <a:p>
            <a:r>
              <a:rPr lang="en-US"/>
              <a:t>June 2019</a:t>
            </a:r>
          </a:p>
        </p:txBody>
      </p:sp>
      <p:sp>
        <p:nvSpPr>
          <p:cNvPr id="2" name="Title 1">
            <a:extLst>
              <a:ext uri="{FF2B5EF4-FFF2-40B4-BE49-F238E27FC236}">
                <a16:creationId xmlns:a16="http://schemas.microsoft.com/office/drawing/2014/main" id="{307F38C9-4392-4F61-8F15-2B3F97091330}"/>
              </a:ext>
            </a:extLst>
          </p:cNvPr>
          <p:cNvSpPr>
            <a:spLocks noGrp="1"/>
          </p:cNvSpPr>
          <p:nvPr>
            <p:ph type="title"/>
          </p:nvPr>
        </p:nvSpPr>
        <p:spPr/>
        <p:txBody>
          <a:bodyPr/>
          <a:lstStyle/>
          <a:p>
            <a:r>
              <a:rPr lang="en-US" dirty="0"/>
              <a:t>What Does This Mean for My District?</a:t>
            </a:r>
          </a:p>
        </p:txBody>
      </p:sp>
      <p:sp>
        <p:nvSpPr>
          <p:cNvPr id="3" name="TextBox 2">
            <a:extLst>
              <a:ext uri="{FF2B5EF4-FFF2-40B4-BE49-F238E27FC236}">
                <a16:creationId xmlns:a16="http://schemas.microsoft.com/office/drawing/2014/main" id="{A1655ACD-5E46-4C23-AD63-D7179CFC93C1}"/>
              </a:ext>
            </a:extLst>
          </p:cNvPr>
          <p:cNvSpPr txBox="1"/>
          <p:nvPr/>
        </p:nvSpPr>
        <p:spPr>
          <a:xfrm>
            <a:off x="838199" y="1225118"/>
            <a:ext cx="8014317" cy="830997"/>
          </a:xfrm>
          <a:prstGeom prst="rect">
            <a:avLst/>
          </a:prstGeom>
          <a:noFill/>
        </p:spPr>
        <p:txBody>
          <a:bodyPr wrap="square" rtlCol="0">
            <a:spAutoFit/>
          </a:bodyPr>
          <a:lstStyle/>
          <a:p>
            <a:r>
              <a:rPr lang="en-US" sz="2400" dirty="0">
                <a:solidFill>
                  <a:schemeClr val="accent2">
                    <a:lumMod val="50000"/>
                  </a:schemeClr>
                </a:solidFill>
              </a:rPr>
              <a:t>Thought 6: What if there is extra revenue left after the total SMMA distribution and total available state revenue is known?</a:t>
            </a:r>
          </a:p>
        </p:txBody>
      </p:sp>
      <p:sp>
        <p:nvSpPr>
          <p:cNvPr id="12" name="Rectangle 11">
            <a:extLst>
              <a:ext uri="{FF2B5EF4-FFF2-40B4-BE49-F238E27FC236}">
                <a16:creationId xmlns:a16="http://schemas.microsoft.com/office/drawing/2014/main" id="{08E76BFD-FCFA-4F4F-A356-7840BB2C1F0D}"/>
              </a:ext>
            </a:extLst>
          </p:cNvPr>
          <p:cNvSpPr/>
          <p:nvPr/>
        </p:nvSpPr>
        <p:spPr>
          <a:xfrm>
            <a:off x="2677795" y="2102833"/>
            <a:ext cx="2256155" cy="7366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07000"/>
              </a:lnSpc>
              <a:spcBef>
                <a:spcPts val="0"/>
              </a:spcBef>
              <a:spcAft>
                <a:spcPts val="800"/>
              </a:spcAft>
            </a:pPr>
            <a:r>
              <a:rPr lang="en-US" sz="2000" dirty="0">
                <a:solidFill>
                  <a:srgbClr val="000000"/>
                </a:solidFill>
                <a:effectLst/>
                <a:ea typeface="Calibri" panose="020F0502020204030204" pitchFamily="34" charset="0"/>
                <a:cs typeface="Times New Roman" panose="02020603050405020304" pitchFamily="18" charset="0"/>
              </a:rPr>
              <a:t>State General Appropriation </a:t>
            </a:r>
            <a:r>
              <a:rPr lang="en-US" sz="2000" dirty="0">
                <a:solidFill>
                  <a:srgbClr val="00B050"/>
                </a:solidFill>
                <a:effectLst/>
                <a:ea typeface="Calibri" panose="020F0502020204030204" pitchFamily="34" charset="0"/>
                <a:cs typeface="Times New Roman" panose="02020603050405020304" pitchFamily="18" charset="0"/>
              </a:rPr>
              <a:t>HB2</a:t>
            </a:r>
            <a:endParaRPr lang="en-US" sz="2000" dirty="0">
              <a:effectLst/>
              <a:ea typeface="Calibri" panose="020F0502020204030204" pitchFamily="34" charset="0"/>
              <a:cs typeface="Times New Roman" panose="02020603050405020304" pitchFamily="18" charset="0"/>
            </a:endParaRPr>
          </a:p>
        </p:txBody>
      </p:sp>
      <p:sp>
        <p:nvSpPr>
          <p:cNvPr id="14" name="Rectangle 13">
            <a:extLst>
              <a:ext uri="{FF2B5EF4-FFF2-40B4-BE49-F238E27FC236}">
                <a16:creationId xmlns:a16="http://schemas.microsoft.com/office/drawing/2014/main" id="{B90C129B-1AA9-405E-92D5-74A097096D02}"/>
              </a:ext>
            </a:extLst>
          </p:cNvPr>
          <p:cNvSpPr/>
          <p:nvPr/>
        </p:nvSpPr>
        <p:spPr>
          <a:xfrm>
            <a:off x="6765291" y="2102833"/>
            <a:ext cx="3781424" cy="7366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07000"/>
              </a:lnSpc>
              <a:spcBef>
                <a:spcPts val="0"/>
              </a:spcBef>
              <a:spcAft>
                <a:spcPts val="800"/>
              </a:spcAft>
            </a:pPr>
            <a:r>
              <a:rPr lang="en-US" sz="2000" dirty="0">
                <a:solidFill>
                  <a:srgbClr val="000000"/>
                </a:solidFill>
                <a:effectLst/>
                <a:ea typeface="Calibri" panose="020F0502020204030204" pitchFamily="34" charset="0"/>
                <a:cs typeface="Times New Roman" panose="02020603050405020304" pitchFamily="18" charset="0"/>
              </a:rPr>
              <a:t>Coal Sub Trust as per </a:t>
            </a:r>
            <a:r>
              <a:rPr lang="en-US" sz="2000" dirty="0">
                <a:solidFill>
                  <a:srgbClr val="00B050"/>
                </a:solidFill>
                <a:effectLst/>
                <a:ea typeface="Calibri" panose="020F0502020204030204" pitchFamily="34" charset="0"/>
                <a:cs typeface="Times New Roman" panose="02020603050405020304" pitchFamily="18" charset="0"/>
              </a:rPr>
              <a:t>SB260(2017)</a:t>
            </a:r>
            <a:br>
              <a:rPr lang="en-US" sz="2000" dirty="0">
                <a:solidFill>
                  <a:srgbClr val="000000"/>
                </a:solidFill>
                <a:effectLst/>
                <a:ea typeface="Calibri" panose="020F0502020204030204" pitchFamily="34" charset="0"/>
                <a:cs typeface="Times New Roman" panose="02020603050405020304" pitchFamily="18" charset="0"/>
              </a:rPr>
            </a:br>
            <a:r>
              <a:rPr lang="en-US" sz="2000" dirty="0">
                <a:solidFill>
                  <a:srgbClr val="000000"/>
                </a:solidFill>
                <a:effectLst/>
                <a:ea typeface="Calibri" panose="020F0502020204030204" pitchFamily="34" charset="0"/>
                <a:cs typeface="Times New Roman" panose="02020603050405020304" pitchFamily="18" charset="0"/>
              </a:rPr>
              <a:t>Termed the School Facilities Fund</a:t>
            </a:r>
            <a:endParaRPr lang="en-US" sz="2000" dirty="0">
              <a:effectLst/>
              <a:ea typeface="Calibri" panose="020F0502020204030204" pitchFamily="34" charset="0"/>
              <a:cs typeface="Times New Roman" panose="02020603050405020304" pitchFamily="18" charset="0"/>
            </a:endParaRPr>
          </a:p>
        </p:txBody>
      </p:sp>
      <p:sp>
        <p:nvSpPr>
          <p:cNvPr id="15" name="Rectangle 14">
            <a:extLst>
              <a:ext uri="{FF2B5EF4-FFF2-40B4-BE49-F238E27FC236}">
                <a16:creationId xmlns:a16="http://schemas.microsoft.com/office/drawing/2014/main" id="{9E7B0871-A9C2-4680-BC72-59E7BFAF776A}"/>
              </a:ext>
            </a:extLst>
          </p:cNvPr>
          <p:cNvSpPr/>
          <p:nvPr/>
        </p:nvSpPr>
        <p:spPr>
          <a:xfrm>
            <a:off x="1029969" y="3201685"/>
            <a:ext cx="3903981" cy="102741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07000"/>
              </a:lnSpc>
              <a:spcBef>
                <a:spcPts val="0"/>
              </a:spcBef>
              <a:spcAft>
                <a:spcPts val="800"/>
              </a:spcAft>
            </a:pPr>
            <a:r>
              <a:rPr lang="en-US" sz="2000" dirty="0">
                <a:solidFill>
                  <a:srgbClr val="000000"/>
                </a:solidFill>
                <a:effectLst/>
                <a:ea typeface="Calibri" panose="020F0502020204030204" pitchFamily="34" charset="0"/>
                <a:cs typeface="Times New Roman" panose="02020603050405020304" pitchFamily="18" charset="0"/>
              </a:rPr>
              <a:t>School Facilities and Technology Account 20-9-516 Receives revenue from: Riverbed rents</a:t>
            </a:r>
            <a:r>
              <a:rPr lang="en-US" sz="2000" dirty="0">
                <a:solidFill>
                  <a:srgbClr val="000000"/>
                </a:solidFill>
                <a:ea typeface="Calibri" panose="020F0502020204030204" pitchFamily="34" charset="0"/>
                <a:cs typeface="Times New Roman" panose="02020603050405020304" pitchFamily="18" charset="0"/>
              </a:rPr>
              <a:t> &amp; </a:t>
            </a:r>
            <a:r>
              <a:rPr lang="en-US" sz="2000" dirty="0">
                <a:solidFill>
                  <a:srgbClr val="000000"/>
                </a:solidFill>
                <a:effectLst/>
                <a:ea typeface="Calibri" panose="020F0502020204030204" pitchFamily="34" charset="0"/>
                <a:cs typeface="Times New Roman" panose="02020603050405020304" pitchFamily="18" charset="0"/>
              </a:rPr>
              <a:t>Timber</a:t>
            </a:r>
            <a:endParaRPr lang="en-US" sz="2000" dirty="0">
              <a:effectLst/>
              <a:ea typeface="Calibri" panose="020F0502020204030204" pitchFamily="34" charset="0"/>
              <a:cs typeface="Times New Roman" panose="02020603050405020304" pitchFamily="18" charset="0"/>
            </a:endParaRPr>
          </a:p>
        </p:txBody>
      </p:sp>
      <p:sp>
        <p:nvSpPr>
          <p:cNvPr id="16" name="Rectangle 15">
            <a:extLst>
              <a:ext uri="{FF2B5EF4-FFF2-40B4-BE49-F238E27FC236}">
                <a16:creationId xmlns:a16="http://schemas.microsoft.com/office/drawing/2014/main" id="{379F410C-EDCE-4320-92AC-FE1A5DE0E3AF}"/>
              </a:ext>
            </a:extLst>
          </p:cNvPr>
          <p:cNvSpPr/>
          <p:nvPr/>
        </p:nvSpPr>
        <p:spPr>
          <a:xfrm>
            <a:off x="6765291" y="3299893"/>
            <a:ext cx="4512309" cy="830998"/>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07000"/>
              </a:lnSpc>
              <a:spcBef>
                <a:spcPts val="0"/>
              </a:spcBef>
              <a:spcAft>
                <a:spcPts val="800"/>
              </a:spcAft>
            </a:pPr>
            <a:r>
              <a:rPr lang="en-US" sz="2000" dirty="0">
                <a:solidFill>
                  <a:srgbClr val="000000"/>
                </a:solidFill>
                <a:effectLst/>
                <a:ea typeface="Calibri" panose="020F0502020204030204" pitchFamily="34" charset="0"/>
                <a:cs typeface="Times New Roman" panose="02020603050405020304" pitchFamily="18" charset="0"/>
              </a:rPr>
              <a:t>Major Maintenance Aid Account</a:t>
            </a:r>
            <a:br>
              <a:rPr lang="en-US" sz="2000" dirty="0">
                <a:solidFill>
                  <a:srgbClr val="000000"/>
                </a:solidFill>
                <a:effectLst/>
                <a:ea typeface="Calibri" panose="020F0502020204030204" pitchFamily="34" charset="0"/>
                <a:cs typeface="Times New Roman" panose="02020603050405020304" pitchFamily="18" charset="0"/>
              </a:rPr>
            </a:br>
            <a:r>
              <a:rPr lang="en-US" sz="2000" dirty="0">
                <a:solidFill>
                  <a:srgbClr val="000000"/>
                </a:solidFill>
                <a:effectLst/>
                <a:ea typeface="Calibri" panose="020F0502020204030204" pitchFamily="34" charset="0"/>
                <a:cs typeface="Times New Roman" panose="02020603050405020304" pitchFamily="18" charset="0"/>
              </a:rPr>
              <a:t>$</a:t>
            </a:r>
            <a:r>
              <a:rPr lang="en-US" sz="2000" dirty="0">
                <a:solidFill>
                  <a:srgbClr val="000000"/>
                </a:solidFill>
                <a:ea typeface="Calibri" panose="020F0502020204030204" pitchFamily="34" charset="0"/>
                <a:cs typeface="Times New Roman" panose="02020603050405020304" pitchFamily="18" charset="0"/>
              </a:rPr>
              <a:t>6</a:t>
            </a:r>
            <a:r>
              <a:rPr lang="en-US" sz="2000" dirty="0">
                <a:solidFill>
                  <a:srgbClr val="000000"/>
                </a:solidFill>
                <a:effectLst/>
                <a:ea typeface="Calibri" panose="020F0502020204030204" pitchFamily="34" charset="0"/>
                <a:cs typeface="Times New Roman" panose="02020603050405020304" pitchFamily="18" charset="0"/>
              </a:rPr>
              <a:t>.4 Million Appropriated FY 2020</a:t>
            </a:r>
            <a:br>
              <a:rPr lang="en-US" sz="1100" dirty="0">
                <a:solidFill>
                  <a:srgbClr val="000000"/>
                </a:solidFill>
                <a:effectLst/>
                <a:ea typeface="Calibri" panose="020F0502020204030204" pitchFamily="34" charset="0"/>
                <a:cs typeface="Times New Roman" panose="02020603050405020304" pitchFamily="18" charset="0"/>
              </a:rPr>
            </a:br>
            <a:br>
              <a:rPr lang="en-US" sz="1100" dirty="0">
                <a:solidFill>
                  <a:srgbClr val="000000"/>
                </a:solidFill>
                <a:effectLst/>
                <a:ea typeface="Calibri" panose="020F0502020204030204" pitchFamily="34" charset="0"/>
                <a:cs typeface="Times New Roman" panose="02020603050405020304" pitchFamily="18" charset="0"/>
              </a:rPr>
            </a:br>
            <a:br>
              <a:rPr lang="en-US" sz="1100" dirty="0">
                <a:solidFill>
                  <a:srgbClr val="000000"/>
                </a:solidFill>
                <a:effectLst/>
                <a:ea typeface="Calibri" panose="020F0502020204030204" pitchFamily="34" charset="0"/>
                <a:cs typeface="Times New Roman" panose="02020603050405020304" pitchFamily="18" charset="0"/>
              </a:rPr>
            </a:br>
            <a:endParaRPr lang="en-US" sz="1100" dirty="0">
              <a:effectLst/>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br>
              <a:rPr lang="en-US" sz="1100" dirty="0">
                <a:solidFill>
                  <a:srgbClr val="000000"/>
                </a:solidFill>
                <a:effectLst/>
                <a:ea typeface="Calibri" panose="020F0502020204030204" pitchFamily="34" charset="0"/>
                <a:cs typeface="Times New Roman" panose="02020603050405020304" pitchFamily="18" charset="0"/>
              </a:rPr>
            </a:br>
            <a:endParaRPr lang="en-US" sz="1100" dirty="0">
              <a:effectLst/>
              <a:ea typeface="Calibri" panose="020F0502020204030204" pitchFamily="34" charset="0"/>
              <a:cs typeface="Times New Roman" panose="02020603050405020304" pitchFamily="18" charset="0"/>
            </a:endParaRPr>
          </a:p>
        </p:txBody>
      </p:sp>
      <p:sp>
        <p:nvSpPr>
          <p:cNvPr id="17" name="Rectangle 16">
            <a:extLst>
              <a:ext uri="{FF2B5EF4-FFF2-40B4-BE49-F238E27FC236}">
                <a16:creationId xmlns:a16="http://schemas.microsoft.com/office/drawing/2014/main" id="{CEEF06A1-829F-4646-A0DF-9DDFBF560487}"/>
              </a:ext>
            </a:extLst>
          </p:cNvPr>
          <p:cNvSpPr/>
          <p:nvPr/>
        </p:nvSpPr>
        <p:spPr>
          <a:xfrm>
            <a:off x="8317865" y="4801886"/>
            <a:ext cx="2959735" cy="136080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07000"/>
              </a:lnSpc>
              <a:spcBef>
                <a:spcPts val="0"/>
              </a:spcBef>
              <a:spcAft>
                <a:spcPts val="800"/>
              </a:spcAft>
            </a:pPr>
            <a:r>
              <a:rPr lang="en-US" sz="2000" dirty="0">
                <a:solidFill>
                  <a:srgbClr val="00B050"/>
                </a:solidFill>
                <a:effectLst/>
                <a:ea typeface="Calibri" panose="020F0502020204030204" pitchFamily="34" charset="0"/>
                <a:cs typeface="Times New Roman" panose="02020603050405020304" pitchFamily="18" charset="0"/>
              </a:rPr>
              <a:t>SB 307 </a:t>
            </a:r>
            <a:r>
              <a:rPr lang="en-US" sz="2000" dirty="0">
                <a:solidFill>
                  <a:srgbClr val="000000"/>
                </a:solidFill>
                <a:effectLst/>
                <a:ea typeface="Calibri" panose="020F0502020204030204" pitchFamily="34" charset="0"/>
                <a:cs typeface="Times New Roman" panose="02020603050405020304" pitchFamily="18" charset="0"/>
              </a:rPr>
              <a:t>Major Maintenance Aid </a:t>
            </a:r>
            <a:br>
              <a:rPr lang="en-US" sz="2000" dirty="0">
                <a:solidFill>
                  <a:srgbClr val="000000"/>
                </a:solidFill>
                <a:effectLst/>
                <a:ea typeface="Calibri" panose="020F0502020204030204" pitchFamily="34" charset="0"/>
                <a:cs typeface="Times New Roman" panose="02020603050405020304" pitchFamily="18" charset="0"/>
              </a:rPr>
            </a:br>
            <a:r>
              <a:rPr lang="en-US" sz="2000" dirty="0">
                <a:solidFill>
                  <a:srgbClr val="000000"/>
                </a:solidFill>
                <a:effectLst/>
                <a:ea typeface="Calibri" panose="020F0502020204030204" pitchFamily="34" charset="0"/>
                <a:cs typeface="Times New Roman" panose="02020603050405020304" pitchFamily="18" charset="0"/>
              </a:rPr>
              <a:t>Payment to Schools</a:t>
            </a:r>
            <a:endParaRPr lang="en-US" sz="2000" dirty="0">
              <a:effectLst/>
              <a:ea typeface="Calibri" panose="020F0502020204030204" pitchFamily="34" charset="0"/>
              <a:cs typeface="Times New Roman" panose="02020603050405020304" pitchFamily="18" charset="0"/>
            </a:endParaRPr>
          </a:p>
        </p:txBody>
      </p:sp>
      <p:sp>
        <p:nvSpPr>
          <p:cNvPr id="18" name="Rectangle 17">
            <a:extLst>
              <a:ext uri="{FF2B5EF4-FFF2-40B4-BE49-F238E27FC236}">
                <a16:creationId xmlns:a16="http://schemas.microsoft.com/office/drawing/2014/main" id="{F0EECD3A-EF27-414B-A108-A6014E420C9E}"/>
              </a:ext>
            </a:extLst>
          </p:cNvPr>
          <p:cNvSpPr/>
          <p:nvPr/>
        </p:nvSpPr>
        <p:spPr>
          <a:xfrm>
            <a:off x="1029969" y="4801886"/>
            <a:ext cx="3423285" cy="136080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07000"/>
              </a:lnSpc>
              <a:spcBef>
                <a:spcPts val="0"/>
              </a:spcBef>
              <a:spcAft>
                <a:spcPts val="800"/>
              </a:spcAft>
            </a:pPr>
            <a:r>
              <a:rPr lang="en-US" sz="2000" dirty="0">
                <a:solidFill>
                  <a:srgbClr val="000000"/>
                </a:solidFill>
                <a:effectLst/>
                <a:ea typeface="Calibri" panose="020F0502020204030204" pitchFamily="34" charset="0"/>
                <a:cs typeface="Times New Roman" panose="02020603050405020304" pitchFamily="18" charset="0"/>
              </a:rPr>
              <a:t>Technology Payment to Schools</a:t>
            </a:r>
            <a:br>
              <a:rPr lang="en-US" sz="2000" dirty="0">
                <a:solidFill>
                  <a:srgbClr val="000000"/>
                </a:solidFill>
                <a:effectLst/>
                <a:ea typeface="Calibri" panose="020F0502020204030204" pitchFamily="34" charset="0"/>
                <a:cs typeface="Times New Roman" panose="02020603050405020304" pitchFamily="18" charset="0"/>
              </a:rPr>
            </a:br>
            <a:br>
              <a:rPr lang="en-US" sz="2000" dirty="0">
                <a:solidFill>
                  <a:srgbClr val="000000"/>
                </a:solidFill>
                <a:effectLst/>
                <a:ea typeface="Calibri" panose="020F0502020204030204" pitchFamily="34" charset="0"/>
                <a:cs typeface="Times New Roman" panose="02020603050405020304" pitchFamily="18" charset="0"/>
              </a:rPr>
            </a:br>
            <a:r>
              <a:rPr lang="en-US" sz="2000" dirty="0">
                <a:solidFill>
                  <a:srgbClr val="000000"/>
                </a:solidFill>
                <a:effectLst/>
                <a:ea typeface="Calibri" panose="020F0502020204030204" pitchFamily="34" charset="0"/>
                <a:cs typeface="Times New Roman" panose="02020603050405020304" pitchFamily="18" charset="0"/>
              </a:rPr>
              <a:t>$1 M comes back in 2020</a:t>
            </a:r>
            <a:br>
              <a:rPr lang="en-US" sz="2000" dirty="0">
                <a:solidFill>
                  <a:srgbClr val="000000"/>
                </a:solidFill>
                <a:effectLst/>
                <a:ea typeface="Calibri" panose="020F0502020204030204" pitchFamily="34" charset="0"/>
                <a:cs typeface="Times New Roman" panose="02020603050405020304" pitchFamily="18" charset="0"/>
              </a:rPr>
            </a:br>
            <a:br>
              <a:rPr lang="en-US" sz="2000" dirty="0">
                <a:solidFill>
                  <a:srgbClr val="000000"/>
                </a:solidFill>
                <a:effectLst/>
                <a:ea typeface="Calibri" panose="020F0502020204030204" pitchFamily="34" charset="0"/>
                <a:cs typeface="Times New Roman" panose="02020603050405020304" pitchFamily="18" charset="0"/>
              </a:rPr>
            </a:br>
            <a:endParaRPr lang="en-US" sz="2000" dirty="0">
              <a:effectLst/>
              <a:ea typeface="Calibri" panose="020F0502020204030204" pitchFamily="34" charset="0"/>
              <a:cs typeface="Times New Roman" panose="02020603050405020304" pitchFamily="18" charset="0"/>
            </a:endParaRPr>
          </a:p>
        </p:txBody>
      </p:sp>
      <p:sp>
        <p:nvSpPr>
          <p:cNvPr id="19" name="Rectangle 18">
            <a:extLst>
              <a:ext uri="{FF2B5EF4-FFF2-40B4-BE49-F238E27FC236}">
                <a16:creationId xmlns:a16="http://schemas.microsoft.com/office/drawing/2014/main" id="{F9AF5AAA-4B21-41E9-9761-479BE05F894B}"/>
              </a:ext>
            </a:extLst>
          </p:cNvPr>
          <p:cNvSpPr/>
          <p:nvPr/>
        </p:nvSpPr>
        <p:spPr>
          <a:xfrm>
            <a:off x="4673917" y="4801886"/>
            <a:ext cx="3423285" cy="136080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en-US" sz="2000" dirty="0">
                <a:solidFill>
                  <a:srgbClr val="000000"/>
                </a:solidFill>
                <a:ea typeface="Calibri" panose="020F0502020204030204" pitchFamily="34" charset="0"/>
                <a:cs typeface="Times New Roman" panose="02020603050405020304" pitchFamily="18" charset="0"/>
              </a:rPr>
              <a:t>Debt Service Assistance </a:t>
            </a:r>
            <a:br>
              <a:rPr lang="en-US" sz="2000" dirty="0">
                <a:solidFill>
                  <a:srgbClr val="000000"/>
                </a:solidFill>
                <a:ea typeface="Calibri" panose="020F0502020204030204" pitchFamily="34" charset="0"/>
                <a:cs typeface="Times New Roman" panose="02020603050405020304" pitchFamily="18" charset="0"/>
              </a:rPr>
            </a:br>
            <a:r>
              <a:rPr lang="en-US" sz="2000" dirty="0">
                <a:solidFill>
                  <a:srgbClr val="000000"/>
                </a:solidFill>
                <a:ea typeface="Calibri" panose="020F0502020204030204" pitchFamily="34" charset="0"/>
                <a:cs typeface="Times New Roman" panose="02020603050405020304" pitchFamily="18" charset="0"/>
              </a:rPr>
              <a:t>(DS GTB)</a:t>
            </a:r>
          </a:p>
          <a:p>
            <a:pPr algn="ctr">
              <a:lnSpc>
                <a:spcPct val="107000"/>
              </a:lnSpc>
              <a:spcAft>
                <a:spcPts val="800"/>
              </a:spcAft>
            </a:pPr>
            <a:r>
              <a:rPr lang="en-US" sz="2000" dirty="0">
                <a:solidFill>
                  <a:srgbClr val="000000"/>
                </a:solidFill>
                <a:effectLst/>
                <a:ea typeface="Calibri" panose="020F0502020204030204" pitchFamily="34" charset="0"/>
                <a:cs typeface="Times New Roman" panose="02020603050405020304" pitchFamily="18" charset="0"/>
              </a:rPr>
              <a:t>Appropriated $4 Million</a:t>
            </a:r>
            <a:br>
              <a:rPr lang="en-US" sz="2000" dirty="0">
                <a:solidFill>
                  <a:srgbClr val="000000"/>
                </a:solidFill>
                <a:effectLst/>
                <a:ea typeface="Calibri" panose="020F0502020204030204" pitchFamily="34" charset="0"/>
                <a:cs typeface="Times New Roman" panose="02020603050405020304" pitchFamily="18" charset="0"/>
              </a:rPr>
            </a:br>
            <a:br>
              <a:rPr lang="en-US" sz="1100" dirty="0">
                <a:solidFill>
                  <a:srgbClr val="000000"/>
                </a:solidFill>
                <a:effectLst/>
                <a:ea typeface="Calibri" panose="020F0502020204030204" pitchFamily="34" charset="0"/>
                <a:cs typeface="Times New Roman" panose="02020603050405020304" pitchFamily="18" charset="0"/>
              </a:rPr>
            </a:br>
            <a:endParaRPr lang="en-US" sz="1100" dirty="0">
              <a:effectLst/>
              <a:ea typeface="Calibri" panose="020F0502020204030204" pitchFamily="34" charset="0"/>
              <a:cs typeface="Times New Roman" panose="02020603050405020304" pitchFamily="18" charset="0"/>
            </a:endParaRPr>
          </a:p>
        </p:txBody>
      </p:sp>
      <p:cxnSp>
        <p:nvCxnSpPr>
          <p:cNvPr id="20" name="Straight Arrow Connector 19">
            <a:extLst>
              <a:ext uri="{FF2B5EF4-FFF2-40B4-BE49-F238E27FC236}">
                <a16:creationId xmlns:a16="http://schemas.microsoft.com/office/drawing/2014/main" id="{653D6D39-AD99-49EC-85FF-46CA0A6BDD92}"/>
              </a:ext>
            </a:extLst>
          </p:cNvPr>
          <p:cNvCxnSpPr/>
          <p:nvPr/>
        </p:nvCxnSpPr>
        <p:spPr>
          <a:xfrm>
            <a:off x="4933950" y="2839433"/>
            <a:ext cx="1831341" cy="703867"/>
          </a:xfrm>
          <a:prstGeom prst="straightConnector1">
            <a:avLst/>
          </a:prstGeom>
          <a:ln>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86A4AF85-0A3F-4989-9420-C1AD2C480BE4}"/>
              </a:ext>
            </a:extLst>
          </p:cNvPr>
          <p:cNvCxnSpPr/>
          <p:nvPr/>
        </p:nvCxnSpPr>
        <p:spPr>
          <a:xfrm>
            <a:off x="7010400" y="2836258"/>
            <a:ext cx="0" cy="463635"/>
          </a:xfrm>
          <a:prstGeom prst="straightConnector1">
            <a:avLst/>
          </a:prstGeom>
          <a:ln>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59FEBCE5-FA5F-49DE-A32E-9BCA1156D44C}"/>
              </a:ext>
            </a:extLst>
          </p:cNvPr>
          <p:cNvCxnSpPr>
            <a:stCxn id="16" idx="2"/>
          </p:cNvCxnSpPr>
          <p:nvPr/>
        </p:nvCxnSpPr>
        <p:spPr>
          <a:xfrm>
            <a:off x="9021446" y="4130891"/>
            <a:ext cx="170179" cy="6709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2A50E6E7-0FF3-4DA6-B65C-D9A550B7644E}"/>
              </a:ext>
            </a:extLst>
          </p:cNvPr>
          <p:cNvCxnSpPr>
            <a:endCxn id="18" idx="0"/>
          </p:cNvCxnSpPr>
          <p:nvPr/>
        </p:nvCxnSpPr>
        <p:spPr>
          <a:xfrm>
            <a:off x="2677795" y="4229100"/>
            <a:ext cx="63817" cy="5727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285C1DF3-A844-4EA7-B297-15BEAB5BABCF}"/>
              </a:ext>
            </a:extLst>
          </p:cNvPr>
          <p:cNvCxnSpPr/>
          <p:nvPr/>
        </p:nvCxnSpPr>
        <p:spPr>
          <a:xfrm>
            <a:off x="4179887" y="4229100"/>
            <a:ext cx="974726" cy="572786"/>
          </a:xfrm>
          <a:prstGeom prst="straightConnector1">
            <a:avLst/>
          </a:prstGeom>
          <a:ln>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C53E5207-E825-49E2-AF22-DFBADC1AA377}"/>
              </a:ext>
            </a:extLst>
          </p:cNvPr>
          <p:cNvCxnSpPr/>
          <p:nvPr/>
        </p:nvCxnSpPr>
        <p:spPr>
          <a:xfrm>
            <a:off x="4932043" y="3985003"/>
            <a:ext cx="1833248" cy="0"/>
          </a:xfrm>
          <a:prstGeom prst="straightConnector1">
            <a:avLst/>
          </a:prstGeom>
          <a:ln>
            <a:solidFill>
              <a:srgbClr val="FFC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1" name="Rectangle 30">
            <a:extLst>
              <a:ext uri="{FF2B5EF4-FFF2-40B4-BE49-F238E27FC236}">
                <a16:creationId xmlns:a16="http://schemas.microsoft.com/office/drawing/2014/main" id="{26F1C9B2-3B4D-45F7-AF8E-714A91ADFF77}"/>
              </a:ext>
            </a:extLst>
          </p:cNvPr>
          <p:cNvSpPr/>
          <p:nvPr/>
        </p:nvSpPr>
        <p:spPr>
          <a:xfrm>
            <a:off x="6898639" y="2916108"/>
            <a:ext cx="4263392" cy="440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07000"/>
              </a:lnSpc>
              <a:spcBef>
                <a:spcPts val="0"/>
              </a:spcBef>
              <a:spcAft>
                <a:spcPts val="800"/>
              </a:spcAft>
            </a:pPr>
            <a:r>
              <a:rPr lang="en-US" sz="1100" dirty="0">
                <a:solidFill>
                  <a:srgbClr val="000000"/>
                </a:solidFill>
                <a:effectLst/>
                <a:ea typeface="Calibri" panose="020F0502020204030204" pitchFamily="34" charset="0"/>
                <a:cs typeface="Times New Roman" panose="02020603050405020304" pitchFamily="18" charset="0"/>
              </a:rPr>
              <a:t>Transfer from School Facilities (</a:t>
            </a:r>
            <a:r>
              <a:rPr lang="en-US" sz="1100" dirty="0">
                <a:solidFill>
                  <a:srgbClr val="00B050"/>
                </a:solidFill>
                <a:effectLst/>
                <a:ea typeface="Calibri" panose="020F0502020204030204" pitchFamily="34" charset="0"/>
                <a:cs typeface="Times New Roman" panose="02020603050405020304" pitchFamily="18" charset="0"/>
              </a:rPr>
              <a:t>HB390(2017)</a:t>
            </a:r>
            <a:r>
              <a:rPr lang="en-US" sz="1100" dirty="0">
                <a:solidFill>
                  <a:srgbClr val="000000"/>
                </a:solidFill>
                <a:effectLst/>
                <a:ea typeface="Calibri" panose="020F0502020204030204" pitchFamily="34" charset="0"/>
                <a:cs typeface="Times New Roman" panose="02020603050405020304" pitchFamily="18" charset="0"/>
              </a:rPr>
              <a:t> through </a:t>
            </a:r>
            <a:r>
              <a:rPr lang="en-US" sz="1100" dirty="0">
                <a:solidFill>
                  <a:srgbClr val="00B050"/>
                </a:solidFill>
                <a:effectLst/>
                <a:ea typeface="Calibri" panose="020F0502020204030204" pitchFamily="34" charset="0"/>
                <a:cs typeface="Times New Roman" panose="02020603050405020304" pitchFamily="18" charset="0"/>
              </a:rPr>
              <a:t>SB260(2017)</a:t>
            </a:r>
            <a:r>
              <a:rPr lang="en-US" sz="1100" dirty="0">
                <a:solidFill>
                  <a:srgbClr val="000000"/>
                </a:solidFill>
                <a:effectLst/>
                <a:ea typeface="Calibri" panose="020F0502020204030204" pitchFamily="34" charset="0"/>
                <a:cs typeface="Times New Roman" panose="02020603050405020304" pitchFamily="18" charset="0"/>
              </a:rPr>
              <a:t>)</a:t>
            </a:r>
            <a:endParaRPr lang="en-US" sz="1100" dirty="0">
              <a:effectLst/>
              <a:ea typeface="Calibri" panose="020F0502020204030204" pitchFamily="34" charset="0"/>
              <a:cs typeface="Times New Roman" panose="02020603050405020304" pitchFamily="18" charset="0"/>
            </a:endParaRPr>
          </a:p>
        </p:txBody>
      </p:sp>
      <p:sp>
        <p:nvSpPr>
          <p:cNvPr id="32" name="Rectangle 31">
            <a:extLst>
              <a:ext uri="{FF2B5EF4-FFF2-40B4-BE49-F238E27FC236}">
                <a16:creationId xmlns:a16="http://schemas.microsoft.com/office/drawing/2014/main" id="{960AF780-6638-401F-8330-F153AA680592}"/>
              </a:ext>
            </a:extLst>
          </p:cNvPr>
          <p:cNvSpPr/>
          <p:nvPr/>
        </p:nvSpPr>
        <p:spPr>
          <a:xfrm>
            <a:off x="782320" y="2911463"/>
            <a:ext cx="4263392" cy="440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07000"/>
              </a:lnSpc>
              <a:spcBef>
                <a:spcPts val="0"/>
              </a:spcBef>
              <a:spcAft>
                <a:spcPts val="800"/>
              </a:spcAft>
            </a:pPr>
            <a:r>
              <a:rPr lang="en-US" sz="1100" dirty="0">
                <a:solidFill>
                  <a:srgbClr val="000000"/>
                </a:solidFill>
                <a:effectLst/>
                <a:ea typeface="Calibri" panose="020F0502020204030204" pitchFamily="34" charset="0"/>
                <a:cs typeface="Times New Roman" panose="02020603050405020304" pitchFamily="18" charset="0"/>
              </a:rPr>
              <a:t>Transfer from GF (Clarified in </a:t>
            </a:r>
            <a:r>
              <a:rPr lang="en-US" sz="1100" dirty="0">
                <a:solidFill>
                  <a:srgbClr val="00B050"/>
                </a:solidFill>
                <a:effectLst/>
                <a:ea typeface="Calibri" panose="020F0502020204030204" pitchFamily="34" charset="0"/>
                <a:cs typeface="Times New Roman" panose="02020603050405020304" pitchFamily="18" charset="0"/>
              </a:rPr>
              <a:t>HB159(2019)</a:t>
            </a:r>
            <a:r>
              <a:rPr lang="en-US" sz="1100" dirty="0">
                <a:solidFill>
                  <a:srgbClr val="000000"/>
                </a:solidFill>
                <a:effectLst/>
                <a:ea typeface="Calibri" panose="020F0502020204030204" pitchFamily="34" charset="0"/>
                <a:cs typeface="Times New Roman" panose="02020603050405020304" pitchFamily="18" charset="0"/>
              </a:rPr>
              <a:t> through </a:t>
            </a:r>
            <a:r>
              <a:rPr lang="en-US" sz="1100" dirty="0">
                <a:solidFill>
                  <a:srgbClr val="00B050"/>
                </a:solidFill>
                <a:effectLst/>
                <a:ea typeface="Calibri" panose="020F0502020204030204" pitchFamily="34" charset="0"/>
                <a:cs typeface="Times New Roman" panose="02020603050405020304" pitchFamily="18" charset="0"/>
              </a:rPr>
              <a:t>HB647(2017)</a:t>
            </a:r>
            <a:r>
              <a:rPr lang="en-US" sz="1100" dirty="0">
                <a:solidFill>
                  <a:srgbClr val="000000"/>
                </a:solidFill>
                <a:effectLst/>
                <a:ea typeface="Calibri" panose="020F0502020204030204" pitchFamily="34" charset="0"/>
                <a:cs typeface="Times New Roman" panose="02020603050405020304" pitchFamily="18" charset="0"/>
              </a:rPr>
              <a:t>)</a:t>
            </a:r>
            <a:endParaRPr lang="en-US" sz="1100" dirty="0">
              <a:effectLst/>
              <a:ea typeface="Calibri" panose="020F0502020204030204" pitchFamily="34" charset="0"/>
              <a:cs typeface="Times New Roman" panose="02020603050405020304" pitchFamily="18" charset="0"/>
            </a:endParaRPr>
          </a:p>
        </p:txBody>
      </p:sp>
      <p:sp>
        <p:nvSpPr>
          <p:cNvPr id="33" name="Rectangle 32">
            <a:extLst>
              <a:ext uri="{FF2B5EF4-FFF2-40B4-BE49-F238E27FC236}">
                <a16:creationId xmlns:a16="http://schemas.microsoft.com/office/drawing/2014/main" id="{4CDE3062-0C70-4A19-94BA-918FD6466559}"/>
              </a:ext>
            </a:extLst>
          </p:cNvPr>
          <p:cNvSpPr/>
          <p:nvPr/>
        </p:nvSpPr>
        <p:spPr>
          <a:xfrm>
            <a:off x="4791710" y="3764578"/>
            <a:ext cx="1973581" cy="5956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07000"/>
              </a:lnSpc>
              <a:spcBef>
                <a:spcPts val="0"/>
              </a:spcBef>
              <a:spcAft>
                <a:spcPts val="800"/>
              </a:spcAft>
            </a:pPr>
            <a:r>
              <a:rPr lang="en-US" sz="1100" dirty="0">
                <a:solidFill>
                  <a:srgbClr val="000000"/>
                </a:solidFill>
                <a:effectLst/>
                <a:ea typeface="Calibri" panose="020F0502020204030204" pitchFamily="34" charset="0"/>
                <a:cs typeface="Times New Roman" panose="02020603050405020304" pitchFamily="18" charset="0"/>
              </a:rPr>
              <a:t>Mutual Spillover</a:t>
            </a:r>
          </a:p>
          <a:p>
            <a:pPr marL="0" marR="0" algn="ctr">
              <a:lnSpc>
                <a:spcPct val="107000"/>
              </a:lnSpc>
              <a:spcBef>
                <a:spcPts val="0"/>
              </a:spcBef>
              <a:spcAft>
                <a:spcPts val="800"/>
              </a:spcAft>
            </a:pPr>
            <a:r>
              <a:rPr lang="en-US" sz="1100" dirty="0">
                <a:solidFill>
                  <a:srgbClr val="00B050"/>
                </a:solidFill>
                <a:ea typeface="Calibri" panose="020F0502020204030204" pitchFamily="34" charset="0"/>
                <a:cs typeface="Times New Roman" panose="02020603050405020304" pitchFamily="18" charset="0"/>
              </a:rPr>
              <a:t>H</a:t>
            </a:r>
            <a:r>
              <a:rPr lang="en-US" sz="1100" dirty="0">
                <a:solidFill>
                  <a:srgbClr val="00B050"/>
                </a:solidFill>
                <a:effectLst/>
                <a:ea typeface="Calibri" panose="020F0502020204030204" pitchFamily="34" charset="0"/>
                <a:cs typeface="Times New Roman" panose="02020603050405020304" pitchFamily="18" charset="0"/>
              </a:rPr>
              <a:t>B647(2017) HB2(2019)</a:t>
            </a:r>
            <a:endParaRPr lang="en-US" sz="1100" dirty="0">
              <a:effectLst/>
              <a:ea typeface="Calibri" panose="020F0502020204030204" pitchFamily="34" charset="0"/>
              <a:cs typeface="Times New Roman" panose="02020603050405020304" pitchFamily="18" charset="0"/>
            </a:endParaRPr>
          </a:p>
        </p:txBody>
      </p:sp>
      <p:sp>
        <p:nvSpPr>
          <p:cNvPr id="34" name="Rectangle 33">
            <a:extLst>
              <a:ext uri="{FF2B5EF4-FFF2-40B4-BE49-F238E27FC236}">
                <a16:creationId xmlns:a16="http://schemas.microsoft.com/office/drawing/2014/main" id="{45981E85-9269-4C7C-BA36-15FA116579B5}"/>
              </a:ext>
            </a:extLst>
          </p:cNvPr>
          <p:cNvSpPr/>
          <p:nvPr/>
        </p:nvSpPr>
        <p:spPr>
          <a:xfrm>
            <a:off x="7051039" y="3068508"/>
            <a:ext cx="4263392" cy="440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07000"/>
              </a:lnSpc>
              <a:spcBef>
                <a:spcPts val="0"/>
              </a:spcBef>
              <a:spcAft>
                <a:spcPts val="800"/>
              </a:spcAft>
            </a:pPr>
            <a:r>
              <a:rPr lang="en-US" sz="1100" dirty="0">
                <a:solidFill>
                  <a:srgbClr val="000000"/>
                </a:solidFill>
                <a:effectLst/>
                <a:ea typeface="Calibri" panose="020F0502020204030204" pitchFamily="34" charset="0"/>
                <a:cs typeface="Times New Roman" panose="02020603050405020304" pitchFamily="18" charset="0"/>
              </a:rPr>
              <a:t>Transfer from School Facilities (</a:t>
            </a:r>
            <a:r>
              <a:rPr lang="en-US" sz="1100" dirty="0">
                <a:solidFill>
                  <a:srgbClr val="00B050"/>
                </a:solidFill>
                <a:effectLst/>
                <a:ea typeface="Calibri" panose="020F0502020204030204" pitchFamily="34" charset="0"/>
                <a:cs typeface="Times New Roman" panose="02020603050405020304" pitchFamily="18" charset="0"/>
              </a:rPr>
              <a:t>HB390(2017)</a:t>
            </a:r>
            <a:r>
              <a:rPr lang="en-US" sz="1100" dirty="0">
                <a:solidFill>
                  <a:srgbClr val="000000"/>
                </a:solidFill>
                <a:effectLst/>
                <a:ea typeface="Calibri" panose="020F0502020204030204" pitchFamily="34" charset="0"/>
                <a:cs typeface="Times New Roman" panose="02020603050405020304" pitchFamily="18" charset="0"/>
              </a:rPr>
              <a:t> through </a:t>
            </a:r>
            <a:r>
              <a:rPr lang="en-US" sz="1100" dirty="0">
                <a:solidFill>
                  <a:srgbClr val="00B050"/>
                </a:solidFill>
                <a:effectLst/>
                <a:ea typeface="Calibri" panose="020F0502020204030204" pitchFamily="34" charset="0"/>
                <a:cs typeface="Times New Roman" panose="02020603050405020304" pitchFamily="18" charset="0"/>
              </a:rPr>
              <a:t>SB260(2017)</a:t>
            </a:r>
            <a:r>
              <a:rPr lang="en-US" sz="1100" dirty="0">
                <a:solidFill>
                  <a:srgbClr val="000000"/>
                </a:solidFill>
                <a:effectLst/>
                <a:ea typeface="Calibri" panose="020F0502020204030204" pitchFamily="34" charset="0"/>
                <a:cs typeface="Times New Roman" panose="02020603050405020304" pitchFamily="18" charset="0"/>
              </a:rPr>
              <a:t>)</a:t>
            </a:r>
            <a:endParaRPr lang="en-US" sz="1100" dirty="0">
              <a:effectLst/>
              <a:ea typeface="Calibri" panose="020F0502020204030204" pitchFamily="34" charset="0"/>
              <a:cs typeface="Times New Roman" panose="02020603050405020304" pitchFamily="18" charset="0"/>
            </a:endParaRPr>
          </a:p>
        </p:txBody>
      </p:sp>
      <p:cxnSp>
        <p:nvCxnSpPr>
          <p:cNvPr id="7" name="Straight Arrow Connector 6">
            <a:extLst>
              <a:ext uri="{FF2B5EF4-FFF2-40B4-BE49-F238E27FC236}">
                <a16:creationId xmlns:a16="http://schemas.microsoft.com/office/drawing/2014/main" id="{85AE8C99-C0A1-45DB-8DA3-AF9DE6CD8C9E}"/>
              </a:ext>
            </a:extLst>
          </p:cNvPr>
          <p:cNvCxnSpPr/>
          <p:nvPr/>
        </p:nvCxnSpPr>
        <p:spPr>
          <a:xfrm flipH="1">
            <a:off x="4791710" y="2836258"/>
            <a:ext cx="140333" cy="3654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BDFE18B5-9A76-44E5-AD66-38BB3FE86887}"/>
              </a:ext>
            </a:extLst>
          </p:cNvPr>
          <p:cNvSpPr>
            <a:spLocks noGrp="1"/>
          </p:cNvSpPr>
          <p:nvPr>
            <p:ph type="sldNum" sz="quarter" idx="11"/>
          </p:nvPr>
        </p:nvSpPr>
        <p:spPr/>
        <p:txBody>
          <a:bodyPr/>
          <a:lstStyle/>
          <a:p>
            <a:pPr defTabSz="457200" fontAlgn="base">
              <a:spcBef>
                <a:spcPct val="0"/>
              </a:spcBef>
              <a:spcAft>
                <a:spcPct val="0"/>
              </a:spcAft>
              <a:defRPr/>
            </a:pPr>
            <a:fld id="{245761AB-2A1B-4162-AB3D-A9E9D26D05DA}" type="slidenum">
              <a:rPr lang="en-US" altLang="en-US" smtClean="0">
                <a:ea typeface="ＭＳ Ｐゴシック" panose="020B0600070205080204" pitchFamily="34" charset="-128"/>
              </a:rPr>
              <a:pPr defTabSz="457200" fontAlgn="base">
                <a:spcBef>
                  <a:spcPct val="0"/>
                </a:spcBef>
                <a:spcAft>
                  <a:spcPct val="0"/>
                </a:spcAft>
                <a:defRPr/>
              </a:pPr>
              <a:t>49</a:t>
            </a:fld>
            <a:endParaRPr lang="en-US" altLang="en-US">
              <a:ea typeface="ＭＳ Ｐゴシック" panose="020B0600070205080204" pitchFamily="34" charset="-128"/>
            </a:endParaRPr>
          </a:p>
        </p:txBody>
      </p:sp>
    </p:spTree>
    <p:extLst>
      <p:ext uri="{BB962C8B-B14F-4D97-AF65-F5344CB8AC3E}">
        <p14:creationId xmlns:p14="http://schemas.microsoft.com/office/powerpoint/2010/main" val="3262172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462FCA-931A-40B6-9726-15F85168F065}"/>
              </a:ext>
            </a:extLst>
          </p:cNvPr>
          <p:cNvSpPr>
            <a:spLocks noGrp="1"/>
          </p:cNvSpPr>
          <p:nvPr>
            <p:ph idx="1"/>
          </p:nvPr>
        </p:nvSpPr>
        <p:spPr>
          <a:xfrm>
            <a:off x="609600" y="1417638"/>
            <a:ext cx="10972800" cy="4525963"/>
          </a:xfrm>
        </p:spPr>
        <p:txBody>
          <a:bodyPr>
            <a:normAutofit/>
          </a:bodyPr>
          <a:lstStyle/>
          <a:p>
            <a:pPr>
              <a:lnSpc>
                <a:spcPct val="110000"/>
              </a:lnSpc>
              <a:spcBef>
                <a:spcPts val="0"/>
              </a:spcBef>
              <a:buFont typeface="Calibri" panose="020F0502020204030204" pitchFamily="34" charset="0"/>
              <a:buChar char="‒"/>
            </a:pPr>
            <a:r>
              <a:rPr lang="en-US" sz="2400" dirty="0"/>
              <a:t>Transfers of state or local revenue from any fund, other than the debt service fund or retirement fund, to its building reserve fund.</a:t>
            </a:r>
          </a:p>
          <a:p>
            <a:pPr marL="0" indent="0">
              <a:lnSpc>
                <a:spcPct val="110000"/>
              </a:lnSpc>
              <a:spcBef>
                <a:spcPts val="0"/>
              </a:spcBef>
              <a:buNone/>
            </a:pPr>
            <a:endParaRPr lang="en-US" sz="2400" dirty="0"/>
          </a:p>
        </p:txBody>
      </p:sp>
      <p:sp>
        <p:nvSpPr>
          <p:cNvPr id="4" name="Date Placeholder 3">
            <a:extLst>
              <a:ext uri="{FF2B5EF4-FFF2-40B4-BE49-F238E27FC236}">
                <a16:creationId xmlns:a16="http://schemas.microsoft.com/office/drawing/2014/main" id="{DFF753FB-4361-4A19-9DB6-6FAE0AAF2F17}"/>
              </a:ext>
            </a:extLst>
          </p:cNvPr>
          <p:cNvSpPr>
            <a:spLocks noGrp="1"/>
          </p:cNvSpPr>
          <p:nvPr>
            <p:ph type="dt" sz="half" idx="10"/>
          </p:nvPr>
        </p:nvSpPr>
        <p:spPr/>
        <p:txBody>
          <a:bodyPr/>
          <a:lstStyle/>
          <a:p>
            <a:r>
              <a:rPr lang="en-US"/>
              <a:t>June 2019</a:t>
            </a:r>
          </a:p>
        </p:txBody>
      </p:sp>
      <p:sp>
        <p:nvSpPr>
          <p:cNvPr id="2" name="Title 1">
            <a:extLst>
              <a:ext uri="{FF2B5EF4-FFF2-40B4-BE49-F238E27FC236}">
                <a16:creationId xmlns:a16="http://schemas.microsoft.com/office/drawing/2014/main" id="{8588D58A-9B62-4CFB-AD41-6022B7538F4C}"/>
              </a:ext>
            </a:extLst>
          </p:cNvPr>
          <p:cNvSpPr>
            <a:spLocks noGrp="1"/>
          </p:cNvSpPr>
          <p:nvPr>
            <p:ph type="title"/>
          </p:nvPr>
        </p:nvSpPr>
        <p:spPr/>
        <p:txBody>
          <a:bodyPr/>
          <a:lstStyle/>
          <a:p>
            <a:pPr>
              <a:tabLst>
                <a:tab pos="10748963" algn="r"/>
              </a:tabLst>
            </a:pPr>
            <a:r>
              <a:rPr lang="en-US" dirty="0"/>
              <a:t>2013 (SB 348) &amp; </a:t>
            </a:r>
            <a:r>
              <a:rPr lang="en-US" dirty="0">
                <a:solidFill>
                  <a:schemeClr val="accent6">
                    <a:lumMod val="50000"/>
                  </a:schemeClr>
                </a:solidFill>
              </a:rPr>
              <a:t>2019 (SB 92)</a:t>
            </a:r>
            <a:r>
              <a:rPr lang="en-US" dirty="0">
                <a:solidFill>
                  <a:schemeClr val="accent4">
                    <a:lumMod val="75000"/>
                  </a:schemeClr>
                </a:solidFill>
              </a:rPr>
              <a:t>	</a:t>
            </a:r>
            <a:r>
              <a:rPr lang="en-US" dirty="0"/>
              <a:t>20-9-236, MCA </a:t>
            </a:r>
          </a:p>
        </p:txBody>
      </p:sp>
      <p:sp>
        <p:nvSpPr>
          <p:cNvPr id="6" name="Slide Number Placeholder 4">
            <a:extLst>
              <a:ext uri="{FF2B5EF4-FFF2-40B4-BE49-F238E27FC236}">
                <a16:creationId xmlns:a16="http://schemas.microsoft.com/office/drawing/2014/main" id="{FE91F584-D995-4E76-B42B-8472A2BB46B1}"/>
              </a:ext>
            </a:extLst>
          </p:cNvPr>
          <p:cNvSpPr txBox="1">
            <a:spLocks/>
          </p:cNvSpPr>
          <p:nvPr/>
        </p:nvSpPr>
        <p:spPr>
          <a:xfrm>
            <a:off x="8839200" y="6341591"/>
            <a:ext cx="2743200"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marL="0" algn="r" defTabSz="914400" rtl="0" eaLnBrk="1" latinLnBrk="0" hangingPunct="1">
              <a:defRPr sz="1200" kern="1200">
                <a:solidFill>
                  <a:srgbClr val="898989"/>
                </a:solidFill>
                <a:latin typeface="Calibri" panose="020F050202020403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E0AD64C-246C-4839-98F9-2CE9129C7D4C}" type="slidenum">
              <a:rPr lang="en-US" smtClean="0"/>
              <a:pPr/>
              <a:t>5</a:t>
            </a:fld>
            <a:endParaRPr lang="en-US"/>
          </a:p>
        </p:txBody>
      </p:sp>
    </p:spTree>
    <p:extLst>
      <p:ext uri="{BB962C8B-B14F-4D97-AF65-F5344CB8AC3E}">
        <p14:creationId xmlns:p14="http://schemas.microsoft.com/office/powerpoint/2010/main" val="74211304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1A6374-3C9A-418F-BB8C-832A5E170287}"/>
              </a:ext>
            </a:extLst>
          </p:cNvPr>
          <p:cNvSpPr>
            <a:spLocks noGrp="1"/>
          </p:cNvSpPr>
          <p:nvPr>
            <p:ph idx="1"/>
          </p:nvPr>
        </p:nvSpPr>
        <p:spPr/>
        <p:txBody>
          <a:bodyPr/>
          <a:lstStyle/>
          <a:p>
            <a:pPr>
              <a:lnSpc>
                <a:spcPct val="110000"/>
              </a:lnSpc>
              <a:spcBef>
                <a:spcPts val="0"/>
              </a:spcBef>
              <a:spcAft>
                <a:spcPts val="1200"/>
              </a:spcAft>
              <a:buFont typeface="Calibri" panose="020F0502020204030204" pitchFamily="34" charset="0"/>
              <a:buChar char="‒"/>
            </a:pPr>
            <a:r>
              <a:rPr lang="en-US" sz="2400" dirty="0"/>
              <a:t>District Subsidy per local $ of effort ranges between $0.14 and $4</a:t>
            </a:r>
          </a:p>
          <a:p>
            <a:pPr>
              <a:lnSpc>
                <a:spcPct val="110000"/>
              </a:lnSpc>
              <a:spcBef>
                <a:spcPts val="0"/>
              </a:spcBef>
              <a:spcAft>
                <a:spcPts val="1200"/>
              </a:spcAft>
              <a:buFont typeface="Calibri" panose="020F0502020204030204" pitchFamily="34" charset="0"/>
              <a:buChar char="‒"/>
            </a:pPr>
            <a:r>
              <a:rPr lang="en-US" sz="2400" dirty="0"/>
              <a:t>In FY 2019, 196 of the 401 operating LE’s in the state permissively levied to the permissive sub-fund of the building reserve fund. </a:t>
            </a:r>
          </a:p>
        </p:txBody>
      </p:sp>
      <p:sp>
        <p:nvSpPr>
          <p:cNvPr id="4" name="Date Placeholder 3">
            <a:extLst>
              <a:ext uri="{FF2B5EF4-FFF2-40B4-BE49-F238E27FC236}">
                <a16:creationId xmlns:a16="http://schemas.microsoft.com/office/drawing/2014/main" id="{CBB6ED2C-4072-455F-B2F0-79364EAC0560}"/>
              </a:ext>
            </a:extLst>
          </p:cNvPr>
          <p:cNvSpPr>
            <a:spLocks noGrp="1"/>
          </p:cNvSpPr>
          <p:nvPr>
            <p:ph type="dt" sz="half" idx="10"/>
          </p:nvPr>
        </p:nvSpPr>
        <p:spPr/>
        <p:txBody>
          <a:bodyPr/>
          <a:lstStyle/>
          <a:p>
            <a:r>
              <a:rPr lang="en-US"/>
              <a:t>June 2019</a:t>
            </a:r>
          </a:p>
        </p:txBody>
      </p:sp>
      <p:sp>
        <p:nvSpPr>
          <p:cNvPr id="6" name="Slide Number Placeholder 5">
            <a:extLst>
              <a:ext uri="{FF2B5EF4-FFF2-40B4-BE49-F238E27FC236}">
                <a16:creationId xmlns:a16="http://schemas.microsoft.com/office/drawing/2014/main" id="{F4158075-1A53-46EC-B60B-617BB75EEF29}"/>
              </a:ext>
            </a:extLst>
          </p:cNvPr>
          <p:cNvSpPr>
            <a:spLocks noGrp="1"/>
          </p:cNvSpPr>
          <p:nvPr>
            <p:ph type="sldNum" sz="quarter" idx="11"/>
          </p:nvPr>
        </p:nvSpPr>
        <p:spPr/>
        <p:txBody>
          <a:bodyPr/>
          <a:lstStyle/>
          <a:p>
            <a:fld id="{245761AB-2A1B-4162-AB3D-A9E9D26D05DA}" type="slidenum">
              <a:rPr lang="en-US" altLang="en-US" smtClean="0"/>
              <a:pPr/>
              <a:t>50</a:t>
            </a:fld>
            <a:endParaRPr lang="en-US" altLang="en-US"/>
          </a:p>
        </p:txBody>
      </p:sp>
      <p:sp>
        <p:nvSpPr>
          <p:cNvPr id="2" name="Title 1">
            <a:extLst>
              <a:ext uri="{FF2B5EF4-FFF2-40B4-BE49-F238E27FC236}">
                <a16:creationId xmlns:a16="http://schemas.microsoft.com/office/drawing/2014/main" id="{85DEE9BB-4942-447A-BC2C-2E303CDEFB87}"/>
              </a:ext>
            </a:extLst>
          </p:cNvPr>
          <p:cNvSpPr>
            <a:spLocks noGrp="1"/>
          </p:cNvSpPr>
          <p:nvPr>
            <p:ph type="title"/>
          </p:nvPr>
        </p:nvSpPr>
        <p:spPr/>
        <p:txBody>
          <a:bodyPr/>
          <a:lstStyle/>
          <a:p>
            <a:r>
              <a:rPr lang="en-US" dirty="0"/>
              <a:t>Facts and Stuff</a:t>
            </a:r>
          </a:p>
        </p:txBody>
      </p:sp>
    </p:spTree>
    <p:extLst>
      <p:ext uri="{BB962C8B-B14F-4D97-AF65-F5344CB8AC3E}">
        <p14:creationId xmlns:p14="http://schemas.microsoft.com/office/powerpoint/2010/main" val="313249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A8F3031-A508-4CB6-B967-B2EDC3EE3DBF}"/>
              </a:ext>
            </a:extLst>
          </p:cNvPr>
          <p:cNvSpPr/>
          <p:nvPr/>
        </p:nvSpPr>
        <p:spPr>
          <a:xfrm>
            <a:off x="1188720" y="3150525"/>
            <a:ext cx="10033462" cy="2975956"/>
          </a:xfrm>
          <a:prstGeom prst="rect">
            <a:avLst/>
          </a:prstGeom>
          <a:gradFill flip="none" rotWithShape="1">
            <a:gsLst>
              <a:gs pos="0">
                <a:srgbClr val="FFC000">
                  <a:shade val="30000"/>
                  <a:satMod val="115000"/>
                </a:srgbClr>
              </a:gs>
              <a:gs pos="30000">
                <a:srgbClr val="FFC000">
                  <a:shade val="67500"/>
                  <a:satMod val="115000"/>
                </a:srgbClr>
              </a:gs>
              <a:gs pos="100000">
                <a:srgbClr val="FFE997"/>
              </a:gs>
            </a:gsLst>
            <a:lin ang="16200000" scaled="1"/>
            <a:tileRect/>
          </a:gra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A1A6374-3C9A-418F-BB8C-832A5E170287}"/>
              </a:ext>
            </a:extLst>
          </p:cNvPr>
          <p:cNvSpPr>
            <a:spLocks noGrp="1"/>
          </p:cNvSpPr>
          <p:nvPr>
            <p:ph idx="1"/>
          </p:nvPr>
        </p:nvSpPr>
        <p:spPr>
          <a:xfrm>
            <a:off x="838199" y="1396538"/>
            <a:ext cx="10744201" cy="4933240"/>
          </a:xfrm>
          <a:gradFill>
            <a:gsLst>
              <a:gs pos="100000">
                <a:schemeClr val="accent1">
                  <a:lumMod val="5000"/>
                  <a:lumOff val="95000"/>
                </a:schemeClr>
              </a:gs>
              <a:gs pos="100000">
                <a:schemeClr val="accent1">
                  <a:lumMod val="45000"/>
                  <a:lumOff val="55000"/>
                </a:schemeClr>
              </a:gs>
              <a:gs pos="100000">
                <a:srgbClr val="B0C6E1"/>
              </a:gs>
              <a:gs pos="100000">
                <a:schemeClr val="accent1">
                  <a:lumMod val="45000"/>
                  <a:lumOff val="55000"/>
                </a:schemeClr>
              </a:gs>
            </a:gsLst>
            <a:lin ang="5400000" scaled="1"/>
          </a:gradFill>
          <a:ln>
            <a:noFill/>
          </a:ln>
        </p:spPr>
        <p:txBody>
          <a:bodyPr>
            <a:noAutofit/>
          </a:bodyPr>
          <a:lstStyle/>
          <a:p>
            <a:pPr>
              <a:spcBef>
                <a:spcPts val="0"/>
              </a:spcBef>
              <a:spcAft>
                <a:spcPts val="0"/>
              </a:spcAft>
              <a:buFont typeface="Calibri" panose="020F0502020204030204" pitchFamily="34" charset="0"/>
              <a:buChar char="‒"/>
            </a:pPr>
            <a:r>
              <a:rPr lang="en-US" sz="2400" dirty="0"/>
              <a:t>Only including the districts who levied in FY 2019:</a:t>
            </a:r>
          </a:p>
          <a:p>
            <a:pPr marL="0" indent="0">
              <a:spcBef>
                <a:spcPts val="0"/>
              </a:spcBef>
              <a:spcAft>
                <a:spcPts val="1200"/>
              </a:spcAft>
              <a:buNone/>
              <a:tabLst>
                <a:tab pos="457200" algn="l"/>
                <a:tab pos="1604963" algn="l"/>
                <a:tab pos="5943600" algn="l"/>
              </a:tabLst>
            </a:pPr>
            <a:r>
              <a:rPr lang="en-US" sz="2400" dirty="0"/>
              <a:t>	196 LEs Summed SMMA Box 	= $15,664,100</a:t>
            </a:r>
            <a:br>
              <a:rPr lang="en-US" sz="2400" dirty="0"/>
            </a:br>
            <a:r>
              <a:rPr lang="en-US" sz="2400" dirty="0"/>
              <a:t>	196 LEs Total Levied	= $13,560,467 or 86.6% of “Box”</a:t>
            </a:r>
          </a:p>
          <a:p>
            <a:pPr marL="0" indent="0">
              <a:spcBef>
                <a:spcPts val="0"/>
              </a:spcBef>
              <a:spcAft>
                <a:spcPts val="1200"/>
              </a:spcAft>
              <a:buNone/>
              <a:tabLst>
                <a:tab pos="457200" algn="l"/>
                <a:tab pos="1604963" algn="l"/>
                <a:tab pos="5943600" algn="l"/>
              </a:tabLst>
            </a:pPr>
            <a:r>
              <a:rPr lang="en-US" sz="2400" dirty="0">
                <a:solidFill>
                  <a:schemeClr val="accent1"/>
                </a:solidFill>
              </a:rPr>
              <a:t>		Statewide from </a:t>
            </a:r>
            <a:r>
              <a:rPr lang="en-US" sz="2400" dirty="0">
                <a:solidFill>
                  <a:schemeClr val="accent1"/>
                </a:solidFill>
                <a:highlight>
                  <a:srgbClr val="FFFF00"/>
                </a:highlight>
                <a:hlinkClick r:id="rId2" action="ppaction://hlinksldjump"/>
              </a:rPr>
              <a:t>Slide 27</a:t>
            </a:r>
            <a:r>
              <a:rPr lang="en-US" sz="2400" dirty="0">
                <a:solidFill>
                  <a:schemeClr val="accent1"/>
                </a:solidFill>
              </a:rPr>
              <a:t>: $12 million/$22 million box or 54.5%</a:t>
            </a:r>
          </a:p>
          <a:p>
            <a:pPr marL="0" indent="0">
              <a:spcBef>
                <a:spcPts val="0"/>
              </a:spcBef>
              <a:spcAft>
                <a:spcPts val="600"/>
              </a:spcAft>
              <a:buNone/>
              <a:tabLst>
                <a:tab pos="6226175" algn="l"/>
              </a:tabLst>
            </a:pPr>
            <a:r>
              <a:rPr lang="en-US" sz="2200" dirty="0">
                <a:solidFill>
                  <a:srgbClr val="0070C0"/>
                </a:solidFill>
              </a:rPr>
              <a:t>	</a:t>
            </a:r>
            <a:r>
              <a:rPr lang="en-US" sz="2200" dirty="0"/>
              <a:t>State would have paid out</a:t>
            </a:r>
          </a:p>
          <a:p>
            <a:pPr marL="0" indent="0">
              <a:spcBef>
                <a:spcPts val="0"/>
              </a:spcBef>
              <a:spcAft>
                <a:spcPts val="600"/>
              </a:spcAft>
              <a:buNone/>
              <a:tabLst>
                <a:tab pos="457200" algn="l"/>
                <a:tab pos="7888288" algn="ctr"/>
              </a:tabLst>
            </a:pPr>
            <a:r>
              <a:rPr lang="en-US" sz="2200" dirty="0"/>
              <a:t>	104 LEs filled the “box” completely	$0.00	</a:t>
            </a:r>
          </a:p>
          <a:p>
            <a:pPr marL="457200" indent="-457200">
              <a:spcBef>
                <a:spcPts val="0"/>
              </a:spcBef>
              <a:spcAft>
                <a:spcPts val="600"/>
              </a:spcAft>
              <a:buNone/>
              <a:tabLst>
                <a:tab pos="457200" algn="l"/>
                <a:tab pos="7888288" algn="ctr"/>
              </a:tabLst>
            </a:pPr>
            <a:r>
              <a:rPr lang="en-US" sz="2200" dirty="0"/>
              <a:t>	  80 districts partially filled the box </a:t>
            </a:r>
            <a:br>
              <a:rPr lang="en-US" sz="2200" dirty="0"/>
            </a:br>
            <a:r>
              <a:rPr lang="en-US" sz="2200" dirty="0"/>
              <a:t>       with a space for state aid if available	$1,398,016</a:t>
            </a:r>
            <a:br>
              <a:rPr lang="en-US" sz="2200" dirty="0"/>
            </a:br>
            <a:r>
              <a:rPr lang="en-US" sz="2200" dirty="0"/>
              <a:t>       to fill the box. 	</a:t>
            </a:r>
          </a:p>
          <a:p>
            <a:pPr marL="457200" indent="-457200">
              <a:spcBef>
                <a:spcPts val="0"/>
              </a:spcBef>
              <a:spcAft>
                <a:spcPts val="600"/>
              </a:spcAft>
              <a:buNone/>
              <a:tabLst>
                <a:tab pos="457200" algn="l"/>
                <a:tab pos="7888288" algn="ctr"/>
              </a:tabLst>
            </a:pPr>
            <a:r>
              <a:rPr lang="en-US" sz="2200" dirty="0"/>
              <a:t>	  12 districts under-levied the box to </a:t>
            </a:r>
            <a:br>
              <a:rPr lang="en-US" sz="2200" dirty="0"/>
            </a:br>
            <a:r>
              <a:rPr lang="en-US" sz="2200" dirty="0"/>
              <a:t>       a point that would not fill the box 	$705,617</a:t>
            </a:r>
            <a:br>
              <a:rPr lang="en-US" sz="2200" dirty="0"/>
            </a:br>
            <a:r>
              <a:rPr lang="en-US" sz="2200" dirty="0"/>
              <a:t>       totaling a loss of state distribution</a:t>
            </a:r>
            <a:endParaRPr lang="en-US" sz="2200" dirty="0">
              <a:solidFill>
                <a:srgbClr val="0070C0"/>
              </a:solidFill>
            </a:endParaRPr>
          </a:p>
        </p:txBody>
      </p:sp>
      <p:sp>
        <p:nvSpPr>
          <p:cNvPr id="4" name="Date Placeholder 3">
            <a:extLst>
              <a:ext uri="{FF2B5EF4-FFF2-40B4-BE49-F238E27FC236}">
                <a16:creationId xmlns:a16="http://schemas.microsoft.com/office/drawing/2014/main" id="{8DC49546-869E-4B57-BFD3-3F6657D20AC7}"/>
              </a:ext>
            </a:extLst>
          </p:cNvPr>
          <p:cNvSpPr>
            <a:spLocks noGrp="1"/>
          </p:cNvSpPr>
          <p:nvPr>
            <p:ph type="dt" sz="half" idx="10"/>
          </p:nvPr>
        </p:nvSpPr>
        <p:spPr/>
        <p:txBody>
          <a:bodyPr/>
          <a:lstStyle/>
          <a:p>
            <a:r>
              <a:rPr lang="en-US"/>
              <a:t>June 2019</a:t>
            </a:r>
          </a:p>
        </p:txBody>
      </p:sp>
      <p:sp>
        <p:nvSpPr>
          <p:cNvPr id="2" name="Title 1">
            <a:extLst>
              <a:ext uri="{FF2B5EF4-FFF2-40B4-BE49-F238E27FC236}">
                <a16:creationId xmlns:a16="http://schemas.microsoft.com/office/drawing/2014/main" id="{85DEE9BB-4942-447A-BC2C-2E303CDEFB87}"/>
              </a:ext>
            </a:extLst>
          </p:cNvPr>
          <p:cNvSpPr>
            <a:spLocks noGrp="1"/>
          </p:cNvSpPr>
          <p:nvPr>
            <p:ph type="title"/>
          </p:nvPr>
        </p:nvSpPr>
        <p:spPr/>
        <p:txBody>
          <a:bodyPr/>
          <a:lstStyle/>
          <a:p>
            <a:r>
              <a:rPr lang="en-US" dirty="0"/>
              <a:t>Facts and Stuff</a:t>
            </a:r>
          </a:p>
        </p:txBody>
      </p:sp>
      <p:sp>
        <p:nvSpPr>
          <p:cNvPr id="6" name="Slide Number Placeholder 5">
            <a:extLst>
              <a:ext uri="{FF2B5EF4-FFF2-40B4-BE49-F238E27FC236}">
                <a16:creationId xmlns:a16="http://schemas.microsoft.com/office/drawing/2014/main" id="{46B8E503-E924-447F-83F2-54E6888FD3BC}"/>
              </a:ext>
            </a:extLst>
          </p:cNvPr>
          <p:cNvSpPr>
            <a:spLocks noGrp="1"/>
          </p:cNvSpPr>
          <p:nvPr>
            <p:ph type="sldNum" sz="quarter" idx="11"/>
          </p:nvPr>
        </p:nvSpPr>
        <p:spPr/>
        <p:txBody>
          <a:bodyPr/>
          <a:lstStyle/>
          <a:p>
            <a:pPr defTabSz="457200" fontAlgn="base">
              <a:spcBef>
                <a:spcPct val="0"/>
              </a:spcBef>
              <a:spcAft>
                <a:spcPct val="0"/>
              </a:spcAft>
              <a:defRPr/>
            </a:pPr>
            <a:fld id="{245761AB-2A1B-4162-AB3D-A9E9D26D05DA}" type="slidenum">
              <a:rPr lang="en-US" altLang="en-US" smtClean="0">
                <a:ea typeface="ＭＳ Ｐゴシック" panose="020B0600070205080204" pitchFamily="34" charset="-128"/>
              </a:rPr>
              <a:pPr defTabSz="457200" fontAlgn="base">
                <a:spcBef>
                  <a:spcPct val="0"/>
                </a:spcBef>
                <a:spcAft>
                  <a:spcPct val="0"/>
                </a:spcAft>
                <a:defRPr/>
              </a:pPr>
              <a:t>51</a:t>
            </a:fld>
            <a:endParaRPr lang="en-US" altLang="en-US" dirty="0">
              <a:ea typeface="ＭＳ Ｐゴシック" panose="020B0600070205080204" pitchFamily="34" charset="-128"/>
            </a:endParaRPr>
          </a:p>
        </p:txBody>
      </p:sp>
      <p:cxnSp>
        <p:nvCxnSpPr>
          <p:cNvPr id="8" name="Straight Connector 7">
            <a:extLst>
              <a:ext uri="{FF2B5EF4-FFF2-40B4-BE49-F238E27FC236}">
                <a16:creationId xmlns:a16="http://schemas.microsoft.com/office/drawing/2014/main" id="{FA79CF3E-237A-4F81-B183-70150007919F}"/>
              </a:ext>
            </a:extLst>
          </p:cNvPr>
          <p:cNvCxnSpPr>
            <a:cxnSpLocks/>
          </p:cNvCxnSpPr>
          <p:nvPr/>
        </p:nvCxnSpPr>
        <p:spPr>
          <a:xfrm>
            <a:off x="1188720" y="3578630"/>
            <a:ext cx="10033462"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3B685F8B-E407-425E-8C68-89B157995144}"/>
              </a:ext>
            </a:extLst>
          </p:cNvPr>
          <p:cNvCxnSpPr>
            <a:cxnSpLocks/>
          </p:cNvCxnSpPr>
          <p:nvPr/>
        </p:nvCxnSpPr>
        <p:spPr>
          <a:xfrm>
            <a:off x="1188720" y="4012786"/>
            <a:ext cx="10033462"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5233CBA4-1BBC-4091-B111-B8D729C5755D}"/>
              </a:ext>
            </a:extLst>
          </p:cNvPr>
          <p:cNvCxnSpPr>
            <a:cxnSpLocks/>
          </p:cNvCxnSpPr>
          <p:nvPr/>
        </p:nvCxnSpPr>
        <p:spPr>
          <a:xfrm>
            <a:off x="1188720" y="5081848"/>
            <a:ext cx="10033462"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37876F93-7164-4973-B7A8-EC505859FA0F}"/>
              </a:ext>
            </a:extLst>
          </p:cNvPr>
          <p:cNvCxnSpPr>
            <a:cxnSpLocks/>
            <a:stCxn id="5" idx="0"/>
            <a:endCxn id="5" idx="2"/>
          </p:cNvCxnSpPr>
          <p:nvPr/>
        </p:nvCxnSpPr>
        <p:spPr>
          <a:xfrm>
            <a:off x="6205451" y="3150525"/>
            <a:ext cx="0" cy="2975956"/>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98578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A82E341-2ADB-44FA-A6D3-9FC0BA2BAC58}"/>
              </a:ext>
            </a:extLst>
          </p:cNvPr>
          <p:cNvSpPr>
            <a:spLocks noGrp="1"/>
          </p:cNvSpPr>
          <p:nvPr>
            <p:ph idx="1"/>
          </p:nvPr>
        </p:nvSpPr>
        <p:spPr/>
        <p:txBody>
          <a:bodyPr/>
          <a:lstStyle/>
          <a:p>
            <a:pPr marL="0" indent="0">
              <a:buNone/>
            </a:pPr>
            <a:r>
              <a:rPr lang="en-US" dirty="0"/>
              <a:t>The General Fund Budget Worksheet</a:t>
            </a:r>
          </a:p>
          <a:p>
            <a:pPr marL="0" indent="0">
              <a:buNone/>
            </a:pPr>
            <a:r>
              <a:rPr lang="en-US" sz="2400" dirty="0">
                <a:hlinkClick r:id="rId2"/>
              </a:rPr>
              <a:t>http://opi.mt.gov/LinkClick.aspx?fileticket=YtwsnATKkPo%3d&amp;portalid=182</a:t>
            </a:r>
            <a:r>
              <a:rPr lang="en-US" sz="2400" dirty="0"/>
              <a:t> </a:t>
            </a:r>
          </a:p>
          <a:p>
            <a:pPr marL="0" indent="0">
              <a:buNone/>
            </a:pPr>
            <a:endParaRPr lang="en-US" dirty="0"/>
          </a:p>
          <a:p>
            <a:pPr marL="0" indent="0">
              <a:buNone/>
            </a:pPr>
            <a:r>
              <a:rPr lang="en-US" dirty="0"/>
              <a:t>Paul Taylor (OPI) </a:t>
            </a:r>
            <a:br>
              <a:rPr lang="en-US" dirty="0"/>
            </a:br>
            <a:r>
              <a:rPr lang="en-US" sz="2400" dirty="0"/>
              <a:t>406-444-1257 or </a:t>
            </a:r>
            <a:br>
              <a:rPr lang="en-US" sz="2400" dirty="0"/>
            </a:br>
            <a:r>
              <a:rPr lang="en-US" sz="2400" dirty="0">
                <a:hlinkClick r:id="rId3"/>
              </a:rPr>
              <a:t>ptaylor2@mt.gov</a:t>
            </a:r>
            <a:r>
              <a:rPr lang="en-US" sz="2400" dirty="0"/>
              <a:t> </a:t>
            </a:r>
          </a:p>
        </p:txBody>
      </p:sp>
      <p:sp>
        <p:nvSpPr>
          <p:cNvPr id="4" name="Date Placeholder 3">
            <a:extLst>
              <a:ext uri="{FF2B5EF4-FFF2-40B4-BE49-F238E27FC236}">
                <a16:creationId xmlns:a16="http://schemas.microsoft.com/office/drawing/2014/main" id="{D8722DB8-D6E1-4E68-845C-47B8DC20C8A0}"/>
              </a:ext>
            </a:extLst>
          </p:cNvPr>
          <p:cNvSpPr>
            <a:spLocks noGrp="1"/>
          </p:cNvSpPr>
          <p:nvPr>
            <p:ph type="dt" sz="half" idx="10"/>
          </p:nvPr>
        </p:nvSpPr>
        <p:spPr/>
        <p:txBody>
          <a:bodyPr/>
          <a:lstStyle/>
          <a:p>
            <a:r>
              <a:rPr lang="en-US"/>
              <a:t>June 2019</a:t>
            </a:r>
          </a:p>
        </p:txBody>
      </p:sp>
      <p:sp>
        <p:nvSpPr>
          <p:cNvPr id="2" name="Title 1">
            <a:extLst>
              <a:ext uri="{FF2B5EF4-FFF2-40B4-BE49-F238E27FC236}">
                <a16:creationId xmlns:a16="http://schemas.microsoft.com/office/drawing/2014/main" id="{75F82C44-59EF-4273-8F29-0241F5D8E0BA}"/>
              </a:ext>
            </a:extLst>
          </p:cNvPr>
          <p:cNvSpPr>
            <a:spLocks noGrp="1"/>
          </p:cNvSpPr>
          <p:nvPr>
            <p:ph type="title"/>
          </p:nvPr>
        </p:nvSpPr>
        <p:spPr/>
        <p:txBody>
          <a:bodyPr/>
          <a:lstStyle/>
          <a:p>
            <a:r>
              <a:rPr lang="en-US" dirty="0"/>
              <a:t>Resources</a:t>
            </a:r>
          </a:p>
        </p:txBody>
      </p:sp>
      <p:sp>
        <p:nvSpPr>
          <p:cNvPr id="6" name="Slide Number Placeholder 5">
            <a:extLst>
              <a:ext uri="{FF2B5EF4-FFF2-40B4-BE49-F238E27FC236}">
                <a16:creationId xmlns:a16="http://schemas.microsoft.com/office/drawing/2014/main" id="{77E5F3FC-5A31-4E49-A3D4-6E9A7B56F301}"/>
              </a:ext>
            </a:extLst>
          </p:cNvPr>
          <p:cNvSpPr>
            <a:spLocks noGrp="1"/>
          </p:cNvSpPr>
          <p:nvPr>
            <p:ph type="sldNum" sz="quarter" idx="11"/>
          </p:nvPr>
        </p:nvSpPr>
        <p:spPr/>
        <p:txBody>
          <a:bodyPr/>
          <a:lstStyle/>
          <a:p>
            <a:pPr defTabSz="457200" fontAlgn="base">
              <a:spcBef>
                <a:spcPct val="0"/>
              </a:spcBef>
              <a:spcAft>
                <a:spcPct val="0"/>
              </a:spcAft>
              <a:defRPr/>
            </a:pPr>
            <a:fld id="{245761AB-2A1B-4162-AB3D-A9E9D26D05DA}" type="slidenum">
              <a:rPr lang="en-US" altLang="en-US" smtClean="0">
                <a:ea typeface="ＭＳ Ｐゴシック" panose="020B0600070205080204" pitchFamily="34" charset="-128"/>
              </a:rPr>
              <a:pPr defTabSz="457200" fontAlgn="base">
                <a:spcBef>
                  <a:spcPct val="0"/>
                </a:spcBef>
                <a:spcAft>
                  <a:spcPct val="0"/>
                </a:spcAft>
                <a:defRPr/>
              </a:pPr>
              <a:t>52</a:t>
            </a:fld>
            <a:endParaRPr lang="en-US" altLang="en-US">
              <a:ea typeface="ＭＳ Ｐゴシック" panose="020B0600070205080204" pitchFamily="34" charset="-128"/>
            </a:endParaRPr>
          </a:p>
        </p:txBody>
      </p:sp>
    </p:spTree>
    <p:extLst>
      <p:ext uri="{BB962C8B-B14F-4D97-AF65-F5344CB8AC3E}">
        <p14:creationId xmlns:p14="http://schemas.microsoft.com/office/powerpoint/2010/main" val="3621027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462FCA-931A-40B6-9726-15F85168F065}"/>
              </a:ext>
            </a:extLst>
          </p:cNvPr>
          <p:cNvSpPr>
            <a:spLocks noGrp="1"/>
          </p:cNvSpPr>
          <p:nvPr>
            <p:ph idx="1"/>
          </p:nvPr>
        </p:nvSpPr>
        <p:spPr>
          <a:xfrm>
            <a:off x="609599" y="1417639"/>
            <a:ext cx="11202785" cy="4708526"/>
          </a:xfrm>
        </p:spPr>
        <p:txBody>
          <a:bodyPr>
            <a:noAutofit/>
          </a:bodyPr>
          <a:lstStyle/>
          <a:p>
            <a:pPr>
              <a:lnSpc>
                <a:spcPct val="110000"/>
              </a:lnSpc>
              <a:spcBef>
                <a:spcPts val="0"/>
              </a:spcBef>
              <a:spcAft>
                <a:spcPts val="600"/>
              </a:spcAft>
              <a:buFont typeface="Calibri" panose="020F0502020204030204" pitchFamily="34" charset="0"/>
              <a:buChar char="‒"/>
            </a:pPr>
            <a:r>
              <a:rPr lang="en-US" sz="2400" dirty="0"/>
              <a:t>Planning for improvements to school </a:t>
            </a:r>
            <a:r>
              <a:rPr lang="en-US" sz="2400" dirty="0">
                <a:solidFill>
                  <a:schemeClr val="accent6">
                    <a:lumMod val="50000"/>
                  </a:schemeClr>
                </a:solidFill>
              </a:rPr>
              <a:t>and student </a:t>
            </a:r>
            <a:r>
              <a:rPr lang="en-US" sz="2400" dirty="0"/>
              <a:t>safety, including but not limited to the cost of </a:t>
            </a:r>
            <a:r>
              <a:rPr lang="en-US" sz="2400" dirty="0">
                <a:solidFill>
                  <a:schemeClr val="accent6">
                    <a:lumMod val="50000"/>
                  </a:schemeClr>
                </a:solidFill>
              </a:rPr>
              <a:t>staffing for or </a:t>
            </a:r>
            <a:r>
              <a:rPr lang="en-US" sz="2400" dirty="0"/>
              <a:t>services provided by architects, engineers, </a:t>
            </a:r>
            <a:r>
              <a:rPr lang="en-US" sz="2400" dirty="0">
                <a:solidFill>
                  <a:schemeClr val="accent6">
                    <a:lumMod val="50000"/>
                  </a:schemeClr>
                </a:solidFill>
              </a:rPr>
              <a:t>school resource officers, counselors,</a:t>
            </a:r>
            <a:r>
              <a:rPr lang="en-US" sz="2400" dirty="0">
                <a:solidFill>
                  <a:schemeClr val="accent4">
                    <a:lumMod val="75000"/>
                  </a:schemeClr>
                </a:solidFill>
              </a:rPr>
              <a:t> </a:t>
            </a:r>
            <a:r>
              <a:rPr lang="en-US" sz="2400" dirty="0"/>
              <a:t>and other </a:t>
            </a:r>
            <a:r>
              <a:rPr lang="en-US" sz="2400" dirty="0">
                <a:solidFill>
                  <a:schemeClr val="accent6">
                    <a:lumMod val="50000"/>
                  </a:schemeClr>
                </a:solidFill>
              </a:rPr>
              <a:t>staff or </a:t>
            </a:r>
            <a:r>
              <a:rPr lang="en-US" sz="2400" dirty="0"/>
              <a:t>consultants </a:t>
            </a:r>
            <a:r>
              <a:rPr lang="en-US" sz="2400" dirty="0">
                <a:solidFill>
                  <a:schemeClr val="accent6">
                    <a:lumMod val="50000"/>
                  </a:schemeClr>
                </a:solidFill>
              </a:rPr>
              <a:t>assisting the district with improvements to school and student safety and security.</a:t>
            </a:r>
          </a:p>
          <a:p>
            <a:pPr>
              <a:lnSpc>
                <a:spcPct val="110000"/>
              </a:lnSpc>
              <a:spcBef>
                <a:spcPts val="0"/>
              </a:spcBef>
              <a:spcAft>
                <a:spcPts val="600"/>
              </a:spcAft>
              <a:buClr>
                <a:schemeClr val="tx1"/>
              </a:buClr>
              <a:buFont typeface="Calibri" panose="020F0502020204030204" pitchFamily="34" charset="0"/>
              <a:buChar char="‒"/>
            </a:pPr>
            <a:r>
              <a:rPr lang="en-US" sz="2400" dirty="0">
                <a:solidFill>
                  <a:schemeClr val="accent6">
                    <a:lumMod val="50000"/>
                  </a:schemeClr>
                </a:solidFill>
              </a:rPr>
              <a:t>Programs to support school and student safety and security, including but not limited to active shooter training, threat assessments, and restorative justice.</a:t>
            </a:r>
          </a:p>
          <a:p>
            <a:pPr>
              <a:lnSpc>
                <a:spcPct val="110000"/>
              </a:lnSpc>
              <a:spcBef>
                <a:spcPts val="0"/>
              </a:spcBef>
              <a:spcAft>
                <a:spcPts val="600"/>
              </a:spcAft>
              <a:buFont typeface="Calibri" panose="020F0502020204030204" pitchFamily="34" charset="0"/>
              <a:buChar char="‒"/>
            </a:pPr>
            <a:r>
              <a:rPr lang="en-US" sz="2400" dirty="0"/>
              <a:t>Installing or updating locking mechanisms and ingress and egress systems at access points, including but not limited to systems for exterior egress doors and interior passageways and rooms, using contemporary technologies. Installing or updating bullet-resistant windows and barriers. Installing or updating emergency response systems using contemporary technologies.</a:t>
            </a:r>
          </a:p>
        </p:txBody>
      </p:sp>
      <p:sp>
        <p:nvSpPr>
          <p:cNvPr id="4" name="Date Placeholder 3">
            <a:extLst>
              <a:ext uri="{FF2B5EF4-FFF2-40B4-BE49-F238E27FC236}">
                <a16:creationId xmlns:a16="http://schemas.microsoft.com/office/drawing/2014/main" id="{B398F4C6-8BAB-402C-AE1F-2A7FF50A4C02}"/>
              </a:ext>
            </a:extLst>
          </p:cNvPr>
          <p:cNvSpPr>
            <a:spLocks noGrp="1"/>
          </p:cNvSpPr>
          <p:nvPr>
            <p:ph type="dt" sz="half" idx="10"/>
          </p:nvPr>
        </p:nvSpPr>
        <p:spPr/>
        <p:txBody>
          <a:bodyPr/>
          <a:lstStyle/>
          <a:p>
            <a:r>
              <a:rPr lang="en-US"/>
              <a:t>June 2019</a:t>
            </a:r>
          </a:p>
        </p:txBody>
      </p:sp>
      <p:sp>
        <p:nvSpPr>
          <p:cNvPr id="2" name="Title 1">
            <a:extLst>
              <a:ext uri="{FF2B5EF4-FFF2-40B4-BE49-F238E27FC236}">
                <a16:creationId xmlns:a16="http://schemas.microsoft.com/office/drawing/2014/main" id="{8588D58A-9B62-4CFB-AD41-6022B7538F4C}"/>
              </a:ext>
            </a:extLst>
          </p:cNvPr>
          <p:cNvSpPr>
            <a:spLocks noGrp="1"/>
          </p:cNvSpPr>
          <p:nvPr>
            <p:ph type="title"/>
          </p:nvPr>
        </p:nvSpPr>
        <p:spPr/>
        <p:txBody>
          <a:bodyPr/>
          <a:lstStyle/>
          <a:p>
            <a:pPr>
              <a:tabLst>
                <a:tab pos="10748963" algn="r"/>
              </a:tabLst>
            </a:pPr>
            <a:r>
              <a:rPr lang="en-US" dirty="0"/>
              <a:t>2013 (SB 348) &amp; </a:t>
            </a:r>
            <a:r>
              <a:rPr lang="en-US" dirty="0">
                <a:solidFill>
                  <a:schemeClr val="accent6">
                    <a:lumMod val="50000"/>
                  </a:schemeClr>
                </a:solidFill>
              </a:rPr>
              <a:t>2019 (SB 92)</a:t>
            </a:r>
            <a:r>
              <a:rPr lang="en-US" dirty="0">
                <a:solidFill>
                  <a:schemeClr val="accent4">
                    <a:lumMod val="75000"/>
                  </a:schemeClr>
                </a:solidFill>
              </a:rPr>
              <a:t>	</a:t>
            </a:r>
            <a:r>
              <a:rPr lang="en-US" dirty="0"/>
              <a:t>20-9-236, MCA </a:t>
            </a:r>
          </a:p>
        </p:txBody>
      </p:sp>
      <p:sp>
        <p:nvSpPr>
          <p:cNvPr id="6" name="Slide Number Placeholder 5">
            <a:extLst>
              <a:ext uri="{FF2B5EF4-FFF2-40B4-BE49-F238E27FC236}">
                <a16:creationId xmlns:a16="http://schemas.microsoft.com/office/drawing/2014/main" id="{CF7233C8-FD50-4A13-B34A-CA88D870BB2E}"/>
              </a:ext>
            </a:extLst>
          </p:cNvPr>
          <p:cNvSpPr>
            <a:spLocks noGrp="1"/>
          </p:cNvSpPr>
          <p:nvPr>
            <p:ph type="sldNum" sz="quarter" idx="11"/>
          </p:nvPr>
        </p:nvSpPr>
        <p:spPr/>
        <p:txBody>
          <a:bodyPr/>
          <a:lstStyle/>
          <a:p>
            <a:pPr defTabSz="457200" fontAlgn="base">
              <a:spcBef>
                <a:spcPct val="0"/>
              </a:spcBef>
              <a:spcAft>
                <a:spcPct val="0"/>
              </a:spcAft>
              <a:defRPr/>
            </a:pPr>
            <a:fld id="{245761AB-2A1B-4162-AB3D-A9E9D26D05DA}" type="slidenum">
              <a:rPr lang="en-US" altLang="en-US" smtClean="0">
                <a:ea typeface="ＭＳ Ｐゴシック" panose="020B0600070205080204" pitchFamily="34" charset="-128"/>
              </a:rPr>
              <a:pPr defTabSz="457200" fontAlgn="base">
                <a:spcBef>
                  <a:spcPct val="0"/>
                </a:spcBef>
                <a:spcAft>
                  <a:spcPct val="0"/>
                </a:spcAft>
                <a:defRPr/>
              </a:pPr>
              <a:t>6</a:t>
            </a:fld>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328546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47440E-07A7-4EC4-B5E8-AEB2C0BA1787}"/>
              </a:ext>
            </a:extLst>
          </p:cNvPr>
          <p:cNvSpPr>
            <a:spLocks noGrp="1"/>
          </p:cNvSpPr>
          <p:nvPr>
            <p:ph idx="1"/>
          </p:nvPr>
        </p:nvSpPr>
        <p:spPr/>
        <p:txBody>
          <a:bodyPr>
            <a:noAutofit/>
          </a:bodyPr>
          <a:lstStyle/>
          <a:p>
            <a:pPr>
              <a:spcBef>
                <a:spcPts val="0"/>
              </a:spcBef>
              <a:spcAft>
                <a:spcPts val="600"/>
              </a:spcAft>
              <a:buFont typeface="Calibri" panose="020F0502020204030204" pitchFamily="34" charset="0"/>
              <a:buChar char="‒"/>
            </a:pPr>
            <a:r>
              <a:rPr lang="en-US" sz="2400" dirty="0"/>
              <a:t>Transfers are not considered expenditures to be applied against budget authority. Any revenue transfers that are not expended or encumbered within 2 full school fiscal years after the funds are transferred must be transferred back to the originating fund. </a:t>
            </a:r>
          </a:p>
          <a:p>
            <a:pPr>
              <a:spcBef>
                <a:spcPts val="0"/>
              </a:spcBef>
              <a:spcAft>
                <a:spcPts val="1200"/>
              </a:spcAft>
              <a:buFont typeface="Calibri" panose="020F0502020204030204" pitchFamily="34" charset="0"/>
              <a:buChar char="‒"/>
            </a:pPr>
            <a:r>
              <a:rPr lang="en-US" sz="2400" dirty="0"/>
              <a:t>If transfers of funds are made from any school district fund supported by a nonvoted levy, the district may not increase its nonvoted levy for the purpose of restoring the transferred funds. </a:t>
            </a:r>
          </a:p>
          <a:p>
            <a:pPr marL="0" indent="0">
              <a:spcBef>
                <a:spcPts val="0"/>
              </a:spcBef>
              <a:spcAft>
                <a:spcPts val="1200"/>
              </a:spcAft>
              <a:buNone/>
            </a:pPr>
            <a:endParaRPr lang="en-US" sz="2400" dirty="0"/>
          </a:p>
        </p:txBody>
      </p:sp>
      <p:sp>
        <p:nvSpPr>
          <p:cNvPr id="4" name="Date Placeholder 3">
            <a:extLst>
              <a:ext uri="{FF2B5EF4-FFF2-40B4-BE49-F238E27FC236}">
                <a16:creationId xmlns:a16="http://schemas.microsoft.com/office/drawing/2014/main" id="{F6560E4C-1FDA-42B4-A682-D5C59A7E0B65}"/>
              </a:ext>
            </a:extLst>
          </p:cNvPr>
          <p:cNvSpPr>
            <a:spLocks noGrp="1"/>
          </p:cNvSpPr>
          <p:nvPr>
            <p:ph type="dt" sz="half" idx="10"/>
          </p:nvPr>
        </p:nvSpPr>
        <p:spPr/>
        <p:txBody>
          <a:bodyPr/>
          <a:lstStyle/>
          <a:p>
            <a:r>
              <a:rPr lang="en-US"/>
              <a:t>June 2019</a:t>
            </a:r>
          </a:p>
        </p:txBody>
      </p:sp>
      <p:sp>
        <p:nvSpPr>
          <p:cNvPr id="2" name="Title 1">
            <a:extLst>
              <a:ext uri="{FF2B5EF4-FFF2-40B4-BE49-F238E27FC236}">
                <a16:creationId xmlns:a16="http://schemas.microsoft.com/office/drawing/2014/main" id="{189BAEF1-8856-4E28-8541-8F272049C395}"/>
              </a:ext>
            </a:extLst>
          </p:cNvPr>
          <p:cNvSpPr>
            <a:spLocks noGrp="1"/>
          </p:cNvSpPr>
          <p:nvPr>
            <p:ph type="title"/>
          </p:nvPr>
        </p:nvSpPr>
        <p:spPr/>
        <p:txBody>
          <a:bodyPr/>
          <a:lstStyle/>
          <a:p>
            <a:pPr>
              <a:tabLst>
                <a:tab pos="10748963" algn="r"/>
              </a:tabLst>
            </a:pPr>
            <a:r>
              <a:rPr lang="en-US" dirty="0"/>
              <a:t>2013 (SB 348) (Continued)	20-9-236, MCA </a:t>
            </a:r>
          </a:p>
        </p:txBody>
      </p:sp>
      <p:sp>
        <p:nvSpPr>
          <p:cNvPr id="6" name="Slide Number Placeholder 5">
            <a:extLst>
              <a:ext uri="{FF2B5EF4-FFF2-40B4-BE49-F238E27FC236}">
                <a16:creationId xmlns:a16="http://schemas.microsoft.com/office/drawing/2014/main" id="{B7E9C54D-D032-4F96-8C69-AE3D1561D70B}"/>
              </a:ext>
            </a:extLst>
          </p:cNvPr>
          <p:cNvSpPr>
            <a:spLocks noGrp="1"/>
          </p:cNvSpPr>
          <p:nvPr>
            <p:ph type="sldNum" sz="quarter" idx="11"/>
          </p:nvPr>
        </p:nvSpPr>
        <p:spPr/>
        <p:txBody>
          <a:bodyPr/>
          <a:lstStyle/>
          <a:p>
            <a:pPr defTabSz="457200" fontAlgn="base">
              <a:spcBef>
                <a:spcPct val="0"/>
              </a:spcBef>
              <a:spcAft>
                <a:spcPct val="0"/>
              </a:spcAft>
              <a:defRPr/>
            </a:pPr>
            <a:fld id="{245761AB-2A1B-4162-AB3D-A9E9D26D05DA}" type="slidenum">
              <a:rPr lang="en-US" altLang="en-US" smtClean="0">
                <a:ea typeface="ＭＳ Ｐゴシック" panose="020B0600070205080204" pitchFamily="34" charset="-128"/>
              </a:rPr>
              <a:pPr defTabSz="457200" fontAlgn="base">
                <a:spcBef>
                  <a:spcPct val="0"/>
                </a:spcBef>
                <a:spcAft>
                  <a:spcPct val="0"/>
                </a:spcAft>
                <a:defRPr/>
              </a:pPr>
              <a:t>7</a:t>
            </a:fld>
            <a:endParaRPr lang="en-US" altLang="en-US">
              <a:ea typeface="ＭＳ Ｐゴシック" panose="020B0600070205080204" pitchFamily="34" charset="-128"/>
            </a:endParaRPr>
          </a:p>
        </p:txBody>
      </p:sp>
    </p:spTree>
    <p:extLst>
      <p:ext uri="{BB962C8B-B14F-4D97-AF65-F5344CB8AC3E}">
        <p14:creationId xmlns:p14="http://schemas.microsoft.com/office/powerpoint/2010/main" val="24358143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CCA155-D12E-4F2A-8599-A1B03031F8CD}"/>
              </a:ext>
            </a:extLst>
          </p:cNvPr>
          <p:cNvSpPr>
            <a:spLocks noGrp="1"/>
          </p:cNvSpPr>
          <p:nvPr>
            <p:ph idx="1"/>
          </p:nvPr>
        </p:nvSpPr>
        <p:spPr/>
        <p:txBody>
          <a:bodyPr/>
          <a:lstStyle/>
          <a:p>
            <a:pPr>
              <a:spcBef>
                <a:spcPts val="0"/>
              </a:spcBef>
              <a:spcAft>
                <a:spcPts val="600"/>
              </a:spcAft>
              <a:buFont typeface="Calibri" panose="020F0502020204030204" pitchFamily="34" charset="0"/>
              <a:buChar char="‒"/>
            </a:pPr>
            <a:r>
              <a:rPr lang="en-US" sz="2400" dirty="0">
                <a:solidFill>
                  <a:schemeClr val="accent6">
                    <a:lumMod val="50000"/>
                  </a:schemeClr>
                </a:solidFill>
              </a:rPr>
              <a:t>Changed the taxable value used in the calculation of state support for</a:t>
            </a:r>
            <a:r>
              <a:rPr lang="en-US" sz="2400" i="1" dirty="0">
                <a:solidFill>
                  <a:schemeClr val="accent6">
                    <a:lumMod val="50000"/>
                  </a:schemeClr>
                </a:solidFill>
              </a:rPr>
              <a:t> $ per local effort, </a:t>
            </a:r>
            <a:r>
              <a:rPr lang="en-US" sz="2400" dirty="0">
                <a:solidFill>
                  <a:schemeClr val="accent6">
                    <a:lumMod val="50000"/>
                  </a:schemeClr>
                </a:solidFill>
              </a:rPr>
              <a:t>using the same TV used in all other forms of GTB. </a:t>
            </a:r>
            <a:br>
              <a:rPr lang="en-US" sz="2400" dirty="0">
                <a:solidFill>
                  <a:schemeClr val="accent6">
                    <a:lumMod val="50000"/>
                  </a:schemeClr>
                </a:solidFill>
              </a:rPr>
            </a:br>
            <a:r>
              <a:rPr lang="en-US" sz="2400" dirty="0">
                <a:solidFill>
                  <a:schemeClr val="accent6">
                    <a:lumMod val="50000"/>
                  </a:schemeClr>
                </a:solidFill>
              </a:rPr>
              <a:t>20-9-369, MCA</a:t>
            </a:r>
          </a:p>
          <a:p>
            <a:pPr>
              <a:spcBef>
                <a:spcPts val="0"/>
              </a:spcBef>
              <a:spcAft>
                <a:spcPts val="600"/>
              </a:spcAft>
              <a:buFont typeface="Calibri" panose="020F0502020204030204" pitchFamily="34" charset="0"/>
              <a:buChar char="‒"/>
            </a:pPr>
            <a:r>
              <a:rPr lang="en-US" sz="2400" dirty="0">
                <a:solidFill>
                  <a:schemeClr val="accent6">
                    <a:lumMod val="50000"/>
                  </a:schemeClr>
                </a:solidFill>
              </a:rPr>
              <a:t>Additionally, a final sentence was omitted in the bill language in SB 307 (2017) and wasn’t discovered until after the bill became law. </a:t>
            </a:r>
          </a:p>
        </p:txBody>
      </p:sp>
      <p:sp>
        <p:nvSpPr>
          <p:cNvPr id="4" name="Date Placeholder 3">
            <a:extLst>
              <a:ext uri="{FF2B5EF4-FFF2-40B4-BE49-F238E27FC236}">
                <a16:creationId xmlns:a16="http://schemas.microsoft.com/office/drawing/2014/main" id="{EA2DE28A-F7A6-4D86-A942-0A6226498CCD}"/>
              </a:ext>
            </a:extLst>
          </p:cNvPr>
          <p:cNvSpPr>
            <a:spLocks noGrp="1"/>
          </p:cNvSpPr>
          <p:nvPr>
            <p:ph type="dt" sz="half" idx="10"/>
          </p:nvPr>
        </p:nvSpPr>
        <p:spPr/>
        <p:txBody>
          <a:bodyPr/>
          <a:lstStyle/>
          <a:p>
            <a:r>
              <a:rPr lang="en-US"/>
              <a:t>June 2019</a:t>
            </a:r>
          </a:p>
        </p:txBody>
      </p:sp>
      <p:sp>
        <p:nvSpPr>
          <p:cNvPr id="2" name="Title 1">
            <a:extLst>
              <a:ext uri="{FF2B5EF4-FFF2-40B4-BE49-F238E27FC236}">
                <a16:creationId xmlns:a16="http://schemas.microsoft.com/office/drawing/2014/main" id="{E120F541-C2F1-4EB6-9781-11452ECC383C}"/>
              </a:ext>
            </a:extLst>
          </p:cNvPr>
          <p:cNvSpPr>
            <a:spLocks noGrp="1"/>
          </p:cNvSpPr>
          <p:nvPr>
            <p:ph type="title"/>
          </p:nvPr>
        </p:nvSpPr>
        <p:spPr/>
        <p:txBody>
          <a:bodyPr/>
          <a:lstStyle/>
          <a:p>
            <a:r>
              <a:rPr lang="en-US" dirty="0">
                <a:solidFill>
                  <a:schemeClr val="accent6">
                    <a:lumMod val="50000"/>
                  </a:schemeClr>
                </a:solidFill>
              </a:rPr>
              <a:t>2019 (SB 10)</a:t>
            </a:r>
          </a:p>
        </p:txBody>
      </p:sp>
      <p:sp>
        <p:nvSpPr>
          <p:cNvPr id="6" name="Slide Number Placeholder 5">
            <a:extLst>
              <a:ext uri="{FF2B5EF4-FFF2-40B4-BE49-F238E27FC236}">
                <a16:creationId xmlns:a16="http://schemas.microsoft.com/office/drawing/2014/main" id="{5A24996A-9EB6-47A1-AF00-84D6F02BB4B6}"/>
              </a:ext>
            </a:extLst>
          </p:cNvPr>
          <p:cNvSpPr>
            <a:spLocks noGrp="1"/>
          </p:cNvSpPr>
          <p:nvPr>
            <p:ph type="sldNum" sz="quarter" idx="11"/>
          </p:nvPr>
        </p:nvSpPr>
        <p:spPr/>
        <p:txBody>
          <a:bodyPr/>
          <a:lstStyle/>
          <a:p>
            <a:pPr defTabSz="457200" fontAlgn="base">
              <a:spcBef>
                <a:spcPct val="0"/>
              </a:spcBef>
              <a:spcAft>
                <a:spcPct val="0"/>
              </a:spcAft>
              <a:defRPr/>
            </a:pPr>
            <a:fld id="{245761AB-2A1B-4162-AB3D-A9E9D26D05DA}" type="slidenum">
              <a:rPr lang="en-US" altLang="en-US" smtClean="0">
                <a:ea typeface="ＭＳ Ｐゴシック" panose="020B0600070205080204" pitchFamily="34" charset="-128"/>
              </a:rPr>
              <a:pPr defTabSz="457200" fontAlgn="base">
                <a:spcBef>
                  <a:spcPct val="0"/>
                </a:spcBef>
                <a:spcAft>
                  <a:spcPct val="0"/>
                </a:spcAft>
                <a:defRPr/>
              </a:pPr>
              <a:t>8</a:t>
            </a:fld>
            <a:endParaRPr lang="en-US" altLang="en-US">
              <a:ea typeface="ＭＳ Ｐゴシック" panose="020B0600070205080204" pitchFamily="34" charset="-128"/>
            </a:endParaRPr>
          </a:p>
        </p:txBody>
      </p:sp>
    </p:spTree>
    <p:extLst>
      <p:ext uri="{BB962C8B-B14F-4D97-AF65-F5344CB8AC3E}">
        <p14:creationId xmlns:p14="http://schemas.microsoft.com/office/powerpoint/2010/main" val="18703472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CCA155-D12E-4F2A-8599-A1B03031F8CD}"/>
              </a:ext>
            </a:extLst>
          </p:cNvPr>
          <p:cNvSpPr>
            <a:spLocks noGrp="1"/>
          </p:cNvSpPr>
          <p:nvPr>
            <p:ph idx="1"/>
          </p:nvPr>
        </p:nvSpPr>
        <p:spPr/>
        <p:txBody>
          <a:bodyPr/>
          <a:lstStyle/>
          <a:p>
            <a:pPr marL="0" indent="0">
              <a:spcBef>
                <a:spcPts val="0"/>
              </a:spcBef>
              <a:spcAft>
                <a:spcPts val="1800"/>
              </a:spcAft>
              <a:buNone/>
            </a:pPr>
            <a:r>
              <a:rPr lang="en-US" sz="2400" dirty="0"/>
              <a:t>Split the building reserve into 4 sub-funds:</a:t>
            </a:r>
          </a:p>
          <a:p>
            <a:pPr lvl="2">
              <a:spcBef>
                <a:spcPts val="0"/>
              </a:spcBef>
              <a:spcAft>
                <a:spcPts val="600"/>
              </a:spcAft>
              <a:buFont typeface="Calibri" panose="020F0502020204030204" pitchFamily="34" charset="0"/>
              <a:buChar char="‒"/>
            </a:pPr>
            <a:r>
              <a:rPr lang="en-US" dirty="0"/>
              <a:t>Voted Levy Sub-Fund </a:t>
            </a:r>
          </a:p>
          <a:p>
            <a:pPr lvl="2">
              <a:spcBef>
                <a:spcPts val="0"/>
              </a:spcBef>
              <a:spcAft>
                <a:spcPts val="600"/>
              </a:spcAft>
              <a:buFont typeface="Calibri" panose="020F0502020204030204" pitchFamily="34" charset="0"/>
              <a:buChar char="‒"/>
            </a:pPr>
            <a:r>
              <a:rPr lang="en-US" dirty="0"/>
              <a:t>Transition Levy Sub-Fund </a:t>
            </a:r>
          </a:p>
          <a:p>
            <a:pPr lvl="2">
              <a:spcBef>
                <a:spcPts val="0"/>
              </a:spcBef>
              <a:spcAft>
                <a:spcPts val="600"/>
              </a:spcAft>
              <a:buFont typeface="Calibri" panose="020F0502020204030204" pitchFamily="34" charset="0"/>
              <a:buChar char="‒"/>
            </a:pPr>
            <a:r>
              <a:rPr lang="en-US" dirty="0"/>
              <a:t>Safety Transfers Sub-Fund </a:t>
            </a:r>
          </a:p>
          <a:p>
            <a:pPr lvl="2">
              <a:spcBef>
                <a:spcPts val="0"/>
              </a:spcBef>
              <a:spcAft>
                <a:spcPts val="600"/>
              </a:spcAft>
              <a:buFont typeface="Calibri" panose="020F0502020204030204" pitchFamily="34" charset="0"/>
              <a:buChar char="‒"/>
            </a:pPr>
            <a:r>
              <a:rPr lang="en-US" dirty="0"/>
              <a:t>Permissive Levy Sub-Fund </a:t>
            </a:r>
          </a:p>
        </p:txBody>
      </p:sp>
      <p:sp>
        <p:nvSpPr>
          <p:cNvPr id="4" name="Date Placeholder 3">
            <a:extLst>
              <a:ext uri="{FF2B5EF4-FFF2-40B4-BE49-F238E27FC236}">
                <a16:creationId xmlns:a16="http://schemas.microsoft.com/office/drawing/2014/main" id="{7C9A5DFE-2FEE-4D41-B19F-760C295CFA0C}"/>
              </a:ext>
            </a:extLst>
          </p:cNvPr>
          <p:cNvSpPr>
            <a:spLocks noGrp="1"/>
          </p:cNvSpPr>
          <p:nvPr>
            <p:ph type="dt" sz="half" idx="10"/>
          </p:nvPr>
        </p:nvSpPr>
        <p:spPr/>
        <p:txBody>
          <a:bodyPr/>
          <a:lstStyle/>
          <a:p>
            <a:r>
              <a:rPr lang="en-US"/>
              <a:t>June 2019</a:t>
            </a:r>
          </a:p>
        </p:txBody>
      </p:sp>
      <p:sp>
        <p:nvSpPr>
          <p:cNvPr id="2" name="Title 1">
            <a:extLst>
              <a:ext uri="{FF2B5EF4-FFF2-40B4-BE49-F238E27FC236}">
                <a16:creationId xmlns:a16="http://schemas.microsoft.com/office/drawing/2014/main" id="{E120F541-C2F1-4EB6-9781-11452ECC383C}"/>
              </a:ext>
            </a:extLst>
          </p:cNvPr>
          <p:cNvSpPr>
            <a:spLocks noGrp="1"/>
          </p:cNvSpPr>
          <p:nvPr>
            <p:ph type="title"/>
          </p:nvPr>
        </p:nvSpPr>
        <p:spPr/>
        <p:txBody>
          <a:bodyPr/>
          <a:lstStyle/>
          <a:p>
            <a:r>
              <a:rPr lang="en-US" dirty="0"/>
              <a:t>2017 (HB 307)</a:t>
            </a:r>
          </a:p>
        </p:txBody>
      </p:sp>
      <p:sp>
        <p:nvSpPr>
          <p:cNvPr id="6" name="Slide Number Placeholder 5">
            <a:extLst>
              <a:ext uri="{FF2B5EF4-FFF2-40B4-BE49-F238E27FC236}">
                <a16:creationId xmlns:a16="http://schemas.microsoft.com/office/drawing/2014/main" id="{0CBFBDB5-58EA-423D-8FC1-48BB2EE7C70A}"/>
              </a:ext>
            </a:extLst>
          </p:cNvPr>
          <p:cNvSpPr>
            <a:spLocks noGrp="1"/>
          </p:cNvSpPr>
          <p:nvPr>
            <p:ph type="sldNum" sz="quarter" idx="11"/>
          </p:nvPr>
        </p:nvSpPr>
        <p:spPr/>
        <p:txBody>
          <a:bodyPr/>
          <a:lstStyle/>
          <a:p>
            <a:pPr defTabSz="457200" fontAlgn="base">
              <a:spcBef>
                <a:spcPct val="0"/>
              </a:spcBef>
              <a:spcAft>
                <a:spcPct val="0"/>
              </a:spcAft>
              <a:defRPr/>
            </a:pPr>
            <a:fld id="{245761AB-2A1B-4162-AB3D-A9E9D26D05DA}" type="slidenum">
              <a:rPr lang="en-US" altLang="en-US" smtClean="0">
                <a:ea typeface="ＭＳ Ｐゴシック" panose="020B0600070205080204" pitchFamily="34" charset="-128"/>
              </a:rPr>
              <a:pPr defTabSz="457200" fontAlgn="base">
                <a:spcBef>
                  <a:spcPct val="0"/>
                </a:spcBef>
                <a:spcAft>
                  <a:spcPct val="0"/>
                </a:spcAft>
                <a:defRPr/>
              </a:pPr>
              <a:t>9</a:t>
            </a:fld>
            <a:endParaRPr lang="en-US" altLang="en-US">
              <a:ea typeface="ＭＳ Ｐゴシック" panose="020B0600070205080204" pitchFamily="34" charset="-128"/>
            </a:endParaRPr>
          </a:p>
        </p:txBody>
      </p:sp>
    </p:spTree>
    <p:extLst>
      <p:ext uri="{BB962C8B-B14F-4D97-AF65-F5344CB8AC3E}">
        <p14:creationId xmlns:p14="http://schemas.microsoft.com/office/powerpoint/2010/main" val="805597019"/>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1828</TotalTime>
  <Words>2797</Words>
  <Application>Microsoft Office PowerPoint</Application>
  <PresentationFormat>Widescreen</PresentationFormat>
  <Paragraphs>392</Paragraphs>
  <Slides>52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52</vt:i4>
      </vt:variant>
    </vt:vector>
  </HeadingPairs>
  <TitlesOfParts>
    <vt:vector size="57" baseType="lpstr">
      <vt:lpstr>ＭＳ Ｐゴシック</vt:lpstr>
      <vt:lpstr>Arial</vt:lpstr>
      <vt:lpstr>Calibri</vt:lpstr>
      <vt:lpstr>Times New Roman</vt:lpstr>
      <vt:lpstr>Blank</vt:lpstr>
      <vt:lpstr>The Building Reserve Fund: A Braided River</vt:lpstr>
      <vt:lpstr>Disclaimer</vt:lpstr>
      <vt:lpstr>A History of the Building Reserve Fund</vt:lpstr>
      <vt:lpstr>2001 (SB 390)</vt:lpstr>
      <vt:lpstr>2013 (SB 348) &amp; 2019 (SB 92) 20-9-236, MCA </vt:lpstr>
      <vt:lpstr>2013 (SB 348) &amp; 2019 (SB 92) 20-9-236, MCA </vt:lpstr>
      <vt:lpstr>2013 (SB 348) (Continued) 20-9-236, MCA </vt:lpstr>
      <vt:lpstr>2019 (SB 10)</vt:lpstr>
      <vt:lpstr>2017 (HB 307)</vt:lpstr>
      <vt:lpstr>Voted Levy Sub-Fund</vt:lpstr>
      <vt:lpstr>Voted Levy Sub-Fund (Continued) </vt:lpstr>
      <vt:lpstr>Transition Levy Sub-Fund</vt:lpstr>
      <vt:lpstr>Safety Transfers Sub-Fund</vt:lpstr>
      <vt:lpstr>Safety Transfers Sub-Fund SB 92(2019) </vt:lpstr>
      <vt:lpstr>Permissive Levy Sub-Fund</vt:lpstr>
      <vt:lpstr>Permissive Levy Sub-Fund 20-9-525, MCA</vt:lpstr>
      <vt:lpstr>Permissive Levy Sub-Fund 20-9-525, MCA</vt:lpstr>
      <vt:lpstr>Permissive Levy Sub-Fund 20-9-525, MCA</vt:lpstr>
      <vt:lpstr>Permissive Levy Sub-Fund 20-9-525, MCA</vt:lpstr>
      <vt:lpstr>Permissive Levy Sub-Fund (Continued)</vt:lpstr>
      <vt:lpstr>State Major Maintenance Aid 2017</vt:lpstr>
      <vt:lpstr>State Major Maintenance Aid 2017 </vt:lpstr>
      <vt:lpstr>State Major Maintenance Aid 2017 SS </vt:lpstr>
      <vt:lpstr>State Major Maintenance Aid 2019 </vt:lpstr>
      <vt:lpstr>District Major Maintenance Aid</vt:lpstr>
      <vt:lpstr>District Major Maintenance Aid</vt:lpstr>
      <vt:lpstr>District Major Maintenance Aid</vt:lpstr>
      <vt:lpstr>District Major Maintenance Aid</vt:lpstr>
      <vt:lpstr>District Major Maintenance Aid</vt:lpstr>
      <vt:lpstr>What Does This Mean for My District?</vt:lpstr>
      <vt:lpstr>What Does This Mean for My District?</vt:lpstr>
      <vt:lpstr>What Does This Mean for My District?</vt:lpstr>
      <vt:lpstr>What Does This Mean for My District?</vt:lpstr>
      <vt:lpstr>What Does This Mean for My District?</vt:lpstr>
      <vt:lpstr>What Does This Mean for My District?</vt:lpstr>
      <vt:lpstr>What Does This Mean for My District?</vt:lpstr>
      <vt:lpstr>What Does This Mean for My District?</vt:lpstr>
      <vt:lpstr>What Does This Mean for My District?</vt:lpstr>
      <vt:lpstr>What Does This Mean for My District?</vt:lpstr>
      <vt:lpstr>What Does This Mean for My District?</vt:lpstr>
      <vt:lpstr>What Does This Mean for My District?</vt:lpstr>
      <vt:lpstr>What Does This Mean for My District?</vt:lpstr>
      <vt:lpstr>What Does This Mean for My District?</vt:lpstr>
      <vt:lpstr>What Does This Mean for My District?</vt:lpstr>
      <vt:lpstr>What Does This Mean for My District?</vt:lpstr>
      <vt:lpstr>What Does This Mean for My District?</vt:lpstr>
      <vt:lpstr>What Does This Mean for My District?</vt:lpstr>
      <vt:lpstr>What Does This Mean for My District?</vt:lpstr>
      <vt:lpstr>What Does This Mean for My District?</vt:lpstr>
      <vt:lpstr>Facts and Stuff</vt:lpstr>
      <vt:lpstr>Facts and Stuff</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braided river called the building reserve fund</dc:title>
  <dc:creator>Taylor, Paul</dc:creator>
  <cp:lastModifiedBy>Taylor, Paul</cp:lastModifiedBy>
  <cp:revision>126</cp:revision>
  <dcterms:created xsi:type="dcterms:W3CDTF">2019-03-04T15:59:38Z</dcterms:created>
  <dcterms:modified xsi:type="dcterms:W3CDTF">2019-05-14T16:51:03Z</dcterms:modified>
</cp:coreProperties>
</file>