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7" r:id="rId3"/>
    <p:sldId id="298" r:id="rId4"/>
    <p:sldId id="258" r:id="rId5"/>
    <p:sldId id="259" r:id="rId6"/>
    <p:sldId id="261" r:id="rId7"/>
    <p:sldId id="285" r:id="rId8"/>
    <p:sldId id="265" r:id="rId9"/>
    <p:sldId id="266" r:id="rId10"/>
    <p:sldId id="263" r:id="rId11"/>
    <p:sldId id="267" r:id="rId12"/>
    <p:sldId id="270" r:id="rId13"/>
    <p:sldId id="271" r:id="rId14"/>
    <p:sldId id="274" r:id="rId15"/>
    <p:sldId id="299" r:id="rId16"/>
    <p:sldId id="300" r:id="rId17"/>
    <p:sldId id="268" r:id="rId18"/>
    <p:sldId id="269" r:id="rId19"/>
    <p:sldId id="273" r:id="rId20"/>
    <p:sldId id="272" r:id="rId21"/>
    <p:sldId id="284" r:id="rId22"/>
    <p:sldId id="280" r:id="rId23"/>
    <p:sldId id="281" r:id="rId24"/>
    <p:sldId id="282" r:id="rId25"/>
    <p:sldId id="277" r:id="rId26"/>
    <p:sldId id="278" r:id="rId27"/>
    <p:sldId id="283" r:id="rId28"/>
    <p:sldId id="279" r:id="rId29"/>
    <p:sldId id="276" r:id="rId30"/>
    <p:sldId id="286" r:id="rId31"/>
    <p:sldId id="287" r:id="rId32"/>
    <p:sldId id="288" r:id="rId33"/>
    <p:sldId id="289" r:id="rId34"/>
    <p:sldId id="290" r:id="rId35"/>
    <p:sldId id="292" r:id="rId36"/>
    <p:sldId id="296" r:id="rId37"/>
    <p:sldId id="297" r:id="rId38"/>
    <p:sldId id="27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MasterView">
  <p:normalViewPr>
    <p:restoredLeft sz="27132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32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24T01:03:16.518"/>
    </inkml:context>
    <inkml:brush xml:id="br0">
      <inkml:brushProperty name="width" value="0.28" units="cm"/>
      <inkml:brushProperty name="height" value="0.28" units="cm"/>
      <inkml:brushProperty name="color" value="#E71224"/>
      <inkml:brushProperty name="ignorePressure" value="1"/>
    </inkml:brush>
  </inkml:definitions>
  <inkml:trace contextRef="#ctx0" brushRef="#br0">9783 2210,'-6'0,"-9"0,-2 6,-4 3,1 5,4 8,5 6,-2-2,1 2,-4 1,-6 4,2 1,3 3,5 0,5 1,-4-6,1-2,2 0,2 2,2 1,2 2,1 2,1 0,-6-6,-2-1,0 0,-5-5,0 0,-4-4,-6 0,1 4,4 16,6 8,4 2,4 12,9-5,10-6,8-6,15-3,12-10,-1-3,-4-1,-8 1,-5-5,-1-5,0-8,9-5,3-4,1 5,-1 6,-7 1,-10-8,-10-11,-7-13,-5-9,9-6,3-5,5 4,6 8,10 1,6 6,2 5,0 5,-2 3,-1 4,-8-6,-10-7,-8-8,-8-7,-5-4,-3-4,-1-2,-1 0,0-7,1-2,0 1,0 2,7 2,9 2,2 1,-3 2,-2 0,2 1,5-1,0 1,-3-1,-5 0,-4 1,-3-1,-3 0,-1 0,0 0,-8 7,-1 1,0 0,2-1,2-2,-5 4,-6 2,-8 4,1 0,-3-2,-3-4,-3-3,-2-3,4-1,1-2,5 0,1 6,-3 8,4 15,5 16,-8 6,-5 7,-5 1,-8 3,-4-3,-1 2,9-3,3-5,9-12,2-12,-1-5,-2 0,3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24T01:03:16.518"/>
    </inkml:context>
    <inkml:brush xml:id="br0">
      <inkml:brushProperty name="width" value="0.28" units="cm"/>
      <inkml:brushProperty name="height" value="0.28" units="cm"/>
      <inkml:brushProperty name="color" value="#E71224"/>
      <inkml:brushProperty name="ignorePressure" value="1"/>
    </inkml:brush>
  </inkml:definitions>
  <inkml:trace contextRef="#ctx0" brushRef="#br0">9783 2210,'-6'0,"-9"0,-2 6,-4 3,1 5,4 8,5 6,-2-2,1 2,-4 1,-6 4,2 1,3 3,5 0,5 1,-4-6,1-2,2 0,2 2,2 1,2 2,1 2,1 0,-6-6,-2-1,0 0,-5-5,0 0,-4-4,-6 0,1 4,4 16,6 8,4 2,4 12,9-5,10-6,8-6,15-3,12-10,-1-3,-4-1,-8 1,-5-5,-1-5,0-8,9-5,3-4,1 5,-1 6,-7 1,-10-8,-10-11,-7-13,-5-9,9-6,3-5,5 4,6 8,10 1,6 6,2 5,0 5,-2 3,-1 4,-8-6,-10-7,-8-8,-8-7,-5-4,-3-4,-1-2,-1 0,0-7,1-2,0 1,0 2,7 2,9 2,2 1,-3 2,-2 0,2 1,5-1,0 1,-3-1,-5 0,-4 1,-3-1,-3 0,-1 0,0 0,-8 7,-1 1,0 0,2-1,2-2,-5 4,-6 2,-8 4,1 0,-3-2,-3-4,-3-3,-2-3,4-1,1-2,5 0,1 6,-3 8,4 15,5 16,-8 6,-5 7,-5 1,-8 3,-4-3,-1 2,9-3,3-5,9-12,2-12,-1-5,-2 0,3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24T00:59:54.878"/>
    </inkml:context>
    <inkml:brush xml:id="br0">
      <inkml:brushProperty name="width" value="0.28" units="cm"/>
      <inkml:brushProperty name="height" value="0.28" units="cm"/>
      <inkml:brushProperty name="color" value="#E71224"/>
      <inkml:brushProperty name="ignorePressure" value="1"/>
    </inkml:brush>
  </inkml:definitions>
  <inkml:trace contextRef="#ctx0" brushRef="#br0">0 157</inkml:trace>
  <inkml:trace contextRef="#ctx0" brushRef="#br0" timeOffset="4572.185">0 157,'6'0,"9"6,9 3,5-1,12-1,5-3,1-1,0-1,10-2,15-6,2-3,-5-6,-9-1,6 3,4 4,10 9,10 5,-3 8,-17 8,-14 1,-3-4,-4-4,-5 1,4-2,77-2,101-4,58-3,-1-2,-48-8,-57-9,-53-3,-22-3,-3-13,-5-6,-12 4,-8 1,-23 7,-26 8,-25 7,-18 7,-7 10,-6 4,-3 1,-4-1,5-1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E1A8E-BD36-46F7-82CF-70CCE6163180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46FE7-492A-46FD-B8EC-D80224DF6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3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46FE7-492A-46FD-B8EC-D80224DF6D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74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F4CA-3CCC-4E3E-A66E-FEF95493C91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17E9-C8AC-49A6-90B8-9E599227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7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F4CA-3CCC-4E3E-A66E-FEF95493C91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17E9-C8AC-49A6-90B8-9E599227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F4CA-3CCC-4E3E-A66E-FEF95493C91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17E9-C8AC-49A6-90B8-9E599227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66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303A-AB5C-4BB7-A8A5-5D57A51F2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94AC3-041B-45CA-9889-205503EB4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08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303A-AB5C-4BB7-A8A5-5D57A51F2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94AC3-041B-45CA-9889-205503EB4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63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303A-AB5C-4BB7-A8A5-5D57A51F2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94AC3-041B-45CA-9889-205503EB4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72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303A-AB5C-4BB7-A8A5-5D57A51F2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94AC3-041B-45CA-9889-205503EB4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72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303A-AB5C-4BB7-A8A5-5D57A51F2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94AC3-041B-45CA-9889-205503EB4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58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303A-AB5C-4BB7-A8A5-5D57A51F2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94AC3-041B-45CA-9889-205503EB4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6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303A-AB5C-4BB7-A8A5-5D57A51F2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94AC3-041B-45CA-9889-205503EB4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88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303A-AB5C-4BB7-A8A5-5D57A51F2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94AC3-041B-45CA-9889-205503EB4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F4CA-3CCC-4E3E-A66E-FEF95493C91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17E9-C8AC-49A6-90B8-9E599227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5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303A-AB5C-4BB7-A8A5-5D57A51F2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94AC3-041B-45CA-9889-205503EB4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6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303A-AB5C-4BB7-A8A5-5D57A51F2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94AC3-041B-45CA-9889-205503EB4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958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303A-AB5C-4BB7-A8A5-5D57A51F2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94AC3-041B-45CA-9889-205503EB4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0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F4CA-3CCC-4E3E-A66E-FEF95493C91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17E9-C8AC-49A6-90B8-9E599227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86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F4CA-3CCC-4E3E-A66E-FEF95493C91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17E9-C8AC-49A6-90B8-9E599227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8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F4CA-3CCC-4E3E-A66E-FEF95493C91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17E9-C8AC-49A6-90B8-9E599227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5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F4CA-3CCC-4E3E-A66E-FEF95493C91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17E9-C8AC-49A6-90B8-9E599227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8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F4CA-3CCC-4E3E-A66E-FEF95493C91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17E9-C8AC-49A6-90B8-9E599227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2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F4CA-3CCC-4E3E-A66E-FEF95493C91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17E9-C8AC-49A6-90B8-9E599227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4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F4CA-3CCC-4E3E-A66E-FEF95493C91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17E9-C8AC-49A6-90B8-9E599227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2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8F4CA-3CCC-4E3E-A66E-FEF95493C91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17E9-C8AC-49A6-90B8-9E599227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B303A-AB5C-4BB7-A8A5-5D57A51F2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94AC3-041B-45CA-9889-205503EB4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9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UIcogwId4w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robin.clausen@mt.gov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ems.opi.mt.gov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robin.clausen@mt.gov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Please come back to GEMS, there are loads of new tools!</a:t>
            </a:r>
            <a:br>
              <a:rPr lang="en-US" sz="4400" b="1" dirty="0"/>
            </a:b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9312613" cy="1903817"/>
          </a:xfrm>
        </p:spPr>
        <p:txBody>
          <a:bodyPr>
            <a:noAutofit/>
          </a:bodyPr>
          <a:lstStyle/>
          <a:p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Robin Clausen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Stakeholder Liaison and Research Analyst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Montana Office of Public Instruction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2019 MASBO Technology Workshops</a:t>
            </a:r>
          </a:p>
          <a:p>
            <a:pPr>
              <a:spcBef>
                <a:spcPts val="0"/>
              </a:spcBef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62" y="3933825"/>
            <a:ext cx="3267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88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7A9E5D9-C6C7-4F34-88F7-1375DBFA8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96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D0E9F-6DB6-4C71-925B-9AABE1B73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741"/>
            <a:ext cx="12192000" cy="4866518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257DF21-FB15-44ED-A292-1636ECACD2EE}"/>
              </a:ext>
            </a:extLst>
          </p:cNvPr>
          <p:cNvSpPr/>
          <p:nvPr/>
        </p:nvSpPr>
        <p:spPr>
          <a:xfrm>
            <a:off x="0" y="852805"/>
            <a:ext cx="414338" cy="757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0C086-7C98-4D13-86AF-EAAB10ED5771}"/>
              </a:ext>
            </a:extLst>
          </p:cNvPr>
          <p:cNvSpPr txBox="1"/>
          <p:nvPr/>
        </p:nvSpPr>
        <p:spPr>
          <a:xfrm>
            <a:off x="541020" y="556260"/>
            <a:ext cx="168402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This is the data menu. By selecting the icon you will be given a list of available datasets in the School Finance Domain.</a:t>
            </a:r>
          </a:p>
        </p:txBody>
      </p:sp>
    </p:spTree>
    <p:extLst>
      <p:ext uri="{BB962C8B-B14F-4D97-AF65-F5344CB8AC3E}">
        <p14:creationId xmlns:p14="http://schemas.microsoft.com/office/powerpoint/2010/main" val="2591581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8B0F70-185D-46E1-8ACC-049B34AAC463}"/>
              </a:ext>
            </a:extLst>
          </p:cNvPr>
          <p:cNvSpPr txBox="1"/>
          <p:nvPr/>
        </p:nvSpPr>
        <p:spPr>
          <a:xfrm>
            <a:off x="10126639" y="3179928"/>
            <a:ext cx="143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Right – Click On Graph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825C7-2850-48EF-B243-99C807683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484"/>
            <a:ext cx="12192000" cy="51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61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B0EAC2-9846-4C54-9927-0649B916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181A24F9-7AF6-4488-916E-9E3F54A9348A}"/>
              </a:ext>
            </a:extLst>
          </p:cNvPr>
          <p:cNvSpPr/>
          <p:nvPr/>
        </p:nvSpPr>
        <p:spPr>
          <a:xfrm>
            <a:off x="1473958" y="4572000"/>
            <a:ext cx="232012" cy="914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98D416D8-1D2C-4626-999C-3ACCB3BB3CC5}"/>
              </a:ext>
            </a:extLst>
          </p:cNvPr>
          <p:cNvSpPr/>
          <p:nvPr/>
        </p:nvSpPr>
        <p:spPr>
          <a:xfrm>
            <a:off x="3835020" y="4572000"/>
            <a:ext cx="300252" cy="11054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47BC96F5-A9CD-4F67-8516-DF9D2E698D81}"/>
              </a:ext>
            </a:extLst>
          </p:cNvPr>
          <p:cNvSpPr/>
          <p:nvPr/>
        </p:nvSpPr>
        <p:spPr>
          <a:xfrm>
            <a:off x="10631606" y="4285397"/>
            <a:ext cx="532263" cy="12010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78275-2026-422B-9990-128BCA09E9C1}"/>
              </a:ext>
            </a:extLst>
          </p:cNvPr>
          <p:cNvSpPr txBox="1"/>
          <p:nvPr/>
        </p:nvSpPr>
        <p:spPr>
          <a:xfrm>
            <a:off x="723014" y="5486400"/>
            <a:ext cx="1648046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This is the page counter. It helps give you an idea of the size of the dataset.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FD97E1-9B8A-4D92-9867-8A3CD90043F9}"/>
              </a:ext>
            </a:extLst>
          </p:cNvPr>
          <p:cNvSpPr txBox="1"/>
          <p:nvPr/>
        </p:nvSpPr>
        <p:spPr>
          <a:xfrm>
            <a:off x="3062177" y="5826642"/>
            <a:ext cx="207334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This is the save icon – it looks like a floppy disk. This allows you to save the dataset to pdf, csv, Excel.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E54DC-AE1F-4C08-A278-4EB512DDAC1C}"/>
              </a:ext>
            </a:extLst>
          </p:cNvPr>
          <p:cNvSpPr txBox="1"/>
          <p:nvPr/>
        </p:nvSpPr>
        <p:spPr>
          <a:xfrm>
            <a:off x="9835116" y="5677469"/>
            <a:ext cx="2073349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After selecting the parameters you must press run for the data to display. This applies to each time you select a parameter.</a:t>
            </a:r>
          </a:p>
        </p:txBody>
      </p:sp>
    </p:spTree>
    <p:extLst>
      <p:ext uri="{BB962C8B-B14F-4D97-AF65-F5344CB8AC3E}">
        <p14:creationId xmlns:p14="http://schemas.microsoft.com/office/powerpoint/2010/main" val="3722819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CE64345-5915-475D-B3A2-890F5BB4F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36" y="0"/>
            <a:ext cx="9825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66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A32DE9A-ED1B-47D8-8B09-E69CFDFCF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34" y="0"/>
            <a:ext cx="1005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6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EEE351-05F7-40ED-BF34-51FE4619E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6E1E87EE-3D4D-42C9-8E86-D85464D38948}"/>
              </a:ext>
            </a:extLst>
          </p:cNvPr>
          <p:cNvSpPr/>
          <p:nvPr/>
        </p:nvSpPr>
        <p:spPr>
          <a:xfrm>
            <a:off x="0" y="2143125"/>
            <a:ext cx="414338" cy="757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27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544FF6-E223-46D3-B1ED-0CBA64D7F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54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33005CE-B00F-4F15-8E90-875128466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7" y="76202"/>
            <a:ext cx="12192000" cy="603341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118CDC9-41ED-4979-A028-AB767B98B229}"/>
              </a:ext>
            </a:extLst>
          </p:cNvPr>
          <p:cNvSpPr/>
          <p:nvPr/>
        </p:nvSpPr>
        <p:spPr>
          <a:xfrm flipV="1">
            <a:off x="301840" y="3130120"/>
            <a:ext cx="466450" cy="436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26A25B7-D0E7-4A4B-990E-8984775A6484}"/>
              </a:ext>
            </a:extLst>
          </p:cNvPr>
          <p:cNvSpPr/>
          <p:nvPr/>
        </p:nvSpPr>
        <p:spPr>
          <a:xfrm flipV="1">
            <a:off x="6948565" y="5807004"/>
            <a:ext cx="1037230" cy="4367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9FD4BA-A72F-4600-B75D-13E6C1341D9A}"/>
              </a:ext>
            </a:extLst>
          </p:cNvPr>
          <p:cNvSpPr txBox="1"/>
          <p:nvPr/>
        </p:nvSpPr>
        <p:spPr>
          <a:xfrm>
            <a:off x="282743" y="4273403"/>
            <a:ext cx="2907024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Economic Disadvantage contains data on free and reduced lunch</a:t>
            </a:r>
            <a:r>
              <a:rPr lang="en-US" sz="1050" dirty="0"/>
              <a:t>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AB39AD-2C68-4484-9821-477C351F4B63}"/>
              </a:ext>
            </a:extLst>
          </p:cNvPr>
          <p:cNvSpPr txBox="1"/>
          <p:nvPr/>
        </p:nvSpPr>
        <p:spPr>
          <a:xfrm>
            <a:off x="8304028" y="4973081"/>
            <a:ext cx="398366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An asterisk signifies that student data is masked for privacy reasons (&lt; 10 cell count). Data is not masked on secure GEMS.</a:t>
            </a:r>
          </a:p>
        </p:txBody>
      </p:sp>
    </p:spTree>
    <p:extLst>
      <p:ext uri="{BB962C8B-B14F-4D97-AF65-F5344CB8AC3E}">
        <p14:creationId xmlns:p14="http://schemas.microsoft.com/office/powerpoint/2010/main" val="3615529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088E01-3D25-4890-8856-59FEB5940718}"/>
                  </a:ext>
                </a:extLst>
              </p14:cNvPr>
              <p14:cNvContentPartPr/>
              <p14:nvPr/>
            </p14:nvContentPartPr>
            <p14:xfrm>
              <a:off x="11408260" y="2487972"/>
              <a:ext cx="425664" cy="64166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088E01-3D25-4890-8856-59FEB59407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8203" y="2437561"/>
                <a:ext cx="526138" cy="742127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AA2A01-90AF-4D77-98EB-6E58A5E00EE7}"/>
              </a:ext>
            </a:extLst>
          </p:cNvPr>
          <p:cNvSpPr txBox="1"/>
          <p:nvPr/>
        </p:nvSpPr>
        <p:spPr>
          <a:xfrm>
            <a:off x="9662615" y="4380931"/>
            <a:ext cx="206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Right Click on Tiny Box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0D0F7C-122F-41B6-A6ED-5E39E6D45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875"/>
            <a:ext cx="12192000" cy="594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9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>
            <a:hlinkClick r:id="" action="ppaction://media"/>
            <a:extLst>
              <a:ext uri="{FF2B5EF4-FFF2-40B4-BE49-F238E27FC236}">
                <a16:creationId xmlns:a16="http://schemas.microsoft.com/office/drawing/2014/main" id="{4F8BB733-372C-43FC-87E0-BC4E16701CD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40834" y="268356"/>
            <a:ext cx="8428383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6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1691C2-4CCA-4E67-9AFE-E9C3D2944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53" y="566670"/>
            <a:ext cx="11669409" cy="5610293"/>
          </a:xfrm>
        </p:spPr>
      </p:pic>
    </p:spTree>
    <p:extLst>
      <p:ext uri="{BB962C8B-B14F-4D97-AF65-F5344CB8AC3E}">
        <p14:creationId xmlns:p14="http://schemas.microsoft.com/office/powerpoint/2010/main" val="2373672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C736DD-79C8-4756-B6E1-7D952935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88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2D2F9-9481-424A-9C4D-2059C55FE803}"/>
              </a:ext>
            </a:extLst>
          </p:cNvPr>
          <p:cNvSpPr txBox="1"/>
          <p:nvPr/>
        </p:nvSpPr>
        <p:spPr>
          <a:xfrm>
            <a:off x="4749421" y="1241946"/>
            <a:ext cx="3794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Criteria Selection for Menu Below is  by LE (LEA) and School. The number for each are the LE Number and School Code.</a:t>
            </a:r>
          </a:p>
        </p:txBody>
      </p:sp>
    </p:spTree>
    <p:extLst>
      <p:ext uri="{BB962C8B-B14F-4D97-AF65-F5344CB8AC3E}">
        <p14:creationId xmlns:p14="http://schemas.microsoft.com/office/powerpoint/2010/main" val="3736188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13D56-E146-4BC0-BA79-ED53A8ED9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2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8B0F70-185D-46E1-8ACC-049B34AAC463}"/>
              </a:ext>
            </a:extLst>
          </p:cNvPr>
          <p:cNvSpPr txBox="1"/>
          <p:nvPr/>
        </p:nvSpPr>
        <p:spPr>
          <a:xfrm>
            <a:off x="10126639" y="3179928"/>
            <a:ext cx="143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Right – Click On Graph</a:t>
            </a:r>
          </a:p>
        </p:txBody>
      </p:sp>
    </p:spTree>
    <p:extLst>
      <p:ext uri="{BB962C8B-B14F-4D97-AF65-F5344CB8AC3E}">
        <p14:creationId xmlns:p14="http://schemas.microsoft.com/office/powerpoint/2010/main" val="2680708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3B5598-D631-4221-AE63-067D6E841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126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088E01-3D25-4890-8856-59FEB5940718}"/>
                  </a:ext>
                </a:extLst>
              </p14:cNvPr>
              <p14:cNvContentPartPr/>
              <p14:nvPr/>
            </p14:nvContentPartPr>
            <p14:xfrm>
              <a:off x="11408260" y="2487972"/>
              <a:ext cx="425664" cy="64166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088E01-3D25-4890-8856-59FEB59407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8203" y="2437561"/>
                <a:ext cx="526138" cy="742127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AA2A01-90AF-4D77-98EB-6E58A5E00EE7}"/>
              </a:ext>
            </a:extLst>
          </p:cNvPr>
          <p:cNvSpPr txBox="1"/>
          <p:nvPr/>
        </p:nvSpPr>
        <p:spPr>
          <a:xfrm>
            <a:off x="9662615" y="4380931"/>
            <a:ext cx="206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Right Click on Tiny Box</a:t>
            </a:r>
          </a:p>
        </p:txBody>
      </p:sp>
    </p:spTree>
    <p:extLst>
      <p:ext uri="{BB962C8B-B14F-4D97-AF65-F5344CB8AC3E}">
        <p14:creationId xmlns:p14="http://schemas.microsoft.com/office/powerpoint/2010/main" val="2258228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FE6D53AB-6413-4077-8750-D7EE91C41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706"/>
            <a:ext cx="12192000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4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A365A6C-B96C-417B-A8EC-52870EBF9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578"/>
            <a:ext cx="12192000" cy="59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23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80F8B0-617A-48AB-A661-AB5F89F3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681CFA8E-E46A-441C-A346-BA635E7B5E54}"/>
              </a:ext>
            </a:extLst>
          </p:cNvPr>
          <p:cNvSpPr/>
          <p:nvPr/>
        </p:nvSpPr>
        <p:spPr>
          <a:xfrm>
            <a:off x="2060812" y="4708478"/>
            <a:ext cx="764275" cy="464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BAB4169-8041-4535-8C5F-FFA4FBEABE76}"/>
              </a:ext>
            </a:extLst>
          </p:cNvPr>
          <p:cNvSpPr/>
          <p:nvPr/>
        </p:nvSpPr>
        <p:spPr>
          <a:xfrm flipV="1">
            <a:off x="8898340" y="2797791"/>
            <a:ext cx="1037230" cy="4367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91D17D5-6F64-4DB6-AD05-0B0CD83CE3F6}"/>
                  </a:ext>
                </a:extLst>
              </p14:cNvPr>
              <p14:cNvContentPartPr/>
              <p14:nvPr/>
            </p14:nvContentPartPr>
            <p14:xfrm>
              <a:off x="10235812" y="3041667"/>
              <a:ext cx="1185120" cy="98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91D17D5-6F64-4DB6-AD05-0B0CD83CE3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85412" y="2991627"/>
                <a:ext cx="1285560" cy="19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2556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9A33F25-32BC-4725-9AA7-4A683B09B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65"/>
            <a:ext cx="12192000" cy="60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66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presentation touches the surface as to what’s in GEMS. It shows you how to use it well. You can discover what GEMS offers. For example, has anyone thought of a research question?</a:t>
            </a:r>
          </a:p>
          <a:p>
            <a:r>
              <a:rPr lang="en-US" dirty="0"/>
              <a:t>The next portion of this presentation will cover five scenarios where you could use GEMS.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B397B19F-F7D4-48F7-9D2E-C46A849651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33574911"/>
                  </p:ext>
                </p:extLst>
              </p:nvPr>
            </p:nvGraphicFramePr>
            <p:xfrm>
              <a:off x="-2528711" y="4387766"/>
              <a:ext cx="3048000" cy="1714500"/>
            </p:xfrm>
            <a:graphic>
              <a:graphicData uri="http://schemas.microsoft.com/office/powerpoint/2016/slidezoom">
                <pslz:sldZm>
                  <pslz:sldZmObj sldId="276" cId="1247198563">
                    <pslz:zmPr id="{A3D029D0-D760-40C9-B6C0-45339EBA6002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397B19F-F7D4-48F7-9D2E-C46A849651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528711" y="4387766"/>
                <a:ext cx="3048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7198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04" y="304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Before you visit, click it! </a:t>
            </a:r>
            <a:br>
              <a:rPr lang="en-US" sz="2800" dirty="0"/>
            </a:br>
            <a:r>
              <a:rPr lang="en-US" sz="2800" dirty="0"/>
              <a:t>Know more about the schools you visit and compare them to others.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314" y="1636154"/>
            <a:ext cx="5350335" cy="4351338"/>
          </a:xfr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3974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06" y="6506388"/>
            <a:ext cx="1727594" cy="33027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602E258-DD56-40B3-B2CA-8DD905BF1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What first steps do researchers take in a study?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13CE6A-FBF5-407F-ABE4-3986FB995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They come to research with a question, sometimes ill defined, that defines the scope of the investigations and what data is needed.</a:t>
            </a:r>
          </a:p>
          <a:p>
            <a:r>
              <a:rPr lang="en-US" dirty="0"/>
              <a:t>It helps, as a second step, to understand the data available to you.</a:t>
            </a:r>
          </a:p>
          <a:p>
            <a:pPr lvl="1"/>
            <a:r>
              <a:rPr lang="en-US" dirty="0"/>
              <a:t>GEMS is a frequently used data source for district users and the general public.</a:t>
            </a:r>
          </a:p>
          <a:p>
            <a:pPr lvl="1"/>
            <a:r>
              <a:rPr lang="en-US" dirty="0"/>
              <a:t>School level and Student level data is provided to OPI by schools. GEMS provides that data back to schools in a way that helps you better understand the data available to you.</a:t>
            </a:r>
          </a:p>
          <a:p>
            <a:r>
              <a:rPr lang="en-US" dirty="0"/>
              <a:t>To get secure access to student level data (district users), email Robin Clausen @ </a:t>
            </a:r>
            <a:r>
              <a:rPr lang="en-US" dirty="0">
                <a:hlinkClick r:id="rId3"/>
              </a:rPr>
              <a:t>robin.clausen@mt.gov</a:t>
            </a:r>
            <a:r>
              <a:rPr lang="en-US" dirty="0"/>
              <a:t>.</a:t>
            </a:r>
          </a:p>
          <a:p>
            <a:r>
              <a:rPr lang="en-US" dirty="0"/>
              <a:t>If you already have secure access feel free to follow along on your laptop or tablet. </a:t>
            </a:r>
            <a:r>
              <a:rPr lang="en-US" dirty="0">
                <a:hlinkClick r:id="rId4"/>
              </a:rPr>
              <a:t>https://gems.opi.mt.gov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5279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before you visit, click 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 are teaching in Bozeman High School. Bozeman has a playoff Basketball game with Butte, another AA team. With your class compare the two schools on the basis of the GEMS school profile.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/>
              <a:t>Which one is the richest/poorest district (most/least % of students in  poverty)? </a:t>
            </a:r>
          </a:p>
          <a:p>
            <a:pPr lvl="1"/>
            <a:r>
              <a:rPr lang="en-US" dirty="0"/>
              <a:t>Which school has the best graduation rate? </a:t>
            </a:r>
          </a:p>
          <a:p>
            <a:pPr lvl="1"/>
            <a:r>
              <a:rPr lang="en-US" dirty="0"/>
              <a:t>How many students are in each school?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What other data points would you like to see on a school profile?</a:t>
            </a:r>
          </a:p>
        </p:txBody>
      </p:sp>
    </p:spTree>
    <p:extLst>
      <p:ext uri="{BB962C8B-B14F-4D97-AF65-F5344CB8AC3E}">
        <p14:creationId xmlns:p14="http://schemas.microsoft.com/office/powerpoint/2010/main" val="1404191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Child nutrition is one of the largest line items in a school district’s budget. How much do the schools you visit spend in comparison to state/federal contributions?	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51" y="1825625"/>
            <a:ext cx="8441497" cy="4351338"/>
          </a:xfr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4288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2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Lesson: how much do the schools you visit spend in comparison to state/federal contributions?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Compare the relationship between the how much the school district, state, and federal government fund the total cost of meal programs.</a:t>
            </a:r>
          </a:p>
          <a:p>
            <a:pPr marL="0" indent="0">
              <a:buNone/>
            </a:pPr>
            <a:endParaRPr lang="en-US" dirty="0"/>
          </a:p>
          <a:p>
            <a:pPr lvl="2"/>
            <a:r>
              <a:rPr lang="en-US" dirty="0"/>
              <a:t>How much was spent locally on these meals? </a:t>
            </a:r>
          </a:p>
          <a:p>
            <a:pPr lvl="2"/>
            <a:r>
              <a:rPr lang="en-US" dirty="0"/>
              <a:t>How many meals (lunch) were served in the high school?</a:t>
            </a:r>
          </a:p>
        </p:txBody>
      </p:sp>
    </p:spTree>
    <p:extLst>
      <p:ext uri="{BB962C8B-B14F-4D97-AF65-F5344CB8AC3E}">
        <p14:creationId xmlns:p14="http://schemas.microsoft.com/office/powerpoint/2010/main" val="2909284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much does the workforce cost in the schools you visit (Bozeman)?	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09" y="1690688"/>
            <a:ext cx="7626919" cy="4747511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4880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How much does the workforce cost in the schools you visit?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Randomly select 3 Class AA schools with similar student populations (number and economically disadvantaged), which schools spends the most on salaries (per pupil)?</a:t>
            </a:r>
          </a:p>
          <a:p>
            <a:r>
              <a:rPr lang="en-US" dirty="0"/>
              <a:t>Is there variation in the cost of benefits between schools? </a:t>
            </a:r>
          </a:p>
        </p:txBody>
      </p:sp>
    </p:spTree>
    <p:extLst>
      <p:ext uri="{BB962C8B-B14F-4D97-AF65-F5344CB8AC3E}">
        <p14:creationId xmlns:p14="http://schemas.microsoft.com/office/powerpoint/2010/main" val="1875468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How do you target students at risk of dropping out of high school for services? Use our rigorous </a:t>
            </a:r>
            <a:r>
              <a:rPr lang="en-US" sz="2800" b="1" u="sng" dirty="0"/>
              <a:t>Early Warning System</a:t>
            </a:r>
            <a:r>
              <a:rPr lang="en-US" sz="2800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1427"/>
          <a:stretch/>
        </p:blipFill>
        <p:spPr>
          <a:xfrm>
            <a:off x="12146" y="1447361"/>
            <a:ext cx="12179854" cy="54342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8650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Lessons: How do you target students at risk of dropping out of high school for services?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EWS works with student level data for each participating school.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Investigate how many students in a school should be identified as at-risk of dropping out of high school?</a:t>
            </a:r>
          </a:p>
          <a:p>
            <a:pPr lvl="1"/>
            <a:r>
              <a:rPr lang="en-US" dirty="0"/>
              <a:t>How does this compare to schools of similar sizes and/or have a similar percentage of students in poverty? </a:t>
            </a:r>
          </a:p>
          <a:p>
            <a:pPr lvl="1"/>
            <a:r>
              <a:rPr lang="en-US" dirty="0"/>
              <a:t>How would you incorporate the EWS into a 360 degree evaluation of the student’s case?</a:t>
            </a:r>
          </a:p>
        </p:txBody>
      </p:sp>
    </p:spTree>
    <p:extLst>
      <p:ext uri="{BB962C8B-B14F-4D97-AF65-F5344CB8AC3E}">
        <p14:creationId xmlns:p14="http://schemas.microsoft.com/office/powerpoint/2010/main" val="325170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come back to GEMS, there are loads of new tools!</a:t>
            </a:r>
            <a:br>
              <a:rPr lang="en-US" sz="4400" b="1" dirty="0"/>
            </a:b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Contact Information</a:t>
            </a:r>
          </a:p>
          <a:p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Robin Clausen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Stakeholder Liaison and Research Analyst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Montana Office of Public Instruction</a:t>
            </a:r>
          </a:p>
          <a:p>
            <a:pPr>
              <a:spcBef>
                <a:spcPts val="0"/>
              </a:spcBef>
            </a:pPr>
            <a:r>
              <a:rPr lang="en-US" sz="1800" dirty="0">
                <a:hlinkClick r:id="rId2"/>
              </a:rPr>
              <a:t>robin.clausen@mt.gov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406-444-3793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62" y="3933825"/>
            <a:ext cx="3267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9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06" y="6506388"/>
            <a:ext cx="1727594" cy="33027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13CE6A-FBF5-407F-ABE4-3986FB995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03" y="232352"/>
            <a:ext cx="10515600" cy="596062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D0031-C6AF-4C2D-A6B7-14BB0D618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1E234-4319-4EAB-ADD9-AE949A2519A2}"/>
              </a:ext>
            </a:extLst>
          </p:cNvPr>
          <p:cNvSpPr txBox="1"/>
          <p:nvPr/>
        </p:nvSpPr>
        <p:spPr>
          <a:xfrm>
            <a:off x="3124200" y="1280160"/>
            <a:ext cx="196596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This is the main menu. Select Data to get to each domain’s overview page. Select Find Schools for school profile and comparison tool.</a:t>
            </a:r>
          </a:p>
        </p:txBody>
      </p:sp>
    </p:spTree>
    <p:extLst>
      <p:ext uri="{BB962C8B-B14F-4D97-AF65-F5344CB8AC3E}">
        <p14:creationId xmlns:p14="http://schemas.microsoft.com/office/powerpoint/2010/main" val="3933429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06" y="6506388"/>
            <a:ext cx="1727594" cy="33027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602E258-DD56-40B3-B2CA-8DD905BF1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13CE6A-FBF5-407F-ABE4-3986FB995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x</a:t>
            </a:r>
          </a:p>
        </p:txBody>
      </p:sp>
      <p:pic>
        <p:nvPicPr>
          <p:cNvPr id="4" name="Picture 3" descr="A screenshot of a mountain&#10;&#10;Description generated with very high confidence">
            <a:extLst>
              <a:ext uri="{FF2B5EF4-FFF2-40B4-BE49-F238E27FC236}">
                <a16:creationId xmlns:a16="http://schemas.microsoft.com/office/drawing/2014/main" id="{FABAC01E-C864-4B02-AA33-9D6B6AE97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2000" cy="6306207"/>
          </a:xfrm>
          <a:prstGeom prst="rect">
            <a:avLst/>
          </a:prstGeom>
        </p:spPr>
      </p:pic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D795C374-BE70-421E-964A-EA6D702E4A37}"/>
              </a:ext>
            </a:extLst>
          </p:cNvPr>
          <p:cNvSpPr/>
          <p:nvPr/>
        </p:nvSpPr>
        <p:spPr>
          <a:xfrm>
            <a:off x="9915525" y="6290876"/>
            <a:ext cx="548881" cy="4953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9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D5ED763-2198-45D8-9103-DF8242756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2" y="1"/>
            <a:ext cx="10510898" cy="68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03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1D625EC-47AE-4228-9664-791657FD5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36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8DB92B5-92A4-4858-A9B1-C8D31EB3B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31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39A0CAA-C3FF-47CB-8395-B6F05CC83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604837"/>
            <a:ext cx="112585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52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867</Words>
  <Application>Microsoft Office PowerPoint</Application>
  <PresentationFormat>Widescreen</PresentationFormat>
  <Paragraphs>66</Paragraphs>
  <Slides>37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1_Office Theme</vt:lpstr>
      <vt:lpstr>Please come back to GEMS, there are loads of new tools! </vt:lpstr>
      <vt:lpstr>PowerPoint Presentation</vt:lpstr>
      <vt:lpstr>What first steps do researchers take in a study?</vt:lpstr>
      <vt:lpstr>PowerPoint Presentation</vt:lpstr>
      <vt:lpstr>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Before you visit, click it!  Know more about the schools you visit and compare them to others.</vt:lpstr>
      <vt:lpstr>Lesson: before you visit, click it!</vt:lpstr>
      <vt:lpstr>Child nutrition is one of the largest line items in a school district’s budget. How much do the schools you visit spend in comparison to state/federal contributions? </vt:lpstr>
      <vt:lpstr>Lesson: how much do the schools you visit spend in comparison to state/federal contributions?</vt:lpstr>
      <vt:lpstr>How much does the workforce cost in the schools you visit (Bozeman)? </vt:lpstr>
      <vt:lpstr>Lesson: How much does the workforce cost in the schools you visit? </vt:lpstr>
      <vt:lpstr>How do you target students at risk of dropping out of high school for services? Use our rigorous Early Warning System. </vt:lpstr>
      <vt:lpstr>Lessons: How do you target students at risk of dropping out of high school for services? </vt:lpstr>
      <vt:lpstr>Please come back to GEMS, there are loads of new tools! </vt:lpstr>
    </vt:vector>
  </TitlesOfParts>
  <Company>OPI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the Needle, Using GEMS to Foster Data Driven Decision Making</dc:title>
  <dc:creator>Clausen, Robin</dc:creator>
  <cp:lastModifiedBy>Clausen, Robin</cp:lastModifiedBy>
  <cp:revision>61</cp:revision>
  <dcterms:created xsi:type="dcterms:W3CDTF">2017-09-22T20:01:14Z</dcterms:created>
  <dcterms:modified xsi:type="dcterms:W3CDTF">2020-02-27T17:15:07Z</dcterms:modified>
</cp:coreProperties>
</file>