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9"/>
  </p:notesMasterIdLst>
  <p:handoutMasterIdLst>
    <p:handoutMasterId r:id="rId30"/>
  </p:handoutMasterIdLst>
  <p:sldIdLst>
    <p:sldId id="256" r:id="rId2"/>
    <p:sldId id="258" r:id="rId3"/>
    <p:sldId id="277" r:id="rId4"/>
    <p:sldId id="279" r:id="rId5"/>
    <p:sldId id="300" r:id="rId6"/>
    <p:sldId id="259" r:id="rId7"/>
    <p:sldId id="260" r:id="rId8"/>
    <p:sldId id="278" r:id="rId9"/>
    <p:sldId id="301" r:id="rId10"/>
    <p:sldId id="302" r:id="rId11"/>
    <p:sldId id="303" r:id="rId12"/>
    <p:sldId id="304" r:id="rId13"/>
    <p:sldId id="305" r:id="rId14"/>
    <p:sldId id="306" r:id="rId15"/>
    <p:sldId id="307" r:id="rId16"/>
    <p:sldId id="308" r:id="rId17"/>
    <p:sldId id="282" r:id="rId18"/>
    <p:sldId id="283" r:id="rId19"/>
    <p:sldId id="292" r:id="rId20"/>
    <p:sldId id="290" r:id="rId21"/>
    <p:sldId id="293" r:id="rId22"/>
    <p:sldId id="294" r:id="rId23"/>
    <p:sldId id="295" r:id="rId24"/>
    <p:sldId id="296" r:id="rId25"/>
    <p:sldId id="297" r:id="rId26"/>
    <p:sldId id="298" r:id="rId27"/>
    <p:sldId id="299"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18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52A7556-F2EB-4088-8EB4-F3B6D16DD8D2}" type="datetimeFigureOut">
              <a:rPr lang="en-US" smtClean="0"/>
              <a:t>9/11/2019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7DB513D-C620-4983-89BC-6522E29CD8D6}" type="slidenum">
              <a:rPr lang="en-US" smtClean="0"/>
              <a:t>‹#›</a:t>
            </a:fld>
            <a:endParaRPr lang="en-US"/>
          </a:p>
        </p:txBody>
      </p:sp>
    </p:spTree>
    <p:extLst>
      <p:ext uri="{BB962C8B-B14F-4D97-AF65-F5344CB8AC3E}">
        <p14:creationId xmlns:p14="http://schemas.microsoft.com/office/powerpoint/2010/main" val="2734241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2FCCDBB-F7EE-4801-A617-BA28EC67C3BE}" type="datetimeFigureOut">
              <a:rPr lang="en-US" smtClean="0"/>
              <a:t>9/11/2019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915A747-6502-4DBE-BF7E-56578EF4A5E0}" type="slidenum">
              <a:rPr lang="en-US" smtClean="0"/>
              <a:t>‹#›</a:t>
            </a:fld>
            <a:endParaRPr lang="en-US"/>
          </a:p>
        </p:txBody>
      </p:sp>
    </p:spTree>
    <p:extLst>
      <p:ext uri="{BB962C8B-B14F-4D97-AF65-F5344CB8AC3E}">
        <p14:creationId xmlns:p14="http://schemas.microsoft.com/office/powerpoint/2010/main" val="330572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E9C2DBA-9275-411D-957B-FC9D041B1442}" type="datetime1">
              <a:rPr lang="en-US" smtClean="0"/>
              <a:t>9/11/2019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B37D5FE-740C-46F5-801A-FA5477D9711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35C72C-5C26-4824-BB9C-18ACFB57860C}" type="datetime1">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C6FDA-F13E-4FEB-8276-7BEEAFDF96E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528E834-6D01-41E2-BC4C-B2A831116585}" type="datetime1">
              <a:rPr lang="en-US" smtClean="0"/>
              <a:t>9/11/2019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C4C6FDA-F13E-4FEB-8276-7BEEAFDF96E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194DABD-F1AB-4DEA-A520-1B5FB9A7CE87}" type="datetime1">
              <a:rPr lang="en-US" smtClean="0"/>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C4C6FDA-F13E-4FEB-8276-7BEEAFDF96E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04CCEB8-36C1-42FF-B62F-8A36AD39433B}" type="datetime1">
              <a:rPr lang="en-US" smtClean="0"/>
              <a:t>9/11/2019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C4C6FDA-F13E-4FEB-8276-7BEEAFDF96EF}"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D78D7A59-2CAA-44D5-AE56-B4637383BACE}" type="datetime1">
              <a:rPr lang="en-US" smtClean="0"/>
              <a:t>9/11/2019</a:t>
            </a:fld>
            <a:endParaRPr lang="en-US"/>
          </a:p>
        </p:txBody>
      </p:sp>
      <p:sp>
        <p:nvSpPr>
          <p:cNvPr id="10" name="Slide Number Placeholder 9"/>
          <p:cNvSpPr>
            <a:spLocks noGrp="1"/>
          </p:cNvSpPr>
          <p:nvPr>
            <p:ph type="sldNum" sz="quarter" idx="16"/>
          </p:nvPr>
        </p:nvSpPr>
        <p:spPr/>
        <p:txBody>
          <a:bodyPr rtlCol="0"/>
          <a:lstStyle/>
          <a:p>
            <a:fld id="{4C4C6FDA-F13E-4FEB-8276-7BEEAFDF96EF}"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3638CD6-CE10-4840-880A-D4C28BF463B4}" type="datetime1">
              <a:rPr lang="en-US" smtClean="0"/>
              <a:t>9/11/2019</a:t>
            </a:fld>
            <a:endParaRPr lang="en-US"/>
          </a:p>
        </p:txBody>
      </p:sp>
      <p:sp>
        <p:nvSpPr>
          <p:cNvPr id="12" name="Slide Number Placeholder 11"/>
          <p:cNvSpPr>
            <a:spLocks noGrp="1"/>
          </p:cNvSpPr>
          <p:nvPr>
            <p:ph type="sldNum" sz="quarter" idx="16"/>
          </p:nvPr>
        </p:nvSpPr>
        <p:spPr/>
        <p:txBody>
          <a:bodyPr rtlCol="0"/>
          <a:lstStyle/>
          <a:p>
            <a:fld id="{4C4C6FDA-F13E-4FEB-8276-7BEEAFDF96EF}"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9A07557-F2FF-4599-91DF-AA227DC4A39B}" type="datetime1">
              <a:rPr lang="en-US" smtClean="0"/>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C4C6FDA-F13E-4FEB-8276-7BEEAFDF96E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13678-B4E6-48A0-9E2A-3A63F865CE62}" type="datetime1">
              <a:rPr lang="en-US" smtClean="0"/>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C4C6FDA-F13E-4FEB-8276-7BEEAFDF96E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C28A43-5F39-4F0B-8D68-FCB43654A6A9}" type="datetime1">
              <a:rPr lang="en-US" smtClean="0"/>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C4C6FDA-F13E-4FEB-8276-7BEEAFDF96EF}"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5F6B8C35-8C98-4FB5-82B4-A79797E0C9D6}" type="datetime1">
              <a:rPr lang="en-US" smtClean="0"/>
              <a:t>9/11/2019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C4C6FDA-F13E-4FEB-8276-7BEEAFDF96EF}"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6C01193-8287-4834-A286-6B880643E934}" type="datetime4">
              <a:rPr lang="en-US" smtClean="0"/>
              <a:pPr/>
              <a:t>September 11, 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C9B9FF1-03A1-401A-9CB8-F1451E7F7BA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Semmens.dan@dorsey.com" TargetMode="External"/><Relationship Id="rId2" Type="http://schemas.openxmlformats.org/officeDocument/2006/relationships/hyperlink" Target="mailto:bekstrom@dadco.com" TargetMode="External"/><Relationship Id="rId1" Type="http://schemas.openxmlformats.org/officeDocument/2006/relationships/slideLayout" Target="../slideLayouts/slideLayout2.xml"/><Relationship Id="rId5" Type="http://schemas.openxmlformats.org/officeDocument/2006/relationships/hyperlink" Target="mailto:lwelsh@mt.gov" TargetMode="External"/><Relationship Id="rId4" Type="http://schemas.openxmlformats.org/officeDocument/2006/relationships/hyperlink" Target="mailto:Ellis.courtney@dorsey.com"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76600"/>
            <a:ext cx="8382000" cy="1981200"/>
          </a:xfrm>
        </p:spPr>
        <p:txBody>
          <a:bodyPr>
            <a:noAutofit/>
          </a:bodyPr>
          <a:lstStyle/>
          <a:p>
            <a:pPr algn="ctr"/>
            <a:r>
              <a:rPr lang="en-US" sz="5000" dirty="0" smtClean="0"/>
              <a:t>School Facilities Planning</a:t>
            </a:r>
            <a:br>
              <a:rPr lang="en-US" sz="5000" dirty="0" smtClean="0"/>
            </a:br>
            <a:r>
              <a:rPr lang="en-US" sz="5000" dirty="0" smtClean="0"/>
              <a:t> &amp;</a:t>
            </a:r>
            <a:br>
              <a:rPr lang="en-US" sz="5000" dirty="0" smtClean="0"/>
            </a:br>
            <a:r>
              <a:rPr lang="en-US" sz="5000" dirty="0" smtClean="0"/>
              <a:t> Financing Workshop</a:t>
            </a:r>
            <a:endParaRPr lang="en-US" sz="5000" dirty="0"/>
          </a:p>
        </p:txBody>
      </p:sp>
      <p:sp>
        <p:nvSpPr>
          <p:cNvPr id="3" name="Subtitle 2"/>
          <p:cNvSpPr>
            <a:spLocks noGrp="1"/>
          </p:cNvSpPr>
          <p:nvPr>
            <p:ph type="subTitle" idx="1"/>
          </p:nvPr>
        </p:nvSpPr>
        <p:spPr>
          <a:xfrm>
            <a:off x="2438400" y="6013965"/>
            <a:ext cx="5726979" cy="685801"/>
          </a:xfrm>
        </p:spPr>
        <p:txBody>
          <a:bodyPr>
            <a:normAutofit/>
          </a:bodyPr>
          <a:lstStyle/>
          <a:p>
            <a:r>
              <a:rPr lang="en-US" sz="3200" b="1" dirty="0" smtClean="0"/>
              <a:t>FUNDING CONSIDERATIONS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222118"/>
            <a:ext cx="315937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6172200"/>
            <a:ext cx="2209800" cy="369332"/>
          </a:xfrm>
          <a:prstGeom prst="rect">
            <a:avLst/>
          </a:prstGeom>
          <a:noFill/>
        </p:spPr>
        <p:txBody>
          <a:bodyPr wrap="square" rtlCol="0">
            <a:spAutoFit/>
          </a:bodyPr>
          <a:lstStyle/>
          <a:p>
            <a:r>
              <a:rPr lang="en-US" dirty="0" smtClean="0"/>
              <a:t>September 16, 2019</a:t>
            </a:r>
            <a:endParaRPr lang="en-US" dirty="0"/>
          </a:p>
        </p:txBody>
      </p:sp>
    </p:spTree>
    <p:extLst>
      <p:ext uri="{BB962C8B-B14F-4D97-AF65-F5344CB8AC3E}">
        <p14:creationId xmlns:p14="http://schemas.microsoft.com/office/powerpoint/2010/main" val="718825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5448"/>
            <a:ext cx="8153400" cy="1069848"/>
          </a:xfrm>
        </p:spPr>
        <p:txBody>
          <a:bodyPr>
            <a:noAutofit/>
          </a:bodyPr>
          <a:lstStyle/>
          <a:p>
            <a:r>
              <a:rPr lang="en-US" sz="3700" dirty="0"/>
              <a:t>Excerpt Page From Official Statement- East Helena K-12 Series 2018 Bonds</a:t>
            </a:r>
            <a:endParaRPr lang="en-US" sz="3700" dirty="0"/>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10</a:t>
            </a:fld>
            <a:endParaRPr lang="en-US"/>
          </a:p>
        </p:txBody>
      </p:sp>
      <p:pic>
        <p:nvPicPr>
          <p:cNvPr id="5" name="Picture 4"/>
          <p:cNvPicPr>
            <a:picLocks noChangeAspect="1"/>
          </p:cNvPicPr>
          <p:nvPr/>
        </p:nvPicPr>
        <p:blipFill>
          <a:blip r:embed="rId2"/>
          <a:stretch>
            <a:fillRect/>
          </a:stretch>
        </p:blipFill>
        <p:spPr>
          <a:xfrm>
            <a:off x="2665698" y="1516698"/>
            <a:ext cx="4047299" cy="5340096"/>
          </a:xfrm>
          <a:prstGeom prst="rect">
            <a:avLst/>
          </a:prstGeom>
        </p:spPr>
      </p:pic>
    </p:spTree>
    <p:extLst>
      <p:ext uri="{BB962C8B-B14F-4D97-AF65-F5344CB8AC3E}">
        <p14:creationId xmlns:p14="http://schemas.microsoft.com/office/powerpoint/2010/main" val="1604200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t>Excerpt Page From Official Statement- East Helena K-12 Series 2018 Bonds</a:t>
            </a:r>
            <a:endParaRPr lang="en-US" sz="3700" dirty="0"/>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11</a:t>
            </a:fld>
            <a:endParaRPr lang="en-US"/>
          </a:p>
        </p:txBody>
      </p:sp>
      <p:pic>
        <p:nvPicPr>
          <p:cNvPr id="6" name="Picture 5"/>
          <p:cNvPicPr>
            <a:picLocks noChangeAspect="1"/>
          </p:cNvPicPr>
          <p:nvPr/>
        </p:nvPicPr>
        <p:blipFill>
          <a:blip r:embed="rId2"/>
          <a:stretch>
            <a:fillRect/>
          </a:stretch>
        </p:blipFill>
        <p:spPr>
          <a:xfrm>
            <a:off x="2603373" y="1516698"/>
            <a:ext cx="4171950" cy="5340096"/>
          </a:xfrm>
          <a:prstGeom prst="rect">
            <a:avLst/>
          </a:prstGeom>
        </p:spPr>
      </p:pic>
    </p:spTree>
    <p:extLst>
      <p:ext uri="{BB962C8B-B14F-4D97-AF65-F5344CB8AC3E}">
        <p14:creationId xmlns:p14="http://schemas.microsoft.com/office/powerpoint/2010/main" val="2216974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t>Excerpt Page From Official Statement- East Helena K-12 Series 2018 Bonds</a:t>
            </a:r>
            <a:endParaRPr lang="en-US" sz="3700" dirty="0"/>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12</a:t>
            </a:fld>
            <a:endParaRPr lang="en-US"/>
          </a:p>
        </p:txBody>
      </p:sp>
      <p:pic>
        <p:nvPicPr>
          <p:cNvPr id="5" name="Picture 4"/>
          <p:cNvPicPr>
            <a:picLocks noChangeAspect="1"/>
          </p:cNvPicPr>
          <p:nvPr/>
        </p:nvPicPr>
        <p:blipFill>
          <a:blip r:embed="rId2"/>
          <a:stretch>
            <a:fillRect/>
          </a:stretch>
        </p:blipFill>
        <p:spPr>
          <a:xfrm>
            <a:off x="2447703" y="1517904"/>
            <a:ext cx="4483290" cy="5340096"/>
          </a:xfrm>
          <a:prstGeom prst="rect">
            <a:avLst/>
          </a:prstGeom>
        </p:spPr>
      </p:pic>
    </p:spTree>
    <p:extLst>
      <p:ext uri="{BB962C8B-B14F-4D97-AF65-F5344CB8AC3E}">
        <p14:creationId xmlns:p14="http://schemas.microsoft.com/office/powerpoint/2010/main" val="1186505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t>Excerpt Page From Official Statement- East Helena K-12 Series 2018 Bonds</a:t>
            </a:r>
            <a:endParaRPr lang="en-US" sz="3700" dirty="0"/>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13</a:t>
            </a:fld>
            <a:endParaRPr lang="en-US"/>
          </a:p>
        </p:txBody>
      </p:sp>
      <p:pic>
        <p:nvPicPr>
          <p:cNvPr id="5" name="Picture 4"/>
          <p:cNvPicPr>
            <a:picLocks noChangeAspect="1"/>
          </p:cNvPicPr>
          <p:nvPr/>
        </p:nvPicPr>
        <p:blipFill>
          <a:blip r:embed="rId2"/>
          <a:stretch>
            <a:fillRect/>
          </a:stretch>
        </p:blipFill>
        <p:spPr>
          <a:xfrm>
            <a:off x="2670048" y="1517904"/>
            <a:ext cx="4093407" cy="5340096"/>
          </a:xfrm>
          <a:prstGeom prst="rect">
            <a:avLst/>
          </a:prstGeom>
        </p:spPr>
      </p:pic>
    </p:spTree>
    <p:extLst>
      <p:ext uri="{BB962C8B-B14F-4D97-AF65-F5344CB8AC3E}">
        <p14:creationId xmlns:p14="http://schemas.microsoft.com/office/powerpoint/2010/main" val="1744843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t>Excerpt Page From Official Statement- East Helena K-12 Series 2018 Bonds</a:t>
            </a:r>
            <a:endParaRPr lang="en-US" sz="3700" dirty="0"/>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14</a:t>
            </a:fld>
            <a:endParaRPr lang="en-US"/>
          </a:p>
        </p:txBody>
      </p:sp>
      <p:pic>
        <p:nvPicPr>
          <p:cNvPr id="5" name="Picture 4"/>
          <p:cNvPicPr>
            <a:picLocks noChangeAspect="1"/>
          </p:cNvPicPr>
          <p:nvPr/>
        </p:nvPicPr>
        <p:blipFill>
          <a:blip r:embed="rId2"/>
          <a:stretch>
            <a:fillRect/>
          </a:stretch>
        </p:blipFill>
        <p:spPr>
          <a:xfrm>
            <a:off x="2707288" y="1517904"/>
            <a:ext cx="3964120" cy="5340096"/>
          </a:xfrm>
          <a:prstGeom prst="rect">
            <a:avLst/>
          </a:prstGeom>
        </p:spPr>
      </p:pic>
    </p:spTree>
    <p:extLst>
      <p:ext uri="{BB962C8B-B14F-4D97-AF65-F5344CB8AC3E}">
        <p14:creationId xmlns:p14="http://schemas.microsoft.com/office/powerpoint/2010/main" val="3602181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t>Excerpt Page From Official Statement- East Helena K-12 Series 2018 Bonds</a:t>
            </a:r>
            <a:endParaRPr lang="en-US" sz="3700" dirty="0"/>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15</a:t>
            </a:fld>
            <a:endParaRPr lang="en-US"/>
          </a:p>
        </p:txBody>
      </p:sp>
      <p:pic>
        <p:nvPicPr>
          <p:cNvPr id="5" name="Picture 4"/>
          <p:cNvPicPr>
            <a:picLocks noChangeAspect="1"/>
          </p:cNvPicPr>
          <p:nvPr/>
        </p:nvPicPr>
        <p:blipFill>
          <a:blip r:embed="rId2"/>
          <a:stretch>
            <a:fillRect/>
          </a:stretch>
        </p:blipFill>
        <p:spPr>
          <a:xfrm>
            <a:off x="2623079" y="1516698"/>
            <a:ext cx="4132537" cy="5340096"/>
          </a:xfrm>
          <a:prstGeom prst="rect">
            <a:avLst/>
          </a:prstGeom>
        </p:spPr>
      </p:pic>
    </p:spTree>
    <p:extLst>
      <p:ext uri="{BB962C8B-B14F-4D97-AF65-F5344CB8AC3E}">
        <p14:creationId xmlns:p14="http://schemas.microsoft.com/office/powerpoint/2010/main" val="355784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700" dirty="0"/>
              <a:t>Excerpt Page From Official Statement- East Helena K-12 Series 2018 Bonds</a:t>
            </a:r>
            <a:endParaRPr lang="en-US" sz="3700" dirty="0"/>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16</a:t>
            </a:fld>
            <a:endParaRPr lang="en-US"/>
          </a:p>
        </p:txBody>
      </p:sp>
      <p:pic>
        <p:nvPicPr>
          <p:cNvPr id="5" name="Picture 4"/>
          <p:cNvPicPr>
            <a:picLocks noChangeAspect="1"/>
          </p:cNvPicPr>
          <p:nvPr/>
        </p:nvPicPr>
        <p:blipFill>
          <a:blip r:embed="rId2"/>
          <a:stretch>
            <a:fillRect/>
          </a:stretch>
        </p:blipFill>
        <p:spPr>
          <a:xfrm>
            <a:off x="2445371" y="1517904"/>
            <a:ext cx="4487954" cy="5340096"/>
          </a:xfrm>
          <a:prstGeom prst="rect">
            <a:avLst/>
          </a:prstGeom>
        </p:spPr>
      </p:pic>
    </p:spTree>
    <p:extLst>
      <p:ext uri="{BB962C8B-B14F-4D97-AF65-F5344CB8AC3E}">
        <p14:creationId xmlns:p14="http://schemas.microsoft.com/office/powerpoint/2010/main" val="3875538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smtClean="0"/>
              <a:t>Primary Funding Mechanisms for Capital Projects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4C4C6FDA-F13E-4FEB-8276-7BEEAFDF96EF}" type="slidenum">
              <a:rPr lang="en-US" smtClean="0"/>
              <a:t>17</a:t>
            </a:fld>
            <a:endParaRPr lang="en-US"/>
          </a:p>
        </p:txBody>
      </p:sp>
      <p:sp>
        <p:nvSpPr>
          <p:cNvPr id="3" name="Content Placeholder 2"/>
          <p:cNvSpPr>
            <a:spLocks noGrp="1"/>
          </p:cNvSpPr>
          <p:nvPr>
            <p:ph sz="quarter" idx="1"/>
          </p:nvPr>
        </p:nvSpPr>
        <p:spPr>
          <a:xfrm>
            <a:off x="457200" y="1524000"/>
            <a:ext cx="8229600" cy="4325112"/>
          </a:xfrm>
        </p:spPr>
        <p:txBody>
          <a:bodyPr/>
          <a:lstStyle/>
          <a:p>
            <a:pPr>
              <a:buClr>
                <a:schemeClr val="accent2">
                  <a:lumMod val="75000"/>
                </a:schemeClr>
              </a:buClr>
            </a:pPr>
            <a:r>
              <a:rPr lang="en-US" dirty="0" smtClean="0"/>
              <a:t>General Obligation Bonds</a:t>
            </a:r>
          </a:p>
          <a:p>
            <a:pPr>
              <a:buClr>
                <a:schemeClr val="accent2">
                  <a:lumMod val="75000"/>
                </a:schemeClr>
              </a:buClr>
            </a:pPr>
            <a:r>
              <a:rPr lang="en-US" dirty="0" smtClean="0"/>
              <a:t>Building Reserve Levy </a:t>
            </a:r>
            <a:r>
              <a:rPr lang="en-US" sz="2000" dirty="0" smtClean="0"/>
              <a:t>(Not Building Reserve Levy Loan)</a:t>
            </a:r>
            <a:endParaRPr lang="en-US" dirty="0" smtClean="0"/>
          </a:p>
          <a:p>
            <a:pPr>
              <a:buClr>
                <a:schemeClr val="accent2">
                  <a:lumMod val="75000"/>
                </a:schemeClr>
              </a:buClr>
            </a:pPr>
            <a:r>
              <a:rPr lang="en-US" dirty="0" err="1" smtClean="0"/>
              <a:t>Intercap</a:t>
            </a:r>
            <a:r>
              <a:rPr lang="en-US" dirty="0" smtClean="0"/>
              <a:t> Loan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860158945"/>
              </p:ext>
            </p:extLst>
          </p:nvPr>
        </p:nvGraphicFramePr>
        <p:xfrm>
          <a:off x="1028700" y="3276600"/>
          <a:ext cx="7086600" cy="2453640"/>
        </p:xfrm>
        <a:graphic>
          <a:graphicData uri="http://schemas.openxmlformats.org/drawingml/2006/table">
            <a:tbl>
              <a:tblPr firstRow="1" bandRow="1">
                <a:tableStyleId>{72833802-FEF1-4C79-8D5D-14CF1EAF98D9}</a:tableStyleId>
              </a:tblPr>
              <a:tblGrid>
                <a:gridCol w="3543300">
                  <a:extLst>
                    <a:ext uri="{9D8B030D-6E8A-4147-A177-3AD203B41FA5}">
                      <a16:colId xmlns:a16="http://schemas.microsoft.com/office/drawing/2014/main" val="20000"/>
                    </a:ext>
                  </a:extLst>
                </a:gridCol>
                <a:gridCol w="3543300">
                  <a:extLst>
                    <a:ext uri="{9D8B030D-6E8A-4147-A177-3AD203B41FA5}">
                      <a16:colId xmlns:a16="http://schemas.microsoft.com/office/drawing/2014/main" val="20001"/>
                    </a:ext>
                  </a:extLst>
                </a:gridCol>
              </a:tblGrid>
              <a:tr h="685800">
                <a:tc gridSpan="2">
                  <a:txBody>
                    <a:bodyPr/>
                    <a:lstStyle/>
                    <a:p>
                      <a:pPr algn="ctr"/>
                      <a:r>
                        <a:rPr lang="en-US" sz="2000" dirty="0" smtClean="0"/>
                        <a:t>Factors to consider</a:t>
                      </a:r>
                      <a:r>
                        <a:rPr lang="en-US" sz="2000" baseline="0" dirty="0" smtClean="0"/>
                        <a:t> when selecting a </a:t>
                      </a:r>
                    </a:p>
                    <a:p>
                      <a:pPr algn="ctr"/>
                      <a:r>
                        <a:rPr lang="en-US" sz="2000" baseline="0" dirty="0" smtClean="0"/>
                        <a:t>funding mechanism:</a:t>
                      </a:r>
                      <a:endParaRPr lang="en-US" sz="2000" dirty="0"/>
                    </a:p>
                  </a:txBody>
                  <a:tcPr anchor="ctr"/>
                </a:tc>
                <a:tc hMerge="1">
                  <a:txBody>
                    <a:bodyPr/>
                    <a:lstStyle/>
                    <a:p>
                      <a:endParaRPr lang="en-US"/>
                    </a:p>
                  </a:txBody>
                  <a:tcPr/>
                </a:tc>
                <a:extLst>
                  <a:ext uri="{0D108BD9-81ED-4DB2-BD59-A6C34878D82A}">
                    <a16:rowId xmlns:a16="http://schemas.microsoft.com/office/drawing/2014/main" val="10000"/>
                  </a:ext>
                </a:extLst>
              </a:tr>
              <a:tr h="370840">
                <a:tc>
                  <a:txBody>
                    <a:bodyPr/>
                    <a:lstStyle/>
                    <a:p>
                      <a:pPr marL="285750" indent="-285750" algn="l">
                        <a:buFont typeface="Wingdings" panose="05000000000000000000" pitchFamily="2" charset="2"/>
                        <a:buChar char="§"/>
                      </a:pPr>
                      <a:r>
                        <a:rPr lang="en-US" dirty="0" smtClean="0"/>
                        <a:t>Urgency</a:t>
                      </a:r>
                      <a:r>
                        <a:rPr lang="en-US" baseline="0" dirty="0" smtClean="0"/>
                        <a:t> of need of funding</a:t>
                      </a:r>
                    </a:p>
                    <a:p>
                      <a:pPr marL="0" indent="0" algn="l">
                        <a:buFont typeface="Wingdings" panose="05000000000000000000" pitchFamily="2" charset="2"/>
                        <a:buNone/>
                      </a:pPr>
                      <a:r>
                        <a:rPr lang="en-US" baseline="0" dirty="0" smtClean="0"/>
                        <a:t>     (immediate or future)</a:t>
                      </a:r>
                    </a:p>
                  </a:txBody>
                  <a:tcPr/>
                </a:tc>
                <a:tc>
                  <a:txBody>
                    <a:bodyPr/>
                    <a:lstStyle/>
                    <a:p>
                      <a:pPr marL="285750" indent="-285750" algn="l">
                        <a:buFont typeface="Wingdings" panose="05000000000000000000" pitchFamily="2" charset="2"/>
                        <a:buChar char="§"/>
                      </a:pPr>
                      <a:r>
                        <a:rPr lang="en-US" dirty="0" smtClean="0"/>
                        <a:t>Funding resources</a:t>
                      </a:r>
                    </a:p>
                    <a:p>
                      <a:pPr marL="0" indent="0" algn="l">
                        <a:buFont typeface="Wingdings" panose="05000000000000000000" pitchFamily="2" charset="2"/>
                        <a:buNone/>
                      </a:pPr>
                      <a:r>
                        <a:rPr lang="en-US" baseline="0" dirty="0" smtClean="0"/>
                        <a:t>     </a:t>
                      </a:r>
                      <a:r>
                        <a:rPr lang="en-US" dirty="0" smtClean="0"/>
                        <a:t>(eligible</a:t>
                      </a:r>
                      <a:r>
                        <a:rPr lang="en-US" baseline="0" dirty="0" smtClean="0"/>
                        <a:t> for State aid)</a:t>
                      </a:r>
                      <a:endParaRPr lang="en-US" dirty="0"/>
                    </a:p>
                  </a:txBody>
                  <a:tcPr/>
                </a:tc>
                <a:extLst>
                  <a:ext uri="{0D108BD9-81ED-4DB2-BD59-A6C34878D82A}">
                    <a16:rowId xmlns:a16="http://schemas.microsoft.com/office/drawing/2014/main" val="10001"/>
                  </a:ext>
                </a:extLst>
              </a:tr>
              <a:tr h="370840">
                <a:tc>
                  <a:txBody>
                    <a:bodyPr/>
                    <a:lstStyle/>
                    <a:p>
                      <a:pPr marL="285750" indent="-285750" algn="l">
                        <a:buFont typeface="Wingdings" panose="05000000000000000000" pitchFamily="2" charset="2"/>
                        <a:buChar char="§"/>
                      </a:pPr>
                      <a:r>
                        <a:rPr lang="en-US" dirty="0" smtClean="0"/>
                        <a:t>Election requirements</a:t>
                      </a:r>
                      <a:endParaRPr lang="en-US" dirty="0"/>
                    </a:p>
                  </a:txBody>
                  <a:tcPr/>
                </a:tc>
                <a:tc>
                  <a:txBody>
                    <a:bodyPr/>
                    <a:lstStyle/>
                    <a:p>
                      <a:pPr marL="285750" indent="-285750" algn="l">
                        <a:buFont typeface="Wingdings" panose="05000000000000000000" pitchFamily="2" charset="2"/>
                        <a:buChar char="§"/>
                      </a:pPr>
                      <a:r>
                        <a:rPr lang="en-US" dirty="0" smtClean="0"/>
                        <a:t>Cash flow of resources</a:t>
                      </a:r>
                      <a:endParaRPr lang="en-US" dirty="0"/>
                    </a:p>
                  </a:txBody>
                  <a:tcPr/>
                </a:tc>
                <a:extLst>
                  <a:ext uri="{0D108BD9-81ED-4DB2-BD59-A6C34878D82A}">
                    <a16:rowId xmlns:a16="http://schemas.microsoft.com/office/drawing/2014/main" val="10002"/>
                  </a:ext>
                </a:extLst>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smtClean="0"/>
                        <a:t>Term limits</a:t>
                      </a:r>
                      <a:r>
                        <a:rPr lang="en-US" baseline="0" dirty="0" smtClean="0"/>
                        <a:t> on debt</a:t>
                      </a:r>
                      <a:endParaRPr lang="en-US" dirty="0" smtClean="0"/>
                    </a:p>
                  </a:txBody>
                  <a:tcPr/>
                </a:tc>
                <a:tc>
                  <a:txBody>
                    <a:bodyPr/>
                    <a:lstStyle/>
                    <a:p>
                      <a:pPr marL="285750" indent="-285750" algn="l">
                        <a:buFont typeface="Wingdings" panose="05000000000000000000" pitchFamily="2" charset="2"/>
                        <a:buChar char="§"/>
                      </a:pPr>
                      <a:r>
                        <a:rPr lang="en-US" dirty="0" smtClean="0"/>
                        <a:t>Spending restrictions</a:t>
                      </a:r>
                      <a:endParaRPr lang="en-US" dirty="0"/>
                    </a:p>
                  </a:txBody>
                  <a:tcPr/>
                </a:tc>
                <a:extLst>
                  <a:ext uri="{0D108BD9-81ED-4DB2-BD59-A6C34878D82A}">
                    <a16:rowId xmlns:a16="http://schemas.microsoft.com/office/drawing/2014/main" val="10003"/>
                  </a:ext>
                </a:extLst>
              </a:tr>
              <a:tr h="370840">
                <a:tc>
                  <a:txBody>
                    <a:bodyPr/>
                    <a:lstStyle/>
                    <a:p>
                      <a:pPr marL="285750" indent="-285750" algn="l">
                        <a:buFont typeface="Wingdings" panose="05000000000000000000" pitchFamily="2" charset="2"/>
                        <a:buChar char="§"/>
                      </a:pPr>
                      <a:r>
                        <a:rPr lang="en-US" dirty="0" smtClean="0"/>
                        <a:t>Dollar limits on debt</a:t>
                      </a:r>
                      <a:endParaRPr lang="en-US" dirty="0"/>
                    </a:p>
                  </a:txBody>
                  <a:tcPr/>
                </a:tc>
                <a:tc>
                  <a:txBody>
                    <a:bodyPr/>
                    <a:lstStyle/>
                    <a:p>
                      <a:pPr marL="285750" indent="-285750" algn="l">
                        <a:buFont typeface="Wingdings" panose="05000000000000000000" pitchFamily="2" charset="2"/>
                        <a:buChar char="§"/>
                      </a:pPr>
                      <a:r>
                        <a:rPr lang="en-US" dirty="0" smtClean="0"/>
                        <a:t>Payment schedule</a:t>
                      </a:r>
                      <a:endParaRPr lang="en-US" dirty="0"/>
                    </a:p>
                  </a:txBody>
                  <a:tcPr/>
                </a:tc>
                <a:extLst>
                  <a:ext uri="{0D108BD9-81ED-4DB2-BD59-A6C34878D82A}">
                    <a16:rowId xmlns:a16="http://schemas.microsoft.com/office/drawing/2014/main" val="10004"/>
                  </a:ext>
                </a:extLst>
              </a:tr>
            </a:tbl>
          </a:graphicData>
        </a:graphic>
      </p:graphicFrame>
      <p:pic>
        <p:nvPicPr>
          <p:cNvPr id="2050" name="Picture 2" descr="http://marketing.dorsey.com/marketing/firm_logo/Logo.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6234137"/>
            <a:ext cx="1517904"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24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066800"/>
          </a:xfrm>
        </p:spPr>
        <p:txBody>
          <a:bodyPr>
            <a:normAutofit fontScale="90000"/>
          </a:bodyPr>
          <a:lstStyle/>
          <a:p>
            <a:r>
              <a:rPr lang="en-US" dirty="0" smtClean="0"/>
              <a:t>Primary Funding Mechanisms for Capital Projects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18</a:t>
            </a:fld>
            <a:endParaRPr lang="en-US"/>
          </a:p>
        </p:txBody>
      </p:sp>
      <p:graphicFrame>
        <p:nvGraphicFramePr>
          <p:cNvPr id="6" name="Content Placeholder 4"/>
          <p:cNvGraphicFramePr>
            <a:graphicFrameLocks noGrp="1"/>
          </p:cNvGraphicFramePr>
          <p:nvPr>
            <p:ph sz="quarter" idx="1"/>
            <p:extLst>
              <p:ext uri="{D42A27DB-BD31-4B8C-83A1-F6EECF244321}">
                <p14:modId xmlns:p14="http://schemas.microsoft.com/office/powerpoint/2010/main" val="996362580"/>
              </p:ext>
            </p:extLst>
          </p:nvPr>
        </p:nvGraphicFramePr>
        <p:xfrm>
          <a:off x="859473" y="1600200"/>
          <a:ext cx="7522527" cy="4953000"/>
        </p:xfrm>
        <a:graphic>
          <a:graphicData uri="http://schemas.openxmlformats.org/drawingml/2006/table">
            <a:tbl>
              <a:tblPr firstRow="1" bandRow="1">
                <a:tableStyleId>{5C22544A-7EE6-4342-B048-85BDC9FD1C3A}</a:tableStyleId>
              </a:tblPr>
              <a:tblGrid>
                <a:gridCol w="2493327">
                  <a:extLst>
                    <a:ext uri="{9D8B030D-6E8A-4147-A177-3AD203B41FA5}">
                      <a16:colId xmlns:a16="http://schemas.microsoft.com/office/drawing/2014/main" val="20000"/>
                    </a:ext>
                  </a:extLst>
                </a:gridCol>
                <a:gridCol w="2518728">
                  <a:extLst>
                    <a:ext uri="{9D8B030D-6E8A-4147-A177-3AD203B41FA5}">
                      <a16:colId xmlns:a16="http://schemas.microsoft.com/office/drawing/2014/main" val="20001"/>
                    </a:ext>
                  </a:extLst>
                </a:gridCol>
                <a:gridCol w="2510472">
                  <a:extLst>
                    <a:ext uri="{9D8B030D-6E8A-4147-A177-3AD203B41FA5}">
                      <a16:colId xmlns:a16="http://schemas.microsoft.com/office/drawing/2014/main" val="20002"/>
                    </a:ext>
                  </a:extLst>
                </a:gridCol>
              </a:tblGrid>
              <a:tr h="370840">
                <a:tc>
                  <a:txBody>
                    <a:bodyPr/>
                    <a:lstStyle/>
                    <a:p>
                      <a:pPr algn="ctr"/>
                      <a:r>
                        <a:rPr lang="en-US" sz="1800" dirty="0" err="1" smtClean="0"/>
                        <a:t>Intercap</a:t>
                      </a:r>
                      <a:r>
                        <a:rPr lang="en-US" sz="1800" dirty="0" smtClean="0"/>
                        <a:t> Loan</a:t>
                      </a:r>
                      <a:endParaRPr lang="en-US" sz="1800" dirty="0"/>
                    </a:p>
                  </a:txBody>
                  <a:tcPr/>
                </a:tc>
                <a:tc>
                  <a:txBody>
                    <a:bodyPr/>
                    <a:lstStyle/>
                    <a:p>
                      <a:pPr algn="ctr"/>
                      <a:r>
                        <a:rPr lang="en-US" sz="1800" dirty="0" smtClean="0"/>
                        <a:t>Building Reserve</a:t>
                      </a:r>
                      <a:r>
                        <a:rPr lang="en-US" sz="1800" baseline="0" dirty="0" smtClean="0"/>
                        <a:t> Levy</a:t>
                      </a:r>
                    </a:p>
                    <a:p>
                      <a:pPr algn="ctr"/>
                      <a:r>
                        <a:rPr lang="en-US" sz="1100" b="0" baseline="0" dirty="0" smtClean="0">
                          <a:solidFill>
                            <a:schemeClr val="tx1"/>
                          </a:solidFill>
                        </a:rPr>
                        <a:t>(Note: Information below is for a Levy only - not for a Building Reserve Loan secured by the Levy as discussed later)</a:t>
                      </a:r>
                      <a:endParaRPr lang="en-US" sz="1100" b="0" dirty="0">
                        <a:solidFill>
                          <a:schemeClr val="tx1"/>
                        </a:solidFill>
                      </a:endParaRPr>
                    </a:p>
                  </a:txBody>
                  <a:tcPr/>
                </a:tc>
                <a:tc>
                  <a:txBody>
                    <a:bodyPr/>
                    <a:lstStyle/>
                    <a:p>
                      <a:pPr algn="ctr"/>
                      <a:r>
                        <a:rPr lang="en-US" sz="1800" dirty="0" smtClean="0"/>
                        <a:t>GO Bonds</a:t>
                      </a:r>
                      <a:endParaRPr lang="en-US" sz="1800"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Election not required under certain circumstances; capital project in nature of vehicles, equipment or rehabilitation</a:t>
                      </a:r>
                    </a:p>
                  </a:txBody>
                  <a:tcPr/>
                </a:tc>
                <a:tc>
                  <a:txBody>
                    <a:bodyPr/>
                    <a:lstStyle/>
                    <a:p>
                      <a:pPr algn="l"/>
                      <a:r>
                        <a:rPr lang="en-US" sz="1100" dirty="0" smtClean="0"/>
                        <a:t>Election required	</a:t>
                      </a:r>
                      <a:endParaRPr lang="en-US" sz="1100" dirty="0"/>
                    </a:p>
                  </a:txBody>
                  <a:tcPr/>
                </a:tc>
                <a:tc>
                  <a:txBody>
                    <a:bodyPr/>
                    <a:lstStyle/>
                    <a:p>
                      <a:pPr algn="l"/>
                      <a:r>
                        <a:rPr lang="en-US" sz="1100" dirty="0" smtClean="0"/>
                        <a:t>Election required	</a:t>
                      </a:r>
                      <a:endParaRPr lang="en-US" sz="1100" dirty="0"/>
                    </a:p>
                  </a:txBody>
                  <a:tcPr/>
                </a:tc>
                <a:extLst>
                  <a:ext uri="{0D108BD9-81ED-4DB2-BD59-A6C34878D82A}">
                    <a16:rowId xmlns:a16="http://schemas.microsoft.com/office/drawing/2014/main" val="10001"/>
                  </a:ext>
                </a:extLst>
              </a:tr>
              <a:tr h="370840">
                <a:tc>
                  <a:txBody>
                    <a:bodyPr/>
                    <a:lstStyle/>
                    <a:p>
                      <a:pPr algn="l"/>
                      <a:r>
                        <a:rPr lang="en-US" sz="1100" dirty="0" smtClean="0"/>
                        <a:t>Not eligible for State debt service aid</a:t>
                      </a:r>
                      <a:endParaRPr lang="en-US" sz="1100" dirty="0"/>
                    </a:p>
                  </a:txBody>
                  <a:tcPr/>
                </a:tc>
                <a:tc>
                  <a:txBody>
                    <a:bodyPr/>
                    <a:lstStyle/>
                    <a:p>
                      <a:pPr algn="l"/>
                      <a:r>
                        <a:rPr lang="en-US" sz="1100" dirty="0" smtClean="0"/>
                        <a:t>Not eligible for State debt service aid</a:t>
                      </a:r>
                      <a:endParaRPr lang="en-US" sz="1100" dirty="0"/>
                    </a:p>
                  </a:txBody>
                  <a:tcPr/>
                </a:tc>
                <a:tc>
                  <a:txBody>
                    <a:bodyPr/>
                    <a:lstStyle/>
                    <a:p>
                      <a:pPr algn="l"/>
                      <a:r>
                        <a:rPr lang="en-US" sz="1100" dirty="0" smtClean="0"/>
                        <a:t>Eligible for State debt service aid</a:t>
                      </a:r>
                      <a:endParaRPr lang="en-US" sz="1100" dirty="0"/>
                    </a:p>
                  </a:txBody>
                  <a:tcPr/>
                </a:tc>
                <a:extLst>
                  <a:ext uri="{0D108BD9-81ED-4DB2-BD59-A6C34878D82A}">
                    <a16:rowId xmlns:a16="http://schemas.microsoft.com/office/drawing/2014/main" val="10002"/>
                  </a:ext>
                </a:extLst>
              </a:tr>
              <a:tr h="370840">
                <a:tc>
                  <a:txBody>
                    <a:bodyPr/>
                    <a:lstStyle/>
                    <a:p>
                      <a:pPr algn="l"/>
                      <a:r>
                        <a:rPr lang="en-US" sz="1100" dirty="0" smtClean="0"/>
                        <a:t>Full or partial cash draws	</a:t>
                      </a:r>
                      <a:endParaRPr lang="en-US" sz="1100" dirty="0"/>
                    </a:p>
                  </a:txBody>
                  <a:tcPr/>
                </a:tc>
                <a:tc>
                  <a:txBody>
                    <a:bodyPr/>
                    <a:lstStyle/>
                    <a:p>
                      <a:pPr algn="l"/>
                      <a:r>
                        <a:rPr lang="en-US" sz="1100" dirty="0" smtClean="0"/>
                        <a:t>Cash received over time</a:t>
                      </a:r>
                      <a:endParaRPr lang="en-US" sz="1100" dirty="0"/>
                    </a:p>
                  </a:txBody>
                  <a:tcPr/>
                </a:tc>
                <a:tc>
                  <a:txBody>
                    <a:bodyPr/>
                    <a:lstStyle/>
                    <a:p>
                      <a:pPr algn="l"/>
                      <a:r>
                        <a:rPr lang="en-US" sz="1100" dirty="0" smtClean="0"/>
                        <a:t>Often</a:t>
                      </a:r>
                      <a:r>
                        <a:rPr lang="en-US" sz="1100" baseline="0" dirty="0" smtClean="0"/>
                        <a:t> advanced all at one time</a:t>
                      </a:r>
                      <a:endParaRPr lang="en-US" sz="1100" dirty="0"/>
                    </a:p>
                  </a:txBody>
                  <a:tcPr/>
                </a:tc>
                <a:extLst>
                  <a:ext uri="{0D108BD9-81ED-4DB2-BD59-A6C34878D82A}">
                    <a16:rowId xmlns:a16="http://schemas.microsoft.com/office/drawing/2014/main" val="10003"/>
                  </a:ext>
                </a:extLst>
              </a:tr>
              <a:tr h="370840">
                <a:tc>
                  <a:txBody>
                    <a:bodyPr/>
                    <a:lstStyle/>
                    <a:p>
                      <a:pPr algn="l"/>
                      <a:r>
                        <a:rPr lang="en-US" sz="1100" dirty="0" smtClean="0"/>
                        <a:t>Maximum term of 15 years</a:t>
                      </a:r>
                      <a:endParaRPr lang="en-US" sz="1100" dirty="0"/>
                    </a:p>
                  </a:txBody>
                  <a:tcPr/>
                </a:tc>
                <a:tc>
                  <a:txBody>
                    <a:bodyPr/>
                    <a:lstStyle/>
                    <a:p>
                      <a:pPr algn="l"/>
                      <a:r>
                        <a:rPr lang="en-US" sz="1100" dirty="0" smtClean="0"/>
                        <a:t>Maximum term of 20 years, with couple of exceptions</a:t>
                      </a:r>
                      <a:endParaRPr lang="en-US" sz="1100" dirty="0"/>
                    </a:p>
                  </a:txBody>
                  <a:tcPr/>
                </a:tc>
                <a:tc>
                  <a:txBody>
                    <a:bodyPr/>
                    <a:lstStyle/>
                    <a:p>
                      <a:pPr algn="l"/>
                      <a:r>
                        <a:rPr lang="en-US" sz="1100" dirty="0" smtClean="0"/>
                        <a:t>Maximum term of 20 years</a:t>
                      </a:r>
                    </a:p>
                  </a:txBody>
                  <a:tcPr/>
                </a:tc>
                <a:extLst>
                  <a:ext uri="{0D108BD9-81ED-4DB2-BD59-A6C34878D82A}">
                    <a16:rowId xmlns:a16="http://schemas.microsoft.com/office/drawing/2014/main" val="10004"/>
                  </a:ext>
                </a:extLst>
              </a:tr>
              <a:tr h="370840">
                <a:tc>
                  <a:txBody>
                    <a:bodyPr/>
                    <a:lstStyle/>
                    <a:p>
                      <a:pPr algn="l"/>
                      <a:r>
                        <a:rPr lang="en-US" sz="1100" dirty="0" smtClean="0"/>
                        <a:t>Loan repayment can be made from any legally available fund </a:t>
                      </a:r>
                      <a:endParaRPr lang="en-US" sz="1100" dirty="0"/>
                    </a:p>
                  </a:txBody>
                  <a:tcPr/>
                </a:tc>
                <a:tc>
                  <a:txBody>
                    <a:bodyPr/>
                    <a:lstStyle/>
                    <a:p>
                      <a:pPr algn="l"/>
                      <a:r>
                        <a:rPr lang="en-US" sz="1100" dirty="0" smtClean="0"/>
                        <a:t>Financial transactions are made from building reserve fund only</a:t>
                      </a:r>
                      <a:endParaRPr lang="en-US" sz="1100" dirty="0"/>
                    </a:p>
                  </a:txBody>
                  <a:tcPr/>
                </a:tc>
                <a:tc>
                  <a:txBody>
                    <a:bodyPr/>
                    <a:lstStyle/>
                    <a:p>
                      <a:pPr algn="l"/>
                      <a:r>
                        <a:rPr lang="en-US" sz="1100" dirty="0" smtClean="0"/>
                        <a:t>Project costs are paid from the Building  Fund.  Debt  payments are made from Debt Service Fund</a:t>
                      </a:r>
                      <a:endParaRPr lang="en-US" sz="1100" dirty="0"/>
                    </a:p>
                  </a:txBody>
                  <a:tcPr/>
                </a:tc>
                <a:extLst>
                  <a:ext uri="{0D108BD9-81ED-4DB2-BD59-A6C34878D82A}">
                    <a16:rowId xmlns:a16="http://schemas.microsoft.com/office/drawing/2014/main" val="10005"/>
                  </a:ext>
                </a:extLst>
              </a:tr>
              <a:tr h="370840">
                <a:tc>
                  <a:txBody>
                    <a:bodyPr/>
                    <a:lstStyle/>
                    <a:p>
                      <a:pPr algn="l"/>
                      <a:r>
                        <a:rPr lang="en-US" sz="1100" dirty="0" smtClean="0"/>
                        <a:t>Debt capacity limitations apply</a:t>
                      </a:r>
                      <a:endParaRPr lang="en-US" sz="1100" dirty="0"/>
                    </a:p>
                  </a:txBody>
                  <a:tcPr/>
                </a:tc>
                <a:tc>
                  <a:txBody>
                    <a:bodyPr/>
                    <a:lstStyle/>
                    <a:p>
                      <a:pPr algn="l"/>
                      <a:r>
                        <a:rPr lang="en-US" sz="1100" dirty="0" smtClean="0"/>
                        <a:t>Debt capacity limitations do not apply</a:t>
                      </a:r>
                      <a:endParaRPr lang="en-US" sz="1100" dirty="0"/>
                    </a:p>
                  </a:txBody>
                  <a:tcPr/>
                </a:tc>
                <a:tc>
                  <a:txBody>
                    <a:bodyPr/>
                    <a:lstStyle/>
                    <a:p>
                      <a:pPr algn="l"/>
                      <a:r>
                        <a:rPr lang="en-US" sz="1100" dirty="0" smtClean="0"/>
                        <a:t>Debt capacity limitations apply</a:t>
                      </a:r>
                      <a:endParaRPr lang="en-US" sz="1100" dirty="0"/>
                    </a:p>
                  </a:txBody>
                  <a:tcPr/>
                </a:tc>
                <a:extLst>
                  <a:ext uri="{0D108BD9-81ED-4DB2-BD59-A6C34878D82A}">
                    <a16:rowId xmlns:a16="http://schemas.microsoft.com/office/drawing/2014/main" val="10006"/>
                  </a:ext>
                </a:extLst>
              </a:tr>
              <a:tr h="370840">
                <a:tc>
                  <a:txBody>
                    <a:bodyPr/>
                    <a:lstStyle/>
                    <a:p>
                      <a:pPr algn="l"/>
                      <a:r>
                        <a:rPr lang="en-US" sz="1100" dirty="0" smtClean="0"/>
                        <a:t>Dollar amount is limited to debt capacity;</a:t>
                      </a:r>
                      <a:r>
                        <a:rPr lang="en-US" sz="1100" baseline="0" dirty="0" smtClean="0"/>
                        <a:t> if used for other than rehabilitation, additional limitations</a:t>
                      </a:r>
                      <a:endParaRPr lang="en-US" sz="1100" dirty="0"/>
                    </a:p>
                  </a:txBody>
                  <a:tcPr/>
                </a:tc>
                <a:tc>
                  <a:txBody>
                    <a:bodyPr/>
                    <a:lstStyle/>
                    <a:p>
                      <a:pPr algn="l"/>
                      <a:r>
                        <a:rPr lang="en-US" sz="1100" dirty="0" smtClean="0"/>
                        <a:t>Dollar amount is not limited to debt capacity</a:t>
                      </a:r>
                      <a:endParaRPr lang="en-US" sz="1100" dirty="0"/>
                    </a:p>
                  </a:txBody>
                  <a:tcPr/>
                </a:tc>
                <a:tc>
                  <a:txBody>
                    <a:bodyPr/>
                    <a:lstStyle/>
                    <a:p>
                      <a:pPr algn="l"/>
                      <a:r>
                        <a:rPr lang="en-US" sz="1100" dirty="0" smtClean="0"/>
                        <a:t>Dollar amount is limited to debt capacity</a:t>
                      </a:r>
                      <a:endParaRPr lang="en-US" sz="1100" dirty="0"/>
                    </a:p>
                  </a:txBody>
                  <a:tcPr/>
                </a:tc>
                <a:extLst>
                  <a:ext uri="{0D108BD9-81ED-4DB2-BD59-A6C34878D82A}">
                    <a16:rowId xmlns:a16="http://schemas.microsoft.com/office/drawing/2014/main" val="10007"/>
                  </a:ext>
                </a:extLst>
              </a:tr>
              <a:tr h="370840">
                <a:tc>
                  <a:txBody>
                    <a:bodyPr/>
                    <a:lstStyle/>
                    <a:p>
                      <a:pPr algn="l"/>
                      <a:r>
                        <a:rPr lang="en-US" sz="1100" dirty="0" smtClean="0"/>
                        <a:t>Principal and interest payments made semiannually.  Variable interest rates</a:t>
                      </a:r>
                      <a:endParaRPr lang="en-US" sz="1100" dirty="0"/>
                    </a:p>
                  </a:txBody>
                  <a:tcPr/>
                </a:tc>
                <a:tc>
                  <a:txBody>
                    <a:bodyPr/>
                    <a:lstStyle/>
                    <a:p>
                      <a:pPr algn="l"/>
                      <a:r>
                        <a:rPr lang="en-US" sz="1100" dirty="0" smtClean="0"/>
                        <a:t>No principal or interest payments</a:t>
                      </a:r>
                      <a:endParaRPr lang="en-US" sz="1100" dirty="0"/>
                    </a:p>
                  </a:txBody>
                  <a:tcPr/>
                </a:tc>
                <a:tc>
                  <a:txBody>
                    <a:bodyPr/>
                    <a:lstStyle/>
                    <a:p>
                      <a:pPr algn="l"/>
                      <a:r>
                        <a:rPr lang="en-US" sz="1100" dirty="0" smtClean="0"/>
                        <a:t>Usually interest payments made semiannually and principal payments made annually; usually fixed rate</a:t>
                      </a:r>
                    </a:p>
                    <a:p>
                      <a:pPr algn="l"/>
                      <a:endParaRPr lang="en-US" sz="1100" dirty="0"/>
                    </a:p>
                  </a:txBody>
                  <a:tcPr/>
                </a:tc>
                <a:extLst>
                  <a:ext uri="{0D108BD9-81ED-4DB2-BD59-A6C34878D82A}">
                    <a16:rowId xmlns:a16="http://schemas.microsoft.com/office/drawing/2014/main" val="10008"/>
                  </a:ext>
                </a:extLst>
              </a:tr>
            </a:tbl>
          </a:graphicData>
        </a:graphic>
      </p:graphicFrame>
      <p:pic>
        <p:nvPicPr>
          <p:cNvPr id="3074" name="Picture 2" descr="http://marketing.dorsey.com/marketing/firm_logo/Logo.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6233484"/>
            <a:ext cx="1519491" cy="62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695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Building Reserve Loans – </a:t>
            </a:r>
            <a:r>
              <a:rPr lang="en-US" dirty="0" smtClean="0"/>
              <a:t/>
            </a:r>
            <a:br>
              <a:rPr lang="en-US" dirty="0" smtClean="0"/>
            </a:br>
            <a:r>
              <a:rPr lang="en-US" dirty="0" smtClean="0"/>
              <a:t>Two </a:t>
            </a:r>
            <a:r>
              <a:rPr lang="en-US" dirty="0"/>
              <a:t>General </a:t>
            </a:r>
            <a:r>
              <a:rPr lang="en-US" dirty="0" smtClean="0"/>
              <a:t>Options</a:t>
            </a:r>
            <a:endParaRPr lang="en-US" dirty="0"/>
          </a:p>
        </p:txBody>
      </p:sp>
      <p:sp>
        <p:nvSpPr>
          <p:cNvPr id="3" name="Content Placeholder 2"/>
          <p:cNvSpPr>
            <a:spLocks noGrp="1"/>
          </p:cNvSpPr>
          <p:nvPr>
            <p:ph sz="quarter" idx="1"/>
          </p:nvPr>
        </p:nvSpPr>
        <p:spPr>
          <a:xfrm>
            <a:off x="838200" y="1600200"/>
            <a:ext cx="7543800" cy="4572000"/>
          </a:xfrm>
        </p:spPr>
        <p:txBody>
          <a:bodyPr>
            <a:normAutofit lnSpcReduction="10000"/>
          </a:bodyPr>
          <a:lstStyle/>
          <a:p>
            <a:pPr marL="0" indent="0" algn="ctr">
              <a:buNone/>
            </a:pPr>
            <a:r>
              <a:rPr lang="en-US" b="1" dirty="0" smtClean="0"/>
              <a:t>Building Reserve Loan</a:t>
            </a:r>
          </a:p>
          <a:p>
            <a:pPr lvl="1" algn="ctr"/>
            <a:r>
              <a:rPr lang="en-US" dirty="0" smtClean="0"/>
              <a:t>Secured by Voted Building Reserve Levy</a:t>
            </a:r>
          </a:p>
          <a:p>
            <a:pPr lvl="1" algn="ctr"/>
            <a:r>
              <a:rPr lang="en-US" dirty="0" smtClean="0"/>
              <a:t>Up to 15 Years under 20-9-503(2)(a)</a:t>
            </a:r>
          </a:p>
          <a:p>
            <a:pPr lvl="1" algn="ctr"/>
            <a:endParaRPr lang="en-US" dirty="0"/>
          </a:p>
          <a:p>
            <a:pPr marL="0" indent="0" algn="ctr">
              <a:buNone/>
            </a:pPr>
            <a:r>
              <a:rPr lang="en-US" b="1" dirty="0" smtClean="0"/>
              <a:t>INTERCAP </a:t>
            </a:r>
            <a:r>
              <a:rPr lang="en-US" b="1" dirty="0"/>
              <a:t>Loan </a:t>
            </a:r>
            <a:endParaRPr lang="en-US" b="1" dirty="0" smtClean="0"/>
          </a:p>
          <a:p>
            <a:pPr lvl="1" algn="ctr"/>
            <a:r>
              <a:rPr lang="en-US" dirty="0"/>
              <a:t>W</a:t>
            </a:r>
            <a:r>
              <a:rPr lang="en-US" dirty="0" smtClean="0"/>
              <a:t>here </a:t>
            </a:r>
            <a:r>
              <a:rPr lang="en-US" dirty="0"/>
              <a:t>the Credit Analysis of Board of Investments under 20-9-471 </a:t>
            </a:r>
            <a:r>
              <a:rPr lang="en-US" dirty="0" smtClean="0"/>
              <a:t>takes </a:t>
            </a:r>
            <a:r>
              <a:rPr lang="en-US" dirty="0"/>
              <a:t>into account amounts in or available to Building Reserve Sub-fund for </a:t>
            </a:r>
            <a:endParaRPr lang="en-US" dirty="0" smtClean="0"/>
          </a:p>
          <a:p>
            <a:pPr lvl="1" algn="ctr">
              <a:buNone/>
            </a:pPr>
            <a:r>
              <a:rPr lang="en-US" dirty="0" smtClean="0"/>
              <a:t>School </a:t>
            </a:r>
            <a:r>
              <a:rPr lang="en-US" dirty="0"/>
              <a:t>Major Maintenance </a:t>
            </a:r>
            <a:r>
              <a:rPr lang="en-US" dirty="0" smtClean="0"/>
              <a:t>repairs</a:t>
            </a:r>
            <a:endParaRPr lang="en-US" dirty="0"/>
          </a:p>
          <a:p>
            <a:pPr lvl="1" algn="ctr">
              <a:buNone/>
            </a:pPr>
            <a:r>
              <a:rPr lang="en-US" dirty="0" smtClean="0"/>
              <a:t>20-9-502(3</a:t>
            </a:r>
            <a:r>
              <a:rPr lang="en-US" dirty="0"/>
              <a:t>) </a:t>
            </a:r>
            <a:r>
              <a:rPr lang="en-US" dirty="0" smtClean="0"/>
              <a:t>and 20-9-525</a:t>
            </a:r>
            <a:endParaRPr lang="en-US" dirty="0"/>
          </a:p>
          <a:p>
            <a:pPr marL="365760" lvl="1" indent="0">
              <a:buNone/>
            </a:pPr>
            <a:endParaRPr lang="en-US" b="1" dirty="0" smtClean="0"/>
          </a:p>
        </p:txBody>
      </p:sp>
      <p:sp>
        <p:nvSpPr>
          <p:cNvPr id="5" name="Slide Number Placeholder 4"/>
          <p:cNvSpPr>
            <a:spLocks noGrp="1"/>
          </p:cNvSpPr>
          <p:nvPr>
            <p:ph type="sldNum" sz="quarter" idx="16"/>
          </p:nvPr>
        </p:nvSpPr>
        <p:spPr/>
        <p:txBody>
          <a:bodyPr>
            <a:normAutofit fontScale="85000" lnSpcReduction="20000"/>
          </a:bodyPr>
          <a:lstStyle/>
          <a:p>
            <a:fld id="{4C4C6FDA-F13E-4FEB-8276-7BEEAFDF96EF}" type="slidenum">
              <a:rPr lang="en-US" smtClean="0"/>
              <a:t>19</a:t>
            </a:fld>
            <a:endParaRPr lang="en-US" dirty="0"/>
          </a:p>
        </p:txBody>
      </p:sp>
      <p:pic>
        <p:nvPicPr>
          <p:cNvPr id="4098" name="Picture 2" descr="http://marketing.dorsey.com/marketing/firm_logo/Logo.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 y="6221945"/>
            <a:ext cx="1517904"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681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Participants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a:t>
            </a:fld>
            <a:endParaRPr lang="en-US"/>
          </a:p>
        </p:txBody>
      </p:sp>
      <p:sp>
        <p:nvSpPr>
          <p:cNvPr id="3" name="Content Placeholder 2"/>
          <p:cNvSpPr>
            <a:spLocks noGrp="1"/>
          </p:cNvSpPr>
          <p:nvPr>
            <p:ph sz="quarter" idx="1"/>
          </p:nvPr>
        </p:nvSpPr>
        <p:spPr>
          <a:xfrm>
            <a:off x="381000" y="1600200"/>
            <a:ext cx="8534400" cy="5105400"/>
          </a:xfrm>
        </p:spPr>
        <p:style>
          <a:lnRef idx="1">
            <a:schemeClr val="accent2"/>
          </a:lnRef>
          <a:fillRef idx="2">
            <a:schemeClr val="accent2"/>
          </a:fillRef>
          <a:effectRef idx="1">
            <a:schemeClr val="accent2"/>
          </a:effectRef>
          <a:fontRef idx="minor">
            <a:schemeClr val="dk1"/>
          </a:fontRef>
        </p:style>
        <p:txBody>
          <a:bodyPr>
            <a:normAutofit/>
          </a:bodyPr>
          <a:lstStyle/>
          <a:p>
            <a:pPr marL="109728" indent="0" algn="ctr">
              <a:lnSpc>
                <a:spcPts val="2500"/>
              </a:lnSpc>
              <a:buNone/>
            </a:pPr>
            <a:r>
              <a:rPr lang="en-US" b="1" dirty="0" smtClean="0">
                <a:solidFill>
                  <a:schemeClr val="tx1"/>
                </a:solidFill>
              </a:rPr>
              <a:t>Bridget </a:t>
            </a:r>
            <a:r>
              <a:rPr lang="en-US" b="1" dirty="0" err="1" smtClean="0">
                <a:solidFill>
                  <a:schemeClr val="tx1"/>
                </a:solidFill>
              </a:rPr>
              <a:t>Ekstrom</a:t>
            </a:r>
            <a:endParaRPr lang="en-US" b="1" dirty="0" smtClean="0">
              <a:solidFill>
                <a:schemeClr val="tx1"/>
              </a:solidFill>
            </a:endParaRPr>
          </a:p>
          <a:p>
            <a:pPr marL="109728" indent="0" algn="ctr">
              <a:lnSpc>
                <a:spcPts val="2500"/>
              </a:lnSpc>
              <a:buNone/>
            </a:pPr>
            <a:r>
              <a:rPr lang="en-US" sz="2400" dirty="0" smtClean="0">
                <a:solidFill>
                  <a:schemeClr val="tx1"/>
                </a:solidFill>
              </a:rPr>
              <a:t>Senior Vice President, D.A. Davidson &amp; Co.</a:t>
            </a:r>
          </a:p>
          <a:p>
            <a:pPr marL="109728" indent="0" algn="ctr">
              <a:lnSpc>
                <a:spcPts val="2500"/>
              </a:lnSpc>
              <a:buNone/>
            </a:pPr>
            <a:r>
              <a:rPr lang="en-US" sz="2400" b="1" dirty="0" smtClean="0">
                <a:solidFill>
                  <a:schemeClr val="tx1"/>
                </a:solidFill>
                <a:hlinkClick r:id="rId2"/>
              </a:rPr>
              <a:t>bekstrom@dadco.com</a:t>
            </a:r>
            <a:r>
              <a:rPr lang="en-US" sz="2400" dirty="0" smtClean="0">
                <a:solidFill>
                  <a:schemeClr val="tx1"/>
                </a:solidFill>
              </a:rPr>
              <a:t> or (406) 581-9820</a:t>
            </a:r>
          </a:p>
          <a:p>
            <a:pPr marL="109728" indent="0" algn="ctr">
              <a:lnSpc>
                <a:spcPts val="2500"/>
              </a:lnSpc>
              <a:buNone/>
            </a:pPr>
            <a:r>
              <a:rPr lang="en-US" sz="2400" dirty="0" smtClean="0">
                <a:solidFill>
                  <a:schemeClr val="tx1"/>
                </a:solidFill>
              </a:rPr>
              <a:t> </a:t>
            </a:r>
          </a:p>
          <a:p>
            <a:pPr marL="109728" indent="0" algn="ctr">
              <a:lnSpc>
                <a:spcPts val="2500"/>
              </a:lnSpc>
              <a:buNone/>
            </a:pPr>
            <a:r>
              <a:rPr lang="en-US" b="1" dirty="0" smtClean="0"/>
              <a:t>Dan </a:t>
            </a:r>
            <a:r>
              <a:rPr lang="en-US" b="1" dirty="0" err="1" smtClean="0"/>
              <a:t>Semmens</a:t>
            </a:r>
            <a:r>
              <a:rPr lang="en-US" b="1" dirty="0" smtClean="0"/>
              <a:t> &amp; Courtney Ellis</a:t>
            </a:r>
          </a:p>
          <a:p>
            <a:pPr marL="109728" indent="0" algn="ctr">
              <a:lnSpc>
                <a:spcPts val="2500"/>
              </a:lnSpc>
              <a:buNone/>
            </a:pPr>
            <a:r>
              <a:rPr lang="en-US" sz="2400" dirty="0"/>
              <a:t>Bond Counsel, Dorsey &amp; Whitney </a:t>
            </a:r>
            <a:r>
              <a:rPr lang="en-US" sz="2400" dirty="0" smtClean="0"/>
              <a:t>LLP</a:t>
            </a:r>
          </a:p>
          <a:p>
            <a:pPr marL="109728" indent="0" algn="ctr">
              <a:lnSpc>
                <a:spcPts val="2500"/>
              </a:lnSpc>
              <a:buNone/>
            </a:pPr>
            <a:r>
              <a:rPr lang="en-US" sz="2400" b="1" dirty="0" smtClean="0">
                <a:hlinkClick r:id="rId3"/>
              </a:rPr>
              <a:t>semmens.dan@dorsey.com </a:t>
            </a:r>
            <a:r>
              <a:rPr lang="en-US" sz="2400" b="1" dirty="0" smtClean="0"/>
              <a:t> </a:t>
            </a:r>
            <a:r>
              <a:rPr lang="en-US" sz="2400" dirty="0" smtClean="0"/>
              <a:t>&amp;</a:t>
            </a:r>
            <a:r>
              <a:rPr lang="en-US" sz="2400" b="1" dirty="0" smtClean="0"/>
              <a:t> </a:t>
            </a:r>
            <a:r>
              <a:rPr lang="en-US" sz="2400" b="1" dirty="0" smtClean="0">
                <a:hlinkClick r:id="rId4"/>
              </a:rPr>
              <a:t>ellis.courtney@dorsey.com</a:t>
            </a:r>
            <a:endParaRPr lang="en-US" sz="2400" dirty="0" smtClean="0"/>
          </a:p>
          <a:p>
            <a:pPr marL="109728" indent="0" algn="ctr">
              <a:lnSpc>
                <a:spcPts val="2500"/>
              </a:lnSpc>
              <a:buNone/>
            </a:pPr>
            <a:r>
              <a:rPr lang="en-US" sz="2400" dirty="0" smtClean="0"/>
              <a:t>(</a:t>
            </a:r>
            <a:r>
              <a:rPr lang="en-US" sz="2400" dirty="0"/>
              <a:t>406) </a:t>
            </a:r>
            <a:r>
              <a:rPr lang="en-US" sz="2400" dirty="0" smtClean="0"/>
              <a:t>721-6025</a:t>
            </a:r>
          </a:p>
          <a:p>
            <a:pPr marL="109728" indent="0" algn="ctr">
              <a:lnSpc>
                <a:spcPts val="2500"/>
              </a:lnSpc>
              <a:buNone/>
            </a:pPr>
            <a:endParaRPr lang="en-US" sz="2400" dirty="0" smtClean="0"/>
          </a:p>
          <a:p>
            <a:pPr marL="109728" indent="0" algn="ctr">
              <a:lnSpc>
                <a:spcPts val="2500"/>
              </a:lnSpc>
              <a:buNone/>
            </a:pPr>
            <a:r>
              <a:rPr lang="en-US" b="1" dirty="0"/>
              <a:t>Louise Welsh</a:t>
            </a:r>
          </a:p>
          <a:p>
            <a:pPr marL="109728" indent="0" algn="ctr">
              <a:lnSpc>
                <a:spcPts val="2500"/>
              </a:lnSpc>
              <a:buNone/>
            </a:pPr>
            <a:r>
              <a:rPr lang="en-US" sz="2400" dirty="0"/>
              <a:t>Sr. Bond Program Officer, Montana Board of Investments</a:t>
            </a:r>
          </a:p>
          <a:p>
            <a:pPr marL="109728" indent="0" algn="ctr">
              <a:lnSpc>
                <a:spcPts val="2500"/>
              </a:lnSpc>
              <a:buNone/>
            </a:pPr>
            <a:r>
              <a:rPr lang="en-US" sz="2400" b="1" dirty="0">
                <a:hlinkClick r:id="rId5"/>
              </a:rPr>
              <a:t>lwelsh@mt.gov</a:t>
            </a:r>
            <a:r>
              <a:rPr lang="en-US" sz="2400" dirty="0"/>
              <a:t> or (406) 444-0891</a:t>
            </a:r>
          </a:p>
          <a:p>
            <a:pPr marL="109728" indent="0" algn="ctr">
              <a:buNone/>
            </a:pPr>
            <a:endParaRPr lang="en-US" sz="2400" dirty="0" smtClean="0"/>
          </a:p>
          <a:p>
            <a:pPr marL="109728" indent="0" algn="ctr">
              <a:buNone/>
            </a:pPr>
            <a:endParaRPr lang="en-US" dirty="0"/>
          </a:p>
        </p:txBody>
      </p:sp>
    </p:spTree>
    <p:extLst>
      <p:ext uri="{BB962C8B-B14F-4D97-AF65-F5344CB8AC3E}">
        <p14:creationId xmlns:p14="http://schemas.microsoft.com/office/powerpoint/2010/main" val="1745201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20</a:t>
            </a:fld>
            <a:endParaRPr lang="en-US"/>
          </a:p>
        </p:txBody>
      </p:sp>
      <p:sp>
        <p:nvSpPr>
          <p:cNvPr id="3" name="Content Placeholder 2"/>
          <p:cNvSpPr>
            <a:spLocks noGrp="1"/>
          </p:cNvSpPr>
          <p:nvPr>
            <p:ph sz="quarter" idx="1"/>
          </p:nvPr>
        </p:nvSpPr>
        <p:spPr>
          <a:xfrm>
            <a:off x="457200" y="1524000"/>
            <a:ext cx="8229600" cy="4325112"/>
          </a:xfrm>
        </p:spPr>
        <p:txBody>
          <a:bodyPr>
            <a:normAutofit fontScale="92500" lnSpcReduction="20000"/>
          </a:bodyPr>
          <a:lstStyle/>
          <a:p>
            <a:r>
              <a:rPr lang="en-US" dirty="0"/>
              <a:t>Select Project Team.</a:t>
            </a:r>
          </a:p>
          <a:p>
            <a:r>
              <a:rPr lang="en-US" dirty="0"/>
              <a:t>Traditional Low Bid Delivery of Project.</a:t>
            </a:r>
          </a:p>
          <a:p>
            <a:r>
              <a:rPr lang="en-US" dirty="0"/>
              <a:t>Energy Performance Contracts.</a:t>
            </a:r>
          </a:p>
          <a:p>
            <a:r>
              <a:rPr lang="en-US" dirty="0"/>
              <a:t>Alternative Project Delivery Contracts.</a:t>
            </a:r>
          </a:p>
          <a:p>
            <a:pPr lvl="1"/>
            <a:r>
              <a:rPr lang="en-US" dirty="0"/>
              <a:t>Design-Bid</a:t>
            </a:r>
          </a:p>
          <a:p>
            <a:pPr lvl="1"/>
            <a:r>
              <a:rPr lang="en-US" dirty="0"/>
              <a:t>General Contractor Construction Management</a:t>
            </a:r>
          </a:p>
          <a:p>
            <a:pPr lvl="1"/>
            <a:r>
              <a:rPr lang="en-US" dirty="0"/>
              <a:t>Other</a:t>
            </a:r>
          </a:p>
          <a:p>
            <a:r>
              <a:rPr lang="en-US" dirty="0"/>
              <a:t>Have Owner’s Representative?</a:t>
            </a:r>
          </a:p>
          <a:p>
            <a:pPr lvl="1"/>
            <a:r>
              <a:rPr lang="en-US" dirty="0"/>
              <a:t>Include Costs in Budget</a:t>
            </a:r>
          </a:p>
          <a:p>
            <a:r>
              <a:rPr lang="en-US" dirty="0"/>
              <a:t>Using In-house Expertise.</a:t>
            </a:r>
          </a:p>
          <a:p>
            <a:endParaRPr lang="en-US" dirty="0"/>
          </a:p>
        </p:txBody>
      </p:sp>
      <p:pic>
        <p:nvPicPr>
          <p:cNvPr id="5122" name="Picture 2" descr="http://marketing.dorsey.com/marketing/firm_logo/Logo.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4137"/>
            <a:ext cx="1517904" cy="6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10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INTERCAP</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21</a:t>
            </a:fld>
            <a:endParaRPr lang="en-US"/>
          </a:p>
        </p:txBody>
      </p:sp>
      <p:sp>
        <p:nvSpPr>
          <p:cNvPr id="3" name="Content Placeholder 2"/>
          <p:cNvSpPr>
            <a:spLocks noGrp="1"/>
          </p:cNvSpPr>
          <p:nvPr>
            <p:ph sz="quarter" idx="1"/>
          </p:nvPr>
        </p:nvSpPr>
        <p:spPr>
          <a:xfrm>
            <a:off x="457200" y="1524000"/>
            <a:ext cx="8458200" cy="4325112"/>
          </a:xfrm>
        </p:spPr>
        <p:txBody>
          <a:bodyPr>
            <a:noAutofit/>
          </a:bodyPr>
          <a:lstStyle/>
          <a:p>
            <a:pPr>
              <a:buClr>
                <a:schemeClr val="accent2">
                  <a:lumMod val="75000"/>
                </a:schemeClr>
              </a:buClr>
            </a:pPr>
            <a:r>
              <a:rPr lang="en-US" sz="2600" dirty="0"/>
              <a:t>Low-Interest Loan Program</a:t>
            </a:r>
          </a:p>
          <a:p>
            <a:pPr>
              <a:buClr>
                <a:schemeClr val="accent2">
                  <a:lumMod val="75000"/>
                </a:schemeClr>
              </a:buClr>
            </a:pPr>
            <a:r>
              <a:rPr lang="en-US" sz="2600" dirty="0"/>
              <a:t>Variable Interest Rate</a:t>
            </a:r>
          </a:p>
          <a:p>
            <a:pPr lvl="1">
              <a:buClr>
                <a:schemeClr val="accent2">
                  <a:lumMod val="75000"/>
                </a:schemeClr>
              </a:buClr>
            </a:pPr>
            <a:r>
              <a:rPr lang="en-US" sz="2400" dirty="0"/>
              <a:t>Rates change every February 16</a:t>
            </a:r>
          </a:p>
          <a:p>
            <a:pPr lvl="1">
              <a:buClr>
                <a:schemeClr val="accent2">
                  <a:lumMod val="75000"/>
                </a:schemeClr>
              </a:buClr>
            </a:pPr>
            <a:r>
              <a:rPr lang="en-US" sz="2400" dirty="0"/>
              <a:t>Average rate over last 15 years: 2.66%</a:t>
            </a:r>
          </a:p>
          <a:p>
            <a:pPr lvl="1">
              <a:buClr>
                <a:schemeClr val="accent2">
                  <a:lumMod val="75000"/>
                </a:schemeClr>
              </a:buClr>
            </a:pPr>
            <a:r>
              <a:rPr lang="en-US" sz="2400" dirty="0"/>
              <a:t>Current rate: 3.37%</a:t>
            </a:r>
          </a:p>
          <a:p>
            <a:pPr>
              <a:buClr>
                <a:schemeClr val="accent2">
                  <a:lumMod val="75000"/>
                </a:schemeClr>
              </a:buClr>
            </a:pPr>
            <a:r>
              <a:rPr lang="en-US" sz="2600" dirty="0"/>
              <a:t>15-year Loan Term or useful life of project or statutory limit</a:t>
            </a:r>
          </a:p>
          <a:p>
            <a:pPr>
              <a:buClr>
                <a:schemeClr val="accent2">
                  <a:lumMod val="75000"/>
                </a:schemeClr>
              </a:buClr>
            </a:pPr>
            <a:r>
              <a:rPr lang="en-US" sz="2600" dirty="0"/>
              <a:t>Over 200 different school districts have utilized INTERCAP</a:t>
            </a:r>
          </a:p>
          <a:p>
            <a:pPr>
              <a:buClr>
                <a:schemeClr val="accent2">
                  <a:lumMod val="75000"/>
                </a:schemeClr>
              </a:buClr>
            </a:pPr>
            <a:r>
              <a:rPr lang="en-US" sz="2600" dirty="0"/>
              <a:t>Nearly 345 school loans of $53 million have been financed</a:t>
            </a:r>
          </a:p>
        </p:txBody>
      </p:sp>
      <p:sp>
        <p:nvSpPr>
          <p:cNvPr id="16" name="Footer Placeholder 2"/>
          <p:cNvSpPr txBox="1">
            <a:spLocks/>
          </p:cNvSpPr>
          <p:nvPr/>
        </p:nvSpPr>
        <p:spPr bwMode="auto">
          <a:xfrm>
            <a:off x="6101861"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grpSp>
        <p:nvGrpSpPr>
          <p:cNvPr id="17" name="Group 16"/>
          <p:cNvGrpSpPr/>
          <p:nvPr/>
        </p:nvGrpSpPr>
        <p:grpSpPr>
          <a:xfrm>
            <a:off x="7549661" y="457200"/>
            <a:ext cx="1281113" cy="690379"/>
            <a:chOff x="3276600" y="5105400"/>
            <a:chExt cx="1728788" cy="971550"/>
          </a:xfrm>
        </p:grpSpPr>
        <p:grpSp>
          <p:nvGrpSpPr>
            <p:cNvPr id="18" name="Group 2"/>
            <p:cNvGrpSpPr>
              <a:grpSpLocks/>
            </p:cNvGrpSpPr>
            <p:nvPr/>
          </p:nvGrpSpPr>
          <p:grpSpPr bwMode="auto">
            <a:xfrm>
              <a:off x="3352800" y="5105400"/>
              <a:ext cx="1652588" cy="971550"/>
              <a:chOff x="4715" y="2601"/>
              <a:chExt cx="2601" cy="1529"/>
            </a:xfrm>
          </p:grpSpPr>
          <p:sp>
            <p:nvSpPr>
              <p:cNvPr id="20" name="AutoShape 3"/>
              <p:cNvSpPr>
                <a:spLocks noChangeAspect="1" noChangeArrowheads="1"/>
              </p:cNvSpPr>
              <p:nvPr/>
            </p:nvSpPr>
            <p:spPr bwMode="auto">
              <a:xfrm>
                <a:off x="4715" y="2601"/>
                <a:ext cx="2526" cy="1529"/>
              </a:xfrm>
              <a:prstGeom prst="diamond">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WordArt 4"/>
              <p:cNvSpPr>
                <a:spLocks noChangeAspect="1" noChangeArrowheads="1" noChangeShapeType="1" noTextEdit="1"/>
              </p:cNvSpPr>
              <p:nvPr/>
            </p:nvSpPr>
            <p:spPr bwMode="auto">
              <a:xfrm>
                <a:off x="5356" y="2773"/>
                <a:ext cx="10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I</a:t>
                </a:r>
              </a:p>
            </p:txBody>
          </p:sp>
          <p:sp>
            <p:nvSpPr>
              <p:cNvPr id="22" name="WordArt 5"/>
              <p:cNvSpPr>
                <a:spLocks noChangeAspect="1" noChangeArrowheads="1" noChangeShapeType="1" noTextEdit="1"/>
              </p:cNvSpPr>
              <p:nvPr/>
            </p:nvSpPr>
            <p:spPr bwMode="auto">
              <a:xfrm>
                <a:off x="5456" y="2773"/>
                <a:ext cx="333"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N</a:t>
                </a:r>
              </a:p>
            </p:txBody>
          </p:sp>
          <p:sp>
            <p:nvSpPr>
              <p:cNvPr id="23" name="WordArt 6"/>
              <p:cNvSpPr>
                <a:spLocks noChangeAspect="1" noChangeArrowheads="1" noChangeShapeType="1" noTextEdit="1"/>
              </p:cNvSpPr>
              <p:nvPr/>
            </p:nvSpPr>
            <p:spPr bwMode="auto">
              <a:xfrm>
                <a:off x="5789" y="2773"/>
                <a:ext cx="206"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T</a:t>
                </a:r>
              </a:p>
            </p:txBody>
          </p:sp>
          <p:sp>
            <p:nvSpPr>
              <p:cNvPr id="24" name="WordArt 7"/>
              <p:cNvSpPr>
                <a:spLocks noChangeAspect="1" noChangeArrowheads="1" noChangeShapeType="1" noTextEdit="1"/>
              </p:cNvSpPr>
              <p:nvPr/>
            </p:nvSpPr>
            <p:spPr bwMode="auto">
              <a:xfrm>
                <a:off x="6503" y="2765"/>
                <a:ext cx="300" cy="9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C</a:t>
                </a:r>
              </a:p>
            </p:txBody>
          </p:sp>
          <p:sp>
            <p:nvSpPr>
              <p:cNvPr id="25" name="WordArt 8"/>
              <p:cNvSpPr>
                <a:spLocks noChangeAspect="1" noChangeArrowheads="1" noChangeShapeType="1" noTextEdit="1"/>
              </p:cNvSpPr>
              <p:nvPr/>
            </p:nvSpPr>
            <p:spPr bwMode="auto">
              <a:xfrm>
                <a:off x="6694" y="2773"/>
                <a:ext cx="369"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A</a:t>
                </a:r>
              </a:p>
            </p:txBody>
          </p:sp>
          <p:sp>
            <p:nvSpPr>
              <p:cNvPr id="26" name="WordArt 9"/>
              <p:cNvSpPr>
                <a:spLocks noChangeAspect="1" noChangeArrowheads="1" noChangeShapeType="1" noTextEdit="1"/>
              </p:cNvSpPr>
              <p:nvPr/>
            </p:nvSpPr>
            <p:spPr bwMode="auto">
              <a:xfrm>
                <a:off x="7025" y="2773"/>
                <a:ext cx="291"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P</a:t>
                </a:r>
              </a:p>
            </p:txBody>
          </p:sp>
          <p:sp>
            <p:nvSpPr>
              <p:cNvPr id="27" name="WordArt 10"/>
              <p:cNvSpPr>
                <a:spLocks noChangeAspect="1" noChangeArrowheads="1" noChangeShapeType="1" noTextEdit="1"/>
              </p:cNvSpPr>
              <p:nvPr/>
            </p:nvSpPr>
            <p:spPr bwMode="auto">
              <a:xfrm>
                <a:off x="5995" y="2773"/>
                <a:ext cx="260"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E</a:t>
                </a:r>
              </a:p>
            </p:txBody>
          </p:sp>
          <p:sp>
            <p:nvSpPr>
              <p:cNvPr id="28" name="WordArt 11"/>
              <p:cNvSpPr>
                <a:spLocks noChangeAspect="1" noChangeArrowheads="1" noChangeShapeType="1" noTextEdit="1"/>
              </p:cNvSpPr>
              <p:nvPr/>
            </p:nvSpPr>
            <p:spPr bwMode="auto">
              <a:xfrm>
                <a:off x="6255" y="2765"/>
                <a:ext cx="26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R</a:t>
                </a:r>
              </a:p>
            </p:txBody>
          </p:sp>
          <p:sp>
            <p:nvSpPr>
              <p:cNvPr id="29" name="WordArt 12"/>
              <p:cNvSpPr>
                <a:spLocks noChangeAspect="1" noChangeArrowheads="1" noChangeShapeType="1" noTextEdit="1"/>
              </p:cNvSpPr>
              <p:nvPr/>
            </p:nvSpPr>
            <p:spPr bwMode="auto">
              <a:xfrm>
                <a:off x="5364" y="3568"/>
                <a:ext cx="1160" cy="2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Loan Program</a:t>
                </a:r>
              </a:p>
            </p:txBody>
          </p:sp>
        </p:grpSp>
        <p:pic>
          <p:nvPicPr>
            <p:cNvPr id="19" name="Picture 18" descr="\\DOAISD7100\DivisionFiles\COM\share\Permanent\DO\Photo and Graphics Library Commerce\Logos and Graphics\Logos Montana\StateSealOfficialSOSFullCol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209608"/>
              <a:ext cx="447675" cy="447675"/>
            </a:xfrm>
            <a:prstGeom prst="rect">
              <a:avLst/>
            </a:prstGeom>
            <a:noFill/>
            <a:ln>
              <a:noFill/>
            </a:ln>
          </p:spPr>
        </p:pic>
      </p:grpSp>
    </p:spTree>
    <p:extLst>
      <p:ext uri="{BB962C8B-B14F-4D97-AF65-F5344CB8AC3E}">
        <p14:creationId xmlns:p14="http://schemas.microsoft.com/office/powerpoint/2010/main" val="25808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INTERCAP</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22</a:t>
            </a:fld>
            <a:endParaRPr lang="en-US"/>
          </a:p>
        </p:txBody>
      </p:sp>
      <p:sp>
        <p:nvSpPr>
          <p:cNvPr id="3" name="Content Placeholder 2"/>
          <p:cNvSpPr>
            <a:spLocks noGrp="1"/>
          </p:cNvSpPr>
          <p:nvPr>
            <p:ph sz="quarter" idx="1"/>
          </p:nvPr>
        </p:nvSpPr>
        <p:spPr>
          <a:xfrm>
            <a:off x="457200" y="1524000"/>
            <a:ext cx="7881319" cy="4325112"/>
          </a:xfrm>
        </p:spPr>
        <p:txBody>
          <a:bodyPr>
            <a:noAutofit/>
          </a:bodyPr>
          <a:lstStyle/>
          <a:p>
            <a:pPr>
              <a:buClr>
                <a:schemeClr val="accent2">
                  <a:lumMod val="75000"/>
                </a:schemeClr>
              </a:buClr>
            </a:pPr>
            <a:r>
              <a:rPr lang="en-US" sz="2600" dirty="0"/>
              <a:t>20-9-471 MCA – School may finance through INTERCAP </a:t>
            </a:r>
            <a:r>
              <a:rPr lang="en-US" sz="2600" i="1" u="sng" dirty="0"/>
              <a:t>without a vote </a:t>
            </a:r>
            <a:r>
              <a:rPr lang="en-US" sz="2600" dirty="0"/>
              <a:t>for the following…</a:t>
            </a:r>
          </a:p>
          <a:p>
            <a:pPr lvl="1">
              <a:spcBef>
                <a:spcPts val="0"/>
              </a:spcBef>
              <a:buClr>
                <a:schemeClr val="accent2">
                  <a:lumMod val="75000"/>
                </a:schemeClr>
              </a:buClr>
            </a:pPr>
            <a:r>
              <a:rPr lang="en-US" sz="2400" dirty="0"/>
              <a:t>New and used vehicles and equipment</a:t>
            </a:r>
          </a:p>
          <a:p>
            <a:pPr lvl="1">
              <a:spcBef>
                <a:spcPts val="0"/>
              </a:spcBef>
              <a:buClr>
                <a:schemeClr val="accent2">
                  <a:lumMod val="75000"/>
                </a:schemeClr>
              </a:buClr>
            </a:pPr>
            <a:r>
              <a:rPr lang="en-US" sz="2400" dirty="0"/>
              <a:t>Remodel or Renovate within existing walls</a:t>
            </a:r>
          </a:p>
          <a:p>
            <a:pPr lvl="1">
              <a:spcBef>
                <a:spcPts val="0"/>
              </a:spcBef>
              <a:buClr>
                <a:schemeClr val="accent2">
                  <a:lumMod val="75000"/>
                </a:schemeClr>
              </a:buClr>
            </a:pPr>
            <a:r>
              <a:rPr lang="en-US" sz="2400" dirty="0"/>
              <a:t>Energy retrofit projects</a:t>
            </a:r>
          </a:p>
          <a:p>
            <a:pPr lvl="1">
              <a:spcBef>
                <a:spcPts val="0"/>
              </a:spcBef>
              <a:buClr>
                <a:schemeClr val="accent2">
                  <a:lumMod val="75000"/>
                </a:schemeClr>
              </a:buClr>
            </a:pPr>
            <a:r>
              <a:rPr lang="en-US" sz="2400" dirty="0"/>
              <a:t>Construction of bus barns or modular classrooms</a:t>
            </a:r>
          </a:p>
          <a:p>
            <a:pPr>
              <a:buClr>
                <a:schemeClr val="accent2">
                  <a:lumMod val="75000"/>
                </a:schemeClr>
              </a:buClr>
            </a:pPr>
            <a:r>
              <a:rPr lang="en-US" sz="2600" dirty="0"/>
              <a:t>New construction and purchase of real property      </a:t>
            </a:r>
            <a:r>
              <a:rPr lang="en-US" sz="2600" i="1" u="sng" dirty="0"/>
              <a:t>must be voter-approved</a:t>
            </a:r>
          </a:p>
          <a:p>
            <a:pPr>
              <a:buClr>
                <a:schemeClr val="accent2">
                  <a:lumMod val="75000"/>
                </a:schemeClr>
              </a:buClr>
            </a:pPr>
            <a:r>
              <a:rPr lang="en-US" sz="2600" dirty="0"/>
              <a:t>Finance using</a:t>
            </a:r>
          </a:p>
          <a:p>
            <a:pPr lvl="1">
              <a:spcBef>
                <a:spcPts val="0"/>
              </a:spcBef>
              <a:buClr>
                <a:schemeClr val="accent2">
                  <a:lumMod val="75000"/>
                </a:schemeClr>
              </a:buClr>
            </a:pPr>
            <a:r>
              <a:rPr lang="en-US" sz="2400" dirty="0"/>
              <a:t>General Obligation Bonds</a:t>
            </a:r>
          </a:p>
          <a:p>
            <a:pPr lvl="1">
              <a:spcBef>
                <a:spcPts val="0"/>
              </a:spcBef>
              <a:buClr>
                <a:schemeClr val="accent2">
                  <a:lumMod val="75000"/>
                </a:schemeClr>
              </a:buClr>
            </a:pPr>
            <a:r>
              <a:rPr lang="en-US" sz="2400" dirty="0"/>
              <a:t>General Fund Loan</a:t>
            </a:r>
          </a:p>
          <a:p>
            <a:pPr lvl="2">
              <a:spcBef>
                <a:spcPts val="0"/>
              </a:spcBef>
              <a:buClr>
                <a:schemeClr val="accent2">
                  <a:lumMod val="75000"/>
                </a:schemeClr>
              </a:buClr>
            </a:pPr>
            <a:r>
              <a:rPr lang="en-US" sz="2100" dirty="0"/>
              <a:t>Building Reserve (Permissive Levy)</a:t>
            </a:r>
          </a:p>
          <a:p>
            <a:pPr lvl="1">
              <a:spcBef>
                <a:spcPts val="0"/>
              </a:spcBef>
              <a:buClr>
                <a:schemeClr val="accent2">
                  <a:lumMod val="75000"/>
                </a:schemeClr>
              </a:buClr>
            </a:pPr>
            <a:endParaRPr lang="en-US" sz="2400" dirty="0"/>
          </a:p>
        </p:txBody>
      </p:sp>
      <p:sp>
        <p:nvSpPr>
          <p:cNvPr id="16" name="Footer Placeholder 2"/>
          <p:cNvSpPr txBox="1">
            <a:spLocks/>
          </p:cNvSpPr>
          <p:nvPr/>
        </p:nvSpPr>
        <p:spPr bwMode="auto">
          <a:xfrm>
            <a:off x="6101861"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grpSp>
        <p:nvGrpSpPr>
          <p:cNvPr id="17" name="Group 16"/>
          <p:cNvGrpSpPr/>
          <p:nvPr/>
        </p:nvGrpSpPr>
        <p:grpSpPr>
          <a:xfrm>
            <a:off x="7549661" y="457200"/>
            <a:ext cx="1281113" cy="690379"/>
            <a:chOff x="3276600" y="5105400"/>
            <a:chExt cx="1728788" cy="971550"/>
          </a:xfrm>
        </p:grpSpPr>
        <p:grpSp>
          <p:nvGrpSpPr>
            <p:cNvPr id="18" name="Group 2"/>
            <p:cNvGrpSpPr>
              <a:grpSpLocks/>
            </p:cNvGrpSpPr>
            <p:nvPr/>
          </p:nvGrpSpPr>
          <p:grpSpPr bwMode="auto">
            <a:xfrm>
              <a:off x="3352800" y="5105400"/>
              <a:ext cx="1652588" cy="971550"/>
              <a:chOff x="4715" y="2601"/>
              <a:chExt cx="2601" cy="1529"/>
            </a:xfrm>
          </p:grpSpPr>
          <p:sp>
            <p:nvSpPr>
              <p:cNvPr id="20" name="AutoShape 3"/>
              <p:cNvSpPr>
                <a:spLocks noChangeAspect="1" noChangeArrowheads="1"/>
              </p:cNvSpPr>
              <p:nvPr/>
            </p:nvSpPr>
            <p:spPr bwMode="auto">
              <a:xfrm>
                <a:off x="4715" y="2601"/>
                <a:ext cx="2526" cy="1529"/>
              </a:xfrm>
              <a:prstGeom prst="diamond">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WordArt 4"/>
              <p:cNvSpPr>
                <a:spLocks noChangeAspect="1" noChangeArrowheads="1" noChangeShapeType="1" noTextEdit="1"/>
              </p:cNvSpPr>
              <p:nvPr/>
            </p:nvSpPr>
            <p:spPr bwMode="auto">
              <a:xfrm>
                <a:off x="5356" y="2773"/>
                <a:ext cx="10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I</a:t>
                </a:r>
              </a:p>
            </p:txBody>
          </p:sp>
          <p:sp>
            <p:nvSpPr>
              <p:cNvPr id="22" name="WordArt 5"/>
              <p:cNvSpPr>
                <a:spLocks noChangeAspect="1" noChangeArrowheads="1" noChangeShapeType="1" noTextEdit="1"/>
              </p:cNvSpPr>
              <p:nvPr/>
            </p:nvSpPr>
            <p:spPr bwMode="auto">
              <a:xfrm>
                <a:off x="5456" y="2773"/>
                <a:ext cx="333"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N</a:t>
                </a:r>
              </a:p>
            </p:txBody>
          </p:sp>
          <p:sp>
            <p:nvSpPr>
              <p:cNvPr id="23" name="WordArt 6"/>
              <p:cNvSpPr>
                <a:spLocks noChangeAspect="1" noChangeArrowheads="1" noChangeShapeType="1" noTextEdit="1"/>
              </p:cNvSpPr>
              <p:nvPr/>
            </p:nvSpPr>
            <p:spPr bwMode="auto">
              <a:xfrm>
                <a:off x="5789" y="2773"/>
                <a:ext cx="206"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T</a:t>
                </a:r>
              </a:p>
            </p:txBody>
          </p:sp>
          <p:sp>
            <p:nvSpPr>
              <p:cNvPr id="24" name="WordArt 7"/>
              <p:cNvSpPr>
                <a:spLocks noChangeAspect="1" noChangeArrowheads="1" noChangeShapeType="1" noTextEdit="1"/>
              </p:cNvSpPr>
              <p:nvPr/>
            </p:nvSpPr>
            <p:spPr bwMode="auto">
              <a:xfrm>
                <a:off x="6503" y="2765"/>
                <a:ext cx="300" cy="9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C</a:t>
                </a:r>
              </a:p>
            </p:txBody>
          </p:sp>
          <p:sp>
            <p:nvSpPr>
              <p:cNvPr id="25" name="WordArt 8"/>
              <p:cNvSpPr>
                <a:spLocks noChangeAspect="1" noChangeArrowheads="1" noChangeShapeType="1" noTextEdit="1"/>
              </p:cNvSpPr>
              <p:nvPr/>
            </p:nvSpPr>
            <p:spPr bwMode="auto">
              <a:xfrm>
                <a:off x="6694" y="2773"/>
                <a:ext cx="369"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A</a:t>
                </a:r>
              </a:p>
            </p:txBody>
          </p:sp>
          <p:sp>
            <p:nvSpPr>
              <p:cNvPr id="26" name="WordArt 9"/>
              <p:cNvSpPr>
                <a:spLocks noChangeAspect="1" noChangeArrowheads="1" noChangeShapeType="1" noTextEdit="1"/>
              </p:cNvSpPr>
              <p:nvPr/>
            </p:nvSpPr>
            <p:spPr bwMode="auto">
              <a:xfrm>
                <a:off x="7025" y="2773"/>
                <a:ext cx="291"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P</a:t>
                </a:r>
              </a:p>
            </p:txBody>
          </p:sp>
          <p:sp>
            <p:nvSpPr>
              <p:cNvPr id="27" name="WordArt 10"/>
              <p:cNvSpPr>
                <a:spLocks noChangeAspect="1" noChangeArrowheads="1" noChangeShapeType="1" noTextEdit="1"/>
              </p:cNvSpPr>
              <p:nvPr/>
            </p:nvSpPr>
            <p:spPr bwMode="auto">
              <a:xfrm>
                <a:off x="5995" y="2773"/>
                <a:ext cx="260"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E</a:t>
                </a:r>
              </a:p>
            </p:txBody>
          </p:sp>
          <p:sp>
            <p:nvSpPr>
              <p:cNvPr id="28" name="WordArt 11"/>
              <p:cNvSpPr>
                <a:spLocks noChangeAspect="1" noChangeArrowheads="1" noChangeShapeType="1" noTextEdit="1"/>
              </p:cNvSpPr>
              <p:nvPr/>
            </p:nvSpPr>
            <p:spPr bwMode="auto">
              <a:xfrm>
                <a:off x="6255" y="2765"/>
                <a:ext cx="26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R</a:t>
                </a:r>
              </a:p>
            </p:txBody>
          </p:sp>
          <p:sp>
            <p:nvSpPr>
              <p:cNvPr id="29" name="WordArt 12"/>
              <p:cNvSpPr>
                <a:spLocks noChangeAspect="1" noChangeArrowheads="1" noChangeShapeType="1" noTextEdit="1"/>
              </p:cNvSpPr>
              <p:nvPr/>
            </p:nvSpPr>
            <p:spPr bwMode="auto">
              <a:xfrm>
                <a:off x="5364" y="3568"/>
                <a:ext cx="1160" cy="2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Loan Program</a:t>
                </a:r>
              </a:p>
            </p:txBody>
          </p:sp>
        </p:grpSp>
        <p:pic>
          <p:nvPicPr>
            <p:cNvPr id="19" name="Picture 18" descr="\\DOAISD7100\DivisionFiles\COM\share\Permanent\DO\Photo and Graphics Library Commerce\Logos and Graphics\Logos Montana\StateSealOfficialSOSFullCol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209608"/>
              <a:ext cx="447675" cy="447675"/>
            </a:xfrm>
            <a:prstGeom prst="rect">
              <a:avLst/>
            </a:prstGeom>
            <a:noFill/>
            <a:ln>
              <a:noFill/>
            </a:ln>
          </p:spPr>
        </p:pic>
      </p:grpSp>
    </p:spTree>
    <p:extLst>
      <p:ext uri="{BB962C8B-B14F-4D97-AF65-F5344CB8AC3E}">
        <p14:creationId xmlns:p14="http://schemas.microsoft.com/office/powerpoint/2010/main" val="849359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INTERCAP</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23</a:t>
            </a:fld>
            <a:endParaRPr lang="en-US"/>
          </a:p>
        </p:txBody>
      </p:sp>
      <p:sp>
        <p:nvSpPr>
          <p:cNvPr id="3" name="Content Placeholder 2"/>
          <p:cNvSpPr>
            <a:spLocks noGrp="1"/>
          </p:cNvSpPr>
          <p:nvPr>
            <p:ph sz="quarter" idx="1"/>
          </p:nvPr>
        </p:nvSpPr>
        <p:spPr>
          <a:xfrm>
            <a:off x="457200" y="1524000"/>
            <a:ext cx="8991600" cy="4325112"/>
          </a:xfrm>
        </p:spPr>
        <p:txBody>
          <a:bodyPr>
            <a:noAutofit/>
          </a:bodyPr>
          <a:lstStyle/>
          <a:p>
            <a:pPr marL="109728" indent="0">
              <a:buClr>
                <a:schemeClr val="accent2">
                  <a:lumMod val="75000"/>
                </a:schemeClr>
              </a:buClr>
              <a:buNone/>
            </a:pPr>
            <a:r>
              <a:rPr lang="en-US" dirty="0"/>
              <a:t>General Obligation Bonds</a:t>
            </a:r>
          </a:p>
          <a:p>
            <a:pPr lvl="1"/>
            <a:r>
              <a:rPr lang="en-US" sz="2400" dirty="0"/>
              <a:t>Title 20 Chapter 9 Part 4 MCA</a:t>
            </a:r>
          </a:p>
          <a:p>
            <a:pPr lvl="1"/>
            <a:r>
              <a:rPr lang="en-US" sz="2400" dirty="0"/>
              <a:t>15-year term or useful life of the project, whichever is less</a:t>
            </a:r>
          </a:p>
          <a:p>
            <a:pPr lvl="1"/>
            <a:r>
              <a:rPr lang="en-US" sz="2400" dirty="0"/>
              <a:t>Must be within District’s legal debt limit</a:t>
            </a:r>
          </a:p>
          <a:p>
            <a:pPr lvl="1"/>
            <a:r>
              <a:rPr lang="en-US" sz="2400" dirty="0"/>
              <a:t>Provide copy of Resolution calling for bond election</a:t>
            </a:r>
          </a:p>
          <a:p>
            <a:pPr lvl="2"/>
            <a:r>
              <a:rPr lang="en-US" sz="2000" dirty="0">
                <a:solidFill>
                  <a:schemeClr val="accent1">
                    <a:lumMod val="50000"/>
                  </a:schemeClr>
                </a:solidFill>
              </a:rPr>
              <a:t>20-9-421 and 20-20-201 MCA</a:t>
            </a:r>
          </a:p>
          <a:p>
            <a:pPr lvl="1"/>
            <a:r>
              <a:rPr lang="en-US" sz="2400" dirty="0"/>
              <a:t>Copy of the Ballot</a:t>
            </a:r>
          </a:p>
          <a:p>
            <a:pPr lvl="1"/>
            <a:r>
              <a:rPr lang="en-US" sz="2400" dirty="0"/>
              <a:t>Notice of Election</a:t>
            </a:r>
          </a:p>
          <a:p>
            <a:pPr lvl="2"/>
            <a:r>
              <a:rPr lang="en-US" sz="2000" dirty="0">
                <a:solidFill>
                  <a:schemeClr val="accent1">
                    <a:lumMod val="50000"/>
                  </a:schemeClr>
                </a:solidFill>
              </a:rPr>
              <a:t>Include when and where it was posted and published</a:t>
            </a:r>
          </a:p>
          <a:p>
            <a:pPr lvl="1"/>
            <a:r>
              <a:rPr lang="en-US" sz="2400" dirty="0"/>
              <a:t>Copy of Certificate of Election</a:t>
            </a:r>
          </a:p>
          <a:p>
            <a:pPr lvl="1"/>
            <a:r>
              <a:rPr lang="en-US" sz="2400" dirty="0"/>
              <a:t>Bond Counsel required at borrower’s expense</a:t>
            </a:r>
          </a:p>
          <a:p>
            <a:pPr marL="411480" lvl="1" indent="0">
              <a:buClr>
                <a:schemeClr val="accent2">
                  <a:lumMod val="75000"/>
                </a:schemeClr>
              </a:buClr>
              <a:buNone/>
            </a:pPr>
            <a:endParaRPr lang="en-US" sz="2200" dirty="0"/>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grpSp>
        <p:nvGrpSpPr>
          <p:cNvPr id="17" name="Group 16"/>
          <p:cNvGrpSpPr/>
          <p:nvPr/>
        </p:nvGrpSpPr>
        <p:grpSpPr>
          <a:xfrm>
            <a:off x="7549661" y="457200"/>
            <a:ext cx="1281113" cy="690379"/>
            <a:chOff x="3276600" y="5105400"/>
            <a:chExt cx="1728788" cy="971550"/>
          </a:xfrm>
        </p:grpSpPr>
        <p:grpSp>
          <p:nvGrpSpPr>
            <p:cNvPr id="18" name="Group 2"/>
            <p:cNvGrpSpPr>
              <a:grpSpLocks/>
            </p:cNvGrpSpPr>
            <p:nvPr/>
          </p:nvGrpSpPr>
          <p:grpSpPr bwMode="auto">
            <a:xfrm>
              <a:off x="3352800" y="5105400"/>
              <a:ext cx="1652588" cy="971550"/>
              <a:chOff x="4715" y="2601"/>
              <a:chExt cx="2601" cy="1529"/>
            </a:xfrm>
          </p:grpSpPr>
          <p:sp>
            <p:nvSpPr>
              <p:cNvPr id="20" name="AutoShape 3"/>
              <p:cNvSpPr>
                <a:spLocks noChangeAspect="1" noChangeArrowheads="1"/>
              </p:cNvSpPr>
              <p:nvPr/>
            </p:nvSpPr>
            <p:spPr bwMode="auto">
              <a:xfrm>
                <a:off x="4715" y="2601"/>
                <a:ext cx="2526" cy="1529"/>
              </a:xfrm>
              <a:prstGeom prst="diamond">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WordArt 4"/>
              <p:cNvSpPr>
                <a:spLocks noChangeAspect="1" noChangeArrowheads="1" noChangeShapeType="1" noTextEdit="1"/>
              </p:cNvSpPr>
              <p:nvPr/>
            </p:nvSpPr>
            <p:spPr bwMode="auto">
              <a:xfrm>
                <a:off x="5356" y="2773"/>
                <a:ext cx="10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I</a:t>
                </a:r>
              </a:p>
            </p:txBody>
          </p:sp>
          <p:sp>
            <p:nvSpPr>
              <p:cNvPr id="22" name="WordArt 5"/>
              <p:cNvSpPr>
                <a:spLocks noChangeAspect="1" noChangeArrowheads="1" noChangeShapeType="1" noTextEdit="1"/>
              </p:cNvSpPr>
              <p:nvPr/>
            </p:nvSpPr>
            <p:spPr bwMode="auto">
              <a:xfrm>
                <a:off x="5456" y="2773"/>
                <a:ext cx="333"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N</a:t>
                </a:r>
              </a:p>
            </p:txBody>
          </p:sp>
          <p:sp>
            <p:nvSpPr>
              <p:cNvPr id="23" name="WordArt 6"/>
              <p:cNvSpPr>
                <a:spLocks noChangeAspect="1" noChangeArrowheads="1" noChangeShapeType="1" noTextEdit="1"/>
              </p:cNvSpPr>
              <p:nvPr/>
            </p:nvSpPr>
            <p:spPr bwMode="auto">
              <a:xfrm>
                <a:off x="5789" y="2773"/>
                <a:ext cx="206"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T</a:t>
                </a:r>
              </a:p>
            </p:txBody>
          </p:sp>
          <p:sp>
            <p:nvSpPr>
              <p:cNvPr id="24" name="WordArt 7"/>
              <p:cNvSpPr>
                <a:spLocks noChangeAspect="1" noChangeArrowheads="1" noChangeShapeType="1" noTextEdit="1"/>
              </p:cNvSpPr>
              <p:nvPr/>
            </p:nvSpPr>
            <p:spPr bwMode="auto">
              <a:xfrm>
                <a:off x="6503" y="2765"/>
                <a:ext cx="300" cy="9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C</a:t>
                </a:r>
              </a:p>
            </p:txBody>
          </p:sp>
          <p:sp>
            <p:nvSpPr>
              <p:cNvPr id="25" name="WordArt 8"/>
              <p:cNvSpPr>
                <a:spLocks noChangeAspect="1" noChangeArrowheads="1" noChangeShapeType="1" noTextEdit="1"/>
              </p:cNvSpPr>
              <p:nvPr/>
            </p:nvSpPr>
            <p:spPr bwMode="auto">
              <a:xfrm>
                <a:off x="6694" y="2773"/>
                <a:ext cx="369"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A</a:t>
                </a:r>
              </a:p>
            </p:txBody>
          </p:sp>
          <p:sp>
            <p:nvSpPr>
              <p:cNvPr id="26" name="WordArt 9"/>
              <p:cNvSpPr>
                <a:spLocks noChangeAspect="1" noChangeArrowheads="1" noChangeShapeType="1" noTextEdit="1"/>
              </p:cNvSpPr>
              <p:nvPr/>
            </p:nvSpPr>
            <p:spPr bwMode="auto">
              <a:xfrm>
                <a:off x="7025" y="2773"/>
                <a:ext cx="291"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P</a:t>
                </a:r>
              </a:p>
            </p:txBody>
          </p:sp>
          <p:sp>
            <p:nvSpPr>
              <p:cNvPr id="27" name="WordArt 10"/>
              <p:cNvSpPr>
                <a:spLocks noChangeAspect="1" noChangeArrowheads="1" noChangeShapeType="1" noTextEdit="1"/>
              </p:cNvSpPr>
              <p:nvPr/>
            </p:nvSpPr>
            <p:spPr bwMode="auto">
              <a:xfrm>
                <a:off x="5995" y="2773"/>
                <a:ext cx="260"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E</a:t>
                </a:r>
              </a:p>
            </p:txBody>
          </p:sp>
          <p:sp>
            <p:nvSpPr>
              <p:cNvPr id="28" name="WordArt 11"/>
              <p:cNvSpPr>
                <a:spLocks noChangeAspect="1" noChangeArrowheads="1" noChangeShapeType="1" noTextEdit="1"/>
              </p:cNvSpPr>
              <p:nvPr/>
            </p:nvSpPr>
            <p:spPr bwMode="auto">
              <a:xfrm>
                <a:off x="6255" y="2765"/>
                <a:ext cx="26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R</a:t>
                </a:r>
              </a:p>
            </p:txBody>
          </p:sp>
          <p:sp>
            <p:nvSpPr>
              <p:cNvPr id="29" name="WordArt 12"/>
              <p:cNvSpPr>
                <a:spLocks noChangeAspect="1" noChangeArrowheads="1" noChangeShapeType="1" noTextEdit="1"/>
              </p:cNvSpPr>
              <p:nvPr/>
            </p:nvSpPr>
            <p:spPr bwMode="auto">
              <a:xfrm>
                <a:off x="5364" y="3568"/>
                <a:ext cx="1160" cy="2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Loan Program</a:t>
                </a:r>
              </a:p>
            </p:txBody>
          </p:sp>
        </p:grpSp>
        <p:pic>
          <p:nvPicPr>
            <p:cNvPr id="19" name="Picture 18" descr="\\DOAISD7100\DivisionFiles\COM\share\Permanent\DO\Photo and Graphics Library Commerce\Logos and Graphics\Logos Montana\StateSealOfficialSOSFullCol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209608"/>
              <a:ext cx="447675" cy="447675"/>
            </a:xfrm>
            <a:prstGeom prst="rect">
              <a:avLst/>
            </a:prstGeom>
            <a:noFill/>
            <a:ln>
              <a:noFill/>
            </a:ln>
          </p:spPr>
        </p:pic>
      </p:grpSp>
    </p:spTree>
    <p:extLst>
      <p:ext uri="{BB962C8B-B14F-4D97-AF65-F5344CB8AC3E}">
        <p14:creationId xmlns:p14="http://schemas.microsoft.com/office/powerpoint/2010/main" val="1850577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INTERCAP</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24</a:t>
            </a:fld>
            <a:endParaRPr lang="en-US"/>
          </a:p>
        </p:txBody>
      </p:sp>
      <p:sp>
        <p:nvSpPr>
          <p:cNvPr id="3" name="Content Placeholder 2"/>
          <p:cNvSpPr>
            <a:spLocks noGrp="1"/>
          </p:cNvSpPr>
          <p:nvPr>
            <p:ph sz="quarter" idx="1"/>
          </p:nvPr>
        </p:nvSpPr>
        <p:spPr>
          <a:xfrm>
            <a:off x="457200" y="1524000"/>
            <a:ext cx="8534400" cy="4325112"/>
          </a:xfrm>
        </p:spPr>
        <p:txBody>
          <a:bodyPr>
            <a:noAutofit/>
          </a:bodyPr>
          <a:lstStyle/>
          <a:p>
            <a:pPr marL="109728" indent="0">
              <a:buClr>
                <a:schemeClr val="accent2">
                  <a:lumMod val="75000"/>
                </a:schemeClr>
              </a:buClr>
              <a:buNone/>
            </a:pPr>
            <a:r>
              <a:rPr lang="en-US" dirty="0"/>
              <a:t>Building Reserve Fund Loans</a:t>
            </a:r>
          </a:p>
          <a:p>
            <a:pPr lvl="1"/>
            <a:r>
              <a:rPr lang="en-US" sz="2400" dirty="0"/>
              <a:t>Title 20 Chapter 9 Part 502 MCA</a:t>
            </a:r>
          </a:p>
          <a:p>
            <a:pPr lvl="1"/>
            <a:r>
              <a:rPr lang="en-US" sz="2400" dirty="0"/>
              <a:t>Statute sets a 15-year limit for pledging the fund</a:t>
            </a:r>
            <a:endParaRPr lang="en-US" sz="2400" dirty="0">
              <a:solidFill>
                <a:srgbClr val="008000"/>
              </a:solidFill>
            </a:endParaRPr>
          </a:p>
          <a:p>
            <a:pPr lvl="1"/>
            <a:r>
              <a:rPr lang="en-US" sz="2400" dirty="0"/>
              <a:t>Loan maturity date will match levy expiration</a:t>
            </a:r>
          </a:p>
          <a:p>
            <a:pPr lvl="1"/>
            <a:r>
              <a:rPr lang="en-US" sz="2400" dirty="0"/>
              <a:t>For loan to be repaid with NEW levy, provide:</a:t>
            </a:r>
          </a:p>
          <a:p>
            <a:pPr lvl="2"/>
            <a:r>
              <a:rPr lang="en-US" sz="2000" dirty="0">
                <a:solidFill>
                  <a:schemeClr val="accent1">
                    <a:lumMod val="50000"/>
                  </a:schemeClr>
                </a:solidFill>
              </a:rPr>
              <a:t>Copy of Resolution calling for the election</a:t>
            </a:r>
          </a:p>
          <a:p>
            <a:pPr lvl="2"/>
            <a:r>
              <a:rPr lang="en-US" sz="2000" dirty="0">
                <a:solidFill>
                  <a:schemeClr val="accent1">
                    <a:lumMod val="50000"/>
                  </a:schemeClr>
                </a:solidFill>
              </a:rPr>
              <a:t>Copy of ballot, notice of election, where and when posted/published and certificate of election</a:t>
            </a:r>
          </a:p>
          <a:p>
            <a:pPr lvl="1"/>
            <a:r>
              <a:rPr lang="en-US" sz="2400" dirty="0"/>
              <a:t>For loan to be repaid with an EXISTING levy, provide:</a:t>
            </a:r>
          </a:p>
          <a:p>
            <a:pPr lvl="2"/>
            <a:r>
              <a:rPr lang="en-US" sz="2000" dirty="0">
                <a:solidFill>
                  <a:schemeClr val="accent1">
                    <a:lumMod val="50000"/>
                  </a:schemeClr>
                </a:solidFill>
              </a:rPr>
              <a:t>Copy of Resolution calling for the election</a:t>
            </a:r>
          </a:p>
          <a:p>
            <a:pPr lvl="2"/>
            <a:r>
              <a:rPr lang="en-US" sz="2000" dirty="0">
                <a:solidFill>
                  <a:schemeClr val="accent1">
                    <a:lumMod val="50000"/>
                  </a:schemeClr>
                </a:solidFill>
              </a:rPr>
              <a:t>Previous and current years’ balance sheet and income statements for the building reserve fund</a:t>
            </a:r>
          </a:p>
          <a:p>
            <a:pPr lvl="2"/>
            <a:r>
              <a:rPr lang="en-US" sz="2000" dirty="0">
                <a:solidFill>
                  <a:schemeClr val="accent1">
                    <a:lumMod val="50000"/>
                  </a:schemeClr>
                </a:solidFill>
              </a:rPr>
              <a:t>Next year’s budget for the building reserve fund</a:t>
            </a:r>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grpSp>
        <p:nvGrpSpPr>
          <p:cNvPr id="17" name="Group 16"/>
          <p:cNvGrpSpPr/>
          <p:nvPr/>
        </p:nvGrpSpPr>
        <p:grpSpPr>
          <a:xfrm>
            <a:off x="7549661" y="457200"/>
            <a:ext cx="1281113" cy="690379"/>
            <a:chOff x="3276600" y="5105400"/>
            <a:chExt cx="1728788" cy="971550"/>
          </a:xfrm>
        </p:grpSpPr>
        <p:grpSp>
          <p:nvGrpSpPr>
            <p:cNvPr id="18" name="Group 2"/>
            <p:cNvGrpSpPr>
              <a:grpSpLocks/>
            </p:cNvGrpSpPr>
            <p:nvPr/>
          </p:nvGrpSpPr>
          <p:grpSpPr bwMode="auto">
            <a:xfrm>
              <a:off x="3352800" y="5105400"/>
              <a:ext cx="1652588" cy="971550"/>
              <a:chOff x="4715" y="2601"/>
              <a:chExt cx="2601" cy="1529"/>
            </a:xfrm>
          </p:grpSpPr>
          <p:sp>
            <p:nvSpPr>
              <p:cNvPr id="20" name="AutoShape 3"/>
              <p:cNvSpPr>
                <a:spLocks noChangeAspect="1" noChangeArrowheads="1"/>
              </p:cNvSpPr>
              <p:nvPr/>
            </p:nvSpPr>
            <p:spPr bwMode="auto">
              <a:xfrm>
                <a:off x="4715" y="2601"/>
                <a:ext cx="2526" cy="1529"/>
              </a:xfrm>
              <a:prstGeom prst="diamond">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WordArt 4"/>
              <p:cNvSpPr>
                <a:spLocks noChangeAspect="1" noChangeArrowheads="1" noChangeShapeType="1" noTextEdit="1"/>
              </p:cNvSpPr>
              <p:nvPr/>
            </p:nvSpPr>
            <p:spPr bwMode="auto">
              <a:xfrm>
                <a:off x="5356" y="2773"/>
                <a:ext cx="10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I</a:t>
                </a:r>
              </a:p>
            </p:txBody>
          </p:sp>
          <p:sp>
            <p:nvSpPr>
              <p:cNvPr id="22" name="WordArt 5"/>
              <p:cNvSpPr>
                <a:spLocks noChangeAspect="1" noChangeArrowheads="1" noChangeShapeType="1" noTextEdit="1"/>
              </p:cNvSpPr>
              <p:nvPr/>
            </p:nvSpPr>
            <p:spPr bwMode="auto">
              <a:xfrm>
                <a:off x="5456" y="2773"/>
                <a:ext cx="333"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N</a:t>
                </a:r>
              </a:p>
            </p:txBody>
          </p:sp>
          <p:sp>
            <p:nvSpPr>
              <p:cNvPr id="23" name="WordArt 6"/>
              <p:cNvSpPr>
                <a:spLocks noChangeAspect="1" noChangeArrowheads="1" noChangeShapeType="1" noTextEdit="1"/>
              </p:cNvSpPr>
              <p:nvPr/>
            </p:nvSpPr>
            <p:spPr bwMode="auto">
              <a:xfrm>
                <a:off x="5789" y="2773"/>
                <a:ext cx="206"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T</a:t>
                </a:r>
              </a:p>
            </p:txBody>
          </p:sp>
          <p:sp>
            <p:nvSpPr>
              <p:cNvPr id="24" name="WordArt 7"/>
              <p:cNvSpPr>
                <a:spLocks noChangeAspect="1" noChangeArrowheads="1" noChangeShapeType="1" noTextEdit="1"/>
              </p:cNvSpPr>
              <p:nvPr/>
            </p:nvSpPr>
            <p:spPr bwMode="auto">
              <a:xfrm>
                <a:off x="6503" y="2765"/>
                <a:ext cx="300" cy="9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C</a:t>
                </a:r>
              </a:p>
            </p:txBody>
          </p:sp>
          <p:sp>
            <p:nvSpPr>
              <p:cNvPr id="25" name="WordArt 8"/>
              <p:cNvSpPr>
                <a:spLocks noChangeAspect="1" noChangeArrowheads="1" noChangeShapeType="1" noTextEdit="1"/>
              </p:cNvSpPr>
              <p:nvPr/>
            </p:nvSpPr>
            <p:spPr bwMode="auto">
              <a:xfrm>
                <a:off x="6694" y="2773"/>
                <a:ext cx="369"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A</a:t>
                </a:r>
              </a:p>
            </p:txBody>
          </p:sp>
          <p:sp>
            <p:nvSpPr>
              <p:cNvPr id="26" name="WordArt 9"/>
              <p:cNvSpPr>
                <a:spLocks noChangeAspect="1" noChangeArrowheads="1" noChangeShapeType="1" noTextEdit="1"/>
              </p:cNvSpPr>
              <p:nvPr/>
            </p:nvSpPr>
            <p:spPr bwMode="auto">
              <a:xfrm>
                <a:off x="7025" y="2773"/>
                <a:ext cx="291"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P</a:t>
                </a:r>
              </a:p>
            </p:txBody>
          </p:sp>
          <p:sp>
            <p:nvSpPr>
              <p:cNvPr id="27" name="WordArt 10"/>
              <p:cNvSpPr>
                <a:spLocks noChangeAspect="1" noChangeArrowheads="1" noChangeShapeType="1" noTextEdit="1"/>
              </p:cNvSpPr>
              <p:nvPr/>
            </p:nvSpPr>
            <p:spPr bwMode="auto">
              <a:xfrm>
                <a:off x="5995" y="2773"/>
                <a:ext cx="260"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E</a:t>
                </a:r>
              </a:p>
            </p:txBody>
          </p:sp>
          <p:sp>
            <p:nvSpPr>
              <p:cNvPr id="28" name="WordArt 11"/>
              <p:cNvSpPr>
                <a:spLocks noChangeAspect="1" noChangeArrowheads="1" noChangeShapeType="1" noTextEdit="1"/>
              </p:cNvSpPr>
              <p:nvPr/>
            </p:nvSpPr>
            <p:spPr bwMode="auto">
              <a:xfrm>
                <a:off x="6255" y="2765"/>
                <a:ext cx="26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R</a:t>
                </a:r>
              </a:p>
            </p:txBody>
          </p:sp>
          <p:sp>
            <p:nvSpPr>
              <p:cNvPr id="29" name="WordArt 12"/>
              <p:cNvSpPr>
                <a:spLocks noChangeAspect="1" noChangeArrowheads="1" noChangeShapeType="1" noTextEdit="1"/>
              </p:cNvSpPr>
              <p:nvPr/>
            </p:nvSpPr>
            <p:spPr bwMode="auto">
              <a:xfrm>
                <a:off x="5364" y="3568"/>
                <a:ext cx="1160" cy="2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Loan Program</a:t>
                </a:r>
              </a:p>
            </p:txBody>
          </p:sp>
        </p:grpSp>
        <p:pic>
          <p:nvPicPr>
            <p:cNvPr id="19" name="Picture 18" descr="\\DOAISD7100\DivisionFiles\COM\share\Permanent\DO\Photo and Graphics Library Commerce\Logos and Graphics\Logos Montana\StateSealOfficialSOSFullCol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209608"/>
              <a:ext cx="447675" cy="447675"/>
            </a:xfrm>
            <a:prstGeom prst="rect">
              <a:avLst/>
            </a:prstGeom>
            <a:noFill/>
            <a:ln>
              <a:noFill/>
            </a:ln>
          </p:spPr>
        </p:pic>
      </p:grpSp>
    </p:spTree>
    <p:extLst>
      <p:ext uri="{BB962C8B-B14F-4D97-AF65-F5344CB8AC3E}">
        <p14:creationId xmlns:p14="http://schemas.microsoft.com/office/powerpoint/2010/main" val="286349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INTERCAP</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25</a:t>
            </a:fld>
            <a:endParaRPr lang="en-US"/>
          </a:p>
        </p:txBody>
      </p:sp>
      <p:sp>
        <p:nvSpPr>
          <p:cNvPr id="3" name="Content Placeholder 2"/>
          <p:cNvSpPr>
            <a:spLocks noGrp="1"/>
          </p:cNvSpPr>
          <p:nvPr>
            <p:ph sz="quarter" idx="1"/>
          </p:nvPr>
        </p:nvSpPr>
        <p:spPr>
          <a:xfrm>
            <a:off x="457200" y="1524000"/>
            <a:ext cx="8534400" cy="4325112"/>
          </a:xfrm>
        </p:spPr>
        <p:txBody>
          <a:bodyPr>
            <a:noAutofit/>
          </a:bodyPr>
          <a:lstStyle/>
          <a:p>
            <a:pPr marL="0" indent="0">
              <a:buNone/>
            </a:pPr>
            <a:r>
              <a:rPr lang="en-US" dirty="0"/>
              <a:t>General Fund Loans</a:t>
            </a:r>
          </a:p>
          <a:p>
            <a:pPr lvl="1"/>
            <a:r>
              <a:rPr lang="en-US" sz="2400" dirty="0"/>
              <a:t>Title 20 Chapter 9 Part 471 MCA</a:t>
            </a:r>
          </a:p>
          <a:p>
            <a:pPr lvl="2"/>
            <a:r>
              <a:rPr lang="en-US" sz="2000" dirty="0">
                <a:solidFill>
                  <a:schemeClr val="accent1">
                    <a:lumMod val="50000"/>
                  </a:schemeClr>
                </a:solidFill>
              </a:rPr>
              <a:t>Update 2019 Session, HB247.  First right of refusal</a:t>
            </a:r>
          </a:p>
          <a:p>
            <a:pPr lvl="1"/>
            <a:r>
              <a:rPr lang="en-US" sz="2400" dirty="0"/>
              <a:t>15-year term, or useful life of project</a:t>
            </a:r>
          </a:p>
          <a:p>
            <a:pPr lvl="1"/>
            <a:r>
              <a:rPr lang="en-US" sz="2400" dirty="0"/>
              <a:t>Equipment, vehicles, renovation within existing building, bus barns, modular classrooms for instruction</a:t>
            </a:r>
            <a:endParaRPr lang="en-US" sz="2400" dirty="0">
              <a:solidFill>
                <a:srgbClr val="008000"/>
              </a:solidFill>
            </a:endParaRPr>
          </a:p>
          <a:p>
            <a:pPr lvl="2"/>
            <a:r>
              <a:rPr lang="en-US" sz="2000" dirty="0">
                <a:solidFill>
                  <a:schemeClr val="accent1">
                    <a:lumMod val="50000"/>
                  </a:schemeClr>
                </a:solidFill>
              </a:rPr>
              <a:t>Provide previous and current years’ balance sheet and income statements for general fund</a:t>
            </a:r>
          </a:p>
          <a:p>
            <a:pPr lvl="1"/>
            <a:r>
              <a:rPr lang="en-US" sz="2400" dirty="0"/>
              <a:t>New construction and real property acquisition</a:t>
            </a:r>
          </a:p>
          <a:p>
            <a:pPr lvl="2"/>
            <a:r>
              <a:rPr lang="en-US" sz="2000" dirty="0">
                <a:solidFill>
                  <a:schemeClr val="accent1">
                    <a:lumMod val="50000"/>
                  </a:schemeClr>
                </a:solidFill>
              </a:rPr>
              <a:t>Election information</a:t>
            </a:r>
          </a:p>
          <a:p>
            <a:pPr lvl="2"/>
            <a:r>
              <a:rPr lang="en-US" sz="2000" dirty="0">
                <a:solidFill>
                  <a:schemeClr val="accent1">
                    <a:lumMod val="50000"/>
                  </a:schemeClr>
                </a:solidFill>
              </a:rPr>
              <a:t>New portion of building cannot constitute more than 20% of existing square footage</a:t>
            </a:r>
          </a:p>
          <a:p>
            <a:pPr lvl="2"/>
            <a:r>
              <a:rPr lang="en-US" sz="2000" dirty="0">
                <a:solidFill>
                  <a:schemeClr val="accent1">
                    <a:lumMod val="50000"/>
                  </a:schemeClr>
                </a:solidFill>
              </a:rPr>
              <a:t>20% may not be exceeded within any 5-year period</a:t>
            </a:r>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grpSp>
        <p:nvGrpSpPr>
          <p:cNvPr id="17" name="Group 16"/>
          <p:cNvGrpSpPr/>
          <p:nvPr/>
        </p:nvGrpSpPr>
        <p:grpSpPr>
          <a:xfrm>
            <a:off x="7549661" y="457200"/>
            <a:ext cx="1281113" cy="690379"/>
            <a:chOff x="3276600" y="5105400"/>
            <a:chExt cx="1728788" cy="971550"/>
          </a:xfrm>
        </p:grpSpPr>
        <p:grpSp>
          <p:nvGrpSpPr>
            <p:cNvPr id="18" name="Group 2"/>
            <p:cNvGrpSpPr>
              <a:grpSpLocks/>
            </p:cNvGrpSpPr>
            <p:nvPr/>
          </p:nvGrpSpPr>
          <p:grpSpPr bwMode="auto">
            <a:xfrm>
              <a:off x="3352800" y="5105400"/>
              <a:ext cx="1652588" cy="971550"/>
              <a:chOff x="4715" y="2601"/>
              <a:chExt cx="2601" cy="1529"/>
            </a:xfrm>
          </p:grpSpPr>
          <p:sp>
            <p:nvSpPr>
              <p:cNvPr id="20" name="AutoShape 3"/>
              <p:cNvSpPr>
                <a:spLocks noChangeAspect="1" noChangeArrowheads="1"/>
              </p:cNvSpPr>
              <p:nvPr/>
            </p:nvSpPr>
            <p:spPr bwMode="auto">
              <a:xfrm>
                <a:off x="4715" y="2601"/>
                <a:ext cx="2526" cy="1529"/>
              </a:xfrm>
              <a:prstGeom prst="diamond">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WordArt 4"/>
              <p:cNvSpPr>
                <a:spLocks noChangeAspect="1" noChangeArrowheads="1" noChangeShapeType="1" noTextEdit="1"/>
              </p:cNvSpPr>
              <p:nvPr/>
            </p:nvSpPr>
            <p:spPr bwMode="auto">
              <a:xfrm>
                <a:off x="5356" y="2773"/>
                <a:ext cx="10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I</a:t>
                </a:r>
              </a:p>
            </p:txBody>
          </p:sp>
          <p:sp>
            <p:nvSpPr>
              <p:cNvPr id="22" name="WordArt 5"/>
              <p:cNvSpPr>
                <a:spLocks noChangeAspect="1" noChangeArrowheads="1" noChangeShapeType="1" noTextEdit="1"/>
              </p:cNvSpPr>
              <p:nvPr/>
            </p:nvSpPr>
            <p:spPr bwMode="auto">
              <a:xfrm>
                <a:off x="5456" y="2773"/>
                <a:ext cx="333"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N</a:t>
                </a:r>
              </a:p>
            </p:txBody>
          </p:sp>
          <p:sp>
            <p:nvSpPr>
              <p:cNvPr id="23" name="WordArt 6"/>
              <p:cNvSpPr>
                <a:spLocks noChangeAspect="1" noChangeArrowheads="1" noChangeShapeType="1" noTextEdit="1"/>
              </p:cNvSpPr>
              <p:nvPr/>
            </p:nvSpPr>
            <p:spPr bwMode="auto">
              <a:xfrm>
                <a:off x="5789" y="2773"/>
                <a:ext cx="206"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T</a:t>
                </a:r>
              </a:p>
            </p:txBody>
          </p:sp>
          <p:sp>
            <p:nvSpPr>
              <p:cNvPr id="24" name="WordArt 7"/>
              <p:cNvSpPr>
                <a:spLocks noChangeAspect="1" noChangeArrowheads="1" noChangeShapeType="1" noTextEdit="1"/>
              </p:cNvSpPr>
              <p:nvPr/>
            </p:nvSpPr>
            <p:spPr bwMode="auto">
              <a:xfrm>
                <a:off x="6503" y="2765"/>
                <a:ext cx="300" cy="9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C</a:t>
                </a:r>
              </a:p>
            </p:txBody>
          </p:sp>
          <p:sp>
            <p:nvSpPr>
              <p:cNvPr id="25" name="WordArt 8"/>
              <p:cNvSpPr>
                <a:spLocks noChangeAspect="1" noChangeArrowheads="1" noChangeShapeType="1" noTextEdit="1"/>
              </p:cNvSpPr>
              <p:nvPr/>
            </p:nvSpPr>
            <p:spPr bwMode="auto">
              <a:xfrm>
                <a:off x="6694" y="2773"/>
                <a:ext cx="369"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A</a:t>
                </a:r>
              </a:p>
            </p:txBody>
          </p:sp>
          <p:sp>
            <p:nvSpPr>
              <p:cNvPr id="26" name="WordArt 9"/>
              <p:cNvSpPr>
                <a:spLocks noChangeAspect="1" noChangeArrowheads="1" noChangeShapeType="1" noTextEdit="1"/>
              </p:cNvSpPr>
              <p:nvPr/>
            </p:nvSpPr>
            <p:spPr bwMode="auto">
              <a:xfrm>
                <a:off x="7025" y="2773"/>
                <a:ext cx="291"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P</a:t>
                </a:r>
              </a:p>
            </p:txBody>
          </p:sp>
          <p:sp>
            <p:nvSpPr>
              <p:cNvPr id="27" name="WordArt 10"/>
              <p:cNvSpPr>
                <a:spLocks noChangeAspect="1" noChangeArrowheads="1" noChangeShapeType="1" noTextEdit="1"/>
              </p:cNvSpPr>
              <p:nvPr/>
            </p:nvSpPr>
            <p:spPr bwMode="auto">
              <a:xfrm>
                <a:off x="5995" y="2773"/>
                <a:ext cx="260"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E</a:t>
                </a:r>
              </a:p>
            </p:txBody>
          </p:sp>
          <p:sp>
            <p:nvSpPr>
              <p:cNvPr id="28" name="WordArt 11"/>
              <p:cNvSpPr>
                <a:spLocks noChangeAspect="1" noChangeArrowheads="1" noChangeShapeType="1" noTextEdit="1"/>
              </p:cNvSpPr>
              <p:nvPr/>
            </p:nvSpPr>
            <p:spPr bwMode="auto">
              <a:xfrm>
                <a:off x="6255" y="2765"/>
                <a:ext cx="26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R</a:t>
                </a:r>
              </a:p>
            </p:txBody>
          </p:sp>
          <p:sp>
            <p:nvSpPr>
              <p:cNvPr id="29" name="WordArt 12"/>
              <p:cNvSpPr>
                <a:spLocks noChangeAspect="1" noChangeArrowheads="1" noChangeShapeType="1" noTextEdit="1"/>
              </p:cNvSpPr>
              <p:nvPr/>
            </p:nvSpPr>
            <p:spPr bwMode="auto">
              <a:xfrm>
                <a:off x="5364" y="3568"/>
                <a:ext cx="1160" cy="2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Loan Program</a:t>
                </a:r>
              </a:p>
            </p:txBody>
          </p:sp>
        </p:grpSp>
        <p:pic>
          <p:nvPicPr>
            <p:cNvPr id="19" name="Picture 18" descr="\\DOAISD7100\DivisionFiles\COM\share\Permanent\DO\Photo and Graphics Library Commerce\Logos and Graphics\Logos Montana\StateSealOfficialSOSFullCol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209608"/>
              <a:ext cx="447675" cy="447675"/>
            </a:xfrm>
            <a:prstGeom prst="rect">
              <a:avLst/>
            </a:prstGeom>
            <a:noFill/>
            <a:ln>
              <a:noFill/>
            </a:ln>
          </p:spPr>
        </p:pic>
      </p:grpSp>
    </p:spTree>
    <p:extLst>
      <p:ext uri="{BB962C8B-B14F-4D97-AF65-F5344CB8AC3E}">
        <p14:creationId xmlns:p14="http://schemas.microsoft.com/office/powerpoint/2010/main" val="33571103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INTERCAP</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26</a:t>
            </a:fld>
            <a:endParaRPr lang="en-US"/>
          </a:p>
        </p:txBody>
      </p:sp>
      <p:sp>
        <p:nvSpPr>
          <p:cNvPr id="3" name="Content Placeholder 2"/>
          <p:cNvSpPr>
            <a:spLocks noGrp="1"/>
          </p:cNvSpPr>
          <p:nvPr>
            <p:ph sz="quarter" idx="1"/>
          </p:nvPr>
        </p:nvSpPr>
        <p:spPr>
          <a:xfrm>
            <a:off x="457200" y="1524000"/>
            <a:ext cx="8534400" cy="4325112"/>
          </a:xfrm>
        </p:spPr>
        <p:txBody>
          <a:bodyPr>
            <a:noAutofit/>
          </a:bodyPr>
          <a:lstStyle/>
          <a:p>
            <a:pPr marL="109728" indent="0">
              <a:buClr>
                <a:schemeClr val="accent2">
                  <a:lumMod val="75000"/>
                </a:schemeClr>
              </a:buClr>
              <a:buNone/>
            </a:pPr>
            <a:r>
              <a:rPr lang="en-US" dirty="0"/>
              <a:t>General Fund Loans continued</a:t>
            </a:r>
          </a:p>
          <a:p>
            <a:pPr lvl="1"/>
            <a:r>
              <a:rPr lang="en-US" sz="2400" dirty="0"/>
              <a:t>20-9-471, MCA “any other legally available funds” </a:t>
            </a:r>
          </a:p>
          <a:p>
            <a:pPr lvl="2"/>
            <a:r>
              <a:rPr lang="en-US" sz="2100" dirty="0"/>
              <a:t>Building Reserve (Permissive Levy) 20-9-502(3) MCA</a:t>
            </a:r>
          </a:p>
          <a:p>
            <a:pPr lvl="1"/>
            <a:r>
              <a:rPr lang="en-US" sz="2400" dirty="0"/>
              <a:t>Application process</a:t>
            </a:r>
          </a:p>
          <a:p>
            <a:pPr lvl="2"/>
            <a:r>
              <a:rPr lang="en-US" sz="2000" dirty="0">
                <a:solidFill>
                  <a:schemeClr val="accent1">
                    <a:lumMod val="50000"/>
                  </a:schemeClr>
                </a:solidFill>
              </a:rPr>
              <a:t>Current Facility Condition Inventory (FCI) report with application.</a:t>
            </a:r>
          </a:p>
          <a:p>
            <a:pPr lvl="2"/>
            <a:r>
              <a:rPr lang="en-US" sz="2000" dirty="0">
                <a:solidFill>
                  <a:schemeClr val="accent1">
                    <a:lumMod val="50000"/>
                  </a:schemeClr>
                </a:solidFill>
              </a:rPr>
              <a:t>Credit analysis of the General Fund and Building Reserve Permissive Levy Fund as the supplement repayment source</a:t>
            </a:r>
          </a:p>
          <a:p>
            <a:pPr lvl="2"/>
            <a:r>
              <a:rPr lang="en-US" sz="2000" dirty="0">
                <a:solidFill>
                  <a:schemeClr val="accent1">
                    <a:lumMod val="50000"/>
                  </a:schemeClr>
                </a:solidFill>
              </a:rPr>
              <a:t>Non-levy resources such as Impact Aid, Oil &amp; Gas, or PILT on case by case basis</a:t>
            </a:r>
          </a:p>
          <a:p>
            <a:pPr lvl="1"/>
            <a:r>
              <a:rPr lang="en-US" sz="2400" dirty="0"/>
              <a:t>Additional conditions ensuring:</a:t>
            </a:r>
          </a:p>
          <a:p>
            <a:pPr lvl="2"/>
            <a:r>
              <a:rPr lang="en-US" sz="2000" dirty="0">
                <a:solidFill>
                  <a:schemeClr val="accent1">
                    <a:lumMod val="50000"/>
                  </a:schemeClr>
                </a:solidFill>
              </a:rPr>
              <a:t>Steps to impose annual levy are followed</a:t>
            </a:r>
          </a:p>
          <a:p>
            <a:pPr lvl="2"/>
            <a:r>
              <a:rPr lang="en-US" sz="2000" dirty="0">
                <a:solidFill>
                  <a:schemeClr val="accent1">
                    <a:lumMod val="50000"/>
                  </a:schemeClr>
                </a:solidFill>
              </a:rPr>
              <a:t>No new debt or projects encumber levy revenue without written permission from INTERCAP</a:t>
            </a:r>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grpSp>
        <p:nvGrpSpPr>
          <p:cNvPr id="17" name="Group 16"/>
          <p:cNvGrpSpPr/>
          <p:nvPr/>
        </p:nvGrpSpPr>
        <p:grpSpPr>
          <a:xfrm>
            <a:off x="7549661" y="457200"/>
            <a:ext cx="1281113" cy="690379"/>
            <a:chOff x="3276600" y="5105400"/>
            <a:chExt cx="1728788" cy="971550"/>
          </a:xfrm>
        </p:grpSpPr>
        <p:grpSp>
          <p:nvGrpSpPr>
            <p:cNvPr id="18" name="Group 2"/>
            <p:cNvGrpSpPr>
              <a:grpSpLocks/>
            </p:cNvGrpSpPr>
            <p:nvPr/>
          </p:nvGrpSpPr>
          <p:grpSpPr bwMode="auto">
            <a:xfrm>
              <a:off x="3352800" y="5105400"/>
              <a:ext cx="1652588" cy="971550"/>
              <a:chOff x="4715" y="2601"/>
              <a:chExt cx="2601" cy="1529"/>
            </a:xfrm>
          </p:grpSpPr>
          <p:sp>
            <p:nvSpPr>
              <p:cNvPr id="20" name="AutoShape 3"/>
              <p:cNvSpPr>
                <a:spLocks noChangeAspect="1" noChangeArrowheads="1"/>
              </p:cNvSpPr>
              <p:nvPr/>
            </p:nvSpPr>
            <p:spPr bwMode="auto">
              <a:xfrm>
                <a:off x="4715" y="2601"/>
                <a:ext cx="2526" cy="1529"/>
              </a:xfrm>
              <a:prstGeom prst="diamond">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WordArt 4"/>
              <p:cNvSpPr>
                <a:spLocks noChangeAspect="1" noChangeArrowheads="1" noChangeShapeType="1" noTextEdit="1"/>
              </p:cNvSpPr>
              <p:nvPr/>
            </p:nvSpPr>
            <p:spPr bwMode="auto">
              <a:xfrm>
                <a:off x="5356" y="2773"/>
                <a:ext cx="10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I</a:t>
                </a:r>
              </a:p>
            </p:txBody>
          </p:sp>
          <p:sp>
            <p:nvSpPr>
              <p:cNvPr id="22" name="WordArt 5"/>
              <p:cNvSpPr>
                <a:spLocks noChangeAspect="1" noChangeArrowheads="1" noChangeShapeType="1" noTextEdit="1"/>
              </p:cNvSpPr>
              <p:nvPr/>
            </p:nvSpPr>
            <p:spPr bwMode="auto">
              <a:xfrm>
                <a:off x="5456" y="2773"/>
                <a:ext cx="333"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N</a:t>
                </a:r>
              </a:p>
            </p:txBody>
          </p:sp>
          <p:sp>
            <p:nvSpPr>
              <p:cNvPr id="23" name="WordArt 6"/>
              <p:cNvSpPr>
                <a:spLocks noChangeAspect="1" noChangeArrowheads="1" noChangeShapeType="1" noTextEdit="1"/>
              </p:cNvSpPr>
              <p:nvPr/>
            </p:nvSpPr>
            <p:spPr bwMode="auto">
              <a:xfrm>
                <a:off x="5789" y="2773"/>
                <a:ext cx="206"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T</a:t>
                </a:r>
              </a:p>
            </p:txBody>
          </p:sp>
          <p:sp>
            <p:nvSpPr>
              <p:cNvPr id="24" name="WordArt 7"/>
              <p:cNvSpPr>
                <a:spLocks noChangeAspect="1" noChangeArrowheads="1" noChangeShapeType="1" noTextEdit="1"/>
              </p:cNvSpPr>
              <p:nvPr/>
            </p:nvSpPr>
            <p:spPr bwMode="auto">
              <a:xfrm>
                <a:off x="6503" y="2765"/>
                <a:ext cx="300" cy="9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C</a:t>
                </a:r>
              </a:p>
            </p:txBody>
          </p:sp>
          <p:sp>
            <p:nvSpPr>
              <p:cNvPr id="25" name="WordArt 8"/>
              <p:cNvSpPr>
                <a:spLocks noChangeAspect="1" noChangeArrowheads="1" noChangeShapeType="1" noTextEdit="1"/>
              </p:cNvSpPr>
              <p:nvPr/>
            </p:nvSpPr>
            <p:spPr bwMode="auto">
              <a:xfrm>
                <a:off x="6694" y="2773"/>
                <a:ext cx="369"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A</a:t>
                </a:r>
              </a:p>
            </p:txBody>
          </p:sp>
          <p:sp>
            <p:nvSpPr>
              <p:cNvPr id="26" name="WordArt 9"/>
              <p:cNvSpPr>
                <a:spLocks noChangeAspect="1" noChangeArrowheads="1" noChangeShapeType="1" noTextEdit="1"/>
              </p:cNvSpPr>
              <p:nvPr/>
            </p:nvSpPr>
            <p:spPr bwMode="auto">
              <a:xfrm>
                <a:off x="7025" y="2773"/>
                <a:ext cx="291"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P</a:t>
                </a:r>
              </a:p>
            </p:txBody>
          </p:sp>
          <p:sp>
            <p:nvSpPr>
              <p:cNvPr id="27" name="WordArt 10"/>
              <p:cNvSpPr>
                <a:spLocks noChangeAspect="1" noChangeArrowheads="1" noChangeShapeType="1" noTextEdit="1"/>
              </p:cNvSpPr>
              <p:nvPr/>
            </p:nvSpPr>
            <p:spPr bwMode="auto">
              <a:xfrm>
                <a:off x="5995" y="2773"/>
                <a:ext cx="260"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E</a:t>
                </a:r>
              </a:p>
            </p:txBody>
          </p:sp>
          <p:sp>
            <p:nvSpPr>
              <p:cNvPr id="28" name="WordArt 11"/>
              <p:cNvSpPr>
                <a:spLocks noChangeAspect="1" noChangeArrowheads="1" noChangeShapeType="1" noTextEdit="1"/>
              </p:cNvSpPr>
              <p:nvPr/>
            </p:nvSpPr>
            <p:spPr bwMode="auto">
              <a:xfrm>
                <a:off x="6255" y="2765"/>
                <a:ext cx="26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R</a:t>
                </a:r>
              </a:p>
            </p:txBody>
          </p:sp>
          <p:sp>
            <p:nvSpPr>
              <p:cNvPr id="29" name="WordArt 12"/>
              <p:cNvSpPr>
                <a:spLocks noChangeAspect="1" noChangeArrowheads="1" noChangeShapeType="1" noTextEdit="1"/>
              </p:cNvSpPr>
              <p:nvPr/>
            </p:nvSpPr>
            <p:spPr bwMode="auto">
              <a:xfrm>
                <a:off x="5364" y="3568"/>
                <a:ext cx="1160" cy="2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Loan Program</a:t>
                </a:r>
              </a:p>
            </p:txBody>
          </p:sp>
        </p:grpSp>
        <p:pic>
          <p:nvPicPr>
            <p:cNvPr id="19" name="Picture 18" descr="\\DOAISD7100\DivisionFiles\COM\share\Permanent\DO\Photo and Graphics Library Commerce\Logos and Graphics\Logos Montana\StateSealOfficialSOSFullCol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209608"/>
              <a:ext cx="447675" cy="447675"/>
            </a:xfrm>
            <a:prstGeom prst="rect">
              <a:avLst/>
            </a:prstGeom>
            <a:noFill/>
            <a:ln>
              <a:noFill/>
            </a:ln>
          </p:spPr>
        </p:pic>
      </p:grpSp>
    </p:spTree>
    <p:extLst>
      <p:ext uri="{BB962C8B-B14F-4D97-AF65-F5344CB8AC3E}">
        <p14:creationId xmlns:p14="http://schemas.microsoft.com/office/powerpoint/2010/main" val="2489289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INTERCAP</a:t>
            </a:r>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27</a:t>
            </a:fld>
            <a:endParaRPr lang="en-US"/>
          </a:p>
        </p:txBody>
      </p:sp>
      <p:sp>
        <p:nvSpPr>
          <p:cNvPr id="3" name="Content Placeholder 2"/>
          <p:cNvSpPr>
            <a:spLocks noGrp="1"/>
          </p:cNvSpPr>
          <p:nvPr>
            <p:ph sz="quarter" idx="1"/>
          </p:nvPr>
        </p:nvSpPr>
        <p:spPr>
          <a:xfrm>
            <a:off x="457200" y="1752600"/>
            <a:ext cx="7881319" cy="4325112"/>
          </a:xfrm>
        </p:spPr>
        <p:txBody>
          <a:bodyPr>
            <a:noAutofit/>
          </a:bodyPr>
          <a:lstStyle/>
          <a:p>
            <a:pPr>
              <a:spcBef>
                <a:spcPts val="0"/>
              </a:spcBef>
              <a:buClr>
                <a:schemeClr val="accent2">
                  <a:lumMod val="75000"/>
                </a:schemeClr>
              </a:buClr>
            </a:pPr>
            <a:r>
              <a:rPr lang="en-US" sz="2600" dirty="0"/>
              <a:t>100% financing</a:t>
            </a:r>
          </a:p>
          <a:p>
            <a:pPr>
              <a:spcBef>
                <a:spcPts val="0"/>
              </a:spcBef>
              <a:buClr>
                <a:schemeClr val="accent2">
                  <a:lumMod val="75000"/>
                </a:schemeClr>
              </a:buClr>
            </a:pPr>
            <a:r>
              <a:rPr lang="en-US" sz="2600" dirty="0"/>
              <a:t>No up-front costs</a:t>
            </a:r>
          </a:p>
          <a:p>
            <a:pPr>
              <a:spcBef>
                <a:spcPts val="0"/>
              </a:spcBef>
              <a:buClr>
                <a:schemeClr val="accent2">
                  <a:lumMod val="75000"/>
                </a:schemeClr>
              </a:buClr>
            </a:pPr>
            <a:r>
              <a:rPr lang="en-US" sz="2600" dirty="0"/>
              <a:t>No pre-payment penalty</a:t>
            </a:r>
          </a:p>
          <a:p>
            <a:pPr>
              <a:spcBef>
                <a:spcPts val="0"/>
              </a:spcBef>
              <a:buClr>
                <a:schemeClr val="accent2">
                  <a:lumMod val="75000"/>
                </a:schemeClr>
              </a:buClr>
            </a:pPr>
            <a:r>
              <a:rPr lang="en-US" sz="2600" dirty="0"/>
              <a:t>Variable interest rate – currently 3.37%</a:t>
            </a:r>
          </a:p>
          <a:p>
            <a:pPr>
              <a:spcBef>
                <a:spcPts val="0"/>
              </a:spcBef>
              <a:buClr>
                <a:schemeClr val="accent2">
                  <a:lumMod val="75000"/>
                </a:schemeClr>
              </a:buClr>
            </a:pPr>
            <a:r>
              <a:rPr lang="en-US" sz="2600" dirty="0"/>
              <a:t>Maximum loan amount depends on legal debt authority</a:t>
            </a:r>
          </a:p>
          <a:p>
            <a:pPr>
              <a:spcBef>
                <a:spcPts val="0"/>
              </a:spcBef>
              <a:buClr>
                <a:schemeClr val="accent2">
                  <a:lumMod val="75000"/>
                </a:schemeClr>
              </a:buClr>
            </a:pPr>
            <a:r>
              <a:rPr lang="en-US" sz="2600" dirty="0"/>
              <a:t>Loan term maximum is 15 years, the useful life of the project, or other statutory limit</a:t>
            </a:r>
          </a:p>
          <a:p>
            <a:pPr>
              <a:spcBef>
                <a:spcPts val="0"/>
              </a:spcBef>
              <a:buClr>
                <a:schemeClr val="accent2">
                  <a:lumMod val="75000"/>
                </a:schemeClr>
              </a:buClr>
            </a:pPr>
            <a:r>
              <a:rPr lang="en-US" sz="2600" dirty="0"/>
              <a:t>Application on website </a:t>
            </a:r>
            <a:r>
              <a:rPr lang="en-US" sz="2600" u="sng" dirty="0">
                <a:solidFill>
                  <a:schemeClr val="bg1">
                    <a:lumMod val="50000"/>
                  </a:schemeClr>
                </a:solidFill>
              </a:rPr>
              <a:t>www.investmentmt.com</a:t>
            </a:r>
          </a:p>
          <a:p>
            <a:pPr lvl="1">
              <a:spcBef>
                <a:spcPts val="0"/>
              </a:spcBef>
              <a:buClr>
                <a:schemeClr val="accent2">
                  <a:lumMod val="75000"/>
                </a:schemeClr>
              </a:buClr>
            </a:pPr>
            <a:r>
              <a:rPr lang="en-US" sz="2000" dirty="0"/>
              <a:t>Under $1 million, staff approved</a:t>
            </a:r>
          </a:p>
          <a:p>
            <a:pPr lvl="1">
              <a:spcBef>
                <a:spcPts val="0"/>
              </a:spcBef>
              <a:buClr>
                <a:schemeClr val="accent2">
                  <a:lumMod val="75000"/>
                </a:schemeClr>
              </a:buClr>
            </a:pPr>
            <a:r>
              <a:rPr lang="en-US" sz="2000" dirty="0"/>
              <a:t>Over $1 million, Board of Investments Loan Committee approved at quarterly meeting</a:t>
            </a:r>
          </a:p>
        </p:txBody>
      </p:sp>
      <p:sp>
        <p:nvSpPr>
          <p:cNvPr id="16" name="Footer Placeholder 2"/>
          <p:cNvSpPr txBox="1">
            <a:spLocks/>
          </p:cNvSpPr>
          <p:nvPr/>
        </p:nvSpPr>
        <p:spPr bwMode="auto">
          <a:xfrm>
            <a:off x="6099048"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1" fontAlgn="base" hangingPunct="1">
              <a:spcBef>
                <a:spcPct val="0"/>
              </a:spcBef>
              <a:spcAft>
                <a:spcPct val="0"/>
              </a:spcAft>
              <a:defRPr sz="1200" kern="1200">
                <a:solidFill>
                  <a:schemeClr val="tx1"/>
                </a:solidFill>
                <a:latin typeface="+mj-lt"/>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altLang="en-US" sz="1400" b="1" dirty="0">
                <a:solidFill>
                  <a:schemeClr val="accent1">
                    <a:lumMod val="75000"/>
                  </a:schemeClr>
                </a:solidFill>
              </a:rPr>
              <a:t>www.investmentmt.com</a:t>
            </a:r>
          </a:p>
        </p:txBody>
      </p:sp>
      <p:grpSp>
        <p:nvGrpSpPr>
          <p:cNvPr id="17" name="Group 16"/>
          <p:cNvGrpSpPr/>
          <p:nvPr/>
        </p:nvGrpSpPr>
        <p:grpSpPr>
          <a:xfrm>
            <a:off x="7549661" y="457200"/>
            <a:ext cx="1281113" cy="690379"/>
            <a:chOff x="3276600" y="5105400"/>
            <a:chExt cx="1728788" cy="971550"/>
          </a:xfrm>
        </p:grpSpPr>
        <p:grpSp>
          <p:nvGrpSpPr>
            <p:cNvPr id="18" name="Group 2"/>
            <p:cNvGrpSpPr>
              <a:grpSpLocks/>
            </p:cNvGrpSpPr>
            <p:nvPr/>
          </p:nvGrpSpPr>
          <p:grpSpPr bwMode="auto">
            <a:xfrm>
              <a:off x="3352800" y="5105400"/>
              <a:ext cx="1652588" cy="971550"/>
              <a:chOff x="4715" y="2601"/>
              <a:chExt cx="2601" cy="1529"/>
            </a:xfrm>
          </p:grpSpPr>
          <p:sp>
            <p:nvSpPr>
              <p:cNvPr id="20" name="AutoShape 3"/>
              <p:cNvSpPr>
                <a:spLocks noChangeAspect="1" noChangeArrowheads="1"/>
              </p:cNvSpPr>
              <p:nvPr/>
            </p:nvSpPr>
            <p:spPr bwMode="auto">
              <a:xfrm>
                <a:off x="4715" y="2601"/>
                <a:ext cx="2526" cy="1529"/>
              </a:xfrm>
              <a:prstGeom prst="diamond">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WordArt 4"/>
              <p:cNvSpPr>
                <a:spLocks noChangeAspect="1" noChangeArrowheads="1" noChangeShapeType="1" noTextEdit="1"/>
              </p:cNvSpPr>
              <p:nvPr/>
            </p:nvSpPr>
            <p:spPr bwMode="auto">
              <a:xfrm>
                <a:off x="5356" y="2773"/>
                <a:ext cx="10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I</a:t>
                </a:r>
              </a:p>
            </p:txBody>
          </p:sp>
          <p:sp>
            <p:nvSpPr>
              <p:cNvPr id="22" name="WordArt 5"/>
              <p:cNvSpPr>
                <a:spLocks noChangeAspect="1" noChangeArrowheads="1" noChangeShapeType="1" noTextEdit="1"/>
              </p:cNvSpPr>
              <p:nvPr/>
            </p:nvSpPr>
            <p:spPr bwMode="auto">
              <a:xfrm>
                <a:off x="5456" y="2773"/>
                <a:ext cx="333"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N</a:t>
                </a:r>
              </a:p>
            </p:txBody>
          </p:sp>
          <p:sp>
            <p:nvSpPr>
              <p:cNvPr id="23" name="WordArt 6"/>
              <p:cNvSpPr>
                <a:spLocks noChangeAspect="1" noChangeArrowheads="1" noChangeShapeType="1" noTextEdit="1"/>
              </p:cNvSpPr>
              <p:nvPr/>
            </p:nvSpPr>
            <p:spPr bwMode="auto">
              <a:xfrm>
                <a:off x="5789" y="2773"/>
                <a:ext cx="206"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T</a:t>
                </a:r>
              </a:p>
            </p:txBody>
          </p:sp>
          <p:sp>
            <p:nvSpPr>
              <p:cNvPr id="24" name="WordArt 7"/>
              <p:cNvSpPr>
                <a:spLocks noChangeAspect="1" noChangeArrowheads="1" noChangeShapeType="1" noTextEdit="1"/>
              </p:cNvSpPr>
              <p:nvPr/>
            </p:nvSpPr>
            <p:spPr bwMode="auto">
              <a:xfrm>
                <a:off x="6503" y="2765"/>
                <a:ext cx="300" cy="98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C</a:t>
                </a:r>
              </a:p>
            </p:txBody>
          </p:sp>
          <p:sp>
            <p:nvSpPr>
              <p:cNvPr id="25" name="WordArt 8"/>
              <p:cNvSpPr>
                <a:spLocks noChangeAspect="1" noChangeArrowheads="1" noChangeShapeType="1" noTextEdit="1"/>
              </p:cNvSpPr>
              <p:nvPr/>
            </p:nvSpPr>
            <p:spPr bwMode="auto">
              <a:xfrm>
                <a:off x="6694" y="2773"/>
                <a:ext cx="369"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A</a:t>
                </a:r>
              </a:p>
            </p:txBody>
          </p:sp>
          <p:sp>
            <p:nvSpPr>
              <p:cNvPr id="26" name="WordArt 9"/>
              <p:cNvSpPr>
                <a:spLocks noChangeAspect="1" noChangeArrowheads="1" noChangeShapeType="1" noTextEdit="1"/>
              </p:cNvSpPr>
              <p:nvPr/>
            </p:nvSpPr>
            <p:spPr bwMode="auto">
              <a:xfrm>
                <a:off x="7025" y="2773"/>
                <a:ext cx="291" cy="97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P</a:t>
                </a:r>
              </a:p>
            </p:txBody>
          </p:sp>
          <p:sp>
            <p:nvSpPr>
              <p:cNvPr id="27" name="WordArt 10"/>
              <p:cNvSpPr>
                <a:spLocks noChangeAspect="1" noChangeArrowheads="1" noChangeShapeType="1" noTextEdit="1"/>
              </p:cNvSpPr>
              <p:nvPr/>
            </p:nvSpPr>
            <p:spPr bwMode="auto">
              <a:xfrm>
                <a:off x="5995" y="2773"/>
                <a:ext cx="260" cy="77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dirty="0">
                    <a:ln w="9525">
                      <a:solidFill>
                        <a:srgbClr val="000000"/>
                      </a:solidFill>
                      <a:round/>
                      <a:headEnd/>
                      <a:tailEnd/>
                    </a:ln>
                    <a:solidFill>
                      <a:srgbClr val="00B050"/>
                    </a:solidFill>
                    <a:effectLst/>
                    <a:latin typeface="Times New Roman"/>
                    <a:cs typeface="Times New Roman"/>
                  </a:rPr>
                  <a:t>E</a:t>
                </a:r>
              </a:p>
            </p:txBody>
          </p:sp>
          <p:sp>
            <p:nvSpPr>
              <p:cNvPr id="28" name="WordArt 11"/>
              <p:cNvSpPr>
                <a:spLocks noChangeAspect="1" noChangeArrowheads="1" noChangeShapeType="1" noTextEdit="1"/>
              </p:cNvSpPr>
              <p:nvPr/>
            </p:nvSpPr>
            <p:spPr bwMode="auto">
              <a:xfrm>
                <a:off x="6255" y="2765"/>
                <a:ext cx="260" cy="77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R</a:t>
                </a:r>
              </a:p>
            </p:txBody>
          </p:sp>
          <p:sp>
            <p:nvSpPr>
              <p:cNvPr id="29" name="WordArt 12"/>
              <p:cNvSpPr>
                <a:spLocks noChangeAspect="1" noChangeArrowheads="1" noChangeShapeType="1" noTextEdit="1"/>
              </p:cNvSpPr>
              <p:nvPr/>
            </p:nvSpPr>
            <p:spPr bwMode="auto">
              <a:xfrm>
                <a:off x="5364" y="3568"/>
                <a:ext cx="1160" cy="239"/>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sz="3600" kern="10" spc="0">
                    <a:ln w="9525">
                      <a:solidFill>
                        <a:srgbClr val="000000"/>
                      </a:solidFill>
                      <a:round/>
                      <a:headEnd/>
                      <a:tailEnd/>
                    </a:ln>
                    <a:solidFill>
                      <a:srgbClr val="00B050"/>
                    </a:solidFill>
                    <a:effectLst/>
                    <a:latin typeface="Times New Roman"/>
                    <a:cs typeface="Times New Roman"/>
                  </a:rPr>
                  <a:t>Loan Program</a:t>
                </a:r>
              </a:p>
            </p:txBody>
          </p:sp>
        </p:grpSp>
        <p:pic>
          <p:nvPicPr>
            <p:cNvPr id="19" name="Picture 18" descr="\\DOAISD7100\DivisionFiles\COM\share\Permanent\DO\Photo and Graphics Library Commerce\Logos and Graphics\Logos Montana\StateSealOfficialSOSFullColor.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5209608"/>
              <a:ext cx="447675" cy="447675"/>
            </a:xfrm>
            <a:prstGeom prst="rect">
              <a:avLst/>
            </a:prstGeom>
            <a:noFill/>
            <a:ln>
              <a:noFill/>
            </a:ln>
          </p:spPr>
        </p:pic>
      </p:grpSp>
    </p:spTree>
    <p:extLst>
      <p:ext uri="{BB962C8B-B14F-4D97-AF65-F5344CB8AC3E}">
        <p14:creationId xmlns:p14="http://schemas.microsoft.com/office/powerpoint/2010/main" val="2782963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Limitation</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4C4C6FDA-F13E-4FEB-8276-7BEEAFDF96EF}" type="slidenum">
              <a:rPr lang="en-US" smtClean="0"/>
              <a:t>3</a:t>
            </a:fld>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95244929"/>
              </p:ext>
            </p:extLst>
          </p:nvPr>
        </p:nvGraphicFramePr>
        <p:xfrm>
          <a:off x="914400" y="1527685"/>
          <a:ext cx="6692565" cy="4721567"/>
        </p:xfrm>
        <a:graphic>
          <a:graphicData uri="http://schemas.openxmlformats.org/drawingml/2006/table">
            <a:tbl>
              <a:tblPr>
                <a:tableStyleId>{5C22544A-7EE6-4342-B048-85BDC9FD1C3A}</a:tableStyleId>
              </a:tblPr>
              <a:tblGrid>
                <a:gridCol w="4114800">
                  <a:extLst>
                    <a:ext uri="{9D8B030D-6E8A-4147-A177-3AD203B41FA5}">
                      <a16:colId xmlns:a16="http://schemas.microsoft.com/office/drawing/2014/main" val="20000"/>
                    </a:ext>
                  </a:extLst>
                </a:gridCol>
                <a:gridCol w="1226874">
                  <a:extLst>
                    <a:ext uri="{9D8B030D-6E8A-4147-A177-3AD203B41FA5}">
                      <a16:colId xmlns:a16="http://schemas.microsoft.com/office/drawing/2014/main" val="20001"/>
                    </a:ext>
                  </a:extLst>
                </a:gridCol>
                <a:gridCol w="125629">
                  <a:extLst>
                    <a:ext uri="{9D8B030D-6E8A-4147-A177-3AD203B41FA5}">
                      <a16:colId xmlns:a16="http://schemas.microsoft.com/office/drawing/2014/main" val="428213774"/>
                    </a:ext>
                  </a:extLst>
                </a:gridCol>
                <a:gridCol w="1225262">
                  <a:extLst>
                    <a:ext uri="{9D8B030D-6E8A-4147-A177-3AD203B41FA5}">
                      <a16:colId xmlns:a16="http://schemas.microsoft.com/office/drawing/2014/main" val="2942981328"/>
                    </a:ext>
                  </a:extLst>
                </a:gridCol>
              </a:tblGrid>
              <a:tr h="548640">
                <a:tc gridSpan="4">
                  <a:txBody>
                    <a:bodyPr/>
                    <a:lstStyle/>
                    <a:p>
                      <a:pPr algn="ctr">
                        <a:lnSpc>
                          <a:spcPct val="100000"/>
                        </a:lnSpc>
                      </a:pPr>
                      <a:r>
                        <a:rPr kumimoji="0" lang="en-US" sz="1600" i="0" kern="1200" dirty="0" smtClean="0">
                          <a:solidFill>
                            <a:schemeClr val="dk1"/>
                          </a:solidFill>
                          <a:effectLst/>
                          <a:latin typeface="+mj-lt"/>
                          <a:ea typeface="Times New Roman" panose="02020603050405020304" pitchFamily="18" charset="0"/>
                          <a:cs typeface="Times New Roman" panose="02020603050405020304" pitchFamily="18" charset="0"/>
                        </a:rPr>
                        <a:t> </a:t>
                      </a:r>
                      <a:r>
                        <a:rPr kumimoji="0" lang="en-US" sz="1600" b="1" i="0" kern="1200" dirty="0" smtClean="0">
                          <a:solidFill>
                            <a:schemeClr val="dk1"/>
                          </a:solidFill>
                          <a:effectLst/>
                          <a:latin typeface="+mj-lt"/>
                          <a:ea typeface="Times New Roman" panose="02020603050405020304" pitchFamily="18" charset="0"/>
                          <a:cs typeface="Times New Roman" panose="02020603050405020304" pitchFamily="18" charset="0"/>
                        </a:rPr>
                        <a:t>EAST HELENA K-12 SCHOOL DISTRICT</a:t>
                      </a:r>
                    </a:p>
                    <a:p>
                      <a:pPr algn="ctr">
                        <a:lnSpc>
                          <a:spcPct val="100000"/>
                        </a:lnSpc>
                      </a:pPr>
                      <a:r>
                        <a:rPr kumimoji="0" lang="en-US" sz="1600" b="1" i="0" kern="1200" dirty="0" smtClean="0">
                          <a:solidFill>
                            <a:schemeClr val="dk1"/>
                          </a:solidFill>
                          <a:effectLst/>
                          <a:latin typeface="+mj-lt"/>
                          <a:ea typeface="Times New Roman" panose="02020603050405020304" pitchFamily="18" charset="0"/>
                          <a:cs typeface="Times New Roman" panose="02020603050405020304" pitchFamily="18" charset="0"/>
                        </a:rPr>
                        <a:t>ESTIMATED DEBT LIMITATION CALCULATION</a:t>
                      </a:r>
                      <a:endParaRPr kumimoji="0" lang="en-US" sz="1600" b="1" i="0" kern="1200" dirty="0">
                        <a:solidFill>
                          <a:schemeClr val="dk1"/>
                        </a:solidFill>
                        <a:effectLst/>
                        <a:latin typeface="+mj-lt"/>
                        <a:ea typeface="Times New Roman" panose="02020603050405020304" pitchFamily="18" charset="0"/>
                        <a:cs typeface="Times New Roman" panose="02020603050405020304" pitchFamily="18" charset="0"/>
                      </a:endParaRPr>
                    </a:p>
                  </a:txBody>
                  <a:tcPr marL="16169" marR="16169" marT="0" marB="0" anchor="b">
                    <a:solidFill>
                      <a:schemeClr val="accent2">
                        <a:lumMod val="60000"/>
                        <a:lumOff val="40000"/>
                      </a:schemeClr>
                    </a:solidFill>
                  </a:tcPr>
                </a:tc>
                <a:tc hMerge="1">
                  <a:txBody>
                    <a:bodyPr/>
                    <a:lstStyle/>
                    <a:p>
                      <a:endParaRPr lang="en-US"/>
                    </a:p>
                  </a:txBody>
                  <a:tcPr/>
                </a:tc>
                <a:tc hMerge="1">
                  <a:txBody>
                    <a:bodyPr/>
                    <a:lstStyle/>
                    <a:p>
                      <a:endParaRPr lang="en-US"/>
                    </a:p>
                  </a:txBody>
                  <a:tcPr/>
                </a:tc>
                <a:tc hMerge="1">
                  <a:txBody>
                    <a:bodyPr/>
                    <a:lstStyle/>
                    <a:p>
                      <a:pPr marL="0" marR="0" algn="ctr">
                        <a:lnSpc>
                          <a:spcPct val="100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16169" marR="16169" marT="0" marB="0" anchor="b">
                    <a:solidFill>
                      <a:schemeClr val="accent2">
                        <a:lumMod val="60000"/>
                        <a:lumOff val="40000"/>
                      </a:schemeClr>
                    </a:solidFill>
                  </a:tcPr>
                </a:tc>
                <a:extLst>
                  <a:ext uri="{0D108BD9-81ED-4DB2-BD59-A6C34878D82A}">
                    <a16:rowId xmlns:a16="http://schemas.microsoft.com/office/drawing/2014/main" val="10000"/>
                  </a:ext>
                </a:extLst>
              </a:tr>
              <a:tr h="194995">
                <a:tc gridSpan="4">
                  <a:txBody>
                    <a:bodyPr/>
                    <a:lstStyle/>
                    <a:p>
                      <a:pPr marL="0" marR="0" algn="l">
                        <a:lnSpc>
                          <a:spcPct val="100000"/>
                        </a:lnSpc>
                        <a:spcBef>
                          <a:spcPts val="600"/>
                        </a:spcBef>
                        <a:spcAft>
                          <a:spcPts val="0"/>
                        </a:spcAft>
                        <a:tabLst>
                          <a:tab pos="85725" algn="l"/>
                        </a:tabLst>
                      </a:pPr>
                      <a:r>
                        <a:rPr kumimoji="0" lang="en-US" sz="1000" i="0" kern="1200" dirty="0" smtClean="0">
                          <a:solidFill>
                            <a:schemeClr val="dk1"/>
                          </a:solidFill>
                          <a:effectLst/>
                          <a:latin typeface="+mj-lt"/>
                          <a:ea typeface="Times New Roman" panose="02020603050405020304" pitchFamily="18" charset="0"/>
                          <a:cs typeface="Times New Roman" panose="02020603050405020304" pitchFamily="18" charset="0"/>
                        </a:rPr>
                        <a:t>A K-12 school district’s debt limitation is the greater of Option 1 or Option 2 as highlighted below.</a:t>
                      </a:r>
                      <a:endParaRPr kumimoji="0" lang="en-US" sz="1000" i="0" kern="1200" dirty="0">
                        <a:solidFill>
                          <a:schemeClr val="dk1"/>
                        </a:solidFill>
                        <a:effectLst/>
                        <a:latin typeface="+mj-lt"/>
                        <a:ea typeface="Times New Roman" panose="02020603050405020304" pitchFamily="18" charset="0"/>
                        <a:cs typeface="Times New Roman" panose="02020603050405020304" pitchFamily="18" charset="0"/>
                      </a:endParaRPr>
                    </a:p>
                  </a:txBody>
                  <a:tcPr marL="16169" marR="16169" marT="0" marB="0" anchor="b"/>
                </a:tc>
                <a:tc hMerge="1">
                  <a:txBody>
                    <a:bodyPr/>
                    <a:lstStyle/>
                    <a:p>
                      <a:pPr marL="0" marR="0" algn="r">
                        <a:lnSpc>
                          <a:spcPct val="100000"/>
                        </a:lnSpc>
                        <a:spcBef>
                          <a:spcPts val="600"/>
                        </a:spcBef>
                        <a:spcAft>
                          <a:spcPts val="0"/>
                        </a:spcAft>
                      </a:pPr>
                      <a:endParaRPr lang="en-US" sz="1200" b="1" i="0" dirty="0">
                        <a:effectLst/>
                        <a:latin typeface="+mj-lt"/>
                        <a:ea typeface="Times New Roman"/>
                        <a:cs typeface="Times New Roman"/>
                      </a:endParaRPr>
                    </a:p>
                  </a:txBody>
                  <a:tcPr marL="16169" marR="16169" marT="0" marB="0" anchor="b"/>
                </a:tc>
                <a:tc hMerge="1">
                  <a:txBody>
                    <a:bodyPr/>
                    <a:lstStyle/>
                    <a:p>
                      <a:endParaRPr lang="en-US"/>
                    </a:p>
                  </a:txBody>
                  <a:tcPr/>
                </a:tc>
                <a:tc hMerge="1">
                  <a:txBody>
                    <a:bodyPr/>
                    <a:lstStyle/>
                    <a:p>
                      <a:pPr marL="0" marR="0" algn="r">
                        <a:lnSpc>
                          <a:spcPct val="100000"/>
                        </a:lnSpc>
                        <a:spcBef>
                          <a:spcPts val="600"/>
                        </a:spcBef>
                        <a:spcAft>
                          <a:spcPts val="0"/>
                        </a:spcAft>
                      </a:pPr>
                      <a:endParaRPr lang="en-US" sz="1200" b="1" i="0" dirty="0">
                        <a:effectLst/>
                        <a:latin typeface="+mj-lt"/>
                        <a:ea typeface="Times New Roman"/>
                        <a:cs typeface="Times New Roman"/>
                      </a:endParaRPr>
                    </a:p>
                  </a:txBody>
                  <a:tcPr marL="16169" marR="16169" marT="0" marB="0" anchor="b"/>
                </a:tc>
                <a:extLst>
                  <a:ext uri="{0D108BD9-81ED-4DB2-BD59-A6C34878D82A}">
                    <a16:rowId xmlns:a16="http://schemas.microsoft.com/office/drawing/2014/main" val="10001"/>
                  </a:ext>
                </a:extLst>
              </a:tr>
              <a:tr h="233996">
                <a:tc>
                  <a:txBody>
                    <a:bodyPr/>
                    <a:lstStyle/>
                    <a:p>
                      <a:pPr marL="0" marR="0" lvl="0" indent="0">
                        <a:lnSpc>
                          <a:spcPct val="100000"/>
                        </a:lnSpc>
                        <a:spcBef>
                          <a:spcPts val="600"/>
                        </a:spcBef>
                        <a:spcAft>
                          <a:spcPts val="0"/>
                        </a:spcAft>
                        <a:buSzPts val="1400"/>
                        <a:buFont typeface="+mj-lt"/>
                        <a:buNone/>
                        <a:tabLst>
                          <a:tab pos="85725" algn="l"/>
                        </a:tabLst>
                      </a:pPr>
                      <a:endParaRPr kumimoji="0" lang="en-US" sz="1200" b="1" i="0" kern="1200" dirty="0">
                        <a:solidFill>
                          <a:schemeClr val="dk1"/>
                        </a:solidFill>
                        <a:effectLst/>
                        <a:latin typeface="+mj-lt"/>
                        <a:ea typeface="Times New Roman" panose="02020603050405020304" pitchFamily="18" charset="0"/>
                        <a:cs typeface="Times New Roman" panose="02020603050405020304" pitchFamily="18" charset="0"/>
                      </a:endParaRPr>
                    </a:p>
                  </a:txBody>
                  <a:tcPr marL="16169" marR="16169"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extLst>
                  <a:ext uri="{0D108BD9-81ED-4DB2-BD59-A6C34878D82A}">
                    <a16:rowId xmlns:a16="http://schemas.microsoft.com/office/drawing/2014/main" val="944100602"/>
                  </a:ext>
                </a:extLst>
              </a:tr>
              <a:tr h="233996">
                <a:tc>
                  <a:txBody>
                    <a:bodyPr/>
                    <a:lstStyle/>
                    <a:p>
                      <a:pPr marL="0" marR="0" lvl="0" indent="0">
                        <a:lnSpc>
                          <a:spcPct val="100000"/>
                        </a:lnSpc>
                        <a:spcBef>
                          <a:spcPts val="600"/>
                        </a:spcBef>
                        <a:spcAft>
                          <a:spcPts val="0"/>
                        </a:spcAft>
                        <a:buSzPts val="1400"/>
                        <a:buFont typeface="+mj-lt"/>
                        <a:buNone/>
                        <a:tabLst>
                          <a:tab pos="85725" algn="l"/>
                        </a:tabLst>
                      </a:pPr>
                      <a:r>
                        <a:rPr kumimoji="0" lang="en-US" sz="1200" b="1" i="0" u="sng" kern="1200" dirty="0" smtClean="0">
                          <a:solidFill>
                            <a:schemeClr val="dk1"/>
                          </a:solidFill>
                          <a:effectLst/>
                          <a:latin typeface="+mj-lt"/>
                          <a:ea typeface="Times New Roman" panose="02020603050405020304" pitchFamily="18" charset="0"/>
                          <a:cs typeface="Times New Roman" panose="02020603050405020304" pitchFamily="18" charset="0"/>
                        </a:rPr>
                        <a:t>OPTION 1 </a:t>
                      </a:r>
                      <a:r>
                        <a:rPr kumimoji="0" lang="en-US" sz="1200" b="1" i="0" kern="1200" dirty="0" smtClean="0">
                          <a:solidFill>
                            <a:schemeClr val="dk1"/>
                          </a:solidFill>
                          <a:effectLst/>
                          <a:latin typeface="+mj-lt"/>
                          <a:ea typeface="Times New Roman" panose="02020603050405020304" pitchFamily="18" charset="0"/>
                          <a:cs typeface="Times New Roman" panose="02020603050405020304" pitchFamily="18" charset="0"/>
                        </a:rPr>
                        <a:t>– STATEWIDE AVERAGE FORMULA</a:t>
                      </a:r>
                      <a:endParaRPr kumimoji="0" lang="en-US" sz="1200" b="1" i="0" kern="1200" dirty="0">
                        <a:solidFill>
                          <a:schemeClr val="dk1"/>
                        </a:solidFill>
                        <a:effectLst/>
                        <a:latin typeface="+mj-lt"/>
                        <a:ea typeface="Times New Roman" panose="02020603050405020304" pitchFamily="18" charset="0"/>
                        <a:cs typeface="Times New Roman" panose="02020603050405020304" pitchFamily="18" charset="0"/>
                      </a:endParaRPr>
                    </a:p>
                  </a:txBody>
                  <a:tcPr marL="16169" marR="16169" marT="0" marB="0" anchor="b"/>
                </a:tc>
                <a:tc>
                  <a:txBody>
                    <a:bodyPr/>
                    <a:lstStyle/>
                    <a:p>
                      <a:pPr marL="0" marR="0" algn="r">
                        <a:lnSpc>
                          <a:spcPct val="100000"/>
                        </a:lnSpc>
                        <a:spcBef>
                          <a:spcPts val="0"/>
                        </a:spcBef>
                        <a:spcAft>
                          <a:spcPts val="0"/>
                        </a:spcAft>
                      </a:pPr>
                      <a:r>
                        <a:rPr lang="en-US" sz="1200" i="0" u="none" strike="noStrike" dirty="0">
                          <a:effectLst/>
                          <a:latin typeface="+mj-lt"/>
                        </a:rPr>
                        <a:t> </a:t>
                      </a:r>
                      <a:endParaRPr lang="en-US" sz="1200" i="0" dirty="0">
                        <a:effectLst/>
                        <a:latin typeface="+mj-lt"/>
                        <a:ea typeface="Times New Roman"/>
                        <a:cs typeface="Times New Roman"/>
                      </a:endParaRPr>
                    </a:p>
                  </a:txBody>
                  <a:tcPr marL="16169" marR="16169"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extLst>
                  <a:ext uri="{0D108BD9-81ED-4DB2-BD59-A6C34878D82A}">
                    <a16:rowId xmlns:a16="http://schemas.microsoft.com/office/drawing/2014/main" val="10002"/>
                  </a:ext>
                </a:extLst>
              </a:tr>
              <a:tr h="233996">
                <a:tc>
                  <a:txBody>
                    <a:bodyPr/>
                    <a:lstStyle/>
                    <a:p>
                      <a:pPr marL="0" marR="0">
                        <a:lnSpc>
                          <a:spcPct val="100000"/>
                        </a:lnSpc>
                        <a:spcBef>
                          <a:spcPts val="400"/>
                        </a:spcBef>
                        <a:spcAft>
                          <a:spcPts val="400"/>
                        </a:spcAft>
                      </a:pP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dirty="0" smtClean="0">
                          <a:effectLst/>
                          <a:latin typeface="+mj-lt"/>
                          <a:ea typeface="Times New Roman" panose="02020603050405020304" pitchFamily="18" charset="0"/>
                          <a:cs typeface="Times New Roman" panose="02020603050405020304" pitchFamily="18" charset="0"/>
                        </a:rPr>
                        <a:t>Elem Portion</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400"/>
                        </a:spcBef>
                        <a:spcAft>
                          <a:spcPts val="400"/>
                        </a:spcAft>
                      </a:pP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B w="12700" cmpd="sng">
                      <a:noFill/>
                    </a:lnB>
                  </a:tcPr>
                </a:tc>
                <a:tc>
                  <a:txBody>
                    <a:bodyPr/>
                    <a:lstStyle/>
                    <a:p>
                      <a:pPr marL="0" marR="0" algn="r">
                        <a:lnSpc>
                          <a:spcPct val="100000"/>
                        </a:lnSpc>
                        <a:spcBef>
                          <a:spcPts val="400"/>
                        </a:spcBef>
                        <a:spcAft>
                          <a:spcPts val="400"/>
                        </a:spcAft>
                      </a:pPr>
                      <a:r>
                        <a:rPr lang="en-US" sz="1200" i="0" dirty="0" smtClean="0">
                          <a:effectLst/>
                          <a:latin typeface="+mj-lt"/>
                          <a:ea typeface="Times New Roman" panose="02020603050405020304" pitchFamily="18" charset="0"/>
                          <a:cs typeface="Times New Roman" panose="02020603050405020304" pitchFamily="18" charset="0"/>
                        </a:rPr>
                        <a:t>HS Portion</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202331"/>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2019/20 State Average Taxable Valuation Per ANB</a:t>
                      </a:r>
                    </a:p>
                  </a:txBody>
                  <a:tcPr marL="22860" marR="22860" marT="0" marB="0" anchor="b"/>
                </a:tc>
                <a:tc>
                  <a:txBody>
                    <a:bodyPr/>
                    <a:lstStyle/>
                    <a:p>
                      <a:pPr marL="0" marR="0" algn="r">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$36,680</a:t>
                      </a:r>
                    </a:p>
                  </a:txBody>
                  <a:tcPr marL="22860" marR="22860" marT="0" marB="0" anchor="b">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400"/>
                        </a:spcBef>
                        <a:spcAft>
                          <a:spcPts val="400"/>
                        </a:spcAft>
                      </a:pP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T w="12700" cap="flat" cmpd="sng" algn="ctr">
                      <a:noFill/>
                      <a:prstDash val="solid"/>
                      <a:round/>
                      <a:headEnd type="none" w="med" len="med"/>
                      <a:tailEnd type="none" w="med" len="med"/>
                    </a:lnT>
                  </a:tcPr>
                </a:tc>
                <a:tc>
                  <a:txBody>
                    <a:bodyPr/>
                    <a:lstStyle/>
                    <a:p>
                      <a:pPr marL="0" marR="0" algn="r">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$90,990</a:t>
                      </a:r>
                    </a:p>
                  </a:txBody>
                  <a:tcPr marL="22860" marR="2286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          X  School District’s ANB for </a:t>
                      </a:r>
                      <a:r>
                        <a:rPr lang="en-US" sz="1200" i="0" dirty="0" smtClean="0">
                          <a:effectLst/>
                          <a:latin typeface="+mj-lt"/>
                          <a:ea typeface="Times New Roman" panose="02020603050405020304" pitchFamily="18" charset="0"/>
                          <a:cs typeface="Times New Roman" panose="02020603050405020304" pitchFamily="18" charset="0"/>
                        </a:rPr>
                        <a:t>2019/20</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u="none" dirty="0" smtClean="0">
                          <a:effectLst/>
                          <a:latin typeface="+mj-lt"/>
                          <a:ea typeface="Times New Roman" panose="02020603050405020304" pitchFamily="18" charset="0"/>
                          <a:cs typeface="Times New Roman" panose="02020603050405020304" pitchFamily="18" charset="0"/>
                        </a:rPr>
                        <a:t>          </a:t>
                      </a:r>
                      <a:r>
                        <a:rPr lang="en-US" sz="1200" i="0" u="none" dirty="0">
                          <a:effectLst/>
                          <a:latin typeface="+mj-lt"/>
                          <a:ea typeface="Times New Roman" panose="02020603050405020304" pitchFamily="18" charset="0"/>
                          <a:cs typeface="Times New Roman" panose="02020603050405020304" pitchFamily="18" charset="0"/>
                        </a:rPr>
                        <a:t>1,305</a:t>
                      </a:r>
                    </a:p>
                  </a:txBody>
                  <a:tcPr marL="22860" marR="22860" marT="0" marB="0" anchor="b">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400"/>
                        </a:spcBef>
                        <a:spcAft>
                          <a:spcPts val="400"/>
                        </a:spcAft>
                      </a:pP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u="none" dirty="0">
                          <a:effectLst/>
                          <a:latin typeface="+mj-lt"/>
                          <a:ea typeface="Times New Roman" panose="02020603050405020304" pitchFamily="18" charset="0"/>
                          <a:cs typeface="Times New Roman" panose="02020603050405020304" pitchFamily="18" charset="0"/>
                        </a:rPr>
                        <a:t>           580</a:t>
                      </a:r>
                    </a:p>
                  </a:txBody>
                  <a:tcPr marL="22860" marR="22860" marT="0" marB="0" anchor="b">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3996">
                <a:tc>
                  <a:txBody>
                    <a:bodyPr/>
                    <a:lstStyle/>
                    <a:p>
                      <a:pPr marL="0" marR="0">
                        <a:lnSpc>
                          <a:spcPct val="100000"/>
                        </a:lnSpc>
                        <a:spcBef>
                          <a:spcPts val="400"/>
                        </a:spcBef>
                        <a:spcAft>
                          <a:spcPts val="400"/>
                        </a:spcAft>
                      </a:pPr>
                      <a:r>
                        <a:rPr lang="en-US" sz="1200" i="0" dirty="0" smtClean="0">
                          <a:effectLst/>
                          <a:latin typeface="+mj-lt"/>
                          <a:ea typeface="Times New Roman" panose="02020603050405020304" pitchFamily="18" charset="0"/>
                          <a:cs typeface="Times New Roman" panose="02020603050405020304" pitchFamily="18" charset="0"/>
                        </a:rPr>
                        <a:t>	Subtotal</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dirty="0" smtClean="0">
                          <a:effectLst/>
                          <a:latin typeface="+mj-lt"/>
                          <a:ea typeface="Times New Roman" panose="02020603050405020304" pitchFamily="18" charset="0"/>
                          <a:cs typeface="Times New Roman" panose="02020603050405020304" pitchFamily="18" charset="0"/>
                        </a:rPr>
                        <a:t>$47,867,400</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T w="6350" cap="flat" cmpd="sng" algn="ctr">
                      <a:solidFill>
                        <a:schemeClr val="tx1"/>
                      </a:solidFill>
                      <a:prstDash val="solid"/>
                      <a:round/>
                      <a:headEnd type="none" w="med" len="med"/>
                      <a:tailEnd type="none" w="med" len="med"/>
                    </a:lnT>
                  </a:tcPr>
                </a:tc>
                <a:tc>
                  <a:txBody>
                    <a:bodyPr/>
                    <a:lstStyle/>
                    <a:p>
                      <a:pPr marL="0" marR="0" algn="r">
                        <a:lnSpc>
                          <a:spcPct val="100000"/>
                        </a:lnSpc>
                        <a:spcBef>
                          <a:spcPts val="400"/>
                        </a:spcBef>
                        <a:spcAft>
                          <a:spcPts val="400"/>
                        </a:spcAft>
                      </a:pP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dirty="0" smtClean="0">
                          <a:effectLst/>
                          <a:latin typeface="+mj-lt"/>
                          <a:ea typeface="Times New Roman" panose="02020603050405020304" pitchFamily="18" charset="0"/>
                          <a:cs typeface="Times New Roman" panose="02020603050405020304" pitchFamily="18" charset="0"/>
                        </a:rPr>
                        <a:t>$52,774,200</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          X Debt Limit Rate of 1.00</a:t>
                      </a:r>
                    </a:p>
                  </a:txBody>
                  <a:tcPr marL="22860" marR="22860" marT="0" marB="0" anchor="b"/>
                </a:tc>
                <a:tc>
                  <a:txBody>
                    <a:bodyPr/>
                    <a:lstStyle/>
                    <a:p>
                      <a:pPr marL="0" marR="0" algn="r">
                        <a:lnSpc>
                          <a:spcPct val="100000"/>
                        </a:lnSpc>
                        <a:spcBef>
                          <a:spcPts val="400"/>
                        </a:spcBef>
                        <a:spcAft>
                          <a:spcPts val="400"/>
                        </a:spcAft>
                      </a:pPr>
                      <a:r>
                        <a:rPr lang="en-US" sz="1200" i="0" u="none" dirty="0">
                          <a:effectLst/>
                          <a:latin typeface="+mj-lt"/>
                          <a:ea typeface="Times New Roman" panose="02020603050405020304" pitchFamily="18" charset="0"/>
                          <a:cs typeface="Times New Roman" panose="02020603050405020304" pitchFamily="18" charset="0"/>
                        </a:rPr>
                        <a:t>             1.00</a:t>
                      </a:r>
                    </a:p>
                  </a:txBody>
                  <a:tcPr marL="22860" marR="22860" marT="0" marB="0" anchor="b">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400"/>
                        </a:spcBef>
                        <a:spcAft>
                          <a:spcPts val="400"/>
                        </a:spcAft>
                      </a:pPr>
                      <a:endParaRPr lang="en-US" sz="1200" i="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u="none" dirty="0">
                          <a:effectLst/>
                          <a:latin typeface="+mj-lt"/>
                          <a:ea typeface="Times New Roman" panose="02020603050405020304" pitchFamily="18" charset="0"/>
                          <a:cs typeface="Times New Roman" panose="02020603050405020304" pitchFamily="18" charset="0"/>
                        </a:rPr>
                        <a:t>             1.00</a:t>
                      </a:r>
                    </a:p>
                  </a:txBody>
                  <a:tcPr marL="22860" marR="22860" marT="0" marB="0" anchor="b">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Debt Capacity Calculation</a:t>
                      </a:r>
                    </a:p>
                  </a:txBody>
                  <a:tcPr marL="22860" marR="22860" marT="0" marB="0" anchor="b"/>
                </a:tc>
                <a:tc>
                  <a:txBody>
                    <a:bodyPr/>
                    <a:lstStyle/>
                    <a:p>
                      <a:pPr marL="0" marR="0" algn="r">
                        <a:lnSpc>
                          <a:spcPct val="100000"/>
                        </a:lnSpc>
                        <a:spcBef>
                          <a:spcPts val="400"/>
                        </a:spcBef>
                        <a:spcAft>
                          <a:spcPts val="400"/>
                        </a:spcAft>
                      </a:pPr>
                      <a:r>
                        <a:rPr lang="en-US" sz="1200" i="0" u="dbl" dirty="0">
                          <a:effectLst/>
                          <a:latin typeface="+mj-lt"/>
                          <a:ea typeface="Times New Roman" panose="02020603050405020304" pitchFamily="18" charset="0"/>
                          <a:cs typeface="Times New Roman" panose="02020603050405020304" pitchFamily="18" charset="0"/>
                        </a:rPr>
                        <a:t>$47,867,400</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T w="6350" cap="flat" cmpd="sng" algn="ctr">
                      <a:solidFill>
                        <a:schemeClr val="tx1"/>
                      </a:solidFill>
                      <a:prstDash val="solid"/>
                      <a:round/>
                      <a:headEnd type="none" w="med" len="med"/>
                      <a:tailEnd type="none" w="med" len="med"/>
                    </a:lnT>
                  </a:tcPr>
                </a:tc>
                <a:tc>
                  <a:txBody>
                    <a:bodyPr/>
                    <a:lstStyle/>
                    <a:p>
                      <a:pPr marL="0" marR="0" algn="r">
                        <a:lnSpc>
                          <a:spcPct val="100000"/>
                        </a:lnSpc>
                        <a:spcBef>
                          <a:spcPts val="400"/>
                        </a:spcBef>
                        <a:spcAft>
                          <a:spcPts val="400"/>
                        </a:spcAft>
                      </a:pP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u="dbl" dirty="0">
                          <a:effectLst/>
                          <a:latin typeface="+mj-lt"/>
                          <a:ea typeface="Times New Roman" panose="02020603050405020304" pitchFamily="18" charset="0"/>
                          <a:cs typeface="Times New Roman" panose="02020603050405020304" pitchFamily="18" charset="0"/>
                        </a:rPr>
                        <a:t>$52,774,200</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8"/>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Total K-12 Debt Capacity Calculation – Using Option 1</a:t>
                      </a:r>
                    </a:p>
                  </a:txBody>
                  <a:tcPr marL="22860" marR="22860" marT="0" marB="0" anchor="b"/>
                </a:tc>
                <a:tc gridSpan="3">
                  <a:txBody>
                    <a:bodyPr/>
                    <a:lstStyle/>
                    <a:p>
                      <a:pPr marL="0" marR="0" algn="ctr">
                        <a:lnSpc>
                          <a:spcPct val="100000"/>
                        </a:lnSpc>
                        <a:spcBef>
                          <a:spcPts val="400"/>
                        </a:spcBef>
                        <a:spcAft>
                          <a:spcPts val="400"/>
                        </a:spcAft>
                      </a:pPr>
                      <a:r>
                        <a:rPr lang="en-US" sz="1200" b="1" i="0" u="dbl" dirty="0">
                          <a:effectLst/>
                          <a:latin typeface="+mj-lt"/>
                          <a:ea typeface="Times New Roman" panose="02020603050405020304" pitchFamily="18" charset="0"/>
                          <a:cs typeface="Times New Roman" panose="02020603050405020304" pitchFamily="18" charset="0"/>
                        </a:rPr>
                        <a:t>$100,641,600</a:t>
                      </a:r>
                      <a:endParaRPr lang="en-US" sz="1200" b="1" i="0" dirty="0">
                        <a:effectLst/>
                        <a:latin typeface="+mj-lt"/>
                        <a:ea typeface="Times New Roman" panose="02020603050405020304" pitchFamily="18" charset="0"/>
                        <a:cs typeface="Times New Roman" panose="02020603050405020304" pitchFamily="18" charset="0"/>
                      </a:endParaRPr>
                    </a:p>
                  </a:txBody>
                  <a:tcPr marL="22860" marR="22860" marT="0" marB="0" anchor="b"/>
                </a:tc>
                <a:tc hMerge="1">
                  <a:txBody>
                    <a:bodyPr/>
                    <a:lstStyle/>
                    <a:p>
                      <a:endParaRPr lang="en-US"/>
                    </a:p>
                  </a:txBody>
                  <a:tcPr/>
                </a:tc>
                <a:tc hMerge="1">
                  <a:txBody>
                    <a:bodyPr/>
                    <a:lstStyle/>
                    <a:p>
                      <a:pPr marL="0" marR="0" algn="r">
                        <a:lnSpc>
                          <a:spcPct val="150000"/>
                        </a:lnSpc>
                        <a:spcBef>
                          <a:spcPts val="0"/>
                        </a:spcBef>
                        <a:spcAft>
                          <a:spcPts val="0"/>
                        </a:spcAft>
                      </a:pPr>
                      <a:endParaRPr lang="en-US" sz="1100" dirty="0">
                        <a:effectLst/>
                        <a:latin typeface="Calibri" panose="020F0502020204030204" pitchFamily="34" charset="0"/>
                        <a:ea typeface="Times New Roman"/>
                        <a:cs typeface="Times New Roman"/>
                      </a:endParaRPr>
                    </a:p>
                  </a:txBody>
                  <a:tcPr marL="16169" marR="16169" marT="0" marB="0"/>
                </a:tc>
                <a:extLst>
                  <a:ext uri="{0D108BD9-81ED-4DB2-BD59-A6C34878D82A}">
                    <a16:rowId xmlns:a16="http://schemas.microsoft.com/office/drawing/2014/main" val="10009"/>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     Less: Outstanding General Obligation Bonds</a:t>
                      </a:r>
                    </a:p>
                  </a:txBody>
                  <a:tcPr marL="22860" marR="22860" marT="0" marB="0" anchor="b">
                    <a:solidFill>
                      <a:schemeClr val="accent2">
                        <a:lumMod val="40000"/>
                        <a:lumOff val="60000"/>
                      </a:schemeClr>
                    </a:solidFill>
                  </a:tcPr>
                </a:tc>
                <a:tc gridSpan="3">
                  <a:txBody>
                    <a:bodyPr/>
                    <a:lstStyle/>
                    <a:p>
                      <a:pPr marL="0" marR="0" algn="ctr">
                        <a:lnSpc>
                          <a:spcPct val="100000"/>
                        </a:lnSpc>
                        <a:spcBef>
                          <a:spcPts val="400"/>
                        </a:spcBef>
                        <a:spcAft>
                          <a:spcPts val="400"/>
                        </a:spcAft>
                      </a:pPr>
                      <a:r>
                        <a:rPr lang="en-US" sz="1200" i="0" u="sng" dirty="0" smtClean="0">
                          <a:effectLst/>
                          <a:latin typeface="+mj-lt"/>
                          <a:ea typeface="Times New Roman" panose="02020603050405020304" pitchFamily="18" charset="0"/>
                          <a:cs typeface="Times New Roman" panose="02020603050405020304" pitchFamily="18" charset="0"/>
                        </a:rPr>
                        <a:t>39,850,000</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solidFill>
                      <a:schemeClr val="accent2">
                        <a:lumMod val="40000"/>
                        <a:lumOff val="60000"/>
                      </a:schemeClr>
                    </a:solidFill>
                  </a:tcPr>
                </a:tc>
                <a:tc hMerge="1">
                  <a:txBody>
                    <a:bodyPr/>
                    <a:lstStyle/>
                    <a:p>
                      <a:endParaRPr lang="en-US"/>
                    </a:p>
                  </a:txBody>
                  <a:tcPr/>
                </a:tc>
                <a:tc hMerge="1">
                  <a:txBody>
                    <a:bodyPr/>
                    <a:lstStyle/>
                    <a:p>
                      <a:pPr marL="0" marR="0" algn="r">
                        <a:lnSpc>
                          <a:spcPct val="150000"/>
                        </a:lnSpc>
                        <a:spcBef>
                          <a:spcPts val="0"/>
                        </a:spcBef>
                        <a:spcAft>
                          <a:spcPts val="0"/>
                        </a:spcAft>
                      </a:pPr>
                      <a:endParaRPr kumimoji="0" lang="en-US" sz="1200" b="1" kern="1200" dirty="0">
                        <a:solidFill>
                          <a:schemeClr val="dk1"/>
                        </a:solidFill>
                        <a:effectLst/>
                        <a:latin typeface="Calibri" panose="020F0502020204030204" pitchFamily="34" charset="0"/>
                        <a:ea typeface="+mn-ea"/>
                        <a:cs typeface="+mn-cs"/>
                      </a:endParaRPr>
                    </a:p>
                  </a:txBody>
                  <a:tcPr marL="16169" marR="16169" marT="0" marB="0">
                    <a:solidFill>
                      <a:schemeClr val="accent2">
                        <a:lumMod val="40000"/>
                        <a:lumOff val="60000"/>
                      </a:schemeClr>
                    </a:solidFill>
                  </a:tcPr>
                </a:tc>
                <a:extLst>
                  <a:ext uri="{0D108BD9-81ED-4DB2-BD59-A6C34878D82A}">
                    <a16:rowId xmlns:a16="http://schemas.microsoft.com/office/drawing/2014/main" val="10010"/>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Remaining K-12 Debt Capacity - Using Option 1</a:t>
                      </a:r>
                    </a:p>
                  </a:txBody>
                  <a:tcPr marL="22860" marR="22860" marT="0" marB="0" anchor="b"/>
                </a:tc>
                <a:tc gridSpan="3">
                  <a:txBody>
                    <a:bodyPr/>
                    <a:lstStyle/>
                    <a:p>
                      <a:pPr marL="0" marR="0" algn="ctr">
                        <a:lnSpc>
                          <a:spcPct val="100000"/>
                        </a:lnSpc>
                        <a:spcBef>
                          <a:spcPts val="400"/>
                        </a:spcBef>
                        <a:spcAft>
                          <a:spcPts val="400"/>
                        </a:spcAft>
                      </a:pPr>
                      <a:r>
                        <a:rPr lang="en-US" sz="1200" b="1" i="0" u="dbl" dirty="0">
                          <a:effectLst/>
                          <a:latin typeface="+mj-lt"/>
                          <a:ea typeface="Times New Roman" panose="02020603050405020304" pitchFamily="18" charset="0"/>
                          <a:cs typeface="Times New Roman" panose="02020603050405020304" pitchFamily="18" charset="0"/>
                        </a:rPr>
                        <a:t>$60,791,600</a:t>
                      </a:r>
                      <a:endParaRPr lang="en-US" sz="1200" b="1" i="0" dirty="0">
                        <a:effectLst/>
                        <a:latin typeface="+mj-lt"/>
                        <a:ea typeface="Times New Roman" panose="02020603050405020304" pitchFamily="18" charset="0"/>
                        <a:cs typeface="Times New Roman" panose="02020603050405020304" pitchFamily="18" charset="0"/>
                      </a:endParaRPr>
                    </a:p>
                  </a:txBody>
                  <a:tcPr marL="22860" marR="22860" marT="0" marB="0" anchor="b">
                    <a:solidFill>
                      <a:srgbClr val="FFFF00"/>
                    </a:solidFill>
                  </a:tcPr>
                </a:tc>
                <a:tc hMerge="1">
                  <a:txBody>
                    <a:bodyPr/>
                    <a:lstStyle/>
                    <a:p>
                      <a:endParaRPr lang="en-US"/>
                    </a:p>
                  </a:txBody>
                  <a:tcPr/>
                </a:tc>
                <a:tc hMerge="1">
                  <a:txBody>
                    <a:bodyPr/>
                    <a:lstStyle/>
                    <a:p>
                      <a:pPr marL="0" marR="0" algn="r">
                        <a:lnSpc>
                          <a:spcPct val="150000"/>
                        </a:lnSpc>
                        <a:spcBef>
                          <a:spcPts val="0"/>
                        </a:spcBef>
                        <a:spcAft>
                          <a:spcPts val="0"/>
                        </a:spcAft>
                      </a:pPr>
                      <a:endParaRPr lang="en-US" sz="1000" dirty="0">
                        <a:effectLst/>
                        <a:latin typeface="Calibri" panose="020F0502020204030204" pitchFamily="34" charset="0"/>
                        <a:ea typeface="Times New Roman"/>
                        <a:cs typeface="Times New Roman"/>
                      </a:endParaRPr>
                    </a:p>
                  </a:txBody>
                  <a:tcPr marL="16169" marR="16169" marT="0" marB="0"/>
                </a:tc>
                <a:extLst>
                  <a:ext uri="{0D108BD9-81ED-4DB2-BD59-A6C34878D82A}">
                    <a16:rowId xmlns:a16="http://schemas.microsoft.com/office/drawing/2014/main" val="10011"/>
                  </a:ext>
                </a:extLst>
              </a:tr>
              <a:tr h="233996">
                <a:tc>
                  <a:txBody>
                    <a:bodyPr/>
                    <a:lstStyle/>
                    <a:p>
                      <a:pPr marL="0" marR="0">
                        <a:lnSpc>
                          <a:spcPct val="100000"/>
                        </a:lnSpc>
                        <a:spcBef>
                          <a:spcPts val="1200"/>
                        </a:spcBef>
                        <a:spcAft>
                          <a:spcPts val="0"/>
                        </a:spcAft>
                      </a:pPr>
                      <a:endParaRPr lang="en-US" sz="1200" b="1" i="0" dirty="0">
                        <a:effectLst/>
                        <a:latin typeface="+mj-lt"/>
                        <a:ea typeface="Times New Roman"/>
                        <a:cs typeface="Times New Roman"/>
                      </a:endParaRPr>
                    </a:p>
                  </a:txBody>
                  <a:tcPr marL="16169" marR="16169"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extLst>
                  <a:ext uri="{0D108BD9-81ED-4DB2-BD59-A6C34878D82A}">
                    <a16:rowId xmlns:a16="http://schemas.microsoft.com/office/drawing/2014/main" val="10012"/>
                  </a:ext>
                </a:extLst>
              </a:tr>
              <a:tr h="233996">
                <a:tc gridSpan="2">
                  <a:txBody>
                    <a:bodyPr/>
                    <a:lstStyle/>
                    <a:p>
                      <a:pPr marL="0" marR="0">
                        <a:lnSpc>
                          <a:spcPct val="100000"/>
                        </a:lnSpc>
                        <a:spcBef>
                          <a:spcPts val="400"/>
                        </a:spcBef>
                        <a:spcAft>
                          <a:spcPts val="400"/>
                        </a:spcAft>
                      </a:pPr>
                      <a:r>
                        <a:rPr lang="en-US" sz="1200" b="1" i="0" u="sng" dirty="0" smtClean="0">
                          <a:effectLst/>
                          <a:latin typeface="+mj-lt"/>
                          <a:ea typeface="Times New Roman" panose="02020603050405020304" pitchFamily="18" charset="0"/>
                          <a:cs typeface="Times New Roman" panose="02020603050405020304" pitchFamily="18" charset="0"/>
                        </a:rPr>
                        <a:t>OPTION </a:t>
                      </a:r>
                      <a:r>
                        <a:rPr lang="en-US" sz="1200" b="1" i="0" u="sng" dirty="0">
                          <a:effectLst/>
                          <a:latin typeface="+mj-lt"/>
                          <a:ea typeface="Times New Roman" panose="02020603050405020304" pitchFamily="18" charset="0"/>
                          <a:cs typeface="Times New Roman" panose="02020603050405020304" pitchFamily="18" charset="0"/>
                        </a:rPr>
                        <a:t>2</a:t>
                      </a:r>
                      <a:r>
                        <a:rPr lang="en-US" sz="1200" b="1" i="0" dirty="0">
                          <a:effectLst/>
                          <a:latin typeface="+mj-lt"/>
                          <a:ea typeface="Times New Roman" panose="02020603050405020304" pitchFamily="18" charset="0"/>
                          <a:cs typeface="Times New Roman" panose="02020603050405020304" pitchFamily="18" charset="0"/>
                        </a:rPr>
                        <a:t> – DISTRICT TAXABLE VALUATION FORMULA</a:t>
                      </a:r>
                    </a:p>
                  </a:txBody>
                  <a:tcPr marL="22860" marR="22860" marT="0" marB="0" anchor="b"/>
                </a:tc>
                <a:tc hMerge="1">
                  <a:txBody>
                    <a:bodyPr/>
                    <a:lstStyle/>
                    <a:p>
                      <a:pPr marL="0" marR="0">
                        <a:spcBef>
                          <a:spcPts val="400"/>
                        </a:spcBef>
                        <a:spcAft>
                          <a:spcPts val="40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2860" marR="22860" marT="0" marB="0"/>
                </a:tc>
                <a:tc>
                  <a:txBody>
                    <a:bodyPr/>
                    <a:lstStyle/>
                    <a:p>
                      <a:pPr marL="0" marR="0">
                        <a:lnSpc>
                          <a:spcPct val="100000"/>
                        </a:lnSpc>
                        <a:spcBef>
                          <a:spcPts val="400"/>
                        </a:spcBef>
                        <a:spcAft>
                          <a:spcPts val="400"/>
                        </a:spcAft>
                      </a:pPr>
                      <a:endParaRPr lang="en-US" sz="1200" b="1" i="0"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extLst>
                  <a:ext uri="{0D108BD9-81ED-4DB2-BD59-A6C34878D82A}">
                    <a16:rowId xmlns:a16="http://schemas.microsoft.com/office/drawing/2014/main" val="10013"/>
                  </a:ext>
                </a:extLst>
              </a:tr>
              <a:tr h="233996">
                <a:tc>
                  <a:txBody>
                    <a:bodyPr/>
                    <a:lstStyle/>
                    <a:p>
                      <a:pPr marL="113665" marR="0">
                        <a:lnSpc>
                          <a:spcPct val="100000"/>
                        </a:lnSpc>
                        <a:spcBef>
                          <a:spcPts val="0"/>
                        </a:spcBef>
                        <a:spcAft>
                          <a:spcPts val="0"/>
                        </a:spcAft>
                      </a:pPr>
                      <a:endParaRPr lang="en-US" sz="1200" i="0" dirty="0">
                        <a:effectLst/>
                        <a:latin typeface="+mj-lt"/>
                        <a:ea typeface="Times New Roman"/>
                        <a:cs typeface="Times New Roman"/>
                      </a:endParaRPr>
                    </a:p>
                  </a:txBody>
                  <a:tcPr marL="16169" marR="16169" marT="0" marB="0" anchor="b"/>
                </a:tc>
                <a:tc>
                  <a:txBody>
                    <a:bodyPr/>
                    <a:lstStyle/>
                    <a:p>
                      <a:pPr marL="0" marR="0" algn="r">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Elem Portion</a:t>
                      </a:r>
                    </a:p>
                  </a:txBody>
                  <a:tcPr marL="22860" marR="22860" marT="0" marB="0" anchor="b">
                    <a:lnB w="12700" cap="flat" cmpd="sng" algn="ctr">
                      <a:solidFill>
                        <a:schemeClr val="tx1"/>
                      </a:solidFill>
                      <a:prstDash val="solid"/>
                      <a:round/>
                      <a:headEnd type="none" w="med" len="med"/>
                      <a:tailEnd type="none" w="med" len="med"/>
                    </a:lnB>
                  </a:tcPr>
                </a:tc>
                <a:tc>
                  <a:txBody>
                    <a:bodyPr/>
                    <a:lstStyle/>
                    <a:p>
                      <a:pPr marL="0" marR="0" algn="r">
                        <a:lnSpc>
                          <a:spcPct val="100000"/>
                        </a:lnSpc>
                        <a:spcBef>
                          <a:spcPts val="400"/>
                        </a:spcBef>
                        <a:spcAft>
                          <a:spcPts val="400"/>
                        </a:spcAft>
                      </a:pP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HS Portion</a:t>
                      </a:r>
                    </a:p>
                  </a:txBody>
                  <a:tcPr marL="22860" marR="2286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02656"/>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2019/20 District Taxable Valuation</a:t>
                      </a:r>
                    </a:p>
                  </a:txBody>
                  <a:tcPr marL="22860" marR="22860" marT="0" marB="0" anchor="b"/>
                </a:tc>
                <a:tc>
                  <a:txBody>
                    <a:bodyPr/>
                    <a:lstStyle/>
                    <a:p>
                      <a:pPr marL="0" marR="0" algn="r">
                        <a:lnSpc>
                          <a:spcPct val="100000"/>
                        </a:lnSpc>
                        <a:spcBef>
                          <a:spcPts val="400"/>
                        </a:spcBef>
                        <a:spcAft>
                          <a:spcPts val="400"/>
                        </a:spcAft>
                      </a:pPr>
                      <a:r>
                        <a:rPr lang="en-US" sz="1200" i="0">
                          <a:effectLst/>
                          <a:latin typeface="+mj-lt"/>
                          <a:ea typeface="Times New Roman" panose="02020603050405020304" pitchFamily="18" charset="0"/>
                          <a:cs typeface="Times New Roman" panose="02020603050405020304" pitchFamily="18" charset="0"/>
                        </a:rPr>
                        <a:t>$17,294,668</a:t>
                      </a:r>
                    </a:p>
                  </a:txBody>
                  <a:tcPr marL="22860" marR="22860" marT="0" marB="0" anchor="b">
                    <a:lnT w="12700" cap="flat" cmpd="sng" algn="ctr">
                      <a:solidFill>
                        <a:schemeClr val="tx1"/>
                      </a:solidFill>
                      <a:prstDash val="solid"/>
                      <a:round/>
                      <a:headEnd type="none" w="med" len="med"/>
                      <a:tailEnd type="none" w="med" len="med"/>
                    </a:lnT>
                  </a:tcPr>
                </a:tc>
                <a:tc>
                  <a:txBody>
                    <a:bodyPr/>
                    <a:lstStyle/>
                    <a:p>
                      <a:pPr marL="0" marR="0" algn="r">
                        <a:lnSpc>
                          <a:spcPct val="100000"/>
                        </a:lnSpc>
                        <a:spcBef>
                          <a:spcPts val="400"/>
                        </a:spcBef>
                        <a:spcAft>
                          <a:spcPts val="400"/>
                        </a:spcAft>
                      </a:pPr>
                      <a:endParaRPr lang="en-US" sz="1200" i="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$17,294,668</a:t>
                      </a:r>
                    </a:p>
                  </a:txBody>
                  <a:tcPr marL="22860" marR="2286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4"/>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          X Debt Limit Rate of 1.00</a:t>
                      </a:r>
                    </a:p>
                  </a:txBody>
                  <a:tcPr marL="22860" marR="22860" marT="0" marB="0" anchor="b"/>
                </a:tc>
                <a:tc>
                  <a:txBody>
                    <a:bodyPr/>
                    <a:lstStyle/>
                    <a:p>
                      <a:pPr marL="0" marR="0" algn="r">
                        <a:lnSpc>
                          <a:spcPct val="100000"/>
                        </a:lnSpc>
                        <a:spcBef>
                          <a:spcPts val="400"/>
                        </a:spcBef>
                        <a:spcAft>
                          <a:spcPts val="400"/>
                        </a:spcAft>
                      </a:pPr>
                      <a:r>
                        <a:rPr lang="en-US" sz="1200" i="0" u="none" dirty="0">
                          <a:effectLst/>
                          <a:latin typeface="+mj-lt"/>
                          <a:ea typeface="Times New Roman" panose="02020603050405020304" pitchFamily="18" charset="0"/>
                          <a:cs typeface="Times New Roman" panose="02020603050405020304" pitchFamily="18" charset="0"/>
                        </a:rPr>
                        <a:t>             1.00</a:t>
                      </a:r>
                    </a:p>
                  </a:txBody>
                  <a:tcPr marL="22860" marR="22860" marT="0" marB="0" anchor="b">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400"/>
                        </a:spcBef>
                        <a:spcAft>
                          <a:spcPts val="400"/>
                        </a:spcAft>
                      </a:pPr>
                      <a:endParaRPr lang="en-US" sz="1200" i="0" u="none" dirty="0">
                        <a:effectLst/>
                        <a:latin typeface="+mj-lt"/>
                        <a:ea typeface="Times New Roman" panose="02020603050405020304" pitchFamily="18" charset="0"/>
                        <a:cs typeface="Times New Roman" panose="02020603050405020304" pitchFamily="18" charset="0"/>
                      </a:endParaRPr>
                    </a:p>
                  </a:txBody>
                  <a:tcPr marL="22860" marR="22860" marT="0" marB="0" anchor="b"/>
                </a:tc>
                <a:tc>
                  <a:txBody>
                    <a:bodyPr/>
                    <a:lstStyle/>
                    <a:p>
                      <a:pPr marL="0" marR="0" algn="r">
                        <a:lnSpc>
                          <a:spcPct val="100000"/>
                        </a:lnSpc>
                        <a:spcBef>
                          <a:spcPts val="400"/>
                        </a:spcBef>
                        <a:spcAft>
                          <a:spcPts val="400"/>
                        </a:spcAft>
                      </a:pPr>
                      <a:r>
                        <a:rPr lang="en-US" sz="1200" i="0" u="none" dirty="0">
                          <a:effectLst/>
                          <a:latin typeface="+mj-lt"/>
                          <a:ea typeface="Times New Roman" panose="02020603050405020304" pitchFamily="18" charset="0"/>
                          <a:cs typeface="Times New Roman" panose="02020603050405020304" pitchFamily="18" charset="0"/>
                        </a:rPr>
                        <a:t>             1.00</a:t>
                      </a:r>
                    </a:p>
                  </a:txBody>
                  <a:tcPr marL="22860" marR="22860" marT="0" marB="0" anchor="b">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5"/>
                  </a:ext>
                </a:extLst>
              </a:tr>
              <a:tr h="233996">
                <a:tc>
                  <a:txBody>
                    <a:bodyPr/>
                    <a:lstStyle/>
                    <a:p>
                      <a:pPr marL="0" marR="0">
                        <a:lnSpc>
                          <a:spcPct val="100000"/>
                        </a:lnSpc>
                        <a:spcBef>
                          <a:spcPts val="400"/>
                        </a:spcBef>
                        <a:spcAft>
                          <a:spcPts val="400"/>
                        </a:spcAft>
                      </a:pPr>
                      <a:r>
                        <a:rPr lang="en-US" sz="1200" i="0" dirty="0">
                          <a:effectLst/>
                          <a:latin typeface="+mj-lt"/>
                          <a:ea typeface="Times New Roman" panose="02020603050405020304" pitchFamily="18" charset="0"/>
                          <a:cs typeface="Times New Roman" panose="02020603050405020304" pitchFamily="18" charset="0"/>
                        </a:rPr>
                        <a:t>Total K-12 Debt Capacity – </a:t>
                      </a:r>
                      <a:r>
                        <a:rPr lang="en-US" sz="1200" i="0" dirty="0" smtClean="0">
                          <a:effectLst/>
                          <a:latin typeface="+mj-lt"/>
                          <a:ea typeface="Times New Roman" panose="02020603050405020304" pitchFamily="18" charset="0"/>
                          <a:cs typeface="Times New Roman" panose="02020603050405020304" pitchFamily="18" charset="0"/>
                        </a:rPr>
                        <a:t>Using </a:t>
                      </a:r>
                      <a:r>
                        <a:rPr lang="en-US" sz="1200" i="0" dirty="0">
                          <a:effectLst/>
                          <a:latin typeface="+mj-lt"/>
                          <a:ea typeface="Times New Roman" panose="02020603050405020304" pitchFamily="18" charset="0"/>
                          <a:cs typeface="Times New Roman" panose="02020603050405020304" pitchFamily="18" charset="0"/>
                        </a:rPr>
                        <a:t>Option 2</a:t>
                      </a:r>
                    </a:p>
                  </a:txBody>
                  <a:tcPr marL="22860" marR="22860" marT="0" marB="0" anchor="b">
                    <a:solidFill>
                      <a:schemeClr val="accent2">
                        <a:lumMod val="40000"/>
                        <a:lumOff val="60000"/>
                      </a:schemeClr>
                    </a:solidFill>
                  </a:tcPr>
                </a:tc>
                <a:tc gridSpan="3">
                  <a:txBody>
                    <a:bodyPr/>
                    <a:lstStyle/>
                    <a:p>
                      <a:pPr marL="0" marR="0">
                        <a:lnSpc>
                          <a:spcPct val="100000"/>
                        </a:lnSpc>
                        <a:spcBef>
                          <a:spcPts val="400"/>
                        </a:spcBef>
                        <a:spcAft>
                          <a:spcPts val="400"/>
                        </a:spcAft>
                        <a:tabLst>
                          <a:tab pos="338455" algn="l"/>
                          <a:tab pos="1348740" algn="ctr"/>
                        </a:tabLst>
                      </a:pPr>
                      <a:r>
                        <a:rPr lang="en-US" sz="1200" b="1" i="0" u="none" dirty="0">
                          <a:effectLst/>
                          <a:latin typeface="+mj-lt"/>
                          <a:ea typeface="Times New Roman" panose="02020603050405020304" pitchFamily="18" charset="0"/>
                          <a:cs typeface="Times New Roman" panose="02020603050405020304" pitchFamily="18" charset="0"/>
                        </a:rPr>
                        <a:t>		</a:t>
                      </a:r>
                      <a:r>
                        <a:rPr lang="en-US" sz="1200" b="1" i="0" u="dbl" dirty="0">
                          <a:effectLst/>
                          <a:latin typeface="+mj-lt"/>
                          <a:ea typeface="Times New Roman" panose="02020603050405020304" pitchFamily="18" charset="0"/>
                          <a:cs typeface="Times New Roman" panose="02020603050405020304" pitchFamily="18" charset="0"/>
                        </a:rPr>
                        <a:t>$34,589,336</a:t>
                      </a:r>
                      <a:endParaRPr lang="en-US" sz="1200" i="0" dirty="0">
                        <a:effectLst/>
                        <a:latin typeface="+mj-lt"/>
                        <a:ea typeface="Times New Roman" panose="02020603050405020304" pitchFamily="18" charset="0"/>
                        <a:cs typeface="Times New Roman" panose="02020603050405020304" pitchFamily="18" charset="0"/>
                      </a:endParaRPr>
                    </a:p>
                  </a:txBody>
                  <a:tcPr marL="22860" marR="22860" marT="0" marB="0" anchor="b">
                    <a:lnT w="6350" cap="flat" cmpd="sng" algn="ctr">
                      <a:solidFill>
                        <a:schemeClr val="tx1"/>
                      </a:solidFill>
                      <a:prstDash val="solid"/>
                      <a:round/>
                      <a:headEnd type="none" w="med" len="med"/>
                      <a:tailEnd type="none" w="med" len="med"/>
                    </a:lnT>
                    <a:solidFill>
                      <a:schemeClr val="accent2">
                        <a:lumMod val="40000"/>
                        <a:lumOff val="60000"/>
                      </a:schemeClr>
                    </a:solidFill>
                  </a:tcPr>
                </a:tc>
                <a:tc hMerge="1">
                  <a:txBody>
                    <a:bodyPr/>
                    <a:lstStyle/>
                    <a:p>
                      <a:endParaRPr lang="en-US"/>
                    </a:p>
                  </a:txBody>
                  <a:tcPr/>
                </a:tc>
                <a:tc hMerge="1">
                  <a:txBody>
                    <a:bodyPr/>
                    <a:lstStyle/>
                    <a:p>
                      <a:pPr marL="0" marR="0">
                        <a:spcBef>
                          <a:spcPts val="400"/>
                        </a:spcBef>
                        <a:spcAft>
                          <a:spcPts val="400"/>
                        </a:spcAf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22860" marR="22860" marT="0" marB="0">
                    <a:solidFill>
                      <a:schemeClr val="accent2">
                        <a:lumMod val="40000"/>
                        <a:lumOff val="60000"/>
                      </a:schemeClr>
                    </a:solidFill>
                  </a:tcPr>
                </a:tc>
                <a:extLst>
                  <a:ext uri="{0D108BD9-81ED-4DB2-BD59-A6C34878D82A}">
                    <a16:rowId xmlns:a16="http://schemas.microsoft.com/office/drawing/2014/main" val="10016"/>
                  </a:ext>
                </a:extLst>
              </a:tr>
            </a:tbl>
          </a:graphicData>
        </a:graphic>
      </p:graphicFrame>
      <p:pic>
        <p:nvPicPr>
          <p:cNvPr id="7"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67447" y="3686161"/>
            <a:ext cx="1327785" cy="900246"/>
          </a:xfrm>
          <a:prstGeom prst="rect">
            <a:avLst/>
          </a:prstGeom>
          <a:solidFill>
            <a:schemeClr val="bg2"/>
          </a:solidFill>
        </p:spPr>
        <p:txBody>
          <a:bodyPr wrap="square" rtlCol="0">
            <a:spAutoFit/>
          </a:bodyPr>
          <a:lstStyle/>
          <a:p>
            <a:pPr algn="ctr"/>
            <a:r>
              <a:rPr lang="en-US" sz="1050" b="1" dirty="0" smtClean="0"/>
              <a:t>Option 1 provides the greater debt capacity and is used for East Helena K-12 School District</a:t>
            </a:r>
            <a:endParaRPr lang="en-US" sz="1050" b="1" dirty="0"/>
          </a:p>
        </p:txBody>
      </p:sp>
      <p:sp>
        <p:nvSpPr>
          <p:cNvPr id="8" name="Right Brace 7"/>
          <p:cNvSpPr/>
          <p:nvPr/>
        </p:nvSpPr>
        <p:spPr>
          <a:xfrm>
            <a:off x="7606965" y="2514600"/>
            <a:ext cx="314468" cy="2343123"/>
          </a:xfrm>
          <a:prstGeom prst="rightBrace">
            <a:avLst>
              <a:gd name="adj1" fmla="val 8333"/>
              <a:gd name="adj2" fmla="val 4961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037413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Mill Levy Impact of Bonds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4C4C6FDA-F13E-4FEB-8276-7BEEAFDF96EF}" type="slidenum">
              <a:rPr lang="en-US" smtClean="0"/>
              <a:t>4</a:t>
            </a:fld>
            <a:endParaRPr lang="en-US"/>
          </a:p>
        </p:txBody>
      </p:sp>
      <p:pic>
        <p:nvPicPr>
          <p:cNvPr id="9"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523389"/>
            <a:ext cx="6696075" cy="5217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664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smtClean="0"/>
              <a:t>Mill Levy Impact of Bonds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4C4C6FDA-F13E-4FEB-8276-7BEEAFDF96EF}" type="slidenum">
              <a:rPr lang="en-US" smtClean="0"/>
              <a:t>5</a:t>
            </a:fld>
            <a:endParaRPr lang="en-US"/>
          </a:p>
        </p:txBody>
      </p:sp>
      <p:pic>
        <p:nvPicPr>
          <p:cNvPr id="9"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3"/>
          <a:stretch>
            <a:fillRect/>
          </a:stretch>
        </p:blipFill>
        <p:spPr>
          <a:xfrm>
            <a:off x="1200035" y="1534986"/>
            <a:ext cx="7250891" cy="5120640"/>
          </a:xfrm>
          <a:prstGeom prst="rect">
            <a:avLst/>
          </a:prstGeom>
        </p:spPr>
      </p:pic>
    </p:spTree>
    <p:extLst>
      <p:ext uri="{BB962C8B-B14F-4D97-AF65-F5344CB8AC3E}">
        <p14:creationId xmlns:p14="http://schemas.microsoft.com/office/powerpoint/2010/main" val="348642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 Market Update</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6</a:t>
            </a:fld>
            <a:endParaRPr lang="en-US"/>
          </a:p>
        </p:txBody>
      </p:sp>
      <p:sp>
        <p:nvSpPr>
          <p:cNvPr id="3" name="Content Placeholder 2"/>
          <p:cNvSpPr>
            <a:spLocks noGrp="1"/>
          </p:cNvSpPr>
          <p:nvPr>
            <p:ph sz="quarter" idx="1"/>
          </p:nvPr>
        </p:nvSpPr>
        <p:spPr>
          <a:xfrm>
            <a:off x="457200" y="1524000"/>
            <a:ext cx="8229600" cy="1179576"/>
          </a:xfrm>
        </p:spPr>
        <p:txBody>
          <a:bodyPr>
            <a:normAutofit/>
          </a:bodyPr>
          <a:lstStyle/>
          <a:p>
            <a:pPr marL="109728" indent="0" algn="ctr">
              <a:buNone/>
            </a:pPr>
            <a:r>
              <a:rPr lang="en-US" sz="1800" dirty="0" smtClean="0"/>
              <a:t>“AAA” Municipal Yield Trends for</a:t>
            </a:r>
          </a:p>
          <a:p>
            <a:pPr marL="109728" indent="0" algn="ctr">
              <a:buNone/>
            </a:pPr>
            <a:r>
              <a:rPr lang="en-US" sz="1800" dirty="0" smtClean="0"/>
              <a:t>20-Year Maturity, 10-Year Maturity, 1-Year Maturity</a:t>
            </a:r>
          </a:p>
          <a:p>
            <a:pPr marL="109728" indent="0" algn="ctr">
              <a:buNone/>
            </a:pPr>
            <a:r>
              <a:rPr lang="en-US" sz="1400" dirty="0" smtClean="0"/>
              <a:t>8/30/2009 – 8/30/2019</a:t>
            </a:r>
            <a:endParaRPr lang="en-US" sz="1400" dirty="0"/>
          </a:p>
        </p:txBody>
      </p:sp>
      <p:graphicFrame>
        <p:nvGraphicFramePr>
          <p:cNvPr id="9" name="Table 8"/>
          <p:cNvGraphicFramePr>
            <a:graphicFrameLocks noGrp="1"/>
          </p:cNvGraphicFramePr>
          <p:nvPr>
            <p:extLst>
              <p:ext uri="{D42A27DB-BD31-4B8C-83A1-F6EECF244321}">
                <p14:modId xmlns:p14="http://schemas.microsoft.com/office/powerpoint/2010/main" val="552293426"/>
              </p:ext>
            </p:extLst>
          </p:nvPr>
        </p:nvGraphicFramePr>
        <p:xfrm>
          <a:off x="6941285" y="6329821"/>
          <a:ext cx="1477049" cy="247650"/>
        </p:xfrm>
        <a:graphic>
          <a:graphicData uri="http://schemas.openxmlformats.org/drawingml/2006/table">
            <a:tbl>
              <a:tblPr/>
              <a:tblGrid>
                <a:gridCol w="1477049">
                  <a:extLst>
                    <a:ext uri="{9D8B030D-6E8A-4147-A177-3AD203B41FA5}">
                      <a16:colId xmlns:a16="http://schemas.microsoft.com/office/drawing/2014/main" val="20000"/>
                    </a:ext>
                  </a:extLst>
                </a:gridCol>
              </a:tblGrid>
              <a:tr h="247650">
                <a:tc>
                  <a:txBody>
                    <a:bodyPr/>
                    <a:lstStyle/>
                    <a:p>
                      <a:pPr algn="r" fontAlgn="ctr"/>
                      <a:r>
                        <a:rPr lang="en-US" sz="900" b="0" i="1" u="none" strike="noStrike" dirty="0" smtClean="0">
                          <a:solidFill>
                            <a:srgbClr val="333333"/>
                          </a:solidFill>
                          <a:effectLst/>
                          <a:latin typeface="Calibri"/>
                        </a:rPr>
                        <a:t>Source: Thomson</a:t>
                      </a:r>
                      <a:r>
                        <a:rPr lang="en-US" sz="900" b="0" i="1" u="none" strike="noStrike" baseline="0" dirty="0" smtClean="0">
                          <a:solidFill>
                            <a:srgbClr val="333333"/>
                          </a:solidFill>
                          <a:effectLst/>
                          <a:latin typeface="Calibri"/>
                        </a:rPr>
                        <a:t> Reuters.</a:t>
                      </a:r>
                      <a:endParaRPr lang="en-US" sz="900" b="0" i="1" u="none" strike="noStrike" dirty="0">
                        <a:solidFill>
                          <a:srgbClr val="333333"/>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10"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pic>
        <p:nvPicPr>
          <p:cNvPr id="12" name="Picture 11"/>
          <p:cNvPicPr/>
          <p:nvPr/>
        </p:nvPicPr>
        <p:blipFill>
          <a:blip r:embed="rId3">
            <a:extLst>
              <a:ext uri="{28A0092B-C50C-407E-A947-70E740481C1C}">
                <a14:useLocalDpi xmlns:a14="http://schemas.microsoft.com/office/drawing/2010/main" val="0"/>
              </a:ext>
            </a:extLst>
          </a:blip>
          <a:srcRect/>
          <a:stretch>
            <a:fillRect/>
          </a:stretch>
        </p:blipFill>
        <p:spPr bwMode="auto">
          <a:xfrm>
            <a:off x="1200035" y="2642489"/>
            <a:ext cx="6953366" cy="3682111"/>
          </a:xfrm>
          <a:prstGeom prst="rect">
            <a:avLst/>
          </a:prstGeom>
          <a:noFill/>
          <a:ln>
            <a:noFill/>
          </a:ln>
        </p:spPr>
      </p:pic>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4169665" y="2673096"/>
            <a:ext cx="3983736" cy="771207"/>
          </a:xfrm>
          <a:prstGeom prst="rect">
            <a:avLst/>
          </a:prstGeom>
          <a:noFill/>
          <a:ln>
            <a:noFill/>
          </a:ln>
        </p:spPr>
      </p:pic>
    </p:spTree>
    <p:extLst>
      <p:ext uri="{BB962C8B-B14F-4D97-AF65-F5344CB8AC3E}">
        <p14:creationId xmlns:p14="http://schemas.microsoft.com/office/powerpoint/2010/main" val="208737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r>
              <a:rPr lang="en-US" dirty="0" smtClean="0"/>
              <a:t>Sample Bond Market Rates </a:t>
            </a:r>
            <a:br>
              <a:rPr lang="en-US" dirty="0" smtClean="0"/>
            </a:br>
            <a:r>
              <a:rPr lang="en-US" dirty="0" smtClean="0"/>
              <a:t>Based on Rating</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4C4C6FDA-F13E-4FEB-8276-7BEEAFDF96EF}" type="slidenum">
              <a:rPr lang="en-US" smtClean="0"/>
              <a:t>7</a:t>
            </a:fld>
            <a:endParaRPr lang="en-US"/>
          </a:p>
        </p:txBody>
      </p:sp>
      <p:sp>
        <p:nvSpPr>
          <p:cNvPr id="3" name="Content Placeholder 2"/>
          <p:cNvSpPr>
            <a:spLocks noGrp="1"/>
          </p:cNvSpPr>
          <p:nvPr>
            <p:ph sz="quarter" idx="1"/>
          </p:nvPr>
        </p:nvSpPr>
        <p:spPr>
          <a:xfrm>
            <a:off x="457200" y="1600200"/>
            <a:ext cx="8229600" cy="381000"/>
          </a:xfrm>
        </p:spPr>
        <p:txBody>
          <a:bodyPr>
            <a:normAutofit/>
          </a:bodyPr>
          <a:lstStyle/>
          <a:p>
            <a:pPr marL="109728" indent="0" algn="ctr">
              <a:buNone/>
            </a:pPr>
            <a:r>
              <a:rPr lang="en-US" sz="1800" dirty="0" smtClean="0"/>
              <a:t>Municipal Market Data Benchmark Information – September 3</a:t>
            </a:r>
            <a:r>
              <a:rPr lang="en-US" sz="1800" smtClean="0"/>
              <a:t>, 2019</a:t>
            </a:r>
            <a:endParaRPr lang="en-US" sz="1800" dirty="0"/>
          </a:p>
        </p:txBody>
      </p:sp>
      <p:graphicFrame>
        <p:nvGraphicFramePr>
          <p:cNvPr id="9" name="Table 8"/>
          <p:cNvGraphicFramePr>
            <a:graphicFrameLocks noGrp="1"/>
          </p:cNvGraphicFramePr>
          <p:nvPr>
            <p:extLst>
              <p:ext uri="{D42A27DB-BD31-4B8C-83A1-F6EECF244321}">
                <p14:modId xmlns:p14="http://schemas.microsoft.com/office/powerpoint/2010/main" val="3074465769"/>
              </p:ext>
            </p:extLst>
          </p:nvPr>
        </p:nvGraphicFramePr>
        <p:xfrm>
          <a:off x="6941285" y="6329821"/>
          <a:ext cx="1477049" cy="247650"/>
        </p:xfrm>
        <a:graphic>
          <a:graphicData uri="http://schemas.openxmlformats.org/drawingml/2006/table">
            <a:tbl>
              <a:tblPr/>
              <a:tblGrid>
                <a:gridCol w="1477049">
                  <a:extLst>
                    <a:ext uri="{9D8B030D-6E8A-4147-A177-3AD203B41FA5}">
                      <a16:colId xmlns:a16="http://schemas.microsoft.com/office/drawing/2014/main" val="20000"/>
                    </a:ext>
                  </a:extLst>
                </a:gridCol>
              </a:tblGrid>
              <a:tr h="247650">
                <a:tc>
                  <a:txBody>
                    <a:bodyPr/>
                    <a:lstStyle/>
                    <a:p>
                      <a:pPr algn="r" fontAlgn="ctr"/>
                      <a:r>
                        <a:rPr lang="en-US" sz="900" b="0" i="1" u="none" strike="noStrike" dirty="0" smtClean="0">
                          <a:solidFill>
                            <a:srgbClr val="333333"/>
                          </a:solidFill>
                          <a:effectLst/>
                          <a:latin typeface="Calibri"/>
                        </a:rPr>
                        <a:t>Source: Thomson</a:t>
                      </a:r>
                      <a:r>
                        <a:rPr lang="en-US" sz="900" b="0" i="1" u="none" strike="noStrike" baseline="0" dirty="0" smtClean="0">
                          <a:solidFill>
                            <a:srgbClr val="333333"/>
                          </a:solidFill>
                          <a:effectLst/>
                          <a:latin typeface="Calibri"/>
                        </a:rPr>
                        <a:t> Reuters.</a:t>
                      </a:r>
                      <a:endParaRPr lang="en-US" sz="900" b="0" i="1" u="none" strike="noStrike" dirty="0">
                        <a:solidFill>
                          <a:srgbClr val="333333"/>
                        </a:solidFill>
                        <a:effectLst/>
                        <a:latin typeface="Calibri"/>
                      </a:endParaRPr>
                    </a:p>
                  </a:txBody>
                  <a:tcPr marL="9525" marR="9525" marT="9525" marB="0" anchor="ctr">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13" name="Content Placeholder 7"/>
          <p:cNvGraphicFramePr>
            <a:graphicFrameLocks/>
          </p:cNvGraphicFramePr>
          <p:nvPr>
            <p:extLst>
              <p:ext uri="{D42A27DB-BD31-4B8C-83A1-F6EECF244321}">
                <p14:modId xmlns:p14="http://schemas.microsoft.com/office/powerpoint/2010/main" val="1136588059"/>
              </p:ext>
            </p:extLst>
          </p:nvPr>
        </p:nvGraphicFramePr>
        <p:xfrm>
          <a:off x="2590800" y="2029647"/>
          <a:ext cx="3853232" cy="3990153"/>
        </p:xfrm>
        <a:graphic>
          <a:graphicData uri="http://schemas.openxmlformats.org/drawingml/2006/table">
            <a:tbl>
              <a:tblPr/>
              <a:tblGrid>
                <a:gridCol w="231606">
                  <a:extLst>
                    <a:ext uri="{9D8B030D-6E8A-4147-A177-3AD203B41FA5}">
                      <a16:colId xmlns:a16="http://schemas.microsoft.com/office/drawing/2014/main" val="20000"/>
                    </a:ext>
                  </a:extLst>
                </a:gridCol>
                <a:gridCol w="572192">
                  <a:extLst>
                    <a:ext uri="{9D8B030D-6E8A-4147-A177-3AD203B41FA5}">
                      <a16:colId xmlns:a16="http://schemas.microsoft.com/office/drawing/2014/main" val="20001"/>
                    </a:ext>
                  </a:extLst>
                </a:gridCol>
                <a:gridCol w="572192">
                  <a:extLst>
                    <a:ext uri="{9D8B030D-6E8A-4147-A177-3AD203B41FA5}">
                      <a16:colId xmlns:a16="http://schemas.microsoft.com/office/drawing/2014/main" val="20002"/>
                    </a:ext>
                  </a:extLst>
                </a:gridCol>
                <a:gridCol w="826244">
                  <a:extLst>
                    <a:ext uri="{9D8B030D-6E8A-4147-A177-3AD203B41FA5}">
                      <a16:colId xmlns:a16="http://schemas.microsoft.com/office/drawing/2014/main" val="20003"/>
                    </a:ext>
                  </a:extLst>
                </a:gridCol>
                <a:gridCol w="506614">
                  <a:extLst>
                    <a:ext uri="{9D8B030D-6E8A-4147-A177-3AD203B41FA5}">
                      <a16:colId xmlns:a16="http://schemas.microsoft.com/office/drawing/2014/main" val="20004"/>
                    </a:ext>
                  </a:extLst>
                </a:gridCol>
                <a:gridCol w="572192">
                  <a:extLst>
                    <a:ext uri="{9D8B030D-6E8A-4147-A177-3AD203B41FA5}">
                      <a16:colId xmlns:a16="http://schemas.microsoft.com/office/drawing/2014/main" val="20005"/>
                    </a:ext>
                  </a:extLst>
                </a:gridCol>
                <a:gridCol w="572192">
                  <a:extLst>
                    <a:ext uri="{9D8B030D-6E8A-4147-A177-3AD203B41FA5}">
                      <a16:colId xmlns:a16="http://schemas.microsoft.com/office/drawing/2014/main" val="20006"/>
                    </a:ext>
                  </a:extLst>
                </a:gridCol>
              </a:tblGrid>
              <a:tr h="159465">
                <a:tc gridSpan="2">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r" fontAlgn="b"/>
                      <a:r>
                        <a:rPr lang="en-US" sz="1050" b="1" i="0" u="none" strike="noStrike" dirty="0">
                          <a:solidFill>
                            <a:srgbClr val="333333"/>
                          </a:solidFill>
                          <a:effectLst/>
                          <a:latin typeface="+mn-lt"/>
                        </a:rPr>
                        <a:t> </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mn-lt"/>
                        </a:rPr>
                        <a:t>"AAA"</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mn-lt"/>
                        </a:rPr>
                        <a:t>INSURED</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mn-lt"/>
                        </a:rPr>
                        <a:t>"AA"</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mn-lt"/>
                        </a:rPr>
                        <a:t>"A"</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b"/>
                      <a:r>
                        <a:rPr lang="en-US" sz="1100" b="1" i="0" u="none" strike="noStrike" dirty="0">
                          <a:solidFill>
                            <a:srgbClr val="333333"/>
                          </a:solidFill>
                          <a:effectLst/>
                          <a:latin typeface="+mn-lt"/>
                        </a:rPr>
                        <a:t>"BAA"</a:t>
                      </a:r>
                    </a:p>
                  </a:txBody>
                  <a:tcPr marL="7853" marR="70678" marT="7853" marB="0" anchor="b">
                    <a:lnL>
                      <a:noFill/>
                    </a:lnL>
                    <a:lnR>
                      <a:noFill/>
                    </a:lnR>
                    <a:lnT>
                      <a:noFill/>
                    </a:lnT>
                    <a:lnB w="12700" cap="flat" cmpd="sng" algn="ctr">
                      <a:solidFill>
                        <a:srgbClr val="CCCCCC"/>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a:t>
                      </a:r>
                    </a:p>
                  </a:txBody>
                  <a:tcPr marL="7853" marR="7853" marT="7853"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sz="1100" b="0" i="0" u="none" strike="noStrike" dirty="0" smtClean="0">
                          <a:solidFill>
                            <a:srgbClr val="333333"/>
                          </a:solidFill>
                          <a:effectLst/>
                          <a:latin typeface="+mn-lt"/>
                        </a:rPr>
                        <a:t>2020</a:t>
                      </a:r>
                      <a:endParaRPr lang="en-US" sz="1100" b="0" i="0" u="none" strike="noStrike" dirty="0">
                        <a:solidFill>
                          <a:srgbClr val="333333"/>
                        </a:solidFill>
                        <a:effectLst/>
                        <a:latin typeface="+mn-lt"/>
                      </a:endParaRP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0" i="0" u="none" strike="noStrike" dirty="0" smtClean="0">
                          <a:solidFill>
                            <a:srgbClr val="333333"/>
                          </a:solidFill>
                          <a:effectLst/>
                          <a:latin typeface="+mn-lt"/>
                        </a:rPr>
                        <a:t>1.01</a:t>
                      </a:r>
                      <a:endParaRPr lang="en-US" sz="1100" b="0" i="0" u="none" strike="noStrike" dirty="0">
                        <a:solidFill>
                          <a:srgbClr val="333333"/>
                        </a:solidFill>
                        <a:effectLst/>
                        <a:latin typeface="+mn-lt"/>
                      </a:endParaRP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0" i="0" u="none" strike="noStrike" dirty="0" smtClean="0">
                          <a:solidFill>
                            <a:srgbClr val="333333"/>
                          </a:solidFill>
                          <a:effectLst/>
                          <a:latin typeface="+mn-lt"/>
                        </a:rPr>
                        <a:t>1.06</a:t>
                      </a:r>
                      <a:endParaRPr lang="en-US" sz="1100" b="0" i="0" u="none" strike="noStrike" dirty="0">
                        <a:solidFill>
                          <a:srgbClr val="333333"/>
                        </a:solidFill>
                        <a:effectLst/>
                        <a:latin typeface="+mn-lt"/>
                      </a:endParaRP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dirty="0">
                          <a:solidFill>
                            <a:srgbClr val="333333"/>
                          </a:solidFill>
                          <a:effectLst/>
                          <a:latin typeface="+mn-lt"/>
                          <a:ea typeface="+mn-ea"/>
                          <a:cs typeface="+mn-cs"/>
                        </a:rPr>
                        <a:t>1.02</a:t>
                      </a: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dirty="0">
                          <a:solidFill>
                            <a:srgbClr val="333333"/>
                          </a:solidFill>
                          <a:effectLst/>
                          <a:latin typeface="+mn-lt"/>
                          <a:ea typeface="+mn-ea"/>
                          <a:cs typeface="+mn-cs"/>
                        </a:rPr>
                        <a:t>1.08</a:t>
                      </a: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dirty="0">
                          <a:solidFill>
                            <a:srgbClr val="333333"/>
                          </a:solidFill>
                          <a:effectLst/>
                          <a:latin typeface="+mn-lt"/>
                          <a:ea typeface="+mn-ea"/>
                          <a:cs typeface="+mn-cs"/>
                        </a:rPr>
                        <a:t>1.36</a:t>
                      </a:r>
                    </a:p>
                  </a:txBody>
                  <a:tcPr marL="9525" marR="9525" marT="9525" marB="0" anchor="ctr">
                    <a:lnL>
                      <a:noFill/>
                    </a:lnL>
                    <a:lnR>
                      <a:noFill/>
                    </a:lnR>
                    <a:lnT w="12700" cap="flat" cmpd="sng" algn="ctr">
                      <a:solidFill>
                        <a:srgbClr val="CCCCCC"/>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01"/>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2</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2021</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1.01</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1.08</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1.03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3</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2022</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1.02</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1.14</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4</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2023</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1.02</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1.19</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1.07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5</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2024</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1.03</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1.22</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6</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2025</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1.04</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1.24</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7</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2026</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1.06</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1.27</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8</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2027</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1.11</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1.33</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1.70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9</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2028</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1.17</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1.40</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10</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sz="1100" b="0" i="0" u="none" strike="noStrike" dirty="0" smtClean="0">
                          <a:solidFill>
                            <a:srgbClr val="333333"/>
                          </a:solidFill>
                          <a:effectLst/>
                          <a:latin typeface="+mn-lt"/>
                        </a:rPr>
                        <a:t>2029</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0" i="0" u="none" strike="noStrike" dirty="0" smtClean="0">
                          <a:solidFill>
                            <a:srgbClr val="333333"/>
                          </a:solidFill>
                          <a:effectLst/>
                          <a:latin typeface="+mn-lt"/>
                        </a:rPr>
                        <a:t>1.22</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0" i="0" u="none" strike="noStrike" dirty="0" smtClean="0">
                          <a:solidFill>
                            <a:srgbClr val="333333"/>
                          </a:solidFill>
                          <a:effectLst/>
                          <a:latin typeface="+mn-lt"/>
                        </a:rPr>
                        <a:t>1.46</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dirty="0">
                          <a:solidFill>
                            <a:srgbClr val="333333"/>
                          </a:solidFill>
                          <a:effectLst/>
                          <a:latin typeface="+mn-lt"/>
                          <a:ea typeface="+mn-ea"/>
                          <a:cs typeface="+mn-cs"/>
                        </a:rPr>
                        <a:t>1.34</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a:solidFill>
                            <a:srgbClr val="333333"/>
                          </a:solidFill>
                          <a:effectLst/>
                          <a:latin typeface="+mn-lt"/>
                          <a:ea typeface="+mn-ea"/>
                          <a:cs typeface="+mn-cs"/>
                        </a:rPr>
                        <a:t>1.50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a:solidFill>
                            <a:srgbClr val="333333"/>
                          </a:solidFill>
                          <a:effectLst/>
                          <a:latin typeface="+mn-lt"/>
                          <a:ea typeface="+mn-ea"/>
                          <a:cs typeface="+mn-cs"/>
                        </a:rPr>
                        <a:t>1.82</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10"/>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11</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2030</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1.28</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1.56</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12</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2031</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1.32</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1.60</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1.95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13</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2032</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1.37</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1.65</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14</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2033</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1.41</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1.69</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1.59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15</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2034</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1.45</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1.73</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1.80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2.08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16</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2035</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1.49</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1.77</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1.84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2.12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17</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2036</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1.53</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1.81</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1.71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1.88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18</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2037</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1.57</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1.85</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1.92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2.20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19</a:t>
                      </a:r>
                    </a:p>
                  </a:txBody>
                  <a:tcPr marL="7853" marR="7853" marT="7853"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US" sz="1100" b="0" i="0" u="none" strike="noStrike" dirty="0" smtClean="0">
                          <a:solidFill>
                            <a:srgbClr val="333333"/>
                          </a:solidFill>
                          <a:effectLst/>
                          <a:latin typeface="+mn-lt"/>
                        </a:rPr>
                        <a:t>2038</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1.61</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smtClean="0">
                          <a:solidFill>
                            <a:srgbClr val="333333"/>
                          </a:solidFill>
                          <a:effectLst/>
                          <a:latin typeface="+mn-lt"/>
                        </a:rPr>
                        <a:t>1.89</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dirty="0">
                          <a:solidFill>
                            <a:srgbClr val="333333"/>
                          </a:solidFill>
                          <a:effectLst/>
                          <a:latin typeface="+mn-lt"/>
                          <a:ea typeface="+mn-ea"/>
                          <a:cs typeface="+mn-cs"/>
                        </a:rPr>
                        <a:t>1.96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US" sz="1100" b="0" i="0" u="none" strike="noStrike" kern="1200">
                          <a:solidFill>
                            <a:srgbClr val="333333"/>
                          </a:solidFill>
                          <a:effectLst/>
                          <a:latin typeface="+mn-lt"/>
                          <a:ea typeface="+mn-ea"/>
                          <a:cs typeface="+mn-cs"/>
                        </a:rPr>
                        <a:t>2.24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62324">
                <a:tc>
                  <a:txBody>
                    <a:bodyPr/>
                    <a:lstStyle>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algn="ctr" fontAlgn="ctr"/>
                      <a:r>
                        <a:rPr lang="en-US" sz="1200" b="0" i="0" u="none" strike="noStrike" dirty="0">
                          <a:solidFill>
                            <a:srgbClr val="333333"/>
                          </a:solidFill>
                          <a:effectLst/>
                          <a:latin typeface="+mn-lt"/>
                        </a:rPr>
                        <a:t>20</a:t>
                      </a:r>
                    </a:p>
                  </a:txBody>
                  <a:tcPr marL="7853" marR="7853" marT="7853"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r" fontAlgn="ctr"/>
                      <a:r>
                        <a:rPr lang="en-US" sz="1100" b="0" i="0" u="none" strike="noStrike" dirty="0" smtClean="0">
                          <a:solidFill>
                            <a:srgbClr val="333333"/>
                          </a:solidFill>
                          <a:effectLst/>
                          <a:latin typeface="+mn-lt"/>
                        </a:rPr>
                        <a:t>2039</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0" i="0" u="none" strike="noStrike" dirty="0" smtClean="0">
                          <a:solidFill>
                            <a:srgbClr val="333333"/>
                          </a:solidFill>
                          <a:effectLst/>
                          <a:latin typeface="+mn-lt"/>
                        </a:rPr>
                        <a:t>1.65</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lang="en-US" sz="1100" b="0" i="0" u="none" strike="noStrike" dirty="0" smtClean="0">
                          <a:solidFill>
                            <a:srgbClr val="333333"/>
                          </a:solidFill>
                          <a:effectLst/>
                          <a:latin typeface="+mn-lt"/>
                        </a:rPr>
                        <a:t>1.93</a:t>
                      </a:r>
                      <a:endParaRPr lang="en-US" sz="1100" b="0" i="0" u="none" strike="noStrike" dirty="0">
                        <a:solidFill>
                          <a:srgbClr val="333333"/>
                        </a:solidFill>
                        <a:effectLst/>
                        <a:latin typeface="+mn-l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dirty="0">
                          <a:solidFill>
                            <a:srgbClr val="333333"/>
                          </a:solidFill>
                          <a:effectLst/>
                          <a:latin typeface="+mn-lt"/>
                          <a:ea typeface="+mn-ea"/>
                          <a:cs typeface="+mn-cs"/>
                        </a:rPr>
                        <a:t>1.83</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dirty="0">
                          <a:solidFill>
                            <a:srgbClr val="333333"/>
                          </a:solidFill>
                          <a:effectLst/>
                          <a:latin typeface="+mn-lt"/>
                          <a:ea typeface="+mn-ea"/>
                          <a:cs typeface="+mn-cs"/>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ctr" fontAlgn="ctr"/>
                      <a:r>
                        <a:rPr kumimoji="0" lang="en-US" sz="1100" b="0" i="0" u="none" strike="noStrike" kern="1200" dirty="0">
                          <a:solidFill>
                            <a:srgbClr val="333333"/>
                          </a:solidFill>
                          <a:effectLst/>
                          <a:latin typeface="+mn-lt"/>
                          <a:ea typeface="+mn-ea"/>
                          <a:cs typeface="+mn-cs"/>
                        </a:rPr>
                        <a:t>2.28</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10020"/>
                  </a:ext>
                </a:extLst>
              </a:tr>
            </a:tbl>
          </a:graphicData>
        </a:graphic>
      </p:graphicFrame>
      <p:cxnSp>
        <p:nvCxnSpPr>
          <p:cNvPr id="14" name="Straight Arrow Connector 13"/>
          <p:cNvCxnSpPr/>
          <p:nvPr/>
        </p:nvCxnSpPr>
        <p:spPr>
          <a:xfrm>
            <a:off x="6515100" y="2152650"/>
            <a:ext cx="38100" cy="3733800"/>
          </a:xfrm>
          <a:prstGeom prst="straightConnector1">
            <a:avLst/>
          </a:prstGeom>
          <a:noFill/>
          <a:ln w="57150" cap="flat" cmpd="sng" algn="ctr">
            <a:solidFill>
              <a:srgbClr val="0070C0"/>
            </a:solidFill>
            <a:prstDash val="solid"/>
            <a:tailEnd type="arrow"/>
          </a:ln>
          <a:effectLst/>
        </p:spPr>
      </p:cxnSp>
      <p:cxnSp>
        <p:nvCxnSpPr>
          <p:cNvPr id="15" name="Straight Arrow Connector 14"/>
          <p:cNvCxnSpPr/>
          <p:nvPr/>
        </p:nvCxnSpPr>
        <p:spPr>
          <a:xfrm>
            <a:off x="2819400" y="6172200"/>
            <a:ext cx="3810000" cy="0"/>
          </a:xfrm>
          <a:prstGeom prst="straightConnector1">
            <a:avLst/>
          </a:prstGeom>
          <a:noFill/>
          <a:ln w="57150" cap="flat" cmpd="sng" algn="ctr">
            <a:solidFill>
              <a:srgbClr val="00B050"/>
            </a:solidFill>
            <a:prstDash val="solid"/>
            <a:tailEnd type="arrow"/>
          </a:ln>
          <a:effectLst/>
        </p:spPr>
      </p:cxnSp>
      <p:sp>
        <p:nvSpPr>
          <p:cNvPr id="16" name="TextBox 15"/>
          <p:cNvSpPr txBox="1"/>
          <p:nvPr/>
        </p:nvSpPr>
        <p:spPr>
          <a:xfrm>
            <a:off x="6629400" y="3850273"/>
            <a:ext cx="2362200" cy="338554"/>
          </a:xfrm>
          <a:prstGeom prst="rect">
            <a:avLst/>
          </a:prstGeom>
          <a:noFill/>
        </p:spPr>
        <p:txBody>
          <a:bodyPr wrap="square" rtlCol="0">
            <a:spAutoFit/>
          </a:bodyPr>
          <a:lstStyle/>
          <a:p>
            <a:r>
              <a:rPr lang="en-US" sz="1600" b="1" dirty="0" smtClean="0">
                <a:solidFill>
                  <a:srgbClr val="0070C0"/>
                </a:solidFill>
                <a:latin typeface="Calibri"/>
              </a:rPr>
              <a:t>Sample Yield Curves</a:t>
            </a:r>
            <a:endParaRPr lang="en-US" sz="1600" b="1" dirty="0">
              <a:solidFill>
                <a:srgbClr val="0070C0"/>
              </a:solidFill>
            </a:endParaRPr>
          </a:p>
        </p:txBody>
      </p:sp>
      <p:sp>
        <p:nvSpPr>
          <p:cNvPr id="17" name="TextBox 16"/>
          <p:cNvSpPr txBox="1"/>
          <p:nvPr/>
        </p:nvSpPr>
        <p:spPr>
          <a:xfrm>
            <a:off x="3419383" y="6214092"/>
            <a:ext cx="2438400" cy="338554"/>
          </a:xfrm>
          <a:prstGeom prst="rect">
            <a:avLst/>
          </a:prstGeom>
          <a:noFill/>
        </p:spPr>
        <p:txBody>
          <a:bodyPr wrap="square" rtlCol="0">
            <a:spAutoFit/>
          </a:bodyPr>
          <a:lstStyle/>
          <a:p>
            <a:r>
              <a:rPr lang="en-US" sz="1600" b="1" dirty="0" smtClean="0">
                <a:solidFill>
                  <a:srgbClr val="00B050"/>
                </a:solidFill>
                <a:latin typeface="Calibri"/>
              </a:rPr>
              <a:t>Sample Credit Spreads</a:t>
            </a:r>
            <a:endParaRPr lang="en-US" sz="1600" b="1" dirty="0">
              <a:solidFill>
                <a:srgbClr val="00B050"/>
              </a:solidFill>
              <a:latin typeface="Calibri"/>
            </a:endParaRPr>
          </a:p>
        </p:txBody>
      </p:sp>
      <p:pic>
        <p:nvPicPr>
          <p:cNvPr id="11"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487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Autofit/>
          </a:bodyPr>
          <a:lstStyle/>
          <a:p>
            <a:r>
              <a:rPr lang="en-US" sz="4000" dirty="0" smtClean="0"/>
              <a:t>Rating Agency – </a:t>
            </a:r>
            <a:br>
              <a:rPr lang="en-US" sz="4000" dirty="0" smtClean="0"/>
            </a:br>
            <a:r>
              <a:rPr lang="en-US" sz="4000" dirty="0" smtClean="0"/>
              <a:t>Financial Management Assessment</a:t>
            </a:r>
            <a:endParaRPr lang="en-US" sz="4000" dirty="0"/>
          </a:p>
        </p:txBody>
      </p:sp>
      <p:sp>
        <p:nvSpPr>
          <p:cNvPr id="5" name="Slide Number Placeholder 4"/>
          <p:cNvSpPr>
            <a:spLocks noGrp="1"/>
          </p:cNvSpPr>
          <p:nvPr>
            <p:ph type="sldNum" sz="quarter" idx="12"/>
          </p:nvPr>
        </p:nvSpPr>
        <p:spPr/>
        <p:txBody>
          <a:bodyPr>
            <a:normAutofit fontScale="85000" lnSpcReduction="20000"/>
          </a:bodyPr>
          <a:lstStyle/>
          <a:p>
            <a:fld id="{4C4C6FDA-F13E-4FEB-8276-7BEEAFDF96EF}" type="slidenum">
              <a:rPr lang="en-US" smtClean="0"/>
              <a:t>8</a:t>
            </a:fld>
            <a:endParaRPr lang="en-US"/>
          </a:p>
        </p:txBody>
      </p:sp>
      <p:sp>
        <p:nvSpPr>
          <p:cNvPr id="3" name="Content Placeholder 2"/>
          <p:cNvSpPr>
            <a:spLocks noGrp="1"/>
          </p:cNvSpPr>
          <p:nvPr>
            <p:ph sz="quarter" idx="1"/>
          </p:nvPr>
        </p:nvSpPr>
        <p:spPr>
          <a:xfrm>
            <a:off x="457200" y="2151888"/>
            <a:ext cx="8229600" cy="4325112"/>
          </a:xfrm>
        </p:spPr>
        <p:txBody>
          <a:bodyPr>
            <a:noAutofit/>
          </a:bodyPr>
          <a:lstStyle/>
          <a:p>
            <a:pPr lvl="0">
              <a:spcBef>
                <a:spcPts val="100"/>
              </a:spcBef>
              <a:buClr>
                <a:schemeClr val="accent2">
                  <a:lumMod val="75000"/>
                </a:schemeClr>
              </a:buClr>
            </a:pPr>
            <a:r>
              <a:rPr lang="en-US" sz="1000" b="1" dirty="0"/>
              <a:t>Revenue/Expenditure Assumptions for Annual Budgeting </a:t>
            </a:r>
            <a:endParaRPr lang="en-US" sz="900" dirty="0"/>
          </a:p>
          <a:p>
            <a:pPr lvl="1">
              <a:spcBef>
                <a:spcPts val="100"/>
              </a:spcBef>
              <a:buClr>
                <a:schemeClr val="accent2">
                  <a:lumMod val="75000"/>
                </a:schemeClr>
              </a:buClr>
            </a:pPr>
            <a:r>
              <a:rPr lang="en-US" sz="1000" dirty="0"/>
              <a:t>How many years of history do you use when forecasting trends? </a:t>
            </a:r>
            <a:endParaRPr lang="en-US" sz="1100" dirty="0"/>
          </a:p>
          <a:p>
            <a:pPr lvl="1">
              <a:spcBef>
                <a:spcPts val="100"/>
              </a:spcBef>
              <a:buClr>
                <a:schemeClr val="accent2">
                  <a:lumMod val="75000"/>
                </a:schemeClr>
              </a:buClr>
            </a:pPr>
            <a:r>
              <a:rPr lang="en-US" sz="1000" dirty="0"/>
              <a:t>What outside sources of information do you use or consult? </a:t>
            </a:r>
            <a:endParaRPr lang="en-US" sz="1100" dirty="0"/>
          </a:p>
          <a:p>
            <a:pPr lvl="1">
              <a:spcBef>
                <a:spcPts val="100"/>
              </a:spcBef>
              <a:buClr>
                <a:schemeClr val="accent2">
                  <a:lumMod val="75000"/>
                </a:schemeClr>
              </a:buClr>
            </a:pPr>
            <a:r>
              <a:rPr lang="en-US" sz="1000" dirty="0"/>
              <a:t>What methodology do you use for budgeting (line item, zero base, </a:t>
            </a:r>
            <a:r>
              <a:rPr lang="en-US" sz="1000" dirty="0" err="1"/>
              <a:t>etc</a:t>
            </a:r>
            <a:r>
              <a:rPr lang="en-US" sz="1000" dirty="0"/>
              <a:t>)? </a:t>
            </a:r>
            <a:endParaRPr lang="en-US" sz="1100" dirty="0"/>
          </a:p>
          <a:p>
            <a:pPr lvl="0">
              <a:spcBef>
                <a:spcPts val="100"/>
              </a:spcBef>
              <a:buClr>
                <a:schemeClr val="accent2">
                  <a:lumMod val="75000"/>
                </a:schemeClr>
              </a:buClr>
            </a:pPr>
            <a:r>
              <a:rPr lang="en-US" sz="1000" b="1" dirty="0"/>
              <a:t>Budget Amendments &amp; Updates </a:t>
            </a:r>
            <a:endParaRPr lang="en-US" sz="900" dirty="0"/>
          </a:p>
          <a:p>
            <a:pPr lvl="1">
              <a:spcBef>
                <a:spcPts val="100"/>
              </a:spcBef>
              <a:buClr>
                <a:schemeClr val="accent2">
                  <a:lumMod val="75000"/>
                </a:schemeClr>
              </a:buClr>
            </a:pPr>
            <a:r>
              <a:rPr lang="en-US" sz="1000" dirty="0"/>
              <a:t>As the fiscal year progresses, how often do you review your main revenues and expenditures? </a:t>
            </a:r>
            <a:endParaRPr lang="en-US" sz="1100" dirty="0"/>
          </a:p>
          <a:p>
            <a:pPr lvl="1">
              <a:spcBef>
                <a:spcPts val="100"/>
              </a:spcBef>
              <a:buClr>
                <a:schemeClr val="accent2">
                  <a:lumMod val="75000"/>
                </a:schemeClr>
              </a:buClr>
            </a:pPr>
            <a:r>
              <a:rPr lang="en-US" sz="1000" dirty="0"/>
              <a:t>How many times per year do you provide the board or council with budget-to-actual reports? </a:t>
            </a:r>
            <a:endParaRPr lang="en-US" sz="1100" dirty="0"/>
          </a:p>
          <a:p>
            <a:pPr lvl="1">
              <a:spcBef>
                <a:spcPts val="100"/>
              </a:spcBef>
              <a:buClr>
                <a:schemeClr val="accent2">
                  <a:lumMod val="75000"/>
                </a:schemeClr>
              </a:buClr>
            </a:pPr>
            <a:r>
              <a:rPr lang="en-US" sz="1000" dirty="0"/>
              <a:t>In case of an emergency, how quickly could an amendment to the budget be made? </a:t>
            </a:r>
            <a:endParaRPr lang="en-US" sz="1100" dirty="0"/>
          </a:p>
          <a:p>
            <a:pPr lvl="0">
              <a:spcBef>
                <a:spcPts val="100"/>
              </a:spcBef>
              <a:buClr>
                <a:schemeClr val="accent2">
                  <a:lumMod val="75000"/>
                </a:schemeClr>
              </a:buClr>
            </a:pPr>
            <a:r>
              <a:rPr lang="en-US" sz="1000" b="1" dirty="0"/>
              <a:t>Long-Term Financial Planning </a:t>
            </a:r>
            <a:endParaRPr lang="en-US" sz="900" dirty="0"/>
          </a:p>
          <a:p>
            <a:pPr lvl="1">
              <a:spcBef>
                <a:spcPts val="100"/>
              </a:spcBef>
              <a:buClr>
                <a:schemeClr val="accent2">
                  <a:lumMod val="75000"/>
                </a:schemeClr>
              </a:buClr>
            </a:pPr>
            <a:r>
              <a:rPr lang="en-US" sz="1000" dirty="0"/>
              <a:t>Is any type of multiple-year financial forecasting utilized? </a:t>
            </a:r>
            <a:endParaRPr lang="en-US" sz="1100" dirty="0"/>
          </a:p>
          <a:p>
            <a:pPr lvl="1">
              <a:spcBef>
                <a:spcPts val="100"/>
              </a:spcBef>
              <a:buClr>
                <a:schemeClr val="accent2">
                  <a:lumMod val="75000"/>
                </a:schemeClr>
              </a:buClr>
            </a:pPr>
            <a:r>
              <a:rPr lang="en-US" sz="1000" dirty="0"/>
              <a:t>How frequently are these projections updated? </a:t>
            </a:r>
            <a:endParaRPr lang="en-US" sz="1100" dirty="0"/>
          </a:p>
          <a:p>
            <a:pPr lvl="1">
              <a:spcBef>
                <a:spcPts val="100"/>
              </a:spcBef>
              <a:buClr>
                <a:schemeClr val="accent2">
                  <a:lumMod val="75000"/>
                </a:schemeClr>
              </a:buClr>
            </a:pPr>
            <a:r>
              <a:rPr lang="en-US" sz="1000" dirty="0"/>
              <a:t>If projections are done, are the results shared with the board or council and used for decision-making? </a:t>
            </a:r>
            <a:endParaRPr lang="en-US" sz="1100" dirty="0"/>
          </a:p>
          <a:p>
            <a:pPr lvl="0">
              <a:spcBef>
                <a:spcPts val="100"/>
              </a:spcBef>
              <a:buClr>
                <a:schemeClr val="accent2">
                  <a:lumMod val="75000"/>
                </a:schemeClr>
              </a:buClr>
            </a:pPr>
            <a:r>
              <a:rPr lang="en-US" sz="1000" b="1" dirty="0"/>
              <a:t>Long-Term Capital Planning </a:t>
            </a:r>
            <a:endParaRPr lang="en-US" sz="900" dirty="0"/>
          </a:p>
          <a:p>
            <a:pPr lvl="1">
              <a:spcBef>
                <a:spcPts val="100"/>
              </a:spcBef>
              <a:buClr>
                <a:schemeClr val="accent2">
                  <a:lumMod val="75000"/>
                </a:schemeClr>
              </a:buClr>
            </a:pPr>
            <a:r>
              <a:rPr lang="en-US" sz="1000" dirty="0"/>
              <a:t>Is a written, multiple-year capital improvement plan maintained?  If so, how frequently is the plan updated? </a:t>
            </a:r>
            <a:endParaRPr lang="en-US" sz="1100" dirty="0"/>
          </a:p>
          <a:p>
            <a:pPr lvl="0">
              <a:spcBef>
                <a:spcPts val="100"/>
              </a:spcBef>
              <a:buClr>
                <a:schemeClr val="accent2">
                  <a:lumMod val="75000"/>
                </a:schemeClr>
              </a:buClr>
            </a:pPr>
            <a:r>
              <a:rPr lang="en-US" sz="1000" b="1" dirty="0"/>
              <a:t>Investment Management Policies </a:t>
            </a:r>
            <a:endParaRPr lang="en-US" sz="900" dirty="0"/>
          </a:p>
          <a:p>
            <a:pPr lvl="1">
              <a:spcBef>
                <a:spcPts val="100"/>
              </a:spcBef>
              <a:buClr>
                <a:schemeClr val="accent2">
                  <a:lumMod val="75000"/>
                </a:schemeClr>
              </a:buClr>
            </a:pPr>
            <a:r>
              <a:rPr lang="en-US" sz="1000" dirty="0"/>
              <a:t>Is there a formally approved investment management policy, or are the state guidelines simply followed when making investments? </a:t>
            </a:r>
            <a:endParaRPr lang="en-US" sz="1100" dirty="0"/>
          </a:p>
          <a:p>
            <a:pPr lvl="1">
              <a:spcBef>
                <a:spcPts val="100"/>
              </a:spcBef>
              <a:buClr>
                <a:schemeClr val="accent2">
                  <a:lumMod val="75000"/>
                </a:schemeClr>
              </a:buClr>
            </a:pPr>
            <a:r>
              <a:rPr lang="en-US" sz="1000" dirty="0"/>
              <a:t>How frequently is the board or council provided with information on the investment portfolio? (Specifically investment earnings and portfolio holdings) </a:t>
            </a:r>
            <a:endParaRPr lang="en-US" sz="1100" dirty="0"/>
          </a:p>
          <a:p>
            <a:pPr lvl="0">
              <a:spcBef>
                <a:spcPts val="100"/>
              </a:spcBef>
              <a:buClr>
                <a:schemeClr val="accent2">
                  <a:lumMod val="75000"/>
                </a:schemeClr>
              </a:buClr>
            </a:pPr>
            <a:r>
              <a:rPr lang="en-US" sz="1000" b="1" dirty="0"/>
              <a:t>Debt Management Policies </a:t>
            </a:r>
            <a:endParaRPr lang="en-US" sz="900" dirty="0"/>
          </a:p>
          <a:p>
            <a:pPr lvl="1">
              <a:spcBef>
                <a:spcPts val="100"/>
              </a:spcBef>
              <a:buClr>
                <a:schemeClr val="accent2">
                  <a:lumMod val="75000"/>
                </a:schemeClr>
              </a:buClr>
            </a:pPr>
            <a:r>
              <a:rPr lang="en-US" sz="1000" dirty="0"/>
              <a:t>Is there an approved debt management policy that goes beyond statutory limitations to restrict the structure or amount of debt issued? </a:t>
            </a:r>
            <a:endParaRPr lang="en-US" sz="1100" dirty="0"/>
          </a:p>
          <a:p>
            <a:pPr lvl="0">
              <a:spcBef>
                <a:spcPts val="100"/>
              </a:spcBef>
              <a:buClr>
                <a:schemeClr val="accent2">
                  <a:lumMod val="75000"/>
                </a:schemeClr>
              </a:buClr>
            </a:pPr>
            <a:r>
              <a:rPr lang="en-US" sz="1000" b="1" dirty="0"/>
              <a:t>Reserve and Liquidity Policies </a:t>
            </a:r>
            <a:endParaRPr lang="en-US" sz="900" dirty="0"/>
          </a:p>
          <a:p>
            <a:pPr lvl="1">
              <a:spcBef>
                <a:spcPts val="100"/>
              </a:spcBef>
              <a:buClr>
                <a:schemeClr val="accent2">
                  <a:lumMod val="75000"/>
                </a:schemeClr>
              </a:buClr>
            </a:pPr>
            <a:r>
              <a:rPr lang="en-US" sz="1000" dirty="0"/>
              <a:t>Has the board or council approved a formal fund balance or reserve policy? </a:t>
            </a:r>
            <a:endParaRPr lang="en-US" sz="1100" dirty="0"/>
          </a:p>
          <a:p>
            <a:pPr lvl="1">
              <a:spcBef>
                <a:spcPts val="100"/>
              </a:spcBef>
              <a:buClr>
                <a:schemeClr val="accent2">
                  <a:lumMod val="75000"/>
                </a:schemeClr>
              </a:buClr>
            </a:pPr>
            <a:r>
              <a:rPr lang="en-US" sz="1000" dirty="0"/>
              <a:t>If so, what is the minimum level of mandated reserves and why was that particular level chosen? </a:t>
            </a:r>
            <a:endParaRPr lang="en-US" sz="1100" dirty="0"/>
          </a:p>
          <a:p>
            <a:pPr lvl="1">
              <a:spcBef>
                <a:spcPts val="100"/>
              </a:spcBef>
              <a:buClr>
                <a:schemeClr val="accent2">
                  <a:lumMod val="75000"/>
                </a:schemeClr>
              </a:buClr>
            </a:pPr>
            <a:r>
              <a:rPr lang="en-US" sz="1000" dirty="0"/>
              <a:t>If no formal policy exists, is there a particular goal or target reserve level which the board keeps in mind? </a:t>
            </a:r>
            <a:endParaRPr lang="en-US" sz="1100" dirty="0"/>
          </a:p>
        </p:txBody>
      </p:sp>
      <p:sp>
        <p:nvSpPr>
          <p:cNvPr id="4" name="TextBox 3"/>
          <p:cNvSpPr txBox="1"/>
          <p:nvPr/>
        </p:nvSpPr>
        <p:spPr>
          <a:xfrm>
            <a:off x="609600" y="1600200"/>
            <a:ext cx="7848600" cy="461665"/>
          </a:xfrm>
          <a:prstGeom prst="rect">
            <a:avLst/>
          </a:prstGeom>
          <a:noFill/>
        </p:spPr>
        <p:txBody>
          <a:bodyPr wrap="square" rtlCol="0">
            <a:spAutoFit/>
          </a:bodyPr>
          <a:lstStyle/>
          <a:p>
            <a:pPr algn="just"/>
            <a:r>
              <a:rPr lang="en-US" sz="800" i="1" dirty="0"/>
              <a:t>As part of the credit rating review process, S&amp;P conducts a Financial Management Assessment (FMA) during the rating review process by determining what management policies and practices are in place, according to the following seven categories.  Before issuing Bonds it will be worth the District’s effort to review the following and consider adopting some of the policies and practices that the rating agency views as favorable.   </a:t>
            </a:r>
            <a:endParaRPr lang="en-US" sz="800" dirty="0"/>
          </a:p>
        </p:txBody>
      </p:sp>
      <p:pic>
        <p:nvPicPr>
          <p:cNvPr id="6" name="Picture 2" descr="H:\Resources\Logos\Bison\FICM Primary Logo-member SIP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150" y="6324600"/>
            <a:ext cx="966885" cy="416778"/>
          </a:xfrm>
          <a:prstGeom prst="rect">
            <a:avLst/>
          </a:prstGeom>
          <a:ln>
            <a:noFill/>
          </a:ln>
          <a:effectLst>
            <a:outerShdw sx="1000" sy="1000" algn="tl" rotWithShape="0">
              <a:srgbClr val="333333"/>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057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noAutofit/>
          </a:bodyPr>
          <a:lstStyle/>
          <a:p>
            <a:r>
              <a:rPr lang="en-US" sz="3700" dirty="0"/>
              <a:t>Excerpt </a:t>
            </a:r>
            <a:r>
              <a:rPr lang="en-US" sz="3700" dirty="0" smtClean="0"/>
              <a:t>Page From </a:t>
            </a:r>
            <a:r>
              <a:rPr lang="en-US" sz="3700" dirty="0"/>
              <a:t>Official </a:t>
            </a:r>
            <a:r>
              <a:rPr lang="en-US" sz="3700" dirty="0" smtClean="0"/>
              <a:t>S</a:t>
            </a:r>
            <a:r>
              <a:rPr lang="en-US" sz="3700" dirty="0" smtClean="0"/>
              <a:t>tatement- </a:t>
            </a:r>
            <a:r>
              <a:rPr lang="en-US" sz="3700" dirty="0"/>
              <a:t>East Helena K-12 Series 2018 </a:t>
            </a:r>
            <a:r>
              <a:rPr lang="en-US" sz="3700" dirty="0" smtClean="0"/>
              <a:t>Bonds</a:t>
            </a:r>
            <a:endParaRPr lang="en-US" sz="3700" dirty="0"/>
          </a:p>
        </p:txBody>
      </p:sp>
      <p:sp>
        <p:nvSpPr>
          <p:cNvPr id="3" name="Slide Number Placeholder 2"/>
          <p:cNvSpPr>
            <a:spLocks noGrp="1"/>
          </p:cNvSpPr>
          <p:nvPr>
            <p:ph type="sldNum" sz="quarter" idx="12"/>
          </p:nvPr>
        </p:nvSpPr>
        <p:spPr/>
        <p:txBody>
          <a:bodyPr>
            <a:normAutofit fontScale="85000" lnSpcReduction="20000"/>
          </a:bodyPr>
          <a:lstStyle/>
          <a:p>
            <a:fld id="{4C4C6FDA-F13E-4FEB-8276-7BEEAFDF96EF}" type="slidenum">
              <a:rPr lang="en-US" smtClean="0"/>
              <a:pPr/>
              <a:t>9</a:t>
            </a:fld>
            <a:endParaRPr lang="en-US"/>
          </a:p>
        </p:txBody>
      </p:sp>
      <p:pic>
        <p:nvPicPr>
          <p:cNvPr id="5" name="Content Placeholder 4"/>
          <p:cNvPicPr>
            <a:picLocks noGrp="1" noChangeAspect="1"/>
          </p:cNvPicPr>
          <p:nvPr>
            <p:ph sz="quarter" idx="1"/>
          </p:nvPr>
        </p:nvPicPr>
        <p:blipFill>
          <a:blip r:embed="rId2"/>
          <a:stretch>
            <a:fillRect/>
          </a:stretch>
        </p:blipFill>
        <p:spPr>
          <a:xfrm>
            <a:off x="2871085" y="1541082"/>
            <a:ext cx="3636526" cy="5341302"/>
          </a:xfrm>
          <a:prstGeom prst="rect">
            <a:avLst/>
          </a:prstGeom>
        </p:spPr>
      </p:pic>
    </p:spTree>
    <p:extLst>
      <p:ext uri="{BB962C8B-B14F-4D97-AF65-F5344CB8AC3E}">
        <p14:creationId xmlns:p14="http://schemas.microsoft.com/office/powerpoint/2010/main" val="22034176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857</TotalTime>
  <Words>1925</Words>
  <Application>Microsoft Office PowerPoint</Application>
  <PresentationFormat>On-screen Show (4:3)</PresentationFormat>
  <Paragraphs>485</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Calibri</vt:lpstr>
      <vt:lpstr>Times New Roman</vt:lpstr>
      <vt:lpstr>Tw Cen MT</vt:lpstr>
      <vt:lpstr>Wingdings</vt:lpstr>
      <vt:lpstr>Wingdings 2</vt:lpstr>
      <vt:lpstr>Median</vt:lpstr>
      <vt:lpstr>School Facilities Planning  &amp;  Financing Workshop</vt:lpstr>
      <vt:lpstr>Participants</vt:lpstr>
      <vt:lpstr>Debt Limitation</vt:lpstr>
      <vt:lpstr>Mill Levy Impact of Bonds</vt:lpstr>
      <vt:lpstr>Mill Levy Impact of Bonds</vt:lpstr>
      <vt:lpstr>Bond Market Update</vt:lpstr>
      <vt:lpstr>Sample Bond Market Rates  Based on Rating</vt:lpstr>
      <vt:lpstr>Rating Agency –  Financial Management Assessment</vt:lpstr>
      <vt:lpstr>Excerpt Page From Official Statement- East Helena K-12 Series 2018 Bonds</vt:lpstr>
      <vt:lpstr>Excerpt Page From Official Statement- East Helena K-12 Series 2018 Bonds</vt:lpstr>
      <vt:lpstr>Excerpt Page From Official Statement- East Helena K-12 Series 2018 Bonds</vt:lpstr>
      <vt:lpstr>Excerpt Page From Official Statement- East Helena K-12 Series 2018 Bonds</vt:lpstr>
      <vt:lpstr>Excerpt Page From Official Statement- East Helena K-12 Series 2018 Bonds</vt:lpstr>
      <vt:lpstr>Excerpt Page From Official Statement- East Helena K-12 Series 2018 Bonds</vt:lpstr>
      <vt:lpstr>Excerpt Page From Official Statement- East Helena K-12 Series 2018 Bonds</vt:lpstr>
      <vt:lpstr>Excerpt Page From Official Statement- East Helena K-12 Series 2018 Bonds</vt:lpstr>
      <vt:lpstr>Primary Funding Mechanisms for Capital Projects </vt:lpstr>
      <vt:lpstr>Primary Funding Mechanisms for Capital Projects </vt:lpstr>
      <vt:lpstr>Building Reserve Loans –  Two General Options</vt:lpstr>
      <vt:lpstr>Procurement</vt:lpstr>
      <vt:lpstr>INTERCAP</vt:lpstr>
      <vt:lpstr>INTERCAP</vt:lpstr>
      <vt:lpstr>INTERCAP</vt:lpstr>
      <vt:lpstr>INTERCAP</vt:lpstr>
      <vt:lpstr>INTERCAP</vt:lpstr>
      <vt:lpstr>INTERCAP</vt:lpstr>
      <vt:lpstr>INTERCAP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Facilities Planning &amp; Financing Workshop</dc:title>
  <dc:creator>Lisa Takeuchi</dc:creator>
  <cp:lastModifiedBy>Sierra Neisinger</cp:lastModifiedBy>
  <cp:revision>85</cp:revision>
  <cp:lastPrinted>2019-09-10T23:07:01Z</cp:lastPrinted>
  <dcterms:created xsi:type="dcterms:W3CDTF">2016-09-12T15:36:06Z</dcterms:created>
  <dcterms:modified xsi:type="dcterms:W3CDTF">2019-09-11T20:29:19Z</dcterms:modified>
</cp:coreProperties>
</file>