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372" r:id="rId5"/>
    <p:sldId id="325" r:id="rId6"/>
    <p:sldId id="308" r:id="rId7"/>
    <p:sldId id="388" r:id="rId8"/>
    <p:sldId id="389" r:id="rId9"/>
    <p:sldId id="403" r:id="rId10"/>
    <p:sldId id="404" r:id="rId11"/>
    <p:sldId id="405" r:id="rId12"/>
    <p:sldId id="406" r:id="rId13"/>
    <p:sldId id="407" r:id="rId14"/>
    <p:sldId id="408" r:id="rId15"/>
    <p:sldId id="409" r:id="rId16"/>
    <p:sldId id="390" r:id="rId17"/>
    <p:sldId id="391" r:id="rId18"/>
    <p:sldId id="392" r:id="rId19"/>
    <p:sldId id="393" r:id="rId20"/>
    <p:sldId id="394" r:id="rId21"/>
    <p:sldId id="395" r:id="rId22"/>
    <p:sldId id="396" r:id="rId23"/>
    <p:sldId id="398" r:id="rId24"/>
    <p:sldId id="399" r:id="rId25"/>
    <p:sldId id="400" r:id="rId26"/>
    <p:sldId id="401" r:id="rId27"/>
    <p:sldId id="402" r:id="rId28"/>
    <p:sldId id="387" r:id="rId29"/>
  </p:sldIdLst>
  <p:sldSz cx="9144000" cy="6858000" type="screen4x3"/>
  <p:notesSz cx="7315200" cy="9601200"/>
  <p:custDataLst>
    <p:tags r:id="rId32"/>
  </p:custDataLst>
  <p:defaultTextStyle>
    <a:defPPr>
      <a:defRPr lang="en-US"/>
    </a:defPPr>
    <a:lvl1pPr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Helvetica" charset="0"/>
        <a:ea typeface="ＭＳ Ｐゴシック" pitchFamily="34" charset="-128"/>
        <a:cs typeface="+mn-cs"/>
      </a:defRPr>
    </a:lvl5pPr>
    <a:lvl6pPr marL="2286000" algn="l" defTabSz="914400" rtl="0" eaLnBrk="1" latinLnBrk="0" hangingPunct="1">
      <a:defRPr kumimoji="1" sz="2400" kern="1200">
        <a:solidFill>
          <a:schemeClr val="tx1"/>
        </a:solidFill>
        <a:latin typeface="Helvetica" charset="0"/>
        <a:ea typeface="ＭＳ Ｐゴシック" pitchFamily="34" charset="-128"/>
        <a:cs typeface="+mn-cs"/>
      </a:defRPr>
    </a:lvl6pPr>
    <a:lvl7pPr marL="2743200" algn="l" defTabSz="914400" rtl="0" eaLnBrk="1" latinLnBrk="0" hangingPunct="1">
      <a:defRPr kumimoji="1" sz="2400" kern="1200">
        <a:solidFill>
          <a:schemeClr val="tx1"/>
        </a:solidFill>
        <a:latin typeface="Helvetica" charset="0"/>
        <a:ea typeface="ＭＳ Ｐゴシック" pitchFamily="34" charset="-128"/>
        <a:cs typeface="+mn-cs"/>
      </a:defRPr>
    </a:lvl7pPr>
    <a:lvl8pPr marL="3200400" algn="l" defTabSz="914400" rtl="0" eaLnBrk="1" latinLnBrk="0" hangingPunct="1">
      <a:defRPr kumimoji="1" sz="2400" kern="1200">
        <a:solidFill>
          <a:schemeClr val="tx1"/>
        </a:solidFill>
        <a:latin typeface="Helvetica" charset="0"/>
        <a:ea typeface="ＭＳ Ｐゴシック" pitchFamily="34" charset="-128"/>
        <a:cs typeface="+mn-cs"/>
      </a:defRPr>
    </a:lvl8pPr>
    <a:lvl9pPr marL="3657600" algn="l" defTabSz="914400" rtl="0" eaLnBrk="1" latinLnBrk="0" hangingPunct="1">
      <a:defRPr kumimoji="1" sz="2400" kern="1200">
        <a:solidFill>
          <a:schemeClr val="tx1"/>
        </a:solidFill>
        <a:latin typeface="Helvetica" charset="0"/>
        <a:ea typeface="ＭＳ Ｐゴシック" pitchFamily="34" charset="-128"/>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125EB2"/>
    <a:srgbClr val="F8AF00"/>
    <a:srgbClr val="FFCC00"/>
    <a:srgbClr val="CC6600"/>
    <a:srgbClr val="996633"/>
    <a:srgbClr val="F4F4F4"/>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1354" autoAdjust="0"/>
  </p:normalViewPr>
  <p:slideViewPr>
    <p:cSldViewPr>
      <p:cViewPr varScale="1">
        <p:scale>
          <a:sx n="102" d="100"/>
          <a:sy n="102" d="100"/>
        </p:scale>
        <p:origin x="1788" y="96"/>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69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3169698" cy="4802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defRPr sz="1200">
                <a:latin typeface="Helvetica" charset="0"/>
                <a:ea typeface="+mn-ea"/>
                <a:cs typeface="+mn-cs"/>
              </a:defRPr>
            </a:lvl1pPr>
          </a:lstStyle>
          <a:p>
            <a:pPr>
              <a:defRPr/>
            </a:pPr>
            <a:endParaRPr lang="en-US" dirty="0"/>
          </a:p>
        </p:txBody>
      </p:sp>
      <p:sp>
        <p:nvSpPr>
          <p:cNvPr id="31747" name="Rectangle 3"/>
          <p:cNvSpPr>
            <a:spLocks noGrp="1" noChangeArrowheads="1"/>
          </p:cNvSpPr>
          <p:nvPr>
            <p:ph type="dt" sz="quarter" idx="1"/>
          </p:nvPr>
        </p:nvSpPr>
        <p:spPr bwMode="auto">
          <a:xfrm>
            <a:off x="4145504" y="1"/>
            <a:ext cx="3169697" cy="4802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a:defRPr sz="1200">
                <a:latin typeface="Helvetica" charset="0"/>
                <a:ea typeface="+mn-ea"/>
                <a:cs typeface="+mn-cs"/>
              </a:defRPr>
            </a:lvl1pPr>
          </a:lstStyle>
          <a:p>
            <a:pPr>
              <a:defRPr/>
            </a:pPr>
            <a:endParaRPr lang="en-US" dirty="0"/>
          </a:p>
        </p:txBody>
      </p:sp>
      <p:sp>
        <p:nvSpPr>
          <p:cNvPr id="31748" name="Rectangle 4"/>
          <p:cNvSpPr>
            <a:spLocks noGrp="1" noChangeArrowheads="1"/>
          </p:cNvSpPr>
          <p:nvPr>
            <p:ph type="ftr" sz="quarter" idx="2"/>
          </p:nvPr>
        </p:nvSpPr>
        <p:spPr bwMode="auto">
          <a:xfrm>
            <a:off x="0" y="9120976"/>
            <a:ext cx="3169698" cy="4802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defRPr sz="1200">
                <a:latin typeface="Helvetica" charset="0"/>
                <a:ea typeface="+mn-ea"/>
                <a:cs typeface="+mn-cs"/>
              </a:defRPr>
            </a:lvl1pPr>
          </a:lstStyle>
          <a:p>
            <a:pPr>
              <a:defRPr/>
            </a:pPr>
            <a:r>
              <a:rPr lang="en-US" dirty="0"/>
              <a:t>Understanding Financial Statements</a:t>
            </a:r>
          </a:p>
        </p:txBody>
      </p:sp>
      <p:sp>
        <p:nvSpPr>
          <p:cNvPr id="31749" name="Rectangle 5"/>
          <p:cNvSpPr>
            <a:spLocks noGrp="1" noChangeArrowheads="1"/>
          </p:cNvSpPr>
          <p:nvPr>
            <p:ph type="sldNum" sz="quarter" idx="3"/>
          </p:nvPr>
        </p:nvSpPr>
        <p:spPr bwMode="auto">
          <a:xfrm>
            <a:off x="4145504" y="9120976"/>
            <a:ext cx="3169697" cy="480224"/>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a:defRPr sz="1200">
                <a:latin typeface="Helvetica" charset="0"/>
                <a:ea typeface="ＭＳ Ｐゴシック" charset="-128"/>
              </a:defRPr>
            </a:lvl1pPr>
          </a:lstStyle>
          <a:p>
            <a:pPr>
              <a:defRPr/>
            </a:pPr>
            <a:fld id="{F654A0FB-88CD-4D82-841A-37D5E4E0E8DE}" type="slidenum">
              <a:rPr lang="en-US"/>
              <a:pPr>
                <a:defRPr/>
              </a:pPr>
              <a:t>‹#›</a:t>
            </a:fld>
            <a:endParaRPr lang="en-US" dirty="0"/>
          </a:p>
        </p:txBody>
      </p:sp>
    </p:spTree>
    <p:extLst>
      <p:ext uri="{BB962C8B-B14F-4D97-AF65-F5344CB8AC3E}">
        <p14:creationId xmlns:p14="http://schemas.microsoft.com/office/powerpoint/2010/main" val="149931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1"/>
            <a:ext cx="3169698" cy="4802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eaLnBrk="0" hangingPunct="0">
              <a:defRPr kumimoji="0" sz="1200">
                <a:latin typeface="Times New Roman" charset="0"/>
                <a:ea typeface="+mn-ea"/>
                <a:cs typeface="+mn-cs"/>
              </a:defRPr>
            </a:lvl1pPr>
          </a:lstStyle>
          <a:p>
            <a:pPr>
              <a:defRPr/>
            </a:pPr>
            <a:endParaRPr lang="en-US" dirty="0"/>
          </a:p>
        </p:txBody>
      </p:sp>
      <p:sp>
        <p:nvSpPr>
          <p:cNvPr id="34819" name="Rectangle 9"/>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75807" y="4561313"/>
            <a:ext cx="5363589" cy="432037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4145504" y="1"/>
            <a:ext cx="3169697" cy="480225"/>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eaLnBrk="0" hangingPunct="0">
              <a:defRPr kumimoji="0" sz="1200">
                <a:latin typeface="Times New Roman" charset="0"/>
                <a:ea typeface="+mn-ea"/>
                <a:cs typeface="+mn-cs"/>
              </a:defRPr>
            </a:lvl1pPr>
          </a:lstStyle>
          <a:p>
            <a:pPr>
              <a:defRPr/>
            </a:pPr>
            <a:endParaRPr lang="en-US" dirty="0"/>
          </a:p>
        </p:txBody>
      </p:sp>
      <p:sp>
        <p:nvSpPr>
          <p:cNvPr id="2060" name="Rectangle 12"/>
          <p:cNvSpPr>
            <a:spLocks noGrp="1" noChangeArrowheads="1"/>
          </p:cNvSpPr>
          <p:nvPr>
            <p:ph type="ftr" sz="quarter" idx="4"/>
          </p:nvPr>
        </p:nvSpPr>
        <p:spPr bwMode="auto">
          <a:xfrm>
            <a:off x="0" y="9120976"/>
            <a:ext cx="3169698" cy="480224"/>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eaLnBrk="0" hangingPunct="0">
              <a:defRPr kumimoji="0" sz="1200">
                <a:latin typeface="Times New Roman" charset="0"/>
                <a:ea typeface="+mn-ea"/>
                <a:cs typeface="+mn-cs"/>
              </a:defRPr>
            </a:lvl1pPr>
          </a:lstStyle>
          <a:p>
            <a:pPr>
              <a:defRPr/>
            </a:pPr>
            <a:endParaRPr lang="en-US" dirty="0"/>
          </a:p>
        </p:txBody>
      </p:sp>
      <p:sp>
        <p:nvSpPr>
          <p:cNvPr id="2061" name="Rectangle 13"/>
          <p:cNvSpPr>
            <a:spLocks noGrp="1" noChangeArrowheads="1"/>
          </p:cNvSpPr>
          <p:nvPr>
            <p:ph type="sldNum" sz="quarter" idx="5"/>
          </p:nvPr>
        </p:nvSpPr>
        <p:spPr bwMode="auto">
          <a:xfrm>
            <a:off x="4145504" y="9120976"/>
            <a:ext cx="3169697" cy="480224"/>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eaLnBrk="0" hangingPunct="0">
              <a:defRPr kumimoji="0" sz="1200">
                <a:latin typeface="Times New Roman" charset="0"/>
                <a:ea typeface="ＭＳ Ｐゴシック" charset="-128"/>
              </a:defRPr>
            </a:lvl1pPr>
          </a:lstStyle>
          <a:p>
            <a:pPr>
              <a:defRPr/>
            </a:pPr>
            <a:fld id="{A65FDB11-15A5-43A8-9BA5-AC42D85612FF}" type="slidenum">
              <a:rPr lang="en-US"/>
              <a:pPr>
                <a:defRPr/>
              </a:pPr>
              <a:t>‹#›</a:t>
            </a:fld>
            <a:endParaRPr lang="en-US" dirty="0"/>
          </a:p>
        </p:txBody>
      </p:sp>
    </p:spTree>
    <p:extLst>
      <p:ext uri="{BB962C8B-B14F-4D97-AF65-F5344CB8AC3E}">
        <p14:creationId xmlns:p14="http://schemas.microsoft.com/office/powerpoint/2010/main" val="2526054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BD9CA62D-6334-4607-A9B1-A4C53EEFAFD2}" type="slidenum">
              <a:rPr kumimoji="0" lang="en-US" altLang="en-US" smtClean="0">
                <a:latin typeface="Times New Roman" pitchFamily="18" charset="0"/>
              </a:rPr>
              <a:pPr>
                <a:spcBef>
                  <a:spcPct val="0"/>
                </a:spcBef>
              </a:pPr>
              <a:t>1</a:t>
            </a:fld>
            <a:endParaRPr kumimoji="0" lang="en-US" altLang="en-US" dirty="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04924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10</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40682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11</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61279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12</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12770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13</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9480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14</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60792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15</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38388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16</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977604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17</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81027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18</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905930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19</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96421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pitchFamily="34" charset="0"/>
                <a:ea typeface="ＭＳ Ｐゴシック" pitchFamily="34" charset="-128"/>
              </a:defRPr>
            </a:lvl1pPr>
            <a:lvl2pPr marL="776046" indent="-298358" eaLnBrk="0" hangingPunct="0">
              <a:spcBef>
                <a:spcPct val="30000"/>
              </a:spcBef>
              <a:defRPr kumimoji="1" sz="1100">
                <a:solidFill>
                  <a:schemeClr val="tx1"/>
                </a:solidFill>
                <a:latin typeface="Arial" pitchFamily="34" charset="0"/>
                <a:ea typeface="ＭＳ Ｐゴシック" pitchFamily="34" charset="-128"/>
              </a:defRPr>
            </a:lvl2pPr>
            <a:lvl3pPr marL="1193426" indent="-238051" eaLnBrk="0" hangingPunct="0">
              <a:spcBef>
                <a:spcPct val="30000"/>
              </a:spcBef>
              <a:defRPr kumimoji="1" sz="1100">
                <a:solidFill>
                  <a:schemeClr val="tx1"/>
                </a:solidFill>
                <a:latin typeface="Arial" pitchFamily="34" charset="0"/>
                <a:ea typeface="ＭＳ Ｐゴシック" pitchFamily="34" charset="-128"/>
              </a:defRPr>
            </a:lvl3pPr>
            <a:lvl4pPr marL="1671117" indent="-238051" eaLnBrk="0" hangingPunct="0">
              <a:spcBef>
                <a:spcPct val="30000"/>
              </a:spcBef>
              <a:defRPr kumimoji="1" sz="1100">
                <a:solidFill>
                  <a:schemeClr val="tx1"/>
                </a:solidFill>
                <a:latin typeface="Arial" pitchFamily="34" charset="0"/>
                <a:ea typeface="ＭＳ Ｐゴシック" pitchFamily="34" charset="-128"/>
              </a:defRPr>
            </a:lvl4pPr>
            <a:lvl5pPr marL="2148804" indent="-238051" eaLnBrk="0" hangingPunct="0">
              <a:spcBef>
                <a:spcPct val="30000"/>
              </a:spcBef>
              <a:defRPr kumimoji="1" sz="1100">
                <a:solidFill>
                  <a:schemeClr val="tx1"/>
                </a:solidFill>
                <a:latin typeface="Arial" pitchFamily="34" charset="0"/>
                <a:ea typeface="ＭＳ Ｐゴシック" pitchFamily="34" charset="-128"/>
              </a:defRPr>
            </a:lvl5pPr>
            <a:lvl6pPr marL="2605863"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6pPr>
            <a:lvl7pPr marL="3062920"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7pPr>
            <a:lvl8pPr marL="3519978"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8pPr>
            <a:lvl9pPr marL="3977034" indent="-238051" eaLnBrk="0" fontAlgn="base" hangingPunct="0">
              <a:spcBef>
                <a:spcPct val="30000"/>
              </a:spcBef>
              <a:spcAft>
                <a:spcPct val="0"/>
              </a:spcAft>
              <a:defRPr kumimoji="1" sz="1100">
                <a:solidFill>
                  <a:schemeClr val="tx1"/>
                </a:solidFill>
                <a:latin typeface="Arial" pitchFamily="34" charset="0"/>
                <a:ea typeface="ＭＳ Ｐゴシック" pitchFamily="34" charset="-128"/>
              </a:defRPr>
            </a:lvl9pPr>
          </a:lstStyle>
          <a:p>
            <a:pPr>
              <a:spcBef>
                <a:spcPct val="0"/>
              </a:spcBef>
            </a:pPr>
            <a:fld id="{5CCFA625-64E5-411C-B6E2-61E59153F0FE}" type="slidenum">
              <a:rPr kumimoji="0" lang="en-US" altLang="en-US" sz="1200">
                <a:solidFill>
                  <a:srgbClr val="000000"/>
                </a:solidFill>
                <a:latin typeface="Times New Roman" pitchFamily="18" charset="0"/>
              </a:rPr>
              <a:pPr>
                <a:spcBef>
                  <a:spcPct val="0"/>
                </a:spcBef>
              </a:pPr>
              <a:t>2</a:t>
            </a:fld>
            <a:endParaRPr kumimoji="0" lang="en-US" altLang="en-US" sz="1200" dirty="0">
              <a:solidFill>
                <a:srgbClr val="000000"/>
              </a:solidFill>
              <a:latin typeface="Times New Roman" pitchFamily="18"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latin typeface="Arial" pitchFamily="34" charset="0"/>
            </a:endParaRPr>
          </a:p>
        </p:txBody>
      </p:sp>
    </p:spTree>
    <p:extLst>
      <p:ext uri="{BB962C8B-B14F-4D97-AF65-F5344CB8AC3E}">
        <p14:creationId xmlns:p14="http://schemas.microsoft.com/office/powerpoint/2010/main" val="110199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20</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57302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21</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4302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22</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66946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23</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40165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24</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815318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25</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59014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3</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9331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4</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411996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5</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79465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6</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65423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7</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90627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8</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80378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34" charset="-128"/>
              </a:defRPr>
            </a:lvl1pPr>
            <a:lvl2pPr marL="776365" indent="-298602" eaLnBrk="0" hangingPunct="0">
              <a:spcBef>
                <a:spcPct val="30000"/>
              </a:spcBef>
              <a:defRPr kumimoji="1" sz="1200">
                <a:solidFill>
                  <a:schemeClr val="tx1"/>
                </a:solidFill>
                <a:latin typeface="Arial" charset="0"/>
                <a:ea typeface="ＭＳ Ｐゴシック" pitchFamily="34" charset="-128"/>
              </a:defRPr>
            </a:lvl2pPr>
            <a:lvl3pPr marL="1194407" indent="-238882" eaLnBrk="0" hangingPunct="0">
              <a:spcBef>
                <a:spcPct val="30000"/>
              </a:spcBef>
              <a:defRPr kumimoji="1" sz="1200">
                <a:solidFill>
                  <a:schemeClr val="tx1"/>
                </a:solidFill>
                <a:latin typeface="Arial" charset="0"/>
                <a:ea typeface="ＭＳ Ｐゴシック" pitchFamily="34" charset="-128"/>
              </a:defRPr>
            </a:lvl3pPr>
            <a:lvl4pPr marL="1672170" indent="-238882" eaLnBrk="0" hangingPunct="0">
              <a:spcBef>
                <a:spcPct val="30000"/>
              </a:spcBef>
              <a:defRPr kumimoji="1" sz="1200">
                <a:solidFill>
                  <a:schemeClr val="tx1"/>
                </a:solidFill>
                <a:latin typeface="Arial" charset="0"/>
                <a:ea typeface="ＭＳ Ｐゴシック" pitchFamily="34" charset="-128"/>
              </a:defRPr>
            </a:lvl4pPr>
            <a:lvl5pPr marL="2149934" indent="-238882" eaLnBrk="0" hangingPunct="0">
              <a:spcBef>
                <a:spcPct val="30000"/>
              </a:spcBef>
              <a:defRPr kumimoji="1" sz="1200">
                <a:solidFill>
                  <a:schemeClr val="tx1"/>
                </a:solidFill>
                <a:latin typeface="Arial" charset="0"/>
                <a:ea typeface="ＭＳ Ｐゴシック" pitchFamily="34" charset="-128"/>
              </a:defRPr>
            </a:lvl5pPr>
            <a:lvl6pPr marL="2627697" indent="-238882" eaLnBrk="0" fontAlgn="base" hangingPunct="0">
              <a:spcBef>
                <a:spcPct val="30000"/>
              </a:spcBef>
              <a:spcAft>
                <a:spcPct val="0"/>
              </a:spcAft>
              <a:defRPr kumimoji="1" sz="1200">
                <a:solidFill>
                  <a:schemeClr val="tx1"/>
                </a:solidFill>
                <a:latin typeface="Arial" charset="0"/>
                <a:ea typeface="ＭＳ Ｐゴシック" pitchFamily="34" charset="-128"/>
              </a:defRPr>
            </a:lvl6pPr>
            <a:lvl7pPr marL="3105459" indent="-238882" eaLnBrk="0" fontAlgn="base" hangingPunct="0">
              <a:spcBef>
                <a:spcPct val="30000"/>
              </a:spcBef>
              <a:spcAft>
                <a:spcPct val="0"/>
              </a:spcAft>
              <a:defRPr kumimoji="1" sz="1200">
                <a:solidFill>
                  <a:schemeClr val="tx1"/>
                </a:solidFill>
                <a:latin typeface="Arial" charset="0"/>
                <a:ea typeface="ＭＳ Ｐゴシック" pitchFamily="34" charset="-128"/>
              </a:defRPr>
            </a:lvl7pPr>
            <a:lvl8pPr marL="3583223" indent="-238882" eaLnBrk="0" fontAlgn="base" hangingPunct="0">
              <a:spcBef>
                <a:spcPct val="30000"/>
              </a:spcBef>
              <a:spcAft>
                <a:spcPct val="0"/>
              </a:spcAft>
              <a:defRPr kumimoji="1" sz="1200">
                <a:solidFill>
                  <a:schemeClr val="tx1"/>
                </a:solidFill>
                <a:latin typeface="Arial" charset="0"/>
                <a:ea typeface="ＭＳ Ｐゴシック" pitchFamily="34" charset="-128"/>
              </a:defRPr>
            </a:lvl8pPr>
            <a:lvl9pPr marL="4060986" indent="-238882" eaLnBrk="0" fontAlgn="base" hangingPunct="0">
              <a:spcBef>
                <a:spcPct val="30000"/>
              </a:spcBef>
              <a:spcAft>
                <a:spcPct val="0"/>
              </a:spcAft>
              <a:defRPr kumimoji="1" sz="1200">
                <a:solidFill>
                  <a:schemeClr val="tx1"/>
                </a:solidFill>
                <a:latin typeface="Arial" charset="0"/>
                <a:ea typeface="ＭＳ Ｐゴシック" pitchFamily="34" charset="-128"/>
              </a:defRPr>
            </a:lvl9pPr>
          </a:lstStyle>
          <a:p>
            <a:pPr>
              <a:spcBef>
                <a:spcPct val="0"/>
              </a:spcBef>
            </a:pPr>
            <a:fld id="{A71E3897-2B59-4016-AF86-6EC311264DBD}" type="slidenum">
              <a:rPr kumimoji="0" lang="en-US" altLang="en-US" smtClean="0">
                <a:latin typeface="Times New Roman" pitchFamily="18" charset="0"/>
              </a:rPr>
              <a:pPr>
                <a:spcBef>
                  <a:spcPct val="0"/>
                </a:spcBef>
              </a:pPr>
              <a:t>9</a:t>
            </a:fld>
            <a:endParaRPr kumimoji="0" lang="en-US" altLang="en-US" dirty="0">
              <a:latin typeface="Times New Roman" pitchFamily="18"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408535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20"/>
          <p:cNvSpPr>
            <a:spLocks noGrp="1" noChangeArrowheads="1"/>
          </p:cNvSpPr>
          <p:nvPr>
            <p:ph type="sldNum" sz="quarter" idx="10"/>
          </p:nvPr>
        </p:nvSpPr>
        <p:spPr>
          <a:ln/>
        </p:spPr>
        <p:txBody>
          <a:bodyPr/>
          <a:lstStyle>
            <a:lvl1pPr>
              <a:defRPr/>
            </a:lvl1pPr>
          </a:lstStyle>
          <a:p>
            <a:pPr>
              <a:defRPr/>
            </a:pPr>
            <a:fld id="{2342BAB8-3008-4B78-823C-EDFD8A1AB42C}" type="slidenum">
              <a:rPr lang="en-US"/>
              <a:pPr>
                <a:defRPr/>
              </a:pPr>
              <a:t>‹#›</a:t>
            </a:fld>
            <a:endParaRPr lang="en-US" sz="2800" dirty="0"/>
          </a:p>
        </p:txBody>
      </p:sp>
    </p:spTree>
    <p:extLst>
      <p:ext uri="{BB962C8B-B14F-4D97-AF65-F5344CB8AC3E}">
        <p14:creationId xmlns:p14="http://schemas.microsoft.com/office/powerpoint/2010/main" val="7895112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3200"/>
            </a:lvl1pPr>
            <a:lvl2pPr marL="914400" indent="-457200">
              <a:spcBef>
                <a:spcPts val="25"/>
              </a:spcBef>
              <a:spcAft>
                <a:spcPts val="600"/>
              </a:spcAft>
              <a:buSzPct val="100000"/>
              <a:defRPr sz="2800"/>
            </a:lvl2pPr>
            <a:lvl3pPr marL="1371600" indent="-457200">
              <a:spcBef>
                <a:spcPts val="25"/>
              </a:spcBef>
              <a:spcAft>
                <a:spcPts val="600"/>
              </a:spcAft>
              <a:defRPr sz="2400"/>
            </a:lvl3pPr>
            <a:lvl4pPr marL="1830388" indent="-458788">
              <a:spcBef>
                <a:spcPts val="25"/>
              </a:spcBef>
              <a:spcAft>
                <a:spcPts val="600"/>
              </a:spcAft>
              <a:buFont typeface="Arial" pitchFamily="34" charset="0"/>
              <a:buChar char="•"/>
              <a:defRPr sz="2000"/>
            </a:lvl4pPr>
            <a:lvl5pPr marL="2286000" indent="-457200">
              <a:spcBef>
                <a:spcPts val="25"/>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DFF57C88-F506-403D-8581-A4066E5ADA26}" type="slidenum">
              <a:rPr lang="en-US"/>
              <a:pPr>
                <a:defRPr/>
              </a:pPr>
              <a:t>‹#›</a:t>
            </a:fld>
            <a:endParaRPr lang="en-US" sz="2800" dirty="0"/>
          </a:p>
        </p:txBody>
      </p:sp>
    </p:spTree>
    <p:extLst>
      <p:ext uri="{BB962C8B-B14F-4D97-AF65-F5344CB8AC3E}">
        <p14:creationId xmlns:p14="http://schemas.microsoft.com/office/powerpoint/2010/main" val="36808231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532B3F4B-A5E9-404D-8337-AFA8CF55E2D9}" type="slidenum">
              <a:rPr lang="en-US"/>
              <a:pPr>
                <a:defRPr/>
              </a:pPr>
              <a:t>‹#›</a:t>
            </a:fld>
            <a:endParaRPr lang="en-US" sz="2800" dirty="0"/>
          </a:p>
        </p:txBody>
      </p:sp>
    </p:spTree>
    <p:extLst>
      <p:ext uri="{BB962C8B-B14F-4D97-AF65-F5344CB8AC3E}">
        <p14:creationId xmlns:p14="http://schemas.microsoft.com/office/powerpoint/2010/main" val="8106688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2286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marL="1828800" indent="-457200">
              <a:spcBef>
                <a:spcPts val="25"/>
              </a:spcBef>
              <a:spcAft>
                <a:spcPts val="600"/>
              </a:spcAft>
              <a:buFont typeface="Arial" pitchFamily="34" charset="0"/>
              <a:buChar char="•"/>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90600"/>
            <a:ext cx="4267200" cy="5334000"/>
          </a:xfrm>
        </p:spPr>
        <p:txBody>
          <a:bodyPr/>
          <a:lstStyle>
            <a:lvl1pPr>
              <a:defRPr sz="2000"/>
            </a:lvl1pPr>
            <a:lvl2pPr>
              <a:spcBef>
                <a:spcPts val="25"/>
              </a:spcBef>
              <a:spcAft>
                <a:spcPts val="600"/>
              </a:spcAft>
              <a:defRPr sz="1800"/>
            </a:lvl2pPr>
            <a:lvl3pPr marL="1371600" indent="-457200">
              <a:spcBef>
                <a:spcPts val="25"/>
              </a:spcBef>
              <a:spcAft>
                <a:spcPts val="600"/>
              </a:spcAft>
              <a:buFont typeface="Arial" pitchFamily="34" charset="0"/>
              <a:buChar char="–"/>
              <a:defRPr sz="1800"/>
            </a:lvl3pPr>
            <a:lvl4pPr>
              <a:spcBef>
                <a:spcPts val="25"/>
              </a:spcBef>
              <a:spcAft>
                <a:spcPts val="600"/>
              </a:spcAft>
              <a:defRPr sz="1800"/>
            </a:lvl4pPr>
            <a:lvl5pPr marL="2286000" indent="-457200">
              <a:spcBef>
                <a:spcPts val="25"/>
              </a:spcBef>
              <a:spcAft>
                <a:spcPts val="600"/>
              </a:spcAft>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0"/>
          <p:cNvSpPr>
            <a:spLocks noGrp="1" noChangeArrowheads="1"/>
          </p:cNvSpPr>
          <p:nvPr>
            <p:ph type="sldNum" sz="quarter" idx="10"/>
          </p:nvPr>
        </p:nvSpPr>
        <p:spPr>
          <a:ln/>
        </p:spPr>
        <p:txBody>
          <a:bodyPr/>
          <a:lstStyle>
            <a:lvl1pPr>
              <a:defRPr/>
            </a:lvl1pPr>
          </a:lstStyle>
          <a:p>
            <a:pPr>
              <a:defRPr/>
            </a:pPr>
            <a:fld id="{3ECC6164-8AE3-40BB-9052-BC1CD3EB3E0A}" type="slidenum">
              <a:rPr lang="en-US"/>
              <a:pPr>
                <a:defRPr/>
              </a:pPr>
              <a:t>‹#›</a:t>
            </a:fld>
            <a:endParaRPr lang="en-US" sz="2800" dirty="0"/>
          </a:p>
        </p:txBody>
      </p:sp>
    </p:spTree>
    <p:extLst>
      <p:ext uri="{BB962C8B-B14F-4D97-AF65-F5344CB8AC3E}">
        <p14:creationId xmlns:p14="http://schemas.microsoft.com/office/powerpoint/2010/main" val="40418454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906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630362"/>
            <a:ext cx="4040188"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68825" y="9906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68825" y="1630362"/>
            <a:ext cx="4041775" cy="4694238"/>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17"/>
          <p:cNvSpPr>
            <a:spLocks noGrp="1" noChangeArrowheads="1"/>
          </p:cNvSpPr>
          <p:nvPr>
            <p:ph type="title"/>
          </p:nvPr>
        </p:nvSpPr>
        <p:spPr bwMode="auto">
          <a:xfrm>
            <a:off x="228600" y="76200"/>
            <a:ext cx="8686800" cy="533400"/>
          </a:xfrm>
          <a:prstGeom prst="rect">
            <a:avLst/>
          </a:prstGeom>
          <a:noFill/>
          <a:ln w="9525">
            <a:noFill/>
            <a:miter lim="800000"/>
            <a:headEnd/>
            <a:tailEnd/>
          </a:ln>
        </p:spPr>
        <p:txBody>
          <a:bodyPr/>
          <a:lstStyle>
            <a:lvl1pPr>
              <a:defRPr>
                <a:solidFill>
                  <a:schemeClr val="bg1"/>
                </a:solidFill>
              </a:defRPr>
            </a:lvl1pPr>
          </a:lstStyle>
          <a:p>
            <a:pPr lvl="0"/>
            <a:r>
              <a:rPr lang="en-US" dirty="0"/>
              <a:t>Click to edit Master title style</a:t>
            </a:r>
          </a:p>
        </p:txBody>
      </p:sp>
      <p:sp>
        <p:nvSpPr>
          <p:cNvPr id="7" name="Rectangle 20"/>
          <p:cNvSpPr>
            <a:spLocks noGrp="1" noChangeArrowheads="1"/>
          </p:cNvSpPr>
          <p:nvPr>
            <p:ph type="sldNum" sz="quarter" idx="10"/>
          </p:nvPr>
        </p:nvSpPr>
        <p:spPr>
          <a:ln/>
        </p:spPr>
        <p:txBody>
          <a:bodyPr/>
          <a:lstStyle>
            <a:lvl1pPr>
              <a:defRPr/>
            </a:lvl1pPr>
          </a:lstStyle>
          <a:p>
            <a:pPr>
              <a:defRPr/>
            </a:pPr>
            <a:fld id="{A8F1792A-20F6-4C5C-BE4B-00086641E150}" type="slidenum">
              <a:rPr lang="en-US"/>
              <a:pPr>
                <a:defRPr/>
              </a:pPr>
              <a:t>‹#›</a:t>
            </a:fld>
            <a:endParaRPr lang="en-US" sz="2800" dirty="0"/>
          </a:p>
        </p:txBody>
      </p:sp>
    </p:spTree>
    <p:extLst>
      <p:ext uri="{BB962C8B-B14F-4D97-AF65-F5344CB8AC3E}">
        <p14:creationId xmlns:p14="http://schemas.microsoft.com/office/powerpoint/2010/main" val="41701065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Rectangle 20"/>
          <p:cNvSpPr>
            <a:spLocks noGrp="1" noChangeArrowheads="1"/>
          </p:cNvSpPr>
          <p:nvPr>
            <p:ph type="sldNum" sz="quarter" idx="10"/>
          </p:nvPr>
        </p:nvSpPr>
        <p:spPr>
          <a:ln/>
        </p:spPr>
        <p:txBody>
          <a:bodyPr/>
          <a:lstStyle>
            <a:lvl1pPr>
              <a:defRPr/>
            </a:lvl1pPr>
          </a:lstStyle>
          <a:p>
            <a:pPr>
              <a:defRPr/>
            </a:pPr>
            <a:fld id="{9B9BD6D4-12C3-42AE-9690-529FE7C1B5EB}" type="slidenum">
              <a:rPr lang="en-US"/>
              <a:pPr>
                <a:defRPr/>
              </a:pPr>
              <a:t>‹#›</a:t>
            </a:fld>
            <a:endParaRPr lang="en-US" sz="2800" dirty="0"/>
          </a:p>
        </p:txBody>
      </p:sp>
    </p:spTree>
    <p:extLst>
      <p:ext uri="{BB962C8B-B14F-4D97-AF65-F5344CB8AC3E}">
        <p14:creationId xmlns:p14="http://schemas.microsoft.com/office/powerpoint/2010/main" val="30823578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711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5373688"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905000" y="1066800"/>
            <a:ext cx="56388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05000" y="5367338"/>
            <a:ext cx="53736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99A7ED84-9F07-4724-A366-03522B4F4ACD}" type="slidenum">
              <a:rPr lang="en-US"/>
              <a:pPr>
                <a:defRPr/>
              </a:pPr>
              <a:t>‹#›</a:t>
            </a:fld>
            <a:endParaRPr lang="en-US" sz="2800" dirty="0"/>
          </a:p>
        </p:txBody>
      </p:sp>
    </p:spTree>
    <p:extLst>
      <p:ext uri="{BB962C8B-B14F-4D97-AF65-F5344CB8AC3E}">
        <p14:creationId xmlns:p14="http://schemas.microsoft.com/office/powerpoint/2010/main" val="19648315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lstStyle>
            <a:lvl1pPr>
              <a:defRPr sz="3200"/>
            </a:lvl1pPr>
          </a:lstStyle>
          <a:p>
            <a:r>
              <a:rPr lang="en-US" dirty="0"/>
              <a:t>Click to edit Master title style</a:t>
            </a:r>
          </a:p>
        </p:txBody>
      </p:sp>
      <p:sp>
        <p:nvSpPr>
          <p:cNvPr id="3" name="Text Placeholder 2"/>
          <p:cNvSpPr>
            <a:spLocks noGrp="1"/>
          </p:cNvSpPr>
          <p:nvPr>
            <p:ph type="body" sz="half" idx="1"/>
          </p:nvPr>
        </p:nvSpPr>
        <p:spPr>
          <a:xfrm>
            <a:off x="228600" y="1447800"/>
            <a:ext cx="4267200" cy="4343400"/>
          </a:xfrm>
        </p:spPr>
        <p:txBody>
          <a:bodyPr/>
          <a:lstStyle>
            <a:lvl1pPr>
              <a:defRPr sz="2000"/>
            </a:lvl1pPr>
            <a:lvl2pPr>
              <a:defRPr sz="1800"/>
            </a:lvl2pPr>
            <a:lvl3pPr marL="1371600" indent="-457200">
              <a:buFont typeface="Arial" pitchFamily="34" charset="0"/>
              <a:buChar char="–"/>
              <a:defRPr sz="1800"/>
            </a:lvl3pPr>
            <a:lvl4pPr>
              <a:defRPr sz="1800"/>
            </a:lvl4pPr>
            <a:lvl5pPr marL="2286000" indent="-457200">
              <a:buFont typeface="Arial"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447800"/>
            <a:ext cx="4267200" cy="4343400"/>
          </a:xfrm>
        </p:spPr>
        <p:txBody>
          <a:bodyPr/>
          <a:lstStyle/>
          <a:p>
            <a:pPr lvl="0"/>
            <a:endParaRPr lang="en-US" noProof="0" dirty="0"/>
          </a:p>
        </p:txBody>
      </p:sp>
      <p:sp>
        <p:nvSpPr>
          <p:cNvPr id="5" name="Rectangle 20"/>
          <p:cNvSpPr>
            <a:spLocks noGrp="1" noChangeArrowheads="1"/>
          </p:cNvSpPr>
          <p:nvPr>
            <p:ph type="sldNum" sz="quarter" idx="10"/>
          </p:nvPr>
        </p:nvSpPr>
        <p:spPr>
          <a:ln/>
        </p:spPr>
        <p:txBody>
          <a:bodyPr/>
          <a:lstStyle>
            <a:lvl1pPr>
              <a:defRPr/>
            </a:lvl1pPr>
          </a:lstStyle>
          <a:p>
            <a:pPr>
              <a:defRPr/>
            </a:pPr>
            <a:fld id="{FCDB73F5-5B06-4305-B21F-D7D9643EB66B}" type="slidenum">
              <a:rPr lang="en-US"/>
              <a:pPr>
                <a:defRPr/>
              </a:pPr>
              <a:t>‹#›</a:t>
            </a:fld>
            <a:endParaRPr lang="en-US" sz="2800" dirty="0"/>
          </a:p>
        </p:txBody>
      </p:sp>
    </p:spTree>
    <p:extLst>
      <p:ext uri="{BB962C8B-B14F-4D97-AF65-F5344CB8AC3E}">
        <p14:creationId xmlns:p14="http://schemas.microsoft.com/office/powerpoint/2010/main" val="486316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723" name="Rectangle 27"/>
          <p:cNvSpPr>
            <a:spLocks noChangeArrowheads="1"/>
          </p:cNvSpPr>
          <p:nvPr userDrawn="1"/>
        </p:nvSpPr>
        <p:spPr bwMode="auto">
          <a:xfrm>
            <a:off x="0" y="0"/>
            <a:ext cx="9144000" cy="838200"/>
          </a:xfrm>
          <a:prstGeom prst="rect">
            <a:avLst/>
          </a:prstGeom>
          <a:solidFill>
            <a:schemeClr val="bg2">
              <a:lumMod val="95000"/>
              <a:lumOff val="5000"/>
            </a:schemeClr>
          </a:solidFill>
          <a:ln w="57150" cap="flat" cmpd="sng" algn="ctr">
            <a:solidFill>
              <a:schemeClr val="bg1"/>
            </a:solidFill>
            <a:prstDash val="solid"/>
            <a:miter lim="800000"/>
            <a:headEnd type="none" w="med" len="med"/>
            <a:tailEnd type="none" w="med" len="med"/>
          </a:ln>
          <a:effectLst/>
        </p:spPr>
        <p:txBody>
          <a:bodyPr wrap="none" anchor="ctr"/>
          <a:lstStyle/>
          <a:p>
            <a:pPr>
              <a:defRPr/>
            </a:pPr>
            <a:endParaRPr lang="en-US" dirty="0">
              <a:ea typeface="+mn-ea"/>
            </a:endParaRPr>
          </a:p>
        </p:txBody>
      </p:sp>
      <p:sp>
        <p:nvSpPr>
          <p:cNvPr id="1027" name="Rectangle 2"/>
          <p:cNvSpPr>
            <a:spLocks noGrp="1" noChangeArrowheads="1"/>
          </p:cNvSpPr>
          <p:nvPr>
            <p:ph type="body" idx="1"/>
          </p:nvPr>
        </p:nvSpPr>
        <p:spPr bwMode="auto">
          <a:xfrm>
            <a:off x="228600" y="9906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7"/>
          <p:cNvSpPr>
            <a:spLocks noGrp="1" noChangeArrowheads="1"/>
          </p:cNvSpPr>
          <p:nvPr userDrawn="1">
            <p:ph type="title"/>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716" name="Rectangle 20"/>
          <p:cNvSpPr>
            <a:spLocks noGrp="1" noChangeArrowheads="1"/>
          </p:cNvSpPr>
          <p:nvPr>
            <p:ph type="sldNum" sz="quarter" idx="4"/>
          </p:nvPr>
        </p:nvSpPr>
        <p:spPr bwMode="auto">
          <a:xfrm>
            <a:off x="8534400" y="6553200"/>
            <a:ext cx="457200" cy="228600"/>
          </a:xfrm>
          <a:prstGeom prst="rect">
            <a:avLst/>
          </a:prstGeom>
          <a:noFill/>
          <a:ln w="57150">
            <a:noFill/>
            <a:miter lim="800000"/>
            <a:headEnd/>
            <a:tailEnd/>
          </a:ln>
          <a:effectLst/>
        </p:spPr>
        <p:txBody>
          <a:bodyPr vert="horz" wrap="square" lIns="91440" tIns="45720" rIns="91440" bIns="45720" numCol="1" anchor="ctr" anchorCtr="0" compatLnSpc="1">
            <a:prstTxWarp prst="textNoShape">
              <a:avLst/>
            </a:prstTxWarp>
          </a:bodyPr>
          <a:lstStyle>
            <a:lvl1pPr algn="r">
              <a:defRPr kumimoji="0" sz="1000" b="1">
                <a:solidFill>
                  <a:srgbClr val="000000"/>
                </a:solidFill>
                <a:latin typeface="Arial" charset="0"/>
                <a:ea typeface="ＭＳ Ｐゴシック" charset="-128"/>
              </a:defRPr>
            </a:lvl1pPr>
          </a:lstStyle>
          <a:p>
            <a:pPr>
              <a:defRPr/>
            </a:pPr>
            <a:fld id="{89D39D57-638B-42B9-B678-B84BDF28184C}" type="slidenum">
              <a:rPr lang="en-US"/>
              <a:pPr>
                <a:defRPr/>
              </a:pPr>
              <a:t>‹#›</a:t>
            </a:fld>
            <a:endParaRPr lang="en-US" sz="2800" dirty="0"/>
          </a:p>
        </p:txBody>
      </p:sp>
      <p:sp>
        <p:nvSpPr>
          <p:cNvPr id="1030" name="Rectangle 11"/>
          <p:cNvSpPr>
            <a:spLocks noChangeArrowheads="1"/>
          </p:cNvSpPr>
          <p:nvPr userDrawn="1"/>
        </p:nvSpPr>
        <p:spPr bwMode="auto">
          <a:xfrm>
            <a:off x="8050213" y="6597650"/>
            <a:ext cx="636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r>
              <a:rPr lang="en-US" altLang="en-US" sz="600" b="1" dirty="0">
                <a:solidFill>
                  <a:srgbClr val="000000"/>
                </a:solidFill>
                <a:latin typeface="Arial" charset="0"/>
              </a:rPr>
              <a:t>© Wipfli LLP</a:t>
            </a:r>
          </a:p>
        </p:txBody>
      </p:sp>
      <p:sp>
        <p:nvSpPr>
          <p:cNvPr id="1031" name="Rectangle 12"/>
          <p:cNvSpPr>
            <a:spLocks noChangeArrowheads="1"/>
          </p:cNvSpPr>
          <p:nvPr/>
        </p:nvSpPr>
        <p:spPr bwMode="auto">
          <a:xfrm>
            <a:off x="0" y="6400800"/>
            <a:ext cx="10668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Helvetica" pitchFamily="34" charset="0"/>
                <a:ea typeface="ＭＳ Ｐゴシック" pitchFamily="34" charset="-128"/>
              </a:defRPr>
            </a:lvl1pPr>
            <a:lvl2pPr marL="742950" indent="-285750" eaLnBrk="0" hangingPunct="0">
              <a:defRPr kumimoji="1" sz="2400">
                <a:solidFill>
                  <a:schemeClr val="tx1"/>
                </a:solidFill>
                <a:latin typeface="Helvetica" pitchFamily="34" charset="0"/>
                <a:ea typeface="ＭＳ Ｐゴシック" pitchFamily="34" charset="-128"/>
              </a:defRPr>
            </a:lvl2pPr>
            <a:lvl3pPr marL="1143000" indent="-228600" eaLnBrk="0" hangingPunct="0">
              <a:defRPr kumimoji="1" sz="2400">
                <a:solidFill>
                  <a:schemeClr val="tx1"/>
                </a:solidFill>
                <a:latin typeface="Helvetica" pitchFamily="34" charset="0"/>
                <a:ea typeface="ＭＳ Ｐゴシック" pitchFamily="34" charset="-128"/>
              </a:defRPr>
            </a:lvl3pPr>
            <a:lvl4pPr marL="1600200" indent="-228600" eaLnBrk="0" hangingPunct="0">
              <a:defRPr kumimoji="1" sz="2400">
                <a:solidFill>
                  <a:schemeClr val="tx1"/>
                </a:solidFill>
                <a:latin typeface="Helvetica" pitchFamily="34" charset="0"/>
                <a:ea typeface="ＭＳ Ｐゴシック" pitchFamily="34" charset="-128"/>
              </a:defRPr>
            </a:lvl4pPr>
            <a:lvl5pPr marL="2057400" indent="-228600" eaLnBrk="0" hangingPunct="0">
              <a:defRPr kumimoji="1" sz="2400">
                <a:solidFill>
                  <a:schemeClr val="tx1"/>
                </a:solidFill>
                <a:latin typeface="Helvetica"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Helvetica" pitchFamily="34" charset="0"/>
                <a:ea typeface="ＭＳ Ｐゴシック" pitchFamily="34" charset="-128"/>
              </a:defRPr>
            </a:lvl9pPr>
          </a:lstStyle>
          <a:p>
            <a:pPr eaLnBrk="1" hangingPunct="1">
              <a:defRPr/>
            </a:pPr>
            <a:endParaRPr lang="en-US" altLang="en-US" dirty="0"/>
          </a:p>
        </p:txBody>
      </p:sp>
      <p:pic>
        <p:nvPicPr>
          <p:cNvPr id="1032" name="Picture 13" descr="wipfliwhite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6400800"/>
            <a:ext cx="9747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81" r:id="rId7"/>
    <p:sldLayoutId id="2147484078" r:id="rId8"/>
    <p:sldLayoutId id="2147484079" r:id="rId9"/>
  </p:sldLayoutIdLst>
  <p:transition spd="med"/>
  <p:hf hdr="0" ftr="0" dt="0"/>
  <p:txStyles>
    <p:titleStyle>
      <a:lvl1pPr algn="l" rtl="0" eaLnBrk="0" fontAlgn="base" hangingPunct="0">
        <a:spcBef>
          <a:spcPct val="0"/>
        </a:spcBef>
        <a:spcAft>
          <a:spcPct val="0"/>
        </a:spcAft>
        <a:defRPr sz="32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hlink"/>
          </a:solidFill>
          <a:latin typeface="Arial" charset="0"/>
        </a:defRPr>
      </a:lvl6pPr>
      <a:lvl7pPr marL="914400" algn="l" rtl="0" fontAlgn="base">
        <a:spcBef>
          <a:spcPct val="0"/>
        </a:spcBef>
        <a:spcAft>
          <a:spcPct val="0"/>
        </a:spcAft>
        <a:defRPr sz="2400">
          <a:solidFill>
            <a:schemeClr val="hlink"/>
          </a:solidFill>
          <a:latin typeface="Arial" charset="0"/>
        </a:defRPr>
      </a:lvl7pPr>
      <a:lvl8pPr marL="1371600" algn="l" rtl="0" fontAlgn="base">
        <a:spcBef>
          <a:spcPct val="0"/>
        </a:spcBef>
        <a:spcAft>
          <a:spcPct val="0"/>
        </a:spcAft>
        <a:defRPr sz="2400">
          <a:solidFill>
            <a:schemeClr val="hlink"/>
          </a:solidFill>
          <a:latin typeface="Arial" charset="0"/>
        </a:defRPr>
      </a:lvl8pPr>
      <a:lvl9pPr marL="1828800" algn="l" rtl="0" fontAlgn="base">
        <a:spcBef>
          <a:spcPct val="0"/>
        </a:spcBef>
        <a:spcAft>
          <a:spcPct val="0"/>
        </a:spcAft>
        <a:defRPr sz="2400">
          <a:solidFill>
            <a:schemeClr val="hlink"/>
          </a:solidFill>
          <a:latin typeface="Arial" charset="0"/>
        </a:defRPr>
      </a:lvl9pPr>
    </p:titleStyle>
    <p:bodyStyle>
      <a:lvl1pPr marL="342900" indent="-342900" algn="l" rtl="0" eaLnBrk="0" fontAlgn="base" hangingPunct="0">
        <a:lnSpc>
          <a:spcPct val="95000"/>
        </a:lnSpc>
        <a:spcBef>
          <a:spcPct val="20000"/>
        </a:spcBef>
        <a:spcAft>
          <a:spcPts val="800"/>
        </a:spcAft>
        <a:buClr>
          <a:schemeClr val="bg2"/>
        </a:buClr>
        <a:buSzPct val="75000"/>
        <a:buFont typeface="Arial" charset="0"/>
        <a:defRPr sz="3200">
          <a:solidFill>
            <a:schemeClr val="bg2"/>
          </a:solidFill>
          <a:latin typeface="+mn-lt"/>
          <a:ea typeface="ＭＳ Ｐゴシック" charset="-128"/>
          <a:cs typeface="ＭＳ Ｐゴシック" charset="-128"/>
        </a:defRPr>
      </a:lvl1pPr>
      <a:lvl2pPr marL="914400" indent="-457200" algn="l" rtl="0" eaLnBrk="0" fontAlgn="base" hangingPunct="0">
        <a:lnSpc>
          <a:spcPct val="95000"/>
        </a:lnSpc>
        <a:spcBef>
          <a:spcPts val="25"/>
        </a:spcBef>
        <a:spcAft>
          <a:spcPts val="600"/>
        </a:spcAft>
        <a:buClr>
          <a:schemeClr val="bg2"/>
        </a:buClr>
        <a:buSzPct val="100000"/>
        <a:buFont typeface="Arial" charset="0"/>
        <a:buChar char="•"/>
        <a:defRPr sz="2800">
          <a:solidFill>
            <a:schemeClr val="bg2"/>
          </a:solidFill>
          <a:latin typeface="+mn-lt"/>
          <a:ea typeface="ＭＳ Ｐゴシック" charset="-128"/>
        </a:defRPr>
      </a:lvl2pPr>
      <a:lvl3pPr marL="1371600" indent="-457200" algn="l" rtl="0" eaLnBrk="0" fontAlgn="base" hangingPunct="0">
        <a:lnSpc>
          <a:spcPct val="95000"/>
        </a:lnSpc>
        <a:spcBef>
          <a:spcPts val="25"/>
        </a:spcBef>
        <a:spcAft>
          <a:spcPts val="600"/>
        </a:spcAft>
        <a:buClr>
          <a:schemeClr val="bg2"/>
        </a:buClr>
        <a:buFont typeface="Arial" charset="0"/>
        <a:buChar char="–"/>
        <a:defRPr sz="2400">
          <a:solidFill>
            <a:schemeClr val="bg2"/>
          </a:solidFill>
          <a:latin typeface="+mn-lt"/>
          <a:ea typeface="ＭＳ Ｐゴシック" charset="-128"/>
        </a:defRPr>
      </a:lvl3pPr>
      <a:lvl4pPr marL="1828800" indent="-457200" algn="l" rtl="0" eaLnBrk="0" fontAlgn="base" hangingPunct="0">
        <a:lnSpc>
          <a:spcPct val="95000"/>
        </a:lnSpc>
        <a:spcBef>
          <a:spcPts val="25"/>
        </a:spcBef>
        <a:spcAft>
          <a:spcPts val="600"/>
        </a:spcAft>
        <a:buClr>
          <a:schemeClr val="bg2"/>
        </a:buClr>
        <a:buFont typeface="Arial" charset="0"/>
        <a:buChar char="•"/>
        <a:defRPr sz="2000">
          <a:solidFill>
            <a:schemeClr val="bg2"/>
          </a:solidFill>
          <a:latin typeface="+mn-lt"/>
          <a:ea typeface="ＭＳ Ｐゴシック" charset="-128"/>
        </a:defRPr>
      </a:lvl4pPr>
      <a:lvl5pPr marL="2286000" indent="-457200" algn="l" rtl="0" eaLnBrk="0" fontAlgn="base" hangingPunct="0">
        <a:lnSpc>
          <a:spcPct val="95000"/>
        </a:lnSpc>
        <a:spcBef>
          <a:spcPts val="25"/>
        </a:spcBef>
        <a:spcAft>
          <a:spcPts val="600"/>
        </a:spcAft>
        <a:buClr>
          <a:schemeClr val="bg2"/>
        </a:buClr>
        <a:buFont typeface="Arial" charset="0"/>
        <a:buChar char="–"/>
        <a:defRPr>
          <a:solidFill>
            <a:schemeClr val="bg2"/>
          </a:solidFill>
          <a:latin typeface="+mn-lt"/>
          <a:ea typeface="ＭＳ Ｐゴシック" charset="-128"/>
        </a:defRPr>
      </a:lvl5pPr>
      <a:lvl6pPr marL="22860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6pPr>
      <a:lvl7pPr marL="27432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7pPr>
      <a:lvl8pPr marL="32004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8pPr>
      <a:lvl9pPr marL="3657600" indent="-169863" algn="l" rtl="0" fontAlgn="base">
        <a:lnSpc>
          <a:spcPct val="95000"/>
        </a:lnSpc>
        <a:spcBef>
          <a:spcPct val="20000"/>
        </a:spcBef>
        <a:spcAft>
          <a:spcPct val="0"/>
        </a:spcAft>
        <a:buClr>
          <a:schemeClr val="tx1"/>
        </a:buClr>
        <a:buFont typeface="Times" charset="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tgerharz@wipfli.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7069E082-4109-46FB-AC70-773D555F574F}" type="slidenum">
              <a:rPr lang="en-US" altLang="en-US" sz="1000" smtClean="0">
                <a:solidFill>
                  <a:srgbClr val="000000"/>
                </a:solidFill>
              </a:rPr>
              <a:pPr eaLnBrk="1" hangingPunct="1">
                <a:lnSpc>
                  <a:spcPct val="100000"/>
                </a:lnSpc>
                <a:spcBef>
                  <a:spcPct val="0"/>
                </a:spcBef>
                <a:spcAft>
                  <a:spcPct val="0"/>
                </a:spcAft>
                <a:buClrTx/>
                <a:buSzTx/>
                <a:buFontTx/>
                <a:buNone/>
              </a:pPr>
              <a:t>1</a:t>
            </a:fld>
            <a:endParaRPr lang="en-US" altLang="en-US" sz="2800" dirty="0">
              <a:solidFill>
                <a:srgbClr val="000000"/>
              </a:solidFill>
            </a:endParaRPr>
          </a:p>
        </p:txBody>
      </p:sp>
      <p:sp>
        <p:nvSpPr>
          <p:cNvPr id="3075" name="Rectangle 17"/>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dirty="0">
              <a:solidFill>
                <a:schemeClr val="tx1"/>
              </a:solidFill>
              <a:latin typeface="Helvetica" charset="0"/>
            </a:endParaRPr>
          </a:p>
        </p:txBody>
      </p:sp>
      <p:sp>
        <p:nvSpPr>
          <p:cNvPr id="3076" name="Rectangle 20"/>
          <p:cNvSpPr>
            <a:spLocks noChangeArrowheads="1"/>
          </p:cNvSpPr>
          <p:nvPr/>
        </p:nvSpPr>
        <p:spPr bwMode="auto">
          <a:xfrm>
            <a:off x="0" y="3048000"/>
            <a:ext cx="9144000" cy="1905000"/>
          </a:xfrm>
          <a:prstGeom prst="rect">
            <a:avLst/>
          </a:prstGeom>
          <a:solidFill>
            <a:srgbClr val="F8A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dirty="0">
              <a:solidFill>
                <a:schemeClr val="tx1"/>
              </a:solidFill>
              <a:latin typeface="Helvetica" charset="0"/>
            </a:endParaRPr>
          </a:p>
        </p:txBody>
      </p:sp>
      <p:sp>
        <p:nvSpPr>
          <p:cNvPr id="4102" name="Rectangle 6"/>
          <p:cNvSpPr>
            <a:spLocks noGrp="1" noChangeArrowheads="1"/>
          </p:cNvSpPr>
          <p:nvPr>
            <p:ph type="ctrTitle"/>
          </p:nvPr>
        </p:nvSpPr>
        <p:spPr>
          <a:xfrm>
            <a:off x="304800" y="762000"/>
            <a:ext cx="8153400" cy="914400"/>
          </a:xfrm>
        </p:spPr>
        <p:txBody>
          <a:bodyPr/>
          <a:lstStyle/>
          <a:p>
            <a:pPr eaLnBrk="1" hangingPunct="1"/>
            <a:r>
              <a:rPr lang="en-US" altLang="en-US" sz="4400" dirty="0">
                <a:solidFill>
                  <a:schemeClr val="bg1"/>
                </a:solidFill>
                <a:ea typeface="ＭＳ Ｐゴシック" pitchFamily="34" charset="-128"/>
              </a:rPr>
              <a:t>Accounting for Construction Projects</a:t>
            </a:r>
            <a:endParaRPr lang="en-US" altLang="en-US" dirty="0">
              <a:solidFill>
                <a:schemeClr val="bg1"/>
              </a:solidFill>
              <a:ea typeface="ＭＳ Ｐゴシック" pitchFamily="34" charset="-128"/>
            </a:endParaRPr>
          </a:p>
        </p:txBody>
      </p:sp>
      <p:grpSp>
        <p:nvGrpSpPr>
          <p:cNvPr id="3078" name="Group 28"/>
          <p:cNvGrpSpPr>
            <a:grpSpLocks/>
          </p:cNvGrpSpPr>
          <p:nvPr/>
        </p:nvGrpSpPr>
        <p:grpSpPr bwMode="auto">
          <a:xfrm>
            <a:off x="7315200" y="5067300"/>
            <a:ext cx="1828800" cy="876300"/>
            <a:chOff x="4608" y="3120"/>
            <a:chExt cx="1152" cy="552"/>
          </a:xfrm>
        </p:grpSpPr>
        <p:sp>
          <p:nvSpPr>
            <p:cNvPr id="3085" name="Rectangle 29"/>
            <p:cNvSpPr>
              <a:spLocks noChangeArrowheads="1"/>
            </p:cNvSpPr>
            <p:nvPr/>
          </p:nvSpPr>
          <p:spPr bwMode="auto">
            <a:xfrm>
              <a:off x="4608" y="3120"/>
              <a:ext cx="1152" cy="55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endParaRPr lang="en-US" altLang="en-US" sz="2400" dirty="0">
                <a:solidFill>
                  <a:schemeClr val="tx1"/>
                </a:solidFill>
                <a:latin typeface="Helvetica" charset="0"/>
              </a:endParaRPr>
            </a:p>
          </p:txBody>
        </p:sp>
        <p:pic>
          <p:nvPicPr>
            <p:cNvPr id="3086" name="Picture 30" descr="wipfliwhi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 y="3216"/>
              <a:ext cx="960"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 Box 31"/>
          <p:cNvSpPr txBox="1">
            <a:spLocks noChangeArrowheads="1"/>
          </p:cNvSpPr>
          <p:nvPr/>
        </p:nvSpPr>
        <p:spPr bwMode="auto">
          <a:xfrm>
            <a:off x="228600" y="5219700"/>
            <a:ext cx="716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50000"/>
              </a:spcBef>
              <a:spcAft>
                <a:spcPct val="0"/>
              </a:spcAft>
              <a:buClrTx/>
              <a:buSzTx/>
            </a:pPr>
            <a:r>
              <a:rPr lang="en-US" altLang="en-US" sz="2400" dirty="0">
                <a:solidFill>
                  <a:schemeClr val="bg1"/>
                </a:solidFill>
              </a:rPr>
              <a:t>Trainer: Anthony Gerharz, CPA, Manager</a:t>
            </a:r>
            <a:br>
              <a:rPr lang="en-US" altLang="en-US" sz="2400" dirty="0">
                <a:solidFill>
                  <a:schemeClr val="bg1"/>
                </a:solidFill>
              </a:rPr>
            </a:br>
            <a:endParaRPr lang="en-US" altLang="en-US" sz="2400" dirty="0">
              <a:solidFill>
                <a:schemeClr val="bg1"/>
              </a:solidFill>
            </a:endParaRPr>
          </a:p>
          <a:p>
            <a:pPr eaLnBrk="1" hangingPunct="1">
              <a:lnSpc>
                <a:spcPct val="100000"/>
              </a:lnSpc>
              <a:spcBef>
                <a:spcPct val="50000"/>
              </a:spcBef>
              <a:spcAft>
                <a:spcPct val="0"/>
              </a:spcAft>
              <a:buClrTx/>
              <a:buSzTx/>
              <a:buFontTx/>
              <a:buNone/>
            </a:pPr>
            <a:endParaRPr lang="en-US" altLang="en-US" sz="2400" dirty="0">
              <a:solidFill>
                <a:schemeClr val="bg1"/>
              </a:solidFill>
            </a:endParaRPr>
          </a:p>
        </p:txBody>
      </p:sp>
      <p:sp>
        <p:nvSpPr>
          <p:cNvPr id="3080" name="TextBox 15"/>
          <p:cNvSpPr txBox="1">
            <a:spLocks noChangeArrowheads="1"/>
          </p:cNvSpPr>
          <p:nvPr/>
        </p:nvSpPr>
        <p:spPr bwMode="auto">
          <a:xfrm>
            <a:off x="152400" y="6400800"/>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r>
              <a:rPr lang="en-US" altLang="en-US" sz="800" b="1" dirty="0">
                <a:solidFill>
                  <a:schemeClr val="bg1"/>
                </a:solidFill>
              </a:rPr>
              <a:t>© Wipfli LLP</a:t>
            </a:r>
          </a:p>
        </p:txBody>
      </p:sp>
      <p:pic>
        <p:nvPicPr>
          <p:cNvPr id="3081" name="Picture 22" descr="42.JPG"/>
          <p:cNvPicPr>
            <a:picLocks noChangeAspect="1"/>
          </p:cNvPicPr>
          <p:nvPr/>
        </p:nvPicPr>
        <p:blipFill>
          <a:blip r:embed="rId4">
            <a:extLst>
              <a:ext uri="{28A0092B-C50C-407E-A947-70E740481C1C}">
                <a14:useLocalDpi xmlns:a14="http://schemas.microsoft.com/office/drawing/2010/main" val="0"/>
              </a:ext>
            </a:extLst>
          </a:blip>
          <a:srcRect r="16351"/>
          <a:stretch>
            <a:fillRect/>
          </a:stretch>
        </p:blipFill>
        <p:spPr bwMode="auto">
          <a:xfrm>
            <a:off x="6934200" y="3103563"/>
            <a:ext cx="2209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4" descr="92.JPG"/>
          <p:cNvPicPr>
            <a:picLocks noChangeAspect="1"/>
          </p:cNvPicPr>
          <p:nvPr/>
        </p:nvPicPr>
        <p:blipFill>
          <a:blip r:embed="rId5">
            <a:extLst>
              <a:ext uri="{28A0092B-C50C-407E-A947-70E740481C1C}">
                <a14:useLocalDpi xmlns:a14="http://schemas.microsoft.com/office/drawing/2010/main" val="0"/>
              </a:ext>
            </a:extLst>
          </a:blip>
          <a:srcRect t="4037" r="24677"/>
          <a:stretch>
            <a:fillRect/>
          </a:stretch>
        </p:blipFill>
        <p:spPr bwMode="auto">
          <a:xfrm>
            <a:off x="4621213" y="3103563"/>
            <a:ext cx="22367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6" descr="62.JPG"/>
          <p:cNvPicPr>
            <a:picLocks noChangeAspect="1"/>
          </p:cNvPicPr>
          <p:nvPr/>
        </p:nvPicPr>
        <p:blipFill>
          <a:blip r:embed="rId6">
            <a:extLst>
              <a:ext uri="{28A0092B-C50C-407E-A947-70E740481C1C}">
                <a14:useLocalDpi xmlns:a14="http://schemas.microsoft.com/office/drawing/2010/main" val="0"/>
              </a:ext>
            </a:extLst>
          </a:blip>
          <a:srcRect l="11429" r="17142"/>
          <a:stretch>
            <a:fillRect/>
          </a:stretch>
        </p:blipFill>
        <p:spPr bwMode="auto">
          <a:xfrm>
            <a:off x="2643188" y="3103563"/>
            <a:ext cx="19034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9" descr="60nonames.jpg"/>
          <p:cNvPicPr>
            <a:picLocks noChangeAspect="1"/>
          </p:cNvPicPr>
          <p:nvPr/>
        </p:nvPicPr>
        <p:blipFill>
          <a:blip r:embed="rId7">
            <a:extLst>
              <a:ext uri="{28A0092B-C50C-407E-A947-70E740481C1C}">
                <a14:useLocalDpi xmlns:a14="http://schemas.microsoft.com/office/drawing/2010/main" val="0"/>
              </a:ext>
            </a:extLst>
          </a:blip>
          <a:srcRect l="5927" t="7848" r="5185"/>
          <a:stretch>
            <a:fillRect/>
          </a:stretch>
        </p:blipFill>
        <p:spPr bwMode="auto">
          <a:xfrm>
            <a:off x="0" y="3103563"/>
            <a:ext cx="25685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5484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Exercise to Capitalize or Not 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4. The District is building a new school building and the project is almost complete. The District spends $30,000 on desk, chairs and other furnishing for the new building.</a:t>
            </a:r>
          </a:p>
          <a:p>
            <a:pPr>
              <a:buClr>
                <a:srgbClr val="125EB2"/>
              </a:buClr>
              <a:buSzPct val="100000"/>
            </a:pPr>
            <a:endParaRPr lang="en-US" altLang="en-US" sz="2000" dirty="0">
              <a:ea typeface="ＭＳ Ｐゴシック" pitchFamily="34" charset="-128"/>
            </a:endParaRPr>
          </a:p>
          <a:p>
            <a:pPr>
              <a:buClr>
                <a:srgbClr val="125EB2"/>
              </a:buClr>
              <a:buSzPct val="100000"/>
            </a:pPr>
            <a:r>
              <a:rPr lang="en-US" altLang="en-US" sz="2000" dirty="0">
                <a:ea typeface="ＭＳ Ｐゴシック" pitchFamily="34" charset="-128"/>
              </a:rPr>
              <a:t>Do we capitalize this? And if so how much?</a:t>
            </a: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285750" indent="-285750">
              <a:buClr>
                <a:srgbClr val="125EB2"/>
              </a:buClr>
              <a:buSzPct val="100000"/>
              <a:buFont typeface="Arial" panose="020B0604020202020204" pitchFamily="34" charset="0"/>
              <a:buChar char="•"/>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10</a:t>
            </a:fld>
            <a:endParaRPr lang="en-US" altLang="en-US" sz="1000" dirty="0">
              <a:solidFill>
                <a:srgbClr val="000000"/>
              </a:solidFill>
            </a:endParaRPr>
          </a:p>
        </p:txBody>
      </p:sp>
    </p:spTree>
    <p:extLst>
      <p:ext uri="{BB962C8B-B14F-4D97-AF65-F5344CB8AC3E}">
        <p14:creationId xmlns:p14="http://schemas.microsoft.com/office/powerpoint/2010/main" val="37990457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Exercise to Capitalize or Not 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5. The District is building a new school building on the existing property. During this, part of the old building is being torn down to be turned into part of the new parking lot. But, before the new building is complete the District needs to purchase a storage container to house the displaced District equipment and furniture. The container cost $5,000 and after completion of the project will be used for storage of athletic equipment at the new football field. </a:t>
            </a:r>
          </a:p>
          <a:p>
            <a:pPr>
              <a:buClr>
                <a:srgbClr val="125EB2"/>
              </a:buClr>
              <a:buSzPct val="100000"/>
            </a:pPr>
            <a:endParaRPr lang="en-US" altLang="en-US" sz="2000" dirty="0">
              <a:ea typeface="ＭＳ Ｐゴシック" pitchFamily="34" charset="-128"/>
            </a:endParaRPr>
          </a:p>
          <a:p>
            <a:pPr>
              <a:buClr>
                <a:srgbClr val="125EB2"/>
              </a:buClr>
              <a:buSzPct val="100000"/>
            </a:pPr>
            <a:r>
              <a:rPr lang="en-US" altLang="en-US" sz="2000" dirty="0">
                <a:ea typeface="ＭＳ Ｐゴシック" pitchFamily="34" charset="-128"/>
              </a:rPr>
              <a:t>Do we capitalize this? And if so how much?</a:t>
            </a: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285750" indent="-285750">
              <a:buClr>
                <a:srgbClr val="125EB2"/>
              </a:buClr>
              <a:buSzPct val="100000"/>
              <a:buFont typeface="Arial" panose="020B0604020202020204" pitchFamily="34" charset="0"/>
              <a:buChar char="•"/>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11</a:t>
            </a:fld>
            <a:endParaRPr lang="en-US" altLang="en-US" sz="1000" dirty="0">
              <a:solidFill>
                <a:srgbClr val="000000"/>
              </a:solidFill>
            </a:endParaRPr>
          </a:p>
        </p:txBody>
      </p:sp>
    </p:spTree>
    <p:extLst>
      <p:ext uri="{BB962C8B-B14F-4D97-AF65-F5344CB8AC3E}">
        <p14:creationId xmlns:p14="http://schemas.microsoft.com/office/powerpoint/2010/main" val="34400507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Exercise to Capitalize or Not to Capitalize?</a:t>
            </a:r>
          </a:p>
        </p:txBody>
      </p:sp>
      <p:sp>
        <p:nvSpPr>
          <p:cNvPr id="6147" name="Rectangle 3"/>
          <p:cNvSpPr>
            <a:spLocks noGrp="1" noChangeArrowheads="1"/>
          </p:cNvSpPr>
          <p:nvPr>
            <p:ph type="body" idx="1"/>
          </p:nvPr>
        </p:nvSpPr>
        <p:spPr>
          <a:xfrm>
            <a:off x="228600" y="990600"/>
            <a:ext cx="8686800" cy="4953000"/>
          </a:xfrm>
        </p:spPr>
        <p:txBody>
          <a:bodyPr/>
          <a:lstStyle/>
          <a:p>
            <a:pPr algn="ctr">
              <a:buClr>
                <a:srgbClr val="125EB2"/>
              </a:buClr>
              <a:buSzPct val="100000"/>
            </a:pPr>
            <a:endParaRPr lang="en-US" altLang="en-US" dirty="0">
              <a:ea typeface="ＭＳ Ｐゴシック" pitchFamily="34" charset="-128"/>
            </a:endParaRPr>
          </a:p>
          <a:p>
            <a:pPr algn="ctr">
              <a:buClr>
                <a:srgbClr val="125EB2"/>
              </a:buClr>
              <a:buSzPct val="100000"/>
            </a:pPr>
            <a:endParaRPr lang="en-US" altLang="en-US" dirty="0">
              <a:ea typeface="ＭＳ Ｐゴシック" pitchFamily="34" charset="-128"/>
            </a:endParaRPr>
          </a:p>
          <a:p>
            <a:pPr algn="ctr">
              <a:buClr>
                <a:srgbClr val="125EB2"/>
              </a:buClr>
              <a:buSzPct val="100000"/>
            </a:pPr>
            <a:r>
              <a:rPr lang="en-US" altLang="en-US" dirty="0">
                <a:ea typeface="ＭＳ Ｐゴシック" pitchFamily="34" charset="-128"/>
              </a:rPr>
              <a:t>Any additional scenarios  that you would like to run by an accountant before we move on?</a:t>
            </a:r>
            <a:endParaRPr lang="en-US" altLang="en-US" sz="2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285750" indent="-285750">
              <a:buClr>
                <a:srgbClr val="125EB2"/>
              </a:buClr>
              <a:buSzPct val="100000"/>
              <a:buFont typeface="Arial" panose="020B0604020202020204" pitchFamily="34" charset="0"/>
              <a:buChar char="•"/>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12</a:t>
            </a:fld>
            <a:endParaRPr lang="en-US" altLang="en-US" sz="1000" dirty="0">
              <a:solidFill>
                <a:srgbClr val="000000"/>
              </a:solidFill>
            </a:endParaRPr>
          </a:p>
        </p:txBody>
      </p:sp>
    </p:spTree>
    <p:extLst>
      <p:ext uri="{BB962C8B-B14F-4D97-AF65-F5344CB8AC3E}">
        <p14:creationId xmlns:p14="http://schemas.microsoft.com/office/powerpoint/2010/main" val="19314973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Documentation to Provide to the Auditor</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a:ea typeface="ＭＳ Ｐゴシック" pitchFamily="34" charset="-128"/>
              </a:rPr>
              <a:t>Capital project</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A schedule detailing expenditures on the project.</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Copies of invoices to support capital expenditures.</a:t>
            </a:r>
          </a:p>
          <a:p>
            <a:pPr marL="1543050" lvl="2" indent="-171450">
              <a:buClr>
                <a:srgbClr val="125EB2"/>
              </a:buClr>
              <a:buFont typeface="Wingdings" panose="05000000000000000000" pitchFamily="2" charset="2"/>
              <a:buChar char="§"/>
            </a:pPr>
            <a:r>
              <a:rPr lang="en-US" altLang="en-US" sz="1400" dirty="0">
                <a:ea typeface="ＭＳ Ｐゴシック" pitchFamily="34" charset="-128"/>
              </a:rPr>
              <a:t>Auditor will give you a list of which ones they will look at. </a:t>
            </a:r>
          </a:p>
          <a:p>
            <a:pPr lvl="2" indent="0">
              <a:buClr>
                <a:srgbClr val="125EB2"/>
              </a:buClr>
              <a:buNone/>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Copy of board approval of contractor and bids presented. </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Copy of the debt agreement. </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Copy of the resolution approving the debt agreement.</a:t>
            </a:r>
          </a:p>
          <a:p>
            <a:pPr marL="1543050" lvl="2" indent="-171450">
              <a:buClr>
                <a:srgbClr val="125EB2"/>
              </a:buClr>
              <a:buFont typeface="Wingdings" panose="05000000000000000000" pitchFamily="2" charset="2"/>
              <a:buChar char="§"/>
            </a:pPr>
            <a:r>
              <a:rPr lang="en-US" altLang="en-US" sz="1400" dirty="0">
                <a:ea typeface="ＭＳ Ｐゴシック" pitchFamily="34" charset="-128"/>
              </a:rPr>
              <a:t>Including amortization schedule. </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13</a:t>
            </a:fld>
            <a:endParaRPr lang="en-US" altLang="en-US" sz="1000" dirty="0">
              <a:solidFill>
                <a:srgbClr val="000000"/>
              </a:solidFill>
            </a:endParaRPr>
          </a:p>
        </p:txBody>
      </p:sp>
    </p:spTree>
    <p:extLst>
      <p:ext uri="{BB962C8B-B14F-4D97-AF65-F5344CB8AC3E}">
        <p14:creationId xmlns:p14="http://schemas.microsoft.com/office/powerpoint/2010/main" val="3346620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a:ea typeface="ＭＳ Ｐゴシック" pitchFamily="34" charset="-128"/>
              </a:rPr>
              <a:t>Funds to use:</a:t>
            </a:r>
            <a:endParaRPr lang="en-US" altLang="en-US" sz="1800" dirty="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a:ea typeface="ＭＳ Ｐゴシック" pitchFamily="34" charset="-128"/>
              </a:rPr>
              <a:t>General Fund (01)</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Authorized by Section 20-9-301, MCA, for the purpose of financing general maintenance and operational costs of a district not financed by other funds. </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Building Fund (60)</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Authorized by Section 20-9-508, MCA.  It is used primarily to account for the proceeds of bonds sold for the purposes provided in Section 20-9-403, MCA.  The fund is also used to account for insurance proceeds for damaged property as provided in 20-6-608, MCA, or the sale or rental of property as provided by 20-6-604 and 607, MCA. </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Building Reserve Fund (61)</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Authorized by Section 20-9-502, MCA, for the purpose of financing voter approved building or construction projects funded with district mill levies.</a:t>
            </a:r>
            <a:endParaRPr lang="en-US" altLang="en-US" sz="1800" dirty="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a:ea typeface="ＭＳ Ｐゴシック" pitchFamily="34" charset="-128"/>
              </a:rPr>
              <a:t>Debt Service Fund (50)</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Authorized by Section 20-9-438, MCA, for the purpose of paying interest and principal on outstanding bonds and special improvement district assessments.  This fund is also used to account for the proceeds of bonds sold for the purposes provided in Section 20-9-403 (c) and (d), MCA. </a:t>
            </a:r>
          </a:p>
          <a:p>
            <a:pPr marL="685800" lvl="1" indent="-285750">
              <a:buClr>
                <a:srgbClr val="125EB2"/>
              </a:buClr>
              <a:buFont typeface="Wingdings" panose="05000000000000000000" pitchFamily="2" charset="2"/>
              <a:buChar char="§"/>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14</a:t>
            </a:fld>
            <a:endParaRPr lang="en-US" altLang="en-US" sz="1000" dirty="0">
              <a:solidFill>
                <a:srgbClr val="000000"/>
              </a:solidFill>
            </a:endParaRPr>
          </a:p>
        </p:txBody>
      </p:sp>
    </p:spTree>
    <p:extLst>
      <p:ext uri="{BB962C8B-B14F-4D97-AF65-F5344CB8AC3E}">
        <p14:creationId xmlns:p14="http://schemas.microsoft.com/office/powerpoint/2010/main" val="20174703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a:ea typeface="ＭＳ Ｐゴシック" pitchFamily="34" charset="-128"/>
              </a:rPr>
              <a:t>Funds to use:</a:t>
            </a:r>
          </a:p>
          <a:p>
            <a:pPr>
              <a:buClr>
                <a:srgbClr val="125EB2"/>
              </a:buClr>
            </a:pPr>
            <a:endParaRPr lang="en-US" altLang="en-US" sz="2200" dirty="0">
              <a:ea typeface="ＭＳ Ｐゴシック" pitchFamily="34" charset="-128"/>
            </a:endParaRPr>
          </a:p>
          <a:p>
            <a:pPr>
              <a:buClr>
                <a:srgbClr val="125EB2"/>
              </a:buClr>
            </a:pPr>
            <a:endParaRPr lang="en-US" altLang="en-US" sz="1800" dirty="0">
              <a:ea typeface="ＭＳ Ｐゴシック" pitchFamily="34" charset="-128"/>
            </a:endParaRPr>
          </a:p>
          <a:p>
            <a:pPr marL="685800" lvl="1" indent="-285750">
              <a:buClr>
                <a:srgbClr val="125EB2"/>
              </a:buClr>
              <a:buFont typeface="Wingdings" panose="05000000000000000000" pitchFamily="2" charset="2"/>
              <a:buChar char="§"/>
            </a:pPr>
            <a:r>
              <a:rPr lang="en-US" altLang="en-US" sz="1800" dirty="0">
                <a:ea typeface="ＭＳ Ｐゴシック" pitchFamily="34" charset="-128"/>
              </a:rPr>
              <a:t>Invested in General Fixed Asset Fund (98)</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Used to track additions, deletions, and depreciation of fixed (capital) assets, except fixed assets related to fiduciary funds.</a:t>
            </a:r>
          </a:p>
          <a:p>
            <a:pPr marL="857250" lvl="2" indent="0">
              <a:buClr>
                <a:srgbClr val="125EB2"/>
              </a:buClr>
              <a:buNone/>
            </a:pPr>
            <a:endParaRPr lang="en-US" altLang="en-US" sz="1400" dirty="0">
              <a:ea typeface="ＭＳ Ｐゴシック" pitchFamily="34" charset="-128"/>
            </a:endParaRPr>
          </a:p>
          <a:p>
            <a:pPr marL="857250" lvl="2" indent="0">
              <a:buClr>
                <a:srgbClr val="125EB2"/>
              </a:buClr>
              <a:buNone/>
            </a:pPr>
            <a:r>
              <a:rPr lang="en-US" altLang="en-US" sz="1400" dirty="0">
                <a:ea typeface="ＭＳ Ｐゴシック" pitchFamily="34" charset="-128"/>
              </a:rPr>
              <a:t> </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General Long Term Liability Fund (99)</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Used to track additions and reductions of long-term liabilities, except long-term liabilities related to fiduciary funds. </a:t>
            </a:r>
          </a:p>
          <a:p>
            <a:pPr marL="1143000" lvl="2" indent="-285750">
              <a:buClr>
                <a:srgbClr val="125EB2"/>
              </a:buClr>
              <a:buFont typeface="Wingdings" panose="05000000000000000000" pitchFamily="2" charset="2"/>
              <a:buChar char="§"/>
            </a:pPr>
            <a:endParaRPr lang="en-US" altLang="en-US" sz="1400" dirty="0">
              <a:ea typeface="ＭＳ Ｐゴシック" pitchFamily="34" charset="-128"/>
            </a:endParaRPr>
          </a:p>
          <a:p>
            <a:pPr marL="400050" lvl="1" indent="0">
              <a:buClr>
                <a:srgbClr val="125EB2"/>
              </a:buClr>
              <a:buNone/>
            </a:pPr>
            <a:r>
              <a:rPr lang="en-US" altLang="en-US" sz="1800" dirty="0">
                <a:ea typeface="ＭＳ Ｐゴシック" pitchFamily="34" charset="-128"/>
              </a:rPr>
              <a:t>* It was brought to my attention last time I taught this class that these are old and not used but will be used for example purposes. </a:t>
            </a: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15</a:t>
            </a:fld>
            <a:endParaRPr lang="en-US" altLang="en-US" sz="1000" dirty="0">
              <a:solidFill>
                <a:srgbClr val="000000"/>
              </a:solidFill>
            </a:endParaRPr>
          </a:p>
        </p:txBody>
      </p:sp>
    </p:spTree>
    <p:extLst>
      <p:ext uri="{BB962C8B-B14F-4D97-AF65-F5344CB8AC3E}">
        <p14:creationId xmlns:p14="http://schemas.microsoft.com/office/powerpoint/2010/main" val="5328038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a:ea typeface="ＭＳ Ｐゴシック" pitchFamily="34" charset="-128"/>
              </a:rPr>
              <a:t>Balance sheet accounts to use:</a:t>
            </a:r>
          </a:p>
          <a:p>
            <a:pPr marL="171450" indent="-171450">
              <a:buClr>
                <a:srgbClr val="125EB2"/>
              </a:buClr>
              <a:buFont typeface="Wingdings" panose="05000000000000000000" pitchFamily="2" charset="2"/>
              <a:buChar char="§"/>
            </a:pPr>
            <a:r>
              <a:rPr lang="en-US" altLang="en-US" sz="2200" dirty="0">
                <a:ea typeface="ＭＳ Ｐゴシック" pitchFamily="34" charset="-128"/>
              </a:rPr>
              <a:t>For fixed assets:</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Land </a:t>
            </a:r>
            <a:r>
              <a:rPr lang="en-US" altLang="en-US" sz="800" dirty="0">
                <a:ea typeface="ＭＳ Ｐゴシック" pitchFamily="34" charset="-128"/>
              </a:rPr>
              <a:t> </a:t>
            </a:r>
            <a:r>
              <a:rPr lang="en-US" altLang="en-US" sz="1800" dirty="0">
                <a:ea typeface="ＭＳ Ｐゴシック" pitchFamily="34" charset="-128"/>
              </a:rPr>
              <a:t>– 					X98-311-0000-000-000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Land improvements – 			X98-321-0000-000-000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Building and building improvements – 		X98-331-0000-000-000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Machinery and equipment – 			X98-341-0000-000-000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Construction in progress – 			X98-351-0000-000-000</a:t>
            </a:r>
          </a:p>
          <a:p>
            <a:pPr marL="685800" lvl="1" indent="-285750">
              <a:buClr>
                <a:srgbClr val="125EB2"/>
              </a:buClr>
              <a:buFont typeface="Wingdings" panose="05000000000000000000" pitchFamily="2" charset="2"/>
              <a:buChar char="§"/>
            </a:pPr>
            <a:endParaRPr lang="en-US" altLang="en-US" sz="1800" dirty="0">
              <a:ea typeface="ＭＳ Ｐゴシック" pitchFamily="34" charset="-128"/>
            </a:endParaRPr>
          </a:p>
          <a:p>
            <a:pPr indent="-514350">
              <a:buClr>
                <a:srgbClr val="125EB2"/>
              </a:buClr>
              <a:buFont typeface="Wingdings" panose="05000000000000000000" pitchFamily="2" charset="2"/>
              <a:buChar char="§"/>
            </a:pPr>
            <a:r>
              <a:rPr lang="en-US" altLang="en-US" sz="2000" dirty="0">
                <a:ea typeface="ＭＳ Ｐゴシック" pitchFamily="34" charset="-128"/>
              </a:rPr>
              <a:t>For debt pertaining to the project</a:t>
            </a:r>
          </a:p>
          <a:p>
            <a:pPr lvl="1" indent="-514350">
              <a:buClr>
                <a:srgbClr val="125EB2"/>
              </a:buClr>
              <a:buFont typeface="Wingdings" panose="05000000000000000000" pitchFamily="2" charset="2"/>
              <a:buChar char="§"/>
            </a:pPr>
            <a:r>
              <a:rPr lang="en-US" altLang="en-US" sz="1800" dirty="0">
                <a:ea typeface="ＭＳ Ｐゴシック" pitchFamily="34" charset="-128"/>
              </a:rPr>
              <a:t>Bonds payable current portion – 		X99-641-0000-000-000</a:t>
            </a:r>
          </a:p>
          <a:p>
            <a:pPr lvl="1" indent="-514350">
              <a:buClr>
                <a:srgbClr val="125EB2"/>
              </a:buClr>
              <a:buFont typeface="Wingdings" panose="05000000000000000000" pitchFamily="2" charset="2"/>
              <a:buChar char="§"/>
            </a:pPr>
            <a:r>
              <a:rPr lang="en-US" altLang="en-US" sz="1800" dirty="0">
                <a:ea typeface="ＭＳ Ｐゴシック" pitchFamily="34" charset="-128"/>
              </a:rPr>
              <a:t>Notes or loans payable current –		X99-650-0000-000-000</a:t>
            </a:r>
          </a:p>
          <a:p>
            <a:pPr lvl="1" indent="-514350">
              <a:buClr>
                <a:srgbClr val="125EB2"/>
              </a:buClr>
              <a:buFont typeface="Wingdings" panose="05000000000000000000" pitchFamily="2" charset="2"/>
              <a:buChar char="§"/>
            </a:pPr>
            <a:r>
              <a:rPr lang="en-US" altLang="en-US" sz="1800" dirty="0">
                <a:ea typeface="ＭＳ Ｐゴシック" pitchFamily="34" charset="-128"/>
              </a:rPr>
              <a:t>Bonds payable/non current – 		X99-710-0000-000-000</a:t>
            </a:r>
          </a:p>
          <a:p>
            <a:pPr lvl="1" indent="-514350">
              <a:buClr>
                <a:srgbClr val="125EB2"/>
              </a:buClr>
              <a:buFont typeface="Wingdings" panose="05000000000000000000" pitchFamily="2" charset="2"/>
              <a:buChar char="§"/>
            </a:pPr>
            <a:r>
              <a:rPr lang="en-US" altLang="en-US" sz="1800" dirty="0">
                <a:ea typeface="ＭＳ Ｐゴシック" pitchFamily="34" charset="-128"/>
              </a:rPr>
              <a:t>Notes payable/none current – 		X99-720-0000-000-000</a:t>
            </a: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16</a:t>
            </a:fld>
            <a:endParaRPr lang="en-US" altLang="en-US" sz="1000" dirty="0">
              <a:solidFill>
                <a:srgbClr val="000000"/>
              </a:solidFill>
            </a:endParaRPr>
          </a:p>
        </p:txBody>
      </p:sp>
    </p:spTree>
    <p:extLst>
      <p:ext uri="{BB962C8B-B14F-4D97-AF65-F5344CB8AC3E}">
        <p14:creationId xmlns:p14="http://schemas.microsoft.com/office/powerpoint/2010/main" val="14820100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a:ea typeface="ＭＳ Ｐゴシック" pitchFamily="34" charset="-128"/>
              </a:rPr>
              <a:t>Operating statement accounts to use:</a:t>
            </a:r>
          </a:p>
          <a:p>
            <a:pPr marL="171450" indent="-171450">
              <a:buClr>
                <a:srgbClr val="125EB2"/>
              </a:buClr>
              <a:buFont typeface="Wingdings" panose="05000000000000000000" pitchFamily="2" charset="2"/>
              <a:buChar char="§"/>
            </a:pPr>
            <a:r>
              <a:rPr lang="en-US" altLang="en-US" sz="2200" dirty="0">
                <a:ea typeface="ＭＳ Ｐゴシック" pitchFamily="34" charset="-128"/>
              </a:rPr>
              <a:t>Receipt of bond proceeds (Other financing sources):</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Sale of bond </a:t>
            </a:r>
            <a:r>
              <a:rPr lang="en-US" altLang="en-US" sz="800" dirty="0">
                <a:ea typeface="ＭＳ Ｐゴシック" pitchFamily="34" charset="-128"/>
              </a:rPr>
              <a:t> </a:t>
            </a:r>
            <a:r>
              <a:rPr lang="en-US" altLang="en-US" sz="1800" dirty="0">
                <a:ea typeface="ＭＳ Ｐゴシック" pitchFamily="34" charset="-128"/>
              </a:rPr>
              <a:t>– 				XXX-000-5110-000-000</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For the sale of bonds other than refunding bonds are deposited in the Building Fund (60). Premium on bonds sold is that portion of the sale price of the bonds in excess of their par value. The premium represents an adjustment of the interest rate. In the absence of legal authority to include bond premium with the bond proceeds, premium on bonds sold should be credited to the Debt Service Fund (50) and recorded as 1900 Miscellaneous Revenue. Accrued interest paid by the bondholder at the time the bonds are sold should be deposited to the Debt Service Fund (50) and recorded using balance sheet account 656 Accrued Interest Payable. This interest should be returned to the bondholder when the first interest payment is made. See sections 20-9-401, 20-9-435, MCA.</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Proceeds from long-term liabilities –		XXX-000-5400-000-000</a:t>
            </a:r>
          </a:p>
          <a:p>
            <a:pPr marL="1143000" lvl="2" indent="-285750">
              <a:buClr>
                <a:srgbClr val="125EB2"/>
              </a:buClr>
              <a:buFont typeface="Wingdings" panose="05000000000000000000" pitchFamily="2" charset="2"/>
              <a:buChar char="§"/>
            </a:pPr>
            <a:r>
              <a:rPr lang="en-US" altLang="en-US" sz="1400" dirty="0">
                <a:ea typeface="ＭＳ Ｐゴシック" pitchFamily="34" charset="-128"/>
              </a:rPr>
              <a:t>Proceeds from long-term notes made with the Board of Investments as provided by Section 20-9-471, MCA or long-term notes sold in anticipation of federal or state revenue as provided in Section 7-7-109, MCA. Proceeds from capital leases should be recorded using balance sheet account 490 Non-Budgeted Revenues - GAAP Purposes. Proceeds from short-term notes made with the Board of Investments are recorded using balance sheet account 650 Notes or Loans Payable - Current and are not recorded as revenue or as other financing sources. </a:t>
            </a: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17</a:t>
            </a:fld>
            <a:endParaRPr lang="en-US" altLang="en-US" sz="1000" dirty="0">
              <a:solidFill>
                <a:srgbClr val="000000"/>
              </a:solidFill>
            </a:endParaRPr>
          </a:p>
        </p:txBody>
      </p:sp>
    </p:spTree>
    <p:extLst>
      <p:ext uri="{BB962C8B-B14F-4D97-AF65-F5344CB8AC3E}">
        <p14:creationId xmlns:p14="http://schemas.microsoft.com/office/powerpoint/2010/main" val="21174649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a:ea typeface="ＭＳ Ｐゴシック" pitchFamily="34" charset="-128"/>
              </a:rPr>
              <a:t>Operating statement account function to use:</a:t>
            </a:r>
          </a:p>
          <a:p>
            <a:pPr marL="171450" indent="-171450">
              <a:buClr>
                <a:srgbClr val="125EB2"/>
              </a:buClr>
              <a:buFont typeface="Wingdings" panose="05000000000000000000" pitchFamily="2" charset="2"/>
              <a:buChar char="§"/>
            </a:pPr>
            <a:r>
              <a:rPr lang="en-US" altLang="en-US" sz="2200" dirty="0">
                <a:ea typeface="ＭＳ Ｐゴシック" pitchFamily="34" charset="-128"/>
              </a:rPr>
              <a:t>Expenditures on the project (capital outlay and payments on bonds):</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Land acquisition services – 			XXX-000-4100-000-000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Land improvement services – 		XXX-000-4200-000-000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Architecture and engineering services – 	XXX-000-4300-000-000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Building acquisition &amp; construction services – 	XXX-000-4500-000-000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General obligation bonds payments </a:t>
            </a:r>
            <a:r>
              <a:rPr lang="en-US" altLang="en-US" sz="1600" dirty="0">
                <a:ea typeface="ＭＳ Ｐゴシック" pitchFamily="34" charset="-128"/>
              </a:rPr>
              <a:t>– 		</a:t>
            </a:r>
            <a:r>
              <a:rPr lang="en-US" altLang="en-US" sz="1800" dirty="0">
                <a:ea typeface="ＭＳ Ｐゴシック" pitchFamily="34" charset="-128"/>
              </a:rPr>
              <a:t>XXX-000-5100-000-000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Long term notes payments – 			XXX-000-5200-000-000</a:t>
            </a: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18</a:t>
            </a:fld>
            <a:endParaRPr lang="en-US" altLang="en-US" sz="1000" dirty="0">
              <a:solidFill>
                <a:srgbClr val="000000"/>
              </a:solidFill>
            </a:endParaRPr>
          </a:p>
        </p:txBody>
      </p:sp>
    </p:spTree>
    <p:extLst>
      <p:ext uri="{BB962C8B-B14F-4D97-AF65-F5344CB8AC3E}">
        <p14:creationId xmlns:p14="http://schemas.microsoft.com/office/powerpoint/2010/main" val="12099794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the Project</a:t>
            </a:r>
          </a:p>
        </p:txBody>
      </p:sp>
      <p:sp>
        <p:nvSpPr>
          <p:cNvPr id="6147" name="Rectangle 3"/>
          <p:cNvSpPr>
            <a:spLocks noGrp="1" noChangeArrowheads="1"/>
          </p:cNvSpPr>
          <p:nvPr>
            <p:ph type="body" idx="1"/>
          </p:nvPr>
        </p:nvSpPr>
        <p:spPr>
          <a:xfrm>
            <a:off x="228600" y="990600"/>
            <a:ext cx="8686800" cy="4953000"/>
          </a:xfrm>
        </p:spPr>
        <p:txBody>
          <a:bodyPr/>
          <a:lstStyle/>
          <a:p>
            <a:pPr marL="171450" indent="-171450">
              <a:buClr>
                <a:srgbClr val="125EB2"/>
              </a:buClr>
              <a:buFont typeface="Wingdings" panose="05000000000000000000" pitchFamily="2" charset="2"/>
              <a:buChar char="§"/>
            </a:pPr>
            <a:r>
              <a:rPr lang="en-US" altLang="en-US" sz="2200" dirty="0">
                <a:ea typeface="ＭＳ Ｐゴシック" pitchFamily="34" charset="-128"/>
              </a:rPr>
              <a:t>Operating statement account object code to use:</a:t>
            </a:r>
          </a:p>
          <a:p>
            <a:pPr marL="171450" indent="-171450">
              <a:buClr>
                <a:srgbClr val="125EB2"/>
              </a:buClr>
              <a:buFont typeface="Wingdings" panose="05000000000000000000" pitchFamily="2" charset="2"/>
              <a:buChar char="§"/>
            </a:pPr>
            <a:r>
              <a:rPr lang="en-US" altLang="en-US" sz="2200" dirty="0">
                <a:ea typeface="ＭＳ Ｐゴシック" pitchFamily="34" charset="-128"/>
              </a:rPr>
              <a:t>Expenditures on the project (capital outlay and payments on bonds):</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Land  – 					XXX-000-4X00-710-000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Major construction services – 		XXX-000-4X00-725-000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General obligation bonds payments principal </a:t>
            </a:r>
            <a:r>
              <a:rPr lang="en-US" altLang="en-US" sz="1600" dirty="0">
                <a:ea typeface="ＭＳ Ｐゴシック" pitchFamily="34" charset="-128"/>
              </a:rPr>
              <a:t>– 	</a:t>
            </a:r>
            <a:r>
              <a:rPr lang="en-US" altLang="en-US" sz="1800" dirty="0">
                <a:ea typeface="ＭＳ Ｐゴシック" pitchFamily="34" charset="-128"/>
              </a:rPr>
              <a:t>XXX-000-5100-840-000</a:t>
            </a:r>
          </a:p>
          <a:p>
            <a:pPr marL="685800" lvl="1" indent="-285750">
              <a:buClr>
                <a:srgbClr val="125EB2"/>
              </a:buClr>
              <a:buFont typeface="Wingdings" panose="05000000000000000000" pitchFamily="2" charset="2"/>
              <a:buChar char="§"/>
            </a:pPr>
            <a:r>
              <a:rPr lang="en-US" altLang="en-US" sz="1800" dirty="0">
                <a:ea typeface="ＭＳ Ｐゴシック" pitchFamily="34" charset="-128"/>
              </a:rPr>
              <a:t>General obligation bonds payments interest – 	XXX-000-5100-850-000</a:t>
            </a: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19</a:t>
            </a:fld>
            <a:endParaRPr lang="en-US" altLang="en-US" sz="1000" dirty="0">
              <a:solidFill>
                <a:srgbClr val="000000"/>
              </a:solidFill>
            </a:endParaRPr>
          </a:p>
        </p:txBody>
      </p:sp>
    </p:spTree>
    <p:extLst>
      <p:ext uri="{BB962C8B-B14F-4D97-AF65-F5344CB8AC3E}">
        <p14:creationId xmlns:p14="http://schemas.microsoft.com/office/powerpoint/2010/main" val="26145511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Materials/Disclaimer</a:t>
            </a:r>
          </a:p>
        </p:txBody>
      </p:sp>
      <p:sp>
        <p:nvSpPr>
          <p:cNvPr id="2" name="Content Placeholder 1"/>
          <p:cNvSpPr>
            <a:spLocks noGrp="1"/>
          </p:cNvSpPr>
          <p:nvPr>
            <p:ph idx="1"/>
          </p:nvPr>
        </p:nvSpPr>
        <p:spPr>
          <a:xfrm>
            <a:off x="95054" y="990600"/>
            <a:ext cx="8820346" cy="4953000"/>
          </a:xfrm>
        </p:spPr>
        <p:txBody>
          <a:bodyPr/>
          <a:lstStyle/>
          <a:p>
            <a:pPr marL="0" indent="0"/>
            <a:r>
              <a:rPr lang="en-US" dirty="0"/>
              <a:t>Please note that these materials are incomplete without the accompanying oral comments by the trainer(s). </a:t>
            </a:r>
          </a:p>
          <a:p>
            <a:pPr marL="0" indent="0"/>
            <a:endParaRPr lang="en-US" dirty="0"/>
          </a:p>
          <a:p>
            <a:pPr marL="0" indent="0"/>
            <a:r>
              <a:rPr lang="en-US" dirty="0"/>
              <a:t>These materials are informational and educational in nature and represent the speakers' own views. These materials are for the purchasing agency’s use only and not for distribution outside of the agency or publishing on a public website.</a:t>
            </a:r>
          </a:p>
          <a:p>
            <a:pPr algn="ctr"/>
            <a:r>
              <a:rPr lang="en-US" sz="3600" dirty="0"/>
              <a:t>    </a:t>
            </a:r>
          </a:p>
        </p:txBody>
      </p:sp>
      <p:sp>
        <p:nvSpPr>
          <p:cNvPr id="4100"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1000"/>
              </a:spcAft>
              <a:buClr>
                <a:schemeClr val="bg2"/>
              </a:buClr>
              <a:buSzPct val="75000"/>
              <a:buFont typeface="Arial" pitchFamily="34" charset="0"/>
              <a:defRPr sz="3200">
                <a:solidFill>
                  <a:schemeClr val="bg2"/>
                </a:solidFill>
                <a:latin typeface="Arial" pitchFamily="34" charset="0"/>
                <a:ea typeface="ＭＳ Ｐゴシック" pitchFamily="34" charset="-128"/>
              </a:defRPr>
            </a:lvl1pPr>
            <a:lvl2pPr marL="742950" indent="-285750" eaLnBrk="0" hangingPunct="0">
              <a:lnSpc>
                <a:spcPct val="95000"/>
              </a:lnSpc>
              <a:spcBef>
                <a:spcPts val="25"/>
              </a:spcBef>
              <a:spcAft>
                <a:spcPts val="1200"/>
              </a:spcAft>
              <a:buClr>
                <a:schemeClr val="bg2"/>
              </a:buClr>
              <a:buSzPct val="100000"/>
              <a:buFont typeface="Arial" pitchFamily="34" charset="0"/>
              <a:buChar char="•"/>
              <a:defRPr sz="2800">
                <a:solidFill>
                  <a:schemeClr val="bg2"/>
                </a:solidFill>
                <a:latin typeface="Arial" pitchFamily="34" charset="0"/>
                <a:ea typeface="ＭＳ Ｐゴシック" pitchFamily="34" charset="-128"/>
              </a:defRPr>
            </a:lvl2pPr>
            <a:lvl3pPr marL="1143000" indent="-228600" eaLnBrk="0" hangingPunct="0">
              <a:lnSpc>
                <a:spcPct val="95000"/>
              </a:lnSpc>
              <a:spcBef>
                <a:spcPts val="25"/>
              </a:spcBef>
              <a:spcAft>
                <a:spcPts val="1200"/>
              </a:spcAft>
              <a:buClr>
                <a:schemeClr val="bg2"/>
              </a:buClr>
              <a:buFont typeface="Arial" pitchFamily="34" charset="0"/>
              <a:buChar char="–"/>
              <a:defRPr sz="2400">
                <a:solidFill>
                  <a:schemeClr val="bg2"/>
                </a:solidFill>
                <a:latin typeface="Arial" pitchFamily="34" charset="0"/>
                <a:ea typeface="ＭＳ Ｐゴシック" pitchFamily="34" charset="-128"/>
              </a:defRPr>
            </a:lvl3pPr>
            <a:lvl4pPr marL="1600200" indent="-228600" eaLnBrk="0" hangingPunct="0">
              <a:lnSpc>
                <a:spcPct val="95000"/>
              </a:lnSpc>
              <a:spcBef>
                <a:spcPts val="25"/>
              </a:spcBef>
              <a:spcAft>
                <a:spcPts val="1200"/>
              </a:spcAft>
              <a:buClr>
                <a:schemeClr val="bg2"/>
              </a:buClr>
              <a:buFont typeface="Arial" pitchFamily="34" charset="0"/>
              <a:buChar char="•"/>
              <a:defRPr sz="2000">
                <a:solidFill>
                  <a:schemeClr val="bg2"/>
                </a:solidFill>
                <a:latin typeface="Arial" pitchFamily="34" charset="0"/>
                <a:ea typeface="ＭＳ Ｐゴシック" pitchFamily="34" charset="-128"/>
              </a:defRPr>
            </a:lvl4pPr>
            <a:lvl5pPr marL="2057400" indent="-228600" eaLnBrk="0"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5pPr>
            <a:lvl6pPr marL="25146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6pPr>
            <a:lvl7pPr marL="29718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7pPr>
            <a:lvl8pPr marL="34290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8pPr>
            <a:lvl9pPr marL="3886200" indent="-228600" eaLnBrk="0" fontAlgn="base" hangingPunct="0">
              <a:lnSpc>
                <a:spcPct val="95000"/>
              </a:lnSpc>
              <a:spcBef>
                <a:spcPts val="25"/>
              </a:spcBef>
              <a:spcAft>
                <a:spcPts val="1200"/>
              </a:spcAft>
              <a:buClr>
                <a:schemeClr val="bg2"/>
              </a:buClr>
              <a:buFont typeface="Arial" pitchFamily="34" charset="0"/>
              <a:buChar char="–"/>
              <a:defRPr>
                <a:solidFill>
                  <a:schemeClr val="bg2"/>
                </a:solidFill>
                <a:latin typeface="Arial" pitchFamily="34" charset="0"/>
                <a:ea typeface="ＭＳ Ｐゴシック" pitchFamily="34" charset="-128"/>
              </a:defRPr>
            </a:lvl9pPr>
          </a:lstStyle>
          <a:p>
            <a:pPr eaLnBrk="1" hangingPunct="1">
              <a:lnSpc>
                <a:spcPct val="100000"/>
              </a:lnSpc>
              <a:spcBef>
                <a:spcPct val="0"/>
              </a:spcBef>
              <a:spcAft>
                <a:spcPct val="0"/>
              </a:spcAft>
              <a:buClrTx/>
              <a:buSzTx/>
              <a:buFontTx/>
              <a:buNone/>
            </a:pPr>
            <a:fld id="{2BD38CAB-7849-41CE-A2F2-495A19B2B64B}" type="slidenum">
              <a:rPr lang="en-US" altLang="en-US" sz="1000" smtClean="0">
                <a:solidFill>
                  <a:srgbClr val="000000"/>
                </a:solidFill>
              </a:rPr>
              <a:pPr eaLnBrk="1" hangingPunct="1">
                <a:lnSpc>
                  <a:spcPct val="100000"/>
                </a:lnSpc>
                <a:spcBef>
                  <a:spcPct val="0"/>
                </a:spcBef>
                <a:spcAft>
                  <a:spcPct val="0"/>
                </a:spcAft>
                <a:buClrTx/>
                <a:buSzTx/>
                <a:buFontTx/>
                <a:buNone/>
              </a:pPr>
              <a:t>2</a:t>
            </a:fld>
            <a:endParaRPr lang="en-US" altLang="en-US" sz="1000" dirty="0">
              <a:solidFill>
                <a:srgbClr val="000000"/>
              </a:solidFill>
            </a:endParaRPr>
          </a:p>
        </p:txBody>
      </p:sp>
    </p:spTree>
    <p:extLst>
      <p:ext uri="{BB962C8B-B14F-4D97-AF65-F5344CB8AC3E}">
        <p14:creationId xmlns:p14="http://schemas.microsoft.com/office/powerpoint/2010/main" val="14513149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The voters of Wipfli School District approved a $20,000,000 bond for the construction of a new school building. Construction on the new building will begin in Year 1. </a:t>
            </a:r>
          </a:p>
          <a:p>
            <a:pPr>
              <a:buClr>
                <a:srgbClr val="125EB2"/>
              </a:buClr>
              <a:buSzPct val="100000"/>
            </a:pPr>
            <a:r>
              <a:rPr lang="en-US" altLang="en-US" sz="2000" dirty="0">
                <a:ea typeface="ＭＳ Ｐゴシック" pitchFamily="34" charset="-128"/>
              </a:rPr>
              <a:t>During Year 1 the District did the following related to the project:</a:t>
            </a:r>
          </a:p>
          <a:p>
            <a:pPr marL="285750" indent="-285750">
              <a:buClr>
                <a:srgbClr val="125EB2"/>
              </a:buClr>
              <a:buSzPct val="100000"/>
              <a:buFont typeface="Wingdings" panose="05000000000000000000" pitchFamily="2" charset="2"/>
              <a:buChar char="§"/>
            </a:pPr>
            <a:r>
              <a:rPr lang="en-US" altLang="en-US" sz="2000" dirty="0">
                <a:ea typeface="ＭＳ Ｐゴシック" pitchFamily="34" charset="-128"/>
              </a:rPr>
              <a:t>Received the bond proceeds of $20,000,000.</a:t>
            </a:r>
          </a:p>
          <a:p>
            <a:pPr marL="285750" indent="-285750">
              <a:buClr>
                <a:srgbClr val="125EB2"/>
              </a:buClr>
              <a:buSzPct val="100000"/>
              <a:buFont typeface="Wingdings" panose="05000000000000000000" pitchFamily="2" charset="2"/>
              <a:buChar char="§"/>
            </a:pPr>
            <a:r>
              <a:rPr lang="en-US" altLang="en-US" sz="2000" dirty="0">
                <a:ea typeface="ＭＳ Ｐゴシック" pitchFamily="34" charset="-128"/>
              </a:rPr>
              <a:t>Purchased land for $2,000,000.</a:t>
            </a:r>
          </a:p>
          <a:p>
            <a:pPr marL="285750" indent="-285750">
              <a:buClr>
                <a:srgbClr val="125EB2"/>
              </a:buClr>
              <a:buSzPct val="100000"/>
              <a:buFont typeface="Wingdings" panose="05000000000000000000" pitchFamily="2" charset="2"/>
              <a:buChar char="§"/>
            </a:pPr>
            <a:r>
              <a:rPr lang="en-US" altLang="en-US" sz="2000" dirty="0">
                <a:ea typeface="ＭＳ Ｐゴシック" pitchFamily="34" charset="-128"/>
              </a:rPr>
              <a:t>Expended $3,000,000 toward construction of the Building.  </a:t>
            </a: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20</a:t>
            </a:fld>
            <a:endParaRPr lang="en-US" altLang="en-US" sz="1000" dirty="0">
              <a:solidFill>
                <a:srgbClr val="000000"/>
              </a:solidFill>
            </a:endParaRPr>
          </a:p>
        </p:txBody>
      </p:sp>
    </p:spTree>
    <p:extLst>
      <p:ext uri="{BB962C8B-B14F-4D97-AF65-F5344CB8AC3E}">
        <p14:creationId xmlns:p14="http://schemas.microsoft.com/office/powerpoint/2010/main" val="77379567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1600" dirty="0">
                <a:ea typeface="ＭＳ Ｐゴシック" pitchFamily="34" charset="-128"/>
              </a:rPr>
              <a:t>Entry for Year 1:</a:t>
            </a: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21</a:t>
            </a:fld>
            <a:endParaRPr lang="en-US" altLang="en-US" sz="10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41239816"/>
              </p:ext>
            </p:extLst>
          </p:nvPr>
        </p:nvGraphicFramePr>
        <p:xfrm>
          <a:off x="1219200" y="1295400"/>
          <a:ext cx="6965950" cy="5100633"/>
        </p:xfrm>
        <a:graphic>
          <a:graphicData uri="http://schemas.openxmlformats.org/drawingml/2006/table">
            <a:tbl>
              <a:tblPr/>
              <a:tblGrid>
                <a:gridCol w="1712594">
                  <a:extLst>
                    <a:ext uri="{9D8B030D-6E8A-4147-A177-3AD203B41FA5}">
                      <a16:colId xmlns:a16="http://schemas.microsoft.com/office/drawing/2014/main" val="20000"/>
                    </a:ext>
                  </a:extLst>
                </a:gridCol>
                <a:gridCol w="3348139">
                  <a:extLst>
                    <a:ext uri="{9D8B030D-6E8A-4147-A177-3AD203B41FA5}">
                      <a16:colId xmlns:a16="http://schemas.microsoft.com/office/drawing/2014/main" val="20001"/>
                    </a:ext>
                  </a:extLst>
                </a:gridCol>
                <a:gridCol w="1050671">
                  <a:extLst>
                    <a:ext uri="{9D8B030D-6E8A-4147-A177-3AD203B41FA5}">
                      <a16:colId xmlns:a16="http://schemas.microsoft.com/office/drawing/2014/main" val="20002"/>
                    </a:ext>
                  </a:extLst>
                </a:gridCol>
                <a:gridCol w="854546">
                  <a:extLst>
                    <a:ext uri="{9D8B030D-6E8A-4147-A177-3AD203B41FA5}">
                      <a16:colId xmlns:a16="http://schemas.microsoft.com/office/drawing/2014/main" val="20003"/>
                    </a:ext>
                  </a:extLst>
                </a:gridCol>
              </a:tblGrid>
              <a:tr h="20740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Year 1</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receipt of bond/ financing:</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DR</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4442">
                <a:tc>
                  <a:txBody>
                    <a:bodyPr/>
                    <a:lstStyle/>
                    <a:p>
                      <a:pPr algn="l" fontAlgn="b"/>
                      <a:r>
                        <a:rPr lang="en-US" sz="1000" b="0" i="0" u="none" strike="noStrike" dirty="0">
                          <a:solidFill>
                            <a:srgbClr val="000000"/>
                          </a:solidFill>
                          <a:effectLst/>
                          <a:latin typeface="Arial" panose="020B0604020202020204" pitchFamily="34" charset="0"/>
                        </a:rPr>
                        <a:t>160-101-0000-000-000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4442">
                <a:tc>
                  <a:txBody>
                    <a:bodyPr/>
                    <a:lstStyle/>
                    <a:p>
                      <a:pPr algn="l" fontAlgn="b"/>
                      <a:r>
                        <a:rPr lang="en-US" sz="1000" b="0" i="0" u="none" strike="noStrike" dirty="0">
                          <a:solidFill>
                            <a:srgbClr val="000000"/>
                          </a:solidFill>
                          <a:effectLst/>
                          <a:latin typeface="Arial" panose="020B0604020202020204" pitchFamily="34" charset="0"/>
                        </a:rPr>
                        <a:t>160-000-5400-000-000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Other financing sources</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expenditure of funds on construction</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4442">
                <a:tc>
                  <a:txBody>
                    <a:bodyPr/>
                    <a:lstStyle/>
                    <a:p>
                      <a:pPr algn="l" fontAlgn="b"/>
                      <a:r>
                        <a:rPr lang="en-US" sz="1000" b="0" i="0" u="none" strike="noStrike" dirty="0">
                          <a:solidFill>
                            <a:srgbClr val="000000"/>
                          </a:solidFill>
                          <a:effectLst/>
                          <a:latin typeface="Arial" panose="020B0604020202020204" pitchFamily="34" charset="0"/>
                        </a:rPr>
                        <a:t>160-000-4500-730-000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Major construction services</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3,000,000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4442">
                <a:tc>
                  <a:txBody>
                    <a:bodyPr/>
                    <a:lstStyle/>
                    <a:p>
                      <a:pPr algn="l" fontAlgn="b"/>
                      <a:r>
                        <a:rPr lang="en-US" sz="1000" b="0" i="0" u="none" strike="noStrike" dirty="0">
                          <a:solidFill>
                            <a:srgbClr val="000000"/>
                          </a:solidFill>
                          <a:effectLst/>
                          <a:latin typeface="Arial" panose="020B0604020202020204" pitchFamily="34" charset="0"/>
                        </a:rPr>
                        <a:t>160-000-4100-710-000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Acquisition of land</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94442">
                <a:tc>
                  <a:txBody>
                    <a:bodyPr/>
                    <a:lstStyle/>
                    <a:p>
                      <a:pPr algn="l" fontAlgn="b"/>
                      <a:r>
                        <a:rPr lang="en-US" sz="1000" b="0" i="0" u="none" strike="noStrike" dirty="0">
                          <a:solidFill>
                            <a:srgbClr val="000000"/>
                          </a:solidFill>
                          <a:effectLst/>
                          <a:latin typeface="Arial" panose="020B0604020202020204" pitchFamily="34" charset="0"/>
                        </a:rPr>
                        <a:t>160-101-0000-000-000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At End of Year 1</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Long term Liability</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94442">
                <a:tc>
                  <a:txBody>
                    <a:bodyPr/>
                    <a:lstStyle/>
                    <a:p>
                      <a:pPr algn="l" fontAlgn="b"/>
                      <a:r>
                        <a:rPr lang="en-US" sz="1000" b="0" i="0" u="none" strike="noStrike" dirty="0">
                          <a:solidFill>
                            <a:srgbClr val="000000"/>
                          </a:solidFill>
                          <a:effectLst/>
                          <a:latin typeface="Arial" panose="020B0604020202020204" pitchFamily="34" charset="0"/>
                        </a:rPr>
                        <a:t>199-720-0000-000-000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Bonds payable</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94442">
                <a:tc>
                  <a:txBody>
                    <a:bodyPr/>
                    <a:lstStyle/>
                    <a:p>
                      <a:pPr algn="l" fontAlgn="b"/>
                      <a:r>
                        <a:rPr lang="en-US" sz="1000" b="0" i="0" u="none" strike="noStrike" dirty="0">
                          <a:solidFill>
                            <a:srgbClr val="000000"/>
                          </a:solidFill>
                          <a:effectLst/>
                          <a:latin typeface="Arial" panose="020B0604020202020204" pitchFamily="34" charset="0"/>
                        </a:rPr>
                        <a:t>199-960-0000-000-000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Fund balance reserve for non-current assets</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94442">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capital assets</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94442">
                <a:tc>
                  <a:txBody>
                    <a:bodyPr/>
                    <a:lstStyle/>
                    <a:p>
                      <a:pPr algn="l" fontAlgn="b"/>
                      <a:r>
                        <a:rPr lang="en-US" sz="1000" b="0" i="0" u="none" strike="noStrike" dirty="0">
                          <a:solidFill>
                            <a:srgbClr val="000000"/>
                          </a:solidFill>
                          <a:effectLst/>
                          <a:latin typeface="Arial" panose="020B0604020202020204" pitchFamily="34" charset="0"/>
                        </a:rPr>
                        <a:t>198-351-0000-000-000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Construction in progress</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3,000,000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94442">
                <a:tc>
                  <a:txBody>
                    <a:bodyPr/>
                    <a:lstStyle/>
                    <a:p>
                      <a:pPr algn="l" fontAlgn="b"/>
                      <a:r>
                        <a:rPr lang="en-US" sz="1000" b="0" i="0" u="none" strike="noStrike" dirty="0">
                          <a:solidFill>
                            <a:srgbClr val="000000"/>
                          </a:solidFill>
                          <a:effectLst/>
                          <a:latin typeface="Arial" panose="020B0604020202020204" pitchFamily="34" charset="0"/>
                        </a:rPr>
                        <a:t>198-311-0000-000-000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Land</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07405">
                <a:tc>
                  <a:txBody>
                    <a:bodyPr/>
                    <a:lstStyle/>
                    <a:p>
                      <a:pPr algn="l" fontAlgn="b"/>
                      <a:r>
                        <a:rPr lang="en-US" sz="1000" b="0" i="0" u="none" strike="noStrike" dirty="0">
                          <a:solidFill>
                            <a:srgbClr val="000000"/>
                          </a:solidFill>
                          <a:effectLst/>
                          <a:latin typeface="Arial" panose="020B0604020202020204" pitchFamily="34" charset="0"/>
                        </a:rPr>
                        <a:t>198-960-0000-000-000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Fund balance reserve for non-current assets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0700793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During Year 2 the District did the following related to the project:</a:t>
            </a:r>
          </a:p>
          <a:p>
            <a:pPr marL="285750" indent="-285750">
              <a:buClr>
                <a:srgbClr val="125EB2"/>
              </a:buClr>
              <a:buSzPct val="100000"/>
              <a:buFont typeface="Wingdings" panose="05000000000000000000" pitchFamily="2" charset="2"/>
              <a:buChar char="§"/>
            </a:pPr>
            <a:r>
              <a:rPr lang="en-US" altLang="en-US" sz="2000" dirty="0">
                <a:ea typeface="ＭＳ Ｐゴシック" pitchFamily="34" charset="-128"/>
              </a:rPr>
              <a:t>Expended $10,000,000 toward construction of the Building.  </a:t>
            </a:r>
          </a:p>
          <a:p>
            <a:pPr marL="285750" indent="-285750">
              <a:buClr>
                <a:srgbClr val="125EB2"/>
              </a:buClr>
              <a:buSzPct val="100000"/>
              <a:buFont typeface="Wingdings" panose="05000000000000000000" pitchFamily="2" charset="2"/>
              <a:buChar char="§"/>
            </a:pPr>
            <a:endParaRPr lang="en-US" altLang="en-US" sz="2000" dirty="0">
              <a:ea typeface="ＭＳ Ｐゴシック" pitchFamily="34" charset="-128"/>
            </a:endParaRPr>
          </a:p>
          <a:p>
            <a:pPr marL="285750" indent="-285750">
              <a:buClr>
                <a:srgbClr val="125EB2"/>
              </a:buClr>
              <a:buSzPct val="100000"/>
              <a:buFont typeface="Wingdings" panose="05000000000000000000" pitchFamily="2" charset="2"/>
              <a:buChar char="§"/>
            </a:pPr>
            <a:r>
              <a:rPr lang="en-US" altLang="en-US" sz="2000" dirty="0">
                <a:ea typeface="ＭＳ Ｐゴシック" pitchFamily="34" charset="-128"/>
              </a:rPr>
              <a:t>Entry for Year 2</a:t>
            </a:r>
          </a:p>
          <a:p>
            <a:pPr>
              <a:buClr>
                <a:srgbClr val="125EB2"/>
              </a:buClr>
              <a:buSzPct val="100000"/>
            </a:pPr>
            <a:endParaRPr lang="en-US" altLang="en-US" sz="1600"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22</a:t>
            </a:fld>
            <a:endParaRPr lang="en-US" altLang="en-US" sz="10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58999494"/>
              </p:ext>
            </p:extLst>
          </p:nvPr>
        </p:nvGraphicFramePr>
        <p:xfrm>
          <a:off x="1416050" y="2814637"/>
          <a:ext cx="6311900" cy="2265045"/>
        </p:xfrm>
        <a:graphic>
          <a:graphicData uri="http://schemas.openxmlformats.org/drawingml/2006/table">
            <a:tbl>
              <a:tblPr/>
              <a:tblGrid>
                <a:gridCol w="1551794">
                  <a:extLst>
                    <a:ext uri="{9D8B030D-6E8A-4147-A177-3AD203B41FA5}">
                      <a16:colId xmlns:a16="http://schemas.microsoft.com/office/drawing/2014/main" val="20000"/>
                    </a:ext>
                  </a:extLst>
                </a:gridCol>
                <a:gridCol w="3033774">
                  <a:extLst>
                    <a:ext uri="{9D8B030D-6E8A-4147-A177-3AD203B41FA5}">
                      <a16:colId xmlns:a16="http://schemas.microsoft.com/office/drawing/2014/main" val="20001"/>
                    </a:ext>
                  </a:extLst>
                </a:gridCol>
                <a:gridCol w="952021">
                  <a:extLst>
                    <a:ext uri="{9D8B030D-6E8A-4147-A177-3AD203B41FA5}">
                      <a16:colId xmlns:a16="http://schemas.microsoft.com/office/drawing/2014/main" val="20002"/>
                    </a:ext>
                  </a:extLst>
                </a:gridCol>
                <a:gridCol w="774311">
                  <a:extLst>
                    <a:ext uri="{9D8B030D-6E8A-4147-A177-3AD203B41FA5}">
                      <a16:colId xmlns:a16="http://schemas.microsoft.com/office/drawing/2014/main" val="20003"/>
                    </a:ext>
                  </a:extLst>
                </a:gridCol>
              </a:tblGrid>
              <a:tr h="152400">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Year 2</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875">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Arial" panose="020B0604020202020204" pitchFamily="34" charset="0"/>
                        </a:rPr>
                        <a:t>To record expenditure of funds on construction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2875">
                <a:tc>
                  <a:txBody>
                    <a:bodyPr/>
                    <a:lstStyle/>
                    <a:p>
                      <a:pPr algn="l" fontAlgn="b"/>
                      <a:r>
                        <a:rPr lang="en-US" sz="1100" b="0" i="0" u="none" strike="noStrike" dirty="0">
                          <a:solidFill>
                            <a:srgbClr val="000000"/>
                          </a:solidFill>
                          <a:effectLst/>
                          <a:latin typeface="Arial" panose="020B0604020202020204" pitchFamily="34" charset="0"/>
                        </a:rPr>
                        <a:t>160-000-4500-730-000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Major</a:t>
                      </a:r>
                      <a:r>
                        <a:rPr lang="en-US" sz="1100" b="0" i="0" u="none" strike="noStrike" baseline="0" dirty="0">
                          <a:solidFill>
                            <a:srgbClr val="000000"/>
                          </a:solidFill>
                          <a:effectLst/>
                          <a:latin typeface="Arial" panose="020B0604020202020204" pitchFamily="34" charset="0"/>
                        </a:rPr>
                        <a:t> construction services</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10,000,000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2875">
                <a:tc>
                  <a:txBody>
                    <a:bodyPr/>
                    <a:lstStyle/>
                    <a:p>
                      <a:pPr algn="l" fontAlgn="b"/>
                      <a:r>
                        <a:rPr lang="en-US" sz="1100" b="0" i="0" u="none" strike="noStrike" dirty="0">
                          <a:solidFill>
                            <a:srgbClr val="000000"/>
                          </a:solidFill>
                          <a:effectLst/>
                          <a:latin typeface="Arial" panose="020B0604020202020204" pitchFamily="34" charset="0"/>
                        </a:rPr>
                        <a:t>160-101-0000-000-000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10,000,000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42875">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42875">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At end of year 2</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42875">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To record capital assets</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42875">
                <a:tc>
                  <a:txBody>
                    <a:bodyPr/>
                    <a:lstStyle/>
                    <a:p>
                      <a:pPr algn="l" fontAlgn="b"/>
                      <a:r>
                        <a:rPr lang="en-US" sz="1100" b="0" i="0" u="none" strike="noStrike" dirty="0">
                          <a:solidFill>
                            <a:srgbClr val="000000"/>
                          </a:solidFill>
                          <a:effectLst/>
                          <a:latin typeface="Arial" panose="020B0604020202020204" pitchFamily="34" charset="0"/>
                        </a:rPr>
                        <a:t>198-351-0000-000-000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Construction in progress</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10,000,000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52400">
                <a:tc>
                  <a:txBody>
                    <a:bodyPr/>
                    <a:lstStyle/>
                    <a:p>
                      <a:pPr algn="l" fontAlgn="b"/>
                      <a:r>
                        <a:rPr lang="en-US" sz="1100" b="0" i="0" u="none" strike="noStrike" dirty="0">
                          <a:solidFill>
                            <a:srgbClr val="000000"/>
                          </a:solidFill>
                          <a:effectLst/>
                          <a:latin typeface="Arial" panose="020B0604020202020204" pitchFamily="34" charset="0"/>
                        </a:rPr>
                        <a:t>198-960-0000-000-000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Fund balance reserve for non-current assets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10,000,000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829304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During Year 3 the District did the following related to the project:</a:t>
            </a:r>
          </a:p>
          <a:p>
            <a:pPr>
              <a:buClr>
                <a:srgbClr val="125EB2"/>
              </a:buClr>
              <a:buSzPct val="100000"/>
            </a:pPr>
            <a:endParaRPr lang="en-US" altLang="en-US" sz="2000" dirty="0">
              <a:ea typeface="ＭＳ Ｐゴシック" pitchFamily="34" charset="-128"/>
            </a:endParaRPr>
          </a:p>
          <a:p>
            <a:pPr>
              <a:buClr>
                <a:srgbClr val="125EB2"/>
              </a:buClr>
              <a:buSzPct val="100000"/>
            </a:pPr>
            <a:endParaRPr lang="en-US" altLang="en-US" sz="2000" dirty="0">
              <a:ea typeface="ＭＳ Ｐゴシック" pitchFamily="34" charset="-128"/>
            </a:endParaRPr>
          </a:p>
          <a:p>
            <a:pPr marL="285750" indent="-285750">
              <a:buClr>
                <a:srgbClr val="125EB2"/>
              </a:buClr>
              <a:buSzPct val="100000"/>
              <a:buFont typeface="Wingdings" panose="05000000000000000000" pitchFamily="2" charset="2"/>
              <a:buChar char="§"/>
            </a:pPr>
            <a:r>
              <a:rPr lang="en-US" altLang="en-US" sz="2000" dirty="0">
                <a:ea typeface="ＭＳ Ｐゴシック" pitchFamily="34" charset="-128"/>
              </a:rPr>
              <a:t>Expended $5,000,000 to complete construction of the building. </a:t>
            </a:r>
          </a:p>
          <a:p>
            <a:pPr>
              <a:buClr>
                <a:srgbClr val="125EB2"/>
              </a:buClr>
              <a:buSzPct val="100000"/>
            </a:pPr>
            <a:endParaRPr lang="en-US" altLang="en-US" sz="2000" dirty="0">
              <a:ea typeface="ＭＳ Ｐゴシック" pitchFamily="34" charset="-128"/>
            </a:endParaRPr>
          </a:p>
          <a:p>
            <a:pPr marL="285750" indent="-285750">
              <a:buClr>
                <a:srgbClr val="125EB2"/>
              </a:buClr>
              <a:buSzPct val="100000"/>
              <a:buFont typeface="Wingdings" panose="05000000000000000000" pitchFamily="2" charset="2"/>
              <a:buChar char="§"/>
            </a:pPr>
            <a:r>
              <a:rPr lang="en-US" altLang="en-US" sz="2000" dirty="0">
                <a:ea typeface="ＭＳ Ｐゴシック" pitchFamily="34" charset="-128"/>
              </a:rPr>
              <a:t>The first payment on bond is due and the payment is $200,000. Of that $170,000 is principal and the remainder is interest. </a:t>
            </a:r>
          </a:p>
          <a:p>
            <a:pPr marL="285750" indent="-285750">
              <a:buClr>
                <a:srgbClr val="125EB2"/>
              </a:buClr>
              <a:buSzPct val="100000"/>
              <a:buFont typeface="Wingdings" panose="05000000000000000000" pitchFamily="2" charset="2"/>
              <a:buChar char="§"/>
            </a:pPr>
            <a:endParaRPr lang="en-US" altLang="en-US" sz="1600" dirty="0">
              <a:ea typeface="ＭＳ Ｐゴシック" pitchFamily="34" charset="-128"/>
            </a:endParaRPr>
          </a:p>
          <a:p>
            <a:pPr marL="285750" indent="-285750">
              <a:buClr>
                <a:srgbClr val="125EB2"/>
              </a:buClr>
              <a:buSzPct val="100000"/>
              <a:buFont typeface="Wingdings" panose="05000000000000000000" pitchFamily="2" charset="2"/>
              <a:buChar char="§"/>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23</a:t>
            </a:fld>
            <a:endParaRPr lang="en-US" altLang="en-US" sz="1000" dirty="0">
              <a:solidFill>
                <a:srgbClr val="000000"/>
              </a:solidFill>
            </a:endParaRPr>
          </a:p>
        </p:txBody>
      </p:sp>
    </p:spTree>
    <p:extLst>
      <p:ext uri="{BB962C8B-B14F-4D97-AF65-F5344CB8AC3E}">
        <p14:creationId xmlns:p14="http://schemas.microsoft.com/office/powerpoint/2010/main" val="4442592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Accounting for Construction Project Case Study</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Entry for Year 3:</a:t>
            </a:r>
          </a:p>
          <a:p>
            <a:pPr>
              <a:buClr>
                <a:srgbClr val="125EB2"/>
              </a:buClr>
              <a:buSzPct val="100000"/>
            </a:pPr>
            <a:endParaRPr lang="en-US" altLang="en-US" sz="2000" dirty="0">
              <a:ea typeface="ＭＳ Ｐゴシック" pitchFamily="34" charset="-128"/>
            </a:endParaRPr>
          </a:p>
          <a:p>
            <a:pPr>
              <a:buClr>
                <a:srgbClr val="125EB2"/>
              </a:buClr>
              <a:buSzPct val="100000"/>
            </a:pPr>
            <a:endParaRPr lang="en-US" altLang="en-US" sz="1600"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24</a:t>
            </a:fld>
            <a:endParaRPr lang="en-US" altLang="en-US" sz="10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03961564"/>
              </p:ext>
            </p:extLst>
          </p:nvPr>
        </p:nvGraphicFramePr>
        <p:xfrm>
          <a:off x="1416050" y="1304925"/>
          <a:ext cx="6311900" cy="5553075"/>
        </p:xfrm>
        <a:graphic>
          <a:graphicData uri="http://schemas.openxmlformats.org/drawingml/2006/table">
            <a:tbl>
              <a:tblPr/>
              <a:tblGrid>
                <a:gridCol w="1551794">
                  <a:extLst>
                    <a:ext uri="{9D8B030D-6E8A-4147-A177-3AD203B41FA5}">
                      <a16:colId xmlns:a16="http://schemas.microsoft.com/office/drawing/2014/main" val="20000"/>
                    </a:ext>
                  </a:extLst>
                </a:gridCol>
                <a:gridCol w="3033774">
                  <a:extLst>
                    <a:ext uri="{9D8B030D-6E8A-4147-A177-3AD203B41FA5}">
                      <a16:colId xmlns:a16="http://schemas.microsoft.com/office/drawing/2014/main" val="20001"/>
                    </a:ext>
                  </a:extLst>
                </a:gridCol>
                <a:gridCol w="952021">
                  <a:extLst>
                    <a:ext uri="{9D8B030D-6E8A-4147-A177-3AD203B41FA5}">
                      <a16:colId xmlns:a16="http://schemas.microsoft.com/office/drawing/2014/main" val="20002"/>
                    </a:ext>
                  </a:extLst>
                </a:gridCol>
                <a:gridCol w="774311">
                  <a:extLst>
                    <a:ext uri="{9D8B030D-6E8A-4147-A177-3AD203B41FA5}">
                      <a16:colId xmlns:a16="http://schemas.microsoft.com/office/drawing/2014/main" val="20003"/>
                    </a:ext>
                  </a:extLst>
                </a:gridCol>
              </a:tblGrid>
              <a:tr h="152400">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Year 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expenditure of funds on construction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2875">
                <a:tc>
                  <a:txBody>
                    <a:bodyPr/>
                    <a:lstStyle/>
                    <a:p>
                      <a:pPr algn="l" fontAlgn="b"/>
                      <a:r>
                        <a:rPr lang="en-US" sz="1000" b="0" i="0" u="none" strike="noStrike" dirty="0">
                          <a:solidFill>
                            <a:srgbClr val="000000"/>
                          </a:solidFill>
                          <a:effectLst/>
                          <a:latin typeface="Arial" panose="020B0604020202020204" pitchFamily="34" charset="0"/>
                        </a:rPr>
                        <a:t>160-000-4000-730-000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Capital outlay</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5,000,000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2875">
                <a:tc>
                  <a:txBody>
                    <a:bodyPr/>
                    <a:lstStyle/>
                    <a:p>
                      <a:pPr algn="l" fontAlgn="b"/>
                      <a:r>
                        <a:rPr lang="en-US" sz="1000" b="0" i="0" u="none" strike="noStrike" dirty="0">
                          <a:solidFill>
                            <a:srgbClr val="000000"/>
                          </a:solidFill>
                          <a:effectLst/>
                          <a:latin typeface="Arial" panose="020B0604020202020204" pitchFamily="34" charset="0"/>
                        </a:rPr>
                        <a:t>160-101-0000-000-000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repayment of note</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42875">
                <a:tc>
                  <a:txBody>
                    <a:bodyPr/>
                    <a:lstStyle/>
                    <a:p>
                      <a:pPr algn="l" fontAlgn="b"/>
                      <a:r>
                        <a:rPr lang="en-US" sz="1000" b="0" i="0" u="none" strike="noStrike" dirty="0">
                          <a:solidFill>
                            <a:srgbClr val="000000"/>
                          </a:solidFill>
                          <a:effectLst/>
                          <a:latin typeface="Arial" panose="020B0604020202020204" pitchFamily="34" charset="0"/>
                        </a:rPr>
                        <a:t>150-000-5200-840-000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Principal on debt</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170,000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42875">
                <a:tc>
                  <a:txBody>
                    <a:bodyPr/>
                    <a:lstStyle/>
                    <a:p>
                      <a:pPr algn="l" fontAlgn="b"/>
                      <a:r>
                        <a:rPr lang="en-US" sz="1000" b="0" i="0" u="none" strike="noStrike" dirty="0">
                          <a:solidFill>
                            <a:srgbClr val="000000"/>
                          </a:solidFill>
                          <a:effectLst/>
                          <a:latin typeface="Arial" panose="020B0604020202020204" pitchFamily="34" charset="0"/>
                        </a:rPr>
                        <a:t>150-000-5200-850-000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Interest on</a:t>
                      </a:r>
                      <a:r>
                        <a:rPr lang="en-US" sz="1000" b="0" i="0" u="none" strike="noStrike" baseline="0" dirty="0">
                          <a:solidFill>
                            <a:srgbClr val="000000"/>
                          </a:solidFill>
                          <a:effectLst/>
                          <a:latin typeface="Arial" panose="020B0604020202020204" pitchFamily="34" charset="0"/>
                        </a:rPr>
                        <a:t> d</a:t>
                      </a:r>
                      <a:r>
                        <a:rPr lang="en-US" sz="1000" b="0" i="0" u="none" strike="noStrike" dirty="0">
                          <a:solidFill>
                            <a:srgbClr val="000000"/>
                          </a:solidFill>
                          <a:effectLst/>
                          <a:latin typeface="Arial" panose="020B0604020202020204" pitchFamily="34" charset="0"/>
                        </a:rPr>
                        <a:t>ebt</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30,000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52400">
                <a:tc>
                  <a:txBody>
                    <a:bodyPr/>
                    <a:lstStyle/>
                    <a:p>
                      <a:pPr algn="l" fontAlgn="b"/>
                      <a:r>
                        <a:rPr lang="en-US" sz="1000" b="0" i="0" u="none" strike="noStrike" dirty="0">
                          <a:solidFill>
                            <a:srgbClr val="000000"/>
                          </a:solidFill>
                          <a:effectLst/>
                          <a:latin typeface="Arial" panose="020B0604020202020204" pitchFamily="34" charset="0"/>
                        </a:rPr>
                        <a:t>150-101-0000-000-000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Cash</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200,000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End of Year 3</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capital asset and transfer asset to use</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42875">
                <a:tc>
                  <a:txBody>
                    <a:bodyPr/>
                    <a:lstStyle/>
                    <a:p>
                      <a:pPr algn="l" fontAlgn="b"/>
                      <a:r>
                        <a:rPr lang="en-US" sz="1000" b="0" i="0" u="none" strike="noStrike" dirty="0">
                          <a:solidFill>
                            <a:srgbClr val="000000"/>
                          </a:solidFill>
                          <a:effectLst/>
                          <a:latin typeface="Arial" panose="020B0604020202020204" pitchFamily="34" charset="0"/>
                        </a:rPr>
                        <a:t>198-331-0000-000-000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Building and building improvements</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18,000,000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42875">
                <a:tc>
                  <a:txBody>
                    <a:bodyPr/>
                    <a:lstStyle/>
                    <a:p>
                      <a:pPr algn="l" fontAlgn="b"/>
                      <a:r>
                        <a:rPr lang="en-US" sz="1000" b="0" i="0" u="none" strike="noStrike" dirty="0">
                          <a:solidFill>
                            <a:srgbClr val="000000"/>
                          </a:solidFill>
                          <a:effectLst/>
                          <a:latin typeface="Arial" panose="020B0604020202020204" pitchFamily="34" charset="0"/>
                        </a:rPr>
                        <a:t>198-351-0000-000-000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Construction in progress</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13,000,000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42875">
                <a:tc>
                  <a:txBody>
                    <a:bodyPr/>
                    <a:lstStyle/>
                    <a:p>
                      <a:pPr algn="l" fontAlgn="b"/>
                      <a:r>
                        <a:rPr lang="en-US" sz="1000" b="0" i="0" u="none" strike="noStrike" dirty="0">
                          <a:solidFill>
                            <a:srgbClr val="000000"/>
                          </a:solidFill>
                          <a:effectLst/>
                          <a:latin typeface="Arial" panose="020B0604020202020204" pitchFamily="34" charset="0"/>
                        </a:rPr>
                        <a:t>198-960-0000-000-000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Fund balance reserve for non-current assets</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5,000,000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payments on long term debt</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42875">
                <a:tc>
                  <a:txBody>
                    <a:bodyPr/>
                    <a:lstStyle/>
                    <a:p>
                      <a:pPr algn="l" fontAlgn="b"/>
                      <a:r>
                        <a:rPr lang="en-US" sz="1000" b="0" i="0" u="none" strike="noStrike" dirty="0">
                          <a:solidFill>
                            <a:srgbClr val="000000"/>
                          </a:solidFill>
                          <a:effectLst/>
                          <a:latin typeface="Arial" panose="020B0604020202020204" pitchFamily="34" charset="0"/>
                        </a:rPr>
                        <a:t>199-720-0000-000-000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Bonds payable</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170,000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42875">
                <a:tc>
                  <a:txBody>
                    <a:bodyPr/>
                    <a:lstStyle/>
                    <a:p>
                      <a:pPr algn="l" fontAlgn="b"/>
                      <a:r>
                        <a:rPr lang="en-US" sz="1000" b="0" i="0" u="none" strike="noStrike" dirty="0">
                          <a:solidFill>
                            <a:srgbClr val="000000"/>
                          </a:solidFill>
                          <a:effectLst/>
                          <a:latin typeface="Arial" panose="020B0604020202020204" pitchFamily="34" charset="0"/>
                        </a:rPr>
                        <a:t>199-960-0000-000-000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Fund balance reserve for non-current assets</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170,000.00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42875">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To record current portion of long term debt</a:t>
                      </a: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42875">
                <a:tc>
                  <a:txBody>
                    <a:bodyPr/>
                    <a:lstStyle/>
                    <a:p>
                      <a:pPr algn="l" fontAlgn="b"/>
                      <a:r>
                        <a:rPr lang="en-US" sz="1000" b="0" i="0" u="none" strike="noStrike" dirty="0">
                          <a:solidFill>
                            <a:srgbClr val="000000"/>
                          </a:solidFill>
                          <a:effectLst/>
                          <a:latin typeface="Arial" panose="020B0604020202020204" pitchFamily="34" charset="0"/>
                        </a:rPr>
                        <a:t>199-650-0000-000-000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Bonds payable current</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170,000 </a:t>
                      </a:r>
                    </a:p>
                  </a:txBody>
                  <a:tcPr marL="9525" marR="9525" marT="9525" marB="0" anchor="b">
                    <a:lnL>
                      <a:noFill/>
                    </a:lnL>
                    <a:lnR>
                      <a:noFill/>
                    </a:lnR>
                    <a:lnT>
                      <a:noFill/>
                    </a:lnT>
                    <a:lnB>
                      <a:noFill/>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52400">
                <a:tc>
                  <a:txBody>
                    <a:bodyPr/>
                    <a:lstStyle/>
                    <a:p>
                      <a:pPr algn="l" fontAlgn="b"/>
                      <a:r>
                        <a:rPr lang="en-US" sz="1000" b="0" i="0" u="none" strike="noStrike" dirty="0">
                          <a:solidFill>
                            <a:srgbClr val="000000"/>
                          </a:solidFill>
                          <a:effectLst/>
                          <a:latin typeface="Arial" panose="020B0604020202020204" pitchFamily="34" charset="0"/>
                        </a:rPr>
                        <a:t>199-720-0000-000-000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Bonds payable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           170,000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94520165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Questions?</a:t>
            </a:r>
          </a:p>
        </p:txBody>
      </p:sp>
      <p:sp>
        <p:nvSpPr>
          <p:cNvPr id="6147" name="Rectangle 3"/>
          <p:cNvSpPr>
            <a:spLocks noGrp="1" noChangeArrowheads="1"/>
          </p:cNvSpPr>
          <p:nvPr>
            <p:ph type="body" idx="1"/>
          </p:nvPr>
        </p:nvSpPr>
        <p:spPr/>
        <p:txBody>
          <a:bodyPr/>
          <a:lstStyle/>
          <a:p>
            <a:pPr>
              <a:buClr>
                <a:srgbClr val="125EB2"/>
              </a:buClr>
            </a:pPr>
            <a:r>
              <a:rPr lang="en-US" altLang="en-US" sz="2000" dirty="0">
                <a:ea typeface="ＭＳ Ｐゴシック" pitchFamily="34" charset="-128"/>
              </a:rPr>
              <a:t>Contact Information</a:t>
            </a:r>
          </a:p>
          <a:p>
            <a:r>
              <a:rPr lang="en-US" sz="2000" b="1" dirty="0"/>
              <a:t>Anthony B Gerharz, CPA</a:t>
            </a:r>
            <a:r>
              <a:rPr lang="en-US" sz="2000" dirty="0"/>
              <a:t> | </a:t>
            </a:r>
            <a:r>
              <a:rPr lang="en-US" sz="2000" b="1" dirty="0"/>
              <a:t>Manager</a:t>
            </a:r>
            <a:r>
              <a:rPr lang="en-US" sz="2000" dirty="0"/>
              <a:t> | </a:t>
            </a:r>
            <a:r>
              <a:rPr lang="en-US" sz="2000" b="1" dirty="0"/>
              <a:t>Wipfli LLP</a:t>
            </a:r>
            <a:r>
              <a:rPr lang="en-US" sz="2000" dirty="0"/>
              <a:t> </a:t>
            </a:r>
          </a:p>
          <a:p>
            <a:r>
              <a:rPr lang="en-US" sz="2000" dirty="0"/>
              <a:t>Direct: 406.206.3591 | Office: 406.248.1681</a:t>
            </a:r>
          </a:p>
          <a:p>
            <a:r>
              <a:rPr lang="en-US" sz="2000" dirty="0"/>
              <a:t>Email: </a:t>
            </a:r>
            <a:r>
              <a:rPr lang="en-US" sz="2000" dirty="0">
                <a:hlinkClick r:id="rId3"/>
              </a:rPr>
              <a:t>tgerharz@wipfli.com</a:t>
            </a:r>
            <a:r>
              <a:rPr lang="en-US" sz="2000" dirty="0"/>
              <a:t>  </a:t>
            </a:r>
            <a:br>
              <a:rPr lang="en-US" sz="2000" dirty="0"/>
            </a:br>
            <a:endParaRPr lang="en-US" sz="800" dirty="0"/>
          </a:p>
          <a:p>
            <a:pPr marL="1714500" lvl="2" indent="-342900">
              <a:buClr>
                <a:srgbClr val="125EB2"/>
              </a:buClr>
              <a:buFontTx/>
              <a:buChar char="-"/>
            </a:pPr>
            <a:endParaRPr lang="en-US" sz="650" dirty="0"/>
          </a:p>
          <a:p>
            <a:pPr marL="1257300" lvl="1" indent="-342900">
              <a:buClr>
                <a:srgbClr val="125EB2"/>
              </a:buClr>
              <a:buFontTx/>
              <a:buChar char="-"/>
            </a:pPr>
            <a:endParaRPr lang="en-US" sz="1050" dirty="0"/>
          </a:p>
          <a:p>
            <a:pPr marL="1714500" lvl="2" indent="-342900">
              <a:buClr>
                <a:srgbClr val="125EB2"/>
              </a:buClr>
              <a:buFontTx/>
              <a:buChar char="-"/>
            </a:pPr>
            <a:endParaRPr lang="en-US" sz="800" dirty="0"/>
          </a:p>
          <a:p>
            <a:pPr marL="1257300" lvl="1" indent="-342900">
              <a:buClr>
                <a:srgbClr val="125EB2"/>
              </a:buClr>
              <a:buFontTx/>
              <a:buChar char="-"/>
            </a:pPr>
            <a:endParaRPr lang="en-US" sz="1600" dirty="0"/>
          </a:p>
          <a:p>
            <a:pPr marL="1714500" lvl="2" indent="-342900">
              <a:buClr>
                <a:srgbClr val="125EB2"/>
              </a:buClr>
              <a:buFontTx/>
              <a:buChar char="-"/>
            </a:pPr>
            <a:endParaRPr lang="en-US" sz="1400" dirty="0">
              <a:ea typeface="ＭＳ Ｐゴシック" pitchFamily="34" charset="-128"/>
              <a:sym typeface="Wingdings" panose="05000000000000000000" pitchFamily="2" charset="2"/>
            </a:endParaRPr>
          </a:p>
          <a:p>
            <a:pPr>
              <a:buClr>
                <a:srgbClr val="125EB2"/>
              </a:buClr>
            </a:pPr>
            <a:endParaRPr lang="en-US" sz="1000" dirty="0"/>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25</a:t>
            </a:fld>
            <a:endParaRPr lang="en-US" altLang="en-US" sz="1000" dirty="0">
              <a:solidFill>
                <a:srgbClr val="000000"/>
              </a:solidFill>
            </a:endParaRPr>
          </a:p>
        </p:txBody>
      </p:sp>
    </p:spTree>
    <p:extLst>
      <p:ext uri="{BB962C8B-B14F-4D97-AF65-F5344CB8AC3E}">
        <p14:creationId xmlns:p14="http://schemas.microsoft.com/office/powerpoint/2010/main" val="29903269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ea typeface="ＭＳ Ｐゴシック" pitchFamily="34" charset="-128"/>
              </a:rPr>
              <a:t>Outline</a:t>
            </a:r>
          </a:p>
        </p:txBody>
      </p:sp>
      <p:sp>
        <p:nvSpPr>
          <p:cNvPr id="6147" name="Rectangle 3"/>
          <p:cNvSpPr>
            <a:spLocks noGrp="1" noChangeArrowheads="1"/>
          </p:cNvSpPr>
          <p:nvPr>
            <p:ph type="body" idx="1"/>
          </p:nvPr>
        </p:nvSpPr>
        <p:spPr/>
        <p:txBody>
          <a:bodyPr/>
          <a:lstStyle/>
          <a:p>
            <a:pPr>
              <a:buClr>
                <a:srgbClr val="125EB2"/>
              </a:buClr>
              <a:buSzPct val="100000"/>
              <a:buFont typeface="Wingdings" pitchFamily="2" charset="2"/>
              <a:buNone/>
            </a:pPr>
            <a:r>
              <a:rPr lang="en-US" altLang="en-US" sz="2500" dirty="0">
                <a:ea typeface="ＭＳ Ｐゴシック" pitchFamily="34" charset="-128"/>
              </a:rPr>
              <a:t>After today’s session you will have a better understanding the following</a:t>
            </a:r>
          </a:p>
          <a:p>
            <a:pPr marL="342900" indent="-342900">
              <a:buClr>
                <a:srgbClr val="125EB2"/>
              </a:buClr>
              <a:buSzPct val="100000"/>
              <a:buFontTx/>
              <a:buChar char="-"/>
            </a:pPr>
            <a:r>
              <a:rPr lang="en-US" altLang="en-US" sz="2400" dirty="0">
                <a:ea typeface="ＭＳ Ｐゴシック" pitchFamily="34" charset="-128"/>
              </a:rPr>
              <a:t>Governmental activity vs. governmental fund accounting for capital projects.</a:t>
            </a:r>
          </a:p>
          <a:p>
            <a:pPr marL="342900" indent="-342900">
              <a:buClr>
                <a:srgbClr val="125EB2"/>
              </a:buClr>
              <a:buSzPct val="100000"/>
              <a:buFontTx/>
              <a:buChar char="-"/>
            </a:pPr>
            <a:r>
              <a:rPr lang="en-US" altLang="en-US" sz="2400" dirty="0">
                <a:ea typeface="ＭＳ Ｐゴシック" pitchFamily="34" charset="-128"/>
              </a:rPr>
              <a:t>Cost that should be included in capital projects. </a:t>
            </a:r>
          </a:p>
          <a:p>
            <a:pPr marL="342900" indent="-342900">
              <a:buClr>
                <a:srgbClr val="125EB2"/>
              </a:buClr>
              <a:buSzPct val="100000"/>
              <a:buFontTx/>
              <a:buChar char="-"/>
            </a:pPr>
            <a:r>
              <a:rPr lang="en-US" altLang="en-US" sz="2400" dirty="0">
                <a:ea typeface="ＭＳ Ｐゴシック" pitchFamily="34" charset="-128"/>
              </a:rPr>
              <a:t>The information that should be provided to the auditors.</a:t>
            </a:r>
          </a:p>
          <a:p>
            <a:pPr marL="342900" indent="-342900">
              <a:buClr>
                <a:srgbClr val="125EB2"/>
              </a:buClr>
              <a:buSzPct val="100000"/>
              <a:buFontTx/>
              <a:buChar char="-"/>
            </a:pPr>
            <a:r>
              <a:rPr lang="en-US" altLang="en-US" sz="2400" dirty="0">
                <a:ea typeface="ＭＳ Ｐゴシック" pitchFamily="34" charset="-128"/>
              </a:rPr>
              <a:t>The accounts and entries that will need to be made. </a:t>
            </a:r>
          </a:p>
          <a:p>
            <a:pPr marL="1257300" lvl="1" indent="-342900">
              <a:buClr>
                <a:srgbClr val="125EB2"/>
              </a:buClr>
              <a:buFontTx/>
              <a:buChar char="-"/>
            </a:pPr>
            <a:r>
              <a:rPr lang="en-US" altLang="en-US" sz="2000" dirty="0">
                <a:ea typeface="ＭＳ Ｐゴシック" pitchFamily="34" charset="-128"/>
              </a:rPr>
              <a:t>A walk through of an illustrative example of a project. </a:t>
            </a:r>
          </a:p>
          <a:p>
            <a:pPr marL="1479550" lvl="1">
              <a:buClr>
                <a:srgbClr val="125EB2"/>
              </a:buClr>
              <a:buFont typeface="Arial" panose="020B0604020202020204" pitchFamily="34" charset="0"/>
              <a:buChar char="•"/>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3</a:t>
            </a:fld>
            <a:endParaRPr lang="en-US" altLang="en-US" sz="1000" dirty="0">
              <a:solidFill>
                <a:srgbClr val="000000"/>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Governmental Activities vs. Governmental Funds</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800" dirty="0">
                <a:ea typeface="ＭＳ Ｐゴシック" pitchFamily="34" charset="-128"/>
              </a:rPr>
              <a:t>Governmental Activities:</a:t>
            </a:r>
          </a:p>
          <a:p>
            <a:pPr>
              <a:buClr>
                <a:srgbClr val="125EB2"/>
              </a:buClr>
              <a:buSzPct val="100000"/>
            </a:pPr>
            <a:r>
              <a:rPr lang="en-US" altLang="en-US" sz="2000" dirty="0">
                <a:ea typeface="ＭＳ Ｐゴシック" pitchFamily="34" charset="-128"/>
              </a:rPr>
              <a:t>Use the economic resources measurement focus and the </a:t>
            </a:r>
            <a:r>
              <a:rPr lang="en-US" altLang="en-US" sz="2000" u="sng" dirty="0">
                <a:ea typeface="ＭＳ Ｐゴシック" pitchFamily="34" charset="-128"/>
              </a:rPr>
              <a:t>accrual basis</a:t>
            </a:r>
            <a:r>
              <a:rPr lang="en-US" altLang="en-US" sz="2000" dirty="0">
                <a:ea typeface="ＭＳ Ｐゴシック" pitchFamily="34" charset="-128"/>
              </a:rPr>
              <a:t> of accounting, and report all of the assets, liabilities, revenues, expenses, and gains and losses of the government. </a:t>
            </a:r>
          </a:p>
          <a:p>
            <a:pPr marL="914400" indent="-230188">
              <a:buClr>
                <a:srgbClr val="125EB2"/>
              </a:buClr>
              <a:buSzPct val="100000"/>
              <a:buFont typeface="Wingdings" panose="05000000000000000000" pitchFamily="2" charset="2"/>
              <a:buChar char="§"/>
              <a:tabLst>
                <a:tab pos="914400" algn="l"/>
              </a:tabLst>
            </a:pPr>
            <a:r>
              <a:rPr lang="en-US" altLang="en-US" sz="1600" dirty="0">
                <a:ea typeface="ＭＳ Ｐゴシック" pitchFamily="34" charset="-128"/>
              </a:rPr>
              <a:t>Capitalize and depreciate fixed asset additions.</a:t>
            </a:r>
          </a:p>
          <a:p>
            <a:pPr marL="1828800" lvl="1" indent="-230188">
              <a:buClr>
                <a:srgbClr val="125EB2"/>
              </a:buClr>
              <a:buFont typeface="Wingdings" panose="05000000000000000000" pitchFamily="2" charset="2"/>
              <a:buChar char="§"/>
              <a:tabLst>
                <a:tab pos="914400" algn="l"/>
              </a:tabLst>
            </a:pPr>
            <a:r>
              <a:rPr lang="en-US" altLang="en-US" sz="1200" dirty="0">
                <a:ea typeface="ＭＳ Ｐゴシック" pitchFamily="34" charset="-128"/>
              </a:rPr>
              <a:t>Construction in progress is not capitalized until asset is placed in service. </a:t>
            </a:r>
          </a:p>
          <a:p>
            <a:pPr marL="914400" indent="-230188">
              <a:buClr>
                <a:srgbClr val="125EB2"/>
              </a:buClr>
              <a:buSzPct val="100000"/>
              <a:buFont typeface="Wingdings" panose="05000000000000000000" pitchFamily="2" charset="2"/>
              <a:buChar char="§"/>
              <a:tabLst>
                <a:tab pos="914400" algn="l"/>
              </a:tabLst>
            </a:pPr>
            <a:r>
              <a:rPr lang="en-US" altLang="en-US" sz="1600" dirty="0">
                <a:ea typeface="ＭＳ Ｐゴシック" pitchFamily="34" charset="-128"/>
              </a:rPr>
              <a:t>Record long term debt, payments reduce debt by principal. </a:t>
            </a:r>
          </a:p>
          <a:p>
            <a:pPr marL="914400" indent="-230188">
              <a:buClr>
                <a:srgbClr val="125EB2"/>
              </a:buClr>
              <a:buSzPct val="100000"/>
              <a:buFont typeface="Wingdings" panose="05000000000000000000" pitchFamily="2" charset="2"/>
              <a:buChar char="§"/>
              <a:tabLst>
                <a:tab pos="914400" algn="l"/>
              </a:tabLst>
            </a:pPr>
            <a:r>
              <a:rPr lang="en-US" altLang="en-US" sz="1600" dirty="0">
                <a:ea typeface="ＭＳ Ｐゴシック" pitchFamily="34" charset="-128"/>
              </a:rPr>
              <a:t>Same focus that business and enterprise funds will use. </a:t>
            </a:r>
          </a:p>
          <a:p>
            <a:pPr>
              <a:buClr>
                <a:srgbClr val="125EB2"/>
              </a:buClr>
              <a:buSzPct val="100000"/>
            </a:pPr>
            <a:r>
              <a:rPr lang="en-US" altLang="en-US" sz="2800" dirty="0">
                <a:ea typeface="ＭＳ Ｐゴシック" pitchFamily="34" charset="-128"/>
              </a:rPr>
              <a:t>Governmental Funds:</a:t>
            </a:r>
          </a:p>
          <a:p>
            <a:pPr>
              <a:buClr>
                <a:srgbClr val="125EB2"/>
              </a:buClr>
              <a:buSzPct val="100000"/>
            </a:pPr>
            <a:r>
              <a:rPr lang="en-US" altLang="en-US" sz="2000" dirty="0">
                <a:ea typeface="ＭＳ Ｐゴシック" pitchFamily="34" charset="-128"/>
              </a:rPr>
              <a:t>Use the current financial resources measurement focus and the </a:t>
            </a:r>
            <a:r>
              <a:rPr lang="en-US" altLang="en-US" sz="2000" u="sng" dirty="0">
                <a:ea typeface="ＭＳ Ｐゴシック" pitchFamily="34" charset="-128"/>
              </a:rPr>
              <a:t>modified accrual basis</a:t>
            </a:r>
            <a:r>
              <a:rPr lang="en-US" altLang="en-US" sz="2000" dirty="0">
                <a:ea typeface="ＭＳ Ｐゴシック" pitchFamily="34" charset="-128"/>
              </a:rPr>
              <a:t> of accounting</a:t>
            </a:r>
            <a:r>
              <a:rPr lang="en-US" altLang="en-US" sz="1600" dirty="0">
                <a:ea typeface="ＭＳ Ｐゴシック" pitchFamily="34" charset="-128"/>
              </a:rPr>
              <a:t>.</a:t>
            </a:r>
          </a:p>
          <a:p>
            <a:pPr marL="969962" indent="-285750">
              <a:buClr>
                <a:srgbClr val="125EB2"/>
              </a:buClr>
              <a:buSzPct val="100000"/>
              <a:buFont typeface="Wingdings" panose="05000000000000000000" pitchFamily="2" charset="2"/>
              <a:buChar char="§"/>
            </a:pPr>
            <a:r>
              <a:rPr lang="en-US" altLang="en-US" sz="1600" dirty="0">
                <a:ea typeface="ＭＳ Ｐゴシック" pitchFamily="34" charset="-128"/>
              </a:rPr>
              <a:t>Bond/debt proceeds recorded as other financing source. </a:t>
            </a:r>
          </a:p>
          <a:p>
            <a:pPr marL="969962" indent="-285750">
              <a:buClr>
                <a:srgbClr val="125EB2"/>
              </a:buClr>
              <a:buSzPct val="100000"/>
              <a:buFont typeface="Wingdings" panose="05000000000000000000" pitchFamily="2" charset="2"/>
              <a:buChar char="§"/>
            </a:pPr>
            <a:r>
              <a:rPr lang="en-US" altLang="en-US" sz="1600" dirty="0">
                <a:ea typeface="ＭＳ Ｐゴシック" pitchFamily="34" charset="-128"/>
              </a:rPr>
              <a:t>Expend capital asset additions and payments on long term debt. </a:t>
            </a: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4</a:t>
            </a:fld>
            <a:endParaRPr lang="en-US" altLang="en-US" sz="1000" dirty="0">
              <a:solidFill>
                <a:srgbClr val="000000"/>
              </a:solidFill>
            </a:endParaRPr>
          </a:p>
        </p:txBody>
      </p:sp>
    </p:spTree>
    <p:extLst>
      <p:ext uri="{BB962C8B-B14F-4D97-AF65-F5344CB8AC3E}">
        <p14:creationId xmlns:p14="http://schemas.microsoft.com/office/powerpoint/2010/main" val="6043685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What 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Construction in Progress (CIP): Represents a temporary capitalization of labor, materials, equipment, and overhead of a construction project.  Upon completion of construction, accumulated costs are cleared or moved by transfer to another fixed asset classification (e.g., buildings). </a:t>
            </a:r>
          </a:p>
          <a:p>
            <a:pPr>
              <a:buClr>
                <a:srgbClr val="125EB2"/>
              </a:buClr>
              <a:buSzPct val="100000"/>
            </a:pPr>
            <a:r>
              <a:rPr lang="en-US" altLang="en-US" sz="2000" dirty="0">
                <a:ea typeface="ＭＳ Ｐゴシック" pitchFamily="34" charset="-128"/>
              </a:rPr>
              <a:t>Examples of CIP include:</a:t>
            </a:r>
          </a:p>
          <a:p>
            <a:pPr marL="1085850" lvl="1" indent="-171450">
              <a:buClr>
                <a:srgbClr val="125EB2"/>
              </a:buClr>
              <a:buFont typeface="Wingdings" panose="05000000000000000000" pitchFamily="2" charset="2"/>
              <a:buChar char="§"/>
            </a:pPr>
            <a:r>
              <a:rPr lang="en-US" altLang="en-US" sz="1800" dirty="0">
                <a:ea typeface="ＭＳ Ｐゴシック" pitchFamily="34" charset="-128"/>
              </a:rPr>
              <a:t>Architecture fees</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Engineering fees</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Amounts paid to contractors, including the 1% contractor fee</a:t>
            </a:r>
          </a:p>
          <a:p>
            <a:pPr lvl="1" indent="0">
              <a:buClr>
                <a:srgbClr val="125EB2"/>
              </a:buClr>
              <a:buNone/>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Amounts paid for infrastructure placed in the constructed asset</a:t>
            </a:r>
          </a:p>
          <a:p>
            <a:pPr marL="1085850" lvl="1" indent="-171450">
              <a:buClr>
                <a:srgbClr val="125EB2"/>
              </a:buClr>
              <a:buFont typeface="Wingdings" panose="05000000000000000000" pitchFamily="2" charset="2"/>
              <a:buChar char="§"/>
            </a:pPr>
            <a:endParaRPr lang="en-US" altLang="en-US" sz="1800" dirty="0">
              <a:ea typeface="ＭＳ Ｐゴシック" pitchFamily="34" charset="-128"/>
            </a:endParaRPr>
          </a:p>
          <a:p>
            <a:pPr marL="1085850" lvl="1" indent="-171450">
              <a:buClr>
                <a:srgbClr val="125EB2"/>
              </a:buClr>
              <a:buFont typeface="Wingdings" panose="05000000000000000000" pitchFamily="2" charset="2"/>
              <a:buChar char="§"/>
            </a:pPr>
            <a:r>
              <a:rPr lang="en-US" altLang="en-US" sz="1800" dirty="0">
                <a:ea typeface="ＭＳ Ｐゴシック" pitchFamily="34" charset="-128"/>
              </a:rPr>
              <a:t>Retainage on construction contract</a:t>
            </a:r>
          </a:p>
          <a:p>
            <a:pPr lvl="1" indent="0">
              <a:buClr>
                <a:srgbClr val="125EB2"/>
              </a:buClr>
              <a:buNone/>
            </a:pPr>
            <a:endParaRPr lang="en-US" altLang="en-US" sz="1800" dirty="0">
              <a:ea typeface="ＭＳ Ｐゴシック" pitchFamily="34" charset="-128"/>
            </a:endParaRPr>
          </a:p>
          <a:p>
            <a:pPr lvl="1" indent="0">
              <a:buClr>
                <a:srgbClr val="125EB2"/>
              </a:buClr>
              <a:buNone/>
            </a:pPr>
            <a:r>
              <a:rPr lang="en-US" altLang="en-US" sz="1800" dirty="0">
                <a:ea typeface="ＭＳ Ｐゴシック" pitchFamily="34" charset="-128"/>
              </a:rPr>
              <a:t>*Note: Follow your Districts capitalization policy and procedure. </a:t>
            </a: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5</a:t>
            </a:fld>
            <a:endParaRPr lang="en-US" altLang="en-US" sz="1000" dirty="0">
              <a:solidFill>
                <a:srgbClr val="000000"/>
              </a:solidFill>
            </a:endParaRPr>
          </a:p>
        </p:txBody>
      </p:sp>
    </p:spTree>
    <p:extLst>
      <p:ext uri="{BB962C8B-B14F-4D97-AF65-F5344CB8AC3E}">
        <p14:creationId xmlns:p14="http://schemas.microsoft.com/office/powerpoint/2010/main" val="24385831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Items Not 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During the project there will be items that will need to be purchased for the Building, but will not need to be capitalized. </a:t>
            </a:r>
          </a:p>
          <a:p>
            <a:pPr>
              <a:buClr>
                <a:srgbClr val="125EB2"/>
              </a:buClr>
              <a:buSzPct val="100000"/>
            </a:pPr>
            <a:endParaRPr lang="en-US" altLang="en-US" sz="2000" dirty="0">
              <a:ea typeface="ＭＳ Ｐゴシック" pitchFamily="34" charset="-128"/>
            </a:endParaRPr>
          </a:p>
          <a:p>
            <a:pPr marL="1200150" lvl="1" indent="-285750">
              <a:buClr>
                <a:srgbClr val="125EB2"/>
              </a:buClr>
              <a:buFont typeface="Arial" panose="020B0604020202020204" pitchFamily="34" charset="0"/>
              <a:buChar char="•"/>
            </a:pPr>
            <a:r>
              <a:rPr lang="en-US" altLang="en-US" sz="1800" dirty="0">
                <a:ea typeface="ＭＳ Ｐゴシック" pitchFamily="34" charset="-128"/>
              </a:rPr>
              <a:t>Furniture</a:t>
            </a:r>
          </a:p>
          <a:p>
            <a:pPr lvl="1" indent="0">
              <a:buClr>
                <a:srgbClr val="125EB2"/>
              </a:buClr>
              <a:buNone/>
            </a:pPr>
            <a:r>
              <a:rPr lang="en-US" altLang="en-US" sz="1800" dirty="0">
                <a:ea typeface="ＭＳ Ｐゴシック" pitchFamily="34" charset="-128"/>
              </a:rPr>
              <a:t> </a:t>
            </a:r>
          </a:p>
          <a:p>
            <a:pPr marL="1200150" lvl="1" indent="-285750">
              <a:buClr>
                <a:srgbClr val="125EB2"/>
              </a:buClr>
              <a:buFont typeface="Arial" panose="020B0604020202020204" pitchFamily="34" charset="0"/>
              <a:buChar char="•"/>
            </a:pPr>
            <a:r>
              <a:rPr lang="en-US" altLang="en-US" sz="1800" dirty="0">
                <a:ea typeface="ＭＳ Ｐゴシック" pitchFamily="34" charset="-128"/>
              </a:rPr>
              <a:t>Computers</a:t>
            </a: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285750" indent="-285750">
              <a:buClr>
                <a:srgbClr val="125EB2"/>
              </a:buClr>
              <a:buSzPct val="100000"/>
              <a:buFont typeface="Arial" panose="020B0604020202020204" pitchFamily="34" charset="0"/>
              <a:buChar char="•"/>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6</a:t>
            </a:fld>
            <a:endParaRPr lang="en-US" altLang="en-US" sz="1000" dirty="0">
              <a:solidFill>
                <a:srgbClr val="000000"/>
              </a:solidFill>
            </a:endParaRPr>
          </a:p>
        </p:txBody>
      </p:sp>
    </p:spTree>
    <p:extLst>
      <p:ext uri="{BB962C8B-B14F-4D97-AF65-F5344CB8AC3E}">
        <p14:creationId xmlns:p14="http://schemas.microsoft.com/office/powerpoint/2010/main" val="6532736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Exercise to Capitalize or Not 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1. The District has a contract payment in the amount of $100,000 and a 1% contactor fee of $1,000.</a:t>
            </a:r>
          </a:p>
          <a:p>
            <a:pPr>
              <a:buClr>
                <a:srgbClr val="125EB2"/>
              </a:buClr>
              <a:buSzPct val="100000"/>
            </a:pPr>
            <a:endParaRPr lang="en-US" altLang="en-US" sz="2000" dirty="0">
              <a:ea typeface="ＭＳ Ｐゴシック" pitchFamily="34" charset="-128"/>
            </a:endParaRPr>
          </a:p>
          <a:p>
            <a:pPr>
              <a:buClr>
                <a:srgbClr val="125EB2"/>
              </a:buClr>
              <a:buSzPct val="100000"/>
            </a:pPr>
            <a:r>
              <a:rPr lang="en-US" altLang="en-US" sz="2000" dirty="0">
                <a:ea typeface="ＭＳ Ｐゴシック" pitchFamily="34" charset="-128"/>
              </a:rPr>
              <a:t>Do we capitalize this? And if so how much?</a:t>
            </a: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285750" indent="-285750">
              <a:buClr>
                <a:srgbClr val="125EB2"/>
              </a:buClr>
              <a:buSzPct val="100000"/>
              <a:buFont typeface="Arial" panose="020B0604020202020204" pitchFamily="34" charset="0"/>
              <a:buChar char="•"/>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7</a:t>
            </a:fld>
            <a:endParaRPr lang="en-US" altLang="en-US" sz="1000" dirty="0">
              <a:solidFill>
                <a:srgbClr val="000000"/>
              </a:solidFill>
            </a:endParaRPr>
          </a:p>
        </p:txBody>
      </p:sp>
    </p:spTree>
    <p:extLst>
      <p:ext uri="{BB962C8B-B14F-4D97-AF65-F5344CB8AC3E}">
        <p14:creationId xmlns:p14="http://schemas.microsoft.com/office/powerpoint/2010/main" val="4259096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Exercise to Capitalize or Not 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2. The District purchased property for a new school. The property was purchased for the land with the intent of demolishing the structure on the property. The Cost of the property was $200,000 with $50,000 being for the land and $150,000 being for the building. </a:t>
            </a:r>
          </a:p>
          <a:p>
            <a:pPr>
              <a:buClr>
                <a:srgbClr val="125EB2"/>
              </a:buClr>
              <a:buSzPct val="100000"/>
            </a:pPr>
            <a:endParaRPr lang="en-US" altLang="en-US" sz="2000" dirty="0">
              <a:ea typeface="ＭＳ Ｐゴシック" pitchFamily="34" charset="-128"/>
            </a:endParaRPr>
          </a:p>
          <a:p>
            <a:pPr>
              <a:buClr>
                <a:srgbClr val="125EB2"/>
              </a:buClr>
              <a:buSzPct val="100000"/>
            </a:pPr>
            <a:r>
              <a:rPr lang="en-US" altLang="en-US" sz="2000" dirty="0">
                <a:ea typeface="ＭＳ Ｐゴシック" pitchFamily="34" charset="-128"/>
              </a:rPr>
              <a:t>Do we capitalize this? And if so how much?</a:t>
            </a: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285750" indent="-285750">
              <a:buClr>
                <a:srgbClr val="125EB2"/>
              </a:buClr>
              <a:buSzPct val="100000"/>
              <a:buFont typeface="Arial" panose="020B0604020202020204" pitchFamily="34" charset="0"/>
              <a:buChar char="•"/>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8</a:t>
            </a:fld>
            <a:endParaRPr lang="en-US" altLang="en-US" sz="1000" dirty="0">
              <a:solidFill>
                <a:srgbClr val="000000"/>
              </a:solidFill>
            </a:endParaRPr>
          </a:p>
        </p:txBody>
      </p:sp>
    </p:spTree>
    <p:extLst>
      <p:ext uri="{BB962C8B-B14F-4D97-AF65-F5344CB8AC3E}">
        <p14:creationId xmlns:p14="http://schemas.microsoft.com/office/powerpoint/2010/main" val="11223801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800" dirty="0">
                <a:ea typeface="ＭＳ Ｐゴシック" pitchFamily="34" charset="-128"/>
              </a:rPr>
              <a:t>Exercise to Capitalize or Not to Capitalize?</a:t>
            </a:r>
          </a:p>
        </p:txBody>
      </p:sp>
      <p:sp>
        <p:nvSpPr>
          <p:cNvPr id="6147" name="Rectangle 3"/>
          <p:cNvSpPr>
            <a:spLocks noGrp="1" noChangeArrowheads="1"/>
          </p:cNvSpPr>
          <p:nvPr>
            <p:ph type="body" idx="1"/>
          </p:nvPr>
        </p:nvSpPr>
        <p:spPr>
          <a:xfrm>
            <a:off x="228600" y="990600"/>
            <a:ext cx="8686800" cy="4953000"/>
          </a:xfrm>
        </p:spPr>
        <p:txBody>
          <a:bodyPr/>
          <a:lstStyle/>
          <a:p>
            <a:pPr>
              <a:buClr>
                <a:srgbClr val="125EB2"/>
              </a:buClr>
              <a:buSzPct val="100000"/>
            </a:pPr>
            <a:r>
              <a:rPr lang="en-US" altLang="en-US" sz="2000" dirty="0">
                <a:ea typeface="ＭＳ Ｐゴシック" pitchFamily="34" charset="-128"/>
              </a:rPr>
              <a:t>3. The District is in the process of doing a study on the feasibility of an expansion to an existing school. The District will need to fund this project with a school bond. The engineering and site study cost $10,000. A few months after the study the citizens of the district pass the bond. </a:t>
            </a:r>
          </a:p>
          <a:p>
            <a:pPr>
              <a:buClr>
                <a:srgbClr val="125EB2"/>
              </a:buClr>
              <a:buSzPct val="100000"/>
            </a:pPr>
            <a:endParaRPr lang="en-US" altLang="en-US" sz="2000" dirty="0">
              <a:ea typeface="ＭＳ Ｐゴシック" pitchFamily="34" charset="-128"/>
            </a:endParaRPr>
          </a:p>
          <a:p>
            <a:pPr>
              <a:buClr>
                <a:srgbClr val="125EB2"/>
              </a:buClr>
              <a:buSzPct val="100000"/>
            </a:pPr>
            <a:r>
              <a:rPr lang="en-US" altLang="en-US" sz="2000" dirty="0">
                <a:ea typeface="ＭＳ Ｐゴシック" pitchFamily="34" charset="-128"/>
              </a:rPr>
              <a:t>Do we capitalize this? And if so how much?</a:t>
            </a: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1200150" lvl="1" indent="-285750">
              <a:buClr>
                <a:srgbClr val="125EB2"/>
              </a:buClr>
              <a:buFont typeface="Arial" panose="020B0604020202020204" pitchFamily="34" charset="0"/>
              <a:buChar char="•"/>
            </a:pPr>
            <a:endParaRPr lang="en-US" altLang="en-US" sz="1800" dirty="0">
              <a:ea typeface="ＭＳ Ｐゴシック" pitchFamily="34" charset="-128"/>
            </a:endParaRPr>
          </a:p>
          <a:p>
            <a:pPr marL="285750" indent="-285750">
              <a:buClr>
                <a:srgbClr val="125EB2"/>
              </a:buClr>
              <a:buSzPct val="100000"/>
              <a:buFont typeface="Arial" panose="020B0604020202020204" pitchFamily="34" charset="0"/>
              <a:buChar char="•"/>
            </a:pPr>
            <a:endParaRPr lang="en-US" altLang="en-US" sz="14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1085850" lvl="1" indent="-171450">
              <a:buClr>
                <a:srgbClr val="125EB2"/>
              </a:buClr>
              <a:buFont typeface="Wingdings" panose="05000000000000000000" pitchFamily="2" charset="2"/>
              <a:buChar char="§"/>
            </a:pPr>
            <a:endParaRPr lang="en-US" altLang="en-US" sz="800" dirty="0">
              <a:ea typeface="ＭＳ Ｐゴシック" pitchFamily="34" charset="-128"/>
            </a:endParaRPr>
          </a:p>
          <a:p>
            <a:pPr marL="684212">
              <a:buClr>
                <a:srgbClr val="125EB2"/>
              </a:buClr>
              <a:buSzPct val="100000"/>
            </a:pPr>
            <a:endParaRPr lang="en-US" altLang="en-US" sz="1600" dirty="0">
              <a:ea typeface="ＭＳ Ｐゴシック" pitchFamily="34" charset="-128"/>
            </a:endParaRPr>
          </a:p>
          <a:p>
            <a:pPr>
              <a:buClr>
                <a:srgbClr val="125EB2"/>
              </a:buClr>
              <a:buSzPct val="100000"/>
            </a:pPr>
            <a:endParaRPr lang="en-US" altLang="en-US" sz="1600" dirty="0">
              <a:ea typeface="ＭＳ Ｐゴシック" pitchFamily="34" charset="-128"/>
            </a:endParaRPr>
          </a:p>
          <a:p>
            <a:pPr marL="107950">
              <a:buClr>
                <a:srgbClr val="125EB2"/>
              </a:buClr>
              <a:buSzPct val="100000"/>
            </a:pPr>
            <a:endParaRPr lang="en-US" altLang="en-US" dirty="0">
              <a:ea typeface="ＭＳ Ｐゴシック" pitchFamily="34" charset="-128"/>
            </a:endParaRPr>
          </a:p>
        </p:txBody>
      </p:sp>
      <p:sp>
        <p:nvSpPr>
          <p:cNvPr id="6148"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lnSpc>
                <a:spcPct val="95000"/>
              </a:lnSpc>
              <a:spcBef>
                <a:spcPct val="20000"/>
              </a:spcBef>
              <a:spcAft>
                <a:spcPts val="800"/>
              </a:spcAft>
              <a:buClr>
                <a:schemeClr val="bg2"/>
              </a:buClr>
              <a:buSzPct val="75000"/>
              <a:buFont typeface="Arial" charset="0"/>
              <a:defRPr sz="3200">
                <a:solidFill>
                  <a:schemeClr val="bg2"/>
                </a:solidFill>
                <a:latin typeface="Arial" charset="0"/>
                <a:ea typeface="ＭＳ Ｐゴシック" pitchFamily="34" charset="-128"/>
              </a:defRPr>
            </a:lvl1pPr>
            <a:lvl2pPr marL="742950" indent="-285750" eaLnBrk="0" hangingPunct="0">
              <a:lnSpc>
                <a:spcPct val="95000"/>
              </a:lnSpc>
              <a:spcBef>
                <a:spcPts val="25"/>
              </a:spcBef>
              <a:spcAft>
                <a:spcPts val="600"/>
              </a:spcAft>
              <a:buClr>
                <a:schemeClr val="bg2"/>
              </a:buClr>
              <a:buSzPct val="100000"/>
              <a:buFont typeface="Arial" charset="0"/>
              <a:buChar char="•"/>
              <a:defRPr sz="2800">
                <a:solidFill>
                  <a:schemeClr val="bg2"/>
                </a:solidFill>
                <a:latin typeface="Arial" charset="0"/>
                <a:ea typeface="ＭＳ Ｐゴシック" pitchFamily="34" charset="-128"/>
              </a:defRPr>
            </a:lvl2pPr>
            <a:lvl3pPr marL="1143000" indent="-228600" eaLnBrk="0" hangingPunct="0">
              <a:lnSpc>
                <a:spcPct val="95000"/>
              </a:lnSpc>
              <a:spcBef>
                <a:spcPts val="25"/>
              </a:spcBef>
              <a:spcAft>
                <a:spcPts val="600"/>
              </a:spcAft>
              <a:buClr>
                <a:schemeClr val="bg2"/>
              </a:buClr>
              <a:buFont typeface="Arial" charset="0"/>
              <a:buChar char="–"/>
              <a:defRPr sz="2400">
                <a:solidFill>
                  <a:schemeClr val="bg2"/>
                </a:solidFill>
                <a:latin typeface="Arial" charset="0"/>
                <a:ea typeface="ＭＳ Ｐゴシック" pitchFamily="34" charset="-128"/>
              </a:defRPr>
            </a:lvl3pPr>
            <a:lvl4pPr marL="1600200" indent="-228600" eaLnBrk="0" hangingPunct="0">
              <a:lnSpc>
                <a:spcPct val="95000"/>
              </a:lnSpc>
              <a:spcBef>
                <a:spcPts val="25"/>
              </a:spcBef>
              <a:spcAft>
                <a:spcPts val="600"/>
              </a:spcAft>
              <a:buClr>
                <a:schemeClr val="bg2"/>
              </a:buClr>
              <a:buFont typeface="Arial" charset="0"/>
              <a:buChar char="•"/>
              <a:defRPr sz="2000">
                <a:solidFill>
                  <a:schemeClr val="bg2"/>
                </a:solidFill>
                <a:latin typeface="Arial" charset="0"/>
                <a:ea typeface="ＭＳ Ｐゴシック" pitchFamily="34" charset="-128"/>
              </a:defRPr>
            </a:lvl4pPr>
            <a:lvl5pPr marL="2057400" indent="-228600" eaLnBrk="0"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5pPr>
            <a:lvl6pPr marL="25146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6pPr>
            <a:lvl7pPr marL="29718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7pPr>
            <a:lvl8pPr marL="34290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8pPr>
            <a:lvl9pPr marL="3886200" indent="-228600" eaLnBrk="0" fontAlgn="base" hangingPunct="0">
              <a:lnSpc>
                <a:spcPct val="95000"/>
              </a:lnSpc>
              <a:spcBef>
                <a:spcPts val="25"/>
              </a:spcBef>
              <a:spcAft>
                <a:spcPts val="600"/>
              </a:spcAft>
              <a:buClr>
                <a:schemeClr val="bg2"/>
              </a:buClr>
              <a:buFont typeface="Arial" charset="0"/>
              <a:buChar char="–"/>
              <a:defRPr>
                <a:solidFill>
                  <a:schemeClr val="bg2"/>
                </a:solidFill>
                <a:latin typeface="Arial" charset="0"/>
                <a:ea typeface="ＭＳ Ｐゴシック" pitchFamily="34" charset="-128"/>
              </a:defRPr>
            </a:lvl9pPr>
          </a:lstStyle>
          <a:p>
            <a:pPr eaLnBrk="1" hangingPunct="1">
              <a:lnSpc>
                <a:spcPct val="100000"/>
              </a:lnSpc>
              <a:spcBef>
                <a:spcPct val="0"/>
              </a:spcBef>
              <a:spcAft>
                <a:spcPct val="0"/>
              </a:spcAft>
              <a:buClrTx/>
              <a:buSzTx/>
              <a:buFontTx/>
              <a:buNone/>
            </a:pPr>
            <a:fld id="{F2BD89BB-BA88-4020-B4D9-7324A7F480B7}" type="slidenum">
              <a:rPr lang="en-US" altLang="en-US" sz="1000" smtClean="0">
                <a:solidFill>
                  <a:srgbClr val="000000"/>
                </a:solidFill>
              </a:rPr>
              <a:pPr eaLnBrk="1" hangingPunct="1">
                <a:lnSpc>
                  <a:spcPct val="100000"/>
                </a:lnSpc>
                <a:spcBef>
                  <a:spcPct val="0"/>
                </a:spcBef>
                <a:spcAft>
                  <a:spcPct val="0"/>
                </a:spcAft>
                <a:buClrTx/>
                <a:buSzTx/>
                <a:buFontTx/>
                <a:buNone/>
              </a:pPr>
              <a:t>9</a:t>
            </a:fld>
            <a:endParaRPr lang="en-US" altLang="en-US" sz="1000" dirty="0">
              <a:solidFill>
                <a:srgbClr val="000000"/>
              </a:solidFill>
            </a:endParaRPr>
          </a:p>
        </p:txBody>
      </p:sp>
    </p:spTree>
    <p:extLst>
      <p:ext uri="{BB962C8B-B14F-4D97-AF65-F5344CB8AC3E}">
        <p14:creationId xmlns:p14="http://schemas.microsoft.com/office/powerpoint/2010/main" val="141622266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Blank Presentation">
  <a:themeElements>
    <a:clrScheme name="Custom 9">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C00000"/>
      </a:hlink>
      <a:folHlink>
        <a:srgbClr val="C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Helvetica" charset="0"/>
          </a:defRPr>
        </a:defPPr>
      </a:lstStyle>
    </a:lnDef>
  </a:objectDefaults>
  <a:extraClrSchemeLst>
    <a:extraClrScheme>
      <a:clrScheme name="Blank Presentation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66"/>
        </a:dk2>
        <a:lt2>
          <a:srgbClr val="FFFFFF"/>
        </a:lt2>
        <a:accent1>
          <a:srgbClr val="004080"/>
        </a:accent1>
        <a:accent2>
          <a:srgbClr val="0080FF"/>
        </a:accent2>
        <a:accent3>
          <a:srgbClr val="AAAAB8"/>
        </a:accent3>
        <a:accent4>
          <a:srgbClr val="DADADA"/>
        </a:accent4>
        <a:accent5>
          <a:srgbClr val="AAAFC0"/>
        </a:accent5>
        <a:accent6>
          <a:srgbClr val="0073E7"/>
        </a:accent6>
        <a:hlink>
          <a:srgbClr val="4C4C4C"/>
        </a:hlink>
        <a:folHlink>
          <a:srgbClr val="FFFFFF"/>
        </a:folHlink>
      </a:clrScheme>
      <a:clrMap bg1="dk2" tx1="lt1" bg2="dk1" tx2="lt2" accent1="accent1" accent2="accent2" accent3="accent3" accent4="accent4" accent5="accent5" accent6="accent6" hlink="hlink" folHlink="folHlink"/>
    </a:extraClrScheme>
    <a:extraClrScheme>
      <a:clrScheme name="Blank Presentation 4">
        <a:dk1>
          <a:srgbClr val="666666"/>
        </a:dk1>
        <a:lt1>
          <a:srgbClr val="FFFFFF"/>
        </a:lt1>
        <a:dk2>
          <a:srgbClr val="004080"/>
        </a:dk2>
        <a:lt2>
          <a:srgbClr val="000000"/>
        </a:lt2>
        <a:accent1>
          <a:srgbClr val="004080"/>
        </a:accent1>
        <a:accent2>
          <a:srgbClr val="0080FF"/>
        </a:accent2>
        <a:accent3>
          <a:srgbClr val="FFFFFF"/>
        </a:accent3>
        <a:accent4>
          <a:srgbClr val="565656"/>
        </a:accent4>
        <a:accent5>
          <a:srgbClr val="AAAFC0"/>
        </a:accent5>
        <a:accent6>
          <a:srgbClr val="0073E7"/>
        </a:accent6>
        <a:hlink>
          <a:srgbClr val="4C4C4C"/>
        </a:hlink>
        <a:folHlink>
          <a:srgbClr val="004080"/>
        </a:folHlink>
      </a:clrScheme>
      <a:clrMap bg1="lt1" tx1="dk1" bg2="lt2" tx2="dk2" accent1="accent1" accent2="accent2" accent3="accent3" accent4="accent4" accent5="accent5" accent6="accent6" hlink="hlink" folHlink="folHlink"/>
    </a:extraClrScheme>
    <a:extraClrScheme>
      <a:clrScheme name="Blank Presentation 5">
        <a:dk1>
          <a:srgbClr val="666666"/>
        </a:dk1>
        <a:lt1>
          <a:srgbClr val="FFFFFF"/>
        </a:lt1>
        <a:dk2>
          <a:srgbClr val="FFFFD2"/>
        </a:dk2>
        <a:lt2>
          <a:srgbClr val="000000"/>
        </a:lt2>
        <a:accent1>
          <a:srgbClr val="666633"/>
        </a:accent1>
        <a:accent2>
          <a:srgbClr val="4C4C4C"/>
        </a:accent2>
        <a:accent3>
          <a:srgbClr val="FFFFFF"/>
        </a:accent3>
        <a:accent4>
          <a:srgbClr val="565656"/>
        </a:accent4>
        <a:accent5>
          <a:srgbClr val="B8B8AD"/>
        </a:accent5>
        <a:accent6>
          <a:srgbClr val="444444"/>
        </a:accent6>
        <a:hlink>
          <a:srgbClr val="F8AF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3BF486ED4B624B9EDD33E20429FE2E" ma:contentTypeVersion="0" ma:contentTypeDescription="Create a new document." ma:contentTypeScope="" ma:versionID="c2eef6759ff006d5488c5feaf8c2fc6b">
  <xsd:schema xmlns:xsd="http://www.w3.org/2001/XMLSchema" xmlns:p="http://schemas.microsoft.com/office/2006/metadata/properties" xmlns:ns2="86F43B14-4BED-4B62-9EDD-33E20429FE2E" targetNamespace="http://schemas.microsoft.com/office/2006/metadata/properties" ma:root="true" ma:fieldsID="55dd39c2db68b8a5f9c8bea7fa1b7235" ns2:_="">
    <xsd:import namespace="86F43B14-4BED-4B62-9EDD-33E20429FE2E"/>
    <xsd:element name="properties">
      <xsd:complexType>
        <xsd:sequence>
          <xsd:element name="documentManagement">
            <xsd:complexType>
              <xsd:all>
                <xsd:element ref="ns2:Session_x0020_Name"/>
              </xsd:all>
            </xsd:complexType>
          </xsd:element>
        </xsd:sequence>
      </xsd:complexType>
    </xsd:element>
  </xsd:schema>
  <xsd:schema xmlns:xsd="http://www.w3.org/2001/XMLSchema" xmlns:dms="http://schemas.microsoft.com/office/2006/documentManagement/types" targetNamespace="86F43B14-4BED-4B62-9EDD-33E20429FE2E" elementFormDefault="qualified">
    <xsd:import namespace="http://schemas.microsoft.com/office/2006/documentManagement/types"/>
    <xsd:element name="Session_x0020_Name" ma:index="8" ma:displayName="Session Name" ma:internalName="Session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Session_x0020_Name xmlns="86F43B14-4BED-4B62-9EDD-33E20429FE2E">Uploading Template</Session_x0020_Name>
  </documentManagement>
</p:properties>
</file>

<file path=customXml/itemProps1.xml><?xml version="1.0" encoding="utf-8"?>
<ds:datastoreItem xmlns:ds="http://schemas.openxmlformats.org/officeDocument/2006/customXml" ds:itemID="{4D1B0CD9-346A-41EF-B75B-DE4CC009796C}">
  <ds:schemaRefs>
    <ds:schemaRef ds:uri="http://schemas.microsoft.com/sharepoint/v3/contenttype/forms"/>
  </ds:schemaRefs>
</ds:datastoreItem>
</file>

<file path=customXml/itemProps2.xml><?xml version="1.0" encoding="utf-8"?>
<ds:datastoreItem xmlns:ds="http://schemas.openxmlformats.org/officeDocument/2006/customXml" ds:itemID="{80658C50-A271-40C7-B001-8305ECABA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43B14-4BED-4B62-9EDD-33E20429FE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7D979FA-1E89-4838-9CAA-1E85BD3AC6EA}">
  <ds:schemaRefs>
    <ds:schemaRef ds:uri="http://schemas.microsoft.com/office/2006/metadata/properties"/>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86F43B14-4BED-4B62-9EDD-33E20429FE2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5033</TotalTime>
  <Words>1732</Words>
  <Application>Microsoft Office PowerPoint</Application>
  <PresentationFormat>On-screen Show (4:3)</PresentationFormat>
  <Paragraphs>468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Helvetica</vt:lpstr>
      <vt:lpstr>Times</vt:lpstr>
      <vt:lpstr>Times New Roman</vt:lpstr>
      <vt:lpstr>Wingdings</vt:lpstr>
      <vt:lpstr>Blank Presentation</vt:lpstr>
      <vt:lpstr>Accounting for Construction Projects</vt:lpstr>
      <vt:lpstr>Materials/Disclaimer</vt:lpstr>
      <vt:lpstr>Outline</vt:lpstr>
      <vt:lpstr>Governmental Activities vs. Governmental Funds</vt:lpstr>
      <vt:lpstr>What to Capitalize</vt:lpstr>
      <vt:lpstr>Items Not to Capitalize</vt:lpstr>
      <vt:lpstr>Exercise to Capitalize or Not to Capitalize?</vt:lpstr>
      <vt:lpstr>Exercise to Capitalize or Not to Capitalize?</vt:lpstr>
      <vt:lpstr>Exercise to Capitalize or Not to Capitalize?</vt:lpstr>
      <vt:lpstr>Exercise to Capitalize or Not to Capitalize?</vt:lpstr>
      <vt:lpstr>Exercise to Capitalize or Not to Capitalize?</vt:lpstr>
      <vt:lpstr>Exercise to Capitalize or Not to Capitalize?</vt:lpstr>
      <vt:lpstr>Documentation to Provide to the Auditor</vt:lpstr>
      <vt:lpstr>Accounting for the Project</vt:lpstr>
      <vt:lpstr>Accounting for the Project</vt:lpstr>
      <vt:lpstr>Accounting for the Project</vt:lpstr>
      <vt:lpstr>Accounting for the Project</vt:lpstr>
      <vt:lpstr>Accounting for the Project</vt:lpstr>
      <vt:lpstr>Accounting for the Project</vt:lpstr>
      <vt:lpstr>Accounting for Construction Project Case Study</vt:lpstr>
      <vt:lpstr>Accounting for Construction Project Case Study</vt:lpstr>
      <vt:lpstr>Accounting for Construction Project Case Study</vt:lpstr>
      <vt:lpstr>Accounting for Construction Project Case Study</vt:lpstr>
      <vt:lpstr>Accounting for Construction Project Case Study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Smith, Katrina</dc:creator>
  <cp:lastModifiedBy>Gerharz, Anthony</cp:lastModifiedBy>
  <cp:revision>240</cp:revision>
  <cp:lastPrinted>2017-09-10T19:22:31Z</cp:lastPrinted>
  <dcterms:created xsi:type="dcterms:W3CDTF">2009-11-02T15:16:32Z</dcterms:created>
  <dcterms:modified xsi:type="dcterms:W3CDTF">2019-09-12T13:35:32Z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0x010100143BF486ED4B624B9EDD33E20429FE2E</vt:lpwstr>
  </property>
</Properties>
</file>