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97" r:id="rId3"/>
    <p:sldId id="2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81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74" r:id="rId39"/>
    <p:sldId id="278" r:id="rId40"/>
    <p:sldId id="296" r:id="rId41"/>
    <p:sldId id="275" r:id="rId42"/>
    <p:sldId id="276" r:id="rId43"/>
    <p:sldId id="299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Sheet4!$E$8</c:f>
              <c:strCache>
                <c:ptCount val="1"/>
                <c:pt idx="0">
                  <c:v>Local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Sheet4!$E$9:$E$23</c:f>
              <c:numCache>
                <c:formatCode>_(* #,##0_);_(* \(#,##0\);_(* "-"??_);_(@_)</c:formatCode>
                <c:ptCount val="1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1-46DE-AFC5-1E8D04A910F2}"/>
            </c:ext>
          </c:extLst>
        </c:ser>
        <c:ser>
          <c:idx val="2"/>
          <c:order val="1"/>
          <c:tx>
            <c:strRef>
              <c:f>Sheet4!$F$8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Sheet4!$F$9:$F$23</c:f>
              <c:numCache>
                <c:formatCode>_(* #,##0_);_(* \(#,##0\);_(* "-"??_);_(@_)</c:formatCode>
                <c:ptCount val="15"/>
                <c:pt idx="0">
                  <c:v>1500</c:v>
                </c:pt>
                <c:pt idx="1">
                  <c:v>3000</c:v>
                </c:pt>
                <c:pt idx="2">
                  <c:v>4500</c:v>
                </c:pt>
                <c:pt idx="3">
                  <c:v>6000</c:v>
                </c:pt>
                <c:pt idx="4">
                  <c:v>7500</c:v>
                </c:pt>
                <c:pt idx="5">
                  <c:v>9000</c:v>
                </c:pt>
                <c:pt idx="6">
                  <c:v>8500</c:v>
                </c:pt>
                <c:pt idx="7">
                  <c:v>7500</c:v>
                </c:pt>
                <c:pt idx="8">
                  <c:v>6500</c:v>
                </c:pt>
                <c:pt idx="9">
                  <c:v>5500</c:v>
                </c:pt>
                <c:pt idx="10">
                  <c:v>4500</c:v>
                </c:pt>
                <c:pt idx="11">
                  <c:v>3500</c:v>
                </c:pt>
                <c:pt idx="12">
                  <c:v>2500</c:v>
                </c:pt>
                <c:pt idx="13">
                  <c:v>1500</c:v>
                </c:pt>
                <c:pt idx="1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41-46DE-AFC5-1E8D04A910F2}"/>
            </c:ext>
          </c:extLst>
        </c:ser>
        <c:ser>
          <c:idx val="0"/>
          <c:order val="2"/>
          <c:spPr>
            <a:noFill/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Sheet4!$D$9:$D$23</c:f>
              <c:numCache>
                <c:formatCode>_(* #,##0_);_(* \(#,##0\);_(* "-"??_);_(@_)</c:formatCode>
                <c:ptCount val="15"/>
                <c:pt idx="0">
                  <c:v>13000</c:v>
                </c:pt>
                <c:pt idx="1">
                  <c:v>10500</c:v>
                </c:pt>
                <c:pt idx="2">
                  <c:v>8000</c:v>
                </c:pt>
                <c:pt idx="3">
                  <c:v>5500</c:v>
                </c:pt>
                <c:pt idx="4">
                  <c:v>3000</c:v>
                </c:pt>
                <c:pt idx="5">
                  <c:v>500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41-46DE-AFC5-1E8D04A91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24961584"/>
        <c:axId val="424962240"/>
      </c:barChart>
      <c:catAx>
        <c:axId val="42496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2240"/>
        <c:crosses val="autoZero"/>
        <c:auto val="1"/>
        <c:lblAlgn val="ctr"/>
        <c:lblOffset val="100"/>
        <c:noMultiLvlLbl val="0"/>
      </c:catAx>
      <c:valAx>
        <c:axId val="424962240"/>
        <c:scaling>
          <c:orientation val="minMax"/>
          <c:max val="15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61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9F6CCE-8EBD-41CB-AC3C-CD7B81A16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3E202-19D0-401B-BF54-B7C3523B66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7B5A83-4CD2-45AD-A67D-C6B4BB3F246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16233-A50F-4DB3-B8C1-8D120A1022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6A6C4-EC69-4672-ABE4-A31141E875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3D5177-F7D8-4F7F-82C6-74AFA92C7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1280-4718-448B-950E-AAC0AD100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26538-184A-4042-AFBE-3FABC8B3F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196BD-DB4D-4B63-A926-A03754F4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1C1D-90BF-4E7E-8BD7-4C3FE8B5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2EFB-0F2E-477F-9AF5-5546CED5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92674-EEA1-4D3F-AF8C-7E0CB8EC6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88" y="6390807"/>
            <a:ext cx="1175641" cy="2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F604-2C77-47D6-94DF-59588F49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FDC60-1C0D-4658-8CE4-A39D7856A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BE4DC-069D-4707-8005-A33E4247C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90737-5D96-48DA-97A0-5BA449FA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7294A-EF18-4BE7-9110-1A72BC62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12E0-9E76-4CEB-953A-19D4297A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4CD9-A5D8-4035-96AC-6E5DCACD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9B25A-1162-48D8-B9E2-DE68EC85F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AA9C5-0E32-4D23-A229-551593D3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A345-9404-4C89-ACE7-87D43F5F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A3C9D-5AB1-487C-BFEF-E28E5924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7BD79-2E67-48ED-AAF1-63C5849FE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70DA8-EDEF-4515-9368-AC7F449A6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FC4D5-7AC3-4A55-A1A8-B8373B2B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FFC58-AE3F-42D1-8484-50CE84FA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0DE9F-C97B-4F2C-A066-E199BFF3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91ED-06C9-41B8-B79E-59A17481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87D2-7BB2-4648-960E-CED1EF6E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2F6EA-9AD7-4F02-8917-516B4EBC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5F09C-D291-4DC9-8CA2-70E91FF3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545D6-947A-47ED-AA48-CE7A776B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E9AB6-A509-4DA3-9A79-2F2816C42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46" y="6266433"/>
            <a:ext cx="2162908" cy="5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A1DB-A15A-4107-A868-D98D53E2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3D88B-671F-41D1-B1B5-E865BF36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5E39E-8415-4111-B9A5-AE723F6F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B1689-832D-4B70-B6C9-E5DDDB9A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D3C1-B026-4057-89C2-CFEDB901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F3080-07E2-45C9-BB93-529FA514E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68597-A81F-4CBC-934E-EE207A90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10116-04B1-422D-8211-F6109F43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8CC8-72A4-4470-A19B-F169C813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6895-ED03-45BF-8061-F4DAD0E4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2E83-A668-4C40-9F33-E4B2305AE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167B2-E6E7-4EE8-AE91-D62B6402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32830-277D-4F52-94E3-06812520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2648B-CC60-4A1A-A7C2-090E5DA6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2AC3-6A19-446A-9C85-9F155522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BAA5-8790-4CD7-ABE9-14BB6693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A558-9CD5-457D-AF61-57F2510EE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61195-58C6-4658-9321-E88D728C2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14B34-2E58-4F7A-A7D7-D09D5D69B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49E90-0558-4CB4-BCFE-457174C40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84FC7-DC24-4BA8-9C86-1FEC808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271F5-7C75-40DB-A397-68DFAB7D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983B-541C-4F68-AA62-6D3E5025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E81C-6814-4B0B-B84E-A4189185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1F035-AF31-4725-A49C-2BC4B02A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D8F59-2648-4B1A-979E-17291AB7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98AAF-D6C8-4BBF-AB04-8F91E1AF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2E9F-EC0A-430E-BC4A-83AFBD72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6958C-32F5-4D1B-8527-D16DDC9C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96AAB-E878-477B-9EFF-6CEBA729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EF18-5D1F-4E9D-9286-575E6E63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78AC6-8A55-4E6D-B59A-02BF6AC2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29E8-AB95-4EB5-8B53-14ED11A61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D1BF4-79CA-4AAE-AD06-8072A32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02F72-F081-41C7-88C4-EBCC50F1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915B2-7DBA-43E1-85F7-58281FEB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F3615-DE9C-4564-9D1E-FBD21CC4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FEFF2-7C03-4B5B-9F63-5093A64C7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FF267-5EC7-43AE-AECF-65A683DDC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8E04-AFC2-4529-BA97-1A395497141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5703-9A58-470E-A619-4C2D2CA21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A047B-F78F-44FB-844D-75897F458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C1BA-4363-4787-90CA-0CC95BE3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pi.mt.gov/Leadership/Finance-Grants/School-Finance/Student-Count-ANB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ptaylor2@mt.gov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has6bqkMa8_uFpMmsgZO-wO5WufzHc0a9QjBCICELRzmgCBj89O0LsMkiSa8py-vMHzShmYLtLJdkaB0GUBEZP_UtTmZLyytfqXxSnNHrPLyciwzxERFXmekfi7mVZw6OZ-frGALs9cIz8BYD7xz_QI4mjdq8ICtpkl2DuG1GPAE4R9tLCXAgg-sfLWm9EDLK63ivhZSO6MzYMhPsqIXr0JbsMrpa5ve_XysrrBtIEP62PmMADk6CxMoK13BjXJ8GI1RtU7CM9206HmGjXHl3AzTm0XAjSPj73W9a2EvF47hnwZPGPxZSOmVbDwN6vdSOSHbasWOomFoJjdhWYjbaSs_09SeBvfYVwwx_iaJqvBwuM7Xg_snnYc3VGgfValZHGyHyQ5aq4EvBQg6qdd09-1_plWF2rJoqo2HVxGgWYIyFM-IilqEU_fVq3ulC6WPZ2wb9v63W5s1ar2O8kB_ajY7MeEuMsEH6K8MQX5enIelEJUtYn9rkEgHtfJXUpO9JY0Ccd19Bq0lz5tXh7BJ8H6Zesz7To68ZWYDazNCyhKd5nw2TiAzABpDNHhWkfGq0nMx7jZseNgxMq9V_zmiiBeQG0pLaFQsFqiPe8M2KKXcniXDrCLIV303faWlELQTr6fxX_D3LpeRRqCW8kT1y0O3Y8vtFMelIoxnztoFwd56YfwO8rtOd0w=w1258-h943-no">
            <a:extLst>
              <a:ext uri="{FF2B5EF4-FFF2-40B4-BE49-F238E27FC236}">
                <a16:creationId xmlns:a16="http://schemas.microsoft.com/office/drawing/2014/main" id="{430CF0EC-A0D0-44F0-8285-793284E3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571A75-9A09-4E15-AA2A-2BD4FB3B3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r>
              <a:rPr lang="en-US" b="1" dirty="0"/>
              <a:t>General Fund Budget Spreadsheet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1844B-C41B-4357-81A8-197F6B3F0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5697" y="3429000"/>
            <a:ext cx="5382827" cy="1655762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MASBO Technology Workshop 2019</a:t>
            </a:r>
          </a:p>
        </p:txBody>
      </p:sp>
    </p:spTree>
    <p:extLst>
      <p:ext uri="{BB962C8B-B14F-4D97-AF65-F5344CB8AC3E}">
        <p14:creationId xmlns:p14="http://schemas.microsoft.com/office/powerpoint/2010/main" val="229697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F70D-77FE-4C23-9CCC-59078297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7098-7F68-432C-93C5-9006F303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864"/>
            <a:ext cx="10515600" cy="49746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Section 20-9-310, MCA(5)(b)(iii) States that the general fund BASE budget levy must be calculated as though the trustees budgeted 12.5% of the oil and natural gas production taxes received by the district in the prior year to the BASE </a:t>
            </a:r>
            <a:r>
              <a:rPr lang="en-US" sz="2400" dirty="0" err="1">
                <a:solidFill>
                  <a:srgbClr val="FF0000"/>
                </a:solidFill>
              </a:rPr>
              <a:t>buget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provisions do not apply to the following: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-A district that has a maximum general fund budget of less than $1 million.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-A district whose oil and natural gas revenue combined with its adopted  general fund budget totals 105% or less of its maximum general fund budget.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-Has had an approved unusual enrollment increase.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-A district that has issued outstanding oil and natural gas revenue bonds.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This section is used to help districts in the situation.  The 12.5% if not estimated is levied to the BASE as taxes, and GTB is never paid toward this portion of BASE. </a:t>
            </a:r>
          </a:p>
        </p:txBody>
      </p:sp>
    </p:spTree>
    <p:extLst>
      <p:ext uri="{BB962C8B-B14F-4D97-AF65-F5344CB8AC3E}">
        <p14:creationId xmlns:p14="http://schemas.microsoft.com/office/powerpoint/2010/main" val="100901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E526-496B-4AC1-8DEE-A77D83B9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C8BE-8D9B-4A84-BC70-52169D5A1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Section 20-9-314(6)(b), MCA state that any over levied amounts resulting from non-materialized anticipated enrollment increases must be used to reduce the BASE or over-BASE budget levy in the ensuing school fiscal year.</a:t>
            </a:r>
          </a:p>
        </p:txBody>
      </p:sp>
    </p:spTree>
    <p:extLst>
      <p:ext uri="{BB962C8B-B14F-4D97-AF65-F5344CB8AC3E}">
        <p14:creationId xmlns:p14="http://schemas.microsoft.com/office/powerpoint/2010/main" val="20833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DF33-D653-4C16-9BFB-1518ED14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33863-6716-4F11-BB8E-E1D03FE67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Some of the colors on the spreadsheet have meaning.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The date is a formula =NOW(). This is updated every time a change is made.  This is important for printing different copies/versions.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3CF85-28F0-46A9-BAF0-DDAFD3E80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543175"/>
            <a:ext cx="5619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EF0681-252D-4A62-B793-5F039BCFD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"/>
          <a:stretch/>
        </p:blipFill>
        <p:spPr>
          <a:xfrm>
            <a:off x="381000" y="519112"/>
            <a:ext cx="11563351" cy="162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5AF4A-FBF2-408C-B07A-6CAC72AEE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12031"/>
            <a:ext cx="1157287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5DE36-01F2-46E9-AA14-60F5ACE9F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34534"/>
            <a:ext cx="11563350" cy="29908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6568D86-8255-42BF-9413-01D81B6B395B}"/>
              </a:ext>
            </a:extLst>
          </p:cNvPr>
          <p:cNvSpPr/>
          <p:nvPr/>
        </p:nvSpPr>
        <p:spPr>
          <a:xfrm>
            <a:off x="381000" y="461962"/>
            <a:ext cx="876300" cy="38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F843F1-7D43-47B2-80FE-E8AFBCD8EEBC}"/>
              </a:ext>
            </a:extLst>
          </p:cNvPr>
          <p:cNvSpPr/>
          <p:nvPr/>
        </p:nvSpPr>
        <p:spPr>
          <a:xfrm>
            <a:off x="351038" y="2205037"/>
            <a:ext cx="1202554" cy="38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EF0D97-DBF8-4F3B-99E1-58BAA3B85849}"/>
              </a:ext>
            </a:extLst>
          </p:cNvPr>
          <p:cNvSpPr/>
          <p:nvPr/>
        </p:nvSpPr>
        <p:spPr>
          <a:xfrm>
            <a:off x="351038" y="5254881"/>
            <a:ext cx="749793" cy="38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FF5CE9-0FB2-40FD-BFF1-93C840CD517A}"/>
              </a:ext>
            </a:extLst>
          </p:cNvPr>
          <p:cNvSpPr/>
          <p:nvPr/>
        </p:nvSpPr>
        <p:spPr>
          <a:xfrm>
            <a:off x="514165" y="4612763"/>
            <a:ext cx="876300" cy="381418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99C3-52CD-4BA7-A120-2C1F717F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Non-Levy Revenue Tab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D18D-7BA9-4A45-9250-55DB96BC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Actual are estimated revenuers that MUST be anticipated on the ensuing year’s budget, see section 20-9-141, MCA. </a:t>
            </a:r>
          </a:p>
          <a:p>
            <a:r>
              <a:rPr lang="en-US" dirty="0">
                <a:solidFill>
                  <a:srgbClr val="FF0000"/>
                </a:solidFill>
              </a:rPr>
              <a:t>Anticipated are revenues that COULD be estimated for the ensuing year but are not required. </a:t>
            </a:r>
          </a:p>
          <a:p>
            <a:r>
              <a:rPr lang="en-US" dirty="0">
                <a:solidFill>
                  <a:srgbClr val="FF0000"/>
                </a:solidFill>
              </a:rPr>
              <a:t>Other estimated revenues are revenues received that could be held as excess reserves. The OPI recommends holding these as excess reserves if possible.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5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5C9FE8-8F6B-406C-A6EC-3E24518A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1150"/>
            <a:ext cx="11582400" cy="3695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6D7403A-07E7-408A-BB6C-4A174EDD9979}"/>
              </a:ext>
            </a:extLst>
          </p:cNvPr>
          <p:cNvSpPr/>
          <p:nvPr/>
        </p:nvSpPr>
        <p:spPr>
          <a:xfrm>
            <a:off x="285750" y="1562100"/>
            <a:ext cx="801487" cy="271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8FDD52-87FA-4F69-BF05-ED7DDD1B3211}"/>
              </a:ext>
            </a:extLst>
          </p:cNvPr>
          <p:cNvSpPr/>
          <p:nvPr/>
        </p:nvSpPr>
        <p:spPr>
          <a:xfrm>
            <a:off x="304800" y="3795712"/>
            <a:ext cx="1600200" cy="38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6F9E6-12DC-433B-A49F-4D90F184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Non-Levy Revenue Tab over-BASE</a:t>
            </a:r>
          </a:p>
        </p:txBody>
      </p:sp>
    </p:spTree>
    <p:extLst>
      <p:ext uri="{BB962C8B-B14F-4D97-AF65-F5344CB8AC3E}">
        <p14:creationId xmlns:p14="http://schemas.microsoft.com/office/powerpoint/2010/main" val="196016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99C3-52CD-4BA7-A120-2C1F717F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Non-Levy Revenue Tab over-BASE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D18D-7BA9-4A45-9250-55DB96BC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Tuition is estimated to the over-BASE</a:t>
            </a:r>
          </a:p>
          <a:p>
            <a:r>
              <a:rPr lang="en-US" dirty="0">
                <a:solidFill>
                  <a:srgbClr val="FF0000"/>
                </a:solidFill>
              </a:rPr>
              <a:t>Oil &amp; Gas may be estimated in the BASE or over-BASE.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7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0EC1FCC-01B9-465F-B047-FB702D96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3"/>
            <a:ext cx="10905066" cy="38167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F66E00-D8BE-4F47-95AF-D01F3791C976}"/>
              </a:ext>
            </a:extLst>
          </p:cNvPr>
          <p:cNvSpPr/>
          <p:nvPr/>
        </p:nvSpPr>
        <p:spPr>
          <a:xfrm>
            <a:off x="495300" y="3428999"/>
            <a:ext cx="6029325" cy="790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CABB43-2501-4E8C-A69A-EE8079E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Tax Impact Tab</a:t>
            </a:r>
          </a:p>
        </p:txBody>
      </p:sp>
    </p:spTree>
    <p:extLst>
      <p:ext uri="{BB962C8B-B14F-4D97-AF65-F5344CB8AC3E}">
        <p14:creationId xmlns:p14="http://schemas.microsoft.com/office/powerpoint/2010/main" val="311609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FF8E-538E-48E9-B848-E3512624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Tax Impact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C6CD-51FE-4369-B5BC-DBCF7D34B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blue line is the increase for potential over-BASE levy </a:t>
            </a:r>
          </a:p>
          <a:p>
            <a:r>
              <a:rPr lang="en-US" dirty="0">
                <a:solidFill>
                  <a:srgbClr val="FF0000"/>
                </a:solidFill>
              </a:rPr>
              <a:t>The light green line is the permissive OB already in place.</a:t>
            </a:r>
          </a:p>
          <a:p>
            <a:r>
              <a:rPr lang="en-US" dirty="0">
                <a:solidFill>
                  <a:srgbClr val="FF0000"/>
                </a:solidFill>
              </a:rPr>
              <a:t>The dark green line is the total of permissive OB levy plus the proposed OB levy increase. </a:t>
            </a:r>
          </a:p>
        </p:txBody>
      </p:sp>
    </p:spTree>
    <p:extLst>
      <p:ext uri="{BB962C8B-B14F-4D97-AF65-F5344CB8AC3E}">
        <p14:creationId xmlns:p14="http://schemas.microsoft.com/office/powerpoint/2010/main" val="272629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B2B9BC-B604-4EC4-8DDE-9E4F9697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9267"/>
            <a:ext cx="10905066" cy="1635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C40A90-FF27-4B6D-9C0D-F32F71A3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Non-Voted Levy Authority (FNVLA)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B630F-5A07-45DF-ACAC-0519C52B9E2B}"/>
              </a:ext>
            </a:extLst>
          </p:cNvPr>
          <p:cNvSpPr txBox="1"/>
          <p:nvPr/>
        </p:nvSpPr>
        <p:spPr>
          <a:xfrm>
            <a:off x="727969" y="3222594"/>
            <a:ext cx="10820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Section 20-9-308, MCA states the trustees of a district may increase the district's over-BASE budget levy without a vote if the board of trustees reduces non-voted property tax levies authorized by law to be imposed by action of the trustees of the district by at least as much as the amount by which the over-BASE budget levy is increased. The ongoing authority for any non-voted increase in the over-BASE budget levy imposed must be decreased in future years to the extent that the trustees of the district impose any increase in other non-voted property tax levies.</a:t>
            </a:r>
          </a:p>
        </p:txBody>
      </p:sp>
    </p:spTree>
    <p:extLst>
      <p:ext uri="{BB962C8B-B14F-4D97-AF65-F5344CB8AC3E}">
        <p14:creationId xmlns:p14="http://schemas.microsoft.com/office/powerpoint/2010/main" val="105584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1334-7B6D-4A0D-9681-F8BBD592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67039" cy="666874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1913-E675-43F7-A5D6-568CD442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296141"/>
            <a:ext cx="3667037" cy="4921778"/>
          </a:xfrm>
        </p:spPr>
        <p:txBody>
          <a:bodyPr>
            <a:noAutofit/>
          </a:bodyPr>
          <a:lstStyle/>
          <a:p>
            <a:r>
              <a:rPr lang="en-US" sz="2400" dirty="0"/>
              <a:t>What do you use this spreadsheet for?</a:t>
            </a:r>
          </a:p>
          <a:p>
            <a:r>
              <a:rPr lang="en-US" sz="2400" dirty="0"/>
              <a:t>How can we improve the spreadsheet to make it better?</a:t>
            </a:r>
          </a:p>
          <a:p>
            <a:r>
              <a:rPr lang="en-US" sz="2400" dirty="0"/>
              <a:t>What items in the spreadsheet are not helpful and need to be removed?</a:t>
            </a:r>
          </a:p>
          <a:p>
            <a:r>
              <a:rPr lang="en-US" sz="2400" dirty="0"/>
              <a:t>What about the spreadsheet is confusing and could be better presented?</a:t>
            </a:r>
          </a:p>
        </p:txBody>
      </p:sp>
      <p:pic>
        <p:nvPicPr>
          <p:cNvPr id="2050" name="Picture 2" descr="https://lh3.googleusercontent.com/GFDQAfI5Bf0yICuUctRKJZkvOhyXS2g889JLOeaycfD9FND_DkNHQaY_hyAjIOt1eSb1hWKGwjM79utSSF2n2psQ0K4fRD6_CP_ytSIMfggjKQffH6LsqiP5LVGsxv9LXFHBn5N_la-u41ficOPpNDQygntyAQo24H562GeXBCfZQWlSmtZH4L3varQ65WkUmgDxdIvs0RQCmJonOIImv6EgvRaO9EOTZr_mzm5NkEY9F_5sXo5q0zszAYZS17howEH-PrQZnEiQ5qdc5vdW7HtjAa0PF5KpX4yy8gUestc8CqYl-SksR5GxxfFf8TvuoGt3Rq4xTZeWn2_cHu8eMELTR8Emeb_OphN3E-iOl9mgJuYYnUGtJ3N8shXgx-0uCxWFB1_BaP-mxYkDvbtfsYnRiXLsktOaZyoxb71c8slq4AZVvSwVS4h_Z7imF490k60nEkiyls8ZPjCKT7RLLlMDOLT5cjnGyvRNjBRH-ywzpm79OVQzX2x-S-_j1Bd9d1YsqSTP40JtzryfE34FWl2IFppqtkrXm6pS16sXNsIGCjwhC43_kGFsLC282WgYq9Qqw7EIhfyrETMX7b_Nq5KTVp9MjPVfmf8J0kneqUOtc9IiZYI6S89gC7qgvIeU95R3Wan1idCraW9ny4uMDuZ-Ogf4nXsl1mbZUP7rTsI-rrvYcuF4ZHk=w1258-h943-no">
            <a:extLst>
              <a:ext uri="{FF2B5EF4-FFF2-40B4-BE49-F238E27FC236}">
                <a16:creationId xmlns:a16="http://schemas.microsoft.com/office/drawing/2014/main" id="{B601CA53-0625-4C42-90B4-E7E848AAE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" b="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0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6EE0FD-B671-4E2B-945C-2B25A1986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6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08DF49-487D-4569-8A92-3D169C91F0BF}"/>
              </a:ext>
            </a:extLst>
          </p:cNvPr>
          <p:cNvSpPr/>
          <p:nvPr/>
        </p:nvSpPr>
        <p:spPr>
          <a:xfrm>
            <a:off x="8566951" y="2166151"/>
            <a:ext cx="665826" cy="319597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E0EBF7-1E45-4F0A-8170-CCEBE792652C}"/>
              </a:ext>
            </a:extLst>
          </p:cNvPr>
          <p:cNvSpPr/>
          <p:nvPr/>
        </p:nvSpPr>
        <p:spPr>
          <a:xfrm>
            <a:off x="8234037" y="2877844"/>
            <a:ext cx="936595" cy="319597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6B7BA5-1125-4C38-AB48-2215DF379477}"/>
              </a:ext>
            </a:extLst>
          </p:cNvPr>
          <p:cNvSpPr/>
          <p:nvPr/>
        </p:nvSpPr>
        <p:spPr>
          <a:xfrm>
            <a:off x="8296182" y="4558025"/>
            <a:ext cx="936595" cy="319597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B4A10D-E4A3-4162-8A38-EC1AEF2CBA44}"/>
              </a:ext>
            </a:extLst>
          </p:cNvPr>
          <p:cNvSpPr/>
          <p:nvPr/>
        </p:nvSpPr>
        <p:spPr>
          <a:xfrm>
            <a:off x="7057747" y="5051146"/>
            <a:ext cx="2175030" cy="3299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E46154-5033-45C0-99CD-B727188CEEA4}"/>
              </a:ext>
            </a:extLst>
          </p:cNvPr>
          <p:cNvSpPr/>
          <p:nvPr/>
        </p:nvSpPr>
        <p:spPr>
          <a:xfrm>
            <a:off x="6995602" y="4087291"/>
            <a:ext cx="2175030" cy="3299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9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FB19-FAE8-4C00-8BD6-63027542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Major Maintenance Aid (SMMA)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90FD-3082-4908-BE77-DDB0C01FF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formula uses the PY budget limitation ANB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“box” size is 15,000 + (Budget Limit ANB X 100)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State subsidy per dollar of local effort is the state aid per each dollar to support filling the box.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State share of SMMA if fully funded (appropriation and revenues available for all contributing districts to be full supported in the subsidy contribution).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Optimal Permissive Amount to Levy (the local contribution to maximize the largest amount of state support to completely fill the box)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9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059A-3C89-4C21-B3BF-9022375E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Major Maintenance Aid (SMMA)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8168E-699D-4ED6-B7E5-0636821B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district has the following:</a:t>
            </a:r>
          </a:p>
          <a:p>
            <a:pPr marL="0" indent="0">
              <a:buNone/>
            </a:pPr>
            <a:r>
              <a:rPr lang="en-US" dirty="0"/>
              <a:t>	5 ANB</a:t>
            </a:r>
          </a:p>
          <a:p>
            <a:pPr marL="0" indent="0">
              <a:buNone/>
            </a:pPr>
            <a:r>
              <a:rPr lang="en-US" dirty="0"/>
              <a:t>	$1.5 in state aid per each local $1 of effort.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Box size will be (5 X 100) + 15,000 = 15,500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example is adding $1,000 at a time to fill the box. </a:t>
            </a:r>
          </a:p>
        </p:txBody>
      </p:sp>
    </p:spTree>
    <p:extLst>
      <p:ext uri="{BB962C8B-B14F-4D97-AF65-F5344CB8AC3E}">
        <p14:creationId xmlns:p14="http://schemas.microsoft.com/office/powerpoint/2010/main" val="351110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12923932"/>
                </p:ext>
              </p:extLst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7AC8867-CDE7-4D28-8804-6D563A9F1944}"/>
              </a:ext>
            </a:extLst>
          </p:cNvPr>
          <p:cNvSpPr/>
          <p:nvPr/>
        </p:nvSpPr>
        <p:spPr>
          <a:xfrm>
            <a:off x="2201662" y="1825626"/>
            <a:ext cx="9161663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2849732" y="1825626"/>
            <a:ext cx="8513593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42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3471169" y="1825626"/>
            <a:ext cx="7892156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4057095" y="1825626"/>
            <a:ext cx="7306230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4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4749553" y="1825626"/>
            <a:ext cx="6613772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5495278" y="1825626"/>
            <a:ext cx="5868047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5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6027938" y="1825626"/>
            <a:ext cx="5335387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B183-195C-4F60-9C53-E6B1425C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to Average Number Belonging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086CA-945A-4BF9-8D81-87405DAF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ANB Calculation Sheet </a:t>
            </a:r>
            <a:r>
              <a:rPr lang="en-US" dirty="0">
                <a:hlinkClick r:id="rId2"/>
              </a:rPr>
              <a:t>http://opi.mt.gov/Leadership/Finance-Grants/School-Finance/Student-Count-ANB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106E3-ED6A-4654-9514-242F9674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2100316"/>
            <a:ext cx="8229600" cy="46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0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6782540" y="1825626"/>
            <a:ext cx="4580785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5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7395099" y="1825626"/>
            <a:ext cx="3958701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9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8060924" y="1825626"/>
            <a:ext cx="3302401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8646850" y="1825626"/>
            <a:ext cx="2716475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9410330" y="1825626"/>
            <a:ext cx="1952995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9925235" y="1825626"/>
            <a:ext cx="1438090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D0FE86-56B9-4F89-8E18-668D61079072}"/>
              </a:ext>
            </a:extLst>
          </p:cNvPr>
          <p:cNvSpPr/>
          <p:nvPr/>
        </p:nvSpPr>
        <p:spPr>
          <a:xfrm>
            <a:off x="10564428" y="1825626"/>
            <a:ext cx="798898" cy="446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4857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1CE70FE-1C72-4AC7-A0CA-B4671A1B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27744CA-9C25-4E71-B20A-29907CDDA130}"/>
              </a:ext>
            </a:extLst>
          </p:cNvPr>
          <p:cNvSpPr/>
          <p:nvPr/>
        </p:nvSpPr>
        <p:spPr>
          <a:xfrm>
            <a:off x="6096000" y="1606859"/>
            <a:ext cx="926237" cy="329954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F325E0-CA7F-4E19-9027-9DC4FE09AF94}"/>
              </a:ext>
            </a:extLst>
          </p:cNvPr>
          <p:cNvSpPr/>
          <p:nvPr/>
        </p:nvSpPr>
        <p:spPr>
          <a:xfrm>
            <a:off x="6656773" y="2043345"/>
            <a:ext cx="2433961" cy="329954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7EA731-6593-49B1-A49F-4D8F3F4E625A}"/>
              </a:ext>
            </a:extLst>
          </p:cNvPr>
          <p:cNvSpPr/>
          <p:nvPr/>
        </p:nvSpPr>
        <p:spPr>
          <a:xfrm>
            <a:off x="6720396" y="2710955"/>
            <a:ext cx="2433961" cy="329954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A114EC-8745-4F0C-BC16-5F2BAF01E2ED}"/>
              </a:ext>
            </a:extLst>
          </p:cNvPr>
          <p:cNvSpPr/>
          <p:nvPr/>
        </p:nvSpPr>
        <p:spPr>
          <a:xfrm>
            <a:off x="550416" y="3864747"/>
            <a:ext cx="3852908" cy="3299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3E0FAF-AC4B-4C0C-8C06-3F7755C2391C}"/>
              </a:ext>
            </a:extLst>
          </p:cNvPr>
          <p:cNvSpPr/>
          <p:nvPr/>
        </p:nvSpPr>
        <p:spPr>
          <a:xfrm>
            <a:off x="643467" y="4194700"/>
            <a:ext cx="2925356" cy="2411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C1E23-2B5C-4653-A20C-A227B44F2421}"/>
              </a:ext>
            </a:extLst>
          </p:cNvPr>
          <p:cNvSpPr/>
          <p:nvPr/>
        </p:nvSpPr>
        <p:spPr>
          <a:xfrm>
            <a:off x="6818050" y="5018402"/>
            <a:ext cx="2175030" cy="3299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489CE1-1E1E-42E2-B831-69BFB36B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0067"/>
            <a:ext cx="10515600" cy="71689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Section 20-9-525, MCA School Major Maintenance Aid Account -- Formula </a:t>
            </a:r>
          </a:p>
        </p:txBody>
      </p:sp>
    </p:spTree>
    <p:extLst>
      <p:ext uri="{BB962C8B-B14F-4D97-AF65-F5344CB8AC3E}">
        <p14:creationId xmlns:p14="http://schemas.microsoft.com/office/powerpoint/2010/main" val="3093248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07E3-0D57-4430-9B4F-4DF2760C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Major Maintenance Aid (SMMA)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2662-95D5-4C22-BAC2-CE9149E9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This toggle is currently set at 100%.  If all 400 districts were to levy to maximize the state money and having an appropriation of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$7.6 million in FY2021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(if achieving full state revenue) the lowest % a district would receive is estimated at  74.6% (Estimated currently because the DOR TV is not out until December).  If you want to estimate a shortage please do not prorate the state % less than the 74.6%.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Not all districts are levying to the permissive sub-fund: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196 LEs in 2019, permissively levying $13,557,527.88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230 LEs in 2020, permissively levying $10,252,355.06 </a:t>
            </a:r>
          </a:p>
          <a:p>
            <a:pPr marL="457200" lvl="1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4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792AA-7821-48DC-9DFF-405684B99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154"/>
          <a:stretch/>
        </p:blipFill>
        <p:spPr>
          <a:xfrm>
            <a:off x="643467" y="723530"/>
            <a:ext cx="10905066" cy="55710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953D2D-EFC0-4433-B283-623656D3F410}"/>
              </a:ext>
            </a:extLst>
          </p:cNvPr>
          <p:cNvSpPr/>
          <p:nvPr/>
        </p:nvSpPr>
        <p:spPr>
          <a:xfrm>
            <a:off x="4057095" y="610013"/>
            <a:ext cx="1038688" cy="381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C04445-ABDC-458F-902B-62200560CF21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5095783" y="800883"/>
            <a:ext cx="3009530" cy="403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0DA242-D07C-4492-BDF2-8DF03F959E8D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5095783" y="800883"/>
            <a:ext cx="3009530" cy="563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5E2488-A87B-4E0D-B754-81A58399C5DF}"/>
              </a:ext>
            </a:extLst>
          </p:cNvPr>
          <p:cNvCxnSpPr>
            <a:cxnSpLocks/>
          </p:cNvCxnSpPr>
          <p:nvPr/>
        </p:nvCxnSpPr>
        <p:spPr>
          <a:xfrm flipH="1">
            <a:off x="6525087" y="1204817"/>
            <a:ext cx="2214979" cy="1293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9689A8-087D-4648-84B5-291AD0784D24}"/>
              </a:ext>
            </a:extLst>
          </p:cNvPr>
          <p:cNvCxnSpPr>
            <a:cxnSpLocks/>
          </p:cNvCxnSpPr>
          <p:nvPr/>
        </p:nvCxnSpPr>
        <p:spPr>
          <a:xfrm flipH="1">
            <a:off x="7039992" y="1364615"/>
            <a:ext cx="1700074" cy="1247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AC9D4AB-459D-4BC1-A142-F247380D97B1}"/>
              </a:ext>
            </a:extLst>
          </p:cNvPr>
          <p:cNvSpPr/>
          <p:nvPr/>
        </p:nvSpPr>
        <p:spPr>
          <a:xfrm>
            <a:off x="5559641" y="987644"/>
            <a:ext cx="512685" cy="2171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CF04E6-FC2E-4478-B5B1-A78181501BCF}"/>
              </a:ext>
            </a:extLst>
          </p:cNvPr>
          <p:cNvSpPr/>
          <p:nvPr/>
        </p:nvSpPr>
        <p:spPr>
          <a:xfrm>
            <a:off x="5035859" y="987644"/>
            <a:ext cx="512685" cy="2171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EF09A2-DEFE-48C8-8D10-01B4FDC9979F}"/>
              </a:ext>
            </a:extLst>
          </p:cNvPr>
          <p:cNvSpPr/>
          <p:nvPr/>
        </p:nvSpPr>
        <p:spPr>
          <a:xfrm>
            <a:off x="8660167" y="1731145"/>
            <a:ext cx="1584664" cy="235957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075CC5E-2B35-404B-8915-8B49AEB8A6E3}"/>
              </a:ext>
            </a:extLst>
          </p:cNvPr>
          <p:cNvSpPr/>
          <p:nvPr/>
        </p:nvSpPr>
        <p:spPr>
          <a:xfrm>
            <a:off x="8714996" y="4590617"/>
            <a:ext cx="1429304" cy="52292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8ACBE2-2611-4E08-AE8C-899D4ACEB795}"/>
              </a:ext>
            </a:extLst>
          </p:cNvPr>
          <p:cNvSpPr/>
          <p:nvPr/>
        </p:nvSpPr>
        <p:spPr>
          <a:xfrm>
            <a:off x="8740066" y="5113538"/>
            <a:ext cx="1429304" cy="5229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650379-12BD-4A5C-A27D-E2437C6454C2}"/>
              </a:ext>
            </a:extLst>
          </p:cNvPr>
          <p:cNvCxnSpPr>
            <a:cxnSpLocks/>
          </p:cNvCxnSpPr>
          <p:nvPr/>
        </p:nvCxnSpPr>
        <p:spPr>
          <a:xfrm flipH="1">
            <a:off x="4947083" y="2498737"/>
            <a:ext cx="12029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4EF49F-CF0A-451B-8AB2-AB2ABCA100FB}"/>
              </a:ext>
            </a:extLst>
          </p:cNvPr>
          <p:cNvCxnSpPr>
            <a:cxnSpLocks/>
          </p:cNvCxnSpPr>
          <p:nvPr/>
        </p:nvCxnSpPr>
        <p:spPr>
          <a:xfrm flipH="1">
            <a:off x="4947083" y="2677770"/>
            <a:ext cx="17289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08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C6A4-9B01-4705-84C9-6DC64C4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Major Maintenance Aid (SMMA)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E5195-DFCD-4291-A76F-6C529C9A4756}"/>
              </a:ext>
            </a:extLst>
          </p:cNvPr>
          <p:cNvGrpSpPr/>
          <p:nvPr/>
        </p:nvGrpSpPr>
        <p:grpSpPr>
          <a:xfrm>
            <a:off x="828675" y="1825626"/>
            <a:ext cx="10525125" cy="4351338"/>
            <a:chOff x="828675" y="1825626"/>
            <a:chExt cx="10525125" cy="435133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AABBCE1-40FB-48B2-9487-37F9B2189AA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28675" y="1825626"/>
            <a:ext cx="10525125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FAB24-7826-4CCA-8CFB-83B4084DB523}"/>
                </a:ext>
              </a:extLst>
            </p:cNvPr>
            <p:cNvSpPr/>
            <p:nvPr/>
          </p:nvSpPr>
          <p:spPr>
            <a:xfrm>
              <a:off x="1020932" y="5424255"/>
              <a:ext cx="10200443" cy="31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086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1BA57C81-3F06-4040-8931-FBD9F867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1810"/>
            <a:ext cx="10905066" cy="29443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CC15DE-1EE3-4066-851C-104B04C2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of intent to increase </a:t>
            </a:r>
            <a:r>
              <a:rPr lang="en-US" dirty="0" err="1"/>
              <a:t>nonvoted</a:t>
            </a:r>
            <a:r>
              <a:rPr lang="en-US" dirty="0"/>
              <a:t> levy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9047BD-9FCF-47C4-A8C2-15A3B05AC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1899"/>
            <a:ext cx="10515600" cy="1525064"/>
          </a:xfrm>
        </p:spPr>
        <p:txBody>
          <a:bodyPr>
            <a:normAutofit/>
          </a:bodyPr>
          <a:lstStyle/>
          <a:p>
            <a:r>
              <a:rPr lang="en-US" dirty="0"/>
              <a:t>Section 20-9-116, MCA The trustees shall provide notice of intent to impose an increase in a non-voted levy for the ensuing school fiscal year.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E848E3-1857-4FA1-A93B-8FFE706815F4}"/>
              </a:ext>
            </a:extLst>
          </p:cNvPr>
          <p:cNvSpPr/>
          <p:nvPr/>
        </p:nvSpPr>
        <p:spPr>
          <a:xfrm>
            <a:off x="643467" y="1521810"/>
            <a:ext cx="732572" cy="168878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FECD3D-D050-4F4C-8873-84E93EA5C543}"/>
              </a:ext>
            </a:extLst>
          </p:cNvPr>
          <p:cNvSpPr/>
          <p:nvPr/>
        </p:nvSpPr>
        <p:spPr>
          <a:xfrm>
            <a:off x="2537369" y="2172839"/>
            <a:ext cx="2505147" cy="605872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A7088-2E1C-41E3-B41D-04138F0D9F13}"/>
              </a:ext>
            </a:extLst>
          </p:cNvPr>
          <p:cNvSpPr/>
          <p:nvPr/>
        </p:nvSpPr>
        <p:spPr>
          <a:xfrm>
            <a:off x="7927594" y="2458403"/>
            <a:ext cx="852421" cy="1758489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9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E2BB-5D9D-41C7-B4BF-7AA270C1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of intent to increase </a:t>
            </a:r>
            <a:r>
              <a:rPr lang="en-US" dirty="0" err="1"/>
              <a:t>nonvoted</a:t>
            </a:r>
            <a:r>
              <a:rPr lang="en-US" dirty="0"/>
              <a:t> levy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7CB6A-2C52-49E4-B3E1-113CAA48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adopting a resolution of intent to impose an increase in a </a:t>
            </a:r>
            <a:r>
              <a:rPr lang="en-US" dirty="0" err="1"/>
              <a:t>nonvoted</a:t>
            </a:r>
            <a:r>
              <a:rPr lang="en-US" dirty="0"/>
              <a:t> levy that includes, at a minimum, the estimated number of increased or decreased mills to be imposed and the estimated increased or decreased revenue to be raised compared to </a:t>
            </a:r>
            <a:r>
              <a:rPr lang="en-US" dirty="0" err="1"/>
              <a:t>nonvoted</a:t>
            </a:r>
            <a:r>
              <a:rPr lang="en-US" dirty="0"/>
              <a:t> levies imposed in the current school fiscal year and, based on the district's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taxable valuation most recently certified by the department of revenue</a:t>
            </a:r>
            <a:r>
              <a:rPr lang="en-US" dirty="0"/>
              <a:t>, the estimated impacts of the increase or decrease on a home valued at $100,000 and a home valued at $200,000.</a:t>
            </a:r>
          </a:p>
          <a:p>
            <a:r>
              <a:rPr lang="en-US" dirty="0"/>
              <a:t>publishing a copy of the resolution in a newspaper that will give notice to the largest number of people of the district as determined by the trustees and posting a copy of the resolution to the school district's website.</a:t>
            </a:r>
          </a:p>
        </p:txBody>
      </p:sp>
    </p:spTree>
    <p:extLst>
      <p:ext uri="{BB962C8B-B14F-4D97-AF65-F5344CB8AC3E}">
        <p14:creationId xmlns:p14="http://schemas.microsoft.com/office/powerpoint/2010/main" val="2332152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HQ6A9Q7rKnpyVr7VeLBO5CfTyfi8fqdg7VLWksz0gGqIw6L3QptdyaqBFYhOwmraIVMgp07XcobIIGXxx8ujkFtSPwfEU47aBZPUe1fplIQjRV8HUGf8--PcNHvAhXCJhBNH6GKQ9MScXa5GMsV6an2Fvgk1EcyR1hicozL_AI6fSCpiiEi5-U5A8gKQEzm35PECbYrHeU_7okYyaKmGxl223MZODFdX3Qp-89HH-1IaIptyIiYrZ36TM9Ma9GCc3zrBbPWOscBXdng06eA37lBPTTBp5r3WTp-NHDkNtfdNUVSJpiI7YBp7vYwga6WPeM7S_YCmtPVZpl1bJ0C-RXZkoxonHmjb5fJ7WVYawMhkzF4IxMVv1Cms4Kyd1thDAyHooYcW8SZFtG8d5llDZJzu745-6vfA8soHBAdBJ_KeGQ3nk5acVuj7y36u8skfz0mejmV9WuHXg1lhfmWArAYuogi4Uf84xnAHfLMigDMovp0fMMMKUzuEUDmhc_DO9ST5-6uifLLL2Rrc9KLh_A0HX7cI1IMHFFjIwxPISlTryJlHWSwX5Ofp466bbIJahemRlGLmvggIDBezcMxc-IVK1Lvv-FBOZgSmAan1eSUQe84Utswm2dT-PoceB7OuVq4fTgwXKK73CC_QOx4epDmuHZT03XM8bKBUVKIk0Mizf-aWkvuLVK4=w1677-h943-no">
            <a:extLst>
              <a:ext uri="{FF2B5EF4-FFF2-40B4-BE49-F238E27FC236}">
                <a16:creationId xmlns:a16="http://schemas.microsoft.com/office/drawing/2014/main" id="{34D18D11-34E5-402D-8AF6-6F3033D9F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1481-79C4-476C-8099-EE4DBB3A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3" y="4701991"/>
            <a:ext cx="2867489" cy="13614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Paul Taylor (OPI)</a:t>
            </a:r>
          </a:p>
          <a:p>
            <a:pPr marL="457200" lvl="1" indent="0">
              <a:buNone/>
            </a:pPr>
            <a:r>
              <a:rPr lang="en-US" dirty="0"/>
              <a:t>406-444-1257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ptaylor2@mt.gov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35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D2A-0842-49E6-A7FF-D01D0A51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(PAR)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80F6-E67E-468E-9F6E-2718E0B9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31"/>
            <a:ext cx="10515600" cy="48592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Inflation toggle “if 0 then Current Law Pre-Session FY20, If 1 then HB159 FY20 (for budget calculations not revenue), If 2 then FY21 (Inflation), if 3 then FY22 (Inflation)”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-This toggle directs the spreadsheet to access the data in differing columns on the PAR tab.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-To extend the estimated inflation to future years enter a 3 here then adjust the estimated inflation rate. Note that the inflation compounds off the adjacent column to the left so there is a change of inaccurate data using this method.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-Inflation initially is determined on the Governors budget as per 20-9-326, MCA. The Legislature then chooses to accept, modify or propose different rates.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This inflation is applied to BASE aid components (Per-student, Basic, Indian Education for All, Quality Educator, Data for Achievement, Achievement Gap, At Risk. 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9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97B6-6309-4965-ABE5-477EF5FC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(PAR)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6ADD-94AE-49B9-A76E-DACC9398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41"/>
            <a:ext cx="10515600" cy="488589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CL = Current Law &amp; PL = Present Law Adjustment.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       -These columns are generally only seen during legislative years so districts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       can anticipate the potential increases to the BASE aid components. </a:t>
            </a:r>
          </a:p>
          <a:p>
            <a:r>
              <a:rPr lang="en-US" dirty="0">
                <a:solidFill>
                  <a:srgbClr val="7030A0"/>
                </a:solidFill>
              </a:rPr>
              <a:t>Entering data to estimate a future year: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-Enter an estimated current year ANB by budget unit in the dark blue CY ANB   cells.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-Enter the prior year (PY) adopted budgets. Section 20-9-308, MCA states: The trustees of a district may adopt a general fund budget up to the maximum general fund budget or the previous year's general fund budget, whichever is greater. This allows for the calculation to occur with better accuracy.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-Enter any approved over-BASE (OB) levy in the general fund (GF). Entering this data allows for an adjustment to the 5 year lookback outlined in Section 20-9-308(2)(a), MCA so that proposals for estimated OB levies will be more accurate. </a:t>
            </a:r>
          </a:p>
        </p:txBody>
      </p:sp>
    </p:spTree>
    <p:extLst>
      <p:ext uri="{BB962C8B-B14F-4D97-AF65-F5344CB8AC3E}">
        <p14:creationId xmlns:p14="http://schemas.microsoft.com/office/powerpoint/2010/main" val="93400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E527-4588-4464-A5C0-958C9617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Estimating Future Years Continued </a:t>
            </a:r>
          </a:p>
        </p:txBody>
      </p:sp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5A56528-4937-46B6-ACEC-188DE9A1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399507"/>
            <a:ext cx="10525125" cy="381535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478BC9-27B0-4215-9914-E011FDE711C5}"/>
              </a:ext>
            </a:extLst>
          </p:cNvPr>
          <p:cNvSpPr/>
          <p:nvPr/>
        </p:nvSpPr>
        <p:spPr>
          <a:xfrm>
            <a:off x="976543" y="3326909"/>
            <a:ext cx="2237820" cy="328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48BBCA-135C-46CC-8048-55849D793716}"/>
              </a:ext>
            </a:extLst>
          </p:cNvPr>
          <p:cNvSpPr/>
          <p:nvPr/>
        </p:nvSpPr>
        <p:spPr>
          <a:xfrm>
            <a:off x="976543" y="4620125"/>
            <a:ext cx="2237820" cy="328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48CE83-0B06-4708-8A1E-3340613DA2CE}"/>
              </a:ext>
            </a:extLst>
          </p:cNvPr>
          <p:cNvSpPr/>
          <p:nvPr/>
        </p:nvSpPr>
        <p:spPr>
          <a:xfrm>
            <a:off x="976543" y="5575918"/>
            <a:ext cx="2237820" cy="328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B7DCDE-9649-46D0-AAFC-E7A1325FF78E}"/>
              </a:ext>
            </a:extLst>
          </p:cNvPr>
          <p:cNvSpPr/>
          <p:nvPr/>
        </p:nvSpPr>
        <p:spPr>
          <a:xfrm>
            <a:off x="7341833" y="4442572"/>
            <a:ext cx="1189608" cy="328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71509F-9D21-4A81-A050-58D941C24732}"/>
              </a:ext>
            </a:extLst>
          </p:cNvPr>
          <p:cNvSpPr/>
          <p:nvPr/>
        </p:nvSpPr>
        <p:spPr>
          <a:xfrm>
            <a:off x="4859045" y="4213233"/>
            <a:ext cx="1189608" cy="328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EEDBA-62FE-4F00-8E2C-1A70C4A600F4}"/>
              </a:ext>
            </a:extLst>
          </p:cNvPr>
          <p:cNvSpPr txBox="1"/>
          <p:nvPr/>
        </p:nvSpPr>
        <p:spPr>
          <a:xfrm>
            <a:off x="838199" y="1447060"/>
            <a:ext cx="1042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After entering estimated values to the PAR tab, data and information adjusts on the Inputs tab.  </a:t>
            </a:r>
          </a:p>
        </p:txBody>
      </p:sp>
    </p:spTree>
    <p:extLst>
      <p:ext uri="{BB962C8B-B14F-4D97-AF65-F5344CB8AC3E}">
        <p14:creationId xmlns:p14="http://schemas.microsoft.com/office/powerpoint/2010/main" val="110476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4DBD-05BA-48D3-89D3-0B6B5D3D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in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9D83-7E63-4F22-AEBA-FA9D3DE6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0618"/>
            <a:ext cx="10853691" cy="5010183"/>
          </a:xfrm>
        </p:spPr>
        <p:txBody>
          <a:bodyPr>
            <a:noAutofit/>
          </a:bodyPr>
          <a:lstStyle/>
          <a:p>
            <a:r>
              <a:rPr lang="en-US" sz="2300" dirty="0"/>
              <a:t>SPED rates for IBG, RSBG and Disproportionate Costs do not adjust.</a:t>
            </a:r>
            <a:br>
              <a:rPr lang="en-US" sz="2300" dirty="0"/>
            </a:br>
            <a:r>
              <a:rPr lang="en-US" sz="2300" dirty="0"/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-Affects budget limits and state SPED allowable cost payment along with tax levy</a:t>
            </a:r>
            <a:br>
              <a:rPr lang="en-US" sz="23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           (Swings in budget limits are often associated with disproportionate cost changes)</a:t>
            </a:r>
          </a:p>
          <a:p>
            <a:r>
              <a:rPr lang="en-US" sz="2300" dirty="0"/>
              <a:t>GTB subsidy per BASE mill does not adjust.</a:t>
            </a:r>
            <a:br>
              <a:rPr lang="en-US" sz="2300" dirty="0"/>
            </a:br>
            <a:r>
              <a:rPr lang="en-US" sz="2300" dirty="0"/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-Affects General Fund GTB</a:t>
            </a:r>
          </a:p>
          <a:p>
            <a:r>
              <a:rPr lang="en-US" sz="2300" dirty="0"/>
              <a:t> The number of FTE does not Adjust</a:t>
            </a:r>
            <a:br>
              <a:rPr lang="en-US" sz="2300" dirty="0"/>
            </a:br>
            <a:r>
              <a:rPr lang="en-US" sz="2300" dirty="0"/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-Affects QEC payment, budget limits (can be changed on the </a:t>
            </a:r>
            <a:r>
              <a:rPr lang="en-US" sz="2300" u="sng" dirty="0">
                <a:solidFill>
                  <a:schemeClr val="accent2">
                    <a:lumMod val="50000"/>
                  </a:schemeClr>
                </a:solidFill>
              </a:rPr>
              <a:t>District Data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tab)</a:t>
            </a:r>
          </a:p>
          <a:p>
            <a:r>
              <a:rPr lang="en-US" sz="2300" dirty="0"/>
              <a:t>Title I amounts received does not adjust</a:t>
            </a:r>
            <a:br>
              <a:rPr lang="en-US" sz="2300" dirty="0"/>
            </a:br>
            <a:r>
              <a:rPr lang="en-US" sz="2300" dirty="0"/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-Affects At Risk payment, budget limits (can be changed on the </a:t>
            </a:r>
            <a:r>
              <a:rPr lang="en-US" sz="2300" u="sng" dirty="0">
                <a:solidFill>
                  <a:schemeClr val="accent2">
                    <a:lumMod val="50000"/>
                  </a:schemeClr>
                </a:solidFill>
              </a:rPr>
              <a:t>District Data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tab)</a:t>
            </a:r>
          </a:p>
          <a:p>
            <a:r>
              <a:rPr lang="en-US" sz="2300" dirty="0"/>
              <a:t>Inflation is year-over-year and known amounts may not be known for future years. </a:t>
            </a:r>
            <a:br>
              <a:rPr lang="en-US" sz="2300" dirty="0"/>
            </a:br>
            <a:r>
              <a:rPr lang="en-US" sz="2300" dirty="0"/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-Could skew resulting estimation  </a:t>
            </a:r>
          </a:p>
          <a:p>
            <a:r>
              <a:rPr lang="en-US" sz="2300" dirty="0"/>
              <a:t>Taxable Values very from assessment to non-assessment years. </a:t>
            </a:r>
            <a:br>
              <a:rPr lang="en-US" sz="2300" dirty="0"/>
            </a:br>
            <a:r>
              <a:rPr lang="en-US" sz="2300" dirty="0"/>
              <a:t>	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-Could affect levy, mills, GTB</a:t>
            </a:r>
          </a:p>
        </p:txBody>
      </p:sp>
    </p:spTree>
    <p:extLst>
      <p:ext uri="{BB962C8B-B14F-4D97-AF65-F5344CB8AC3E}">
        <p14:creationId xmlns:p14="http://schemas.microsoft.com/office/powerpoint/2010/main" val="133912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451F9D-1E8F-4EC0-82AE-49AF3AA3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3" y="643466"/>
            <a:ext cx="8704793" cy="55710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EBBEE60-92EB-4438-B975-A9671A15535F}"/>
              </a:ext>
            </a:extLst>
          </p:cNvPr>
          <p:cNvSpPr/>
          <p:nvPr/>
        </p:nvSpPr>
        <p:spPr>
          <a:xfrm>
            <a:off x="1846554" y="3429000"/>
            <a:ext cx="3027287" cy="1906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606AF2-013A-4B49-9015-A5FB9E214E42}"/>
              </a:ext>
            </a:extLst>
          </p:cNvPr>
          <p:cNvSpPr/>
          <p:nvPr/>
        </p:nvSpPr>
        <p:spPr>
          <a:xfrm>
            <a:off x="4633831" y="2549947"/>
            <a:ext cx="5966107" cy="51284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463580-A192-4029-8250-7634CB58E6D4}"/>
              </a:ext>
            </a:extLst>
          </p:cNvPr>
          <p:cNvSpPr/>
          <p:nvPr/>
        </p:nvSpPr>
        <p:spPr>
          <a:xfrm>
            <a:off x="1743602" y="5363592"/>
            <a:ext cx="2579823" cy="71021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F611DD-7B16-406F-A0C5-5A5E0FF7873F}"/>
              </a:ext>
            </a:extLst>
          </p:cNvPr>
          <p:cNvSpPr/>
          <p:nvPr/>
        </p:nvSpPr>
        <p:spPr>
          <a:xfrm>
            <a:off x="8620217" y="5956917"/>
            <a:ext cx="1828179" cy="3462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946</TotalTime>
  <Words>1209</Words>
  <Application>Microsoft Office PowerPoint</Application>
  <PresentationFormat>Widescreen</PresentationFormat>
  <Paragraphs>109</Paragraphs>
  <Slides>43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General Fund Budget Spreadsheet</vt:lpstr>
      <vt:lpstr>Objectives</vt:lpstr>
      <vt:lpstr>Enrollment to Average Number Belonging</vt:lpstr>
      <vt:lpstr>PowerPoint Presentation</vt:lpstr>
      <vt:lpstr>Parameters (PAR) Tab</vt:lpstr>
      <vt:lpstr>Parameters (PAR) Tab</vt:lpstr>
      <vt:lpstr>Estimating Future Years Continued </vt:lpstr>
      <vt:lpstr>Limitations in Estimation</vt:lpstr>
      <vt:lpstr>PowerPoint Presentation</vt:lpstr>
      <vt:lpstr>Input Tab</vt:lpstr>
      <vt:lpstr>Input Tab</vt:lpstr>
      <vt:lpstr>Input Tab</vt:lpstr>
      <vt:lpstr>PowerPoint Presentation</vt:lpstr>
      <vt:lpstr>Non-Levy Revenue Tab BASE</vt:lpstr>
      <vt:lpstr>Non-Levy Revenue Tab over-BASE</vt:lpstr>
      <vt:lpstr>Non-Levy Revenue Tab over-BASE</vt:lpstr>
      <vt:lpstr>Impact of Tax Impact Tab</vt:lpstr>
      <vt:lpstr>Impact of Tax Impact Tab</vt:lpstr>
      <vt:lpstr>Flexible Non-Voted Levy Authority (FNVLA)</vt:lpstr>
      <vt:lpstr>PowerPoint Presentation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State Major Maintenance Aid (SMMA)</vt:lpstr>
      <vt:lpstr>PowerPoint Presentation</vt:lpstr>
      <vt:lpstr>State Major Maintenance Aid (SMMA)</vt:lpstr>
      <vt:lpstr>State Major Maintenance Aid (SMMA)</vt:lpstr>
      <vt:lpstr>Resolution of intent to increase nonvoted levy</vt:lpstr>
      <vt:lpstr>Resolution of intent to increase nonvoted levy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Paul</dc:creator>
  <cp:lastModifiedBy>Taylor, Paul</cp:lastModifiedBy>
  <cp:revision>53</cp:revision>
  <dcterms:created xsi:type="dcterms:W3CDTF">2019-11-05T14:26:56Z</dcterms:created>
  <dcterms:modified xsi:type="dcterms:W3CDTF">2019-11-14T16:59:33Z</dcterms:modified>
</cp:coreProperties>
</file>