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07" r:id="rId3"/>
    <p:sldId id="417" r:id="rId4"/>
    <p:sldId id="607" r:id="rId5"/>
    <p:sldId id="419" r:id="rId6"/>
    <p:sldId id="426" r:id="rId7"/>
    <p:sldId id="652" r:id="rId8"/>
    <p:sldId id="653" r:id="rId9"/>
    <p:sldId id="655" r:id="rId10"/>
    <p:sldId id="656" r:id="rId11"/>
    <p:sldId id="657" r:id="rId12"/>
    <p:sldId id="659" r:id="rId13"/>
    <p:sldId id="658" r:id="rId14"/>
    <p:sldId id="660" r:id="rId15"/>
    <p:sldId id="661" r:id="rId16"/>
    <p:sldId id="663" r:id="rId17"/>
    <p:sldId id="664" r:id="rId18"/>
    <p:sldId id="665" r:id="rId19"/>
    <p:sldId id="616" r:id="rId20"/>
    <p:sldId id="617" r:id="rId21"/>
    <p:sldId id="618" r:id="rId22"/>
    <p:sldId id="646" r:id="rId23"/>
    <p:sldId id="662" r:id="rId24"/>
    <p:sldId id="542" r:id="rId25"/>
    <p:sldId id="647" r:id="rId26"/>
    <p:sldId id="651" r:id="rId27"/>
    <p:sldId id="666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6" autoAdjust="0"/>
    <p:restoredTop sz="94660"/>
  </p:normalViewPr>
  <p:slideViewPr>
    <p:cSldViewPr>
      <p:cViewPr>
        <p:scale>
          <a:sx n="102" d="100"/>
          <a:sy n="102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0D45733-32E4-4748-8D16-0E40CCD7274D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F6E07B9-BC02-45D6-BEC2-719BE10D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6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86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24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49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38DB8-4542-4524-A371-EC36EF753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7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1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1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5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7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2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E71B6-893A-4455-A39D-27F1134887FE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6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School_Finance_Upload/Budget-Files?folderId=45452&amp;view=gridview&amp;pageSize=1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eg.mt.gov/bills/mca/title_0200/chapter_0090/part_0050/section_0250/0200-0090-0050-0250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eadership/Finance-Grants/School-Finance/School-Finance-Budget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bo.com/files/CONFERENCES/2018%20BUDGET%20&amp;%20SPRING/Budget%20Workshops%202018.pptx" TargetMode="External"/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i.mt.gov/LinkClick.aspx?fileticket=C1fl-xIUbUI%3d&amp;portalid=182" TargetMode="External"/><Relationship Id="rId5" Type="http://schemas.openxmlformats.org/officeDocument/2006/relationships/hyperlink" Target="mailto:kara.flath@mt.gov" TargetMode="External"/><Relationship Id="rId4" Type="http://schemas.openxmlformats.org/officeDocument/2006/relationships/hyperlink" Target="https://www.masbo.com/files/CONFERENCES/2018%20BUDGET%20&amp;%20SPRING/OtherBudgetedFundsChartMarch201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8229600" cy="18288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Instructions </a:t>
            </a:r>
            <a:r>
              <a:rPr lang="en-US" dirty="0"/>
              <a:t>for Resolution/Notice </a:t>
            </a:r>
            <a:r>
              <a:rPr lang="en-US" dirty="0" smtClean="0"/>
              <a:t>of </a:t>
            </a:r>
            <a:r>
              <a:rPr lang="en-US" dirty="0"/>
              <a:t>Intent to Increase Non-voted Levies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FY2020 Budgets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20-9-116, MCA. Resolution of intent to increase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nonvoted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levy -- notice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Deadline: 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March 31, 2019</a:t>
            </a:r>
          </a:p>
          <a:p>
            <a:pPr algn="l"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Building Reserve permissive (non-voted) levy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2008 School Facility Condition Inventory report</a:t>
            </a:r>
          </a:p>
          <a:p>
            <a:pPr marL="57150" indent="0">
              <a:buNone/>
            </a:pPr>
            <a:r>
              <a:rPr lang="en-US" dirty="0"/>
              <a:t>OPI </a:t>
            </a:r>
            <a:r>
              <a:rPr lang="en-US" dirty="0" smtClean="0"/>
              <a:t>Website: Leadership/School Finance</a:t>
            </a:r>
          </a:p>
          <a:p>
            <a:pPr marL="514350" indent="-457200"/>
            <a:r>
              <a:rPr lang="en-US" sz="2800" dirty="0" smtClean="0"/>
              <a:t>Click on OPI </a:t>
            </a:r>
            <a:r>
              <a:rPr lang="en-US" sz="2800" dirty="0"/>
              <a:t>Run - </a:t>
            </a:r>
            <a:r>
              <a:rPr lang="en-US" sz="2800" dirty="0">
                <a:hlinkClick r:id="rId2"/>
              </a:rPr>
              <a:t>Facility Inventory </a:t>
            </a:r>
            <a:r>
              <a:rPr lang="en-US" sz="2800" dirty="0" smtClean="0">
                <a:hlinkClick r:id="rId2"/>
              </a:rPr>
              <a:t>Surveys</a:t>
            </a:r>
            <a:r>
              <a:rPr lang="en-US" sz="2800" dirty="0" smtClean="0"/>
              <a:t> link</a:t>
            </a:r>
          </a:p>
          <a:p>
            <a:pPr marL="514350" indent="-457200"/>
            <a:r>
              <a:rPr lang="en-US" sz="2800" dirty="0" smtClean="0"/>
              <a:t>Find your district</a:t>
            </a:r>
          </a:p>
          <a:p>
            <a:pPr marL="571500" indent="-457200"/>
            <a:r>
              <a:rPr lang="en-US" sz="2800" dirty="0" smtClean="0"/>
              <a:t>Look for deficiency categories:</a:t>
            </a:r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 = safety</a:t>
            </a:r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2= damage/</a:t>
            </a:r>
            <a:r>
              <a:rPr lang="en-US" sz="2800" dirty="0" err="1" smtClean="0"/>
              <a:t>wearout</a:t>
            </a:r>
            <a:endParaRPr lang="en-US" sz="2800" dirty="0" smtClean="0"/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 = codes/standards</a:t>
            </a:r>
          </a:p>
        </p:txBody>
      </p:sp>
      <p:sp>
        <p:nvSpPr>
          <p:cNvPr id="4" name="Left Arrow Callout 3"/>
          <p:cNvSpPr/>
          <p:nvPr/>
        </p:nvSpPr>
        <p:spPr>
          <a:xfrm>
            <a:off x="4724400" y="4572000"/>
            <a:ext cx="3476336" cy="11430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0" y="4800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MUST ADDRESS THESE ITEMS FIRST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106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Building Reserve permissive (non-voted) levy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267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 smtClean="0"/>
              <a:t>2008 School Facility Condition Inventory (FCI)</a:t>
            </a:r>
          </a:p>
          <a:p>
            <a:pPr marL="571500" indent="-514350">
              <a:buAutoNum type="arabicPeriod"/>
            </a:pPr>
            <a:r>
              <a:rPr lang="en-US" sz="2800" dirty="0" smtClean="0"/>
              <a:t>Address deficiency categories 1, 2 and 3</a:t>
            </a:r>
          </a:p>
          <a:p>
            <a:pPr marL="571500" indent="-514350">
              <a:buAutoNum type="arabicPeriod"/>
            </a:pPr>
            <a:r>
              <a:rPr lang="en-US" sz="2800" dirty="0" smtClean="0"/>
              <a:t>Review and update the FCI by </a:t>
            </a:r>
            <a:r>
              <a:rPr lang="en-US" sz="2800" b="1" dirty="0" smtClean="0">
                <a:solidFill>
                  <a:srgbClr val="FF0000"/>
                </a:solidFill>
              </a:rPr>
              <a:t>July 1, 2019</a:t>
            </a:r>
          </a:p>
          <a:p>
            <a:pPr marL="457200" lvl="1" indent="0">
              <a:buNone/>
            </a:pPr>
            <a:r>
              <a:rPr lang="en-US" dirty="0" smtClean="0"/>
              <a:t> Trustees determine:</a:t>
            </a:r>
          </a:p>
          <a:p>
            <a:pPr marL="914400" lvl="1" indent="-457200">
              <a:spcBef>
                <a:spcPts val="0"/>
              </a:spcBef>
            </a:pPr>
            <a:r>
              <a:rPr lang="en-US" dirty="0" smtClean="0"/>
              <a:t>Scope and methods of the review</a:t>
            </a:r>
          </a:p>
          <a:p>
            <a:pPr marL="914400" lvl="1" indent="-457200">
              <a:spcBef>
                <a:spcPts val="0"/>
              </a:spcBef>
            </a:pPr>
            <a:r>
              <a:rPr lang="en-US" dirty="0" smtClean="0"/>
              <a:t>Any experts needed for the review</a:t>
            </a:r>
          </a:p>
          <a:p>
            <a:pPr marL="5715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57150" indent="0" algn="ctr">
              <a:spcBef>
                <a:spcPts val="0"/>
              </a:spcBef>
              <a:buNone/>
            </a:pPr>
            <a:r>
              <a:rPr lang="en-US" sz="2800" dirty="0" smtClean="0"/>
              <a:t>Certify completion of the update to OPI by </a:t>
            </a:r>
            <a:r>
              <a:rPr lang="en-US" sz="2800" b="1" dirty="0" smtClean="0"/>
              <a:t>October 31, 2019 </a:t>
            </a:r>
            <a:r>
              <a:rPr lang="en-US" sz="2800" dirty="0" smtClean="0"/>
              <a:t>and certify updates once every 5 years thereafter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9768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Building Reserve permissive (non-voted) levy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dirty="0" smtClean="0"/>
              <a:t>School Major Maintenance Aid </a:t>
            </a:r>
            <a:r>
              <a:rPr lang="en-US" dirty="0" smtClean="0">
                <a:hlinkClick r:id="rId2"/>
              </a:rPr>
              <a:t>20-9-525,MCA</a:t>
            </a:r>
            <a:endParaRPr lang="en-US" dirty="0" smtClean="0"/>
          </a:p>
          <a:p>
            <a:pPr marL="514350" indent="-457200"/>
            <a:r>
              <a:rPr lang="en-US" sz="2800" dirty="0" smtClean="0"/>
              <a:t>State payment - funding source is the natural resource development payment (a.k.a. “NRD payment”)</a:t>
            </a:r>
          </a:p>
          <a:p>
            <a:pPr marL="514350" indent="-457200"/>
            <a:r>
              <a:rPr lang="en-US" sz="2800" dirty="0" smtClean="0"/>
              <a:t>No funding in FY2018 and FY2019</a:t>
            </a:r>
          </a:p>
          <a:p>
            <a:pPr marL="514350" indent="-457200"/>
            <a:r>
              <a:rPr lang="en-US" sz="2800" dirty="0" smtClean="0"/>
              <a:t>Information now included on the OPI Preliminary Budget Data Sheet </a:t>
            </a:r>
          </a:p>
          <a:p>
            <a:pPr marL="914400" lvl="1" indent="-457200"/>
            <a:r>
              <a:rPr lang="en-US" sz="2400" dirty="0" smtClean="0"/>
              <a:t>See page 3, Item 13</a:t>
            </a:r>
            <a:r>
              <a:rPr lang="en-US" sz="2400" dirty="0"/>
              <a:t>. Building Reserve Permissive Sub-Fund School Major Maintenance Aid </a:t>
            </a:r>
            <a:r>
              <a:rPr lang="en-US" sz="2400" dirty="0" smtClean="0"/>
              <a:t>Subsidy</a:t>
            </a:r>
          </a:p>
          <a:p>
            <a:pPr marL="914400" lvl="1" indent="-457200"/>
            <a:r>
              <a:rPr lang="en-US" sz="2400" dirty="0"/>
              <a:t>Calculated Amount of State School Major Maintenance Aid </a:t>
            </a:r>
            <a:r>
              <a:rPr lang="en-US" sz="2400" dirty="0" smtClean="0"/>
              <a:t>Per Dollar of Local Effort</a:t>
            </a:r>
          </a:p>
          <a:p>
            <a:pPr marL="5715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1638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7150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Timeline:</a:t>
            </a:r>
            <a:endParaRPr lang="en-US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en-US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84223"/>
              </p:ext>
            </p:extLst>
          </p:nvPr>
        </p:nvGraphicFramePr>
        <p:xfrm>
          <a:off x="457200" y="1676400"/>
          <a:ext cx="8153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xmlns="" val="2072314670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xmlns="" val="1940976429"/>
                    </a:ext>
                  </a:extLst>
                </a:gridCol>
              </a:tblGrid>
              <a:tr h="5190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Date/Deadline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Event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35744874"/>
                  </a:ext>
                </a:extLst>
              </a:tr>
              <a:tr h="13175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March 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0" dirty="0" smtClean="0"/>
                        <a:t>OPI</a:t>
                      </a:r>
                      <a:r>
                        <a:rPr lang="en-US" sz="2000" i="0" baseline="0" dirty="0" smtClean="0"/>
                        <a:t> releases estimate of </a:t>
                      </a:r>
                      <a:r>
                        <a:rPr lang="en-US" sz="2000" i="1" baseline="0" dirty="0" smtClean="0"/>
                        <a:t>maximum </a:t>
                      </a:r>
                      <a:r>
                        <a:rPr lang="en-US" sz="2000" i="0" baseline="0" dirty="0" smtClean="0"/>
                        <a:t>state funding for ensuing year on preliminary budget data sheet ($0 for FY18 and FY19)</a:t>
                      </a:r>
                      <a:endParaRPr lang="en-US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31324082"/>
                  </a:ext>
                </a:extLst>
              </a:tr>
              <a:tr h="17167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March 31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SB307 notice published, to include: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Projects expected to be pursued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Funding sources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Funds &amp; mills to be raised by levy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53843944"/>
                  </a:ext>
                </a:extLst>
              </a:tr>
              <a:tr h="51902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August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Budgets</a:t>
                      </a:r>
                      <a:r>
                        <a:rPr lang="en-US" sz="2000" baseline="0" dirty="0" smtClean="0"/>
                        <a:t> adopted, levies set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9507969"/>
                  </a:ext>
                </a:extLst>
              </a:tr>
              <a:tr h="72828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Last working day in May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State funding, if any will be distributed to the permissive</a:t>
                      </a:r>
                      <a:r>
                        <a:rPr lang="en-US" sz="2000" baseline="0" dirty="0" smtClean="0"/>
                        <a:t> levy sub-fund in </a:t>
                      </a:r>
                      <a:r>
                        <a:rPr lang="en-US" sz="2000" dirty="0" smtClean="0"/>
                        <a:t>Building Reserve (61)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8320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04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RESOLUTION </a:t>
            </a:r>
            <a:r>
              <a:rPr lang="en-US" sz="3600" b="1" dirty="0" smtClean="0"/>
              <a:t>SPREADSHEET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Purpose of spreadsheet: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Complete </a:t>
            </a:r>
            <a:r>
              <a:rPr lang="en-US" dirty="0"/>
              <a:t>budget projections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Finalize the </a:t>
            </a:r>
            <a:r>
              <a:rPr lang="en-US" dirty="0" smtClean="0"/>
              <a:t>resolution/notice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Information needed: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Taxable values for F2017 – FY2019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 smtClean="0"/>
              <a:t>	Found on cover page of </a:t>
            </a:r>
            <a:r>
              <a:rPr lang="en-US" sz="2800" dirty="0" smtClean="0">
                <a:hlinkClick r:id="rId2"/>
              </a:rPr>
              <a:t>Budget Reports</a:t>
            </a:r>
            <a:endParaRPr lang="en-US" sz="2800" dirty="0" smtClean="0"/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Estimated Taxable value for FY2020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 smtClean="0"/>
              <a:t>	Use FY2019 value or estimate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FY2019 Budget Report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FY2020 Budget Data Sheet (OPI provides March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55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</a:t>
            </a:r>
            <a:r>
              <a:rPr lang="en-US" sz="3600" b="1" dirty="0" smtClean="0"/>
              <a:t>SPREADSHEET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/>
              <a:t>Notice of Intent to Increase Permissive Levies</a:t>
            </a:r>
            <a:endParaRPr lang="en-US" sz="3500" u="sng" dirty="0" smtClean="0"/>
          </a:p>
          <a:p>
            <a:pPr marL="0" indent="0">
              <a:buNone/>
            </a:pPr>
            <a:r>
              <a:rPr lang="en-US" u="sng" dirty="0" smtClean="0"/>
              <a:t>Questions to consider: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/>
              <a:t>What </a:t>
            </a:r>
            <a:r>
              <a:rPr lang="en-US" i="1" dirty="0"/>
              <a:t>is</a:t>
            </a:r>
            <a:r>
              <a:rPr lang="en-US" dirty="0"/>
              <a:t> </a:t>
            </a:r>
            <a:r>
              <a:rPr lang="en-US" dirty="0" smtClean="0"/>
              <a:t>transparency in your district?</a:t>
            </a:r>
            <a:endParaRPr lang="en-US" dirty="0"/>
          </a:p>
          <a:p>
            <a:pPr marL="729854" indent="-385763">
              <a:buFont typeface="+mj-lt"/>
              <a:buAutoNum type="arabicPeriod"/>
            </a:pPr>
            <a:r>
              <a:rPr lang="en-US" dirty="0"/>
              <a:t>When your constituents </a:t>
            </a:r>
            <a:r>
              <a:rPr lang="en-US" dirty="0" smtClean="0"/>
              <a:t>read the notice, what message(s) do you want them to hear?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 smtClean="0"/>
              <a:t>In the end, would you prefer this notice to err on the high or low side with regard to tax impact? 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strategy for managing the repercussions?</a:t>
            </a:r>
          </a:p>
          <a:p>
            <a:pPr marL="34409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81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</a:t>
            </a:r>
            <a:r>
              <a:rPr lang="en-US" sz="3600" b="1" dirty="0" smtClean="0"/>
              <a:t>SPREADSHEET -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b="1" dirty="0" smtClean="0"/>
              <a:t>1. Start Here </a:t>
            </a:r>
            <a:r>
              <a:rPr lang="en-US" dirty="0" smtClean="0"/>
              <a:t>tab: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Enter district name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Enter taxable values for FY2017 – FY2020</a:t>
            </a:r>
          </a:p>
          <a:p>
            <a:pPr marL="0" indent="0">
              <a:buNone/>
            </a:pPr>
            <a:r>
              <a:rPr lang="en-US" b="1" dirty="0" smtClean="0"/>
              <a:t>2. SB307 Detail </a:t>
            </a:r>
            <a:r>
              <a:rPr lang="en-US" dirty="0" smtClean="0"/>
              <a:t>tab:</a:t>
            </a:r>
          </a:p>
          <a:p>
            <a:pPr marL="0" indent="0">
              <a:buNone/>
            </a:pPr>
            <a:r>
              <a:rPr lang="en-US" sz="2800" dirty="0" smtClean="0"/>
              <a:t>Using FY2019 Budget report (page 2, Summary):</a:t>
            </a:r>
          </a:p>
          <a:p>
            <a:pPr lvl="1"/>
            <a:r>
              <a:rPr lang="en-US" dirty="0" smtClean="0"/>
              <a:t>Enter taxes levied for each fund (col. H)</a:t>
            </a:r>
          </a:p>
          <a:p>
            <a:pPr lvl="1"/>
            <a:r>
              <a:rPr lang="en-US" dirty="0" smtClean="0"/>
              <a:t>Enter mills levied for each fund (col. I)</a:t>
            </a:r>
          </a:p>
          <a:p>
            <a:pPr marL="0" indent="0">
              <a:buNone/>
            </a:pPr>
            <a:endParaRPr lang="en-US" dirty="0"/>
          </a:p>
          <a:p>
            <a:pPr marL="344091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52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Cells needing input are yellow</a:t>
            </a:r>
          </a:p>
        </p:txBody>
      </p:sp>
    </p:spTree>
    <p:extLst>
      <p:ext uri="{BB962C8B-B14F-4D97-AF65-F5344CB8AC3E}">
        <p14:creationId xmlns:p14="http://schemas.microsoft.com/office/powerpoint/2010/main" val="36252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</a:t>
            </a:r>
            <a:r>
              <a:rPr lang="en-US" sz="3600" b="1" dirty="0" smtClean="0"/>
              <a:t>SPREADSHEET -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Individual Budgeted Fund </a:t>
            </a:r>
            <a:r>
              <a:rPr lang="en-US" dirty="0" smtClean="0"/>
              <a:t>tabs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Red tabs are the funds required to appear on the Notice </a:t>
            </a:r>
            <a:r>
              <a:rPr lang="en-US" dirty="0"/>
              <a:t>of </a:t>
            </a:r>
            <a:r>
              <a:rPr lang="en-US" dirty="0" smtClean="0"/>
              <a:t>Intent </a:t>
            </a:r>
            <a:r>
              <a:rPr lang="en-US" dirty="0"/>
              <a:t>to Increase Non-voted </a:t>
            </a:r>
            <a:r>
              <a:rPr lang="en-US" dirty="0" smtClean="0"/>
              <a:t>Levies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Remember, you are projecting your FY2020 expenditure budget and funding sources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You can use the amounts on your FY2019 Budget Report as a guide, then fine-tune for FY2020 projections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52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Cells needing input are yellow</a:t>
            </a:r>
          </a:p>
        </p:txBody>
      </p:sp>
    </p:spTree>
    <p:extLst>
      <p:ext uri="{BB962C8B-B14F-4D97-AF65-F5344CB8AC3E}">
        <p14:creationId xmlns:p14="http://schemas.microsoft.com/office/powerpoint/2010/main" val="21332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</a:t>
            </a:r>
            <a:r>
              <a:rPr lang="en-US" sz="3600" b="1" dirty="0" smtClean="0"/>
              <a:t>SPREADSHEET -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7965"/>
            <a:ext cx="8229600" cy="4615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dirty="0" smtClean="0"/>
              <a:t>Go back to the </a:t>
            </a:r>
            <a:r>
              <a:rPr lang="en-US" b="1" dirty="0" smtClean="0"/>
              <a:t>SB307 Detail </a:t>
            </a:r>
            <a:r>
              <a:rPr lang="en-US" dirty="0" smtClean="0"/>
              <a:t>tab:</a:t>
            </a:r>
          </a:p>
          <a:p>
            <a:r>
              <a:rPr lang="en-US" sz="2800" dirty="0" smtClean="0"/>
              <a:t>The projections you made on the individual fund tabs are carried over into three different charts:</a:t>
            </a:r>
          </a:p>
          <a:p>
            <a:pPr lvl="1"/>
            <a:r>
              <a:rPr lang="en-US" dirty="0" smtClean="0"/>
              <a:t>All Funds Using Projected Taxable Value</a:t>
            </a:r>
          </a:p>
          <a:p>
            <a:pPr lvl="1"/>
            <a:r>
              <a:rPr lang="en-US" dirty="0" smtClean="0"/>
              <a:t>All Funds Using Prior Year Taxable Value</a:t>
            </a:r>
          </a:p>
          <a:p>
            <a:pPr lvl="1"/>
            <a:r>
              <a:rPr lang="en-US" dirty="0" smtClean="0"/>
              <a:t>Required SB307 Notice</a:t>
            </a:r>
          </a:p>
          <a:p>
            <a:pPr lvl="2"/>
            <a:r>
              <a:rPr lang="en-US" dirty="0" smtClean="0"/>
              <a:t>Mills are calculated using the prior year taxable value</a:t>
            </a:r>
          </a:p>
          <a:p>
            <a:pPr lvl="2"/>
            <a:r>
              <a:rPr lang="en-US" dirty="0" smtClean="0"/>
              <a:t>Only funds supported by a permissive levy and required to be reported are listed</a:t>
            </a:r>
            <a:endParaRPr lang="en-US" dirty="0"/>
          </a:p>
          <a:p>
            <a:pPr marL="344091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52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Cells needing input are yellow</a:t>
            </a:r>
          </a:p>
        </p:txBody>
      </p:sp>
    </p:spTree>
    <p:extLst>
      <p:ext uri="{BB962C8B-B14F-4D97-AF65-F5344CB8AC3E}">
        <p14:creationId xmlns:p14="http://schemas.microsoft.com/office/powerpoint/2010/main" val="12113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829960"/>
              </p:ext>
            </p:extLst>
          </p:nvPr>
        </p:nvGraphicFramePr>
        <p:xfrm>
          <a:off x="685800" y="1295396"/>
          <a:ext cx="7772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=""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32620397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 Fund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Permissive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Voted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462988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 Fund (01)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7014430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Transportation Fund (10)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07915849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 Depreciation</a:t>
                      </a:r>
                      <a:r>
                        <a:rPr lang="en-US" sz="2000" baseline="0" dirty="0" smtClean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8193896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Tuition Fund (13)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991827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Retirement</a:t>
                      </a:r>
                      <a:r>
                        <a:rPr lang="en-US" sz="2000" baseline="0" dirty="0" smtClean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339498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 Ed Fund (17)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004377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Technology Fund (28)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22364904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Flexibility Fund</a:t>
                      </a:r>
                      <a:r>
                        <a:rPr lang="en-US" sz="2000" baseline="0" dirty="0" smtClean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7043855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Debt Service Fund (50)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5258939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Building Reserve Fund (61)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Budgeted Funds – Permissive and Voted Levies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544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08" y="1676400"/>
            <a:ext cx="8229600" cy="4906963"/>
          </a:xfrm>
        </p:spPr>
        <p:txBody>
          <a:bodyPr>
            <a:noAutofit/>
          </a:bodyPr>
          <a:lstStyle/>
          <a:p>
            <a:pPr marL="914400" indent="-914400">
              <a:buNone/>
            </a:pPr>
            <a:r>
              <a:rPr lang="en-US" sz="2800" b="1" dirty="0" smtClean="0"/>
              <a:t>BACKGROUND INFORMATION -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Senate Bill 307</a:t>
            </a:r>
          </a:p>
          <a:p>
            <a:pPr>
              <a:spcBef>
                <a:spcPts val="300"/>
              </a:spcBef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Transparency </a:t>
            </a:r>
          </a:p>
          <a:p>
            <a:pPr>
              <a:spcBef>
                <a:spcPts val="300"/>
              </a:spcBef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Building Reserve permissive (non-voted) levy</a:t>
            </a:r>
          </a:p>
          <a:p>
            <a:pPr marL="914400" indent="-914400">
              <a:buNone/>
            </a:pPr>
            <a:r>
              <a:rPr lang="en-US" sz="2800" b="1" dirty="0" smtClean="0"/>
              <a:t>RESOLUTION SPREADSHEET</a:t>
            </a:r>
          </a:p>
          <a:p>
            <a:pPr>
              <a:spcBef>
                <a:spcPts val="300"/>
              </a:spcBef>
            </a:pPr>
            <a:r>
              <a:rPr lang="en-US" sz="2800" dirty="0" smtClean="0"/>
              <a:t>Purpose and information needed </a:t>
            </a:r>
          </a:p>
          <a:p>
            <a:pPr>
              <a:spcBef>
                <a:spcPts val="300"/>
              </a:spcBef>
            </a:pPr>
            <a:r>
              <a:rPr lang="en-US" sz="2800" dirty="0" smtClean="0"/>
              <a:t>Steps for completing the spreadsheet</a:t>
            </a:r>
          </a:p>
          <a:p>
            <a:r>
              <a:rPr lang="en-US" sz="2800" dirty="0" smtClean="0"/>
              <a:t>Resolution/Notice</a:t>
            </a:r>
            <a:endParaRPr lang="en-US" sz="2800" dirty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Minimum Requirements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All funds using projected taxable value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All funds using prior year taxable value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950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898743"/>
              </p:ext>
            </p:extLst>
          </p:nvPr>
        </p:nvGraphicFramePr>
        <p:xfrm>
          <a:off x="685800" y="1295396"/>
          <a:ext cx="7772400" cy="456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=""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3262039740"/>
                    </a:ext>
                  </a:extLst>
                </a:gridCol>
              </a:tblGrid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 Fund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Permissive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Voted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46298853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 Fund (01)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70144303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Transportation Fund (10)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07915849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 Depreciation</a:t>
                      </a:r>
                      <a:r>
                        <a:rPr lang="en-US" sz="2000" baseline="0" dirty="0" smtClean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81938964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Tuition Fund (13)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99182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Retirement</a:t>
                      </a:r>
                      <a:r>
                        <a:rPr lang="en-US" sz="2000" baseline="0" dirty="0" smtClean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33949836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 Ed Fund (17)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00437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Technology Fund (28)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223649042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Flexibility Fund</a:t>
                      </a:r>
                      <a:r>
                        <a:rPr lang="en-US" sz="2000" baseline="0" dirty="0" smtClean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704385509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Debt Service Fund (50)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52589390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Building Reserve Fund (61)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72337" y="6217447"/>
            <a:ext cx="557893" cy="1959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1330230" y="6115363"/>
            <a:ext cx="293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required per SB307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Budgeted Funds – Permissive and Voted Levies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9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608704"/>
              </p:ext>
            </p:extLst>
          </p:nvPr>
        </p:nvGraphicFramePr>
        <p:xfrm>
          <a:off x="685800" y="1295396"/>
          <a:ext cx="7772400" cy="456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=""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3262039740"/>
                    </a:ext>
                  </a:extLst>
                </a:gridCol>
              </a:tblGrid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 Fund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Permissive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Voted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46298853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 Fund (01)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70144303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Transportation Fund (10)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07915849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 Depreciation</a:t>
                      </a:r>
                      <a:r>
                        <a:rPr lang="en-US" sz="2000" baseline="0" dirty="0" smtClean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81938964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Tuition Fund (13)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99182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Retirement</a:t>
                      </a:r>
                      <a:r>
                        <a:rPr lang="en-US" sz="2000" baseline="0" dirty="0" smtClean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33949836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 Ed Fund (17)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00437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Technology Fund (28)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223649042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Flexibility Fund</a:t>
                      </a:r>
                      <a:r>
                        <a:rPr lang="en-US" sz="2000" baseline="0" dirty="0" smtClean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704385509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Debt Service Fund (50)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52589390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Building Reserve Fund (61)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7693" y="6324600"/>
            <a:ext cx="557893" cy="1959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1337604" y="6248400"/>
            <a:ext cx="293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required per SB307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6337" y="2131109"/>
            <a:ext cx="2044463" cy="383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6392893" y="4191000"/>
            <a:ext cx="2065307" cy="16687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4572000" y="6172200"/>
            <a:ext cx="584850" cy="460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5189049" y="6096000"/>
            <a:ext cx="331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Levies with tax impact; </a:t>
            </a:r>
            <a:endParaRPr lang="en-US" sz="2000" dirty="0" smtClean="0"/>
          </a:p>
          <a:p>
            <a:r>
              <a:rPr lang="en-US" sz="2000" dirty="0" smtClean="0"/>
              <a:t>notice </a:t>
            </a:r>
            <a:r>
              <a:rPr lang="en-US" sz="2000" i="1" dirty="0"/>
              <a:t>not </a:t>
            </a:r>
            <a:r>
              <a:rPr lang="en-US" sz="2000" dirty="0"/>
              <a:t>required per SB307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14777" y="5025389"/>
            <a:ext cx="2049204" cy="4504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6413737" y="2133600"/>
            <a:ext cx="2044463" cy="383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Budgeted Funds – Permissive and Voted Levies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1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Calculating Mills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Taxable Value is basis for mill calculation: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1" y="2288098"/>
            <a:ext cx="8863899" cy="40308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5715000" y="5181600"/>
            <a:ext cx="1981200" cy="944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Calculating Mills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334000"/>
          </a:xfrm>
        </p:spPr>
        <p:txBody>
          <a:bodyPr/>
          <a:lstStyle/>
          <a:p>
            <a:pPr marL="514350" indent="-457200"/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008000"/>
                </a:solidFill>
              </a:rPr>
              <a:t>mill</a:t>
            </a:r>
            <a:r>
              <a:rPr lang="en-US" sz="2400" dirty="0" smtClean="0"/>
              <a:t> is 1/1,000 of taxable value (TV/1000)</a:t>
            </a:r>
          </a:p>
          <a:p>
            <a:pPr marL="514350" indent="-457200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Levied mills</a:t>
            </a:r>
            <a:r>
              <a:rPr lang="en-US" sz="2400" dirty="0" smtClean="0"/>
              <a:t>: Amount needed to raise / mill value</a:t>
            </a:r>
          </a:p>
          <a:p>
            <a:pPr marL="514350" indent="-45720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Tax impact on a property</a:t>
            </a:r>
            <a:r>
              <a:rPr lang="en-US" sz="2400" dirty="0" smtClean="0"/>
              <a:t>: levied mills x property’s </a:t>
            </a:r>
            <a:r>
              <a:rPr lang="en-US" sz="2400" i="1" dirty="0" smtClean="0"/>
              <a:t>taxable </a:t>
            </a:r>
            <a:r>
              <a:rPr lang="en-US" sz="2400" dirty="0" smtClean="0"/>
              <a:t>value / 1000</a:t>
            </a:r>
          </a:p>
          <a:p>
            <a:pPr marL="57150" indent="0">
              <a:buNone/>
            </a:pPr>
            <a:r>
              <a:rPr lang="en-US" sz="2800" b="1" dirty="0" smtClean="0"/>
              <a:t>Example: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 smtClean="0"/>
              <a:t>Taxable value = $3,500,000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 smtClean="0"/>
              <a:t>Amount needed to raise = $33,250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2600" dirty="0" smtClean="0"/>
              <a:t>Mill = $3,500,000 / 1,000) = </a:t>
            </a:r>
            <a:r>
              <a:rPr lang="en-US" sz="2600" b="1" dirty="0" smtClean="0">
                <a:solidFill>
                  <a:srgbClr val="008000"/>
                </a:solidFill>
              </a:rPr>
              <a:t>$3,500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2600" dirty="0" smtClean="0"/>
              <a:t>Levied mills = $33,250 / $3,500 =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9.5 mills</a:t>
            </a: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 smtClean="0"/>
              <a:t>Tax impact on $200,000 property: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Taxable value of property = $200,000 X .0135 = $2,700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 smtClean="0"/>
              <a:t>     (9.5 mills X $2,700) / 1,000 = </a:t>
            </a: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$25.65</a:t>
            </a:r>
          </a:p>
        </p:txBody>
      </p:sp>
    </p:spTree>
    <p:extLst>
      <p:ext uri="{BB962C8B-B14F-4D97-AF65-F5344CB8AC3E}">
        <p14:creationId xmlns:p14="http://schemas.microsoft.com/office/powerpoint/2010/main" val="40589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 smtClean="0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Beginning </a:t>
            </a:r>
            <a:r>
              <a:rPr lang="en-US" altLang="en-US" dirty="0">
                <a:latin typeface="Calibri" panose="020F0502020204030204" pitchFamily="34" charset="0"/>
              </a:rPr>
              <a:t>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dirty="0"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dirty="0">
                <a:latin typeface="Calibri" panose="020F0502020204030204" pitchFamily="34" charset="0"/>
              </a:rPr>
              <a:t>Ending Fund </a:t>
            </a:r>
            <a:r>
              <a:rPr lang="en-US" altLang="en-US" dirty="0" smtClean="0">
                <a:latin typeface="Calibri" panose="020F0502020204030204" pitchFamily="34" charset="0"/>
              </a:rPr>
              <a:t>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u="sng" dirty="0" smtClean="0">
                <a:latin typeface="Calibri" panose="020F0502020204030204" pitchFamily="34" charset="0"/>
              </a:rPr>
              <a:t>-  Reserves			     </a:t>
            </a:r>
            <a:r>
              <a:rPr lang="en-US" altLang="en-US" dirty="0" smtClean="0">
                <a:latin typeface="Calibri" panose="020F0502020204030204" pitchFamily="34" charset="0"/>
              </a:rPr>
              <a:t>	</a:t>
            </a:r>
            <a:endParaRPr lang="en-US" altLang="en-US" u="sng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Fund Balance </a:t>
            </a:r>
            <a:r>
              <a:rPr lang="en-US" altLang="en-US" dirty="0" err="1" smtClean="0">
                <a:latin typeface="Calibri" panose="020F0502020204030204" pitchFamily="34" charset="0"/>
              </a:rPr>
              <a:t>Reappropriated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 marL="800100" eaLnBrk="1" hangingPunct="1">
              <a:spcBef>
                <a:spcPts val="1200"/>
              </a:spcBef>
              <a:buNone/>
            </a:pPr>
            <a:r>
              <a:rPr lang="en-US" altLang="en-US" sz="2800" i="1" dirty="0">
                <a:latin typeface="Calibri" panose="020F0502020204030204" pitchFamily="34" charset="0"/>
              </a:rPr>
              <a:t>Being conservative? Recommend estimating low</a:t>
            </a:r>
          </a:p>
          <a:p>
            <a:pPr marL="800100" eaLnBrk="1" hangingPunct="1">
              <a:buFontTx/>
              <a:buNone/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>
                <a:latin typeface="+mj-lt"/>
              </a:rPr>
              <a:t>Fund Balance Reappropriated</a:t>
            </a:r>
            <a:endParaRPr lang="en-US" alt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9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u="sng" dirty="0" smtClean="0"/>
              <a:t>HB 647 change in Guaranteed Tax Base (GTB) thresholds:</a:t>
            </a:r>
          </a:p>
          <a:p>
            <a:pPr lvl="1"/>
            <a:r>
              <a:rPr lang="en-US" sz="2600" dirty="0" smtClean="0"/>
              <a:t>FY18 and prior: 193%</a:t>
            </a:r>
          </a:p>
          <a:p>
            <a:pPr lvl="1"/>
            <a:r>
              <a:rPr lang="en-US" sz="2600" dirty="0" smtClean="0"/>
              <a:t>FY19: 216%</a:t>
            </a:r>
          </a:p>
          <a:p>
            <a:pPr lvl="1"/>
            <a:r>
              <a:rPr lang="en-US" sz="2600" dirty="0" smtClean="0"/>
              <a:t>FY20: 224%</a:t>
            </a:r>
          </a:p>
          <a:p>
            <a:pPr lvl="1"/>
            <a:r>
              <a:rPr lang="en-US" sz="2600" dirty="0" smtClean="0"/>
              <a:t>FY21: 232%</a:t>
            </a:r>
          </a:p>
          <a:p>
            <a:pPr marL="0" lvl="1" indent="0">
              <a:buNone/>
            </a:pPr>
            <a:endParaRPr lang="en-US" sz="1500" dirty="0"/>
          </a:p>
          <a:p>
            <a:pPr marL="0" lvl="1" indent="0">
              <a:spcBef>
                <a:spcPts val="0"/>
              </a:spcBef>
              <a:buNone/>
            </a:pPr>
            <a:r>
              <a:rPr lang="en-US" sz="3000" b="1" u="sng" dirty="0" smtClean="0">
                <a:solidFill>
                  <a:srgbClr val="FF0000"/>
                </a:solidFill>
              </a:rPr>
              <a:t>Practical impacts: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General Fund </a:t>
            </a:r>
            <a:r>
              <a:rPr lang="en-US" sz="2600" b="1" dirty="0">
                <a:solidFill>
                  <a:srgbClr val="FF0000"/>
                </a:solidFill>
              </a:rPr>
              <a:t>BASE levies </a:t>
            </a:r>
            <a:r>
              <a:rPr lang="en-US" sz="2600" b="1" dirty="0" smtClean="0">
                <a:solidFill>
                  <a:srgbClr val="FF0000"/>
                </a:solidFill>
              </a:rPr>
              <a:t>likely to decrease FY19 – FY21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Potential to offset permissive increases in other funds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Potential to offset tax impact of new levies requiring voter approval</a:t>
            </a:r>
            <a:r>
              <a:rPr lang="en-US" sz="2800" b="1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Total adopted budget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>
                <a:latin typeface="+mj-lt"/>
              </a:rPr>
              <a:t>Additional Considerations: General Fund</a:t>
            </a:r>
            <a:endParaRPr lang="en-US" alt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06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Finalizing the Notice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Next steps: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 smtClean="0"/>
              <a:t>Decide what to include in notice</a:t>
            </a:r>
          </a:p>
          <a:p>
            <a:pPr marL="1087041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Minimum requirements</a:t>
            </a:r>
          </a:p>
          <a:p>
            <a:pPr marL="1087041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funds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 smtClean="0"/>
              <a:t>Develop notice language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 smtClean="0"/>
              <a:t>Get Board approval, post notice as required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 smtClean="0"/>
              <a:t>Refine numbers through fiscal year end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 smtClean="0"/>
              <a:t>Make year-end spending decisions with ending fund balance and ensuing year taxes in mind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39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MASBO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hlinkClick r:id="rId2"/>
              </a:rPr>
              <a:t>Denise Williams</a:t>
            </a:r>
            <a:r>
              <a:rPr lang="en-US" sz="2800" dirty="0" smtClean="0"/>
              <a:t> 406-461-3659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Budget Workshops 2018: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>
                <a:hlinkClick r:id="rId3"/>
              </a:rPr>
              <a:t>Power Point Presentation </a:t>
            </a:r>
            <a:r>
              <a:rPr lang="en-US" sz="2400" dirty="0" smtClean="0"/>
              <a:t>– Mike Waterman</a:t>
            </a:r>
          </a:p>
          <a:p>
            <a:r>
              <a:rPr lang="en-US" sz="2800" dirty="0" smtClean="0">
                <a:hlinkClick r:id="rId4"/>
              </a:rPr>
              <a:t>Other Budgeted Funds Chart</a:t>
            </a:r>
            <a:endParaRPr lang="en-US" sz="2800" dirty="0"/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/>
              <a:t>OFFICE OF PUBLIC INSTRUCTION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hlinkClick r:id="rId5"/>
              </a:rPr>
              <a:t>Kara Flath </a:t>
            </a:r>
            <a:r>
              <a:rPr lang="en-US" sz="2800" dirty="0" smtClean="0"/>
              <a:t>406-444-3249</a:t>
            </a:r>
          </a:p>
          <a:p>
            <a:r>
              <a:rPr lang="en-US" sz="2800" dirty="0" smtClean="0">
                <a:hlinkClick r:id="rId6"/>
              </a:rPr>
              <a:t>Building Reserve Fund Guidance Document 2018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28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Background: SB307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-57150">
              <a:spcBef>
                <a:spcPts val="0"/>
              </a:spcBef>
              <a:buNone/>
            </a:pPr>
            <a:r>
              <a:rPr lang="en-US" sz="2800" dirty="0" smtClean="0"/>
              <a:t>Senate Bill 307 (2017 legislative session)</a:t>
            </a:r>
          </a:p>
          <a:p>
            <a:pPr marL="0" indent="-57150">
              <a:spcBef>
                <a:spcPts val="0"/>
              </a:spcBef>
              <a:buNone/>
            </a:pPr>
            <a:r>
              <a:rPr lang="en-US" sz="2800" dirty="0" smtClean="0"/>
              <a:t>Primary components:</a:t>
            </a:r>
          </a:p>
          <a:p>
            <a:pPr marL="285750">
              <a:buFont typeface="Wingdings" panose="05000000000000000000" pitchFamily="2" charset="2"/>
              <a:buChar char="Ø"/>
            </a:pPr>
            <a:r>
              <a:rPr lang="en-US" sz="2400" dirty="0" smtClean="0"/>
              <a:t>Transparency </a:t>
            </a:r>
            <a:r>
              <a:rPr lang="en-US" sz="2400" dirty="0"/>
              <a:t>in the levying process </a:t>
            </a:r>
            <a:endParaRPr lang="en-US" sz="2400" dirty="0" smtClean="0"/>
          </a:p>
          <a:p>
            <a:pPr marL="685800" lvl="1"/>
            <a:r>
              <a:rPr lang="en-US" sz="2400" dirty="0" smtClean="0"/>
              <a:t>Trustees must  adopt </a:t>
            </a:r>
            <a:r>
              <a:rPr lang="en-US" sz="2400" dirty="0"/>
              <a:t>a </a:t>
            </a:r>
            <a:r>
              <a:rPr lang="en-US" sz="2400" b="1" dirty="0"/>
              <a:t>resolution</a:t>
            </a:r>
            <a:r>
              <a:rPr lang="en-US" sz="2400" dirty="0"/>
              <a:t> in the Spring each year estimating the increase/decrease in revenue and mills from </a:t>
            </a:r>
            <a:r>
              <a:rPr lang="en-US" sz="2400" dirty="0" smtClean="0"/>
              <a:t>permissive (non-voted) </a:t>
            </a:r>
            <a:r>
              <a:rPr lang="en-US" sz="2400" dirty="0"/>
              <a:t>levies in each of the following </a:t>
            </a:r>
            <a:r>
              <a:rPr lang="en-US" sz="2400" dirty="0" smtClean="0"/>
              <a:t>funds:  </a:t>
            </a:r>
            <a:r>
              <a:rPr lang="en-US" sz="2400" b="1" dirty="0" smtClean="0">
                <a:solidFill>
                  <a:srgbClr val="7030A0"/>
                </a:solidFill>
              </a:rPr>
              <a:t>Tuition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7030A0"/>
                </a:solidFill>
              </a:rPr>
              <a:t>Adult </a:t>
            </a:r>
            <a:r>
              <a:rPr lang="en-US" sz="2400" b="1" dirty="0">
                <a:solidFill>
                  <a:srgbClr val="7030A0"/>
                </a:solidFill>
              </a:rPr>
              <a:t>Education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7030A0"/>
                </a:solidFill>
              </a:rPr>
              <a:t>Building Reserve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7030A0"/>
                </a:solidFill>
              </a:rPr>
              <a:t>Transportation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7030A0"/>
                </a:solidFill>
              </a:rPr>
              <a:t>Bus </a:t>
            </a:r>
            <a:r>
              <a:rPr lang="en-US" sz="2400" b="1" dirty="0" smtClean="0">
                <a:solidFill>
                  <a:srgbClr val="7030A0"/>
                </a:solidFill>
              </a:rPr>
              <a:t>Depreciation</a:t>
            </a:r>
          </a:p>
          <a:p>
            <a:pPr marL="285750">
              <a:buFont typeface="Wingdings" panose="05000000000000000000" pitchFamily="2" charset="2"/>
              <a:buChar char="Ø"/>
            </a:pPr>
            <a:r>
              <a:rPr lang="en-US" sz="2400" dirty="0" smtClean="0"/>
              <a:t>New permissive (non-voted) levy </a:t>
            </a:r>
            <a:r>
              <a:rPr lang="en-US" sz="2400" dirty="0"/>
              <a:t>authority to address school facilities maintenance and </a:t>
            </a:r>
            <a:r>
              <a:rPr lang="en-US" sz="2400" dirty="0" smtClean="0"/>
              <a:t>repair</a:t>
            </a:r>
          </a:p>
          <a:p>
            <a:pPr marL="685800" lvl="1"/>
            <a:r>
              <a:rPr lang="en-US" sz="2400" dirty="0" smtClean="0"/>
              <a:t>Track in Building Reserve Fund</a:t>
            </a:r>
          </a:p>
          <a:p>
            <a:pPr marL="685800" lvl="1"/>
            <a:r>
              <a:rPr lang="en-US" sz="2400" dirty="0" smtClean="0"/>
              <a:t>School </a:t>
            </a:r>
            <a:r>
              <a:rPr lang="en-US" sz="2400" dirty="0"/>
              <a:t>facility maintenance </a:t>
            </a:r>
            <a:r>
              <a:rPr lang="en-US" sz="2400" dirty="0" smtClean="0"/>
              <a:t>amount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51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20-9-116, MCA. </a:t>
            </a:r>
            <a:r>
              <a:rPr lang="en-US" sz="1600" b="1" dirty="0"/>
              <a:t>Resolution of intent to increase </a:t>
            </a:r>
            <a:r>
              <a:rPr lang="en-US" sz="1600" b="1" dirty="0" err="1"/>
              <a:t>nonvoted</a:t>
            </a:r>
            <a:r>
              <a:rPr lang="en-US" sz="1600" b="1" dirty="0"/>
              <a:t> levy -- notice. </a:t>
            </a:r>
            <a:r>
              <a:rPr lang="en-US" sz="1600" dirty="0"/>
              <a:t>(1) The trustees of a school district shall adopt a resolution no later </a:t>
            </a:r>
            <a:r>
              <a:rPr lang="en-US" sz="1600" dirty="0" smtClean="0"/>
              <a:t>than…March </a:t>
            </a:r>
            <a:r>
              <a:rPr lang="en-US" sz="1600" dirty="0"/>
              <a:t>31 in fiscal years 2018 and subsequent fiscal years and provide notice pursuant to subsection (2) whenever the trustees intend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in the ensuing school fiscal year for the purposes of funding any of the funds listed below: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a) the tuition fund under 20-5-324;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b) the adult education fund under 20-7-705;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c) the building reserve fund under 20-9-502 and 20-9-503;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d) the transportation fund under 20-10-143 and 20-10-144; and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e) the bus depreciation reserve fund under 20-10-147.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2) The trustees shall provide notice of intent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for the ensuing </a:t>
            </a:r>
            <a:r>
              <a:rPr lang="en-US" sz="1600" dirty="0" smtClean="0"/>
              <a:t>school </a:t>
            </a:r>
            <a:r>
              <a:rPr lang="en-US" sz="1600" dirty="0"/>
              <a:t>fiscal year by: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a) adopting a resolution of intent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that includes, at a minimum, the estimated number of increased or decreased mills to be imposed and the estimated increased or decreased revenue to be raised compared to </a:t>
            </a:r>
            <a:r>
              <a:rPr lang="en-US" sz="1600" dirty="0" err="1"/>
              <a:t>nonvoted</a:t>
            </a:r>
            <a:r>
              <a:rPr lang="en-US" sz="1600" dirty="0"/>
              <a:t> levies under (1)(a) through (1)(e) imposed in the current school fiscal year and, based on the district's taxable valuation most recently certified by the department of revenue under 15-10-202, the estimated impacts of the increase or decrease on a home valued at $100,000 and a home valued at $200,000; and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b) publishing a copy of the resolution in a newspaper that will give notice to the largest number of people of the district as determined by the trustees and posting a copy of the resolution to the school district's website.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Background: </a:t>
            </a:r>
            <a:r>
              <a:rPr lang="en-US" sz="3600" dirty="0" smtClean="0"/>
              <a:t>Resolution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11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Resolution/Notice requirements: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Dollar and mill increases in </a:t>
            </a:r>
            <a:r>
              <a:rPr lang="en-US" dirty="0" err="1" smtClean="0"/>
              <a:t>nonvoted</a:t>
            </a:r>
            <a:r>
              <a:rPr lang="en-US" dirty="0" smtClean="0"/>
              <a:t> levies in: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Transportation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Bus Depreciation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Tuition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Adult Ed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Building Reserve Fund </a:t>
            </a:r>
            <a:r>
              <a:rPr lang="en-US" dirty="0" smtClean="0">
                <a:solidFill>
                  <a:srgbClr val="FF0000"/>
                </a:solidFill>
              </a:rPr>
              <a:t>*NEW*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Using prior year taxable value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Impact on $100K and $200K home</a:t>
            </a:r>
          </a:p>
          <a:p>
            <a:pPr lvl="1">
              <a:spcBef>
                <a:spcPts val="0"/>
              </a:spcBef>
            </a:pPr>
            <a:r>
              <a:rPr lang="en-US" dirty="0"/>
              <a:t>Publish </a:t>
            </a:r>
            <a:r>
              <a:rPr lang="en-US" dirty="0" smtClean="0"/>
              <a:t>notice in </a:t>
            </a:r>
            <a:r>
              <a:rPr lang="en-US" dirty="0"/>
              <a:t>newspaper by March </a:t>
            </a:r>
            <a:r>
              <a:rPr lang="en-US" dirty="0" smtClean="0"/>
              <a:t>31</a:t>
            </a:r>
          </a:p>
          <a:p>
            <a:pPr marL="57150" indent="0" algn="ctr">
              <a:spcBef>
                <a:spcPts val="30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Note:  these are </a:t>
            </a:r>
            <a:r>
              <a:rPr lang="en-US" b="1" i="1" u="sng" dirty="0" smtClean="0">
                <a:solidFill>
                  <a:srgbClr val="FF0000"/>
                </a:solidFill>
              </a:rPr>
              <a:t>estimates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Notice of Intent to Increase Non-voted Levies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72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1"/>
            <a:ext cx="8458200" cy="60198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Sample Resolution and Notice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405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Building Reserve permissive (non-voted) levy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 lnSpcReduction="10000"/>
          </a:bodyPr>
          <a:lstStyle/>
          <a:p>
            <a:pPr marL="57150" indent="0">
              <a:buNone/>
            </a:pPr>
            <a:r>
              <a:rPr lang="en-US" dirty="0" smtClean="0"/>
              <a:t>New permissive (non-voted) levy in the Building Reserve Fund</a:t>
            </a:r>
          </a:p>
          <a:p>
            <a:pPr lvl="1"/>
            <a:r>
              <a:rPr lang="en-US" sz="3200" dirty="0" smtClean="0"/>
              <a:t>“</a:t>
            </a:r>
            <a:r>
              <a:rPr lang="en-US" sz="3200" b="1" i="1" dirty="0" smtClean="0">
                <a:solidFill>
                  <a:srgbClr val="00B050"/>
                </a:solidFill>
              </a:rPr>
              <a:t>School facility maintenance amount</a:t>
            </a:r>
            <a:r>
              <a:rPr lang="en-US" sz="3200" dirty="0" smtClean="0"/>
              <a:t>”</a:t>
            </a:r>
          </a:p>
          <a:p>
            <a:pPr lvl="2"/>
            <a:r>
              <a:rPr lang="en-US" sz="2800" dirty="0" smtClean="0"/>
              <a:t>$15,000</a:t>
            </a:r>
            <a:r>
              <a:rPr lang="en-US" sz="2800" dirty="0" smtClean="0">
                <a:solidFill>
                  <a:srgbClr val="FF0000"/>
                </a:solidFill>
              </a:rPr>
              <a:t>*</a:t>
            </a:r>
            <a:r>
              <a:rPr lang="en-US" sz="2800" dirty="0" smtClean="0"/>
              <a:t> + ($100 X previous year’s ANB)</a:t>
            </a:r>
          </a:p>
          <a:p>
            <a:pPr lvl="2"/>
            <a:r>
              <a:rPr lang="en-US" sz="2800" dirty="0" smtClean="0"/>
              <a:t>Can levy up to 10 mills; supplement with other legally available funds if 10 mills isn’t enough</a:t>
            </a:r>
          </a:p>
          <a:p>
            <a:pPr lvl="1"/>
            <a:r>
              <a:rPr lang="en-US" sz="3200" dirty="0" smtClean="0"/>
              <a:t>Must spend on certain items in 2008 School Facility Condition Inventory report</a:t>
            </a:r>
          </a:p>
          <a:p>
            <a:pPr lvl="1"/>
            <a:r>
              <a:rPr lang="en-US" sz="3200" dirty="0" smtClean="0"/>
              <a:t>Eventual state subsidy (GTB) to support levy in future years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91000" y="60915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22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3200" b="1" i="1" dirty="0">
                <a:solidFill>
                  <a:srgbClr val="00B050"/>
                </a:solidFill>
              </a:rPr>
              <a:t>School facility maintenance </a:t>
            </a:r>
            <a:r>
              <a:rPr lang="en-US" sz="3200" b="1" i="1" dirty="0" smtClean="0">
                <a:solidFill>
                  <a:srgbClr val="00B050"/>
                </a:solidFill>
              </a:rPr>
              <a:t>amount</a:t>
            </a:r>
          </a:p>
          <a:p>
            <a:pPr marL="457200" lvl="1" indent="-45720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annual contribution amount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ALL sources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15,000</a:t>
            </a:r>
            <a:r>
              <a:rPr lang="en-US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(budget limit ANB x $</a:t>
            </a: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100)</a:t>
            </a:r>
          </a:p>
          <a:p>
            <a:pPr marL="365760">
              <a:spcBef>
                <a:spcPts val="0"/>
              </a:spcBef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permissively levy up to 10 mills; supplement with other legally available funds if 10 mills isn’t enough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1491" y="2971800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033580"/>
              </p:ext>
            </p:extLst>
          </p:nvPr>
        </p:nvGraphicFramePr>
        <p:xfrm>
          <a:off x="685800" y="3581400"/>
          <a:ext cx="7848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5451">
                  <a:extLst>
                    <a:ext uri="{9D8B030D-6E8A-4147-A177-3AD203B41FA5}">
                      <a16:colId xmlns:a16="http://schemas.microsoft.com/office/drawing/2014/main" xmlns="" val="3654902181"/>
                    </a:ext>
                  </a:extLst>
                </a:gridCol>
                <a:gridCol w="4623149">
                  <a:extLst>
                    <a:ext uri="{9D8B030D-6E8A-4147-A177-3AD203B41FA5}">
                      <a16:colId xmlns:a16="http://schemas.microsoft.com/office/drawing/2014/main" xmlns="" val="220124397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Max</a:t>
                      </a:r>
                      <a:r>
                        <a:rPr lang="en-US" sz="2400" baseline="0" dirty="0" smtClean="0"/>
                        <a:t> Annual Contribution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33264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25,000   (100 x $100 + $15,000)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45838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$ 75,000   (500 x $100 + $15,000)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592905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$100,000  (750 x $100 + $15,000)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43741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91000" y="58674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2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Building Reserve permissive (non-voted) levy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Allowable Uses – in order of priority: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Repairs categorized as ‘safety,’ ‘damage/wear out,’ or ‘codes and standards’ in 2008 Facility Condition Inventory (FCI), </a:t>
            </a:r>
            <a:r>
              <a:rPr lang="en-US" i="1" dirty="0" smtClean="0"/>
              <a:t>then</a:t>
            </a:r>
            <a:endParaRPr lang="en-US" dirty="0" smtClean="0"/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Updating FCI, </a:t>
            </a:r>
            <a:r>
              <a:rPr lang="en-US" i="1" dirty="0" smtClean="0"/>
              <a:t>then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New projects </a:t>
            </a:r>
            <a:r>
              <a:rPr lang="en-US" dirty="0" smtClean="0"/>
              <a:t>designed to produce operational </a:t>
            </a:r>
            <a:r>
              <a:rPr lang="en-US" dirty="0"/>
              <a:t>efficiencies such </a:t>
            </a:r>
            <a:r>
              <a:rPr lang="en-US" dirty="0" smtClean="0"/>
              <a:t>as: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/>
              <a:t>U</a:t>
            </a:r>
            <a:r>
              <a:rPr lang="en-US" sz="2400" dirty="0" smtClean="0"/>
              <a:t>tility savings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/>
              <a:t>R</a:t>
            </a:r>
            <a:r>
              <a:rPr lang="en-US" sz="2400" dirty="0" smtClean="0"/>
              <a:t>educed </a:t>
            </a:r>
            <a:r>
              <a:rPr lang="en-US" sz="2400" dirty="0"/>
              <a:t>future maintenance </a:t>
            </a:r>
            <a:r>
              <a:rPr lang="en-US" sz="2400" dirty="0" smtClean="0"/>
              <a:t>costs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 smtClean="0"/>
              <a:t>Improved </a:t>
            </a:r>
            <a:r>
              <a:rPr lang="en-US" sz="2400" dirty="0"/>
              <a:t>utilization of </a:t>
            </a:r>
            <a:r>
              <a:rPr lang="en-US" sz="2400" dirty="0" smtClean="0"/>
              <a:t>staff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 smtClean="0"/>
              <a:t>Enhanced </a:t>
            </a:r>
            <a:r>
              <a:rPr lang="en-US" sz="2400" dirty="0"/>
              <a:t>learning environments for </a:t>
            </a:r>
            <a:r>
              <a:rPr lang="en-US" sz="2400" dirty="0" smtClean="0"/>
              <a:t>students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381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11209</TotalTime>
  <Words>1903</Words>
  <Application>Microsoft Office PowerPoint</Application>
  <PresentationFormat>On-screen Show (4:3)</PresentationFormat>
  <Paragraphs>326</Paragraphs>
  <Slides>27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Instructions for Resolution/Notice of Intent to Increase Non-voted Levies  for FY2020 Budgets</vt:lpstr>
      <vt:lpstr>Agenda</vt:lpstr>
      <vt:lpstr>Background: SB307</vt:lpstr>
      <vt:lpstr>Background: Resolution</vt:lpstr>
      <vt:lpstr>Notice of Intent to Increase Non-voted Levies</vt:lpstr>
      <vt:lpstr>Sample Resolution and Notice</vt:lpstr>
      <vt:lpstr>Building Reserve permissive (non-voted) levy</vt:lpstr>
      <vt:lpstr>PowerPoint Presentation</vt:lpstr>
      <vt:lpstr>Building Reserve permissive (non-voted) levy</vt:lpstr>
      <vt:lpstr>Building Reserve permissive (non-voted) levy</vt:lpstr>
      <vt:lpstr>Building Reserve permissive (non-voted) levy</vt:lpstr>
      <vt:lpstr>Building Reserve permissive (non-voted) levy</vt:lpstr>
      <vt:lpstr>PowerPoint Presentation</vt:lpstr>
      <vt:lpstr>RESOLUTION SPREADSHEET</vt:lpstr>
      <vt:lpstr>RESOLUTION SPREADSHEET</vt:lpstr>
      <vt:lpstr>RESOLUTION SPREADSHEET - STEPS</vt:lpstr>
      <vt:lpstr>RESOLUTION SPREADSHEET - STEPS</vt:lpstr>
      <vt:lpstr>RESOLUTION SPREADSHEET - STEPS</vt:lpstr>
      <vt:lpstr>Budgeted Funds – Permissive and Voted Levies</vt:lpstr>
      <vt:lpstr>Budgeted Funds – Permissive and Voted Levies</vt:lpstr>
      <vt:lpstr>Budgeted Funds – Permissive and Voted Levies</vt:lpstr>
      <vt:lpstr>Calculating Mills</vt:lpstr>
      <vt:lpstr>Calculating Mills</vt:lpstr>
      <vt:lpstr>PowerPoint Presentation</vt:lpstr>
      <vt:lpstr>PowerPoint Presentation</vt:lpstr>
      <vt:lpstr>Finalizing the Notice</vt:lpstr>
      <vt:lpstr>RESOURCES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Waterman</dc:creator>
  <cp:lastModifiedBy>Denise</cp:lastModifiedBy>
  <cp:revision>232</cp:revision>
  <cp:lastPrinted>2017-11-27T23:47:23Z</cp:lastPrinted>
  <dcterms:created xsi:type="dcterms:W3CDTF">2015-12-30T18:45:22Z</dcterms:created>
  <dcterms:modified xsi:type="dcterms:W3CDTF">2019-02-21T17:19:18Z</dcterms:modified>
</cp:coreProperties>
</file>