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5"/>
  </p:notesMasterIdLst>
  <p:handoutMasterIdLst>
    <p:handoutMasterId r:id="rId96"/>
  </p:handoutMasterIdLst>
  <p:sldIdLst>
    <p:sldId id="256" r:id="rId3"/>
    <p:sldId id="365" r:id="rId4"/>
    <p:sldId id="366" r:id="rId5"/>
    <p:sldId id="257" r:id="rId6"/>
    <p:sldId id="270" r:id="rId7"/>
    <p:sldId id="268" r:id="rId8"/>
    <p:sldId id="261" r:id="rId9"/>
    <p:sldId id="267" r:id="rId10"/>
    <p:sldId id="275" r:id="rId11"/>
    <p:sldId id="334" r:id="rId12"/>
    <p:sldId id="276" r:id="rId13"/>
    <p:sldId id="279" r:id="rId14"/>
    <p:sldId id="280" r:id="rId15"/>
    <p:sldId id="373" r:id="rId16"/>
    <p:sldId id="374" r:id="rId17"/>
    <p:sldId id="375" r:id="rId18"/>
    <p:sldId id="278" r:id="rId19"/>
    <p:sldId id="262" r:id="rId20"/>
    <p:sldId id="332" r:id="rId21"/>
    <p:sldId id="333" r:id="rId22"/>
    <p:sldId id="263" r:id="rId23"/>
    <p:sldId id="281" r:id="rId24"/>
    <p:sldId id="376" r:id="rId25"/>
    <p:sldId id="282" r:id="rId26"/>
    <p:sldId id="264" r:id="rId27"/>
    <p:sldId id="283" r:id="rId28"/>
    <p:sldId id="377" r:id="rId29"/>
    <p:sldId id="378" r:id="rId30"/>
    <p:sldId id="335" r:id="rId31"/>
    <p:sldId id="336" r:id="rId32"/>
    <p:sldId id="379" r:id="rId33"/>
    <p:sldId id="337" r:id="rId34"/>
    <p:sldId id="338" r:id="rId35"/>
    <p:sldId id="339" r:id="rId36"/>
    <p:sldId id="285" r:id="rId37"/>
    <p:sldId id="286" r:id="rId38"/>
    <p:sldId id="287" r:id="rId39"/>
    <p:sldId id="288" r:id="rId40"/>
    <p:sldId id="318" r:id="rId41"/>
    <p:sldId id="289" r:id="rId42"/>
    <p:sldId id="315" r:id="rId43"/>
    <p:sldId id="316" r:id="rId44"/>
    <p:sldId id="380" r:id="rId45"/>
    <p:sldId id="381" r:id="rId46"/>
    <p:sldId id="383" r:id="rId47"/>
    <p:sldId id="291" r:id="rId48"/>
    <p:sldId id="292" r:id="rId49"/>
    <p:sldId id="293" r:id="rId50"/>
    <p:sldId id="294" r:id="rId51"/>
    <p:sldId id="295" r:id="rId52"/>
    <p:sldId id="296" r:id="rId53"/>
    <p:sldId id="313" r:id="rId54"/>
    <p:sldId id="314" r:id="rId55"/>
    <p:sldId id="297" r:id="rId56"/>
    <p:sldId id="320" r:id="rId57"/>
    <p:sldId id="321" r:id="rId58"/>
    <p:sldId id="367" r:id="rId59"/>
    <p:sldId id="326" r:id="rId60"/>
    <p:sldId id="298" r:id="rId61"/>
    <p:sldId id="299" r:id="rId62"/>
    <p:sldId id="325" r:id="rId63"/>
    <p:sldId id="300" r:id="rId64"/>
    <p:sldId id="322" r:id="rId65"/>
    <p:sldId id="301" r:id="rId66"/>
    <p:sldId id="323" r:id="rId67"/>
    <p:sldId id="384" r:id="rId68"/>
    <p:sldId id="385" r:id="rId69"/>
    <p:sldId id="302" r:id="rId70"/>
    <p:sldId id="305" r:id="rId71"/>
    <p:sldId id="330" r:id="rId72"/>
    <p:sldId id="331" r:id="rId73"/>
    <p:sldId id="371" r:id="rId74"/>
    <p:sldId id="372" r:id="rId75"/>
    <p:sldId id="340" r:id="rId76"/>
    <p:sldId id="370" r:id="rId77"/>
    <p:sldId id="342" r:id="rId78"/>
    <p:sldId id="343" r:id="rId79"/>
    <p:sldId id="358" r:id="rId80"/>
    <p:sldId id="357" r:id="rId81"/>
    <p:sldId id="359" r:id="rId82"/>
    <p:sldId id="368" r:id="rId83"/>
    <p:sldId id="389" r:id="rId84"/>
    <p:sldId id="386" r:id="rId85"/>
    <p:sldId id="387" r:id="rId86"/>
    <p:sldId id="388" r:id="rId87"/>
    <p:sldId id="390" r:id="rId88"/>
    <p:sldId id="391" r:id="rId89"/>
    <p:sldId id="392" r:id="rId90"/>
    <p:sldId id="395" r:id="rId91"/>
    <p:sldId id="396" r:id="rId92"/>
    <p:sldId id="394" r:id="rId93"/>
    <p:sldId id="274" r:id="rId9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66"/>
    <a:srgbClr val="FFCCFF"/>
    <a:srgbClr val="008080"/>
    <a:srgbClr val="333399"/>
    <a:srgbClr val="9933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Office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Office PowerPoint]Sheet1'!$A$2</c:f>
              <c:strCache>
                <c:ptCount val="1"/>
                <c:pt idx="0">
                  <c:v>Remaining Budget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'[Chart in Microsoft Office PowerPoint]Sheet1'!$B$1:$M$1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'[Chart in Microsoft Office PowerPoint]Sheet1'!$B$2:$M$2</c:f>
              <c:numCache>
                <c:formatCode>General</c:formatCode>
                <c:ptCount val="12"/>
                <c:pt idx="0">
                  <c:v>47.580831171142933</c:v>
                </c:pt>
                <c:pt idx="1">
                  <c:v>46.505443013782845</c:v>
                </c:pt>
                <c:pt idx="2">
                  <c:v>41.751961214985421</c:v>
                </c:pt>
                <c:pt idx="3">
                  <c:v>37.9859081803435</c:v>
                </c:pt>
                <c:pt idx="4">
                  <c:v>33.678476509639765</c:v>
                </c:pt>
                <c:pt idx="5">
                  <c:v>29.770215810602853</c:v>
                </c:pt>
                <c:pt idx="6">
                  <c:v>25.702596802971687</c:v>
                </c:pt>
                <c:pt idx="7">
                  <c:v>21.682650909833129</c:v>
                </c:pt>
                <c:pt idx="8">
                  <c:v>17.74440587496758</c:v>
                </c:pt>
                <c:pt idx="9">
                  <c:v>13.302807168019704</c:v>
                </c:pt>
                <c:pt idx="10">
                  <c:v>9.3752773150456683</c:v>
                </c:pt>
                <c:pt idx="1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4B-4023-863A-9A9F61D75A10}"/>
            </c:ext>
          </c:extLst>
        </c:ser>
        <c:ser>
          <c:idx val="2"/>
          <c:order val="1"/>
          <c:tx>
            <c:strRef>
              <c:f>'[Chart in Microsoft Office PowerPoint]Sheet1'!$A$4</c:f>
              <c:strCache>
                <c:ptCount val="1"/>
                <c:pt idx="0">
                  <c:v> Cash Balance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'[Chart in Microsoft Office PowerPoint]Sheet1'!$B$1:$M$1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'[Chart in Microsoft Office PowerPoint]Sheet1'!$B$4:$M$4</c:f>
              <c:numCache>
                <c:formatCode>General</c:formatCode>
                <c:ptCount val="12"/>
                <c:pt idx="0">
                  <c:v>10.8</c:v>
                </c:pt>
                <c:pt idx="1">
                  <c:v>8.3000000000000007</c:v>
                </c:pt>
                <c:pt idx="2">
                  <c:v>7.1</c:v>
                </c:pt>
                <c:pt idx="3">
                  <c:v>6.3</c:v>
                </c:pt>
                <c:pt idx="4">
                  <c:v>14.7</c:v>
                </c:pt>
                <c:pt idx="5">
                  <c:v>17.2</c:v>
                </c:pt>
                <c:pt idx="6">
                  <c:v>15.8</c:v>
                </c:pt>
                <c:pt idx="7">
                  <c:v>14.1</c:v>
                </c:pt>
                <c:pt idx="8">
                  <c:v>11</c:v>
                </c:pt>
                <c:pt idx="9">
                  <c:v>8.8000000000000007</c:v>
                </c:pt>
                <c:pt idx="10">
                  <c:v>11.7</c:v>
                </c:pt>
                <c:pt idx="11">
                  <c:v>12.5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4B-4023-863A-9A9F61D75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83936"/>
        <c:axId val="188585472"/>
      </c:lineChart>
      <c:catAx>
        <c:axId val="18858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Arial" pitchFamily="34" charset="0"/>
              </a:defRPr>
            </a:pPr>
            <a:endParaRPr lang="en-US"/>
          </a:p>
        </c:txPr>
        <c:crossAx val="18858547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88585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aseline="0">
                    <a:latin typeface="Arial" pitchFamily="34" charset="0"/>
                  </a:defRPr>
                </a:pPr>
                <a:r>
                  <a:rPr lang="en-US" sz="1600" baseline="0">
                    <a:latin typeface="Arial" pitchFamily="34" charset="0"/>
                  </a:rPr>
                  <a:t>x $1,000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Arial" pitchFamily="34" charset="0"/>
              </a:defRPr>
            </a:pPr>
            <a:endParaRPr lang="en-US"/>
          </a:p>
        </c:txPr>
        <c:crossAx val="18858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64433466202176"/>
          <c:y val="0.31834195411766192"/>
          <c:w val="0.21329564268792697"/>
          <c:h val="0.46652368244764586"/>
        </c:manualLayout>
      </c:layout>
      <c:overlay val="0"/>
      <c:txPr>
        <a:bodyPr/>
        <a:lstStyle/>
        <a:p>
          <a:pPr>
            <a:defRPr sz="1600" b="1" i="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54418197725284"/>
          <c:y val="5.1400554097404488E-2"/>
          <c:w val="0.57032961504811897"/>
          <c:h val="0.681461067366579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Balance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</c:strRef>
          </c:cat>
          <c:val>
            <c:numRef>
              <c:f>Sheet1!$B$2:$B$14</c:f>
              <c:numCache>
                <c:formatCode>#,##0.00_);[Red]\(#,##0.00\)</c:formatCode>
                <c:ptCount val="13"/>
                <c:pt idx="0">
                  <c:v>462746.74</c:v>
                </c:pt>
                <c:pt idx="1">
                  <c:v>336917.47</c:v>
                </c:pt>
                <c:pt idx="2">
                  <c:v>538999.78</c:v>
                </c:pt>
                <c:pt idx="3">
                  <c:v>396531.63</c:v>
                </c:pt>
                <c:pt idx="4">
                  <c:v>169753.81</c:v>
                </c:pt>
                <c:pt idx="5">
                  <c:v>1147638.22</c:v>
                </c:pt>
                <c:pt idx="6">
                  <c:v>1104258.55</c:v>
                </c:pt>
                <c:pt idx="7">
                  <c:v>958444.17</c:v>
                </c:pt>
                <c:pt idx="8">
                  <c:v>805668.67</c:v>
                </c:pt>
                <c:pt idx="9">
                  <c:v>643568.48</c:v>
                </c:pt>
                <c:pt idx="10">
                  <c:v>471303.83</c:v>
                </c:pt>
                <c:pt idx="11">
                  <c:v>996509.63</c:v>
                </c:pt>
                <c:pt idx="12">
                  <c:v>660512.78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A9-429F-87EF-DA3C50BD3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Reserves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</c:strRef>
          </c:cat>
          <c:val>
            <c:numRef>
              <c:f>Sheet1!$C$2:$C$14</c:f>
              <c:numCache>
                <c:formatCode>#,##0.00_);[Red]\(#,##0.00\)</c:formatCode>
                <c:ptCount val="13"/>
                <c:pt idx="0">
                  <c:v>438384.13</c:v>
                </c:pt>
                <c:pt idx="1">
                  <c:v>438384.13</c:v>
                </c:pt>
                <c:pt idx="2">
                  <c:v>438384.13</c:v>
                </c:pt>
                <c:pt idx="3">
                  <c:v>438384.13</c:v>
                </c:pt>
                <c:pt idx="4">
                  <c:v>438384.13</c:v>
                </c:pt>
                <c:pt idx="5">
                  <c:v>438384.13</c:v>
                </c:pt>
                <c:pt idx="6">
                  <c:v>438384.13</c:v>
                </c:pt>
                <c:pt idx="7">
                  <c:v>438384.13</c:v>
                </c:pt>
                <c:pt idx="8">
                  <c:v>438384.13</c:v>
                </c:pt>
                <c:pt idx="9">
                  <c:v>438384.13</c:v>
                </c:pt>
                <c:pt idx="10">
                  <c:v>438384.13</c:v>
                </c:pt>
                <c:pt idx="11">
                  <c:v>438384.13</c:v>
                </c:pt>
                <c:pt idx="12">
                  <c:v>438384.13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A9-429F-87EF-DA3C50BD3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15808"/>
        <c:axId val="187817344"/>
      </c:lineChart>
      <c:catAx>
        <c:axId val="18781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n-US"/>
          </a:p>
        </c:txPr>
        <c:crossAx val="187817344"/>
        <c:crosses val="autoZero"/>
        <c:auto val="1"/>
        <c:lblAlgn val="ctr"/>
        <c:lblOffset val="100"/>
        <c:noMultiLvlLbl val="0"/>
      </c:catAx>
      <c:valAx>
        <c:axId val="187817344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781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058714882862"/>
          <c:y val="0.66628270897955932"/>
          <c:w val="0.23502746184504714"/>
          <c:h val="0.264656605424322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54418197725284"/>
          <c:y val="5.1400554097404488E-2"/>
          <c:w val="0.57032961504811897"/>
          <c:h val="0.681461067366579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Balance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</c:strRef>
          </c:cat>
          <c:val>
            <c:numRef>
              <c:f>Sheet1!$B$2:$B$14</c:f>
              <c:numCache>
                <c:formatCode>#,##0.00_);[Red]\(#,##0.00\)</c:formatCode>
                <c:ptCount val="13"/>
                <c:pt idx="0">
                  <c:v>462746.74</c:v>
                </c:pt>
                <c:pt idx="1">
                  <c:v>336917.47</c:v>
                </c:pt>
                <c:pt idx="2">
                  <c:v>538999.78</c:v>
                </c:pt>
                <c:pt idx="3">
                  <c:v>396531.63</c:v>
                </c:pt>
                <c:pt idx="4">
                  <c:v>169753.81</c:v>
                </c:pt>
                <c:pt idx="5">
                  <c:v>1147638.22</c:v>
                </c:pt>
                <c:pt idx="6">
                  <c:v>1104258.55</c:v>
                </c:pt>
                <c:pt idx="7">
                  <c:v>958444.17</c:v>
                </c:pt>
                <c:pt idx="8">
                  <c:v>805668.67</c:v>
                </c:pt>
                <c:pt idx="9">
                  <c:v>643568.48</c:v>
                </c:pt>
                <c:pt idx="10">
                  <c:v>471303.83</c:v>
                </c:pt>
                <c:pt idx="11">
                  <c:v>996509.63</c:v>
                </c:pt>
                <c:pt idx="12">
                  <c:v>660512.78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FB-43A0-A77F-2B4A7C7704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Reserves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</c:strRef>
          </c:cat>
          <c:val>
            <c:numRef>
              <c:f>Sheet1!$C$2:$C$14</c:f>
              <c:numCache>
                <c:formatCode>#,##0.00_);[Red]\(#,##0.00\)</c:formatCode>
                <c:ptCount val="13"/>
                <c:pt idx="0">
                  <c:v>438384.13</c:v>
                </c:pt>
                <c:pt idx="1">
                  <c:v>438384.13</c:v>
                </c:pt>
                <c:pt idx="2">
                  <c:v>438384.13</c:v>
                </c:pt>
                <c:pt idx="3">
                  <c:v>438384.13</c:v>
                </c:pt>
                <c:pt idx="4">
                  <c:v>438384.13</c:v>
                </c:pt>
                <c:pt idx="5">
                  <c:v>438384.13</c:v>
                </c:pt>
                <c:pt idx="6">
                  <c:v>438384.13</c:v>
                </c:pt>
                <c:pt idx="7">
                  <c:v>438384.13</c:v>
                </c:pt>
                <c:pt idx="8">
                  <c:v>438384.13</c:v>
                </c:pt>
                <c:pt idx="9">
                  <c:v>438384.13</c:v>
                </c:pt>
                <c:pt idx="10">
                  <c:v>438384.13</c:v>
                </c:pt>
                <c:pt idx="11">
                  <c:v>438384.13</c:v>
                </c:pt>
                <c:pt idx="12">
                  <c:v>438384.13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FB-43A0-A77F-2B4A7C77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52288"/>
        <c:axId val="187853824"/>
      </c:lineChart>
      <c:catAx>
        <c:axId val="18785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n-US"/>
          </a:p>
        </c:txPr>
        <c:crossAx val="187853824"/>
        <c:crosses val="autoZero"/>
        <c:auto val="1"/>
        <c:lblAlgn val="ctr"/>
        <c:lblOffset val="100"/>
        <c:noMultiLvlLbl val="0"/>
      </c:catAx>
      <c:valAx>
        <c:axId val="187853824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785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058714882862"/>
          <c:y val="0.66628270897955932"/>
          <c:w val="0.23502746184504714"/>
          <c:h val="0.264656605424322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8A1D3B-4DF9-4F3B-82AE-1470F3778D3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A039B8-7315-451E-9B21-7ED3F4DBA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7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892F2-2B42-4016-B915-7E48A7475C6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DF964E-DF02-4997-9DDE-88CF3B0E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1043" y="4415790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80346-11D4-4A76-B58A-A5CE87EEBA1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80346-11D4-4A76-B58A-A5CE87EEBA1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80346-11D4-4A76-B58A-A5CE87EEBA1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95E08F-09CA-422B-B5A0-D4CDF7D9F483}" type="slidenum">
              <a:rPr lang="en-US" altLang="en-US" sz="1200"/>
              <a:pPr eaLnBrk="1" hangingPunct="1"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CCEBB4-49FB-470F-9816-1377272260E4}" type="slidenum">
              <a:rPr lang="en-US" altLang="en-US" sz="1200"/>
              <a:pPr eaLnBrk="1" hangingPunct="1">
                <a:spcBef>
                  <a:spcPct val="0"/>
                </a:spcBef>
              </a:pPr>
              <a:t>30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CCEBB4-49FB-470F-9816-1377272260E4}" type="slidenum">
              <a:rPr lang="en-US" altLang="en-US" sz="1200"/>
              <a:pPr eaLnBrk="1" hangingPunct="1">
                <a:spcBef>
                  <a:spcPct val="0"/>
                </a:spcBef>
              </a:pPr>
              <a:t>31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F9EF-8A98-4FDC-8B27-611664712691}" type="slidenum">
              <a:rPr lang="en-US" altLang="en-US" sz="1200"/>
              <a:pPr eaLnBrk="1" hangingPunct="1">
                <a:spcBef>
                  <a:spcPct val="0"/>
                </a:spcBef>
              </a:pPr>
              <a:t>32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EDD2CD-EE05-40C3-9995-47D0FD00EC08}" type="slidenum">
              <a:rPr lang="en-US" altLang="en-US" sz="1200"/>
              <a:pPr eaLnBrk="1" hangingPunct="1">
                <a:spcBef>
                  <a:spcPct val="0"/>
                </a:spcBef>
              </a:pPr>
              <a:t>33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7060-873A-4C44-85EF-A21EA32CFF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43EA3B5-2408-4149-8441-202F89927DAE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52E899-376B-4938-9889-90AA2B80FE4D}" type="slidenum">
              <a:rPr lang="en-US" altLang="en-US" smtClean="0">
                <a:cs typeface="Arial" pitchFamily="34" charset="0"/>
              </a:rPr>
              <a:pPr eaLnBrk="1" hangingPunct="1"/>
              <a:t>36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47C1E2-0E47-45B8-A970-E346277E4E38}" type="slidenum">
              <a:rPr lang="en-US" altLang="en-US" smtClean="0">
                <a:cs typeface="Arial" pitchFamily="34" charset="0"/>
              </a:rPr>
              <a:pPr eaLnBrk="1" hangingPunct="1"/>
              <a:t>50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47C1E2-0E47-45B8-A970-E346277E4E38}" type="slidenum">
              <a:rPr lang="en-US" altLang="en-US" smtClean="0">
                <a:cs typeface="Arial" pitchFamily="34" charset="0"/>
              </a:rPr>
              <a:pPr eaLnBrk="1" hangingPunct="1"/>
              <a:t>51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47C1E2-0E47-45B8-A970-E346277E4E38}" type="slidenum">
              <a:rPr lang="en-US" altLang="en-US" smtClean="0">
                <a:cs typeface="Arial" pitchFamily="34" charset="0"/>
              </a:rPr>
              <a:pPr eaLnBrk="1" hangingPunct="1"/>
              <a:t>52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47C1E2-0E47-45B8-A970-E346277E4E38}" type="slidenum">
              <a:rPr lang="en-US" altLang="en-US" smtClean="0">
                <a:cs typeface="Arial" pitchFamily="34" charset="0"/>
              </a:rPr>
              <a:pPr eaLnBrk="1" hangingPunct="1"/>
              <a:t>53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47C1E2-0E47-45B8-A970-E346277E4E38}" type="slidenum">
              <a:rPr lang="en-US" altLang="en-US" smtClean="0">
                <a:cs typeface="Arial" pitchFamily="34" charset="0"/>
              </a:rPr>
              <a:pPr eaLnBrk="1" hangingPunct="1"/>
              <a:t>54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59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61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62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63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64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68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69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EDD2CD-EE05-40C3-9995-47D0FD00EC08}" type="slidenum">
              <a:rPr lang="en-US" altLang="en-US" sz="1200"/>
              <a:pPr eaLnBrk="1" hangingPunct="1">
                <a:spcBef>
                  <a:spcPct val="0"/>
                </a:spcBef>
              </a:pPr>
              <a:t>72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76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450" indent="-29671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6847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1585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6324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1062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5801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0540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5279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77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450" indent="-29671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6847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1585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6324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1062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5801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0540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5279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78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450" indent="-29671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6847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1585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6324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1062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5801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0540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5279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E9645-4DF0-439E-BD6A-A6F3F4ACDB9F}" type="slidenum">
              <a:rPr lang="en-US" altLang="en-US" smtClean="0">
                <a:latin typeface="Calibri" pitchFamily="34" charset="0"/>
              </a:rPr>
              <a:pPr eaLnBrk="1" hangingPunct="1"/>
              <a:t>80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91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7FB89-117C-49E8-9F09-AFB80F85D6D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69" indent="-2754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45" indent="-2203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0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62" indent="-2203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19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7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34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593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C434F-2C49-41E9-A4CC-0C38FAF72E7B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5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8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6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4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3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9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8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62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6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13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28FD-729B-4283-8E37-1F938AA0A4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DF9C-0972-4E29-A9EB-3F5E15CCF9A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9EFC-131B-4FA2-95AC-F1A124E2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1C7E-4441-4735-B044-D02C0B9BA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ACEA-0351-408B-A987-E38251A0E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williams@masb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2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School_Finance_Upload/Accounting?folderId=74525&amp;view=listview&amp;pageSize=2147483647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.mt.gov/" TargetMode="External"/><Relationship Id="rId2" Type="http://schemas.openxmlformats.org/officeDocument/2006/relationships/hyperlink" Target="http://opi.mt.gov/LinkClick.aspx?fileticket=YtwsnATKkPo%3d&amp;portalid=182" TargetMode="Externa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inkClick.aspx?fileticket=OY3JacCLiIU%3d&amp;portalid=182" TargetMode="Externa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mailto:dwilliams@masbo.com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Basics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35914"/>
            <a:ext cx="5334000" cy="2057400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March 14 – Great Falls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March 22 – Missoula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March 27 – Miles City</a:t>
            </a: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Denise Williams, Executive Director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MT Association of School Business Officials (MASBO)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406-461-3659 or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dwilliams@masbo.com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98416"/>
            <a:ext cx="1981200" cy="11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       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828800"/>
          <a:ext cx="841057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5181600" y="2057400"/>
            <a:ext cx="3259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“Budget” means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spending authority—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NOT “cash”!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" altLang="en-US" dirty="0">
                <a:solidFill>
                  <a:prstClr val="black"/>
                </a:solidFill>
              </a:rPr>
              <a:t>Terminology and Concepts</a:t>
            </a:r>
            <a:br>
              <a:rPr lang="en" altLang="en-US" dirty="0">
                <a:solidFill>
                  <a:prstClr val="black"/>
                </a:solidFill>
              </a:rPr>
            </a:br>
            <a:r>
              <a:rPr lang="en-US" dirty="0"/>
              <a:t>“Budget Authority” vs. “Cash”</a:t>
            </a:r>
            <a:endParaRPr lang="en-US" alt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en-US" sz="3200" dirty="0">
                <a:solidFill>
                  <a:prstClr val="black"/>
                </a:solidFill>
              </a:rPr>
              <a:t>Terminology and Concepts</a:t>
            </a:r>
            <a:br>
              <a:rPr lang="en" altLang="en-US" sz="3200" dirty="0">
                <a:solidFill>
                  <a:prstClr val="black"/>
                </a:solidFill>
              </a:rPr>
            </a:br>
            <a:r>
              <a:rPr lang="en-US" sz="3200" dirty="0"/>
              <a:t>“Budget Authority” vs. “Cash”</a:t>
            </a:r>
            <a:endParaRPr lang="en-US" altLang="en-US" sz="3200" i="1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BUDGET AUTHORITY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91000" cy="445452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/>
              <a:t>Budgeted Revenues</a:t>
            </a:r>
            <a:endParaRPr lang="en-US" sz="2000" dirty="0" smtClean="0"/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State payments						$750,000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Facilities use				 			    15,000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 smtClean="0"/>
              <a:t>	Property Taxes						</a:t>
            </a:r>
            <a:r>
              <a:rPr lang="en-US" sz="2000" u="sng" dirty="0" smtClean="0"/>
              <a:t>  185,000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Total										</a:t>
            </a:r>
            <a:r>
              <a:rPr lang="en-US" sz="2000" u="dbl" dirty="0" smtClean="0"/>
              <a:t>$950,000</a:t>
            </a:r>
            <a:endParaRPr lang="en-US" sz="2000" u="db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/>
              <a:t>Budgeted Expenditures</a:t>
            </a:r>
            <a:endParaRPr lang="en-US" sz="2000" dirty="0" smtClean="0"/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 smtClean="0"/>
              <a:t>	Salaries/Benefits					$800,000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Textbooks/supplies 					40,000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Facilities maintenance			70,000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Insurance								    20,000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Field trips/athletics				</a:t>
            </a:r>
            <a:r>
              <a:rPr lang="en-US" sz="2000" u="sng" dirty="0" smtClean="0"/>
              <a:t>	20,000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	Total										</a:t>
            </a:r>
            <a:r>
              <a:rPr lang="en-US" sz="2000" u="dbl" dirty="0" smtClean="0"/>
              <a:t>$950,000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CASH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54526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 smtClean="0"/>
              <a:t>Actual Revenues Received</a:t>
            </a:r>
            <a:endParaRPr lang="en-US" dirty="0" smtClean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State payments					</a:t>
            </a:r>
            <a:r>
              <a:rPr lang="en-US" dirty="0" smtClean="0"/>
              <a:t>$750,000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Facilities use						  </a:t>
            </a:r>
            <a:r>
              <a:rPr lang="en-US" dirty="0" smtClean="0"/>
              <a:t>   17,000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Property Taxes					</a:t>
            </a:r>
            <a:r>
              <a:rPr lang="en-US" u="sng" dirty="0"/>
              <a:t> </a:t>
            </a:r>
            <a:r>
              <a:rPr lang="en-US" u="sng" dirty="0" smtClean="0"/>
              <a:t>  173,000</a:t>
            </a:r>
            <a:endParaRPr lang="en-US" u="sng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Total									</a:t>
            </a:r>
            <a:r>
              <a:rPr lang="en-US" b="1" u="sng" dirty="0" smtClean="0">
                <a:solidFill>
                  <a:srgbClr val="00B050"/>
                </a:solidFill>
              </a:rPr>
              <a:t>$940,000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 smtClean="0"/>
              <a:t>Actual Expenditures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Salaries/Benefits				</a:t>
            </a:r>
            <a:r>
              <a:rPr lang="en-US" dirty="0" smtClean="0"/>
              <a:t>$755,000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Textbooks/supplies				55,000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Facilities </a:t>
            </a:r>
            <a:r>
              <a:rPr lang="en-US" dirty="0" smtClean="0"/>
              <a:t>maintenance</a:t>
            </a:r>
            <a:r>
              <a:rPr lang="en-US" dirty="0"/>
              <a:t>		</a:t>
            </a:r>
            <a:r>
              <a:rPr lang="en-US" dirty="0" smtClean="0"/>
              <a:t>80,000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Insurance								</a:t>
            </a:r>
            <a:r>
              <a:rPr lang="en-US" dirty="0" smtClean="0"/>
              <a:t>20,000</a:t>
            </a:r>
            <a:endParaRPr lang="en-US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Field trips/athletics			</a:t>
            </a:r>
            <a:r>
              <a:rPr lang="en-US" u="sng" dirty="0"/>
              <a:t>	</a:t>
            </a:r>
            <a:r>
              <a:rPr lang="en-US" u="sng" dirty="0" smtClean="0"/>
              <a:t>15,000</a:t>
            </a:r>
            <a:endParaRPr lang="en-US" u="sng" dirty="0"/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  	Total									</a:t>
            </a:r>
            <a:r>
              <a:rPr lang="en-US" b="1" u="sng" dirty="0" smtClean="0">
                <a:solidFill>
                  <a:srgbClr val="FF0000"/>
                </a:solidFill>
              </a:rPr>
              <a:t>$925,000</a:t>
            </a:r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endParaRPr lang="en-US" sz="900" b="1" u="dbl" dirty="0" smtClean="0">
              <a:solidFill>
                <a:srgbClr val="FF0000"/>
              </a:solidFill>
            </a:endParaRPr>
          </a:p>
          <a:p>
            <a:pPr marL="0" indent="0" defTabSz="2286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Change in cash balance		</a:t>
            </a:r>
            <a:r>
              <a:rPr lang="en-US" b="1" dirty="0" smtClean="0"/>
              <a:t>$ 15,000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0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32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3200" dirty="0" smtClean="0">
                <a:solidFill>
                  <a:prstClr val="black"/>
                </a:solidFill>
                <a:latin typeface="Calibri"/>
              </a:rPr>
              <a:t>Fund Balance</a:t>
            </a:r>
            <a:endParaRPr lang="en-US" altLang="en-US" sz="32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1600200"/>
            <a:ext cx="76200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(July 1)	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+ Current Year Receipts</a:t>
            </a:r>
            <a:endParaRPr lang="en-US" altLang="en-US" sz="2800" dirty="0" smtClean="0">
              <a:solidFill>
                <a:srgbClr val="00B050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Current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Year 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Expenditures</a:t>
            </a:r>
            <a:endParaRPr lang="en-US" altLang="en-US" sz="2800" u="sng" dirty="0" smtClean="0">
              <a:solidFill>
                <a:srgbClr val="FF0000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(June 30)</a:t>
            </a: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en-US" dirty="0">
                <a:solidFill>
                  <a:prstClr val="black"/>
                </a:solidFill>
              </a:rPr>
              <a:t>Terminology and Concepts</a:t>
            </a:r>
            <a:br>
              <a:rPr lang="en" altLang="en-US" dirty="0">
                <a:solidFill>
                  <a:prstClr val="black"/>
                </a:solidFill>
              </a:rPr>
            </a:br>
            <a:r>
              <a:rPr lang="en" altLang="en-US" sz="3200" dirty="0">
                <a:solidFill>
                  <a:prstClr val="black"/>
                </a:solidFill>
              </a:rPr>
              <a:t>Fund </a:t>
            </a:r>
            <a:r>
              <a:rPr lang="en" altLang="en-US" sz="3200" dirty="0" smtClean="0">
                <a:solidFill>
                  <a:prstClr val="black"/>
                </a:solidFill>
              </a:rPr>
              <a:t>Balance – Budget vs. Actual</a:t>
            </a:r>
            <a:endParaRPr lang="en-US" altLang="en-US" sz="3200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760333"/>
              </p:ext>
            </p:extLst>
          </p:nvPr>
        </p:nvGraphicFramePr>
        <p:xfrm>
          <a:off x="685801" y="1600200"/>
          <a:ext cx="76961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99"/>
                <a:gridCol w="2133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BUDGETED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ACTUAL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Beginning</a:t>
                      </a:r>
                      <a:r>
                        <a:rPr lang="en-US" sz="2800" baseline="0" dirty="0" smtClean="0"/>
                        <a:t>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+ Revenues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Expenditures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Ending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en-US" dirty="0">
                <a:solidFill>
                  <a:prstClr val="black"/>
                </a:solidFill>
              </a:rPr>
              <a:t>Terminology and Concepts</a:t>
            </a:r>
            <a:br>
              <a:rPr lang="en" altLang="en-US" dirty="0">
                <a:solidFill>
                  <a:prstClr val="black"/>
                </a:solidFill>
              </a:rPr>
            </a:br>
            <a:r>
              <a:rPr lang="en" altLang="en-US" sz="3200" dirty="0">
                <a:solidFill>
                  <a:prstClr val="black"/>
                </a:solidFill>
              </a:rPr>
              <a:t>Fund </a:t>
            </a:r>
            <a:r>
              <a:rPr lang="en" altLang="en-US" sz="3200" dirty="0" smtClean="0">
                <a:solidFill>
                  <a:prstClr val="black"/>
                </a:solidFill>
              </a:rPr>
              <a:t>Balance – Budget vs. Actual</a:t>
            </a:r>
            <a:endParaRPr lang="en-US" altLang="en-US" sz="3200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740053"/>
              </p:ext>
            </p:extLst>
          </p:nvPr>
        </p:nvGraphicFramePr>
        <p:xfrm>
          <a:off x="685801" y="1600200"/>
          <a:ext cx="76961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99"/>
                <a:gridCol w="2133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BUDGETED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ACTUAL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Beginning</a:t>
                      </a:r>
                      <a:r>
                        <a:rPr lang="en-US" sz="2800" baseline="0" dirty="0" smtClean="0"/>
                        <a:t>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95,000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+ Revenues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Expenditures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Ending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en-US" dirty="0">
                <a:solidFill>
                  <a:prstClr val="black"/>
                </a:solidFill>
              </a:rPr>
              <a:t>Terminology and Concepts</a:t>
            </a:r>
            <a:br>
              <a:rPr lang="en" altLang="en-US" dirty="0">
                <a:solidFill>
                  <a:prstClr val="black"/>
                </a:solidFill>
              </a:rPr>
            </a:br>
            <a:r>
              <a:rPr lang="en" altLang="en-US" sz="3200" dirty="0">
                <a:solidFill>
                  <a:prstClr val="black"/>
                </a:solidFill>
              </a:rPr>
              <a:t>Fund </a:t>
            </a:r>
            <a:r>
              <a:rPr lang="en" altLang="en-US" sz="3200" dirty="0" smtClean="0">
                <a:solidFill>
                  <a:prstClr val="black"/>
                </a:solidFill>
              </a:rPr>
              <a:t>Balance – Budget vs. Actual</a:t>
            </a:r>
            <a:endParaRPr lang="en-US" altLang="en-US" sz="3200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743905"/>
              </p:ext>
            </p:extLst>
          </p:nvPr>
        </p:nvGraphicFramePr>
        <p:xfrm>
          <a:off x="685801" y="1600200"/>
          <a:ext cx="76961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99"/>
                <a:gridCol w="2133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BUDGETED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ACTUAL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Beginning</a:t>
                      </a:r>
                      <a:r>
                        <a:rPr lang="en-US" sz="2800" baseline="0" dirty="0" smtClean="0"/>
                        <a:t>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95,000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+ Revenues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940,000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Expenditures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925,000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Ending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1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en-US" dirty="0">
                <a:solidFill>
                  <a:prstClr val="black"/>
                </a:solidFill>
              </a:rPr>
              <a:t>Terminology and Concepts</a:t>
            </a:r>
            <a:br>
              <a:rPr lang="en" altLang="en-US" dirty="0">
                <a:solidFill>
                  <a:prstClr val="black"/>
                </a:solidFill>
              </a:rPr>
            </a:br>
            <a:r>
              <a:rPr lang="en" altLang="en-US" sz="3200" dirty="0">
                <a:solidFill>
                  <a:prstClr val="black"/>
                </a:solidFill>
              </a:rPr>
              <a:t>Fund </a:t>
            </a:r>
            <a:r>
              <a:rPr lang="en" altLang="en-US" sz="3200" dirty="0" smtClean="0">
                <a:solidFill>
                  <a:prstClr val="black"/>
                </a:solidFill>
              </a:rPr>
              <a:t>Balance – Budget vs. Actual</a:t>
            </a:r>
            <a:endParaRPr lang="en-US" altLang="en-US" sz="3200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48028"/>
              </p:ext>
            </p:extLst>
          </p:nvPr>
        </p:nvGraphicFramePr>
        <p:xfrm>
          <a:off x="685801" y="1600200"/>
          <a:ext cx="76961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99"/>
                <a:gridCol w="2133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BUDGETED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ACTUAL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Beginning</a:t>
                      </a:r>
                      <a:r>
                        <a:rPr lang="en-US" sz="2800" baseline="0" dirty="0" smtClean="0"/>
                        <a:t>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95,000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+ Revenues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940,000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Expenditures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950,000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925,000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Ending Fund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  95,000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  110,000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Fund Balance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1600200"/>
            <a:ext cx="76200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(July 1)		$  95,000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+ Current Year Receipts			</a:t>
            </a:r>
            <a:r>
              <a:rPr lang="en-US" altLang="en-US" sz="2800" dirty="0" smtClean="0">
                <a:solidFill>
                  <a:srgbClr val="00B05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$940,000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Current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Year 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Expenditures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$925,000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(June 30)		$110,000</a:t>
            </a: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“Fund Balance”, “Reserves” and “Reappropriation”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+ Current Year Receipts</a:t>
            </a:r>
          </a:p>
          <a:p>
            <a:pPr lvl="1" eaLnBrk="1" hangingPunct="1"/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Current Year Expenditures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</a:t>
            </a: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1828800" y="4291280"/>
            <a:ext cx="119196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038600" y="4291280"/>
            <a:ext cx="152400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172200" y="489567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Return to state 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(General Fund only)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124200" y="4876800"/>
            <a:ext cx="25818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Reappropriate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(reduces revenue 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requirement in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next year’s budget)</a:t>
            </a: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>
            <a:off x="4648200" y="4191000"/>
            <a:ext cx="2286000" cy="6666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457200" y="4857690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Reserves (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keep for cash flow purposes)</a:t>
            </a:r>
          </a:p>
        </p:txBody>
      </p:sp>
    </p:spTree>
    <p:extLst>
      <p:ext uri="{BB962C8B-B14F-4D97-AF65-F5344CB8AC3E}">
        <p14:creationId xmlns:p14="http://schemas.microsoft.com/office/powerpoint/2010/main" val="17469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/>
              <a:t>Terminology and Concepts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 smtClean="0"/>
              <a:t>Operating Reserves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8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733800" cy="4571999"/>
          </a:xfrm>
        </p:spPr>
        <p:txBody>
          <a:bodyPr>
            <a:normAutofit/>
          </a:bodyPr>
          <a:lstStyle/>
          <a:p>
            <a:r>
              <a:rPr lang="en-US" i="1" dirty="0" smtClean="0"/>
              <a:t>forming an essential foundation or starting point; fundamental</a:t>
            </a:r>
          </a:p>
          <a:p>
            <a:r>
              <a:rPr lang="en-US" i="1" dirty="0" smtClean="0"/>
              <a:t>the essential facts or principles of a subject or skill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10" y="1981200"/>
            <a:ext cx="420329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2438400" y="2476500"/>
            <a:ext cx="403860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581400" y="2286000"/>
            <a:ext cx="3352800" cy="251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15000" y="2324100"/>
            <a:ext cx="1333500" cy="1676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7"/>
          <p:cNvSpPr txBox="1">
            <a:spLocks noChangeArrowheads="1"/>
          </p:cNvSpPr>
          <p:nvPr/>
        </p:nvSpPr>
        <p:spPr bwMode="auto">
          <a:xfrm>
            <a:off x="6477000" y="1600200"/>
            <a:ext cx="247967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Adequate reserves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prevent cash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overdrafts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/>
              <a:t>Terminology and Concepts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/>
              <a:t>Operating Reserves</a:t>
            </a:r>
          </a:p>
        </p:txBody>
      </p:sp>
    </p:spTree>
    <p:extLst>
      <p:ext uri="{BB962C8B-B14F-4D97-AF65-F5344CB8AC3E}">
        <p14:creationId xmlns:p14="http://schemas.microsoft.com/office/powerpoint/2010/main" val="12682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prstClr val="black"/>
                </a:solidFill>
              </a:rPr>
              <a:t>        </a:t>
            </a:r>
          </a:p>
        </p:txBody>
      </p:sp>
      <p:graphicFrame>
        <p:nvGraphicFramePr>
          <p:cNvPr id="18127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16296"/>
              </p:ext>
            </p:extLst>
          </p:nvPr>
        </p:nvGraphicFramePr>
        <p:xfrm>
          <a:off x="228600" y="2359660"/>
          <a:ext cx="8610600" cy="3888740"/>
        </p:xfrm>
        <a:graphic>
          <a:graphicData uri="http://schemas.openxmlformats.org/drawingml/2006/table">
            <a:tbl>
              <a:tblPr/>
              <a:tblGrid>
                <a:gridCol w="2590800"/>
                <a:gridCol w="60198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Reserve Limit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(01)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Greater of $10,000 or 10%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ensuing year budget (20-9-104, MCA)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Transportation (10)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ensuing year budget (20-10-144, MCA)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Retirement (14)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ensuing year budget (20-9-501, MCA)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 Ed (17)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ensuing year budget (20-7-713, MCA)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Debt Service (50)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Approximate amount of payments due between July 1 and November 30 of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ensuing year (20-9-438, MCA)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4" name="Rectangle 51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200" dirty="0"/>
              <a:t>Terminology and Concepts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3200" dirty="0"/>
              <a:t>Operating Reserves</a:t>
            </a:r>
          </a:p>
        </p:txBody>
      </p:sp>
      <p:sp>
        <p:nvSpPr>
          <p:cNvPr id="17436" name="Rectangle 53"/>
          <p:cNvSpPr>
            <a:spLocks noChangeArrowheads="1"/>
          </p:cNvSpPr>
          <p:nvPr/>
        </p:nvSpPr>
        <p:spPr bwMode="auto">
          <a:xfrm>
            <a:off x="609600" y="17526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prstClr val="black"/>
                </a:solidFill>
              </a:rPr>
              <a:t>Reserves</a:t>
            </a:r>
            <a:r>
              <a:rPr lang="en-US" altLang="en-US" sz="2800" dirty="0" smtClean="0">
                <a:solidFill>
                  <a:prstClr val="black"/>
                </a:solidFill>
              </a:rPr>
              <a:t> - </a:t>
            </a:r>
            <a:r>
              <a:rPr lang="en-US" altLang="en-US" sz="2400" dirty="0" smtClean="0">
                <a:solidFill>
                  <a:prstClr val="black"/>
                </a:solidFill>
              </a:rPr>
              <a:t>year-end </a:t>
            </a:r>
            <a:r>
              <a:rPr lang="en-US" altLang="en-US" sz="2400" dirty="0">
                <a:solidFill>
                  <a:prstClr val="black"/>
                </a:solidFill>
              </a:rPr>
              <a:t>cash balances kept for </a:t>
            </a:r>
            <a:r>
              <a:rPr lang="en-US" altLang="en-US" sz="2400" dirty="0" smtClean="0">
                <a:solidFill>
                  <a:prstClr val="black"/>
                </a:solidFill>
              </a:rPr>
              <a:t>cash flow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“Fund Balance”, “Reserves” and “Reappropriation”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   95,000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+ Current Year Receipts			       940,000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Current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Year 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Expenditures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       925,000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 110,000</a:t>
            </a:r>
          </a:p>
          <a:p>
            <a:pPr eaLnBrk="1" hangingPunct="1">
              <a:spcAft>
                <a:spcPts val="600"/>
              </a:spcAft>
            </a:pP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Assume next year’s adopted budget is $ 975,000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Operating reserves @ 10% = _________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94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“Fund Balance”, “Reserves” and “Reappropriation”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   95,000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+ Current Year Receipts			       940,000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Current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Year 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Expenditures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       925,000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 110,000</a:t>
            </a:r>
          </a:p>
          <a:p>
            <a:pPr eaLnBrk="1" hangingPunct="1">
              <a:spcAft>
                <a:spcPts val="600"/>
              </a:spcAft>
            </a:pP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Assume next year’s adopted budget is $ 975,000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Operating reserves @ 10% = </a:t>
            </a:r>
            <a:r>
              <a:rPr lang="en-US" altLang="en-US" sz="2800" b="1" dirty="0" smtClean="0">
                <a:solidFill>
                  <a:srgbClr val="00B05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$97,500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2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“Fund Balance”, “Reserves” and “Reappropriation”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  95,000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+ Current Year Receipts			      940,000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Current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Year 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Expenditures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      925,000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110,000</a:t>
            </a: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1828800" y="4291280"/>
            <a:ext cx="119196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038600" y="4291280"/>
            <a:ext cx="152400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172200" y="489567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Return to state 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(General Fund only)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124200" y="4876800"/>
            <a:ext cx="25818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Reappropriate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(reduces revenue 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requirement in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next year’s budget)</a:t>
            </a: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>
            <a:off x="4876800" y="4291280"/>
            <a:ext cx="2057400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457200" y="4857690"/>
            <a:ext cx="243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$97,500</a:t>
            </a:r>
          </a:p>
          <a:p>
            <a:pPr algn="ctr" eaLnBrk="1" hangingPunct="1"/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Reserves 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keep for cash flow purposes)</a:t>
            </a:r>
          </a:p>
        </p:txBody>
      </p:sp>
    </p:spTree>
    <p:extLst>
      <p:ext uri="{BB962C8B-B14F-4D97-AF65-F5344CB8AC3E}">
        <p14:creationId xmlns:p14="http://schemas.microsoft.com/office/powerpoint/2010/main" val="6562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prstClr val="black"/>
                </a:solidFill>
              </a:rPr>
              <a:t>       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>
                <a:solidFill>
                  <a:prstClr val="black"/>
                </a:solidFill>
                <a:latin typeface="Calibri"/>
              </a:rPr>
              <a:t>“Fund Balance”, “Reserves” and “Reappropriation</a:t>
            </a:r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81088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76388" indent="-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Fund Balance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Calibri"/>
              </a:rPr>
              <a:t>Reappropriated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228600" eaLnBrk="1" hangingPunct="1"/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		</a:t>
            </a: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Ending Fund Balance</a:t>
            </a:r>
          </a:p>
          <a:p>
            <a:pPr defTabSz="228600" eaLnBrk="1" hangingPunct="1"/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altLang="en-US" sz="3200" u="sng" dirty="0" smtClean="0">
                <a:solidFill>
                  <a:prstClr val="black"/>
                </a:solidFill>
                <a:latin typeface="Calibri"/>
              </a:rPr>
              <a:t>-	Reserves               									  </a:t>
            </a: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	</a:t>
            </a:r>
          </a:p>
          <a:p>
            <a:pPr defTabSz="228600" eaLnBrk="1" hangingPunct="1">
              <a:spcAft>
                <a:spcPts val="60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=	Fund Balance </a:t>
            </a:r>
            <a:r>
              <a:rPr lang="en-US" altLang="en-US" sz="3200" dirty="0" err="1" smtClean="0">
                <a:solidFill>
                  <a:prstClr val="black"/>
                </a:solidFill>
                <a:latin typeface="Calibri"/>
              </a:rPr>
              <a:t>Reappropriated</a:t>
            </a:r>
            <a:endParaRPr lang="en-US" altLang="en-US" sz="3200" b="1" dirty="0" smtClean="0">
              <a:solidFill>
                <a:prstClr val="black"/>
              </a:solidFill>
              <a:latin typeface="Calibri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/>
              </a:rPr>
              <a:t>Used </a:t>
            </a:r>
            <a:r>
              <a:rPr lang="en-US" altLang="en-US" sz="2800" i="1" dirty="0">
                <a:latin typeface="Calibri"/>
              </a:rPr>
              <a:t>in place of new revenue</a:t>
            </a:r>
            <a:r>
              <a:rPr lang="en-US" altLang="en-US" sz="2800" dirty="0">
                <a:latin typeface="Calibri"/>
              </a:rPr>
              <a:t> to fund </a:t>
            </a:r>
            <a:r>
              <a:rPr lang="en-US" altLang="en-US" sz="2800" dirty="0" smtClean="0">
                <a:latin typeface="Calibri"/>
              </a:rPr>
              <a:t>the ensuing </a:t>
            </a:r>
            <a:r>
              <a:rPr lang="en-US" altLang="en-US" sz="2800" dirty="0">
                <a:latin typeface="Calibri"/>
              </a:rPr>
              <a:t>year’s expenditure </a:t>
            </a:r>
            <a:r>
              <a:rPr lang="en-US" altLang="en-US" sz="2800" dirty="0" smtClean="0">
                <a:latin typeface="Calibri"/>
              </a:rPr>
              <a:t>budget 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/>
              </a:rPr>
              <a:t>Reappropriation</a:t>
            </a:r>
            <a:r>
              <a:rPr lang="en-US" altLang="en-US" sz="2800" dirty="0">
                <a:latin typeface="Calibri"/>
              </a:rPr>
              <a:t> is </a:t>
            </a:r>
            <a:r>
              <a:rPr lang="en-US" altLang="en-US" sz="2800" i="1" u="sng" dirty="0">
                <a:latin typeface="Calibri"/>
              </a:rPr>
              <a:t>mandatory</a:t>
            </a:r>
            <a:r>
              <a:rPr lang="en-US" altLang="en-US" sz="2800" dirty="0">
                <a:latin typeface="Calibri"/>
              </a:rPr>
              <a:t> after reserves are </a:t>
            </a:r>
            <a:r>
              <a:rPr lang="en-US" altLang="en-US" sz="2800" dirty="0" smtClean="0">
                <a:latin typeface="Calibri"/>
              </a:rPr>
              <a:t>maximized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/>
              </a:rPr>
              <a:t>General </a:t>
            </a:r>
            <a:r>
              <a:rPr lang="en-US" altLang="en-US" sz="2800" dirty="0">
                <a:latin typeface="Calibri"/>
              </a:rPr>
              <a:t>Fund </a:t>
            </a:r>
            <a:r>
              <a:rPr lang="en-US" altLang="en-US" sz="2800" dirty="0" err="1">
                <a:latin typeface="Calibri"/>
              </a:rPr>
              <a:t>reappropriation</a:t>
            </a:r>
            <a:r>
              <a:rPr lang="en-US" altLang="en-US" sz="2800" dirty="0">
                <a:latin typeface="Calibri"/>
              </a:rPr>
              <a:t> </a:t>
            </a:r>
            <a:r>
              <a:rPr lang="en-US" altLang="en-US" sz="2800" dirty="0" smtClean="0">
                <a:latin typeface="Calibri"/>
              </a:rPr>
              <a:t>is limited </a:t>
            </a:r>
            <a:r>
              <a:rPr lang="en-US" altLang="en-US" sz="2800" dirty="0">
                <a:latin typeface="Calibri"/>
              </a:rPr>
              <a:t>to 15</a:t>
            </a:r>
            <a:r>
              <a:rPr lang="en-US" altLang="en-US" sz="2800" dirty="0" smtClean="0">
                <a:latin typeface="Calibri"/>
              </a:rPr>
              <a:t>% of the maximum budget (excess is remitted to the state)</a:t>
            </a:r>
            <a:endParaRPr lang="en-US" alt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9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prstClr val="black"/>
                </a:solidFill>
              </a:rPr>
              <a:t>       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>
                <a:solidFill>
                  <a:prstClr val="black"/>
                </a:solidFill>
                <a:latin typeface="Calibri"/>
              </a:rPr>
              <a:t>“Fund Balance”, “Reserves” and “Reappropriation</a:t>
            </a:r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”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81088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76388" indent="-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Fund Balance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Calibri"/>
              </a:rPr>
              <a:t>Reappropriated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228600" eaLnBrk="1" hangingPunct="1"/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Ending Fund Balance									$  110,000</a:t>
            </a:r>
          </a:p>
          <a:p>
            <a:pPr defTabSz="228600" eaLnBrk="1" hangingPunct="1"/>
            <a:r>
              <a:rPr lang="en-US" altLang="en-US" sz="3200" u="sng" dirty="0" smtClean="0">
                <a:solidFill>
                  <a:prstClr val="black"/>
                </a:solidFill>
                <a:latin typeface="Calibri"/>
              </a:rPr>
              <a:t>-	Reserves	             									  	         97,500</a:t>
            </a:r>
          </a:p>
          <a:p>
            <a:pPr defTabSz="228600" eaLnBrk="1" hangingPunct="1">
              <a:spcAft>
                <a:spcPts val="60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=	Fund Balance </a:t>
            </a:r>
            <a:r>
              <a:rPr lang="en-US" altLang="en-US" sz="3200" dirty="0" err="1" smtClean="0">
                <a:solidFill>
                  <a:prstClr val="black"/>
                </a:solidFill>
                <a:latin typeface="Calibri"/>
              </a:rPr>
              <a:t>Reappropriated</a:t>
            </a: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							?</a:t>
            </a:r>
            <a:endParaRPr lang="en-US" altLang="en-US" sz="32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2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prstClr val="black"/>
                </a:solidFill>
              </a:rPr>
              <a:t>       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>
                <a:solidFill>
                  <a:prstClr val="black"/>
                </a:solidFill>
                <a:latin typeface="Calibri"/>
              </a:rPr>
              <a:t>“Fund Balance”, “Reserves” and “Reappropriation</a:t>
            </a:r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”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81088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76388" indent="-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Fund Balance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Calibri"/>
              </a:rPr>
              <a:t>Reappropriated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228600" eaLnBrk="1" hangingPunct="1"/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Ending Fund Balance									$  110,000</a:t>
            </a:r>
          </a:p>
          <a:p>
            <a:pPr defTabSz="228600" eaLnBrk="1" hangingPunct="1"/>
            <a:r>
              <a:rPr lang="en-US" altLang="en-US" sz="3200" u="sng" dirty="0" smtClean="0">
                <a:solidFill>
                  <a:prstClr val="black"/>
                </a:solidFill>
                <a:latin typeface="Calibri"/>
              </a:rPr>
              <a:t>-	Reserves	             									  	         97,500</a:t>
            </a:r>
          </a:p>
          <a:p>
            <a:pPr defTabSz="228600" eaLnBrk="1" hangingPunct="1">
              <a:spcAft>
                <a:spcPts val="60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=	Fund Balance </a:t>
            </a:r>
            <a:r>
              <a:rPr lang="en-US" altLang="en-US" sz="3200" dirty="0" err="1" smtClean="0">
                <a:solidFill>
                  <a:prstClr val="black"/>
                </a:solidFill>
                <a:latin typeface="Calibri"/>
              </a:rPr>
              <a:t>Reappropriated</a:t>
            </a: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    $    12,500</a:t>
            </a:r>
            <a:endParaRPr lang="en-US" altLang="en-US" sz="32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5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Terminology and Concepts</a:t>
            </a:r>
          </a:p>
          <a:p>
            <a:pPr algn="ctr" eaLnBrk="1" hangingPunct="1"/>
            <a:r>
              <a:rPr lang="en" altLang="en-US" sz="2500" dirty="0" smtClean="0">
                <a:solidFill>
                  <a:prstClr val="black"/>
                </a:solidFill>
                <a:latin typeface="Calibri"/>
              </a:rPr>
              <a:t>“Fund Balance”, “Reserves” and “Reappropriation” - Example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  95,000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+ Current Year Receipts			      940,000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Current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Year 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Expenditures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      925,000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			$    110,000</a:t>
            </a: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1828800" y="4291280"/>
            <a:ext cx="119196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038600" y="4291280"/>
            <a:ext cx="152400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172200" y="489567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Return to state 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(General Fund only)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>
            <a:off x="4876800" y="4291280"/>
            <a:ext cx="2057400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457200" y="4857690"/>
            <a:ext cx="243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$97,500</a:t>
            </a:r>
          </a:p>
          <a:p>
            <a:pPr algn="ctr" eaLnBrk="1" hangingPunct="1"/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Reserves 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keep for cash flow purposes)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124201" y="4876800"/>
            <a:ext cx="25818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$12,500</a:t>
            </a:r>
          </a:p>
          <a:p>
            <a:pPr algn="ctr" eaLnBrk="1" hangingPunct="1"/>
            <a:r>
              <a:rPr lang="en-US" altLang="en-US" sz="2400" dirty="0" err="1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Reappropriate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(reduces revenue 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requirement in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next year’s budget)</a:t>
            </a:r>
          </a:p>
        </p:txBody>
      </p:sp>
    </p:spTree>
    <p:extLst>
      <p:ext uri="{BB962C8B-B14F-4D97-AF65-F5344CB8AC3E}">
        <p14:creationId xmlns:p14="http://schemas.microsoft.com/office/powerpoint/2010/main" val="26978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       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Understanding Fund Balance </a:t>
            </a:r>
            <a:r>
              <a:rPr lang="en-US" altLang="en-US" sz="4000" dirty="0" err="1" smtClean="0"/>
              <a:t>Reappropriated</a:t>
            </a:r>
            <a:endParaRPr lang="en-US" altLang="en-US" sz="4000" dirty="0" smtClean="0"/>
          </a:p>
        </p:txBody>
      </p:sp>
      <p:graphicFrame>
        <p:nvGraphicFramePr>
          <p:cNvPr id="1229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1828800"/>
          <a:ext cx="6705600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6706181" imgH="4487045" progId="Excel.Chart.8">
                  <p:embed/>
                </p:oleObj>
              </mc:Choice>
              <mc:Fallback>
                <p:oleObj r:id="rId4" imgW="6706181" imgH="448704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6705600" cy="448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34075" y="1916113"/>
            <a:ext cx="28956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Expenditure Budget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Funding Needs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166131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$975,000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want</a:t>
            </a:r>
            <a:endParaRPr lang="en-US" dirty="0"/>
          </a:p>
        </p:txBody>
      </p:sp>
      <p:pic>
        <p:nvPicPr>
          <p:cNvPr id="7170" name="Picture 2" descr="Image result for information ov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3" y="1904999"/>
            <a:ext cx="851277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        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Understanding Fund Balance Reappropriated</a:t>
            </a: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371600" y="1752600"/>
          <a:ext cx="67818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4" imgW="6785436" imgH="4529721" progId="Excel.Chart.8">
                  <p:embed/>
                </p:oleObj>
              </mc:Choice>
              <mc:Fallback>
                <p:oleObj r:id="rId4" imgW="6785436" imgH="4529721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7818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6"/>
          <p:cNvSpPr>
            <a:spLocks noChangeShapeType="1"/>
          </p:cNvSpPr>
          <p:nvPr/>
        </p:nvSpPr>
        <p:spPr bwMode="auto">
          <a:xfrm flipH="1" flipV="1">
            <a:off x="4876800" y="5029200"/>
            <a:ext cx="1828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101680" y="5029200"/>
            <a:ext cx="2731838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Fund balance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</a:rPr>
              <a:t>reappropriated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$ district already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has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66131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$975,000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        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Understanding Fund Balance Reappropriated</a:t>
            </a: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7632932"/>
              </p:ext>
            </p:extLst>
          </p:nvPr>
        </p:nvGraphicFramePr>
        <p:xfrm>
          <a:off x="1371600" y="1790700"/>
          <a:ext cx="67818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4" imgW="6785436" imgH="4529721" progId="Excel.Chart.8">
                  <p:embed/>
                </p:oleObj>
              </mc:Choice>
              <mc:Fallback>
                <p:oleObj r:id="rId4" imgW="6785436" imgH="4529721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90700"/>
                        <a:ext cx="67818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6"/>
          <p:cNvSpPr>
            <a:spLocks noChangeShapeType="1"/>
          </p:cNvSpPr>
          <p:nvPr/>
        </p:nvSpPr>
        <p:spPr bwMode="auto">
          <a:xfrm flipH="1" flipV="1">
            <a:off x="4876800" y="5029200"/>
            <a:ext cx="1828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101680" y="5029200"/>
            <a:ext cx="2731838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Fund balance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</a:rPr>
              <a:t>reappropriated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$ district already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has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66131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$975,000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4400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$12,500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Understanding Fund Balance </a:t>
            </a:r>
            <a:r>
              <a:rPr lang="en-US" altLang="en-US" sz="4000" dirty="0" err="1" smtClean="0"/>
              <a:t>Reappropriated</a:t>
            </a:r>
            <a:endParaRPr lang="en-US" altLang="en-US" sz="4000" dirty="0" smtClean="0"/>
          </a:p>
        </p:txBody>
      </p:sp>
      <p:sp>
        <p:nvSpPr>
          <p:cNvPr id="14341" name="AutoShape 10"/>
          <p:cNvSpPr>
            <a:spLocks/>
          </p:cNvSpPr>
          <p:nvPr/>
        </p:nvSpPr>
        <p:spPr bwMode="auto">
          <a:xfrm>
            <a:off x="5257800" y="2133600"/>
            <a:ext cx="685800" cy="2590800"/>
          </a:xfrm>
          <a:prstGeom prst="rightBrace">
            <a:avLst>
              <a:gd name="adj1" fmla="val 3148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6019800" y="3200400"/>
            <a:ext cx="176053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New revenue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needed</a:t>
            </a:r>
          </a:p>
        </p:txBody>
      </p:sp>
      <p:graphicFrame>
        <p:nvGraphicFramePr>
          <p:cNvPr id="14340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62439"/>
              </p:ext>
            </p:extLst>
          </p:nvPr>
        </p:nvGraphicFramePr>
        <p:xfrm>
          <a:off x="1295400" y="1752600"/>
          <a:ext cx="66294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r:id="rId4" imgW="6785436" imgH="4529721" progId="Excel.Chart.8">
                  <p:embed/>
                </p:oleObj>
              </mc:Choice>
              <mc:Fallback>
                <p:oleObj r:id="rId4" imgW="6785436" imgH="4529721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66294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$12,500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66131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$975,000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15633062"/>
              </p:ext>
            </p:extLst>
          </p:nvPr>
        </p:nvGraphicFramePr>
        <p:xfrm>
          <a:off x="1447800" y="1714500"/>
          <a:ext cx="67818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r:id="rId6" imgW="6785436" imgH="4529721" progId="Excel.Chart.8">
                  <p:embed/>
                </p:oleObj>
              </mc:Choice>
              <mc:Fallback>
                <p:oleObj r:id="rId6" imgW="6785436" imgH="4529721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14500"/>
                        <a:ext cx="67818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1800" y="1688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$975,000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$12,500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334000" y="5181600"/>
            <a:ext cx="4572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5257800" y="2057400"/>
            <a:ext cx="533400" cy="2617549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735751"/>
            <a:ext cx="2057400" cy="12266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7400" y="2946737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much new revenue is needed?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56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Understanding Fund Balance Reappropriated</a:t>
            </a:r>
          </a:p>
        </p:txBody>
      </p:sp>
      <p:graphicFrame>
        <p:nvGraphicFramePr>
          <p:cNvPr id="1536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1487200"/>
              </p:ext>
            </p:extLst>
          </p:nvPr>
        </p:nvGraphicFramePr>
        <p:xfrm>
          <a:off x="1447800" y="1752600"/>
          <a:ext cx="67818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r:id="rId4" imgW="6785436" imgH="4529721" progId="Excel.Chart.8">
                  <p:embed/>
                </p:oleObj>
              </mc:Choice>
              <mc:Fallback>
                <p:oleObj r:id="rId4" imgW="6785436" imgH="4529721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6781800" cy="4533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166131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$975,000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257800" y="2057400"/>
            <a:ext cx="533400" cy="2693749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$12,500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34000" y="5181600"/>
            <a:ext cx="4572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867400" y="2819400"/>
            <a:ext cx="25908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31812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$962,500 new revenue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258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81" y="1632046"/>
            <a:ext cx="6593619" cy="43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GENERAL FUND OVERVIEW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General 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Fund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Expenditure Budget Limits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Sources</a:t>
            </a:r>
          </a:p>
          <a:p>
            <a:pPr marL="457200" lvl="1" indent="0">
              <a:buNone/>
            </a:pPr>
            <a:endParaRPr 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0">
              <a:buNone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OPI resources to have handy:</a:t>
            </a:r>
          </a:p>
          <a:p>
            <a:pPr marL="457200" lvl="1" indent="0">
              <a:buNone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FY2020 Preliminary Budget Data Sheet</a:t>
            </a:r>
          </a:p>
          <a:p>
            <a:pPr marL="457200" lvl="1" indent="0">
              <a:buNone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OPI FY20 General Fund Budget Spreadsheet</a:t>
            </a:r>
          </a:p>
          <a:p>
            <a:pPr marL="457200" lvl="1" indent="0">
              <a:buNone/>
            </a:pPr>
            <a:endParaRPr 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- Budget Elements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105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	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Entitlement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Per-ANB Entitlement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Special Education Allowable Cost Payment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Quality Educator Payment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At-Risk Student Payment</a:t>
            </a:r>
            <a:endParaRPr lang="en-US" altLang="en-US" b="1" dirty="0" smtClean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Indian Education for All Payment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American Indian Achievement Gap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Pmt</a:t>
            </a:r>
            <a:endParaRPr lang="en-US" alt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for Achievement Payment</a:t>
            </a:r>
          </a:p>
        </p:txBody>
      </p:sp>
    </p:spTree>
    <p:extLst>
      <p:ext uri="{BB962C8B-B14F-4D97-AF65-F5344CB8AC3E}">
        <p14:creationId xmlns:p14="http://schemas.microsoft.com/office/powerpoint/2010/main" val="417942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Entitlement Rates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006777"/>
              </p:ext>
            </p:extLst>
          </p:nvPr>
        </p:nvGraphicFramePr>
        <p:xfrm>
          <a:off x="533400" y="1828800"/>
          <a:ext cx="7772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371600"/>
                <a:gridCol w="1447800"/>
                <a:gridCol w="1447800"/>
              </a:tblGrid>
              <a:tr h="81236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Entitlements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FY2019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FY2020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dirty="0" smtClean="0"/>
                        <a:t> (HB159)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FY2021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dirty="0" smtClean="0"/>
                        <a:t> (HB159)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Elementary Basic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$    52,105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52,579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 53,541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For every 25 Elem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ANB over 250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     2,606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  2,630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   2,678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Middle School Basic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$  104,212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105,160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107,084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For every 45 MS ANB over 450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     5,211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  5,258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   5,354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814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School Basic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$ 312,636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$ 315,481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321,254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091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For</a:t>
                      </a:r>
                      <a:r>
                        <a:rPr lang="en-US" sz="2000" baseline="0" dirty="0" smtClean="0"/>
                        <a:t> every </a:t>
                      </a:r>
                      <a:r>
                        <a:rPr lang="en-US" sz="2000" dirty="0" smtClean="0"/>
                        <a:t>80 HS ANB over 800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  15,632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15,774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    16,063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7720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*</a:t>
            </a:r>
            <a:r>
              <a:rPr lang="en-US" sz="2000" b="1" i="1" dirty="0" smtClean="0"/>
              <a:t>HB159 increased FY2019 by inflation of .91% for FY2020 and 1.83% in FY2021.</a:t>
            </a:r>
            <a:endParaRPr lang="en-US" sz="2000" b="1" i="1" dirty="0"/>
          </a:p>
        </p:txBody>
      </p:sp>
      <p:sp>
        <p:nvSpPr>
          <p:cNvPr id="3" name="Down Arrow 2"/>
          <p:cNvSpPr/>
          <p:nvPr/>
        </p:nvSpPr>
        <p:spPr>
          <a:xfrm>
            <a:off x="6019800" y="1295400"/>
            <a:ext cx="38100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- ANB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2514600" cy="227754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FALL ENROLLMENT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/>
              <a:t>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Monday in October)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/>
              <a:t>Part-time Students = ¼, ½, or 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2514600" cy="22775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SPRING ENROLLMENT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/>
              <a:t>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Monday in February)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/>
              <a:t>Part-time Students = ¼, ½, or 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2824133"/>
            <a:ext cx="3695700" cy="26622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Total of 2 counts</a:t>
            </a:r>
          </a:p>
          <a:p>
            <a:pPr algn="ctr">
              <a:spcAft>
                <a:spcPts val="1800"/>
              </a:spcAft>
            </a:pPr>
            <a:r>
              <a:rPr lang="en-US" sz="2600" dirty="0" smtClean="0"/>
              <a:t>divided by 2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600" dirty="0"/>
              <a:t> </a:t>
            </a:r>
            <a:r>
              <a:rPr lang="en-US" sz="2600" u="sng" dirty="0" smtClean="0"/>
              <a:t>180 + PIR Days</a:t>
            </a:r>
            <a:r>
              <a:rPr lang="en-US" sz="2600" dirty="0" smtClean="0">
                <a:solidFill>
                  <a:srgbClr val="FF0000"/>
                </a:solidFill>
              </a:rPr>
              <a:t>*</a:t>
            </a:r>
            <a:r>
              <a:rPr lang="en-US" sz="2600" u="sng" dirty="0" smtClean="0"/>
              <a:t> </a:t>
            </a:r>
            <a:r>
              <a:rPr lang="en-US" sz="2600" dirty="0" smtClean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/>
              <a:t>180</a:t>
            </a:r>
          </a:p>
          <a:p>
            <a:pPr algn="ctr"/>
            <a:r>
              <a:rPr lang="en-US" sz="2800" dirty="0" smtClean="0"/>
              <a:t>= </a:t>
            </a:r>
            <a:r>
              <a:rPr lang="en-US" sz="2800" b="1" dirty="0" smtClean="0"/>
              <a:t>ANB</a:t>
            </a:r>
          </a:p>
          <a:p>
            <a:pPr algn="ctr"/>
            <a:endParaRPr lang="en-US" sz="1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971801" y="5631359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/>
              <a:t>PIR Days are “pupil instruction related” days for teacher in-service training and recordkeeping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NUMBER BELONGING (ANB)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86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X</a:t>
            </a:r>
            <a:endParaRPr lang="en-US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5600" y="2362200"/>
            <a:ext cx="584791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95600" y="3119973"/>
            <a:ext cx="584791" cy="18977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91299" y="2133600"/>
            <a:ext cx="2095501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</a:t>
            </a:r>
          </a:p>
          <a:p>
            <a:r>
              <a:rPr lang="en-US" sz="2000" dirty="0" smtClean="0"/>
              <a:t>Oct count = 150</a:t>
            </a:r>
          </a:p>
          <a:p>
            <a:r>
              <a:rPr lang="en-US" sz="2000" dirty="0" smtClean="0"/>
              <a:t>Feb count = 166</a:t>
            </a:r>
          </a:p>
          <a:p>
            <a:pPr algn="ctr"/>
            <a:endParaRPr lang="en-US" sz="1000" u="sng" dirty="0" smtClean="0"/>
          </a:p>
          <a:p>
            <a:pPr algn="ctr"/>
            <a:r>
              <a:rPr lang="en-US" sz="2000" u="sng" dirty="0" smtClean="0"/>
              <a:t>(150 + 166)</a:t>
            </a:r>
          </a:p>
          <a:p>
            <a:pPr algn="ctr"/>
            <a:r>
              <a:rPr lang="en-US" sz="2000" dirty="0" smtClean="0"/>
              <a:t>  2</a:t>
            </a:r>
          </a:p>
          <a:p>
            <a:pPr algn="ctr"/>
            <a:r>
              <a:rPr lang="en-US" sz="2000" dirty="0" smtClean="0"/>
              <a:t>= 158</a:t>
            </a:r>
          </a:p>
          <a:p>
            <a:endParaRPr lang="en-US" sz="1000" dirty="0"/>
          </a:p>
          <a:p>
            <a:pPr algn="ctr"/>
            <a:r>
              <a:rPr lang="en-US" u="sng" dirty="0" smtClean="0"/>
              <a:t>187</a:t>
            </a:r>
          </a:p>
          <a:p>
            <a:pPr algn="ctr"/>
            <a:r>
              <a:rPr lang="en-US" dirty="0" smtClean="0"/>
              <a:t>180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=  165 ANB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48500" y="4343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356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- ANB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ANB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generates the greatest maximum general fund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en-US" sz="2800" dirty="0" smtClean="0"/>
              <a:t>: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Year ANB (CY ANB)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ANB for the budget unit for the ensuing school year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FY2020 ANB is based on FY2019 enrollment counts)</a:t>
            </a:r>
          </a:p>
          <a:p>
            <a:pPr lvl="1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3-Year Average ANB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current year ANB to the current ANB for the previous two school fiscal years and divide by 3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(FY2020 ANB is the average of FY2019, FY2018 and FY2017)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section 1. Certified ANB on budget data sheet)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Budget Basics 2019</a:t>
            </a:r>
            <a:endParaRPr lang="en" dirty="0"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17500">
              <a:buClr>
                <a:schemeClr val="dk1"/>
              </a:buClr>
              <a:buSzPct val="43750"/>
              <a:buFont typeface="Calibri"/>
              <a:buChar char="•"/>
            </a:pPr>
            <a:r>
              <a:rPr lang="en" dirty="0" smtClean="0"/>
              <a:t>Terminology and Key Concepts</a:t>
            </a:r>
          </a:p>
          <a:p>
            <a:pPr marL="457200" indent="-317500">
              <a:buClr>
                <a:schemeClr val="dk1"/>
              </a:buClr>
              <a:buSzPct val="43750"/>
              <a:buFont typeface="Calibri"/>
              <a:buChar char="•"/>
            </a:pPr>
            <a:r>
              <a:rPr lang="en" dirty="0" smtClean="0"/>
              <a:t>General Fund Overview</a:t>
            </a:r>
          </a:p>
          <a:p>
            <a:pPr marL="457200" indent="-317500">
              <a:buClr>
                <a:schemeClr val="dk1"/>
              </a:buClr>
              <a:buSzPct val="43750"/>
              <a:buFont typeface="Calibri"/>
              <a:buChar char="•"/>
            </a:pPr>
            <a:r>
              <a:rPr lang="en" dirty="0" smtClean="0"/>
              <a:t>Transporation Fund</a:t>
            </a:r>
            <a:endParaRPr lang="en" dirty="0"/>
          </a:p>
          <a:p>
            <a:pPr marL="457200" lvl="0" indent="-317500">
              <a:spcBef>
                <a:spcPts val="600"/>
              </a:spcBef>
              <a:buClr>
                <a:schemeClr val="dk1"/>
              </a:buClr>
              <a:buSzPct val="43750"/>
              <a:buFont typeface="Calibri"/>
              <a:buChar char="•"/>
            </a:pPr>
            <a:r>
              <a:rPr lang="en" dirty="0" smtClean="0"/>
              <a:t>Other Budgeted Funds (chart)</a:t>
            </a:r>
            <a:endParaRPr lang="en" dirty="0"/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43750"/>
              <a:buFont typeface="Calibri"/>
              <a:buChar char="•"/>
            </a:pPr>
            <a:r>
              <a:rPr lang="en" dirty="0" smtClean="0"/>
              <a:t>Budget Timeline and Q&amp;A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782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Per-ANB Entitlement Rates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15033"/>
              </p:ext>
            </p:extLst>
          </p:nvPr>
        </p:nvGraphicFramePr>
        <p:xfrm>
          <a:off x="457200" y="1905000"/>
          <a:ext cx="7848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5240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aseline="0" dirty="0" smtClean="0"/>
                        <a:t>Entitlements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FY2019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FY2020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600" dirty="0" smtClean="0"/>
                        <a:t>(HB159)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FY2021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600" b="1" dirty="0" smtClean="0"/>
                        <a:t>(HB159)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Elementary per-ANB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$ 5,573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$5,624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5,727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School per-ANB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7,136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$ 7,201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$ 7,333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" y="3810000"/>
            <a:ext cx="887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*</a:t>
            </a:r>
            <a:r>
              <a:rPr lang="en-US" sz="2200" b="1" i="1" dirty="0" smtClean="0"/>
              <a:t>HB159 increased </a:t>
            </a:r>
            <a:r>
              <a:rPr lang="en-US" sz="2000" b="1" i="1" dirty="0" smtClean="0"/>
              <a:t>per-ANB entitlements by .91% in FY2020 and 1.83% in FY2021.</a:t>
            </a:r>
            <a:endParaRPr lang="en-US" sz="2000" b="1" i="1" dirty="0"/>
          </a:p>
        </p:txBody>
      </p:sp>
      <p:sp>
        <p:nvSpPr>
          <p:cNvPr id="3" name="Down Arrow 2"/>
          <p:cNvSpPr/>
          <p:nvPr/>
        </p:nvSpPr>
        <p:spPr>
          <a:xfrm>
            <a:off x="5715000" y="1415796"/>
            <a:ext cx="38100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student after the first ANB is decreased by a reduction factor (decrement) per ANB:</a:t>
            </a:r>
          </a:p>
          <a:p>
            <a:pPr marL="342900" indent="-342900" defTabSz="228600">
              <a:buFont typeface="Wingdings" panose="05000000000000000000" pitchFamily="2" charset="2"/>
              <a:buChar char="Ø"/>
            </a:pPr>
            <a:r>
              <a:rPr lang="en-US" sz="2400" dirty="0" smtClean="0"/>
              <a:t>Elementary ANB decrement is </a:t>
            </a:r>
            <a:r>
              <a:rPr lang="en-US" sz="2400" b="1" dirty="0" smtClean="0"/>
              <a:t>$.20</a:t>
            </a:r>
            <a:r>
              <a:rPr lang="en-US" sz="2400" dirty="0" smtClean="0"/>
              <a:t> per ANB</a:t>
            </a:r>
          </a:p>
          <a:p>
            <a:pPr marL="342900" indent="-342900" defTabSz="228600">
              <a:buFont typeface="Wingdings" panose="05000000000000000000" pitchFamily="2" charset="2"/>
              <a:buChar char="Ø"/>
            </a:pPr>
            <a:r>
              <a:rPr lang="en-US" sz="2400" dirty="0" smtClean="0"/>
              <a:t>High school &amp; 7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- 8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accred</a:t>
            </a:r>
            <a:r>
              <a:rPr lang="en-US" sz="2400" dirty="0" smtClean="0"/>
              <a:t> ANB decrement is </a:t>
            </a:r>
            <a:r>
              <a:rPr lang="en-US" sz="2400" b="1" dirty="0" smtClean="0"/>
              <a:t>$.50</a:t>
            </a:r>
            <a:r>
              <a:rPr lang="en-US" sz="2400" dirty="0" smtClean="0"/>
              <a:t> per ANB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0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Per-ANB Entitlement Calculations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u="sng" dirty="0" smtClean="0"/>
              <a:t>Elementary:  $.20 decrement </a:t>
            </a:r>
            <a:r>
              <a:rPr lang="en-US" sz="2600" b="1" u="sng" dirty="0"/>
              <a:t>for first 1,000 ANB</a:t>
            </a:r>
          </a:p>
          <a:p>
            <a:pPr marL="0" indent="0">
              <a:buNone/>
            </a:pPr>
            <a:r>
              <a:rPr lang="en-US" sz="2600" dirty="0" smtClean="0"/>
              <a:t>[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$5,624 </a:t>
            </a:r>
            <a:r>
              <a:rPr lang="en-US" sz="2600" dirty="0"/>
              <a:t>X Elem ANB] - [.20 X (Elem ANB/2) X (Elem ANB –1)]</a:t>
            </a:r>
          </a:p>
          <a:p>
            <a:pPr marL="0" indent="0">
              <a:buNone/>
            </a:pPr>
            <a:r>
              <a:rPr lang="en-US" sz="2600" dirty="0" smtClean="0"/>
              <a:t>For </a:t>
            </a:r>
            <a:r>
              <a:rPr lang="en-US" sz="2600" dirty="0"/>
              <a:t>each ANB over </a:t>
            </a:r>
            <a:r>
              <a:rPr lang="en-US" sz="2600" dirty="0" smtClean="0"/>
              <a:t>1000:  ($5,424.20 </a:t>
            </a:r>
            <a:r>
              <a:rPr lang="en-US" sz="2600" dirty="0"/>
              <a:t>X ANB) + $</a:t>
            </a:r>
            <a:r>
              <a:rPr lang="en-US" sz="2600" dirty="0" smtClean="0"/>
              <a:t>5,524,100</a:t>
            </a:r>
            <a:endParaRPr lang="en-US" sz="26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600" b="1" u="sng" dirty="0" smtClean="0"/>
              <a:t>7th </a:t>
            </a:r>
            <a:r>
              <a:rPr lang="en-US" sz="2600" b="1" u="sng" dirty="0"/>
              <a:t>&amp; </a:t>
            </a:r>
            <a:r>
              <a:rPr lang="en-US" sz="2600" b="1" u="sng" dirty="0" smtClean="0"/>
              <a:t>8</a:t>
            </a:r>
            <a:r>
              <a:rPr lang="en-US" sz="2600" b="1" u="sng" baseline="30000" dirty="0" smtClean="0"/>
              <a:t>th</a:t>
            </a:r>
            <a:r>
              <a:rPr lang="en-US" sz="2600" b="1" u="sng" dirty="0"/>
              <a:t> </a:t>
            </a:r>
            <a:r>
              <a:rPr lang="en-US" sz="2600" b="1" u="sng" dirty="0" smtClean="0"/>
              <a:t>accredited:  $.50 decrement for </a:t>
            </a:r>
            <a:r>
              <a:rPr lang="en-US" sz="2600" b="1" u="sng" dirty="0"/>
              <a:t>first 800 ANB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/>
              <a:t>[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$7,201 </a:t>
            </a:r>
            <a:r>
              <a:rPr lang="en-US" sz="2600" dirty="0" smtClean="0"/>
              <a:t>X 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200" dirty="0" smtClean="0"/>
              <a:t>&amp;</a:t>
            </a:r>
            <a:r>
              <a:rPr lang="en-US" sz="2600" dirty="0" smtClean="0"/>
              <a:t> 8th </a:t>
            </a:r>
            <a:r>
              <a:rPr lang="en-US" sz="2600" dirty="0"/>
              <a:t>ANB] - [.50 X </a:t>
            </a:r>
            <a:r>
              <a:rPr lang="en-US" sz="2600" dirty="0" smtClean="0"/>
              <a:t>(7</a:t>
            </a:r>
            <a:r>
              <a:rPr lang="en-US" sz="2200" dirty="0" smtClean="0"/>
              <a:t>&amp;</a:t>
            </a:r>
            <a:r>
              <a:rPr lang="en-US" sz="2600" dirty="0" smtClean="0"/>
              <a:t>8 ANB/2</a:t>
            </a:r>
            <a:r>
              <a:rPr lang="en-US" sz="2600" dirty="0"/>
              <a:t>) X </a:t>
            </a:r>
            <a:r>
              <a:rPr lang="en-US" sz="2600" dirty="0" smtClean="0"/>
              <a:t>(7</a:t>
            </a:r>
            <a:r>
              <a:rPr lang="en-US" sz="2200" dirty="0" smtClean="0"/>
              <a:t>&amp;</a:t>
            </a:r>
            <a:r>
              <a:rPr lang="en-US" sz="2600" dirty="0" smtClean="0"/>
              <a:t>8 ANB </a:t>
            </a:r>
            <a:r>
              <a:rPr lang="en-US" sz="2600" dirty="0"/>
              <a:t>–1)]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/>
              <a:t>For each ANB over </a:t>
            </a:r>
            <a:r>
              <a:rPr lang="en-US" sz="2600" dirty="0" smtClean="0"/>
              <a:t>800:    ($7,801.50 </a:t>
            </a:r>
            <a:r>
              <a:rPr lang="en-US" sz="2600" dirty="0"/>
              <a:t>X </a:t>
            </a:r>
            <a:r>
              <a:rPr lang="en-US" sz="2600" dirty="0" smtClean="0"/>
              <a:t>7</a:t>
            </a:r>
            <a:r>
              <a:rPr lang="en-US" sz="2200" dirty="0" smtClean="0"/>
              <a:t>&amp;</a:t>
            </a:r>
            <a:r>
              <a:rPr lang="en-US" sz="2600" dirty="0" smtClean="0"/>
              <a:t>8 ANB</a:t>
            </a:r>
            <a:r>
              <a:rPr lang="en-US" sz="2600" dirty="0"/>
              <a:t>) + </a:t>
            </a:r>
            <a:r>
              <a:rPr lang="en-US" sz="2600" dirty="0" smtClean="0"/>
              <a:t>$5,601,000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00" b="1" u="sng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 u="sng" dirty="0" smtClean="0"/>
              <a:t>High School:  </a:t>
            </a:r>
            <a:r>
              <a:rPr lang="en-US" sz="2600" b="1" u="sng" dirty="0"/>
              <a:t>$.50 decrement for first 800 ANB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[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$7,201 </a:t>
            </a:r>
            <a:r>
              <a:rPr lang="en-US" sz="2600" dirty="0"/>
              <a:t>HS ANB] - [.50 X (HS ANB/2) X (HS ANB –1)]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For each ANB over </a:t>
            </a:r>
            <a:r>
              <a:rPr lang="en-US" sz="2600" dirty="0" smtClean="0"/>
              <a:t>800:    ($7,801.50 </a:t>
            </a:r>
            <a:r>
              <a:rPr lang="en-US" sz="2600" dirty="0"/>
              <a:t>X ANB) + </a:t>
            </a:r>
            <a:r>
              <a:rPr lang="en-US" sz="2600" dirty="0" smtClean="0"/>
              <a:t>$5,601,000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234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Education Allowable Costs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46970"/>
              </p:ext>
            </p:extLst>
          </p:nvPr>
        </p:nvGraphicFramePr>
        <p:xfrm>
          <a:off x="457200" y="16002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9050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FY2019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FY2020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FY2021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HB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Appropriation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$ 43.292   million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$ 43.292 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$ 43.292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million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sz="2200" i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Watch HB638 – inflationary</a:t>
                      </a:r>
                      <a:r>
                        <a:rPr lang="en-US" sz="2200" i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increases (.91% and 1.83%)</a:t>
                      </a:r>
                      <a:endParaRPr lang="en-US" sz="2200" i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661589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Education Allocation 20-9-321(4)(a), MCA:</a:t>
            </a:r>
          </a:p>
          <a:p>
            <a:pPr marL="457200" indent="-457200" defTabSz="2286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52.5% through instructional block grants (ISB)</a:t>
            </a:r>
          </a:p>
          <a:p>
            <a:pPr marL="457200" indent="-457200" defTabSz="2286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17.5% through related services block grants (RSBG)</a:t>
            </a:r>
          </a:p>
          <a:p>
            <a:pPr marL="457200" indent="-457200" defTabSz="2286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 to reimbursement of local districts (disproportionate costs)</a:t>
            </a:r>
          </a:p>
          <a:p>
            <a:pPr marL="457200" indent="-457200" defTabSz="2286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 to special education cooperatives and joint boards for admin and travel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Education Allowable Costs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90330"/>
            <a:ext cx="76962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8 Preliminary Budget Data Sheet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“eligible” (meet one of the following):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operate a special education program;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elong to a special education cooperative;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signed written agreement with another public entity to provide instructional services to children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2375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829681"/>
              </p:ext>
            </p:extLst>
          </p:nvPr>
        </p:nvGraphicFramePr>
        <p:xfrm>
          <a:off x="152402" y="228600"/>
          <a:ext cx="8839199" cy="633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328"/>
                <a:gridCol w="1537253"/>
                <a:gridCol w="2459603"/>
                <a:gridCol w="2229015"/>
              </a:tblGrid>
              <a:tr h="7607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 Education</a:t>
                      </a:r>
                      <a:r>
                        <a:rPr lang="en-US" sz="2000" baseline="0" dirty="0" smtClean="0"/>
                        <a:t> Allowable Costs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Rate</a:t>
                      </a:r>
                      <a:endParaRPr lang="en-US" sz="200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Who</a:t>
                      </a:r>
                      <a:r>
                        <a:rPr lang="en-US" sz="2000" baseline="0" dirty="0" smtClean="0"/>
                        <a:t> receives payment?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Local</a:t>
                      </a:r>
                      <a:r>
                        <a:rPr lang="en-US" sz="2000" baseline="0" dirty="0" smtClean="0"/>
                        <a:t> Match required</a:t>
                      </a:r>
                      <a:endParaRPr lang="en-US" sz="2000" dirty="0"/>
                    </a:p>
                  </a:txBody>
                  <a:tcPr/>
                </a:tc>
              </a:tr>
              <a:tr h="13891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8a. </a:t>
                      </a:r>
                      <a:r>
                        <a:rPr lang="en-US" sz="2000" b="1" dirty="0" smtClean="0"/>
                        <a:t>Instructional Block Grant </a:t>
                      </a:r>
                      <a:r>
                        <a:rPr lang="en-US" sz="2000" dirty="0" smtClean="0"/>
                        <a:t>(ISB)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$149.54</a:t>
                      </a:r>
                    </a:p>
                    <a:p>
                      <a:pPr algn="r"/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per current year ANB</a:t>
                      </a:r>
                      <a:endParaRPr lang="en-US" sz="2000" dirty="0">
                        <a:solidFill>
                          <a:schemeClr val="dk1"/>
                        </a:solidFill>
                      </a:endParaRPr>
                    </a:p>
                    <a:p>
                      <a:pPr algn="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District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 of local match</a:t>
                      </a:r>
                      <a:r>
                        <a:rPr lang="en-US" sz="2000" baseline="0" dirty="0" smtClean="0"/>
                        <a:t> for every $3         (ISB X .33)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1752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8b. </a:t>
                      </a:r>
                      <a:r>
                        <a:rPr lang="en-US" sz="2000" b="1" dirty="0" smtClean="0"/>
                        <a:t>Related</a:t>
                      </a:r>
                      <a:r>
                        <a:rPr lang="en-US" sz="2000" b="1" baseline="0" dirty="0" smtClean="0"/>
                        <a:t> Services Block Grant </a:t>
                      </a:r>
                      <a:r>
                        <a:rPr lang="en-US" sz="2000" baseline="0" dirty="0" smtClean="0"/>
                        <a:t>(RSBG)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2000" baseline="0" dirty="0" smtClean="0"/>
                        <a:t>If district is in a co-op, see 8e.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  49.84</a:t>
                      </a:r>
                    </a:p>
                    <a:p>
                      <a:pPr algn="r"/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per current year ANB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- To</a:t>
                      </a:r>
                      <a:r>
                        <a:rPr lang="en-US" sz="2000" baseline="0" dirty="0" smtClean="0"/>
                        <a:t> district, if district operates its own program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/>
                        <a:t>- To special education cooperative if district is a member of the co-op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 of local match for every $3    (RSBG X .33)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Districts in a co-op send their</a:t>
                      </a:r>
                      <a:r>
                        <a:rPr lang="en-US" sz="2000" baseline="0" dirty="0" smtClean="0"/>
                        <a:t> local match to the co-op</a:t>
                      </a:r>
                    </a:p>
                    <a:p>
                      <a:endParaRPr lang="en-US" baseline="0" dirty="0" smtClean="0"/>
                    </a:p>
                    <a:p>
                      <a:endParaRPr lang="en-US" sz="800" baseline="0" dirty="0" smtClean="0"/>
                    </a:p>
                  </a:txBody>
                  <a:tcPr/>
                </a:tc>
              </a:tr>
              <a:tr h="6945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8c. </a:t>
                      </a:r>
                      <a:r>
                        <a:rPr lang="en-US" sz="2000" b="1" dirty="0" smtClean="0"/>
                        <a:t>Reimbursement</a:t>
                      </a:r>
                      <a:r>
                        <a:rPr lang="en-US" sz="2000" b="1" baseline="0" dirty="0" smtClean="0"/>
                        <a:t> for Disproportionate Costs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000" dirty="0" smtClean="0"/>
                        <a:t>See </a:t>
                      </a:r>
                      <a:r>
                        <a:rPr lang="en-US" sz="2000" dirty="0" smtClean="0"/>
                        <a:t>PDBS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pg</a:t>
                      </a:r>
                      <a:r>
                        <a:rPr lang="en-US" sz="2000" dirty="0" smtClean="0"/>
                        <a:t> 2 for calculation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District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3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Education Allowable Costs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90330"/>
            <a:ext cx="7696200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“Avoid Reversion”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amount required to spend is shown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8g of the data sheet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 expenditures for special education to program 280</a:t>
            </a:r>
          </a:p>
          <a:p>
            <a:pPr lvl="2">
              <a:spcAft>
                <a:spcPts val="300"/>
              </a:spcAft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TFS report “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Special Education Reversion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for expenditure codes that count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the level of expenditures to ensure you are spending the minimum amount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 spent below the minimum are “reverted” back to the state</a:t>
            </a:r>
          </a:p>
        </p:txBody>
      </p:sp>
    </p:spTree>
    <p:extLst>
      <p:ext uri="{BB962C8B-B14F-4D97-AF65-F5344CB8AC3E}">
        <p14:creationId xmlns:p14="http://schemas.microsoft.com/office/powerpoint/2010/main" val="12469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Educator (QEC)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 pays to school districts and special education cooperatives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for each full-time equivalent (FTE) licensed educator and for other licensed professionals employed by the district or cooperative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At-Risk Student (ARC)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appropriation is distributed school districts based on Title I allocations</a:t>
            </a:r>
          </a:p>
        </p:txBody>
      </p:sp>
    </p:spTree>
    <p:extLst>
      <p:ext uri="{BB962C8B-B14F-4D97-AF65-F5344CB8AC3E}">
        <p14:creationId xmlns:p14="http://schemas.microsoft.com/office/powerpoint/2010/main" val="25086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 (continued)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Indian Education for All (IEA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ANB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($100 minimum)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providing curriculum for the recognition of American Indian cultural heritage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Indian Student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 Gap (SAG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per each American Indian student enrolled as reported on the October enrollment count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closing the educational achievement gap that exists between American Indian students and non-Indian students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Achievement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(D4A)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ANB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access fees or other costs for statewide data system, including data entry and staff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Components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328796"/>
              </p:ext>
            </p:extLst>
          </p:nvPr>
        </p:nvGraphicFramePr>
        <p:xfrm>
          <a:off x="304800" y="1524000"/>
          <a:ext cx="830579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057400"/>
                <a:gridCol w="1676400"/>
                <a:gridCol w="1676399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FY2019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FY2020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b="0" dirty="0" smtClean="0"/>
                        <a:t> (HB159)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FY2021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* </a:t>
                      </a:r>
                      <a:r>
                        <a:rPr lang="en-US" sz="2400" b="0" dirty="0" smtClean="0"/>
                        <a:t>(HB159)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Quality</a:t>
                      </a:r>
                      <a:r>
                        <a:rPr lang="en-US" sz="2400" baseline="0" dirty="0" smtClean="0"/>
                        <a:t> Educator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$3,245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$3,275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$3,335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At-Risk Student </a:t>
                      </a:r>
                      <a:r>
                        <a:rPr lang="en-US" sz="2000" dirty="0" smtClean="0"/>
                        <a:t>(HB2)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$5,463,895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$5,513,616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$5,614,515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Indian Education for All </a:t>
                      </a:r>
                      <a:r>
                        <a:rPr lang="en-US" sz="2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(per</a:t>
                      </a:r>
                      <a:r>
                        <a:rPr lang="en-US" sz="20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ANB)</a:t>
                      </a:r>
                      <a:endPara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$21.76</a:t>
                      </a:r>
                    </a:p>
                    <a:p>
                      <a:pPr algn="ctr"/>
                      <a:r>
                        <a:rPr lang="en-US" sz="2000" dirty="0" smtClean="0"/>
                        <a:t>($100 min.)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$21.96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($100 min.)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$22.36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($100 min.)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</a:t>
                      </a:r>
                      <a:r>
                        <a:rPr lang="en-US" sz="2400" baseline="0" dirty="0" smtClean="0"/>
                        <a:t> Indian</a:t>
                      </a:r>
                      <a:r>
                        <a:rPr lang="en-US" sz="2400" dirty="0" smtClean="0"/>
                        <a:t> Student Achievement Gap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$216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$220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for Achievement </a:t>
                      </a:r>
                      <a:r>
                        <a:rPr lang="en-US" sz="2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(per ANB)</a:t>
                      </a:r>
                      <a:endPara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$20.84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(2)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$21.03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$21.41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5943600" y="1143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*</a:t>
            </a:r>
            <a:r>
              <a:rPr lang="en-US" sz="2200" b="1" i="1" dirty="0" smtClean="0"/>
              <a:t>HB159 increased these payments .91% in FY2020 and 1.83% in FY2021.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          (1)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smtClean="0"/>
              <a:t>payment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200" i="1" dirty="0" smtClean="0"/>
              <a:t>reduced by SB261 level 2 trigger;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          (2) </a:t>
            </a:r>
            <a:r>
              <a:rPr lang="en-US" sz="2000" i="1" dirty="0" smtClean="0"/>
              <a:t>payment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200" i="1" dirty="0" smtClean="0"/>
              <a:t>suspended by SB261 level 4 trigger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42923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Budget Limits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784455"/>
              </p:ext>
            </p:extLst>
          </p:nvPr>
        </p:nvGraphicFramePr>
        <p:xfrm>
          <a:off x="457200" y="1600200"/>
          <a:ext cx="8229600" cy="472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57400"/>
                <a:gridCol w="2057400"/>
              </a:tblGrid>
              <a:tr h="973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BASE Budget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‘Maximum’ Budget*</a:t>
                      </a:r>
                      <a:endParaRPr lang="en-US" sz="2400" dirty="0"/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Basic Entitlement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100%</a:t>
                      </a:r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Per-ANB</a:t>
                      </a:r>
                      <a:r>
                        <a:rPr lang="en-US" sz="2000" b="0" baseline="0" dirty="0" smtClean="0"/>
                        <a:t> Entitlement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100%</a:t>
                      </a:r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 Ed Allowable Cost Payment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175 – 200%</a:t>
                      </a:r>
                      <a:endParaRPr lang="en-US" sz="2000" dirty="0"/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Quality Educator</a:t>
                      </a:r>
                      <a:r>
                        <a:rPr lang="en-US" sz="2000" baseline="0" dirty="0" smtClean="0"/>
                        <a:t> Payment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At-Risk Student Payment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Indian Education</a:t>
                      </a:r>
                      <a:r>
                        <a:rPr lang="en-US" sz="2000" baseline="0" dirty="0" smtClean="0"/>
                        <a:t> for All Payment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Amer.</a:t>
                      </a:r>
                      <a:r>
                        <a:rPr lang="en-US" sz="2000" baseline="0" dirty="0" smtClean="0"/>
                        <a:t> Indian Achievement Gap </a:t>
                      </a:r>
                      <a:r>
                        <a:rPr lang="en-US" sz="2000" baseline="0" dirty="0" err="1" smtClean="0"/>
                        <a:t>Pymnt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</a:tr>
              <a:tr h="4688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For Achievement Payment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Why do we use separate funds?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to account separately for resources affected by different types of spending restrictions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because financial reporting standards require it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3500" dirty="0" smtClean="0"/>
              <a:t>Fund accounting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Each fund has a self-balancing set of accounts (debits = credits) to keep the cash flow, revenues, expenditures and equity segregated from the other funds.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It </a:t>
            </a:r>
            <a:r>
              <a:rPr lang="en-US" dirty="0"/>
              <a:t>is desirable to have as few funds as legal </a:t>
            </a:r>
            <a:r>
              <a:rPr lang="en-US" dirty="0" smtClean="0"/>
              <a:t>and sound </a:t>
            </a:r>
            <a:r>
              <a:rPr lang="en-US" dirty="0"/>
              <a:t>administrative requirements make possible.</a:t>
            </a: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00200" y="2438400"/>
            <a:ext cx="1676400" cy="3775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/>
              <a:t>BASE Budget</a:t>
            </a:r>
            <a:endParaRPr lang="en-US" altLang="en-US" sz="2000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74663" y="2236787"/>
            <a:ext cx="973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200" dirty="0">
                <a:latin typeface="Tahoma" pitchFamily="34" charset="0"/>
              </a:rPr>
              <a:t>~80% 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Budget Limits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771900" y="3184029"/>
            <a:ext cx="4914900" cy="24929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Trustees must adopt a budget that is at least equal to the BASE Budget.</a:t>
            </a:r>
          </a:p>
          <a:p>
            <a:pPr eaLnBrk="1" hangingPunct="1"/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</a:t>
            </a:r>
            <a:r>
              <a:rPr lang="en-US" alt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9b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your budget data sheet from OPI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49108" y="2190690"/>
            <a:ext cx="3885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latin typeface="Tahoma" pitchFamily="34" charset="0"/>
              </a:rPr>
              <a:t>Minimum Budget Requirement</a:t>
            </a: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rot="10800000">
            <a:off x="3357798" y="2438400"/>
            <a:ext cx="129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00200" y="2438400"/>
            <a:ext cx="1676400" cy="3775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/>
              <a:t>BASE Budget</a:t>
            </a:r>
            <a:endParaRPr lang="en-US" altLang="en-US" sz="2000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74663" y="1295400"/>
            <a:ext cx="973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200" dirty="0" smtClean="0">
                <a:latin typeface="Tahoma" pitchFamily="34" charset="0"/>
              </a:rPr>
              <a:t>100%  </a:t>
            </a:r>
            <a:endParaRPr lang="en-US" altLang="en-US" sz="2200" dirty="0">
              <a:latin typeface="Tahoma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Budget Limits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657600" y="1447800"/>
            <a:ext cx="4800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endParaRPr lang="en-US" alt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9c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budget data sheet from OPI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105400" y="1047690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 smtClean="0">
                <a:latin typeface="Tahoma" pitchFamily="34" charset="0"/>
              </a:rPr>
              <a:t> Maximum Budget</a:t>
            </a: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rot="10800000">
            <a:off x="3357798" y="1295400"/>
            <a:ext cx="15952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00200" y="1314510"/>
            <a:ext cx="1676399" cy="11238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/>
              <a:t>Over-BASE Budget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2231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00200" y="2438400"/>
            <a:ext cx="1676400" cy="3775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/>
              <a:t>BASE Budget</a:t>
            </a:r>
            <a:endParaRPr lang="en-US" altLang="en-US" sz="20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Budget Limits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00200" y="1314510"/>
            <a:ext cx="1676399" cy="11238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/>
              <a:t>Over-BASE Budget (funded w/ local property taxes)</a:t>
            </a:r>
            <a:endParaRPr lang="en-US" altLang="en-US" sz="1600" dirty="0"/>
          </a:p>
        </p:txBody>
      </p:sp>
      <p:sp>
        <p:nvSpPr>
          <p:cNvPr id="2" name="Right Brace 1"/>
          <p:cNvSpPr/>
          <p:nvPr/>
        </p:nvSpPr>
        <p:spPr>
          <a:xfrm>
            <a:off x="3276600" y="1295400"/>
            <a:ext cx="304800" cy="1143000"/>
          </a:xfrm>
          <a:prstGeom prst="rightBrac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16002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district may adopt an expenditure budget that exceeds the BASE budget. </a:t>
            </a:r>
          </a:p>
          <a:p>
            <a:r>
              <a:rPr lang="en-US" sz="2800" dirty="0" smtClean="0"/>
              <a:t>The Over-BASE budget is funded primarily through local property taxes at a level approved (authorized) by the voters through a levy election.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27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00200" y="2438400"/>
            <a:ext cx="1676400" cy="3775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/>
              <a:t>BASE Budget</a:t>
            </a:r>
            <a:endParaRPr lang="en-US" altLang="en-US" sz="20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Budget Limits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505200" y="1905000"/>
            <a:ext cx="4953000" cy="43935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Highest Budget Allowed</a:t>
            </a: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Districts may adopt a budget that is the higher of:</a:t>
            </a:r>
          </a:p>
          <a:p>
            <a:pPr marL="800100" lvl="1" indent="-342900"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(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9c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alt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OR-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Year adopted budget (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10d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plus any increases in the Basic and per-ANB entitlements</a:t>
            </a:r>
            <a:r>
              <a:rPr lang="en-US" alt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any increases in the Quality Educator, At-Risk, Indian Education for All,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Achievement Gap and Data for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 payments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endParaRPr lang="en-US" alt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budget data sheet from OPI</a:t>
            </a: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“Highest Budget with a Vote”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20194" y="1047690"/>
            <a:ext cx="3885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latin typeface="Tahoma" pitchFamily="34" charset="0"/>
              </a:rPr>
              <a:t> Highest Budget Allowed</a:t>
            </a: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rot="10800000">
            <a:off x="3357798" y="1295400"/>
            <a:ext cx="15952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00200" y="1314510"/>
            <a:ext cx="1676399" cy="11238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/>
              <a:t>Over-BASE Budget (funded w/ local property taxes)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3019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00200" y="2438400"/>
            <a:ext cx="1676400" cy="3775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 smtClean="0"/>
              <a:t>BASE Budget (</a:t>
            </a:r>
            <a:r>
              <a:rPr lang="en-US" altLang="en-US" b="1" dirty="0" smtClean="0"/>
              <a:t>9b</a:t>
            </a:r>
            <a:r>
              <a:rPr lang="en-US" altLang="en-US" dirty="0" smtClean="0"/>
              <a:t> on data sheet)</a:t>
            </a:r>
            <a:endParaRPr lang="en-US" altLang="en-US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Fund Budget Limits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643509" y="2808744"/>
            <a:ext cx="4967091" cy="35855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seeking additional voter approval, trustees may adopt a General Fund budget that equals their current year BASE budget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9b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highest over-BASE levy approved by voters or levied in past five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(</a:t>
            </a:r>
            <a:r>
              <a:rPr lang="en-US" alt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10e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eaLnBrk="1" hangingPunct="1"/>
            <a:endParaRPr lang="en-US" alt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9d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budget data sheet from OPI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“Highest Budget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Vote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eaLnBrk="1" hangingPunct="1"/>
            <a:endParaRPr lang="en-US" alt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00200" y="1314510"/>
            <a:ext cx="1676399" cy="361891"/>
          </a:xfrm>
          <a:prstGeom prst="rect">
            <a:avLst/>
          </a:prstGeom>
          <a:pattFill prst="wd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4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24400" y="1047690"/>
            <a:ext cx="3681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 smtClean="0">
                <a:latin typeface="Tahoma" pitchFamily="34" charset="0"/>
              </a:rPr>
              <a:t> Highest Budget Allowed (</a:t>
            </a:r>
            <a:r>
              <a:rPr lang="en-US" altLang="en-US" sz="2000" b="1" dirty="0" smtClean="0">
                <a:latin typeface="Tahoma" pitchFamily="34" charset="0"/>
              </a:rPr>
              <a:t>9e</a:t>
            </a:r>
            <a:r>
              <a:rPr lang="en-US" altLang="en-US" sz="2000" dirty="0" smtClean="0">
                <a:latin typeface="Tahoma" pitchFamily="34" charset="0"/>
              </a:rPr>
              <a:t>)</a:t>
            </a: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rot="10800000">
            <a:off x="3357798" y="1295399"/>
            <a:ext cx="125230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00200" y="1676400"/>
            <a:ext cx="1676399" cy="762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/>
              <a:t>Permissive </a:t>
            </a:r>
            <a:r>
              <a:rPr lang="en-US" altLang="en-US" sz="1600" dirty="0"/>
              <a:t>Over-BASE </a:t>
            </a:r>
            <a:r>
              <a:rPr lang="en-US" altLang="en-US" sz="1600" dirty="0" smtClean="0"/>
              <a:t>Budget (</a:t>
            </a:r>
            <a:r>
              <a:rPr lang="en-US" altLang="en-US" sz="1600" b="1" dirty="0" smtClean="0"/>
              <a:t>10e</a:t>
            </a:r>
            <a:r>
              <a:rPr lang="en-US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1447800"/>
            <a:ext cx="3885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latin typeface="Tahoma" pitchFamily="34" charset="0"/>
              </a:rPr>
              <a:t>Highest Budget allowed without having to ask voters to approve an additional local levy (</a:t>
            </a:r>
            <a:r>
              <a:rPr lang="en-US" altLang="en-US" sz="2000" b="1" dirty="0" smtClean="0">
                <a:latin typeface="Tahoma" pitchFamily="34" charset="0"/>
              </a:rPr>
              <a:t>9d</a:t>
            </a:r>
            <a:r>
              <a:rPr lang="en-US" altLang="en-US" sz="2000" dirty="0" smtClean="0">
                <a:latin typeface="Tahoma" pitchFamily="34" charset="0"/>
              </a:rPr>
              <a:t>) </a:t>
            </a: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rot="10800000">
            <a:off x="3357798" y="1676400"/>
            <a:ext cx="12523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1447800" y="1335776"/>
            <a:ext cx="152400" cy="33334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1037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Voted levy (</a:t>
            </a:r>
            <a:r>
              <a:rPr lang="en-US" sz="2000" b="1" dirty="0" smtClean="0"/>
              <a:t>9f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525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3581401"/>
          </a:xfrm>
        </p:spPr>
        <p:txBody>
          <a:bodyPr>
            <a:normAutofit fontScale="90000"/>
          </a:bodyPr>
          <a:lstStyle/>
          <a:p>
            <a:pPr algn="l" defTabSz="457200">
              <a:spcBef>
                <a:spcPts val="600"/>
              </a:spcBef>
            </a:pPr>
            <a:r>
              <a:rPr lang="en-US" dirty="0" smtClean="0"/>
              <a:t>Try the Spreadsheet!</a:t>
            </a:r>
            <a:br>
              <a:rPr lang="en-US" dirty="0" smtClean="0"/>
            </a:br>
            <a:r>
              <a:rPr lang="en-US" sz="4000" dirty="0" smtClean="0">
                <a:hlinkClick r:id="rId2"/>
              </a:rPr>
              <a:t>FY2020 General Fund Budget Spreadsheet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800" dirty="0" smtClean="0"/>
              <a:t>or from the OPI Home Page (</a:t>
            </a:r>
            <a:r>
              <a:rPr lang="en-US" sz="2800" dirty="0" smtClean="0">
                <a:hlinkClick r:id="rId3"/>
              </a:rPr>
              <a:t>www.opi.mt.gov</a:t>
            </a:r>
            <a:r>
              <a:rPr lang="en-US" sz="2800" dirty="0" smtClean="0"/>
              <a:t>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Leadership – Finance &amp; Grants - School Finance</a:t>
            </a:r>
            <a:br>
              <a:rPr lang="en-US" sz="2700" dirty="0" smtClean="0"/>
            </a:br>
            <a:r>
              <a:rPr lang="en-US" sz="2700" dirty="0" smtClean="0"/>
              <a:t>		Budgets</a:t>
            </a:r>
            <a:br>
              <a:rPr lang="en-US" sz="2700" dirty="0" smtClean="0"/>
            </a:br>
            <a:r>
              <a:rPr lang="en-US" sz="2700" dirty="0" smtClean="0"/>
              <a:t>			Budget Spreadsheets and Guidance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5029200"/>
            <a:ext cx="70104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SAVE THIS FILE TO YOUR DESKTOP!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38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FY2020 </a:t>
            </a:r>
            <a:r>
              <a:rPr lang="en-US" sz="3600" dirty="0"/>
              <a:t>General Fund Budget </a:t>
            </a:r>
            <a:r>
              <a:rPr lang="en-US" sz="3600" dirty="0" smtClean="0"/>
              <a:t>Spreadsheet</a:t>
            </a:r>
            <a:br>
              <a:rPr lang="en-US" sz="3600" dirty="0" smtClean="0"/>
            </a:br>
            <a:r>
              <a:rPr lang="en-US" sz="3600" dirty="0" smtClean="0"/>
              <a:t>Expenditure Budget Limits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Enable Editing</a:t>
            </a:r>
          </a:p>
          <a:p>
            <a:pPr marL="0" indent="0">
              <a:buNone/>
            </a:pPr>
            <a:r>
              <a:rPr lang="en-US" dirty="0" smtClean="0"/>
              <a:t>2. Enable Content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76062"/>
              </p:ext>
            </p:extLst>
          </p:nvPr>
        </p:nvGraphicFramePr>
        <p:xfrm>
          <a:off x="457199" y="2895600"/>
          <a:ext cx="815340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1"/>
                <a:gridCol w="1066800"/>
                <a:gridCol w="1219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r>
                        <a:rPr lang="en-US" sz="2800" baseline="0" dirty="0" smtClean="0"/>
                        <a:t> the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Inputs</a:t>
                      </a:r>
                      <a:r>
                        <a:rPr lang="en-US" sz="2800" baseline="0" dirty="0" smtClean="0"/>
                        <a:t> tab: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Enter 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Enter 2019 Taxable value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Compare</a:t>
                      </a:r>
                      <a:r>
                        <a:rPr lang="en-US" sz="2400" baseline="0" dirty="0" smtClean="0"/>
                        <a:t> to Item </a:t>
                      </a:r>
                      <a:r>
                        <a:rPr lang="en-US" sz="2400" b="1" baseline="0" dirty="0" smtClean="0"/>
                        <a:t>9d</a:t>
                      </a:r>
                      <a:r>
                        <a:rPr lang="en-US" sz="2400" baseline="0" dirty="0" smtClean="0"/>
                        <a:t> on data sheet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Highest Budget Without a Vote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U31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 Compare</a:t>
                      </a:r>
                      <a:r>
                        <a:rPr lang="en-US" sz="2400" baseline="0" dirty="0" smtClean="0"/>
                        <a:t> to Item </a:t>
                      </a:r>
                      <a:r>
                        <a:rPr lang="en-US" sz="2400" b="1" baseline="0" dirty="0" smtClean="0"/>
                        <a:t>9e</a:t>
                      </a:r>
                      <a:r>
                        <a:rPr lang="en-US" sz="2400" baseline="0" dirty="0" smtClean="0"/>
                        <a:t> on data sheet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Highest Budget With a Vote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U32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 Enter Proposed</a:t>
                      </a:r>
                      <a:r>
                        <a:rPr lang="en-US" sz="2400" baseline="0" dirty="0" smtClean="0"/>
                        <a:t> Adopted Budget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U33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979026"/>
            <a:ext cx="7213654" cy="4888373"/>
          </a:xfrm>
        </p:spPr>
      </p:pic>
    </p:spTree>
    <p:extLst>
      <p:ext uri="{BB962C8B-B14F-4D97-AF65-F5344CB8AC3E}">
        <p14:creationId xmlns:p14="http://schemas.microsoft.com/office/powerpoint/2010/main" val="27656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REVENUES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the BASE budget</a:t>
            </a:r>
          </a:p>
          <a:p>
            <a:r>
              <a:rPr lang="en-US" dirty="0" smtClean="0"/>
              <a:t>Funding the over-BASE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       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3200"/>
            <a:ext cx="28194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410200" y="51816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10200" y="58674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867400" y="5862935"/>
            <a:ext cx="3011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Revenues from State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867400" y="51771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128670" y="1295400"/>
            <a:ext cx="1263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05629" y="2514600"/>
            <a:ext cx="1106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 and Concepts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20-9-201, MCA Fund Definitions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BUDGETED FUNDS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11325"/>
          </a:xfrm>
        </p:spPr>
        <p:txBody>
          <a:bodyPr/>
          <a:lstStyle/>
          <a:p>
            <a:r>
              <a:rPr lang="en-US" dirty="0" smtClean="0"/>
              <a:t>Trustees must adopt a budget to spend money</a:t>
            </a:r>
          </a:p>
          <a:p>
            <a:r>
              <a:rPr lang="en-US" dirty="0" smtClean="0"/>
              <a:t>Local property tax levies are a common revenue source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NON-BUDGETED FUNDS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budget is needed to spend money</a:t>
            </a:r>
          </a:p>
          <a:p>
            <a:r>
              <a:rPr lang="en-US" dirty="0" smtClean="0"/>
              <a:t>Expenditures are limited to cash available in the fund        (20-9-210, MCA)</a:t>
            </a:r>
          </a:p>
          <a:p>
            <a:r>
              <a:rPr lang="en-US" dirty="0" smtClean="0"/>
              <a:t>No tax revenues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524000" y="3962400"/>
            <a:ext cx="3048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962400"/>
            <a:ext cx="3651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472565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Voted Levy </a:t>
            </a:r>
            <a:r>
              <a:rPr lang="en-US" sz="2200" dirty="0" smtClean="0"/>
              <a:t>– hold an election to obtain voter approval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200" b="1" dirty="0" smtClean="0"/>
              <a:t>“Permissive” (non-voted) Levy </a:t>
            </a:r>
            <a:r>
              <a:rPr lang="en-US" sz="2200" dirty="0" smtClean="0"/>
              <a:t>- voter approval not required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05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funding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State Aid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44.7% of the Basic Entitlement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44.7% of the per-ANB Entitlement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Education Allowable Costs (140%)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Components (100%)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Educator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At-Risk Student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Indian Education for All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Indian Achievement Gap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for Achievement</a:t>
            </a:r>
          </a:p>
          <a:p>
            <a:pPr lvl="2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609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Payment schedule:  10% in Aug–Nov and Jan –Apr; 20% in June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345668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in FY2020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5715000"/>
            <a:ext cx="18288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43600" y="5715000"/>
            <a:ext cx="1257301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       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/>
              <a:t>DSA/SPED/</a:t>
            </a:r>
          </a:p>
          <a:p>
            <a:pPr algn="ctr">
              <a:defRPr/>
            </a:pPr>
            <a:r>
              <a:rPr lang="en-US" sz="2800" b="1" dirty="0"/>
              <a:t>5</a:t>
            </a:r>
            <a:r>
              <a:rPr lang="en-US" sz="2800" b="1" dirty="0" smtClean="0"/>
              <a:t> Funding</a:t>
            </a:r>
          </a:p>
          <a:p>
            <a:pPr algn="ctr">
              <a:defRPr/>
            </a:pPr>
            <a:r>
              <a:rPr lang="en-US" sz="2800" b="1" dirty="0" smtClean="0"/>
              <a:t>Components</a:t>
            </a:r>
            <a:endParaRPr lang="en-US" sz="2800" b="1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743200" y="2743200"/>
            <a:ext cx="19050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Guaranteed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Tax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Aid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(GTB)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3200"/>
            <a:ext cx="9144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>
            <a:off x="4724400" y="4876800"/>
            <a:ext cx="457200" cy="1828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4842808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2400" dirty="0" smtClean="0"/>
              <a:t>Direct State Aid (DSA)</a:t>
            </a:r>
          </a:p>
          <a:p>
            <a:pPr defTabSz="228600"/>
            <a:r>
              <a:rPr lang="en-US" sz="2400" dirty="0"/>
              <a:t>(</a:t>
            </a:r>
            <a:r>
              <a:rPr lang="en-US" sz="2400" dirty="0" smtClean="0"/>
              <a:t>44.7</a:t>
            </a:r>
            <a:r>
              <a:rPr lang="en-US" sz="2400" dirty="0"/>
              <a:t>% Basic &amp; </a:t>
            </a:r>
            <a:r>
              <a:rPr lang="en-US" sz="2400" dirty="0" smtClean="0"/>
              <a:t>per-ANB)</a:t>
            </a:r>
          </a:p>
          <a:p>
            <a:pPr defTabSz="228600"/>
            <a:r>
              <a:rPr lang="en-US" sz="2400" dirty="0" smtClean="0"/>
              <a:t>100% QEC</a:t>
            </a:r>
            <a:r>
              <a:rPr lang="en-US" sz="2400" dirty="0"/>
              <a:t>	</a:t>
            </a:r>
            <a:r>
              <a:rPr lang="en-US" sz="2400" dirty="0" smtClean="0"/>
              <a:t>	100% ARC</a:t>
            </a:r>
          </a:p>
          <a:p>
            <a:pPr defTabSz="228600"/>
            <a:r>
              <a:rPr lang="en-US" sz="2400" dirty="0" smtClean="0"/>
              <a:t>100% IEA		100% SAG</a:t>
            </a:r>
          </a:p>
          <a:p>
            <a:pPr defTabSz="228600"/>
            <a:r>
              <a:rPr lang="en-US" sz="2400" dirty="0" smtClean="0"/>
              <a:t>100% D4A		140% SPED</a:t>
            </a:r>
          </a:p>
        </p:txBody>
      </p:sp>
    </p:spTree>
    <p:extLst>
      <p:ext uri="{BB962C8B-B14F-4D97-AF65-F5344CB8AC3E}">
        <p14:creationId xmlns:p14="http://schemas.microsoft.com/office/powerpoint/2010/main" val="29476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       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DSA/SPED/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Funding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Components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3200"/>
            <a:ext cx="28194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>
            <a:off x="4648200" y="2770748"/>
            <a:ext cx="457200" cy="2106052"/>
          </a:xfrm>
          <a:prstGeom prst="rightBrace">
            <a:avLst>
              <a:gd name="adj1" fmla="val 291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2514600"/>
            <a:ext cx="3657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   </a:t>
            </a:r>
            <a:r>
              <a:rPr lang="en-US" altLang="en-US" sz="2200" dirty="0" smtClean="0"/>
              <a:t>35.3</a:t>
            </a:r>
            <a:r>
              <a:rPr lang="en-US" altLang="en-US" sz="2200" dirty="0"/>
              <a:t>% Basic Entitlement</a:t>
            </a:r>
          </a:p>
          <a:p>
            <a:r>
              <a:rPr lang="en-US" altLang="en-US" sz="2200" dirty="0"/>
              <a:t>+ 35.3% Per-ANB Entitlement</a:t>
            </a:r>
          </a:p>
          <a:p>
            <a:r>
              <a:rPr lang="en-US" altLang="en-US" sz="2200" dirty="0"/>
              <a:t>+ 40% SPED Payment</a:t>
            </a:r>
          </a:p>
          <a:p>
            <a:endParaRPr lang="en-US" altLang="en-US" sz="1000" dirty="0"/>
          </a:p>
          <a:p>
            <a:r>
              <a:rPr lang="en-US" altLang="en-US" sz="2200" dirty="0"/>
              <a:t>Funded with local permissive (non-voted) levy, other non-levy revenue and state GTB aid, if a district is eligible</a:t>
            </a:r>
          </a:p>
        </p:txBody>
      </p:sp>
    </p:spTree>
    <p:extLst>
      <p:ext uri="{BB962C8B-B14F-4D97-AF65-F5344CB8AC3E}">
        <p14:creationId xmlns:p14="http://schemas.microsoft.com/office/powerpoint/2010/main" val="5768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7749"/>
            <a:ext cx="2819400" cy="1421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68914"/>
            <a:ext cx="2819400" cy="70788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444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that reduces BASE levy requirement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81600" y="3471208"/>
            <a:ext cx="3810000" cy="193899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Reappropriated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and gas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revenue required to be anticipated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non-levy revenue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3471208"/>
            <a:ext cx="533400" cy="69770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51612" y="4876800"/>
            <a:ext cx="529988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       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743200" y="2743200"/>
            <a:ext cx="19050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Guaranteed</a:t>
            </a:r>
          </a:p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 </a:t>
            </a:r>
          </a:p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</a:t>
            </a:r>
          </a:p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(GTB)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3200"/>
            <a:ext cx="9144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954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district is eligible, GTB subsidizes the BASE levy requirement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altLang="en-U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State Guaranteed Tax Base Aid (GTB)</a:t>
            </a:r>
          </a:p>
          <a:p>
            <a:pPr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State subsidy for BASE mills</a:t>
            </a:r>
          </a:p>
          <a:p>
            <a:pPr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Eligibility is based on the ratio between the district’s taxable value and the district’s GTB Budget Area as compared to the statewide taxable value X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224% </a:t>
            </a:r>
            <a:r>
              <a:rPr lang="en-US" altLang="en-US" sz="2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 the GTB Budget Areas of all districts statewide.</a:t>
            </a:r>
          </a:p>
          <a:p>
            <a:pPr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Districts with a ratio lower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than the statewide ratio qualify for GTB </a:t>
            </a:r>
            <a:r>
              <a:rPr lang="en-US" alt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aid.</a:t>
            </a:r>
            <a:endParaRPr lang="en-US" altLang="en-U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 pays General Fund GTB to districts in December and May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65381" y="5257800"/>
            <a:ext cx="16498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in FY2020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89281" y="5638800"/>
            <a:ext cx="0" cy="2402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GTB Example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FY2020</a:t>
            </a:r>
            <a:r>
              <a:rPr lang="en-US" sz="2800" dirty="0" smtClean="0"/>
              <a:t> Statewide GTB Ratio (Elementary)</a:t>
            </a:r>
          </a:p>
          <a:p>
            <a:pPr marL="400050" lvl="1" indent="0">
              <a:buNone/>
            </a:pPr>
            <a:r>
              <a:rPr lang="en-US" u="sng" dirty="0" smtClean="0"/>
              <a:t>Statewide taxable value (tax year 2018)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FY2018-19 Statewide GTB Budget Area</a:t>
            </a:r>
          </a:p>
          <a:p>
            <a:pPr marL="0" indent="0">
              <a:buNone/>
            </a:pPr>
            <a:r>
              <a:rPr lang="en-US" dirty="0" smtClean="0"/>
              <a:t>	        </a:t>
            </a:r>
            <a:r>
              <a:rPr lang="en-US" sz="2800" dirty="0" smtClean="0"/>
              <a:t>$</a:t>
            </a:r>
            <a:r>
              <a:rPr lang="en-US" sz="2800" u="sng" dirty="0" smtClean="0"/>
              <a:t>2,849,863,5547.00</a:t>
            </a:r>
            <a:r>
              <a:rPr lang="en-US" dirty="0" smtClean="0"/>
              <a:t>    	</a:t>
            </a:r>
            <a:r>
              <a:rPr lang="en-US" u="sng" dirty="0" smtClean="0"/>
              <a:t>    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3200" dirty="0" smtClean="0"/>
              <a:t>       </a:t>
            </a:r>
            <a:r>
              <a:rPr lang="en-US" sz="2800" dirty="0" smtClean="0"/>
              <a:t>$250,446,582.96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 smtClean="0"/>
              <a:t>Manhattan School: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u="sng" dirty="0" smtClean="0"/>
              <a:t>Taxable value (tax year 2018)</a:t>
            </a:r>
            <a:r>
              <a:rPr lang="en-US" sz="2800" dirty="0" smtClean="0"/>
              <a:t>	</a:t>
            </a:r>
            <a:r>
              <a:rPr lang="en-US" sz="2800" u="sng" dirty="0" smtClean="0"/>
              <a:t>$7,870,687.00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dirty="0" smtClean="0"/>
              <a:t>FY2018-19 GTB Budget Area</a:t>
            </a:r>
            <a:r>
              <a:rPr lang="en-US" sz="2800" dirty="0"/>
              <a:t>	</a:t>
            </a:r>
            <a:r>
              <a:rPr lang="en-US" sz="2800" dirty="0" smtClean="0"/>
              <a:t>$1,097,027.73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229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224%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210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224%</a:t>
            </a:r>
            <a:r>
              <a:rPr lang="en-US" sz="2800" dirty="0" smtClean="0"/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25.49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963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7.17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GTB Example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FY2020</a:t>
            </a:r>
            <a:r>
              <a:rPr lang="en-US" sz="2800" dirty="0" smtClean="0"/>
              <a:t> Statewide GTB Ratio (Elementary)</a:t>
            </a:r>
          </a:p>
          <a:p>
            <a:pPr marL="400050" lvl="1" indent="0">
              <a:buNone/>
            </a:pPr>
            <a:r>
              <a:rPr lang="en-US" u="sng" dirty="0" smtClean="0"/>
              <a:t>Statewide taxable value (tax year 2018)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FY2018-19 Statewide GTB Budget Area</a:t>
            </a:r>
          </a:p>
          <a:p>
            <a:pPr marL="0" indent="0">
              <a:buNone/>
            </a:pPr>
            <a:r>
              <a:rPr lang="en-US" dirty="0" smtClean="0"/>
              <a:t>	        </a:t>
            </a:r>
            <a:r>
              <a:rPr lang="en-US" sz="2800" dirty="0" smtClean="0"/>
              <a:t>$</a:t>
            </a:r>
            <a:r>
              <a:rPr lang="en-US" sz="2800" u="sng" dirty="0" smtClean="0"/>
              <a:t>2,849,863,5547.00</a:t>
            </a:r>
            <a:r>
              <a:rPr lang="en-US" u="sng" dirty="0" smtClean="0"/>
              <a:t>    </a:t>
            </a:r>
            <a:r>
              <a:rPr lang="en-US" dirty="0" smtClean="0"/>
              <a:t>	</a:t>
            </a:r>
            <a:r>
              <a:rPr lang="en-US" u="sng" dirty="0" smtClean="0"/>
              <a:t>    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3200" dirty="0" smtClean="0"/>
              <a:t>       </a:t>
            </a:r>
            <a:r>
              <a:rPr lang="en-US" sz="2800" dirty="0" smtClean="0"/>
              <a:t>$250,446,582.96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 smtClean="0"/>
              <a:t>Manhattan School: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Guaranteed Tax Base = FY2019 GTB Budget Area X GTB ratio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	$1,097,027.73 X </a:t>
            </a:r>
            <a:r>
              <a:rPr lang="en-US" sz="2400" b="1" dirty="0" smtClean="0">
                <a:solidFill>
                  <a:srgbClr val="FF0000"/>
                </a:solidFill>
              </a:rPr>
              <a:t>25.49</a:t>
            </a:r>
            <a:r>
              <a:rPr lang="en-US" sz="2400" dirty="0" smtClean="0"/>
              <a:t> = $27,963,236.84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$27,963.24/mill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400" dirty="0" smtClean="0"/>
              <a:t>District taxable value =   </a:t>
            </a:r>
            <a:r>
              <a:rPr lang="en-US" sz="2400" u="sng" dirty="0" smtClean="0"/>
              <a:t>$   7,870,687.00 </a:t>
            </a:r>
            <a:r>
              <a:rPr lang="en-US" sz="2400" dirty="0" smtClean="0"/>
              <a:t> 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$  7,870.69/mill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State GTB subsidy = 	    $20,092,549.80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$20,092.55/mill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29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224%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210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224%</a:t>
            </a:r>
            <a:r>
              <a:rPr lang="en-US" sz="2800" dirty="0" smtClean="0"/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25.49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743200" y="2743200"/>
            <a:ext cx="1905000" cy="14257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7749"/>
            <a:ext cx="914400" cy="1421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68914"/>
            <a:ext cx="2819400" cy="70788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444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that reduces BASE levy requirement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81600" y="3037344"/>
            <a:ext cx="3733800" cy="267765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Reappropriated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and gas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Block Grant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revenue required to be anticipated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non-levy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K-12 Funding Payment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3037344"/>
            <a:ext cx="533400" cy="113157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51612" y="4876800"/>
            <a:ext cx="529988" cy="876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600" y="5791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rgbClr val="FF0000"/>
                </a:solidFill>
              </a:rPr>
              <a:t>Eliminated in HB647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(2017 session)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40386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54864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876799" y="1490008"/>
            <a:ext cx="400161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with voter approved levies and   non-levy revenue</a:t>
            </a:r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743200" y="2743200"/>
            <a:ext cx="19050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Guaranteed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 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(GTB)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3200"/>
            <a:ext cx="9144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410200" y="51816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10200" y="58674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867400" y="5862935"/>
            <a:ext cx="3011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Revenues from State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867400" y="51771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199202" y="1295400"/>
            <a:ext cx="1122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</a:p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67505" y="2514600"/>
            <a:ext cx="982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over-BASE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13892"/>
              </p:ext>
            </p:extLst>
          </p:nvPr>
        </p:nvGraphicFramePr>
        <p:xfrm>
          <a:off x="685800" y="792480"/>
          <a:ext cx="7620000" cy="5411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1143000"/>
                <a:gridCol w="2133600"/>
                <a:gridCol w="3733800"/>
              </a:tblGrid>
              <a:tr h="579120">
                <a:tc rowSpan="12"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BUDDGETED</a:t>
                      </a:r>
                      <a:r>
                        <a:rPr lang="en-US" sz="4000" b="0" baseline="0" dirty="0" smtClean="0"/>
                        <a:t> FUNDS</a:t>
                      </a:r>
                      <a:endParaRPr lang="en-US" sz="4000" b="0" dirty="0"/>
                    </a:p>
                  </a:txBody>
                  <a:tcPr marL="0" marR="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FUND #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FUND NAME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Permissive or Voted Levy?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General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 and voted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Transportation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Bus Depreciation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Tuition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Retirement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 (countywide</a:t>
                      </a:r>
                      <a:r>
                        <a:rPr lang="en-US" sz="2200" baseline="0" dirty="0" smtClean="0"/>
                        <a:t> levy)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Adult Education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Non-Operating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Permissive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Technology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Voted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Flexibility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Voted, but tied</a:t>
                      </a:r>
                      <a:r>
                        <a:rPr lang="en-US" sz="2200" baseline="0" dirty="0" smtClean="0"/>
                        <a:t> to state funding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Debt Service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Voted and permissive</a:t>
                      </a:r>
                      <a:r>
                        <a:rPr lang="en-US" sz="2200" baseline="0" dirty="0" smtClean="0"/>
                        <a:t> (SIDs)</a:t>
                      </a:r>
                      <a:endParaRPr lang="en-US" sz="2200" dirty="0"/>
                    </a:p>
                  </a:txBody>
                  <a:tcPr/>
                </a:tc>
              </a:tr>
              <a:tr h="439345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Building</a:t>
                      </a:r>
                      <a:r>
                        <a:rPr lang="en-US" sz="2200" baseline="0" dirty="0" smtClean="0"/>
                        <a:t> Reserve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Voted and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permissive</a:t>
                      </a:r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6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150" y="4343400"/>
            <a:ext cx="7391400" cy="1143000"/>
          </a:xfrm>
        </p:spPr>
        <p:txBody>
          <a:bodyPr/>
          <a:lstStyle/>
          <a:p>
            <a:r>
              <a:rPr lang="en-US" dirty="0" smtClean="0"/>
              <a:t>Back to the OPI Spreadsheet</a:t>
            </a:r>
            <a:endParaRPr lang="en-US" dirty="0"/>
          </a:p>
        </p:txBody>
      </p:sp>
      <p:pic>
        <p:nvPicPr>
          <p:cNvPr id="2050" name="Picture 2" descr="Image result for Lead the char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FY2019 General Fund Budget </a:t>
            </a:r>
            <a:r>
              <a:rPr lang="en-US" sz="3600" dirty="0" smtClean="0"/>
              <a:t>Worksheet</a:t>
            </a:r>
            <a:br>
              <a:rPr lang="en-US" sz="3600" dirty="0" smtClean="0"/>
            </a:br>
            <a:r>
              <a:rPr lang="en-US" sz="3600" dirty="0" smtClean="0"/>
              <a:t>Funding Sources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68676"/>
              </p:ext>
            </p:extLst>
          </p:nvPr>
        </p:nvGraphicFramePr>
        <p:xfrm>
          <a:off x="457200" y="1524000"/>
          <a:ext cx="81534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1"/>
                <a:gridCol w="1066800"/>
                <a:gridCol w="1219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r>
                        <a:rPr lang="en-US" sz="2800" baseline="0" dirty="0" smtClean="0"/>
                        <a:t> the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Inputs</a:t>
                      </a:r>
                      <a:r>
                        <a:rPr lang="en-US" sz="2800" baseline="0" dirty="0" smtClean="0"/>
                        <a:t> tab: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Enter</a:t>
                      </a:r>
                      <a:r>
                        <a:rPr lang="en-US" sz="2400" baseline="0" dirty="0" smtClean="0"/>
                        <a:t> Fund Balance </a:t>
                      </a:r>
                      <a:r>
                        <a:rPr lang="en-US" sz="2400" baseline="0" dirty="0" err="1" smtClean="0"/>
                        <a:t>Reappropriated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U17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27656"/>
              </p:ext>
            </p:extLst>
          </p:nvPr>
        </p:nvGraphicFramePr>
        <p:xfrm>
          <a:off x="457200" y="2834640"/>
          <a:ext cx="81534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1"/>
                <a:gridCol w="1066800"/>
                <a:gridCol w="1219200"/>
                <a:gridCol w="9906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r>
                        <a:rPr lang="en-US" sz="2800" baseline="0" dirty="0" smtClean="0"/>
                        <a:t> the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Non-Levy Revenue</a:t>
                      </a:r>
                      <a:r>
                        <a:rPr lang="en-US" sz="2800" baseline="0" dirty="0" smtClean="0"/>
                        <a:t> tab: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Enter</a:t>
                      </a:r>
                      <a:r>
                        <a:rPr lang="en-US" sz="2400" baseline="0" dirty="0" smtClean="0"/>
                        <a:t> non-levy revenues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col. 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col. 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Col. 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06953"/>
              </p:ext>
            </p:extLst>
          </p:nvPr>
        </p:nvGraphicFramePr>
        <p:xfrm>
          <a:off x="457200" y="4191000"/>
          <a:ext cx="8153401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1"/>
                <a:gridCol w="1066800"/>
                <a:gridCol w="1219200"/>
                <a:gridCol w="9906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r>
                        <a:rPr lang="en-US" sz="2800" baseline="0" dirty="0" smtClean="0"/>
                        <a:t> the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Gen Fund Budget </a:t>
                      </a:r>
                      <a:r>
                        <a:rPr lang="en-US" sz="2800" baseline="0" dirty="0" smtClean="0"/>
                        <a:t>tab  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find the following amounts: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Guaranteed</a:t>
                      </a:r>
                      <a:r>
                        <a:rPr lang="en-US" sz="2400" baseline="0" dirty="0" smtClean="0"/>
                        <a:t> Tax Base Aid (GTB)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E219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G219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I219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BASE levy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E220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G220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I220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Over-BASE</a:t>
                      </a:r>
                      <a:r>
                        <a:rPr lang="en-US" sz="2400" baseline="0" dirty="0" smtClean="0"/>
                        <a:t> levy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E241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G241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I241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2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       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Putting it all together</a:t>
            </a:r>
          </a:p>
        </p:txBody>
      </p:sp>
      <p:graphicFrame>
        <p:nvGraphicFramePr>
          <p:cNvPr id="1536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3862838"/>
              </p:ext>
            </p:extLst>
          </p:nvPr>
        </p:nvGraphicFramePr>
        <p:xfrm>
          <a:off x="1371600" y="1424763"/>
          <a:ext cx="67818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4" imgW="6785436" imgH="4529721" progId="Excel.Chart.8">
                  <p:embed/>
                </p:oleObj>
              </mc:Choice>
              <mc:Fallback>
                <p:oleObj r:id="rId4" imgW="6785436" imgH="4529721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4763"/>
                        <a:ext cx="6781800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2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45634"/>
              </p:ext>
            </p:extLst>
          </p:nvPr>
        </p:nvGraphicFramePr>
        <p:xfrm>
          <a:off x="304800" y="1600200"/>
          <a:ext cx="8534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2606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EXPENDITURE BUDGET</a:t>
                      </a:r>
                      <a:endParaRPr lang="en-US" dirty="0"/>
                    </a:p>
                  </a:txBody>
                  <a:tcPr>
                    <a:solidFill>
                      <a:srgbClr val="993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$ 3,359,424.28</a:t>
                      </a:r>
                      <a:endParaRPr lang="en-US" dirty="0"/>
                    </a:p>
                  </a:txBody>
                  <a:tcPr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Fund</a:t>
                      </a:r>
                      <a:r>
                        <a:rPr lang="en-US" baseline="0" dirty="0" smtClean="0"/>
                        <a:t> Balance </a:t>
                      </a:r>
                      <a:r>
                        <a:rPr lang="en-US" baseline="0" dirty="0" err="1" smtClean="0"/>
                        <a:t>Reappropriated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  1,000.00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Direct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State Aid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1,434,016.81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Quality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Educator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130,263.13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At-Risk Student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       6,129.31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Indian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Education for All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   11,155.68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American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Indian Achievement Gap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     1,512.00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 for Achievement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   10,683.24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Special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Education Allowable Costs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101,421.97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Guaranteed Tax Base Aid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841,494.84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Interest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Earning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        980.00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Local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Tax Levy: BASE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329,550.18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Local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Tax Levy: over-BASE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    491,217.12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REVENUE BUDGET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$ 3,359,424.28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2017 Legislative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legislation passed in the 2017 regular session</a:t>
            </a:r>
          </a:p>
          <a:p>
            <a:pPr marL="0" indent="0">
              <a:buNone/>
            </a:pPr>
            <a:r>
              <a:rPr lang="en-US" sz="2800" dirty="0" smtClean="0"/>
              <a:t> - </a:t>
            </a:r>
            <a:r>
              <a:rPr lang="en-US" sz="2800" b="1" dirty="0" smtClean="0"/>
              <a:t>HB647</a:t>
            </a:r>
            <a:r>
              <a:rPr lang="en-US" sz="2800" dirty="0" smtClean="0"/>
              <a:t> &amp; </a:t>
            </a:r>
            <a:r>
              <a:rPr lang="en-US" sz="2800" b="1" dirty="0" smtClean="0"/>
              <a:t>HB2</a:t>
            </a:r>
            <a:r>
              <a:rPr lang="en-US" sz="2800" dirty="0" smtClean="0"/>
              <a:t> General Fund tax shifts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99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HB2/HB647</a:t>
            </a:r>
            <a:r>
              <a:rPr lang="en-US" dirty="0"/>
              <a:t> General Fund “tax shifts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House Bill 2 is the General Appropriations Bill</a:t>
            </a:r>
          </a:p>
          <a:p>
            <a:pPr marL="0" indent="0">
              <a:buNone/>
            </a:pPr>
            <a:r>
              <a:rPr lang="en-US" dirty="0" smtClean="0"/>
              <a:t>House Bill 647 implements Section E of HB2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09536"/>
              </p:ext>
            </p:extLst>
          </p:nvPr>
        </p:nvGraphicFramePr>
        <p:xfrm>
          <a:off x="685799" y="2819400"/>
          <a:ext cx="76962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1871133"/>
                <a:gridCol w="17102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HB 647 Provision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Funding</a:t>
                      </a:r>
                      <a:r>
                        <a:rPr lang="en-US" sz="2000" baseline="0" dirty="0" smtClean="0"/>
                        <a:t> from 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Local</a:t>
                      </a:r>
                      <a:r>
                        <a:rPr lang="en-US" sz="2000" baseline="0" dirty="0" smtClean="0"/>
                        <a:t> Taxpayer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Eliminate NRD payment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Decrease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Increase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Eliminate GF Block Grant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Decrease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Increase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000" dirty="0" smtClean="0"/>
                        <a:t>Guaranteed Tax Base</a:t>
                      </a:r>
                      <a:r>
                        <a:rPr lang="en-US" sz="2000" baseline="0" dirty="0" smtClean="0"/>
                        <a:t> Aid (GTB) increased over 4 year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Increase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Decrease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1054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GTB statewide guarantee ratio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FY2018 193% (no change)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FY2019 216%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FY2020 224%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FY2021 232%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486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Districts that already qualify for GTB will receive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districts will qualify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8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       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429000" y="2743200"/>
            <a:ext cx="12192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-teed</a:t>
            </a:r>
          </a:p>
          <a:p>
            <a:pPr algn="ctr">
              <a:defRPr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 </a:t>
            </a:r>
          </a:p>
          <a:p>
            <a:pPr algn="ctr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</a:t>
            </a:r>
          </a:p>
          <a:p>
            <a:pPr algn="ctr">
              <a:defRPr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(GTB)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3200"/>
            <a:ext cx="16002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  <a:p>
            <a:pPr algn="ctr"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(permissive)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410200" y="51816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10200" y="58674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867400" y="5862935"/>
            <a:ext cx="3011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Revenues from State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867400" y="51771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199202" y="1295400"/>
            <a:ext cx="1122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</a:p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67505" y="2514600"/>
            <a:ext cx="982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13328" name="TextBox 16"/>
          <p:cNvSpPr txBox="1">
            <a:spLocks noChangeArrowheads="1"/>
          </p:cNvSpPr>
          <p:nvPr/>
        </p:nvSpPr>
        <p:spPr bwMode="auto">
          <a:xfrm>
            <a:off x="4800600" y="3653135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GTB Budget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the BASE Budget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724400" y="2743200"/>
            <a:ext cx="1219200" cy="9099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724400" y="4114800"/>
            <a:ext cx="12192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429000" y="2743200"/>
            <a:ext cx="1219200" cy="14257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7749"/>
            <a:ext cx="1600200" cy="1421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  <a:p>
            <a:pPr algn="ctr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(permissive)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Funding the BASE Budget</a:t>
            </a:r>
            <a:endParaRPr lang="en-US" sz="3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68914"/>
            <a:ext cx="2819400" cy="70788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444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that reduces BASE levy requirement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81600" y="3037344"/>
            <a:ext cx="3733800" cy="267765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Reappropriated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and gas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Block Grant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revenue required to be anticipated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non-levy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K-12 Funding Payment</a:t>
            </a:r>
            <a:endParaRPr lang="en-US" sz="20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3037344"/>
            <a:ext cx="533400" cy="113157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51612" y="4876800"/>
            <a:ext cx="529988" cy="876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38800" y="2448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PRIOR TO FY2017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429000" y="2743200"/>
            <a:ext cx="1219200" cy="14257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7749"/>
            <a:ext cx="1600200" cy="1421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  <a:p>
            <a:pPr algn="ctr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(permissive)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Funding the BASE Budget</a:t>
            </a:r>
            <a:endParaRPr lang="en-US" sz="3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5074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17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81600" y="3037344"/>
            <a:ext cx="3733800" cy="267765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Reappropriated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and gas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Block Grant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revenue required to be anticipated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non-levy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K-12 Funding Payment</a:t>
            </a:r>
            <a:endParaRPr lang="en-US" sz="20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3037344"/>
            <a:ext cx="533400" cy="155028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51612" y="4876800"/>
            <a:ext cx="529988" cy="876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0" y="11385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FY2018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772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Increases GTB budget area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38800" y="40386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4864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4168914"/>
            <a:ext cx="1600200" cy="369332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4168914"/>
            <a:ext cx="1219200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1600200" y="4168914"/>
            <a:ext cx="144463" cy="369332"/>
          </a:xfrm>
          <a:prstGeom prst="leftBrace">
            <a:avLst>
              <a:gd name="adj1" fmla="val 8333"/>
              <a:gd name="adj2" fmla="val 57502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81600" y="5791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rgbClr val="FF0000"/>
                </a:solidFill>
              </a:rPr>
              <a:t>Eliminated in HB647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(2017 session)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Increases in GTB to offset the loss of block grant and NRD payments (HB647)</a:t>
            </a:r>
            <a:endParaRPr lang="en-US" altLang="en-US" sz="360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State Guaranteed Tax Base Aid (GTB)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State subsidy for BASE mills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Eligibility is based on the ratio between the district’s taxable value and the district’s GTB Budget Area as compared to the statewide taxable value X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193%* </a:t>
            </a:r>
            <a:r>
              <a:rPr lang="en-US" alt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 the GTB Budget Areas of all districts statewide.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Districts with a ratio lower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than the statewide ratio qualify for GTB aid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9530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GTB statewide guarantee ratio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FY2018   193% (no change)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FY2019   216%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FY2020   224%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FY2021   232%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105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Districts that already qualify for GTB will receive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districts will qualify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6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05728"/>
              </p:ext>
            </p:extLst>
          </p:nvPr>
        </p:nvGraphicFramePr>
        <p:xfrm>
          <a:off x="838200" y="304800"/>
          <a:ext cx="7467600" cy="637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1318559"/>
                <a:gridCol w="5463241"/>
              </a:tblGrid>
              <a:tr h="370840">
                <a:tc rowSpan="16"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NON-BUDDGETED</a:t>
                      </a:r>
                      <a:r>
                        <a:rPr lang="en-US" sz="4000" b="0" baseline="0" dirty="0" smtClean="0"/>
                        <a:t> FUNDS</a:t>
                      </a:r>
                      <a:endParaRPr lang="en-US" sz="4000" b="0" dirty="0"/>
                    </a:p>
                  </a:txBody>
                  <a:tcPr marL="0" marR="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#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NAME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 Service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Miscellaneous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Education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Lease Rental Agreement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Compensated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Absences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Mines Tax Reserve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Mining Impact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Aid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Litigation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Reserve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 Endowment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70-72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73-79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Internal Service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Interlocal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Cooperative (multi-district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agreements)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81-85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Trust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Funds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6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1524000"/>
            <a:ext cx="2819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Over-BASE Levy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28800" y="48768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DSA/SPED/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429000" y="2743200"/>
            <a:ext cx="1219200" cy="14257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GTB</a:t>
            </a:r>
          </a:p>
          <a:p>
            <a:pPr algn="ctr"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(FY2018)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28800" y="2747749"/>
            <a:ext cx="1143000" cy="1421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</a:p>
          <a:p>
            <a:pPr algn="ctr"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Levy</a:t>
            </a:r>
          </a:p>
          <a:p>
            <a:pPr algn="ctr"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(permissive)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3716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207963" y="1295400"/>
            <a:ext cx="110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Adopted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288925" y="251460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BASE</a:t>
            </a:r>
          </a:p>
          <a:p>
            <a:pPr algn="ctr">
              <a:defRPr/>
            </a:pPr>
            <a:r>
              <a:rPr lang="en-US" sz="2000" b="1" dirty="0">
                <a:latin typeface="+mn-lt"/>
                <a:ea typeface="ＭＳ Ｐゴシック" pitchFamily="-111" charset="-128"/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Funding the BASE Budget</a:t>
            </a:r>
            <a:endParaRPr lang="en-US" sz="3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5074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17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81600" y="4521875"/>
            <a:ext cx="3733800" cy="203132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Reappropriated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and gas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Block Grant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revenue required to be anticipated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non-levy revenue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K-12 Funding Payment</a:t>
            </a:r>
            <a:endParaRPr lang="en-US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76421" y="4507468"/>
            <a:ext cx="505179" cy="3077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51612" y="4876800"/>
            <a:ext cx="529988" cy="1676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1138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FY2019/FY2020/FY2021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772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Increases GTB budget area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50292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2600" y="60960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4168914"/>
            <a:ext cx="1143000" cy="369332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4168914"/>
            <a:ext cx="1219200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1600200" y="4168914"/>
            <a:ext cx="144463" cy="369332"/>
          </a:xfrm>
          <a:prstGeom prst="leftBrace">
            <a:avLst>
              <a:gd name="adj1" fmla="val 8333"/>
              <a:gd name="adj2" fmla="val 57502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2743200"/>
            <a:ext cx="461665" cy="17642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dk1">
                <a:shade val="95000"/>
                <a:satMod val="105000"/>
              </a:schemeClr>
            </a:solidFill>
            <a:prstDash val="dash"/>
          </a:ln>
        </p:spPr>
        <p:txBody>
          <a:bodyPr vert="vert"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GTB Example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FY2020</a:t>
            </a:r>
            <a:r>
              <a:rPr lang="en-US" sz="2800" dirty="0" smtClean="0"/>
              <a:t> Statewide GTB Ratio (Elementary)</a:t>
            </a:r>
          </a:p>
          <a:p>
            <a:pPr marL="400050" lvl="1" indent="0">
              <a:buNone/>
            </a:pPr>
            <a:r>
              <a:rPr lang="en-US" u="sng" dirty="0" smtClean="0"/>
              <a:t>Statewide taxable value (tax year 2018)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FY2018-19 Statewide GTB Budget Area</a:t>
            </a:r>
          </a:p>
          <a:p>
            <a:pPr marL="0" indent="0">
              <a:buNone/>
            </a:pPr>
            <a:r>
              <a:rPr lang="en-US" dirty="0" smtClean="0"/>
              <a:t>	        </a:t>
            </a:r>
            <a:r>
              <a:rPr lang="en-US" sz="2800" dirty="0" smtClean="0"/>
              <a:t>$</a:t>
            </a:r>
            <a:r>
              <a:rPr lang="en-US" sz="2800" u="sng" dirty="0" smtClean="0"/>
              <a:t>2,849,863,5547.00</a:t>
            </a:r>
            <a:r>
              <a:rPr lang="en-US" u="sng" dirty="0" smtClean="0"/>
              <a:t>    </a:t>
            </a:r>
            <a:r>
              <a:rPr lang="en-US" dirty="0" smtClean="0"/>
              <a:t>	</a:t>
            </a:r>
            <a:r>
              <a:rPr lang="en-US" u="sng" dirty="0" smtClean="0"/>
              <a:t>    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3200" dirty="0" smtClean="0"/>
              <a:t>       </a:t>
            </a:r>
            <a:r>
              <a:rPr lang="en-US" sz="2800" dirty="0" smtClean="0"/>
              <a:t>$250,446,582.96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 smtClean="0"/>
              <a:t>Manhattan School: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Guaranteed Tax Base = FY2019 GTB Budget Area X GTB ratio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	$1,097,027.73 X </a:t>
            </a:r>
            <a:r>
              <a:rPr lang="en-US" sz="2400" dirty="0" smtClean="0">
                <a:solidFill>
                  <a:srgbClr val="FF0000"/>
                </a:solidFill>
              </a:rPr>
              <a:t>25.49</a:t>
            </a:r>
            <a:r>
              <a:rPr lang="en-US" sz="2400" dirty="0" smtClean="0"/>
              <a:t> = $27,963,236.84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$27,963.24/mill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400" dirty="0" smtClean="0"/>
              <a:t>District taxable value =   </a:t>
            </a:r>
            <a:r>
              <a:rPr lang="en-US" sz="2400" u="sng" dirty="0" smtClean="0"/>
              <a:t>$   7,870,687.00 </a:t>
            </a:r>
            <a:r>
              <a:rPr lang="en-US" sz="2400" dirty="0" smtClean="0"/>
              <a:t> 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$  7,870.69/mill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State GTB subsidy = 	    $20,092,549.80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$20,092.55/mill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29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224%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210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224%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25.49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4645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Transportation Fund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the Expenditure Budget</a:t>
            </a:r>
          </a:p>
          <a:p>
            <a:r>
              <a:rPr lang="en-US" dirty="0" smtClean="0"/>
              <a:t>Funding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933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20-10-101 and 20-10-143, MCA</a:t>
            </a:r>
          </a:p>
          <a:p>
            <a:pPr marL="0" indent="0">
              <a:buNone/>
            </a:pPr>
            <a:r>
              <a:rPr lang="en-US" dirty="0" smtClean="0"/>
              <a:t>To finance the operation of a program to </a:t>
            </a:r>
            <a:r>
              <a:rPr lang="en-US" b="1" i="1" dirty="0" smtClean="0"/>
              <a:t>transport students to and from home and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038600"/>
            <a:ext cx="4648200" cy="164660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Two methods of transport: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Bus Routes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Parents drive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25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 Expenditures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3276600"/>
          </a:xfrm>
          <a:solidFill>
            <a:srgbClr val="FFCCFF"/>
          </a:solidFill>
          <a:ln w="38100">
            <a:solidFill>
              <a:srgbClr val="CC0066"/>
            </a:solidFill>
          </a:ln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u="sng" dirty="0" smtClean="0"/>
              <a:t>Run Your Own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Buy and maintain buses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Bus barns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Bus driver salaries, benefits, training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Insurance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276599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200" u="sng" dirty="0" smtClean="0"/>
              <a:t>Contract Out</a:t>
            </a:r>
            <a:r>
              <a:rPr lang="en-US" u="sng" dirty="0" smtClean="0"/>
              <a:t> </a:t>
            </a:r>
          </a:p>
          <a:p>
            <a:pPr marL="400050" lvl="1" indent="0">
              <a:buNone/>
            </a:pPr>
            <a:r>
              <a:rPr lang="en-US" sz="2800" dirty="0" smtClean="0"/>
              <a:t>Bus service contract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2296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 Salaries/benefits for aides</a:t>
            </a:r>
          </a:p>
          <a:p>
            <a:pPr algn="ctr"/>
            <a:r>
              <a:rPr lang="en-US" sz="2800" dirty="0" smtClean="0"/>
              <a:t>- % of clerk and administrative salaries/benefits</a:t>
            </a:r>
          </a:p>
          <a:p>
            <a:pPr algn="ctr"/>
            <a:r>
              <a:rPr lang="en-US" sz="2800" dirty="0" smtClean="0"/>
              <a:t>- Reimburse parents (individual contracts)</a:t>
            </a:r>
          </a:p>
          <a:p>
            <a:pPr algn="ctr"/>
            <a:r>
              <a:rPr lang="en-US" sz="2800" dirty="0" smtClean="0"/>
              <a:t>- Crossing guards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92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 Balance </a:t>
            </a:r>
            <a:r>
              <a:rPr lang="en-US" dirty="0" err="1" smtClean="0"/>
              <a:t>Reappropriated</a:t>
            </a:r>
            <a:endParaRPr lang="en-US" dirty="0" smtClean="0"/>
          </a:p>
          <a:p>
            <a:r>
              <a:rPr lang="en-US" dirty="0" smtClean="0"/>
              <a:t>State Transportation Reimbursement</a:t>
            </a:r>
          </a:p>
          <a:p>
            <a:r>
              <a:rPr lang="en-US" dirty="0" smtClean="0"/>
              <a:t>County Transportation Reimbursement</a:t>
            </a:r>
          </a:p>
          <a:p>
            <a:r>
              <a:rPr lang="en-US" dirty="0" smtClean="0"/>
              <a:t>Non-Levy Revenue (interest, oil &amp; gas $$)</a:t>
            </a:r>
          </a:p>
          <a:p>
            <a:r>
              <a:rPr lang="en-US" dirty="0" smtClean="0"/>
              <a:t>Local Property Taxes</a:t>
            </a:r>
          </a:p>
        </p:txBody>
      </p:sp>
    </p:spTree>
    <p:extLst>
      <p:ext uri="{BB962C8B-B14F-4D97-AF65-F5344CB8AC3E}">
        <p14:creationId xmlns:p14="http://schemas.microsoft.com/office/powerpoint/2010/main" val="5420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State and County Transportation  Reimbursement</a:t>
            </a:r>
          </a:p>
          <a:p>
            <a:r>
              <a:rPr lang="en-US" dirty="0" smtClean="0"/>
              <a:t>Bus Routes</a:t>
            </a:r>
          </a:p>
          <a:p>
            <a:r>
              <a:rPr lang="en-US" dirty="0" smtClean="0"/>
              <a:t>Individual Contracts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USE THE OPI TRANSPORTATION SPREADSHEET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3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Expenditure Budget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-      State and county reimbursement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-	Non-levy revenue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      </a:t>
            </a:r>
            <a:r>
              <a:rPr lang="en-US" u="sng" dirty="0" smtClean="0"/>
              <a:t>Fund balance </a:t>
            </a:r>
            <a:r>
              <a:rPr lang="en-US" u="sng" dirty="0" err="1" smtClean="0"/>
              <a:t>reappropriated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=      Local tax levy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5027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91910"/>
              </p:ext>
            </p:extLst>
          </p:nvPr>
        </p:nvGraphicFramePr>
        <p:xfrm>
          <a:off x="228600" y="1676400"/>
          <a:ext cx="87630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447800"/>
                <a:gridCol w="1600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Expenditure Budget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$  350,000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$  350,000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  On-Schedule</a:t>
                      </a:r>
                      <a:r>
                        <a:rPr lang="en-US" sz="2400" baseline="0" dirty="0" smtClean="0"/>
                        <a:t> Revenue</a:t>
                      </a:r>
                      <a:r>
                        <a:rPr lang="en-US" sz="2400" b="1" baseline="0" dirty="0" smtClean="0"/>
                        <a:t>*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>
                          <a:solidFill>
                            <a:srgbClr val="008000"/>
                          </a:solidFill>
                        </a:rPr>
                        <a:t>$    62,754</a:t>
                      </a:r>
                      <a:endParaRPr lang="en-US" sz="2400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 Over-Schedule Costs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$  287,246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  Non</a:t>
                      </a:r>
                      <a:r>
                        <a:rPr lang="en-US" sz="2400" baseline="0" dirty="0" smtClean="0"/>
                        <a:t> Levy Revenue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$       250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  Fund Balance </a:t>
                      </a:r>
                      <a:r>
                        <a:rPr lang="en-US" sz="2400" dirty="0" err="1" smtClean="0"/>
                        <a:t>Reappropriated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>
                          <a:solidFill>
                            <a:srgbClr val="008000"/>
                          </a:solidFill>
                        </a:rPr>
                        <a:t>$  11,000</a:t>
                      </a:r>
                      <a:endParaRPr lang="en-US" sz="2400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>
                          <a:solidFill>
                            <a:srgbClr val="008000"/>
                          </a:solidFill>
                        </a:rPr>
                        <a:t>$    11,250</a:t>
                      </a:r>
                      <a:endParaRPr lang="en-US" sz="2400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 L</a:t>
                      </a:r>
                      <a:r>
                        <a:rPr lang="en-US" sz="2400" baseline="0" dirty="0" smtClean="0"/>
                        <a:t>ocal Tax Levy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$  275,996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Revenue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$  350,000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334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</a:t>
            </a:r>
            <a:r>
              <a:rPr lang="en-US" sz="2400" dirty="0" smtClean="0"/>
              <a:t>On-Schedule Revenue (includes contingency):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 State reimbursement	$   31,377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County reimbursement	$   31,377</a:t>
            </a:r>
          </a:p>
        </p:txBody>
      </p:sp>
    </p:spTree>
    <p:extLst>
      <p:ext uri="{BB962C8B-B14F-4D97-AF65-F5344CB8AC3E}">
        <p14:creationId xmlns:p14="http://schemas.microsoft.com/office/powerpoint/2010/main" val="37573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en-US" sz="3200" dirty="0">
                <a:solidFill>
                  <a:prstClr val="black"/>
                </a:solidFill>
              </a:rPr>
              <a:t>Terminology and Concepts</a:t>
            </a:r>
            <a:br>
              <a:rPr lang="en" altLang="en-US" sz="3200" dirty="0">
                <a:solidFill>
                  <a:prstClr val="black"/>
                </a:solidFill>
              </a:rPr>
            </a:br>
            <a:r>
              <a:rPr lang="en-US" sz="3200" dirty="0"/>
              <a:t>“Budget Authority” vs. “Cash”</a:t>
            </a:r>
            <a:endParaRPr lang="en-US" altLang="en-US" sz="3200" i="1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BUDGET AUTHORITY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49725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Budget amounts are </a:t>
            </a:r>
            <a:r>
              <a:rPr lang="en-US" sz="2800" b="1" i="1" dirty="0"/>
              <a:t>estimates</a:t>
            </a:r>
            <a:r>
              <a:rPr lang="en-US" sz="2800" dirty="0"/>
              <a:t> of what you </a:t>
            </a:r>
            <a:r>
              <a:rPr lang="en-US" sz="2800" b="1" i="1" dirty="0">
                <a:solidFill>
                  <a:srgbClr val="00B050"/>
                </a:solidFill>
              </a:rPr>
              <a:t>intend to receive </a:t>
            </a:r>
            <a:r>
              <a:rPr lang="en-US" sz="2800" dirty="0"/>
              <a:t>in revenue and what you </a:t>
            </a:r>
            <a:r>
              <a:rPr lang="en-US" sz="2800" b="1" i="1" dirty="0">
                <a:solidFill>
                  <a:srgbClr val="FF0000"/>
                </a:solidFill>
              </a:rPr>
              <a:t>intend to spend </a:t>
            </a:r>
            <a:r>
              <a:rPr lang="en-US" sz="2800" dirty="0"/>
              <a:t>to operate </a:t>
            </a:r>
            <a:r>
              <a:rPr lang="en-US" sz="2800" dirty="0" smtClean="0"/>
              <a:t>the school for </a:t>
            </a:r>
            <a:r>
              <a:rPr lang="en-US" sz="2800" dirty="0"/>
              <a:t>the year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20-9-133, MCA:</a:t>
            </a:r>
          </a:p>
          <a:p>
            <a:r>
              <a:rPr lang="en-US" dirty="0" smtClean="0"/>
              <a:t>Trustees must formally approve (adopt) an expenditure budget in order to spend money during the fiscal year (July 1 – June 30).</a:t>
            </a:r>
          </a:p>
          <a:p>
            <a:r>
              <a:rPr lang="en-US" dirty="0" smtClean="0"/>
              <a:t>Total expenditures made (or liabilities incurred) during the year must be within the approved budget.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CASH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b="1" i="1" dirty="0" smtClean="0"/>
              <a:t>actual</a:t>
            </a:r>
            <a:r>
              <a:rPr lang="en-US" dirty="0" smtClean="0"/>
              <a:t> amount of money you have on hand to spend!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Consider this: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“Not everyone pays their tax bill on time.”</a:t>
            </a:r>
          </a:p>
          <a:p>
            <a:pPr marL="400050" lvl="1" indent="0">
              <a:buNone/>
            </a:pPr>
            <a:r>
              <a:rPr lang="en-US" dirty="0" smtClean="0"/>
              <a:t>(revenue doesn’t come in when you expect it to)</a:t>
            </a:r>
          </a:p>
          <a:p>
            <a:pPr marL="400050" lvl="1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“Stuff happens!”</a:t>
            </a:r>
          </a:p>
          <a:p>
            <a:pPr marL="400050" lvl="1" indent="0">
              <a:buNone/>
            </a:pPr>
            <a:r>
              <a:rPr lang="en-US" dirty="0" smtClean="0"/>
              <a:t>(unanticipated events = unanticipated expenditures</a:t>
            </a:r>
          </a:p>
        </p:txBody>
      </p:sp>
    </p:spTree>
    <p:extLst>
      <p:ext uri="{BB962C8B-B14F-4D97-AF65-F5344CB8AC3E}">
        <p14:creationId xmlns:p14="http://schemas.microsoft.com/office/powerpoint/2010/main" val="20765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Fund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Expenditure Budget				$   350,000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 State </a:t>
            </a:r>
            <a:r>
              <a:rPr lang="en-US" sz="2800" dirty="0" smtClean="0"/>
              <a:t>and county </a:t>
            </a:r>
            <a:r>
              <a:rPr lang="en-US" sz="2800" dirty="0" smtClean="0"/>
              <a:t>reimbursement		        62,754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 </a:t>
            </a:r>
            <a:r>
              <a:rPr lang="en-US" sz="2800" dirty="0" smtClean="0"/>
              <a:t>Non-levy revenue                                                         250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 </a:t>
            </a:r>
            <a:r>
              <a:rPr lang="en-US" sz="2800" u="sng" dirty="0" smtClean="0"/>
              <a:t>Fund </a:t>
            </a:r>
            <a:r>
              <a:rPr lang="en-US" sz="2800" u="sng" dirty="0" smtClean="0"/>
              <a:t>balance </a:t>
            </a:r>
            <a:r>
              <a:rPr lang="en-US" sz="2800" u="sng" dirty="0" err="1" smtClean="0"/>
              <a:t>reappropriated</a:t>
            </a:r>
            <a:r>
              <a:rPr lang="en-US" sz="2800" dirty="0" smtClean="0"/>
              <a:t>                        </a:t>
            </a:r>
            <a:r>
              <a:rPr lang="en-US" sz="2800" u="sng" dirty="0" smtClean="0"/>
              <a:t>        11,000                     </a:t>
            </a:r>
            <a:r>
              <a:rPr lang="en-US" sz="2800" dirty="0" smtClean="0"/>
              <a:t>    </a:t>
            </a:r>
            <a:endParaRPr lang="en-US" sz="2800" u="sng" dirty="0" smtClean="0"/>
          </a:p>
          <a:p>
            <a:pPr marL="0" indent="0">
              <a:buNone/>
            </a:pPr>
            <a:r>
              <a:rPr lang="en-US" sz="2800" dirty="0" smtClean="0"/>
              <a:t>= </a:t>
            </a:r>
            <a:r>
              <a:rPr lang="en-US" sz="2800" dirty="0" smtClean="0"/>
              <a:t>Local </a:t>
            </a:r>
            <a:r>
              <a:rPr lang="en-US" sz="2800" dirty="0" smtClean="0"/>
              <a:t>tax </a:t>
            </a:r>
            <a:r>
              <a:rPr lang="en-US" sz="2800" dirty="0" smtClean="0"/>
              <a:t>levy                                                    $   275,996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2904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" altLang="en-US" sz="4000" dirty="0" smtClean="0">
                <a:solidFill>
                  <a:prstClr val="black"/>
                </a:solidFill>
                <a:latin typeface="Calibri"/>
              </a:rPr>
              <a:t>Transportation Fund - reappropriation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9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Balance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(cash + receivables – payables)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+ Current Year Receipts</a:t>
            </a:r>
          </a:p>
          <a:p>
            <a:pPr lvl="1" eaLnBrk="1" hangingPunct="1"/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2800" u="sng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Current Year Expenditures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		Ending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Fund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Balance </a:t>
            </a:r>
            <a:endParaRPr lang="en-US" altLang="en-US" sz="28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1600200" y="4291280"/>
            <a:ext cx="119196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3581400" y="4291280"/>
            <a:ext cx="152400" cy="566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667000" y="4876800"/>
            <a:ext cx="25818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Reappropriate</a:t>
            </a:r>
            <a:endParaRPr lang="en-US" altLang="en-US" sz="240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(reduces revenue 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requirement in</a:t>
            </a:r>
          </a:p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next year’s budget)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228600" y="4857690"/>
            <a:ext cx="228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Reserves (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keep for cash flow purposes)</a:t>
            </a:r>
          </a:p>
          <a:p>
            <a:pPr algn="ctr"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4347136"/>
            <a:ext cx="3505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/>
              <a:t>Reduces </a:t>
            </a:r>
            <a:r>
              <a:rPr lang="en-US" sz="2400" dirty="0" smtClean="0"/>
              <a:t>revenue               </a:t>
            </a:r>
            <a:r>
              <a:rPr lang="en-US" sz="2400" dirty="0" smtClean="0"/>
              <a:t>in this order:</a:t>
            </a:r>
          </a:p>
          <a:p>
            <a:r>
              <a:rPr lang="en-US" sz="2400" dirty="0" smtClean="0"/>
              <a:t>1.  Local tax levy</a:t>
            </a:r>
          </a:p>
          <a:p>
            <a:r>
              <a:rPr lang="en-US" sz="2400" dirty="0" smtClean="0"/>
              <a:t>2.  County reimbursement</a:t>
            </a:r>
          </a:p>
          <a:p>
            <a:r>
              <a:rPr lang="en-US" sz="2400" dirty="0" smtClean="0"/>
              <a:t>3.  State reimbursement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953000" y="4574485"/>
            <a:ext cx="1143000" cy="5869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685800" y="274638"/>
            <a:ext cx="76200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defTabSz="228600">
              <a:buNone/>
            </a:pPr>
            <a:r>
              <a:rPr lang="en-US" sz="2400" dirty="0" smtClean="0"/>
              <a:t>Contact information: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Denise Williams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Montana Association of School Business Officials (MASBO)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900 North Montana Avenue, Suite A5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Helena, MT  59601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(406) 461-3659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>
                <a:hlinkClick r:id="rId2"/>
              </a:rPr>
              <a:t>dwilliams@masbo.com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0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4214</Words>
  <Application>Microsoft Office PowerPoint</Application>
  <PresentationFormat>On-screen Show (4:3)</PresentationFormat>
  <Paragraphs>1182</Paragraphs>
  <Slides>92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Office Theme</vt:lpstr>
      <vt:lpstr>1_Office Theme</vt:lpstr>
      <vt:lpstr>Microsoft Excel Chart</vt:lpstr>
      <vt:lpstr>Budget Basics 2019</vt:lpstr>
      <vt:lpstr>What we want</vt:lpstr>
      <vt:lpstr>What we don’t want</vt:lpstr>
      <vt:lpstr>Budget Basics 2019</vt:lpstr>
      <vt:lpstr>Terminology and Concepts</vt:lpstr>
      <vt:lpstr>Terminology and Concepts 20-9-201, MCA Fund Definitions</vt:lpstr>
      <vt:lpstr>PowerPoint Presentation</vt:lpstr>
      <vt:lpstr>PowerPoint Presentation</vt:lpstr>
      <vt:lpstr>Terminology and Concepts “Budget Authority” vs. “Cash”</vt:lpstr>
      <vt:lpstr>PowerPoint Presentation</vt:lpstr>
      <vt:lpstr>Terminology and Concepts “Budget Authority” vs. “Cash”</vt:lpstr>
      <vt:lpstr>PowerPoint Presentation</vt:lpstr>
      <vt:lpstr>Terminology and Concepts Fund Balance – Budget vs. Actual</vt:lpstr>
      <vt:lpstr>Terminology and Concepts Fund Balance – Budget vs. Actual</vt:lpstr>
      <vt:lpstr>Terminology and Concepts Fund Balance – Budget vs. Actual</vt:lpstr>
      <vt:lpstr>Terminology and Concepts Fund Balance – Budget vs. Actual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Fund Balance Reappropriated</vt:lpstr>
      <vt:lpstr>Understanding Fund Balance Reappropriated</vt:lpstr>
      <vt:lpstr>Understanding Fund Balance Reappropriated</vt:lpstr>
      <vt:lpstr>Understanding Fund Balance Reappropriated</vt:lpstr>
      <vt:lpstr>Understanding Fund Balance Reappropriated</vt:lpstr>
      <vt:lpstr>QUESTIONS?</vt:lpstr>
      <vt:lpstr>GENERAL FUND OVERVIEW</vt:lpstr>
      <vt:lpstr>General Fund - Budget Elements</vt:lpstr>
      <vt:lpstr>Basic Entitlement Rates</vt:lpstr>
      <vt:lpstr>General Fund - ANB</vt:lpstr>
      <vt:lpstr>General Fund - ANB</vt:lpstr>
      <vt:lpstr>Per-ANB Entitlement Rates</vt:lpstr>
      <vt:lpstr>Per-ANB Entitlement Calculations</vt:lpstr>
      <vt:lpstr>Special Education Allowable Costs</vt:lpstr>
      <vt:lpstr>Special Education Allowable Costs</vt:lpstr>
      <vt:lpstr>PowerPoint Presentation</vt:lpstr>
      <vt:lpstr>Special Education Allowable Costs</vt:lpstr>
      <vt:lpstr>Funding Components</vt:lpstr>
      <vt:lpstr>Funding Components (continued)</vt:lpstr>
      <vt:lpstr>Funding Components</vt:lpstr>
      <vt:lpstr>General Fund Budget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 Spreadsheet! FY2020 General Fund Budget Spreadsheet  or from the OPI Home Page (www.opi.mt.gov)  Leadership – Finance &amp; Grants - School Finance   Budgets    Budget Spreadsheets and Guidance </vt:lpstr>
      <vt:lpstr>FY2020 General Fund Budget Spreadsheet Expenditure Budget Limits</vt:lpstr>
      <vt:lpstr>PowerPoint Presentation</vt:lpstr>
      <vt:lpstr>GENERAL FUND REVENUES</vt:lpstr>
      <vt:lpstr>Funding the BASE Budget</vt:lpstr>
      <vt:lpstr>Funding the BASE Budget</vt:lpstr>
      <vt:lpstr>Funding the BASE Budget</vt:lpstr>
      <vt:lpstr>Funding the BASE Budget</vt:lpstr>
      <vt:lpstr>Funding the BASE Budget</vt:lpstr>
      <vt:lpstr>Funding the BASE Budget</vt:lpstr>
      <vt:lpstr>Funding the BASE Budget</vt:lpstr>
      <vt:lpstr>GTB Example</vt:lpstr>
      <vt:lpstr>GTB Example</vt:lpstr>
      <vt:lpstr>Funding the BASE Budget</vt:lpstr>
      <vt:lpstr>Funding the over-BASE Budget</vt:lpstr>
      <vt:lpstr>Back to the OPI Spreadsheet</vt:lpstr>
      <vt:lpstr>FY2019 General Fund Budget Worksheet Funding Sources</vt:lpstr>
      <vt:lpstr>Putting it all together</vt:lpstr>
      <vt:lpstr>General Fund</vt:lpstr>
      <vt:lpstr>2017 Legislative Changes</vt:lpstr>
      <vt:lpstr>HB2/HB647 General Fund “tax shifts”</vt:lpstr>
      <vt:lpstr>Funding the BASE Budget</vt:lpstr>
      <vt:lpstr>Funding the BASE Budget</vt:lpstr>
      <vt:lpstr>Funding the BASE Budget</vt:lpstr>
      <vt:lpstr>Increases in GTB to offset the loss of block grant and NRD payments (HB647)</vt:lpstr>
      <vt:lpstr>Funding the BASE Budget</vt:lpstr>
      <vt:lpstr>GTB Example</vt:lpstr>
      <vt:lpstr>PowerPoint Presentation</vt:lpstr>
      <vt:lpstr>Transportation Fund</vt:lpstr>
      <vt:lpstr>Transportation Fund</vt:lpstr>
      <vt:lpstr>Transportation Fund Expenditures</vt:lpstr>
      <vt:lpstr>Transportation Fund Revenue</vt:lpstr>
      <vt:lpstr>Transportation Fund Revenue</vt:lpstr>
      <vt:lpstr>Transportation Fund Budget</vt:lpstr>
      <vt:lpstr>Transportation Fund Budget</vt:lpstr>
      <vt:lpstr>Transportation Fund Budget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Ulberg</dc:creator>
  <cp:lastModifiedBy>Denise</cp:lastModifiedBy>
  <cp:revision>184</cp:revision>
  <cp:lastPrinted>2018-04-06T23:27:37Z</cp:lastPrinted>
  <dcterms:created xsi:type="dcterms:W3CDTF">2015-09-21T22:39:34Z</dcterms:created>
  <dcterms:modified xsi:type="dcterms:W3CDTF">2019-03-22T01:34:45Z</dcterms:modified>
</cp:coreProperties>
</file>