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45" r:id="rId2"/>
    <p:sldId id="386" r:id="rId3"/>
    <p:sldId id="324" r:id="rId4"/>
    <p:sldId id="358" r:id="rId5"/>
    <p:sldId id="407" r:id="rId6"/>
    <p:sldId id="409" r:id="rId7"/>
    <p:sldId id="396" r:id="rId8"/>
    <p:sldId id="347" r:id="rId9"/>
    <p:sldId id="371" r:id="rId10"/>
    <p:sldId id="372" r:id="rId11"/>
    <p:sldId id="379" r:id="rId12"/>
    <p:sldId id="381" r:id="rId13"/>
    <p:sldId id="375" r:id="rId14"/>
    <p:sldId id="269" r:id="rId15"/>
    <p:sldId id="414" r:id="rId16"/>
    <p:sldId id="417" r:id="rId17"/>
    <p:sldId id="416" r:id="rId18"/>
    <p:sldId id="270" r:id="rId19"/>
    <p:sldId id="373" r:id="rId20"/>
    <p:sldId id="350" r:id="rId21"/>
    <p:sldId id="283" r:id="rId22"/>
    <p:sldId id="337" r:id="rId23"/>
    <p:sldId id="336" r:id="rId24"/>
    <p:sldId id="335" r:id="rId25"/>
    <p:sldId id="284" r:id="rId26"/>
    <p:sldId id="419" r:id="rId27"/>
    <p:sldId id="273" r:id="rId28"/>
    <p:sldId id="369" r:id="rId29"/>
    <p:sldId id="314" r:id="rId30"/>
    <p:sldId id="315" r:id="rId31"/>
    <p:sldId id="316" r:id="rId32"/>
    <p:sldId id="355" r:id="rId33"/>
    <p:sldId id="310" r:id="rId34"/>
    <p:sldId id="311" r:id="rId35"/>
    <p:sldId id="291" r:id="rId36"/>
    <p:sldId id="293" r:id="rId37"/>
    <p:sldId id="289" r:id="rId38"/>
    <p:sldId id="395" r:id="rId39"/>
    <p:sldId id="292" r:id="rId40"/>
    <p:sldId id="305" r:id="rId41"/>
    <p:sldId id="341" r:id="rId42"/>
    <p:sldId id="294" r:id="rId43"/>
    <p:sldId id="343" r:id="rId44"/>
    <p:sldId id="295" r:id="rId45"/>
    <p:sldId id="304" r:id="rId46"/>
    <p:sldId id="360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2" autoAdjust="0"/>
    <p:restoredTop sz="94087" autoAdjust="0"/>
  </p:normalViewPr>
  <p:slideViewPr>
    <p:cSldViewPr snapToGrid="0">
      <p:cViewPr>
        <p:scale>
          <a:sx n="53" d="100"/>
          <a:sy n="53" d="100"/>
        </p:scale>
        <p:origin x="852" y="256"/>
      </p:cViewPr>
      <p:guideLst/>
    </p:cSldViewPr>
  </p:slideViewPr>
  <p:outlineViewPr>
    <p:cViewPr>
      <p:scale>
        <a:sx n="33" d="100"/>
        <a:sy n="33" d="100"/>
      </p:scale>
      <p:origin x="0" y="-226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225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.bsd7.org\BPS\Business\Mike%20Waterman\Data\Bozeman%20Mill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Sheet1!$F$4</c:f>
              <c:strCache>
                <c:ptCount val="1"/>
                <c:pt idx="0">
                  <c:v>Expenditure Budget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Sheet1!$G$4:$I$4</c:f>
              <c:numCache>
                <c:formatCode>General</c:formatCode>
                <c:ptCount val="3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4-424B-8416-1F59BF25483A}"/>
            </c:ext>
          </c:extLst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Fund Balance Reappropriated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Sheet1!$G$5:$I$5</c:f>
              <c:numCache>
                <c:formatCode>General</c:formatCode>
                <c:ptCount val="3"/>
                <c:pt idx="1">
                  <c:v>15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4-424B-8416-1F59BF25483A}"/>
            </c:ext>
          </c:extLst>
        </c:ser>
        <c:ser>
          <c:idx val="2"/>
          <c:order val="2"/>
          <c:tx>
            <c:strRef>
              <c:f>Sheet1!$F$6</c:f>
              <c:strCache>
                <c:ptCount val="1"/>
                <c:pt idx="0">
                  <c:v>New Revenue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Sheet1!$G$6:$I$6</c:f>
              <c:numCache>
                <c:formatCode>General</c:formatCode>
                <c:ptCount val="3"/>
                <c:pt idx="1">
                  <c:v>85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14-424B-8416-1F59BF254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3283856"/>
        <c:axId val="522548160"/>
      </c:barChart>
      <c:catAx>
        <c:axId val="48328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548160"/>
        <c:crosses val="autoZero"/>
        <c:auto val="1"/>
        <c:lblAlgn val="ctr"/>
        <c:lblOffset val="100"/>
        <c:noMultiLvlLbl val="0"/>
      </c:catAx>
      <c:valAx>
        <c:axId val="5225481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%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283856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Sheet1!$F$4</c:f>
              <c:strCache>
                <c:ptCount val="1"/>
                <c:pt idx="0">
                  <c:v>Expenditure Budget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Sheet1!$G$4:$I$4</c:f>
              <c:numCache>
                <c:formatCode>General</c:formatCode>
                <c:ptCount val="3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4-424B-8416-1F59BF25483A}"/>
            </c:ext>
          </c:extLst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Fund Balance Reappropriated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Sheet1!$G$5:$I$5</c:f>
              <c:numCache>
                <c:formatCode>General</c:formatCode>
                <c:ptCount val="3"/>
                <c:pt idx="1">
                  <c:v>15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4-424B-8416-1F59BF25483A}"/>
            </c:ext>
          </c:extLst>
        </c:ser>
        <c:ser>
          <c:idx val="2"/>
          <c:order val="2"/>
          <c:tx>
            <c:strRef>
              <c:f>Sheet1!$F$6</c:f>
              <c:strCache>
                <c:ptCount val="1"/>
                <c:pt idx="0">
                  <c:v>New Revenue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Sheet1!$G$6:$I$6</c:f>
              <c:numCache>
                <c:formatCode>General</c:formatCode>
                <c:ptCount val="3"/>
                <c:pt idx="1">
                  <c:v>85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14-424B-8416-1F59BF254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3283856"/>
        <c:axId val="522548160"/>
      </c:barChart>
      <c:catAx>
        <c:axId val="48328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548160"/>
        <c:crosses val="autoZero"/>
        <c:auto val="1"/>
        <c:lblAlgn val="ctr"/>
        <c:lblOffset val="100"/>
        <c:noMultiLvlLbl val="0"/>
      </c:catAx>
      <c:valAx>
        <c:axId val="5225481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%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283856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Sheet1!$F$4</c:f>
              <c:strCache>
                <c:ptCount val="1"/>
                <c:pt idx="0">
                  <c:v>Expenditure Budget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Sheet1!$G$4:$I$4</c:f>
              <c:numCache>
                <c:formatCode>General</c:formatCode>
                <c:ptCount val="3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4-424B-8416-1F59BF25483A}"/>
            </c:ext>
          </c:extLst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Fund Balance Reappropriated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Sheet1!$G$5:$I$5</c:f>
              <c:numCache>
                <c:formatCode>General</c:formatCode>
                <c:ptCount val="3"/>
                <c:pt idx="1">
                  <c:v>15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4-424B-8416-1F59BF25483A}"/>
            </c:ext>
          </c:extLst>
        </c:ser>
        <c:ser>
          <c:idx val="2"/>
          <c:order val="2"/>
          <c:tx>
            <c:strRef>
              <c:f>Sheet1!$F$6</c:f>
              <c:strCache>
                <c:ptCount val="1"/>
                <c:pt idx="0">
                  <c:v>New Revenue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Sheet1!$G$3:$I$3</c:f>
              <c:strCache>
                <c:ptCount val="3"/>
                <c:pt idx="0">
                  <c:v>Funding Needs</c:v>
                </c:pt>
                <c:pt idx="1">
                  <c:v>Budgeted Funding Sources - Version A</c:v>
                </c:pt>
                <c:pt idx="2">
                  <c:v>Budgeted Funding Sources - Version B</c:v>
                </c:pt>
              </c:strCache>
            </c:strRef>
          </c:cat>
          <c:val>
            <c:numRef>
              <c:f>Sheet1!$G$6:$I$6</c:f>
              <c:numCache>
                <c:formatCode>General</c:formatCode>
                <c:ptCount val="3"/>
                <c:pt idx="1">
                  <c:v>85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14-424B-8416-1F59BF254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3283856"/>
        <c:axId val="522548160"/>
      </c:barChart>
      <c:catAx>
        <c:axId val="48328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548160"/>
        <c:crosses val="autoZero"/>
        <c:auto val="1"/>
        <c:lblAlgn val="ctr"/>
        <c:lblOffset val="100"/>
        <c:noMultiLvlLbl val="0"/>
      </c:catAx>
      <c:valAx>
        <c:axId val="5225481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%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283856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'Tax Collections'!$B$24</c:f>
              <c:strCache>
                <c:ptCount val="1"/>
                <c:pt idx="0">
                  <c:v>Percent of Taxes Collected</c:v>
                </c:pt>
              </c:strCache>
            </c:strRef>
          </c:tx>
          <c:spPr>
            <a:ln w="50800"/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  <a:ln w="50800"/>
            </c:spPr>
            <c:extLst>
              <c:ext xmlns:c16="http://schemas.microsoft.com/office/drawing/2014/chart" uri="{C3380CC4-5D6E-409C-BE32-E72D297353CC}">
                <c16:uniqueId val="{00000001-8B6F-4041-8D7B-9C798D5EC5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'Tax Collections'!$H$19:$R$20</c:f>
              <c:strCache>
                <c:ptCount val="11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  <c:pt idx="5">
                  <c:v>FY14</c:v>
                </c:pt>
                <c:pt idx="6">
                  <c:v>FY15</c:v>
                </c:pt>
                <c:pt idx="7">
                  <c:v>FY16</c:v>
                </c:pt>
                <c:pt idx="8">
                  <c:v>FY17</c:v>
                </c:pt>
                <c:pt idx="9">
                  <c:v>FY18</c:v>
                </c:pt>
                <c:pt idx="10">
                  <c:v>FY19 Projected</c:v>
                </c:pt>
              </c:strCache>
            </c:strRef>
          </c:cat>
          <c:val>
            <c:numRef>
              <c:f>'Tax Collections'!$H$24:$R$24</c:f>
              <c:numCache>
                <c:formatCode>0.00%</c:formatCode>
                <c:ptCount val="11"/>
                <c:pt idx="0">
                  <c:v>0.90804309554472717</c:v>
                </c:pt>
                <c:pt idx="1">
                  <c:v>0.9345506795784837</c:v>
                </c:pt>
                <c:pt idx="2">
                  <c:v>0.94630574666554135</c:v>
                </c:pt>
                <c:pt idx="3">
                  <c:v>0.94017188393799289</c:v>
                </c:pt>
                <c:pt idx="4">
                  <c:v>0.95801663499745437</c:v>
                </c:pt>
                <c:pt idx="5">
                  <c:v>0.99100182294318351</c:v>
                </c:pt>
                <c:pt idx="6">
                  <c:v>1.0231895233344472</c:v>
                </c:pt>
                <c:pt idx="7">
                  <c:v>1.004155651086571</c:v>
                </c:pt>
                <c:pt idx="8">
                  <c:v>0.9896296305640041</c:v>
                </c:pt>
                <c:pt idx="9">
                  <c:v>1.0003739897073658</c:v>
                </c:pt>
                <c:pt idx="10">
                  <c:v>0.96921054231188442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F-4041-8D7B-9C798D5EC5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1003392"/>
        <c:axId val="201004928"/>
      </c:barChart>
      <c:catAx>
        <c:axId val="20100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1004928"/>
        <c:crosses val="autoZero"/>
        <c:auto val="1"/>
        <c:lblAlgn val="ctr"/>
        <c:lblOffset val="100"/>
        <c:noMultiLvlLbl val="0"/>
      </c:catAx>
      <c:valAx>
        <c:axId val="201004928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1003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47EEB-DECA-4D30-8911-57292D28624E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5E86-3EEF-4647-AD92-B655BD717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2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7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88194-2F28-4D10-9BBA-CE0EAF29E4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2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27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1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39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5E86-3EEF-4647-AD92-B655BD71797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2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1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6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1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6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1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1385E-4BDC-43BB-8877-3F8B1B493BD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A987A-E04F-42E0-AA2A-DA955974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1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williams@masbo.com" TargetMode="External"/><Relationship Id="rId2" Type="http://schemas.openxmlformats.org/officeDocument/2006/relationships/hyperlink" Target="mailto:mike.waterman@bsd7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sd7.org/common/pages/DisplayFile.aspx?itemId=700364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dwilliams@masbo.com" TargetMode="External"/><Relationship Id="rId2" Type="http://schemas.openxmlformats.org/officeDocument/2006/relationships/hyperlink" Target="mailto:mike.waterman@bsd7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48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MASBO Budget Workshops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960" y="4917440"/>
            <a:ext cx="49710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 Waterman, Director of Business Services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Bozeman Public Schools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522-6097 – work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589-4027 – cell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mike.waterman@bsd7.org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4800" y="4917440"/>
            <a:ext cx="5254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Denise Williams, Executive Director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Montana Association of School Business Officials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461-3659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dwilliams@masbo.com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5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2450" y="4478867"/>
            <a:ext cx="8277225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64983" y="3176059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0170" y="2094760"/>
            <a:ext cx="11251622" cy="47632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964408" y="4651444"/>
            <a:ext cx="2576592" cy="16312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02400" y="4670425"/>
            <a:ext cx="1407711" cy="1641379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438170" y="3479800"/>
            <a:ext cx="1210530" cy="1422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93783" y="4025900"/>
            <a:ext cx="2116667" cy="45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328152" y="3760031"/>
            <a:ext cx="702992" cy="131699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136788" y="4670425"/>
            <a:ext cx="1407711" cy="164137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144022" y="3439795"/>
            <a:ext cx="2149761" cy="186647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50839" y="2625345"/>
            <a:ext cx="410029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New Revenue</a:t>
            </a:r>
          </a:p>
          <a:p>
            <a:r>
              <a:rPr lang="en-US" sz="2400" u="sng" dirty="0" smtClean="0">
                <a:solidFill>
                  <a:schemeClr val="accent5"/>
                </a:solidFill>
              </a:rPr>
              <a:t>+ Fund Balance </a:t>
            </a:r>
            <a:r>
              <a:rPr lang="en-US" sz="2400" u="sng" dirty="0" err="1" smtClean="0">
                <a:solidFill>
                  <a:schemeClr val="accent5"/>
                </a:solidFill>
              </a:rPr>
              <a:t>Reappropriated</a:t>
            </a:r>
            <a:endParaRPr lang="en-US" sz="2400" u="sng" dirty="0" smtClean="0">
              <a:solidFill>
                <a:schemeClr val="accent5"/>
              </a:solidFill>
            </a:endParaRPr>
          </a:p>
          <a:p>
            <a:r>
              <a:rPr lang="en-US" sz="2400" dirty="0" smtClean="0">
                <a:solidFill>
                  <a:schemeClr val="accent5"/>
                </a:solidFill>
              </a:rPr>
              <a:t>   </a:t>
            </a:r>
            <a:r>
              <a:rPr lang="en-US" sz="2400" dirty="0" smtClean="0">
                <a:solidFill>
                  <a:srgbClr val="00B050"/>
                </a:solidFill>
              </a:rPr>
              <a:t>Expenditure Budget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12342" y="2117498"/>
            <a:ext cx="2116667" cy="45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689066" y="2859986"/>
            <a:ext cx="2664734" cy="480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of Intent to Increase Non-Voted Levies</a:t>
            </a:r>
            <a:br>
              <a:rPr lang="en-US" dirty="0" smtClean="0"/>
            </a:br>
            <a:r>
              <a:rPr lang="en-US" sz="3200" dirty="0" smtClean="0"/>
              <a:t>20-9-116, MCA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Notice requirements:</a:t>
            </a:r>
          </a:p>
          <a:p>
            <a:pPr lvl="1"/>
            <a:r>
              <a:rPr lang="en-US" dirty="0">
                <a:latin typeface="+mj-lt"/>
              </a:rPr>
              <a:t>Publish in newspaper and on website by March 31</a:t>
            </a:r>
          </a:p>
          <a:p>
            <a:pPr lvl="1"/>
            <a:r>
              <a:rPr lang="en-US" dirty="0">
                <a:latin typeface="+mj-lt"/>
              </a:rPr>
              <a:t>Dollar and mill increases in </a:t>
            </a:r>
            <a:r>
              <a:rPr lang="en-US" dirty="0" err="1">
                <a:latin typeface="+mj-lt"/>
              </a:rPr>
              <a:t>nonvoted</a:t>
            </a:r>
            <a:r>
              <a:rPr lang="en-US" dirty="0">
                <a:latin typeface="+mj-lt"/>
              </a:rPr>
              <a:t> levies in:</a:t>
            </a:r>
          </a:p>
          <a:p>
            <a:pPr lvl="2"/>
            <a:r>
              <a:rPr lang="en-US" dirty="0">
                <a:latin typeface="+mj-lt"/>
              </a:rPr>
              <a:t>Transportation Fund</a:t>
            </a:r>
          </a:p>
          <a:p>
            <a:pPr lvl="2"/>
            <a:r>
              <a:rPr lang="en-US" dirty="0">
                <a:latin typeface="+mj-lt"/>
              </a:rPr>
              <a:t>Bus Depreciation Fund</a:t>
            </a:r>
          </a:p>
          <a:p>
            <a:pPr lvl="2"/>
            <a:r>
              <a:rPr lang="en-US" dirty="0">
                <a:latin typeface="+mj-lt"/>
              </a:rPr>
              <a:t>Tuition Fund</a:t>
            </a:r>
          </a:p>
          <a:p>
            <a:pPr lvl="2"/>
            <a:r>
              <a:rPr lang="en-US" dirty="0">
                <a:latin typeface="+mj-lt"/>
              </a:rPr>
              <a:t>Adult Ed Fund</a:t>
            </a:r>
          </a:p>
          <a:p>
            <a:pPr lvl="2"/>
            <a:r>
              <a:rPr lang="en-US" dirty="0">
                <a:latin typeface="+mj-lt"/>
              </a:rPr>
              <a:t>Building Reserve Fund</a:t>
            </a:r>
            <a:endParaRPr lang="en-US" dirty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Using prior year taxable value</a:t>
            </a:r>
          </a:p>
          <a:p>
            <a:pPr lvl="1"/>
            <a:r>
              <a:rPr lang="en-US" dirty="0">
                <a:latin typeface="+mj-lt"/>
              </a:rPr>
              <a:t>Impact on $100K and $200K home</a:t>
            </a:r>
          </a:p>
          <a:p>
            <a:pPr lvl="1"/>
            <a:r>
              <a:rPr lang="en-US" dirty="0">
                <a:latin typeface="+mj-lt"/>
              </a:rPr>
              <a:t>Nonbinding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32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Fund </a:t>
            </a:r>
            <a:r>
              <a:rPr lang="en-US" dirty="0" smtClean="0"/>
              <a:t>Balance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45381"/>
              </p:ext>
            </p:extLst>
          </p:nvPr>
        </p:nvGraphicFramePr>
        <p:xfrm>
          <a:off x="838200" y="1825624"/>
          <a:ext cx="10515600" cy="489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7853082" y="1825624"/>
            <a:ext cx="3684494" cy="4454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82671" y="5909982"/>
            <a:ext cx="6754905" cy="394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70694" y="5728448"/>
            <a:ext cx="4119282" cy="575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370284" y="3382178"/>
            <a:ext cx="2049138" cy="1729649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09895" y="1872222"/>
            <a:ext cx="3403881" cy="193899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Methods for estimating </a:t>
            </a:r>
          </a:p>
          <a:p>
            <a:r>
              <a:rPr lang="en-US" sz="2000" b="1" u="sng" dirty="0" smtClean="0">
                <a:solidFill>
                  <a:srgbClr val="FF0000"/>
                </a:solidFill>
              </a:rPr>
              <a:t>Fund Balance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Reappropriated</a:t>
            </a:r>
            <a:r>
              <a:rPr lang="en-US" sz="2000" b="1" u="sng" dirty="0" smtClean="0">
                <a:solidFill>
                  <a:srgbClr val="FF0000"/>
                </a:solidFill>
              </a:rPr>
              <a:t>:</a:t>
            </a:r>
          </a:p>
          <a:p>
            <a:pPr marL="573088" indent="-341313">
              <a:buFont typeface="+mj-lt"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Averaging</a:t>
            </a:r>
          </a:p>
          <a:p>
            <a:pPr marL="573088" indent="-341313">
              <a:buFont typeface="+mj-lt"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Trend Analysis</a:t>
            </a:r>
          </a:p>
          <a:p>
            <a:pPr marL="573088" indent="-341313">
              <a:buFont typeface="+mj-lt"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Projecting Actual</a:t>
            </a:r>
          </a:p>
          <a:p>
            <a:pPr marL="573088" indent="-341313">
              <a:buFont typeface="+mj-lt"/>
              <a:buAutoNum type="arabicPeriod"/>
            </a:pP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Budget-to-Actual Reports</a:t>
            </a:r>
            <a:endParaRPr lang="en-US" sz="36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2450" y="4478867"/>
            <a:ext cx="8277225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64983" y="2805455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59" y="1839912"/>
            <a:ext cx="11744149" cy="444658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07032" y="2419864"/>
            <a:ext cx="9270643" cy="466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Budget-to-Actual Reports</a:t>
            </a:r>
            <a:endParaRPr lang="en-US" sz="36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2450" y="4478867"/>
            <a:ext cx="8277225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64983" y="2805455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913" y="2622014"/>
            <a:ext cx="9035335" cy="385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93937" y="2640623"/>
            <a:ext cx="9035335" cy="473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99" y="1839913"/>
            <a:ext cx="11832249" cy="449992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55913" y="2438399"/>
            <a:ext cx="9316047" cy="538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3783" y="4478867"/>
            <a:ext cx="3535892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8625" y="6105525"/>
            <a:ext cx="5372100" cy="552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3783" y="4478867"/>
            <a:ext cx="3535892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514742" y="5542388"/>
            <a:ext cx="1546987" cy="12804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514743" y="5937071"/>
            <a:ext cx="3619732" cy="441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476625" y="6105525"/>
            <a:ext cx="5505450" cy="540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22998" y="5006713"/>
            <a:ext cx="4081346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</a:rPr>
              <a:t>Maximum Reserves = lesser of:</a:t>
            </a:r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Legal limit (General Fund: 10% of ensuring year budget)</a:t>
            </a:r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Beginning Fund Balance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6625" y="5753100"/>
            <a:ext cx="1817158" cy="3524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3783" y="4478867"/>
            <a:ext cx="3535892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514744" y="5175740"/>
            <a:ext cx="2079236" cy="35394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514743" y="5555192"/>
            <a:ext cx="3205511" cy="38188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9671" y="5175739"/>
            <a:ext cx="3580008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Reserves % =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Reserves / Ensuing Year Budget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341839"/>
              </p:ext>
            </p:extLst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3783" y="4478867"/>
            <a:ext cx="3535892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93354" y="3234642"/>
            <a:ext cx="386836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 fund balance </a:t>
            </a:r>
            <a:r>
              <a:rPr lang="en-US" sz="2000" dirty="0" err="1" smtClean="0">
                <a:solidFill>
                  <a:srgbClr val="FF0000"/>
                </a:solidFill>
              </a:rPr>
              <a:t>reappropriated</a:t>
            </a:r>
            <a:r>
              <a:rPr lang="en-US" sz="2000" dirty="0" smtClean="0">
                <a:solidFill>
                  <a:srgbClr val="FF0000"/>
                </a:solidFill>
              </a:rPr>
              <a:t>? 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New revenue = expenditure budget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999356" y="3601845"/>
            <a:ext cx="1795346" cy="1115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5452951" y="3234642"/>
            <a:ext cx="178419" cy="707886"/>
          </a:xfrm>
          <a:prstGeom prst="rightBrac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256331"/>
              </p:ext>
            </p:extLst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$ 1,762,987.75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125667"/>
              </p:ext>
            </p:extLst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$ 1,768,459.20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$ 1,762,987.75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3783" y="4478867"/>
            <a:ext cx="3535892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71097" y="2781112"/>
            <a:ext cx="390114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Montana Funding System Design:</a:t>
            </a:r>
          </a:p>
          <a:p>
            <a:r>
              <a:rPr lang="en-US" sz="2000" dirty="0" smtClean="0"/>
              <a:t>Budgets designed such that ending </a:t>
            </a:r>
          </a:p>
          <a:p>
            <a:r>
              <a:rPr lang="en-US" sz="2000" dirty="0" smtClean="0"/>
              <a:t>fund balance equals lesser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B</a:t>
            </a:r>
            <a:r>
              <a:rPr lang="en-US" sz="2000" dirty="0" smtClean="0">
                <a:solidFill>
                  <a:srgbClr val="00B050"/>
                </a:solidFill>
              </a:rPr>
              <a:t>eginning fund balance (no fund balance </a:t>
            </a:r>
            <a:r>
              <a:rPr lang="en-US" sz="2000" dirty="0" err="1" smtClean="0">
                <a:solidFill>
                  <a:srgbClr val="00B050"/>
                </a:solidFill>
              </a:rPr>
              <a:t>reappropriated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dirty="0" smtClean="0"/>
              <a:t>, 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Reserve limit (with fund balance </a:t>
            </a:r>
            <a:r>
              <a:rPr lang="en-US" sz="2000" dirty="0" err="1" smtClean="0">
                <a:solidFill>
                  <a:srgbClr val="FF0000"/>
                </a:solidFill>
              </a:rPr>
              <a:t>reappropriated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448300" y="3515360"/>
            <a:ext cx="1818216" cy="610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4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Sources for Budgeted Funds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45381"/>
              </p:ext>
            </p:extLst>
          </p:nvPr>
        </p:nvGraphicFramePr>
        <p:xfrm>
          <a:off x="838200" y="1825624"/>
          <a:ext cx="10515600" cy="489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8107082" y="1562286"/>
            <a:ext cx="4084918" cy="4454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u="sng" dirty="0">
                <a:solidFill>
                  <a:schemeClr val="tx1"/>
                </a:solidFill>
              </a:rPr>
              <a:t>Factors determining tax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Expenditure Budget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Money carried forward from prior year (“fund balance </a:t>
            </a:r>
            <a:r>
              <a:rPr lang="en-US" sz="2400" dirty="0" err="1">
                <a:solidFill>
                  <a:schemeClr val="tx1"/>
                </a:solidFill>
              </a:rPr>
              <a:t>reappropriated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YOU CAN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—AND SHOULD—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MANAGE BOTH!!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2671" y="5909982"/>
            <a:ext cx="6754905" cy="394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70694" y="5728448"/>
            <a:ext cx="4119282" cy="575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Funding Reductions</a:t>
            </a:r>
            <a:br>
              <a:rPr lang="en-US" dirty="0" smtClean="0"/>
            </a:br>
            <a:r>
              <a:rPr lang="en-US" sz="3200" dirty="0" smtClean="0"/>
              <a:t>School General Funds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0019" y="5993176"/>
            <a:ext cx="9971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**KEY ISSUE: NONE of these funding reductions affected spending authority**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14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School District General Fund Reductions in 2017-2019 Biennium:</a:t>
            </a:r>
          </a:p>
          <a:p>
            <a:pPr lvl="1"/>
            <a:r>
              <a:rPr lang="en-US" dirty="0" smtClean="0"/>
              <a:t>At-Risk Student Payment: 0.5% reduction</a:t>
            </a:r>
          </a:p>
          <a:p>
            <a:pPr lvl="1"/>
            <a:r>
              <a:rPr lang="en-US" dirty="0" smtClean="0"/>
              <a:t>Special Ed Allowable Cost Payment: 0.5% reduction</a:t>
            </a:r>
            <a:endParaRPr lang="en-US" dirty="0"/>
          </a:p>
          <a:p>
            <a:pPr lvl="1"/>
            <a:r>
              <a:rPr lang="en-US" dirty="0" smtClean="0"/>
              <a:t>Data for Achievement Payment: Funding Suspended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Bozeman Public Schools</a:t>
            </a:r>
            <a:br>
              <a:rPr lang="en-US" dirty="0" smtClean="0"/>
            </a:br>
            <a:r>
              <a:rPr lang="en-US" sz="3200" dirty="0" smtClean="0"/>
              <a:t>K-12 Percent of Levied Taxes Collected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236498"/>
              </p:ext>
            </p:extLst>
          </p:nvPr>
        </p:nvGraphicFramePr>
        <p:xfrm>
          <a:off x="838200" y="1825625"/>
          <a:ext cx="10515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59439" y="6488668"/>
            <a:ext cx="1075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(Average?)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04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797" y="1782720"/>
            <a:ext cx="12255823" cy="7404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Calculating Percent of Levied Taxes Collected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117558" y="4835295"/>
            <a:ext cx="5606716" cy="64970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216189" y="4523874"/>
            <a:ext cx="1167064" cy="62564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38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969822" cy="60234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Calculating Percent of Levied Taxes Collected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620251" y="5162069"/>
            <a:ext cx="7535779" cy="138311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8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Calculating Percent of Levied Taxes Collected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2344" y="1690688"/>
            <a:ext cx="12296687" cy="74292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8484" y="3308684"/>
            <a:ext cx="4632158" cy="64970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54967" y="5847347"/>
            <a:ext cx="7535779" cy="24376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Revenue – Bozeman High School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1153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State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$ 7,166,390.72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$ 7,166,390.72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Educator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514,400.65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514,400.65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 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24,693.80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24,693.80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($ 123.47)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Indian Ed</a:t>
                      </a:r>
                      <a:r>
                        <a:rPr lang="en-US" baseline="0" dirty="0" smtClean="0"/>
                        <a:t> For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49,351.68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49,351.68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3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Amer</a:t>
                      </a:r>
                      <a:r>
                        <a:rPr lang="en-US" baseline="0" dirty="0" smtClean="0"/>
                        <a:t> Indian Ach. 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15,408.00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15,408.00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152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</a:t>
                      </a:r>
                      <a:r>
                        <a:rPr lang="en-US" baseline="0" dirty="0" smtClean="0"/>
                        <a:t> Ed Allowable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500,639.45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500,639.45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($ 2,503.20)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68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For Achievement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47,265.12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47,265.12)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576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Guaranteed Tax Base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1,808,619.12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1,808,619.12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267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68,568.47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68,568.47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445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Anticipated</a:t>
                      </a:r>
                      <a:r>
                        <a:rPr lang="en-US" baseline="0" dirty="0" smtClean="0"/>
                        <a:t>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589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Local</a:t>
                      </a:r>
                      <a:r>
                        <a:rPr lang="en-US" u="sng" baseline="0" dirty="0" smtClean="0"/>
                        <a:t> Property Tax Levy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7,489,254.99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7,258,585.94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($ 230,669.05)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03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$ 17,684,592.00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$ 17,404,031.16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6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+ Revenue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17,684,592.00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617867"/>
              </p:ext>
            </p:extLst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84258" y="6105525"/>
            <a:ext cx="3945467" cy="447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333023" y="5542388"/>
            <a:ext cx="1546987" cy="12804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333024" y="5937071"/>
            <a:ext cx="3619732" cy="441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52398" y="5006713"/>
            <a:ext cx="4081346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</a:rPr>
              <a:t>Maximum Reserves = lesser of:</a:t>
            </a:r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Legal limit (General Fund: 10% of ensuring year budget)</a:t>
            </a:r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Beginning Fund Balance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4906" y="5753100"/>
            <a:ext cx="1817158" cy="3524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107580"/>
              </p:ext>
            </p:extLst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7238434" y="5175740"/>
            <a:ext cx="2079236" cy="35394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238433" y="5555192"/>
            <a:ext cx="3205511" cy="38188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8052" y="5229186"/>
            <a:ext cx="3580008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Reserves % =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Reserves / Ensuing Year Budget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4258" y="6105525"/>
            <a:ext cx="3945467" cy="447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460625"/>
          <a:ext cx="8115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50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$ 17,404,031.16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($ 280,560.84)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17,684,592.00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0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Ending Fund Balance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$ 1,762,987.75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$ 1,482,426.91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280,560.84)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107580"/>
              </p:ext>
            </p:extLst>
          </p:nvPr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Beg.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42944" y="5034302"/>
            <a:ext cx="3812454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Reserves are a function of:</a:t>
            </a:r>
          </a:p>
          <a:p>
            <a:pPr marL="573088" indent="-341313">
              <a:buFont typeface="+mj-lt"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Ending fund balance</a:t>
            </a:r>
          </a:p>
          <a:p>
            <a:pPr marL="573088" indent="-341313">
              <a:buFont typeface="+mj-lt"/>
              <a:buAutoNum type="arabicPeriod"/>
            </a:pPr>
            <a:r>
              <a:rPr lang="en-US" sz="2000" b="1" dirty="0" smtClean="0">
                <a:solidFill>
                  <a:srgbClr val="00B050"/>
                </a:solidFill>
              </a:rPr>
              <a:t>Ensuing year budget amount</a:t>
            </a:r>
          </a:p>
          <a:p>
            <a:pPr marL="573088" indent="-341313">
              <a:buFont typeface="+mj-lt"/>
              <a:buAutoNum type="arabicPeriod"/>
            </a:pP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299113" y="5001251"/>
            <a:ext cx="1825587" cy="33091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99113" y="3194892"/>
            <a:ext cx="1825587" cy="10811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88953" y="6108691"/>
            <a:ext cx="1825587" cy="33091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99415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Projecting Fund Balances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9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Beginning Fund Balance</a:t>
            </a:r>
          </a:p>
          <a:p>
            <a:pPr marL="0" indent="0">
              <a:buNone/>
            </a:pPr>
            <a:r>
              <a:rPr lang="en-US" sz="3200" dirty="0" smtClean="0"/>
              <a:t>+ Revenue</a:t>
            </a:r>
          </a:p>
          <a:p>
            <a:pPr marL="0" indent="0">
              <a:buNone/>
            </a:pPr>
            <a:r>
              <a:rPr lang="en-US" sz="3200" u="sng" dirty="0" smtClean="0"/>
              <a:t>- Expenditures</a:t>
            </a:r>
          </a:p>
          <a:p>
            <a:pPr marL="0" indent="0">
              <a:buNone/>
            </a:pPr>
            <a:r>
              <a:rPr lang="en-US" sz="3200" dirty="0" smtClean="0"/>
              <a:t>Ending Fund Balance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7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Projecting Fund Balances</a:t>
            </a:r>
            <a:br>
              <a:rPr lang="en-US" dirty="0" smtClean="0"/>
            </a:br>
            <a:r>
              <a:rPr lang="en-US" sz="3200" dirty="0" smtClean="0"/>
              <a:t>Transportation Fund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Revenue and Net Levy Requirements (20-10-144, MCA)</a:t>
            </a:r>
          </a:p>
          <a:p>
            <a:pPr lvl="1"/>
            <a:r>
              <a:rPr lang="en-US" dirty="0" smtClean="0"/>
              <a:t>On-Schedule Funding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dirty="0" smtClean="0"/>
              <a:t>Anticipated bus route miles at legislatively-determined rates (20-10-141, MCA)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dirty="0" smtClean="0"/>
              <a:t>Anticipated individual contracts </a:t>
            </a:r>
            <a:r>
              <a:rPr lang="en-US" dirty="0"/>
              <a:t>at legislatively-determined </a:t>
            </a:r>
            <a:r>
              <a:rPr lang="en-US" dirty="0" smtClean="0"/>
              <a:t>rates </a:t>
            </a:r>
            <a:r>
              <a:rPr lang="en-US" dirty="0"/>
              <a:t>(</a:t>
            </a:r>
            <a:r>
              <a:rPr lang="en-US" dirty="0" smtClean="0"/>
              <a:t>20-10-142, MCA)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dirty="0" smtClean="0"/>
              <a:t>Supervised home school &amp; correspondence study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dirty="0" smtClean="0"/>
              <a:t>Contingency of greater of 10% of A-C or $100</a:t>
            </a:r>
          </a:p>
          <a:p>
            <a:pPr lvl="1"/>
            <a:r>
              <a:rPr lang="en-US" dirty="0" smtClean="0"/>
              <a:t>Over Schedule Funding</a:t>
            </a:r>
          </a:p>
          <a:p>
            <a:pPr lvl="2"/>
            <a:r>
              <a:rPr lang="en-US" dirty="0" smtClean="0"/>
              <a:t>All other costs of associated with home-to-school transportation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Projecting Fund Balances</a:t>
            </a:r>
            <a:br>
              <a:rPr lang="en-US" dirty="0" smtClean="0"/>
            </a:br>
            <a:r>
              <a:rPr lang="en-US" sz="3200" dirty="0" smtClean="0"/>
              <a:t>Transportation Fund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Revenue and Net Levy Requirements (20-10-144, MCA)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On-Schedule Funding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Anticipated bus route miles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at legislatively-determined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rates (20-10-141, MCA)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Anticipated individual contracts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at legislatively-determined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rates (20-10-142, MCA)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Supervised home school &amp; correspondence study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b="1" dirty="0" smtClean="0"/>
              <a:t>Contingency of greater of 10% of A-C or $100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Over Schedule Funding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All other costs of associated with home-to-school transportation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6267451" y="4318194"/>
            <a:ext cx="2581274" cy="1485874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37474" y="4853524"/>
            <a:ext cx="2840841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Budgeted revenue that </a:t>
            </a:r>
          </a:p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you don’t receive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without taking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additional, specific action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05280" y="1878408"/>
            <a:ext cx="40640" cy="3647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645921" y="5541373"/>
            <a:ext cx="8508732" cy="17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5593" y="3332796"/>
            <a:ext cx="30168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97813" y="2801825"/>
            <a:ext cx="1193533" cy="275018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6532" y="3407228"/>
            <a:ext cx="1193533" cy="214190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95635" y="4210930"/>
            <a:ext cx="1193533" cy="133820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911651" y="3759406"/>
            <a:ext cx="464383" cy="2878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440112" y="3715866"/>
            <a:ext cx="119763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Local taxes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605817" y="2801824"/>
            <a:ext cx="8508732" cy="17094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95634" y="3715866"/>
            <a:ext cx="1193533" cy="49506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6532" y="2819960"/>
            <a:ext cx="1193533" cy="58726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911651" y="4232052"/>
            <a:ext cx="464383" cy="30613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440112" y="4185046"/>
            <a:ext cx="143558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State funding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417973" y="2362154"/>
            <a:ext cx="245772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Annual Funding Cap: </a:t>
            </a:r>
          </a:p>
          <a:p>
            <a:pPr algn="ctr"/>
            <a:r>
              <a:rPr lang="en-US" dirty="0" smtClean="0"/>
              <a:t>(Greater of 10 mills or</a:t>
            </a:r>
          </a:p>
          <a:p>
            <a:pPr algn="ctr"/>
            <a:r>
              <a:rPr lang="en-US" dirty="0" smtClean="0"/>
              <a:t>$15,000 + [$100 x ANB])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98130" y="5637793"/>
            <a:ext cx="2192908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Ensures max funding;</a:t>
            </a:r>
          </a:p>
          <a:p>
            <a:pPr algn="ctr"/>
            <a:r>
              <a:rPr lang="en-US" dirty="0" smtClean="0"/>
              <a:t>least efficient </a:t>
            </a:r>
          </a:p>
          <a:p>
            <a:pPr algn="ctr"/>
            <a:r>
              <a:rPr lang="en-US" dirty="0" smtClean="0"/>
              <a:t>for local taxpayers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18610" y="5598162"/>
            <a:ext cx="1947584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Most efficient </a:t>
            </a:r>
          </a:p>
          <a:p>
            <a:pPr algn="ctr"/>
            <a:r>
              <a:rPr lang="en-US" dirty="0" smtClean="0"/>
              <a:t>for local taxpayers;</a:t>
            </a:r>
          </a:p>
          <a:p>
            <a:pPr algn="ctr"/>
            <a:r>
              <a:rPr lang="en-US" dirty="0" err="1" smtClean="0"/>
              <a:t>subfund</a:t>
            </a:r>
            <a:r>
              <a:rPr lang="en-US" dirty="0" smtClean="0"/>
              <a:t> likely </a:t>
            </a:r>
          </a:p>
          <a:p>
            <a:pPr algn="ctr"/>
            <a:r>
              <a:rPr lang="en-US" dirty="0" smtClean="0"/>
              <a:t>not fully funded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897812" y="2124868"/>
            <a:ext cx="1193533" cy="67417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936733" y="5598162"/>
            <a:ext cx="2573140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POSSIBLE GOAL: </a:t>
            </a:r>
          </a:p>
          <a:p>
            <a:pPr algn="ctr"/>
            <a:r>
              <a:rPr lang="en-US" dirty="0" smtClean="0"/>
              <a:t>Max funding &amp; efficiency </a:t>
            </a:r>
          </a:p>
          <a:p>
            <a:pPr algn="ctr"/>
            <a:r>
              <a:rPr lang="en-US" dirty="0" smtClean="0"/>
              <a:t>for local taxpayers</a:t>
            </a:r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Projecting Fund Balances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Building Reserve Fund – Major Maintenance (Permissive) </a:t>
            </a:r>
            <a:r>
              <a:rPr lang="en-US" sz="3200" dirty="0" err="1" smtClean="0"/>
              <a:t>Subfund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56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Fund Balances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Understanding your District’s finances, reserves</a:t>
            </a:r>
          </a:p>
          <a:p>
            <a:pPr lvl="1"/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698401"/>
              </p:ext>
            </p:extLst>
          </p:nvPr>
        </p:nvGraphicFramePr>
        <p:xfrm>
          <a:off x="2155031" y="3203144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55031" y="3203144"/>
            <a:ext cx="3940969" cy="310875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991226" y="2167216"/>
            <a:ext cx="4162424" cy="86510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23872" y="1338000"/>
            <a:ext cx="2858410" cy="101566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Setting realistic timelines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and expectations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for planned expenditures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Fund Balances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Understanding your District’s finances, reserves</a:t>
            </a:r>
          </a:p>
          <a:p>
            <a:pPr lvl="1"/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712060"/>
              </p:ext>
            </p:extLst>
          </p:nvPr>
        </p:nvGraphicFramePr>
        <p:xfrm>
          <a:off x="2155031" y="3203144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0" y="3219311"/>
            <a:ext cx="3940969" cy="310875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smtClean="0"/>
              <a:t>Establishing and Implementing District Priorities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Board is responsible for establishing District priorities</a:t>
            </a:r>
          </a:p>
          <a:p>
            <a:pPr lvl="1"/>
            <a:r>
              <a:rPr lang="en-US" dirty="0" smtClean="0"/>
              <a:t>Policy is primary tool</a:t>
            </a:r>
          </a:p>
          <a:p>
            <a:pPr lvl="2"/>
            <a:r>
              <a:rPr lang="en-US" dirty="0" smtClean="0"/>
              <a:t>Fund Balance Policy regarding fund balance is required by GASB54</a:t>
            </a:r>
          </a:p>
          <a:p>
            <a:pPr lvl="2"/>
            <a:r>
              <a:rPr lang="en-US" dirty="0" smtClean="0">
                <a:hlinkClick r:id="rId2"/>
              </a:rPr>
              <a:t>District Policy</a:t>
            </a:r>
            <a:endParaRPr lang="en-US" dirty="0"/>
          </a:p>
          <a:p>
            <a:pPr lvl="2"/>
            <a:endParaRPr lang="en-US" dirty="0" smtClean="0"/>
          </a:p>
          <a:p>
            <a:pPr marL="0" lvl="2" indent="0">
              <a:buNone/>
            </a:pPr>
            <a:r>
              <a:rPr lang="en-US" sz="2800" dirty="0" smtClean="0"/>
              <a:t>…but how does the vision become a reality?</a:t>
            </a:r>
          </a:p>
          <a:p>
            <a:pPr marL="914400" lvl="3" indent="-457200"/>
            <a:r>
              <a:rPr lang="en-US" sz="2800" dirty="0" smtClean="0"/>
              <a:t>Who decides?</a:t>
            </a:r>
          </a:p>
          <a:p>
            <a:pPr marL="914400" lvl="3" indent="-457200"/>
            <a:r>
              <a:rPr lang="en-US" sz="2800" dirty="0" smtClean="0"/>
              <a:t>When?</a:t>
            </a:r>
          </a:p>
          <a:p>
            <a:pPr marL="914400" lvl="3" indent="-457200"/>
            <a:r>
              <a:rPr lang="en-US" sz="2800" dirty="0" smtClean="0"/>
              <a:t>And under what authority?</a:t>
            </a:r>
            <a:endParaRPr lang="en-US" sz="2800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5202" y="311094"/>
            <a:ext cx="8064756" cy="79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8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Tools at your disposal:</a:t>
            </a:r>
          </a:p>
          <a:p>
            <a:pPr lvl="1"/>
            <a:r>
              <a:rPr lang="en-US" dirty="0" smtClean="0"/>
              <a:t>Be careful what revenue you anticipate in your budget</a:t>
            </a:r>
          </a:p>
          <a:p>
            <a:pPr lvl="1"/>
            <a:r>
              <a:rPr lang="en-US" dirty="0" smtClean="0"/>
              <a:t>Consider where you code revenue receipts during the year</a:t>
            </a:r>
          </a:p>
          <a:p>
            <a:pPr lvl="1"/>
            <a:r>
              <a:rPr lang="en-US" dirty="0" smtClean="0"/>
              <a:t>Spend/underspend budget strategically</a:t>
            </a:r>
          </a:p>
          <a:p>
            <a:pPr lvl="1"/>
            <a:r>
              <a:rPr lang="en-US" dirty="0" smtClean="0"/>
              <a:t>Move (recode) revenue and expenditures to accomplish District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11797"/>
          </a:xfrm>
        </p:spPr>
        <p:txBody>
          <a:bodyPr>
            <a:noAutofit/>
          </a:bodyPr>
          <a:lstStyle/>
          <a:p>
            <a:r>
              <a:rPr lang="en-US" sz="2800" b="0" u="sng" dirty="0" smtClean="0"/>
              <a:t>Common funds:</a:t>
            </a:r>
            <a:endParaRPr lang="en-US" sz="2800" b="0" u="sng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1787559"/>
              </p:ext>
            </p:extLst>
          </p:nvPr>
        </p:nvGraphicFramePr>
        <p:xfrm>
          <a:off x="941388" y="2356485"/>
          <a:ext cx="6963092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479190639"/>
                    </a:ext>
                  </a:extLst>
                </a:gridCol>
                <a:gridCol w="3457892">
                  <a:extLst>
                    <a:ext uri="{9D8B030D-6E8A-4147-A177-3AD203B41FA5}">
                      <a16:colId xmlns:a16="http://schemas.microsoft.com/office/drawing/2014/main" val="1377460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Lease Rental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54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Compensated</a:t>
                      </a:r>
                      <a:r>
                        <a:rPr lang="en-US" baseline="0" dirty="0" smtClean="0"/>
                        <a:t> Absences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38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 Bus 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Impact Aid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30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 School</a:t>
                      </a:r>
                      <a:r>
                        <a:rPr lang="en-US" baseline="0" dirty="0" smtClean="0"/>
                        <a:t> Foods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Technology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84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 Tuition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 Flexibility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2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 Retirement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Debt Service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76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</a:t>
                      </a:r>
                      <a:r>
                        <a:rPr lang="en-US" dirty="0" err="1" smtClean="0"/>
                        <a:t>Misc</a:t>
                      </a:r>
                      <a:r>
                        <a:rPr lang="en-US" dirty="0" smtClean="0"/>
                        <a:t>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Building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38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 Adult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 Building Reserve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77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 Drivers’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 Student Activities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24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0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smtClean="0"/>
              <a:t>Timing of Decision Process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7678008"/>
              </p:ext>
            </p:extLst>
          </p:nvPr>
        </p:nvGraphicFramePr>
        <p:xfrm>
          <a:off x="6238240" y="2420709"/>
          <a:ext cx="5656945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35">
                  <a:extLst>
                    <a:ext uri="{9D8B030D-6E8A-4147-A177-3AD203B41FA5}">
                      <a16:colId xmlns:a16="http://schemas.microsoft.com/office/drawing/2014/main" val="1024000648"/>
                    </a:ext>
                  </a:extLst>
                </a:gridCol>
                <a:gridCol w="808135">
                  <a:extLst>
                    <a:ext uri="{9D8B030D-6E8A-4147-A177-3AD203B41FA5}">
                      <a16:colId xmlns:a16="http://schemas.microsoft.com/office/drawing/2014/main" val="2436429001"/>
                    </a:ext>
                  </a:extLst>
                </a:gridCol>
                <a:gridCol w="808135">
                  <a:extLst>
                    <a:ext uri="{9D8B030D-6E8A-4147-A177-3AD203B41FA5}">
                      <a16:colId xmlns:a16="http://schemas.microsoft.com/office/drawing/2014/main" val="2165079091"/>
                    </a:ext>
                  </a:extLst>
                </a:gridCol>
                <a:gridCol w="808135">
                  <a:extLst>
                    <a:ext uri="{9D8B030D-6E8A-4147-A177-3AD203B41FA5}">
                      <a16:colId xmlns:a16="http://schemas.microsoft.com/office/drawing/2014/main" val="1603446633"/>
                    </a:ext>
                  </a:extLst>
                </a:gridCol>
                <a:gridCol w="808135">
                  <a:extLst>
                    <a:ext uri="{9D8B030D-6E8A-4147-A177-3AD203B41FA5}">
                      <a16:colId xmlns:a16="http://schemas.microsoft.com/office/drawing/2014/main" val="1343433546"/>
                    </a:ext>
                  </a:extLst>
                </a:gridCol>
                <a:gridCol w="808135">
                  <a:extLst>
                    <a:ext uri="{9D8B030D-6E8A-4147-A177-3AD203B41FA5}">
                      <a16:colId xmlns:a16="http://schemas.microsoft.com/office/drawing/2014/main" val="3443005318"/>
                    </a:ext>
                  </a:extLst>
                </a:gridCol>
                <a:gridCol w="808135">
                  <a:extLst>
                    <a:ext uri="{9D8B030D-6E8A-4147-A177-3AD203B41FA5}">
                      <a16:colId xmlns:a16="http://schemas.microsoft.com/office/drawing/2014/main" val="2735247753"/>
                    </a:ext>
                  </a:extLst>
                </a:gridCol>
              </a:tblGrid>
              <a:tr h="51598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August 2019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488343"/>
                  </a:ext>
                </a:extLst>
              </a:tr>
              <a:tr h="447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Thur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Fri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Sat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9998545"/>
                  </a:ext>
                </a:extLst>
              </a:tr>
              <a:tr h="44718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946549"/>
                  </a:ext>
                </a:extLst>
              </a:tr>
              <a:tr h="447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631546"/>
                  </a:ext>
                </a:extLst>
              </a:tr>
              <a:tr h="447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278016"/>
                  </a:ext>
                </a:extLst>
              </a:tr>
              <a:tr h="447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107581"/>
                  </a:ext>
                </a:extLst>
              </a:tr>
              <a:tr h="447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0374760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9303820"/>
              </p:ext>
            </p:extLst>
          </p:nvPr>
        </p:nvGraphicFramePr>
        <p:xfrm>
          <a:off x="309877" y="2420709"/>
          <a:ext cx="5642434" cy="374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62">
                  <a:extLst>
                    <a:ext uri="{9D8B030D-6E8A-4147-A177-3AD203B41FA5}">
                      <a16:colId xmlns:a16="http://schemas.microsoft.com/office/drawing/2014/main" val="1024000648"/>
                    </a:ext>
                  </a:extLst>
                </a:gridCol>
                <a:gridCol w="806062">
                  <a:extLst>
                    <a:ext uri="{9D8B030D-6E8A-4147-A177-3AD203B41FA5}">
                      <a16:colId xmlns:a16="http://schemas.microsoft.com/office/drawing/2014/main" val="2436429001"/>
                    </a:ext>
                  </a:extLst>
                </a:gridCol>
                <a:gridCol w="806062">
                  <a:extLst>
                    <a:ext uri="{9D8B030D-6E8A-4147-A177-3AD203B41FA5}">
                      <a16:colId xmlns:a16="http://schemas.microsoft.com/office/drawing/2014/main" val="2165079091"/>
                    </a:ext>
                  </a:extLst>
                </a:gridCol>
                <a:gridCol w="806062">
                  <a:extLst>
                    <a:ext uri="{9D8B030D-6E8A-4147-A177-3AD203B41FA5}">
                      <a16:colId xmlns:a16="http://schemas.microsoft.com/office/drawing/2014/main" val="1603446633"/>
                    </a:ext>
                  </a:extLst>
                </a:gridCol>
                <a:gridCol w="806062">
                  <a:extLst>
                    <a:ext uri="{9D8B030D-6E8A-4147-A177-3AD203B41FA5}">
                      <a16:colId xmlns:a16="http://schemas.microsoft.com/office/drawing/2014/main" val="1343433546"/>
                    </a:ext>
                  </a:extLst>
                </a:gridCol>
                <a:gridCol w="806062">
                  <a:extLst>
                    <a:ext uri="{9D8B030D-6E8A-4147-A177-3AD203B41FA5}">
                      <a16:colId xmlns:a16="http://schemas.microsoft.com/office/drawing/2014/main" val="3443005318"/>
                    </a:ext>
                  </a:extLst>
                </a:gridCol>
                <a:gridCol w="806062">
                  <a:extLst>
                    <a:ext uri="{9D8B030D-6E8A-4147-A177-3AD203B41FA5}">
                      <a16:colId xmlns:a16="http://schemas.microsoft.com/office/drawing/2014/main" val="2735247753"/>
                    </a:ext>
                  </a:extLst>
                </a:gridCol>
              </a:tblGrid>
              <a:tr h="510685">
                <a:tc gridSpan="7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June</a:t>
                      </a:r>
                      <a:r>
                        <a:rPr lang="en-US" sz="2800" dirty="0" smtClean="0"/>
                        <a:t>/July 2019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488343"/>
                  </a:ext>
                </a:extLst>
              </a:tr>
              <a:tr h="4506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Thur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998545"/>
                  </a:ext>
                </a:extLst>
              </a:tr>
              <a:tr h="46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630455"/>
                  </a:ext>
                </a:extLst>
              </a:tr>
              <a:tr h="46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602339"/>
                  </a:ext>
                </a:extLst>
              </a:tr>
              <a:tr h="46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946549"/>
                  </a:ext>
                </a:extLst>
              </a:tr>
              <a:tr h="46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631546"/>
                  </a:ext>
                </a:extLst>
              </a:tr>
              <a:tr h="46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278016"/>
                  </a:ext>
                </a:extLst>
              </a:tr>
              <a:tr h="46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1075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3765" y="3854824"/>
            <a:ext cx="806823" cy="44823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5488" y="4779384"/>
            <a:ext cx="806823" cy="448235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473648" y="4303059"/>
            <a:ext cx="806823" cy="448235"/>
          </a:xfrm>
          <a:prstGeom prst="rect">
            <a:avLst/>
          </a:prstGeom>
          <a:noFill/>
          <a:ln w="5080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9845" y="6390640"/>
            <a:ext cx="255196" cy="17809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02249" y="6390639"/>
            <a:ext cx="255196" cy="178099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15045" y="6390639"/>
            <a:ext cx="255196" cy="178099"/>
          </a:xfrm>
          <a:prstGeom prst="rect">
            <a:avLst/>
          </a:prstGeom>
          <a:noFill/>
          <a:ln w="50800" cmpd="sng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5041" y="6295022"/>
            <a:ext cx="191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of fiscal year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57445" y="6295022"/>
            <a:ext cx="274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Reports due from treasurer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21041" y="6295022"/>
            <a:ext cx="236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TFS due to County Supt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Beginning Fund Balance</a:t>
            </a:r>
          </a:p>
          <a:p>
            <a:pPr marL="0" indent="0">
              <a:buNone/>
            </a:pPr>
            <a:r>
              <a:rPr lang="en-US" sz="3200" dirty="0" smtClean="0"/>
              <a:t>+ Revenue</a:t>
            </a:r>
          </a:p>
          <a:p>
            <a:pPr marL="0" indent="0">
              <a:buNone/>
            </a:pPr>
            <a:r>
              <a:rPr lang="en-US" sz="3200" u="sng" dirty="0" smtClean="0"/>
              <a:t>- Expenditures</a:t>
            </a:r>
          </a:p>
          <a:p>
            <a:pPr marL="0" indent="0">
              <a:buNone/>
            </a:pPr>
            <a:r>
              <a:rPr lang="en-US" sz="3200" dirty="0" smtClean="0"/>
              <a:t>Ending Fund Balance</a:t>
            </a:r>
            <a:endParaRPr lang="en-US" sz="3200" dirty="0"/>
          </a:p>
        </p:txBody>
      </p:sp>
      <p:cxnSp>
        <p:nvCxnSpPr>
          <p:cNvPr id="7" name="Straight Arrow Connector 6"/>
          <p:cNvCxnSpPr>
            <a:endCxn id="11" idx="0"/>
          </p:cNvCxnSpPr>
          <p:nvPr/>
        </p:nvCxnSpPr>
        <p:spPr>
          <a:xfrm flipH="1">
            <a:off x="1690715" y="4099560"/>
            <a:ext cx="747685" cy="77501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2499" y="4099560"/>
            <a:ext cx="1483175" cy="121321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144" y="4099560"/>
            <a:ext cx="4830982" cy="108912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021129" y="5243909"/>
            <a:ext cx="1955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Remit to State</a:t>
            </a:r>
          </a:p>
          <a:p>
            <a:pPr algn="ctr"/>
            <a:r>
              <a:rPr lang="en-US" sz="2400" dirty="0" smtClean="0"/>
              <a:t>(VERY rare)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29428" y="5447709"/>
            <a:ext cx="3877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Fund Balance Reappropriated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+ New Revenue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Ensuing Expenditure Budget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689" y="4874577"/>
            <a:ext cx="20600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Reserves</a:t>
            </a:r>
          </a:p>
          <a:p>
            <a:pPr algn="ctr"/>
            <a:r>
              <a:rPr lang="en-US" sz="2400" dirty="0" smtClean="0"/>
              <a:t>(limited as a % </a:t>
            </a:r>
          </a:p>
          <a:p>
            <a:pPr algn="ctr"/>
            <a:r>
              <a:rPr lang="en-US" sz="2400" dirty="0" smtClean="0"/>
              <a:t>of ensuing </a:t>
            </a:r>
          </a:p>
          <a:p>
            <a:pPr algn="ctr"/>
            <a:r>
              <a:rPr lang="en-US" sz="2400" dirty="0" smtClean="0"/>
              <a:t>year budget)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90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smtClean="0"/>
              <a:t>Interfund Loans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the…?</a:t>
            </a:r>
          </a:p>
          <a:p>
            <a:pPr lvl="1"/>
            <a:r>
              <a:rPr lang="en-US" dirty="0" smtClean="0"/>
              <a:t>A mechanism to move expenditures from one fund to another</a:t>
            </a:r>
          </a:p>
          <a:p>
            <a:pPr lvl="1"/>
            <a:r>
              <a:rPr lang="en-US" dirty="0" smtClean="0"/>
              <a:t>Actual transfer of cash on county and district books is postponed</a:t>
            </a:r>
          </a:p>
          <a:p>
            <a:pPr lvl="1"/>
            <a:r>
              <a:rPr lang="en-US" dirty="0" smtClean="0"/>
              <a:t>Must be ‘repaid’ in ensuing fiscal year</a:t>
            </a:r>
            <a:endParaRPr lang="en-US" dirty="0"/>
          </a:p>
          <a:p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Anytime, but probably best </a:t>
            </a:r>
            <a:r>
              <a:rPr lang="en-US" i="1" dirty="0" smtClean="0"/>
              <a:t>after</a:t>
            </a:r>
            <a:r>
              <a:rPr lang="en-US" dirty="0" smtClean="0"/>
              <a:t> June 30 cash is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849785"/>
              </p:ext>
            </p:extLst>
          </p:nvPr>
        </p:nvGraphicFramePr>
        <p:xfrm>
          <a:off x="838200" y="2089785"/>
          <a:ext cx="105156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82055792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5025076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25708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Interfund</a:t>
                      </a:r>
                      <a:r>
                        <a:rPr lang="en-US" sz="2000" dirty="0" smtClean="0"/>
                        <a:t> Loans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Transfers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74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Purpose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Recode existing expenditures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Repurpose money for the future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725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Intended</a:t>
                      </a:r>
                      <a:r>
                        <a:rPr lang="en-US" sz="2000" baseline="0" dirty="0" smtClean="0"/>
                        <a:t> Duration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Short term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Permanent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45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Repayment</a:t>
                      </a:r>
                      <a:r>
                        <a:rPr lang="en-US" sz="2000" baseline="0" dirty="0" smtClean="0"/>
                        <a:t> Required?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Generally</a:t>
                      </a:r>
                      <a:r>
                        <a:rPr lang="en-US" sz="2000" baseline="0" dirty="0" smtClean="0"/>
                        <a:t> no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4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be used to restore budget authority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78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Coding requirements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Interfund</a:t>
                      </a:r>
                      <a:r>
                        <a:rPr lang="en-US" sz="2000" dirty="0" smtClean="0"/>
                        <a:t> loan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OPI-required coding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729721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err="1" smtClean="0"/>
              <a:t>Interfund</a:t>
            </a:r>
            <a:r>
              <a:rPr lang="en-US" sz="3200" dirty="0" smtClean="0"/>
              <a:t> Loans vs. Transfers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728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smtClean="0"/>
              <a:t>Interfund Loans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How?  Two entries.</a:t>
            </a:r>
          </a:p>
          <a:p>
            <a:pPr lvl="1"/>
            <a:r>
              <a:rPr lang="en-US" dirty="0" smtClean="0"/>
              <a:t>First in year you are closing out: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Second in ensuing year: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454707"/>
              </p:ext>
            </p:extLst>
          </p:nvPr>
        </p:nvGraphicFramePr>
        <p:xfrm>
          <a:off x="2032000" y="2888774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381304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49862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Expenditures: New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To Other Funds: Old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7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Due From Other Funds: New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Expenditures:</a:t>
                      </a:r>
                      <a:r>
                        <a:rPr lang="en-US" baseline="0" dirty="0" smtClean="0"/>
                        <a:t> Old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6362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27908"/>
              </p:ext>
            </p:extLst>
          </p:nvPr>
        </p:nvGraphicFramePr>
        <p:xfrm>
          <a:off x="2032000" y="520448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381304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49862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Cash: Old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From Other Funds: New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7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Due To Other Funds: Old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Cash:</a:t>
                      </a:r>
                      <a:r>
                        <a:rPr lang="en-US" baseline="0" dirty="0" smtClean="0"/>
                        <a:t> New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6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smtClean="0"/>
              <a:t>Interfund Loans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How?  Two entries.</a:t>
            </a:r>
          </a:p>
          <a:p>
            <a:pPr lvl="1"/>
            <a:r>
              <a:rPr lang="en-US" dirty="0" smtClean="0"/>
              <a:t>First in year you are closing out: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Second in ensuing year: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2000" y="2888774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381304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49862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Expenditures: New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To Other Funds: Old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7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Due From Other Funds: New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Expenditures:</a:t>
                      </a:r>
                      <a:r>
                        <a:rPr lang="en-US" baseline="0" dirty="0" smtClean="0"/>
                        <a:t> Old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6362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32000" y="520448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381304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49862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Cash: Old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From Other Funds: New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7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Due To Other Funds: Old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Cash:</a:t>
                      </a:r>
                      <a:r>
                        <a:rPr lang="en-US" baseline="0" dirty="0" smtClean="0"/>
                        <a:t> New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6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4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smtClean="0"/>
              <a:t>Interfund Loans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4913"/>
            <a:ext cx="10515600" cy="4232049"/>
          </a:xfrm>
        </p:spPr>
        <p:txBody>
          <a:bodyPr/>
          <a:lstStyle/>
          <a:p>
            <a:r>
              <a:rPr lang="en-US" dirty="0" smtClean="0"/>
              <a:t>How?  Two entries: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37083"/>
              </p:ext>
            </p:extLst>
          </p:nvPr>
        </p:nvGraphicFramePr>
        <p:xfrm>
          <a:off x="1524000" y="2774474"/>
          <a:ext cx="9144000" cy="3446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413813049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749862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Debit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3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6220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Expenditures: New Fund (Increase)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Due To Other Funds: Old Fund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597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Due From Other Funds: New</a:t>
                      </a:r>
                      <a:r>
                        <a:rPr lang="en-US" sz="2400" baseline="0" dirty="0" smtClean="0"/>
                        <a:t> Fund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Expenditures:</a:t>
                      </a:r>
                      <a:r>
                        <a:rPr lang="en-US" sz="2400" baseline="0" dirty="0" smtClean="0"/>
                        <a:t> Old Fund (Decrease)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8563626"/>
                  </a:ext>
                </a:extLst>
              </a:tr>
              <a:tr h="70351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4011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kern="1200" dirty="0" smtClean="0"/>
                        <a:t>Cash: Old Fund (Increase)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kern="1200" dirty="0" smtClean="0"/>
                        <a:t>Due From Other Funds: New Fund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58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kern="1200" dirty="0" smtClean="0"/>
                        <a:t>Due To Other Funds: Old Fund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kern="1200" dirty="0" smtClean="0"/>
                        <a:t>Cash: New Fund (Decrease)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7055973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524000" y="5959934"/>
            <a:ext cx="3897086" cy="326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3935979"/>
            <a:ext cx="3897086" cy="326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0" y="5551722"/>
            <a:ext cx="4435929" cy="16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59378" y="4378983"/>
            <a:ext cx="4435929" cy="16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3972" y="3295197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June 30</a:t>
            </a:r>
            <a:endParaRPr lang="en-US" sz="24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53972" y="4928957"/>
            <a:ext cx="12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August 1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1739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Ending Fund Balance</a:t>
            </a:r>
            <a:br>
              <a:rPr lang="en-US" dirty="0" smtClean="0"/>
            </a:br>
            <a:r>
              <a:rPr lang="en-US" sz="3200" dirty="0" smtClean="0"/>
              <a:t>Interfund Loans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Year End Balances to Keep in Check</a:t>
            </a:r>
          </a:p>
          <a:p>
            <a:pPr lvl="1"/>
            <a:r>
              <a:rPr lang="en-US" dirty="0"/>
              <a:t>All budgeted fund expenditures may not exceed adopted budget</a:t>
            </a:r>
          </a:p>
          <a:p>
            <a:pPr lvl="1"/>
            <a:r>
              <a:rPr lang="en-US" dirty="0" smtClean="0"/>
              <a:t>School Foods Fund (12) ending fund balance &lt; 3 months expenditures</a:t>
            </a:r>
          </a:p>
          <a:p>
            <a:pPr lvl="1"/>
            <a:r>
              <a:rPr lang="en-US" dirty="0" smtClean="0"/>
              <a:t>Lease Rental Fund (20) ending </a:t>
            </a:r>
            <a:r>
              <a:rPr lang="en-US" i="1" dirty="0" smtClean="0"/>
              <a:t>cash</a:t>
            </a:r>
            <a:r>
              <a:rPr lang="en-US" dirty="0" smtClean="0"/>
              <a:t> balance &lt; $10,000 ($20,000 for K-12s)</a:t>
            </a:r>
          </a:p>
          <a:p>
            <a:pPr lvl="1"/>
            <a:r>
              <a:rPr lang="en-US" dirty="0" smtClean="0"/>
              <a:t>Compensated Absence Fund (21) </a:t>
            </a:r>
            <a:r>
              <a:rPr lang="en-US" i="1" dirty="0" smtClean="0"/>
              <a:t>cash </a:t>
            </a:r>
            <a:r>
              <a:rPr lang="en-US" dirty="0" smtClean="0"/>
              <a:t>balance &lt; 30% of liability for XXX</a:t>
            </a:r>
          </a:p>
          <a:p>
            <a:pPr lvl="1"/>
            <a:r>
              <a:rPr lang="en-US" dirty="0" smtClean="0"/>
              <a:t>Grants:</a:t>
            </a:r>
          </a:p>
          <a:p>
            <a:pPr lvl="2"/>
            <a:r>
              <a:rPr lang="en-US" dirty="0" smtClean="0"/>
              <a:t>Not overspent</a:t>
            </a:r>
          </a:p>
          <a:p>
            <a:pPr lvl="2"/>
            <a:r>
              <a:rPr lang="en-US" dirty="0" smtClean="0"/>
              <a:t>Maintenance of Effort managed strategically</a:t>
            </a:r>
          </a:p>
          <a:p>
            <a:pPr lvl="1"/>
            <a:r>
              <a:rPr lang="en-US" i="1" dirty="0" smtClean="0"/>
              <a:t>Strategically</a:t>
            </a:r>
            <a:r>
              <a:rPr lang="en-US" dirty="0" smtClean="0"/>
              <a:t> managing fund balance reappropriated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28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MASBO Budget Workshops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COMING!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960" y="4917440"/>
            <a:ext cx="49710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 Waterman, Director of Business Services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Bozeman Public Schools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522-6097 – work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589-4027 – cell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mike.waterman@bsd7.org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4800" y="4917440"/>
            <a:ext cx="5254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Denise Williams, Executive Director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Montana Association of School Business Officials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461-3659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dwilliams@masbo.com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7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Beginning Fund Balance</a:t>
            </a:r>
          </a:p>
          <a:p>
            <a:pPr marL="0" indent="0">
              <a:buNone/>
            </a:pPr>
            <a:r>
              <a:rPr lang="en-US" sz="3200" dirty="0" smtClean="0"/>
              <a:t>+ Revenue</a:t>
            </a:r>
          </a:p>
          <a:p>
            <a:pPr marL="0" indent="0">
              <a:buNone/>
            </a:pPr>
            <a:r>
              <a:rPr lang="en-US" sz="3200" u="sng" dirty="0" smtClean="0"/>
              <a:t>- Expenditures</a:t>
            </a:r>
          </a:p>
          <a:p>
            <a:pPr marL="0" indent="0">
              <a:buNone/>
            </a:pPr>
            <a:r>
              <a:rPr lang="en-US" sz="3200" dirty="0" smtClean="0"/>
              <a:t>Ending Fund Balance</a:t>
            </a:r>
            <a:endParaRPr lang="en-US" sz="3200" dirty="0"/>
          </a:p>
        </p:txBody>
      </p:sp>
      <p:cxnSp>
        <p:nvCxnSpPr>
          <p:cNvPr id="7" name="Straight Arrow Connector 6"/>
          <p:cNvCxnSpPr>
            <a:endCxn id="11" idx="0"/>
          </p:cNvCxnSpPr>
          <p:nvPr/>
        </p:nvCxnSpPr>
        <p:spPr>
          <a:xfrm flipH="1">
            <a:off x="1690715" y="4099560"/>
            <a:ext cx="747685" cy="77501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2499" y="4099560"/>
            <a:ext cx="1483175" cy="121321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29428" y="5447709"/>
            <a:ext cx="3877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Fund Balance Reappropriated</a:t>
            </a:r>
          </a:p>
          <a:p>
            <a:r>
              <a:rPr lang="en-US" sz="2400" u="sng" dirty="0" smtClean="0"/>
              <a:t>+ New Revenue</a:t>
            </a:r>
          </a:p>
          <a:p>
            <a:r>
              <a:rPr lang="en-US" sz="2400" dirty="0" smtClean="0"/>
              <a:t>Ensuing Expenditure Budget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0689" y="4874577"/>
            <a:ext cx="20600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Reserves</a:t>
            </a:r>
          </a:p>
          <a:p>
            <a:pPr algn="ctr"/>
            <a:r>
              <a:rPr lang="en-US" sz="2400" dirty="0" smtClean="0"/>
              <a:t>(limited as a % </a:t>
            </a:r>
          </a:p>
          <a:p>
            <a:pPr algn="ctr"/>
            <a:r>
              <a:rPr lang="en-US" sz="2400" dirty="0" smtClean="0"/>
              <a:t>of ensuing </a:t>
            </a:r>
          </a:p>
          <a:p>
            <a:pPr algn="ctr"/>
            <a:r>
              <a:rPr lang="en-US" sz="2400" dirty="0" smtClean="0"/>
              <a:t>year budget)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87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110274"/>
              </p:ext>
            </p:extLst>
          </p:nvPr>
        </p:nvGraphicFramePr>
        <p:xfrm>
          <a:off x="838200" y="1825625"/>
          <a:ext cx="1017523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873">
                  <a:extLst>
                    <a:ext uri="{9D8B030D-6E8A-4147-A177-3AD203B41FA5}">
                      <a16:colId xmlns:a16="http://schemas.microsoft.com/office/drawing/2014/main" val="3945733130"/>
                    </a:ext>
                  </a:extLst>
                </a:gridCol>
                <a:gridCol w="1695873">
                  <a:extLst>
                    <a:ext uri="{9D8B030D-6E8A-4147-A177-3AD203B41FA5}">
                      <a16:colId xmlns:a16="http://schemas.microsoft.com/office/drawing/2014/main" val="559613412"/>
                    </a:ext>
                  </a:extLst>
                </a:gridCol>
                <a:gridCol w="1695873">
                  <a:extLst>
                    <a:ext uri="{9D8B030D-6E8A-4147-A177-3AD203B41FA5}">
                      <a16:colId xmlns:a16="http://schemas.microsoft.com/office/drawing/2014/main" val="3145251844"/>
                    </a:ext>
                  </a:extLst>
                </a:gridCol>
                <a:gridCol w="1695873">
                  <a:extLst>
                    <a:ext uri="{9D8B030D-6E8A-4147-A177-3AD203B41FA5}">
                      <a16:colId xmlns:a16="http://schemas.microsoft.com/office/drawing/2014/main" val="799493099"/>
                    </a:ext>
                  </a:extLst>
                </a:gridCol>
                <a:gridCol w="1695873">
                  <a:extLst>
                    <a:ext uri="{9D8B030D-6E8A-4147-A177-3AD203B41FA5}">
                      <a16:colId xmlns:a16="http://schemas.microsoft.com/office/drawing/2014/main" val="1840624815"/>
                    </a:ext>
                  </a:extLst>
                </a:gridCol>
                <a:gridCol w="1695873">
                  <a:extLst>
                    <a:ext uri="{9D8B030D-6E8A-4147-A177-3AD203B41FA5}">
                      <a16:colId xmlns:a16="http://schemas.microsoft.com/office/drawing/2014/main" val="4060018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Fund Balance </a:t>
                      </a:r>
                      <a:r>
                        <a:rPr lang="en-US" dirty="0" err="1" smtClean="0"/>
                        <a:t>Reappropriated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 Beginning Fund Balance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Revenue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813442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059680" y="1564640"/>
            <a:ext cx="5069840" cy="101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69840" y="1554480"/>
            <a:ext cx="0" cy="152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119360" y="1564640"/>
            <a:ext cx="0" cy="152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453120" y="1564640"/>
            <a:ext cx="0" cy="152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64320" y="1361440"/>
            <a:ext cx="31290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=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4960" y="1371600"/>
            <a:ext cx="31290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65760" y="1327785"/>
            <a:ext cx="2164080" cy="163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reserves…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45381"/>
              </p:ext>
            </p:extLst>
          </p:nvPr>
        </p:nvGraphicFramePr>
        <p:xfrm>
          <a:off x="838200" y="1825624"/>
          <a:ext cx="10515600" cy="489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8107082" y="1562286"/>
            <a:ext cx="4084918" cy="4454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u="sng" dirty="0">
                <a:solidFill>
                  <a:schemeClr val="tx1"/>
                </a:solidFill>
              </a:rPr>
              <a:t>Factors determining tax </a:t>
            </a:r>
            <a:r>
              <a:rPr lang="en-US" sz="2400" u="sng" dirty="0" smtClean="0">
                <a:solidFill>
                  <a:schemeClr val="tx1"/>
                </a:solidFill>
              </a:rPr>
              <a:t>requirements </a:t>
            </a:r>
            <a:r>
              <a:rPr lang="en-US" sz="2400" b="1" u="sng" dirty="0" smtClean="0">
                <a:solidFill>
                  <a:srgbClr val="FF0000"/>
                </a:solidFill>
              </a:rPr>
              <a:t>AND RESERVES: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Expenditure Budget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Money carried forward from prior year (“fund balance </a:t>
            </a:r>
            <a:r>
              <a:rPr lang="en-US" sz="2400" dirty="0" err="1">
                <a:solidFill>
                  <a:schemeClr val="tx1"/>
                </a:solidFill>
              </a:rPr>
              <a:t>reappropriated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YOU CAN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—AND SHOULD—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MANAGE BOTH!!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2671" y="5909982"/>
            <a:ext cx="6754905" cy="394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70694" y="5728448"/>
            <a:ext cx="4119282" cy="575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13523" y="932946"/>
            <a:ext cx="6966305" cy="582980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A word about reserves…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Making a Case</a:t>
            </a:r>
            <a:br>
              <a:rPr lang="en-US" sz="3600" dirty="0" smtClean="0"/>
            </a:br>
            <a:r>
              <a:rPr lang="en-US" sz="3600" dirty="0" smtClean="0"/>
              <a:t>for Reserves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7306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600" dirty="0" smtClean="0"/>
              <a:t>General Fund – Bozeman High School</a:t>
            </a:r>
            <a:endParaRPr lang="en-US" sz="36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838200" y="4628092"/>
          <a:ext cx="6286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32190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59313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501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 Projected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1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$ 17,684,592.00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$ 18,264,828.00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1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Cap: 10% of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$ 1,768,459.20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$1,826,482.80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2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$ 1,762,987.75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$ 1,482,426.91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5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Reserves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9.97%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8.12%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482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93783" y="2142067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2450" y="4478867"/>
            <a:ext cx="8277225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64983" y="3176059"/>
            <a:ext cx="3945467" cy="2379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0170" y="2094760"/>
            <a:ext cx="11251622" cy="47632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64983" y="4670425"/>
            <a:ext cx="1226079" cy="16312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02400" y="4670425"/>
            <a:ext cx="1407711" cy="16413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253104" y="3544210"/>
            <a:ext cx="1286927" cy="161457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93783" y="4025900"/>
            <a:ext cx="2116667" cy="45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328152" y="3760031"/>
            <a:ext cx="702992" cy="131699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50839" y="2625345"/>
            <a:ext cx="4100290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Reserves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+ Fund Balance </a:t>
            </a:r>
            <a:r>
              <a:rPr lang="en-US" sz="2400" u="sng" dirty="0" err="1" smtClean="0">
                <a:solidFill>
                  <a:srgbClr val="FF0000"/>
                </a:solidFill>
              </a:rPr>
              <a:t>Reappropriated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  Beginning Fund Balance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47647" y="2108119"/>
            <a:ext cx="2116667" cy="45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689066" y="2950819"/>
            <a:ext cx="2664734" cy="45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5473</TotalTime>
  <Words>2345</Words>
  <Application>Microsoft Office PowerPoint</Application>
  <PresentationFormat>Widescreen</PresentationFormat>
  <Paragraphs>835</Paragraphs>
  <Slides>46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2019 MASBO Budget Workshops</vt:lpstr>
      <vt:lpstr>Financing Sources for Budgeted Funds</vt:lpstr>
      <vt:lpstr>Understanding Fund Balance</vt:lpstr>
      <vt:lpstr>Understanding Fund Balance</vt:lpstr>
      <vt:lpstr>Understanding Fund Balance</vt:lpstr>
      <vt:lpstr>Understanding Fund Balance</vt:lpstr>
      <vt:lpstr>A word about reserves…</vt:lpstr>
      <vt:lpstr>A word about reserves… Making a Case for Reserves</vt:lpstr>
      <vt:lpstr>Understanding Fund Balance General Fund – Bozeman High School</vt:lpstr>
      <vt:lpstr>Understanding Fund Balance General Fund – Bozeman High School</vt:lpstr>
      <vt:lpstr>Notice of Intent to Increase Non-Voted Levies 20-9-116, MCA</vt:lpstr>
      <vt:lpstr>Understanding Fund Balance</vt:lpstr>
      <vt:lpstr>Understanding Fund Balance Budget-to-Actual Reports</vt:lpstr>
      <vt:lpstr>Understanding Fund Balance Budget-to-Actual Reports</vt:lpstr>
      <vt:lpstr>Understanding Fund Balance General Fund – Bozeman High School</vt:lpstr>
      <vt:lpstr>Understanding Fund Balance General Fund – Bozeman High School</vt:lpstr>
      <vt:lpstr>Understanding Fund Balance General Fund – Bozeman High School</vt:lpstr>
      <vt:lpstr>Understanding Fund Balance General Fund – Bozeman High School</vt:lpstr>
      <vt:lpstr>Understanding Fund Balance General Fund – Bozeman High School</vt:lpstr>
      <vt:lpstr>State Funding Reductions School General Funds</vt:lpstr>
      <vt:lpstr>Bozeman Public Schools K-12 Percent of Levied Taxes Collected</vt:lpstr>
      <vt:lpstr>Understanding Fund Balance Calculating Percent of Levied Taxes Collected</vt:lpstr>
      <vt:lpstr>Understanding Fund Balance Calculating Percent of Levied Taxes Collected</vt:lpstr>
      <vt:lpstr>Understanding Fund Balance Calculating Percent of Levied Taxes Collected</vt:lpstr>
      <vt:lpstr>Understanding Fund Balance General Fund Revenue – Bozeman High School</vt:lpstr>
      <vt:lpstr>Understanding Fund Balance General Fund – Bozeman High School</vt:lpstr>
      <vt:lpstr>Understanding Fund Balance General Fund – Bozeman High School</vt:lpstr>
      <vt:lpstr>Understanding Fund Balance General Fund – Bozeman High School</vt:lpstr>
      <vt:lpstr>Projecting Fund Balances</vt:lpstr>
      <vt:lpstr>Projecting Fund Balances Transportation Fund</vt:lpstr>
      <vt:lpstr>Projecting Fund Balances Transportation Fund</vt:lpstr>
      <vt:lpstr>Projecting Fund Balances Building Reserve Fund – Major Maintenance (Permissive) Subfund</vt:lpstr>
      <vt:lpstr>Projecting Fund Balances</vt:lpstr>
      <vt:lpstr>Projecting Fund Balances</vt:lpstr>
      <vt:lpstr>Managing Ending Fund Balance Establishing and Implementing District Priorities</vt:lpstr>
      <vt:lpstr>PowerPoint Presentation</vt:lpstr>
      <vt:lpstr>Managing Ending Fund Balance</vt:lpstr>
      <vt:lpstr>Managing Ending Fund Balance</vt:lpstr>
      <vt:lpstr>Managing Ending Fund Balance Timing of Decision Process</vt:lpstr>
      <vt:lpstr>Managing Ending Fund Balance Interfund Loans</vt:lpstr>
      <vt:lpstr>Managing Ending Fund Balance Interfund Loans vs. Transfers</vt:lpstr>
      <vt:lpstr>Managing Ending Fund Balance Interfund Loans</vt:lpstr>
      <vt:lpstr>Managing Ending Fund Balance Interfund Loans</vt:lpstr>
      <vt:lpstr>Managing Ending Fund Balance Interfund Loans</vt:lpstr>
      <vt:lpstr>Managing Ending Fund Balance Interfund Loans</vt:lpstr>
      <vt:lpstr>2019 MASBO Budget Workshops THANK YOU FOR COMING!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Waterman</dc:creator>
  <cp:lastModifiedBy>Mike Waterman</cp:lastModifiedBy>
  <cp:revision>161</cp:revision>
  <dcterms:created xsi:type="dcterms:W3CDTF">2018-07-06T15:18:53Z</dcterms:created>
  <dcterms:modified xsi:type="dcterms:W3CDTF">2019-03-02T20:16:54Z</dcterms:modified>
</cp:coreProperties>
</file>