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84" r:id="rId4"/>
    <p:sldId id="285" r:id="rId5"/>
    <p:sldId id="286" r:id="rId6"/>
    <p:sldId id="287" r:id="rId7"/>
    <p:sldId id="288" r:id="rId8"/>
    <p:sldId id="295" r:id="rId9"/>
    <p:sldId id="268" r:id="rId10"/>
    <p:sldId id="282" r:id="rId11"/>
    <p:sldId id="270" r:id="rId12"/>
    <p:sldId id="271" r:id="rId13"/>
    <p:sldId id="283" r:id="rId14"/>
    <p:sldId id="274" r:id="rId15"/>
    <p:sldId id="291" r:id="rId16"/>
    <p:sldId id="292" r:id="rId17"/>
    <p:sldId id="293" r:id="rId18"/>
    <p:sldId id="294" r:id="rId19"/>
    <p:sldId id="296" r:id="rId20"/>
    <p:sldId id="298" r:id="rId21"/>
    <p:sldId id="297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4087746-6F5E-48A8-82C3-06D3D9C43C14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DB02F2B-9A62-4861-A56E-8E36AE276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1692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B77D72F-72BA-43CE-9DD8-6AB20BA06383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06EE9B0-5739-443D-AC1D-1B7EB0AA0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444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A3E9645-4DF0-439E-BD6A-A6F3F4ACDB9F}" type="slidenum">
              <a:rPr lang="en-US" altLang="en-US" smtClean="0">
                <a:latin typeface="Calibri" pitchFamily="34" charset="0"/>
              </a:rPr>
              <a:pPr eaLnBrk="1" hangingPunct="1"/>
              <a:t>10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71450" indent="-296711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6847" indent="-23736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61585" indent="-23736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6324" indent="-23736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11062" indent="-237369" defTabSz="474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85801" indent="-237369" defTabSz="474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60540" indent="-237369" defTabSz="474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35279" indent="-237369" defTabSz="474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A3E9645-4DF0-439E-BD6A-A6F3F4ACDB9F}" type="slidenum">
              <a:rPr lang="en-US" altLang="en-US" smtClean="0">
                <a:latin typeface="Calibri" pitchFamily="34" charset="0"/>
              </a:rPr>
              <a:pPr eaLnBrk="1" hangingPunct="1"/>
              <a:t>11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71450" indent="-296711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86847" indent="-23736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61585" indent="-23736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36324" indent="-237369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11062" indent="-237369" defTabSz="474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85801" indent="-237369" defTabSz="474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560540" indent="-237369" defTabSz="474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035279" indent="-237369" defTabSz="4747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A3E9645-4DF0-439E-BD6A-A6F3F4ACDB9F}" type="slidenum">
              <a:rPr lang="en-US" altLang="en-US" smtClean="0">
                <a:latin typeface="Calibri" pitchFamily="34" charset="0"/>
              </a:rPr>
              <a:pPr eaLnBrk="1" hangingPunct="1"/>
              <a:t>12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E4D5-43C1-40DC-87E7-B4BBA19BB45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143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E4D5-43C1-40DC-87E7-B4BBA19BB45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E4D5-43C1-40DC-87E7-B4BBA19BB45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972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E4D5-43C1-40DC-87E7-B4BBA19BB45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5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E4D5-43C1-40DC-87E7-B4BBA19BB45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7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E4D5-43C1-40DC-87E7-B4BBA19BB45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042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E4D5-43C1-40DC-87E7-B4BBA19BB45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50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E4D5-43C1-40DC-87E7-B4BBA19BB45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919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E4D5-43C1-40DC-87E7-B4BBA19BB45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19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E4D5-43C1-40DC-87E7-B4BBA19BB45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990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E4D5-43C1-40DC-87E7-B4BBA19BB45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503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8E4D5-43C1-40DC-87E7-B4BBA19BB45E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CE0E9-9BB3-4B45-934F-DC277A3EE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816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dwilliams@masbo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2019 LEGISLATIVE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733800"/>
            <a:ext cx="6400800" cy="1905000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  <a:spcBef>
                <a:spcPts val="1800"/>
              </a:spcBef>
            </a:pPr>
            <a:r>
              <a:rPr lang="en-US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2019 Spring Regional Workshops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Denise Williams, Executive Director</a:t>
            </a:r>
          </a:p>
          <a:p>
            <a:pPr algn="l">
              <a:spcBef>
                <a:spcPts val="0"/>
              </a:spcBef>
            </a:pPr>
            <a:r>
              <a:rPr lang="en-US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MASBO Executive Director</a:t>
            </a:r>
          </a:p>
          <a:p>
            <a:pPr algn="l">
              <a:spcBef>
                <a:spcPts val="0"/>
              </a:spcBef>
            </a:pPr>
            <a:r>
              <a:rPr lang="en-US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(406) 461-3659 </a:t>
            </a:r>
            <a:r>
              <a:rPr lang="en-US" sz="2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dwilliams@masbo.com</a:t>
            </a: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5334000"/>
            <a:ext cx="1863922" cy="1117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50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/>
              <a:t>        </a:t>
            </a:r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1828800" y="1524000"/>
            <a:ext cx="2819400" cy="1219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Over-BASE Levy</a:t>
            </a:r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1828800" y="4876800"/>
            <a:ext cx="2819400" cy="1676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DSA/SPED/</a:t>
            </a:r>
          </a:p>
          <a:p>
            <a:pPr algn="ctr">
              <a:defRPr/>
            </a:pP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Funding </a:t>
            </a:r>
            <a:endParaRPr lang="en-US" sz="2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Components</a:t>
            </a:r>
            <a:endParaRPr 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50" name="Rectangle 7"/>
          <p:cNvSpPr>
            <a:spLocks noChangeArrowheads="1"/>
          </p:cNvSpPr>
          <p:nvPr/>
        </p:nvSpPr>
        <p:spPr bwMode="auto">
          <a:xfrm>
            <a:off x="3429000" y="2743200"/>
            <a:ext cx="1219200" cy="2133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Guaran</a:t>
            </a:r>
            <a:endParaRPr lang="en-US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-teed</a:t>
            </a:r>
          </a:p>
          <a:p>
            <a:pPr algn="ctr">
              <a:defRPr/>
            </a:pP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Tax </a:t>
            </a:r>
          </a:p>
          <a:p>
            <a:pPr algn="ctr">
              <a:defRPr/>
            </a:pP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Aid</a:t>
            </a:r>
          </a:p>
          <a:p>
            <a:pPr algn="ctr">
              <a:defRPr/>
            </a:pP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(GTB)</a:t>
            </a:r>
          </a:p>
        </p:txBody>
      </p:sp>
      <p:sp>
        <p:nvSpPr>
          <p:cNvPr id="31751" name="Rectangle 8"/>
          <p:cNvSpPr>
            <a:spLocks noChangeArrowheads="1"/>
          </p:cNvSpPr>
          <p:nvPr/>
        </p:nvSpPr>
        <p:spPr bwMode="auto">
          <a:xfrm>
            <a:off x="1828800" y="2743200"/>
            <a:ext cx="1600200" cy="2133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</a:t>
            </a:r>
          </a:p>
          <a:p>
            <a:pPr algn="ctr">
              <a:defRPr/>
            </a:pP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Levy</a:t>
            </a:r>
          </a:p>
          <a:p>
            <a:pPr algn="ctr">
              <a:defRPr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(permissive)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52" name="Rectangle 9"/>
          <p:cNvSpPr>
            <a:spLocks noChangeArrowheads="1"/>
          </p:cNvSpPr>
          <p:nvPr/>
        </p:nvSpPr>
        <p:spPr bwMode="auto">
          <a:xfrm>
            <a:off x="5410200" y="5181600"/>
            <a:ext cx="457200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1753" name="Rectangle 10"/>
          <p:cNvSpPr>
            <a:spLocks noChangeArrowheads="1"/>
          </p:cNvSpPr>
          <p:nvPr/>
        </p:nvSpPr>
        <p:spPr bwMode="auto">
          <a:xfrm>
            <a:off x="5410200" y="5867400"/>
            <a:ext cx="457200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1754" name="Text Box 11"/>
          <p:cNvSpPr txBox="1">
            <a:spLocks noChangeArrowheads="1"/>
          </p:cNvSpPr>
          <p:nvPr/>
        </p:nvSpPr>
        <p:spPr bwMode="auto">
          <a:xfrm>
            <a:off x="5867400" y="5862935"/>
            <a:ext cx="30110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Revenues from State</a:t>
            </a:r>
          </a:p>
        </p:txBody>
      </p:sp>
      <p:sp>
        <p:nvSpPr>
          <p:cNvPr id="31755" name="Text Box 12"/>
          <p:cNvSpPr txBox="1">
            <a:spLocks noChangeArrowheads="1"/>
          </p:cNvSpPr>
          <p:nvPr/>
        </p:nvSpPr>
        <p:spPr bwMode="auto">
          <a:xfrm>
            <a:off x="5867400" y="5177135"/>
            <a:ext cx="3124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Local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Revenues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323" name="Line 17"/>
          <p:cNvSpPr>
            <a:spLocks noChangeShapeType="1"/>
          </p:cNvSpPr>
          <p:nvPr/>
        </p:nvSpPr>
        <p:spPr bwMode="auto">
          <a:xfrm>
            <a:off x="1371600" y="2743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8"/>
          <p:cNvSpPr>
            <a:spLocks noChangeShapeType="1"/>
          </p:cNvSpPr>
          <p:nvPr/>
        </p:nvSpPr>
        <p:spPr bwMode="auto">
          <a:xfrm>
            <a:off x="1371600" y="1600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Text Box 19"/>
          <p:cNvSpPr txBox="1">
            <a:spLocks noChangeArrowheads="1"/>
          </p:cNvSpPr>
          <p:nvPr/>
        </p:nvSpPr>
        <p:spPr bwMode="auto">
          <a:xfrm>
            <a:off x="199202" y="1295400"/>
            <a:ext cx="112242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Adopted</a:t>
            </a:r>
          </a:p>
          <a:p>
            <a:pPr algn="ctr">
              <a:defRPr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Budget</a:t>
            </a:r>
          </a:p>
        </p:txBody>
      </p:sp>
      <p:sp>
        <p:nvSpPr>
          <p:cNvPr id="31759" name="Text Box 20"/>
          <p:cNvSpPr txBox="1">
            <a:spLocks noChangeArrowheads="1"/>
          </p:cNvSpPr>
          <p:nvPr/>
        </p:nvSpPr>
        <p:spPr bwMode="auto">
          <a:xfrm>
            <a:off x="267505" y="2514600"/>
            <a:ext cx="98264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</a:t>
            </a:r>
          </a:p>
          <a:p>
            <a:pPr algn="ctr">
              <a:defRPr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Budget</a:t>
            </a:r>
          </a:p>
        </p:txBody>
      </p:sp>
      <p:sp>
        <p:nvSpPr>
          <p:cNvPr id="13328" name="TextBox 16"/>
          <p:cNvSpPr txBox="1">
            <a:spLocks noChangeArrowheads="1"/>
          </p:cNvSpPr>
          <p:nvPr/>
        </p:nvSpPr>
        <p:spPr bwMode="auto">
          <a:xfrm>
            <a:off x="4800600" y="3653135"/>
            <a:ext cx="2743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GTB Budget </a:t>
            </a:r>
            <a:r>
              <a:rPr lang="en-US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Area</a:t>
            </a:r>
            <a:endParaRPr lang="en-US" alt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Funding the BASE Budget</a:t>
            </a:r>
            <a:endParaRPr lang="en-US" sz="3600" b="1" dirty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 flipV="1">
            <a:off x="4724400" y="2743200"/>
            <a:ext cx="1219200" cy="90993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724400" y="4114800"/>
            <a:ext cx="1219200" cy="762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797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1828800" y="1524000"/>
            <a:ext cx="2819400" cy="1219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Over-BASE Levy</a:t>
            </a:r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1828800" y="4876800"/>
            <a:ext cx="2819400" cy="1752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DSA/SPED/</a:t>
            </a:r>
          </a:p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Funding </a:t>
            </a:r>
            <a:endParaRPr lang="en-US" sz="2400" dirty="0" smtClean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Components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50" name="Rectangle 7"/>
          <p:cNvSpPr>
            <a:spLocks noChangeArrowheads="1"/>
          </p:cNvSpPr>
          <p:nvPr/>
        </p:nvSpPr>
        <p:spPr bwMode="auto">
          <a:xfrm>
            <a:off x="3429000" y="2743200"/>
            <a:ext cx="1219200" cy="142571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 anchorCtr="0"/>
          <a:lstStyle/>
          <a:p>
            <a:pPr algn="ctr">
              <a:defRPr/>
            </a:pP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GTB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51" name="Rectangle 8"/>
          <p:cNvSpPr>
            <a:spLocks noChangeArrowheads="1"/>
          </p:cNvSpPr>
          <p:nvPr/>
        </p:nvSpPr>
        <p:spPr bwMode="auto">
          <a:xfrm>
            <a:off x="1828800" y="2747749"/>
            <a:ext cx="1600200" cy="14211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 anchorCtr="0"/>
          <a:lstStyle/>
          <a:p>
            <a:pPr algn="ctr"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</a:t>
            </a:r>
          </a:p>
          <a:p>
            <a:pPr algn="ctr"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Levy</a:t>
            </a:r>
          </a:p>
          <a:p>
            <a:pPr algn="ctr">
              <a:defRPr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(permissive)</a:t>
            </a:r>
          </a:p>
        </p:txBody>
      </p:sp>
      <p:sp>
        <p:nvSpPr>
          <p:cNvPr id="13323" name="Line 17"/>
          <p:cNvSpPr>
            <a:spLocks noChangeShapeType="1"/>
          </p:cNvSpPr>
          <p:nvPr/>
        </p:nvSpPr>
        <p:spPr bwMode="auto">
          <a:xfrm>
            <a:off x="1371600" y="2743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8"/>
          <p:cNvSpPr>
            <a:spLocks noChangeShapeType="1"/>
          </p:cNvSpPr>
          <p:nvPr/>
        </p:nvSpPr>
        <p:spPr bwMode="auto">
          <a:xfrm>
            <a:off x="1371600" y="1600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Text Box 19"/>
          <p:cNvSpPr txBox="1">
            <a:spLocks noChangeArrowheads="1"/>
          </p:cNvSpPr>
          <p:nvPr/>
        </p:nvSpPr>
        <p:spPr bwMode="auto">
          <a:xfrm>
            <a:off x="207963" y="1295400"/>
            <a:ext cx="11049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Adopted</a:t>
            </a:r>
          </a:p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Budget</a:t>
            </a:r>
          </a:p>
        </p:txBody>
      </p:sp>
      <p:sp>
        <p:nvSpPr>
          <p:cNvPr id="31759" name="Text Box 20"/>
          <p:cNvSpPr txBox="1">
            <a:spLocks noChangeArrowheads="1"/>
          </p:cNvSpPr>
          <p:nvPr/>
        </p:nvSpPr>
        <p:spPr bwMode="auto">
          <a:xfrm>
            <a:off x="288925" y="2514600"/>
            <a:ext cx="939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BASE</a:t>
            </a:r>
          </a:p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Budget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Funding the BASE Budget</a:t>
            </a:r>
            <a:endParaRPr lang="en-US" sz="3600" b="1" dirty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4168914"/>
            <a:ext cx="2819400" cy="707886"/>
          </a:xfrm>
          <a:prstGeom prst="rect">
            <a:avLst/>
          </a:prstGeom>
          <a:solidFill>
            <a:schemeClr val="accent3">
              <a:lumMod val="60000"/>
              <a:lumOff val="40000"/>
              <a:alpha val="75000"/>
            </a:schemeClr>
          </a:solidFill>
          <a:ln w="444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Revenue that reduces BASE levy requirement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5181600" y="3037344"/>
            <a:ext cx="3733800" cy="2677656"/>
          </a:xfrm>
          <a:prstGeom prst="rect">
            <a:avLst/>
          </a:prstGeom>
          <a:solidFill>
            <a:schemeClr val="accent3">
              <a:lumMod val="60000"/>
              <a:lumOff val="40000"/>
              <a:alpha val="75000"/>
            </a:schemeClr>
          </a:soli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FB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Reappropriated</a:t>
            </a: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Oil and gas revenue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School Block Grant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Local revenue required to be anticipated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 non-levy revenue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K-12 Funding Payment</a:t>
            </a:r>
            <a:endParaRPr lang="en-US" sz="2000" b="1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648200" y="3037344"/>
            <a:ext cx="533400" cy="113157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651612" y="4876800"/>
            <a:ext cx="529988" cy="8763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667000" y="11385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FY2018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6391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1828800" y="1524000"/>
            <a:ext cx="2819400" cy="1219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Over-BASE Levy</a:t>
            </a:r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1828800" y="4876800"/>
            <a:ext cx="2819400" cy="1752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DSA/SPED/</a:t>
            </a:r>
          </a:p>
          <a:p>
            <a:pPr algn="ctr"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Funding </a:t>
            </a:r>
            <a:endParaRPr lang="en-US" sz="2400" dirty="0" smtClean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Components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50" name="Rectangle 7"/>
          <p:cNvSpPr>
            <a:spLocks noChangeArrowheads="1"/>
          </p:cNvSpPr>
          <p:nvPr/>
        </p:nvSpPr>
        <p:spPr bwMode="auto">
          <a:xfrm>
            <a:off x="3429000" y="2743200"/>
            <a:ext cx="1219200" cy="142571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 anchorCtr="0"/>
          <a:lstStyle/>
          <a:p>
            <a:pPr algn="ctr">
              <a:defRPr/>
            </a:pP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GTB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51" name="Rectangle 8"/>
          <p:cNvSpPr>
            <a:spLocks noChangeArrowheads="1"/>
          </p:cNvSpPr>
          <p:nvPr/>
        </p:nvSpPr>
        <p:spPr bwMode="auto">
          <a:xfrm>
            <a:off x="1828800" y="2747749"/>
            <a:ext cx="1600200" cy="14211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 anchorCtr="0"/>
          <a:lstStyle/>
          <a:p>
            <a:pPr algn="ctr"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</a:t>
            </a:r>
          </a:p>
          <a:p>
            <a:pPr algn="ctr"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Levy</a:t>
            </a:r>
          </a:p>
          <a:p>
            <a:pPr algn="ctr">
              <a:defRPr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(permissive)</a:t>
            </a:r>
          </a:p>
        </p:txBody>
      </p:sp>
      <p:sp>
        <p:nvSpPr>
          <p:cNvPr id="13323" name="Line 17"/>
          <p:cNvSpPr>
            <a:spLocks noChangeShapeType="1"/>
          </p:cNvSpPr>
          <p:nvPr/>
        </p:nvSpPr>
        <p:spPr bwMode="auto">
          <a:xfrm>
            <a:off x="1371600" y="2743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8"/>
          <p:cNvSpPr>
            <a:spLocks noChangeShapeType="1"/>
          </p:cNvSpPr>
          <p:nvPr/>
        </p:nvSpPr>
        <p:spPr bwMode="auto">
          <a:xfrm>
            <a:off x="1371600" y="1600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Text Box 19"/>
          <p:cNvSpPr txBox="1">
            <a:spLocks noChangeArrowheads="1"/>
          </p:cNvSpPr>
          <p:nvPr/>
        </p:nvSpPr>
        <p:spPr bwMode="auto">
          <a:xfrm>
            <a:off x="207963" y="1295400"/>
            <a:ext cx="11049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Adopted</a:t>
            </a:r>
          </a:p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Budget</a:t>
            </a:r>
          </a:p>
        </p:txBody>
      </p:sp>
      <p:sp>
        <p:nvSpPr>
          <p:cNvPr id="31759" name="Text Box 20"/>
          <p:cNvSpPr txBox="1">
            <a:spLocks noChangeArrowheads="1"/>
          </p:cNvSpPr>
          <p:nvPr/>
        </p:nvSpPr>
        <p:spPr bwMode="auto">
          <a:xfrm>
            <a:off x="288925" y="2514600"/>
            <a:ext cx="939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BASE</a:t>
            </a:r>
          </a:p>
          <a:p>
            <a:pPr algn="ctr">
              <a:defRPr/>
            </a:pPr>
            <a:r>
              <a:rPr lang="en-US" sz="2000" b="1" dirty="0">
                <a:latin typeface="+mn-lt"/>
                <a:ea typeface="ＭＳ Ｐゴシック" pitchFamily="-111" charset="-128"/>
              </a:rPr>
              <a:t>Budget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Funding the BASE Budget</a:t>
            </a:r>
            <a:endParaRPr lang="en-US" sz="3600" b="1" dirty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4507468"/>
            <a:ext cx="2819400" cy="369332"/>
          </a:xfrm>
          <a:prstGeom prst="rect">
            <a:avLst/>
          </a:prstGeom>
          <a:solidFill>
            <a:schemeClr val="accent3">
              <a:lumMod val="60000"/>
              <a:lumOff val="40000"/>
              <a:alpha val="75000"/>
            </a:schemeClr>
          </a:solidFill>
          <a:ln w="317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5181600" y="3037344"/>
            <a:ext cx="3733800" cy="2677656"/>
          </a:xfrm>
          <a:prstGeom prst="rect">
            <a:avLst/>
          </a:prstGeom>
          <a:solidFill>
            <a:schemeClr val="accent3">
              <a:lumMod val="60000"/>
              <a:lumOff val="40000"/>
              <a:alpha val="75000"/>
            </a:schemeClr>
          </a:soli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FB 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Reappropriated</a:t>
            </a: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Oil and gas revenue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School Block Grant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Local revenue required to be anticipated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 non-levy revenue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K-12 Funding Payment</a:t>
            </a:r>
            <a:endParaRPr lang="en-US" sz="2000" b="1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648200" y="3037344"/>
            <a:ext cx="533400" cy="1550285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651612" y="4876800"/>
            <a:ext cx="529988" cy="8763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667000" y="11385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FY2018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3877270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Increases GTB budget area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638800" y="4038600"/>
            <a:ext cx="2590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638800" y="5486400"/>
            <a:ext cx="2971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828800" y="4168914"/>
            <a:ext cx="1600200" cy="369332"/>
          </a:xfrm>
          <a:prstGeom prst="rect">
            <a:avLst/>
          </a:prstGeom>
          <a:gradFill>
            <a:gsLst>
              <a:gs pos="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  <a:lin ang="16200000" scaled="1"/>
          </a:gradFill>
          <a:ln w="25400">
            <a:solidFill>
              <a:srgbClr val="FF0000"/>
            </a:solidFill>
            <a:prstDash val="sysDot"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429000" y="4168914"/>
            <a:ext cx="1219200" cy="369332"/>
          </a:xfrm>
          <a:prstGeom prst="rect">
            <a:avLst/>
          </a:prstGeom>
          <a:gradFill>
            <a:gsLst>
              <a:gs pos="0">
                <a:schemeClr val="dk1">
                  <a:tint val="50000"/>
                  <a:satMod val="300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  <a:lin ang="16200000" scaled="1"/>
          </a:gradFill>
          <a:ln w="25400">
            <a:solidFill>
              <a:srgbClr val="FF0000"/>
            </a:solidFill>
            <a:prstDash val="sysDot"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5" name="Left Brace 24"/>
          <p:cNvSpPr/>
          <p:nvPr/>
        </p:nvSpPr>
        <p:spPr>
          <a:xfrm>
            <a:off x="1600200" y="4168914"/>
            <a:ext cx="144463" cy="369332"/>
          </a:xfrm>
          <a:prstGeom prst="leftBrace">
            <a:avLst>
              <a:gd name="adj1" fmla="val 8333"/>
              <a:gd name="adj2" fmla="val 57502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58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Funding the BASE Budget</a:t>
            </a:r>
            <a:endParaRPr lang="en-US" altLang="en-US" sz="3600" b="1" dirty="0" smtClean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76599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r>
              <a:rPr lang="en-US" altLang="en-US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State Guaranteed Tax Base Aid (GTB)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8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State subsidy for BASE mills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8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Eligibility is based on the ratio between the district’s taxable value and the district’s GTB Budget Area as compared to the statewide taxable value X</a:t>
            </a:r>
            <a:r>
              <a:rPr lang="en-US" altLang="en-US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193%* </a:t>
            </a:r>
            <a:r>
              <a:rPr lang="en-US" altLang="en-US" sz="28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and the GTB Budget Areas of all districts statewide.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8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Districts with a ratio lower</a:t>
            </a:r>
            <a:r>
              <a:rPr lang="en-US" altLang="en-US" sz="2800" dirty="0" smtClean="0">
                <a:solidFill>
                  <a:srgbClr val="FF0000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800" dirty="0" smtClean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than the statewide ratio qualify for GTB aid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4876800"/>
            <a:ext cx="4114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*</a:t>
            </a:r>
            <a:r>
              <a:rPr lang="en-US" sz="2400" dirty="0" smtClean="0"/>
              <a:t>GTB statewide guarantee ratio</a:t>
            </a:r>
          </a:p>
          <a:p>
            <a:pPr lvl="1"/>
            <a:r>
              <a:rPr lang="en-US" sz="2400" b="1" dirty="0" smtClean="0">
                <a:solidFill>
                  <a:srgbClr val="FF0000"/>
                </a:solidFill>
              </a:rPr>
              <a:t>FY2018   193% (no change)</a:t>
            </a:r>
          </a:p>
          <a:p>
            <a:pPr lvl="1"/>
            <a:r>
              <a:rPr lang="en-US" sz="2400" b="1" dirty="0" smtClean="0">
                <a:solidFill>
                  <a:srgbClr val="FF0000"/>
                </a:solidFill>
              </a:rPr>
              <a:t>FY2019   216%</a:t>
            </a:r>
          </a:p>
          <a:p>
            <a:pPr lvl="1"/>
            <a:r>
              <a:rPr lang="en-US" sz="2400" b="1" dirty="0" smtClean="0">
                <a:solidFill>
                  <a:srgbClr val="FF0000"/>
                </a:solidFill>
              </a:rPr>
              <a:t>FY2020   224%</a:t>
            </a:r>
          </a:p>
          <a:p>
            <a:pPr lvl="1"/>
            <a:r>
              <a:rPr lang="en-US" sz="2400" b="1" dirty="0" smtClean="0">
                <a:solidFill>
                  <a:srgbClr val="FF0000"/>
                </a:solidFill>
              </a:rPr>
              <a:t>FY2021   232%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3000" y="5314399"/>
            <a:ext cx="4038600" cy="1238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Districts that already qualify for GTB will receive more</a:t>
            </a: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More districts will qualify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40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KEY BILLS - FUNDING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B050"/>
                </a:solidFill>
              </a:rPr>
              <a:t>HB159</a:t>
            </a:r>
            <a:r>
              <a:rPr lang="en-US" b="1" i="1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Generally revise education funding laws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B050"/>
                </a:solidFill>
              </a:rPr>
              <a:t>HB218</a:t>
            </a:r>
            <a:r>
              <a:rPr lang="en-US" b="1" i="1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Generally revise laws related to career and technical education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B050"/>
                </a:solidFill>
              </a:rPr>
              <a:t>HB298</a:t>
            </a:r>
            <a:r>
              <a:rPr lang="en-US" b="1" i="1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Revise funding for </a:t>
            </a:r>
            <a:r>
              <a:rPr lang="en-US" dirty="0" smtClean="0"/>
              <a:t>students </a:t>
            </a:r>
            <a:r>
              <a:rPr lang="en-US" dirty="0" smtClean="0"/>
              <a:t>with </a:t>
            </a:r>
            <a:r>
              <a:rPr lang="en-US" dirty="0" smtClean="0"/>
              <a:t>disabilities (serve up to age 21)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00B050"/>
                </a:solidFill>
              </a:rPr>
              <a:t>HB638</a:t>
            </a:r>
            <a:r>
              <a:rPr lang="en-US" b="1" i="1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Increasing K-12 special </a:t>
            </a:r>
            <a:r>
              <a:rPr lang="en-US" dirty="0" err="1" smtClean="0"/>
              <a:t>ed</a:t>
            </a:r>
            <a:r>
              <a:rPr lang="en-US" dirty="0" smtClean="0"/>
              <a:t> allowable cost payment</a:t>
            </a:r>
            <a:endParaRPr lang="en-US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76574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Basic Entitlement Rates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2205896"/>
              </p:ext>
            </p:extLst>
          </p:nvPr>
        </p:nvGraphicFramePr>
        <p:xfrm>
          <a:off x="533400" y="1828800"/>
          <a:ext cx="7772400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1371600"/>
                <a:gridCol w="1447800"/>
                <a:gridCol w="1447800"/>
              </a:tblGrid>
              <a:tr h="812364"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Entitlements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FY2019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FY2020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en-US" sz="2400" dirty="0" smtClean="0"/>
                        <a:t> (HB159)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FY2021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en-US" sz="2400" dirty="0" smtClean="0"/>
                        <a:t> (HB159)</a:t>
                      </a: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Elementary Basic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$    52,105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$    52,579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$     53,541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For every 25 Elem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ANB over 250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      2,606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$      2,630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$       2,678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Middle School Basic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$  104,212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$  105,160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$   107,084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For every 45 MS ANB over 450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      5,211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$      5,258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$       5,354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8140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High School Basic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$ 312,636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$ 315,481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$  321,254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09199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For</a:t>
                      </a:r>
                      <a:r>
                        <a:rPr lang="en-US" sz="2000" baseline="0" dirty="0" smtClean="0"/>
                        <a:t> every </a:t>
                      </a:r>
                      <a:r>
                        <a:rPr lang="en-US" sz="2000" dirty="0" smtClean="0"/>
                        <a:t>80 HS ANB over 800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   15,632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$    15,774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$    16,063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28600" y="5772090"/>
            <a:ext cx="853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FF0000"/>
                </a:solidFill>
              </a:rPr>
              <a:t>*</a:t>
            </a:r>
            <a:r>
              <a:rPr lang="en-US" sz="2000" b="1" i="1" dirty="0" smtClean="0"/>
              <a:t>HB159 increased FY2019 by inflation of .91% for FY2020 and 1.83% in FY2021.</a:t>
            </a:r>
            <a:endParaRPr lang="en-US" sz="2000" b="1" i="1" dirty="0"/>
          </a:p>
        </p:txBody>
      </p:sp>
      <p:sp>
        <p:nvSpPr>
          <p:cNvPr id="3" name="Down Arrow 2"/>
          <p:cNvSpPr/>
          <p:nvPr/>
        </p:nvSpPr>
        <p:spPr>
          <a:xfrm>
            <a:off x="6019800" y="1295400"/>
            <a:ext cx="381000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75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Per-ANB Entitlement Rates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0865225"/>
              </p:ext>
            </p:extLst>
          </p:nvPr>
        </p:nvGraphicFramePr>
        <p:xfrm>
          <a:off x="457200" y="1905000"/>
          <a:ext cx="7848600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1524000"/>
                <a:gridCol w="1600200"/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600" baseline="0" dirty="0" smtClean="0"/>
                        <a:t>Entitlements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FY2019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FY2020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600" dirty="0" smtClean="0"/>
                        <a:t>(HB159)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b="1" dirty="0" smtClean="0"/>
                        <a:t>FY2021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600" b="1" dirty="0" smtClean="0"/>
                        <a:t>(HB159)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Elementary per-ANB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$ 5,573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$5,624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</a:t>
                      </a:r>
                      <a:r>
                        <a:rPr lang="en-US" sz="2400" b="0" baseline="0" dirty="0" smtClean="0">
                          <a:solidFill>
                            <a:srgbClr val="FF0000"/>
                          </a:solidFill>
                        </a:rPr>
                        <a:t> 5,727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High</a:t>
                      </a:r>
                      <a:r>
                        <a:rPr lang="en-US" sz="2400" baseline="0" dirty="0" smtClean="0"/>
                        <a:t> School per-ANB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 7,136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$ 7,201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$ 7,333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8100" y="3810000"/>
            <a:ext cx="88773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 smtClean="0">
                <a:solidFill>
                  <a:srgbClr val="FF0000"/>
                </a:solidFill>
              </a:rPr>
              <a:t>*</a:t>
            </a:r>
            <a:r>
              <a:rPr lang="en-US" sz="2200" b="1" i="1" dirty="0" smtClean="0"/>
              <a:t>HB159 increased </a:t>
            </a:r>
            <a:r>
              <a:rPr lang="en-US" sz="2000" b="1" i="1" dirty="0" smtClean="0"/>
              <a:t>per-ANB entitlements by .91% in FY2020 and 1.83% in FY2021.</a:t>
            </a:r>
            <a:endParaRPr lang="en-US" sz="2000" b="1" i="1" dirty="0"/>
          </a:p>
        </p:txBody>
      </p:sp>
      <p:sp>
        <p:nvSpPr>
          <p:cNvPr id="3" name="Down Arrow 2"/>
          <p:cNvSpPr/>
          <p:nvPr/>
        </p:nvSpPr>
        <p:spPr>
          <a:xfrm>
            <a:off x="5715000" y="1415796"/>
            <a:ext cx="381000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4495800"/>
            <a:ext cx="838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Each student after the first ANB is decreased by a reduction factor (decrement) per ANB:</a:t>
            </a:r>
          </a:p>
          <a:p>
            <a:pPr marL="342900" indent="-342900" defTabSz="228600">
              <a:buFont typeface="Wingdings" panose="05000000000000000000" pitchFamily="2" charset="2"/>
              <a:buChar char="Ø"/>
            </a:pPr>
            <a:r>
              <a:rPr lang="en-US" sz="2400" dirty="0" smtClean="0"/>
              <a:t>Elementary ANB decrement is </a:t>
            </a:r>
            <a:r>
              <a:rPr lang="en-US" sz="2400" b="1" dirty="0" smtClean="0"/>
              <a:t>$.20</a:t>
            </a:r>
            <a:r>
              <a:rPr lang="en-US" sz="2400" dirty="0" smtClean="0"/>
              <a:t> per ANB</a:t>
            </a:r>
          </a:p>
          <a:p>
            <a:pPr marL="342900" indent="-342900" defTabSz="228600">
              <a:buFont typeface="Wingdings" panose="05000000000000000000" pitchFamily="2" charset="2"/>
              <a:buChar char="Ø"/>
            </a:pPr>
            <a:r>
              <a:rPr lang="en-US" sz="2400" dirty="0" smtClean="0"/>
              <a:t>High school &amp; 7</a:t>
            </a:r>
            <a:r>
              <a:rPr lang="en-US" sz="2400" baseline="30000" dirty="0" smtClean="0"/>
              <a:t>th </a:t>
            </a:r>
            <a:r>
              <a:rPr lang="en-US" sz="2400" dirty="0" smtClean="0"/>
              <a:t>- 8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r>
              <a:rPr lang="en-US" sz="2400" dirty="0" err="1" smtClean="0"/>
              <a:t>accred</a:t>
            </a:r>
            <a:r>
              <a:rPr lang="en-US" sz="2400" dirty="0" smtClean="0"/>
              <a:t> ANB decrement is </a:t>
            </a:r>
            <a:r>
              <a:rPr lang="en-US" sz="2400" b="1" dirty="0" smtClean="0"/>
              <a:t>$.50</a:t>
            </a:r>
            <a:r>
              <a:rPr lang="en-US" sz="2400" dirty="0" smtClean="0"/>
              <a:t> per ANB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227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Special Education Allowable Costs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5254179"/>
              </p:ext>
            </p:extLst>
          </p:nvPr>
        </p:nvGraphicFramePr>
        <p:xfrm>
          <a:off x="457200" y="1600200"/>
          <a:ext cx="82296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1905000"/>
                <a:gridCol w="1828800"/>
                <a:gridCol w="1752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FY2019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FY2020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*</a:t>
                      </a:r>
                      <a:endParaRPr lang="en-US" sz="24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FY2021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*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HB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2 Appropriation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$ 43.292   million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$ 43.292 </a:t>
                      </a:r>
                      <a:r>
                        <a:rPr lang="en-US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million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$ 43.292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million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US" sz="2400" i="1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*HB27 tabled;</a:t>
                      </a:r>
                      <a:r>
                        <a:rPr lang="en-US" sz="2400" i="1" baseline="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watch </a:t>
                      </a:r>
                      <a:r>
                        <a:rPr lang="en-US" sz="2400" b="1" i="1" baseline="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HB638</a:t>
                      </a:r>
                      <a:endParaRPr lang="en-US" sz="2200" b="1" i="1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3661589"/>
            <a:ext cx="82296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Special Education Allocation 20-9-321(4)(a), MCA:</a:t>
            </a:r>
          </a:p>
          <a:p>
            <a:pPr marL="457200" indent="-457200" defTabSz="2286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52.5% through instructional block grants (ISB)</a:t>
            </a:r>
          </a:p>
          <a:p>
            <a:pPr marL="457200" indent="-457200" defTabSz="2286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17.5% through related services block grants (RSBG)</a:t>
            </a:r>
          </a:p>
          <a:p>
            <a:pPr marL="457200" indent="-457200" defTabSz="2286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25% to reimbursement of local districts (disproportionate costs)</a:t>
            </a:r>
          </a:p>
          <a:p>
            <a:pPr marL="457200" indent="-457200" defTabSz="2286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5% to special education cooperatives and joint boards for admin and travel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18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Funding Components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554012"/>
              </p:ext>
            </p:extLst>
          </p:nvPr>
        </p:nvGraphicFramePr>
        <p:xfrm>
          <a:off x="304800" y="1524000"/>
          <a:ext cx="8305799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057400"/>
                <a:gridCol w="1676400"/>
                <a:gridCol w="1676399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FY2019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FY2020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en-US" sz="2400" b="0" dirty="0" smtClean="0"/>
                        <a:t> (HB159)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/>
                        <a:t>FY2021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* </a:t>
                      </a:r>
                      <a:r>
                        <a:rPr lang="en-US" sz="2400" b="0" dirty="0" smtClean="0"/>
                        <a:t>(HB159)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Quality</a:t>
                      </a:r>
                      <a:r>
                        <a:rPr lang="en-US" sz="2400" baseline="0" dirty="0" smtClean="0"/>
                        <a:t> Educator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$3,245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$3,275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$3,335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At-Risk Student </a:t>
                      </a:r>
                      <a:r>
                        <a:rPr lang="en-US" sz="2000" dirty="0" smtClean="0"/>
                        <a:t>(HB2)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$5,463,895 </a:t>
                      </a:r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(1)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$5,513,616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$5,614,515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Indian Education for All </a:t>
                      </a:r>
                      <a:r>
                        <a:rPr lang="en-US" sz="2000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(per</a:t>
                      </a:r>
                      <a:r>
                        <a:rPr lang="en-US" sz="2000" i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ANB)</a:t>
                      </a:r>
                      <a:endParaRPr lang="en-US" sz="2000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$21.76</a:t>
                      </a:r>
                    </a:p>
                    <a:p>
                      <a:pPr algn="ctr"/>
                      <a:r>
                        <a:rPr lang="en-US" sz="2000" dirty="0" smtClean="0"/>
                        <a:t>($100 min.)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$21.96</a:t>
                      </a:r>
                      <a:r>
                        <a:rPr lang="en-US" sz="2400" b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000" b="0" baseline="0" dirty="0" smtClean="0">
                          <a:solidFill>
                            <a:srgbClr val="FF0000"/>
                          </a:solidFill>
                        </a:rPr>
                        <a:t>($100 min.)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$22.36 </a:t>
                      </a:r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($100 min.)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Am</a:t>
                      </a:r>
                      <a:r>
                        <a:rPr lang="en-US" sz="2400" baseline="0" dirty="0" smtClean="0"/>
                        <a:t> Indian</a:t>
                      </a:r>
                      <a:r>
                        <a:rPr lang="en-US" sz="2400" dirty="0" smtClean="0"/>
                        <a:t> Student Achievement Gap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$214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$216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$220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Data for Achievement </a:t>
                      </a:r>
                      <a:r>
                        <a:rPr lang="en-US" sz="2000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(per ANB)</a:t>
                      </a:r>
                      <a:endParaRPr lang="en-US" sz="2000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$20.84 </a:t>
                      </a:r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(2)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$21.03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FF0000"/>
                          </a:solidFill>
                        </a:rPr>
                        <a:t>$21.41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own Arrow 5"/>
          <p:cNvSpPr/>
          <p:nvPr/>
        </p:nvSpPr>
        <p:spPr>
          <a:xfrm>
            <a:off x="5867400" y="1066800"/>
            <a:ext cx="381000" cy="4102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" y="5715000"/>
            <a:ext cx="8839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 smtClean="0">
                <a:solidFill>
                  <a:srgbClr val="FF0000"/>
                </a:solidFill>
              </a:rPr>
              <a:t>*</a:t>
            </a:r>
            <a:r>
              <a:rPr lang="en-US" sz="2200" b="1" i="1" dirty="0" smtClean="0"/>
              <a:t>HB159 increased these payments .91% in FY2020 and 1.83% in FY2021.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          (1)</a:t>
            </a:r>
            <a:r>
              <a:rPr lang="en-US" sz="2000" b="1" i="1" dirty="0" smtClean="0">
                <a:solidFill>
                  <a:srgbClr val="00B050"/>
                </a:solidFill>
              </a:rPr>
              <a:t> </a:t>
            </a:r>
            <a:r>
              <a:rPr lang="en-US" sz="2000" i="1" dirty="0" smtClean="0"/>
              <a:t>payment</a:t>
            </a:r>
            <a:r>
              <a:rPr lang="en-US" sz="2000" b="1" i="1" dirty="0" smtClean="0">
                <a:solidFill>
                  <a:srgbClr val="00B050"/>
                </a:solidFill>
              </a:rPr>
              <a:t> </a:t>
            </a:r>
            <a:r>
              <a:rPr lang="en-US" sz="2200" i="1" dirty="0" smtClean="0"/>
              <a:t>reduced by SB261 level 2 trigger; 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          (2) </a:t>
            </a:r>
            <a:r>
              <a:rPr lang="en-US" sz="2000" i="1" dirty="0" smtClean="0"/>
              <a:t>payment</a:t>
            </a:r>
            <a:r>
              <a:rPr lang="en-US" sz="2000" b="1" dirty="0" smtClean="0">
                <a:solidFill>
                  <a:srgbClr val="00B050"/>
                </a:solidFill>
              </a:rPr>
              <a:t> </a:t>
            </a:r>
            <a:r>
              <a:rPr lang="en-US" sz="2200" i="1" dirty="0" smtClean="0"/>
              <a:t>suspended by SB261 level 4 trigger</a:t>
            </a:r>
            <a:endParaRPr lang="en-US" sz="2200" b="1" i="1" dirty="0"/>
          </a:p>
        </p:txBody>
      </p:sp>
    </p:spTree>
    <p:extLst>
      <p:ext uri="{BB962C8B-B14F-4D97-AF65-F5344CB8AC3E}">
        <p14:creationId xmlns:p14="http://schemas.microsoft.com/office/powerpoint/2010/main" val="364247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KEY BILLS - FUNDING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B050"/>
                </a:solidFill>
              </a:rPr>
              <a:t>HB218</a:t>
            </a:r>
            <a:r>
              <a:rPr lang="en-US" b="1" i="1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Generally revise laws related to career and technical </a:t>
            </a:r>
            <a:r>
              <a:rPr lang="en-US" dirty="0" smtClean="0"/>
              <a:t>education</a:t>
            </a:r>
          </a:p>
          <a:p>
            <a:pPr marL="0" indent="0">
              <a:buNone/>
            </a:pPr>
            <a:r>
              <a:rPr lang="en-US" sz="2800" dirty="0" smtClean="0"/>
              <a:t>Funding:   </a:t>
            </a:r>
            <a:r>
              <a:rPr lang="en-US" sz="2800" b="1" dirty="0" smtClean="0"/>
              <a:t>$1.85 million each year </a:t>
            </a:r>
            <a:r>
              <a:rPr lang="en-US" sz="2800" dirty="0" smtClean="0"/>
              <a:t>and increased by inflation in subsequent years</a:t>
            </a:r>
          </a:p>
          <a:p>
            <a:pPr lvl="1"/>
            <a:r>
              <a:rPr lang="en-US" dirty="0" smtClean="0"/>
              <a:t>High school programs: $1 million</a:t>
            </a:r>
          </a:p>
          <a:p>
            <a:pPr lvl="1"/>
            <a:r>
              <a:rPr lang="en-US" dirty="0" smtClean="0"/>
              <a:t>Middle school programs: $850,000</a:t>
            </a:r>
          </a:p>
          <a:p>
            <a:pPr marL="0" indent="0">
              <a:buNone/>
            </a:pPr>
            <a:r>
              <a:rPr lang="en-US" sz="2800" dirty="0" smtClean="0"/>
              <a:t>OPI pays in November; deposit in Fund 15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961405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2019 LEGISLATIVE UPDATE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Perspectives</a:t>
            </a:r>
          </a:p>
          <a:p>
            <a:r>
              <a:rPr lang="en-US" dirty="0" smtClean="0"/>
              <a:t>2017 Session Review</a:t>
            </a:r>
          </a:p>
          <a:p>
            <a:r>
              <a:rPr lang="en-US" dirty="0" smtClean="0"/>
              <a:t>Key Bills</a:t>
            </a:r>
          </a:p>
          <a:p>
            <a:pPr lvl="1"/>
            <a:r>
              <a:rPr lang="en-US" dirty="0" smtClean="0"/>
              <a:t>Funding</a:t>
            </a:r>
          </a:p>
          <a:p>
            <a:pPr lvl="1"/>
            <a:r>
              <a:rPr lang="en-US" dirty="0" smtClean="0"/>
              <a:t>Safety and Security</a:t>
            </a:r>
          </a:p>
          <a:p>
            <a:pPr lvl="1"/>
            <a:r>
              <a:rPr lang="en-US" dirty="0" smtClean="0"/>
              <a:t>Innovative Learning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9446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KEY BILLS </a:t>
            </a:r>
            <a:r>
              <a:rPr lang="en-US" sz="4000" b="1" dirty="0" smtClean="0"/>
              <a:t>– SAFETY &amp; SECURITY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B050"/>
                </a:solidFill>
              </a:rPr>
              <a:t>S</a:t>
            </a:r>
            <a:r>
              <a:rPr lang="en-US" b="1" dirty="0" smtClean="0">
                <a:solidFill>
                  <a:srgbClr val="00B050"/>
                </a:solidFill>
              </a:rPr>
              <a:t>B92 </a:t>
            </a:r>
            <a:r>
              <a:rPr lang="en-US" dirty="0" smtClean="0"/>
              <a:t>Generall</a:t>
            </a:r>
            <a:r>
              <a:rPr lang="en-US" dirty="0" smtClean="0"/>
              <a:t>y revise laws related to school safety</a:t>
            </a:r>
          </a:p>
          <a:p>
            <a:pPr marL="0" indent="0">
              <a:buNone/>
            </a:pPr>
            <a:r>
              <a:rPr lang="en-US" sz="2800" b="1" dirty="0" smtClean="0"/>
              <a:t>BUILDING RESERVE FUND</a:t>
            </a:r>
          </a:p>
          <a:p>
            <a:r>
              <a:rPr lang="en-US" sz="2800" dirty="0" smtClean="0"/>
              <a:t>Sub-fund 613 Permissive Levy</a:t>
            </a:r>
          </a:p>
          <a:p>
            <a:pPr lvl="1"/>
            <a:r>
              <a:rPr lang="en-US" dirty="0" smtClean="0"/>
              <a:t>Expenditures for safety/security allowed before addressing Facilities Condition Inventory items</a:t>
            </a:r>
            <a:endParaRPr lang="en-US" dirty="0" smtClean="0"/>
          </a:p>
          <a:p>
            <a:r>
              <a:rPr lang="en-US" sz="2800" dirty="0" smtClean="0"/>
              <a:t>Sub-fund 611 Transfers for Safety and Security</a:t>
            </a:r>
          </a:p>
          <a:p>
            <a:pPr lvl="1"/>
            <a:r>
              <a:rPr lang="en-US" dirty="0" smtClean="0"/>
              <a:t>New voted levy for safety/security expenditures</a:t>
            </a:r>
          </a:p>
        </p:txBody>
      </p:sp>
    </p:spTree>
    <p:extLst>
      <p:ext uri="{BB962C8B-B14F-4D97-AF65-F5344CB8AC3E}">
        <p14:creationId xmlns:p14="http://schemas.microsoft.com/office/powerpoint/2010/main" val="77096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KEY BILLS </a:t>
            </a:r>
            <a:r>
              <a:rPr lang="en-US" sz="4000" b="1" dirty="0" smtClean="0"/>
              <a:t>– </a:t>
            </a:r>
            <a:r>
              <a:rPr lang="en-US" sz="4000" b="1" dirty="0" smtClean="0"/>
              <a:t>INNOVATIVE LEARNING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B050"/>
                </a:solidFill>
              </a:rPr>
              <a:t>HB351 </a:t>
            </a:r>
            <a:r>
              <a:rPr lang="en-US" dirty="0" smtClean="0"/>
              <a:t>Encourage transformational learning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B050"/>
                </a:solidFill>
              </a:rPr>
              <a:t>HB387 </a:t>
            </a:r>
            <a:r>
              <a:rPr lang="en-US" dirty="0" smtClean="0"/>
              <a:t>Advanced Opportunity Act</a:t>
            </a:r>
            <a:endParaRPr lang="en-US" dirty="0"/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629670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PERSPECTIVES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Montana Constitution – Article X Education and Public Lands</a:t>
            </a:r>
          </a:p>
          <a:p>
            <a:pPr marL="0" indent="0">
              <a:buNone/>
            </a:pPr>
            <a:r>
              <a:rPr lang="en-US" dirty="0" smtClean="0"/>
              <a:t>Section 1 - Educational Goals and Duties</a:t>
            </a:r>
          </a:p>
          <a:p>
            <a:pPr marL="0" indent="0" algn="ctr">
              <a:buNone/>
            </a:pPr>
            <a:r>
              <a:rPr lang="en-US" i="1" dirty="0" smtClean="0"/>
              <a:t>(1) It is the goal of the people to establish </a:t>
            </a:r>
            <a:r>
              <a:rPr lang="en-US" b="1" i="1" dirty="0" smtClean="0"/>
              <a:t>a system of education which will develop the full educational potential of each person</a:t>
            </a:r>
            <a:r>
              <a:rPr lang="en-US" i="1" dirty="0" smtClean="0"/>
              <a:t>.  Equality of educational opportunity is guaranteed to each person of the state.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04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PERSPECTIVES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Montana Constitution – Article X Education and Public Lands</a:t>
            </a:r>
          </a:p>
          <a:p>
            <a:pPr marL="0" indent="0">
              <a:buNone/>
            </a:pPr>
            <a:r>
              <a:rPr lang="en-US" dirty="0" smtClean="0"/>
              <a:t>Section 1 - Educational Goals and Duties</a:t>
            </a:r>
          </a:p>
          <a:p>
            <a:pPr marL="0" indent="0" algn="ctr">
              <a:buNone/>
            </a:pPr>
            <a:r>
              <a:rPr lang="en-US" i="1" dirty="0" smtClean="0"/>
              <a:t>(2) The state recognizes the distinct and unique cultural heritage of the American Indian and is committed in its educational goals to the preservation of their cultural integrity.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19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PERSPECTIVES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500" b="1" dirty="0" smtClean="0"/>
              <a:t>Montana Constitution – Article X Education and Public Lands</a:t>
            </a:r>
          </a:p>
          <a:p>
            <a:pPr marL="0" indent="0">
              <a:buNone/>
            </a:pPr>
            <a:r>
              <a:rPr lang="en-US" sz="3500" dirty="0" smtClean="0"/>
              <a:t>Section 1 - Educational Goals and Duties</a:t>
            </a:r>
          </a:p>
          <a:p>
            <a:pPr marL="0" indent="0" algn="ctr">
              <a:buNone/>
            </a:pPr>
            <a:r>
              <a:rPr lang="en-US" i="1" dirty="0" smtClean="0"/>
              <a:t>(</a:t>
            </a:r>
            <a:r>
              <a:rPr lang="en-US" i="1" dirty="0"/>
              <a:t>3) The legislature shall provide a </a:t>
            </a:r>
            <a:r>
              <a:rPr lang="en-US" b="1" i="1" dirty="0"/>
              <a:t>basic system of free quality public </a:t>
            </a:r>
            <a:r>
              <a:rPr lang="en-US" b="1" i="1" dirty="0" smtClean="0"/>
              <a:t>elementary and </a:t>
            </a:r>
            <a:r>
              <a:rPr lang="en-US" b="1" i="1" dirty="0"/>
              <a:t>secondary schools</a:t>
            </a:r>
            <a:r>
              <a:rPr lang="en-US" i="1" dirty="0"/>
              <a:t>. The legislature may provide such other educational </a:t>
            </a:r>
            <a:r>
              <a:rPr lang="en-US" i="1" dirty="0" smtClean="0"/>
              <a:t>institutions, public </a:t>
            </a:r>
            <a:r>
              <a:rPr lang="en-US" i="1" dirty="0"/>
              <a:t>libraries, and educational programs as it deems desirable. </a:t>
            </a:r>
            <a:r>
              <a:rPr lang="en-US" b="1" i="1" dirty="0"/>
              <a:t>It shall fund </a:t>
            </a:r>
            <a:r>
              <a:rPr lang="en-US" b="1" i="1" dirty="0" smtClean="0"/>
              <a:t>and distribute </a:t>
            </a:r>
            <a:r>
              <a:rPr lang="en-US" b="1" i="1" dirty="0"/>
              <a:t>in an equitable manner to the school districts the state's share of the cost </a:t>
            </a:r>
            <a:r>
              <a:rPr lang="en-US" i="1" dirty="0" smtClean="0"/>
              <a:t>of the </a:t>
            </a:r>
            <a:r>
              <a:rPr lang="en-US" i="1" dirty="0"/>
              <a:t>basic elementary and secondary school </a:t>
            </a:r>
            <a:r>
              <a:rPr lang="en-US" i="1" dirty="0" smtClean="0"/>
              <a:t>system.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7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PERSPECTIVES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20-9-309, MCA Basic System of Free Quality Elementary and Secondary Schools Defined …</a:t>
            </a:r>
          </a:p>
          <a:p>
            <a:r>
              <a:rPr lang="en-US" sz="2800" dirty="0" smtClean="0"/>
              <a:t>Basic system of free quality education defined</a:t>
            </a:r>
          </a:p>
          <a:p>
            <a:r>
              <a:rPr lang="en-US" sz="2800" dirty="0" smtClean="0"/>
              <a:t>Educationally relevant factors</a:t>
            </a:r>
          </a:p>
          <a:p>
            <a:r>
              <a:rPr lang="en-US" sz="2800" dirty="0" smtClean="0"/>
              <a:t>Determine costs and establish a funding formula</a:t>
            </a:r>
          </a:p>
          <a:p>
            <a:r>
              <a:rPr lang="en-US" sz="2800" dirty="0" smtClean="0"/>
              <a:t>Study every 10 years 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0" y="4572000"/>
            <a:ext cx="2362200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444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FF0000"/>
                </a:solidFill>
              </a:rPr>
              <a:t>See handout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02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PERSPECTIVES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Legislative Priorities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K-12 Vision Group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MT-PEC Member Organizations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Office of Public Instruction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Governor Steve Bullock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Montana Taxpayers Association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Montana Association of Counties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Montana Republican Party Platform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Montana Democrat Party Platform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27864" y="1752600"/>
            <a:ext cx="2362200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444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FF0000"/>
                </a:solidFill>
              </a:rPr>
              <a:t>See handout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29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2017 Session Review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HB2/HB647 General Fund “tax shifts”</a:t>
            </a:r>
          </a:p>
          <a:p>
            <a:pPr marL="0" indent="0">
              <a:buNone/>
            </a:pPr>
            <a:r>
              <a:rPr lang="en-US" dirty="0" smtClean="0"/>
              <a:t>Removal of block grants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General Fund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Transportation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Combined Fund</a:t>
            </a:r>
          </a:p>
          <a:p>
            <a:pPr marL="0" indent="0">
              <a:buNone/>
            </a:pPr>
            <a:r>
              <a:rPr lang="en-US" dirty="0" smtClean="0"/>
              <a:t>Reductions in state payments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At-Risk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Special Education Allowable Cost Payment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Data for Achievement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8753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HB2/HB647</a:t>
            </a:r>
            <a:r>
              <a:rPr lang="en-US" dirty="0"/>
              <a:t> General Fund “tax shifts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3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House Bill 2 is the General Appropriations Bill</a:t>
            </a:r>
          </a:p>
          <a:p>
            <a:pPr marL="0" indent="0">
              <a:buNone/>
            </a:pPr>
            <a:r>
              <a:rPr lang="en-US" dirty="0" smtClean="0"/>
              <a:t>House Bill 647 implements Section E of HB2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257024"/>
              </p:ext>
            </p:extLst>
          </p:nvPr>
        </p:nvGraphicFramePr>
        <p:xfrm>
          <a:off x="685799" y="2819400"/>
          <a:ext cx="7696201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1"/>
                <a:gridCol w="1871133"/>
                <a:gridCol w="171026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HB 647 Provision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Funding</a:t>
                      </a:r>
                      <a:r>
                        <a:rPr lang="en-US" sz="2000" baseline="0" dirty="0" smtClean="0"/>
                        <a:t> from State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Local</a:t>
                      </a:r>
                      <a:r>
                        <a:rPr lang="en-US" sz="2000" baseline="0" dirty="0" smtClean="0"/>
                        <a:t> Taxpayer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Eliminate NRD payment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Decrease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Increase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Eliminate GF Block Grant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Decrease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Increase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en-US" sz="2000" dirty="0" smtClean="0"/>
                        <a:t>Guaranteed Tax Base</a:t>
                      </a:r>
                      <a:r>
                        <a:rPr lang="en-US" sz="2000" baseline="0" dirty="0" smtClean="0"/>
                        <a:t> Aid (GTB) increased over 4 year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Increase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Decrease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5105400"/>
            <a:ext cx="3581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*</a:t>
            </a:r>
            <a:r>
              <a:rPr lang="en-US" sz="2000" dirty="0" smtClean="0"/>
              <a:t>GTB statewide guarantee ratio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FY2018 193% (no change)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FY2019 216%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FY2020 224%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FY2021 232%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5486400"/>
            <a:ext cx="3886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Districts that already qualify for GTB will receive more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More districts will qualify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1351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7 LEGISLATIVE UPD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2017 LEGISLATIVE UPDATE</Template>
  <TotalTime>801</TotalTime>
  <Words>1202</Words>
  <Application>Microsoft Office PowerPoint</Application>
  <PresentationFormat>On-screen Show (4:3)</PresentationFormat>
  <Paragraphs>265</Paragraphs>
  <Slides>21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2017 LEGISLATIVE UPDATE</vt:lpstr>
      <vt:lpstr>2019 LEGISLATIVE UPDATE</vt:lpstr>
      <vt:lpstr>2019 LEGISLATIVE UPDATE</vt:lpstr>
      <vt:lpstr>PERSPECTIVES</vt:lpstr>
      <vt:lpstr>PERSPECTIVES</vt:lpstr>
      <vt:lpstr>PERSPECTIVES</vt:lpstr>
      <vt:lpstr>PERSPECTIVES</vt:lpstr>
      <vt:lpstr>PERSPECTIVES</vt:lpstr>
      <vt:lpstr>2017 Session Review</vt:lpstr>
      <vt:lpstr>HB2/HB647 General Fund “tax shifts”</vt:lpstr>
      <vt:lpstr>Funding the BASE Budget</vt:lpstr>
      <vt:lpstr>Funding the BASE Budget</vt:lpstr>
      <vt:lpstr>Funding the BASE Budget</vt:lpstr>
      <vt:lpstr>Funding the BASE Budget</vt:lpstr>
      <vt:lpstr>KEY BILLS - FUNDING</vt:lpstr>
      <vt:lpstr>Basic Entitlement Rates</vt:lpstr>
      <vt:lpstr>Per-ANB Entitlement Rates</vt:lpstr>
      <vt:lpstr>Special Education Allowable Costs</vt:lpstr>
      <vt:lpstr>Funding Components</vt:lpstr>
      <vt:lpstr>KEY BILLS - FUNDING</vt:lpstr>
      <vt:lpstr>KEY BILLS – SAFETY &amp; SECURITY</vt:lpstr>
      <vt:lpstr>KEY BILLS – INNOVATIVE LEARNING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 LEGISLATIVE UPDATE</dc:title>
  <dc:creator>Denise</dc:creator>
  <cp:lastModifiedBy>Denise</cp:lastModifiedBy>
  <cp:revision>41</cp:revision>
  <cp:lastPrinted>2017-05-15T18:13:48Z</cp:lastPrinted>
  <dcterms:created xsi:type="dcterms:W3CDTF">2017-05-11T16:03:41Z</dcterms:created>
  <dcterms:modified xsi:type="dcterms:W3CDTF">2019-03-21T13:04:06Z</dcterms:modified>
</cp:coreProperties>
</file>