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3"/>
  </p:notesMasterIdLst>
  <p:handoutMasterIdLst>
    <p:handoutMasterId r:id="rId54"/>
  </p:handoutMasterIdLst>
  <p:sldIdLst>
    <p:sldId id="256" r:id="rId5"/>
    <p:sldId id="325" r:id="rId6"/>
    <p:sldId id="308" r:id="rId7"/>
    <p:sldId id="331" r:id="rId8"/>
    <p:sldId id="329"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287" r:id="rId35"/>
    <p:sldId id="388" r:id="rId36"/>
    <p:sldId id="389" r:id="rId37"/>
    <p:sldId id="390" r:id="rId38"/>
    <p:sldId id="391" r:id="rId39"/>
    <p:sldId id="408" r:id="rId40"/>
    <p:sldId id="393" r:id="rId41"/>
    <p:sldId id="394" r:id="rId42"/>
    <p:sldId id="395" r:id="rId43"/>
    <p:sldId id="396" r:id="rId44"/>
    <p:sldId id="398" r:id="rId45"/>
    <p:sldId id="399" r:id="rId46"/>
    <p:sldId id="400" r:id="rId47"/>
    <p:sldId id="401" r:id="rId48"/>
    <p:sldId id="402" r:id="rId49"/>
    <p:sldId id="403" r:id="rId50"/>
    <p:sldId id="404" r:id="rId51"/>
    <p:sldId id="409" r:id="rId52"/>
  </p:sldIdLst>
  <p:sldSz cx="9144000" cy="6858000" type="screen4x3"/>
  <p:notesSz cx="7315200" cy="9601200"/>
  <p:custDataLst>
    <p:tags r:id="rId55"/>
  </p:custDataLst>
  <p:defaultTextStyle>
    <a:defPPr>
      <a:defRPr lang="en-US"/>
    </a:defPPr>
    <a:lvl1pPr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1pPr>
    <a:lvl2pPr marL="4572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2pPr>
    <a:lvl3pPr marL="9144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3pPr>
    <a:lvl4pPr marL="13716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4pPr>
    <a:lvl5pPr marL="18288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5pPr>
    <a:lvl6pPr marL="2286000" algn="l" defTabSz="914400" rtl="0" eaLnBrk="1" latinLnBrk="0" hangingPunct="1">
      <a:defRPr kumimoji="1" sz="2400" kern="1200">
        <a:solidFill>
          <a:schemeClr val="tx1"/>
        </a:solidFill>
        <a:latin typeface="Helvetica" charset="0"/>
        <a:ea typeface="ＭＳ Ｐゴシック" pitchFamily="34" charset="-128"/>
        <a:cs typeface="+mn-cs"/>
      </a:defRPr>
    </a:lvl6pPr>
    <a:lvl7pPr marL="2743200" algn="l" defTabSz="914400" rtl="0" eaLnBrk="1" latinLnBrk="0" hangingPunct="1">
      <a:defRPr kumimoji="1" sz="2400" kern="1200">
        <a:solidFill>
          <a:schemeClr val="tx1"/>
        </a:solidFill>
        <a:latin typeface="Helvetica" charset="0"/>
        <a:ea typeface="ＭＳ Ｐゴシック" pitchFamily="34" charset="-128"/>
        <a:cs typeface="+mn-cs"/>
      </a:defRPr>
    </a:lvl7pPr>
    <a:lvl8pPr marL="3200400" algn="l" defTabSz="914400" rtl="0" eaLnBrk="1" latinLnBrk="0" hangingPunct="1">
      <a:defRPr kumimoji="1" sz="2400" kern="1200">
        <a:solidFill>
          <a:schemeClr val="tx1"/>
        </a:solidFill>
        <a:latin typeface="Helvetica" charset="0"/>
        <a:ea typeface="ＭＳ Ｐゴシック" pitchFamily="34" charset="-128"/>
        <a:cs typeface="+mn-cs"/>
      </a:defRPr>
    </a:lvl8pPr>
    <a:lvl9pPr marL="3657600" algn="l" defTabSz="914400" rtl="0" eaLnBrk="1" latinLnBrk="0" hangingPunct="1">
      <a:defRPr kumimoji="1" sz="2400" kern="1200">
        <a:solidFill>
          <a:schemeClr val="tx1"/>
        </a:solidFill>
        <a:latin typeface="Helvetica" charset="0"/>
        <a:ea typeface="ＭＳ Ｐゴシック" pitchFamily="34" charset="-128"/>
        <a:cs typeface="+mn-cs"/>
      </a:defRPr>
    </a:lvl9pPr>
  </p:defaultTextStyle>
  <p:extLst>
    <p:ext uri="{521415D9-36F7-43E2-AB2F-B90AF26B5E84}">
      <p14:sectionLst xmlns:p14="http://schemas.microsoft.com/office/powerpoint/2010/main">
        <p14:section name="Default Section" id="{0539B129-156B-41CE-B04A-9BF39EF78797}">
          <p14:sldIdLst>
            <p14:sldId id="256"/>
          </p14:sldIdLst>
        </p14:section>
        <p14:section name="Untitled Section" id="{214F3734-3227-4EDD-BC62-42363211560A}">
          <p14:sldIdLst>
            <p14:sldId id="325"/>
            <p14:sldId id="308"/>
            <p14:sldId id="331"/>
            <p14:sldId id="329"/>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287"/>
            <p14:sldId id="388"/>
            <p14:sldId id="389"/>
            <p14:sldId id="390"/>
            <p14:sldId id="391"/>
            <p14:sldId id="408"/>
            <p14:sldId id="393"/>
            <p14:sldId id="394"/>
            <p14:sldId id="395"/>
            <p14:sldId id="396"/>
            <p14:sldId id="398"/>
            <p14:sldId id="399"/>
            <p14:sldId id="400"/>
            <p14:sldId id="401"/>
            <p14:sldId id="402"/>
            <p14:sldId id="403"/>
            <p14:sldId id="404"/>
            <p14:sldId id="409"/>
          </p14:sldIdLst>
        </p14:section>
      </p14:sectionLst>
    </p:ext>
    <p:ext uri="{EFAFB233-063F-42B5-8137-9DF3F51BA10A}">
      <p15:sldGuideLst xmlns:p15="http://schemas.microsoft.com/office/powerpoint/2012/main">
        <p15:guide id="1" orient="horz" pos="4224">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25EB2"/>
    <a:srgbClr val="F8AF00"/>
    <a:srgbClr val="FFCC00"/>
    <a:srgbClr val="CC6600"/>
    <a:srgbClr val="996633"/>
    <a:srgbClr val="CC0000"/>
    <a:srgbClr val="F4F4F4"/>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02"/>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626"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69698" cy="480226"/>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lvl1pPr>
              <a:defRPr sz="1300">
                <a:latin typeface="Helvetica" charset="0"/>
                <a:ea typeface="+mn-ea"/>
                <a:cs typeface="+mn-cs"/>
              </a:defRPr>
            </a:lvl1pPr>
          </a:lstStyle>
          <a:p>
            <a:pPr>
              <a:defRPr/>
            </a:pPr>
            <a:endParaRPr lang="en-US"/>
          </a:p>
        </p:txBody>
      </p:sp>
      <p:sp>
        <p:nvSpPr>
          <p:cNvPr id="31747" name="Rectangle 3"/>
          <p:cNvSpPr>
            <a:spLocks noGrp="1" noChangeArrowheads="1"/>
          </p:cNvSpPr>
          <p:nvPr>
            <p:ph type="dt" sz="quarter" idx="1"/>
          </p:nvPr>
        </p:nvSpPr>
        <p:spPr bwMode="auto">
          <a:xfrm>
            <a:off x="4145504" y="0"/>
            <a:ext cx="3169697" cy="480226"/>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lvl1pPr algn="r">
              <a:defRPr sz="1300">
                <a:latin typeface="Helvetica" charset="0"/>
                <a:ea typeface="+mn-ea"/>
                <a:cs typeface="+mn-cs"/>
              </a:defRPr>
            </a:lvl1pPr>
          </a:lstStyle>
          <a:p>
            <a:pPr>
              <a:defRPr/>
            </a:pPr>
            <a:endParaRPr lang="en-US"/>
          </a:p>
        </p:txBody>
      </p:sp>
      <p:sp>
        <p:nvSpPr>
          <p:cNvPr id="31748" name="Rectangle 4"/>
          <p:cNvSpPr>
            <a:spLocks noGrp="1" noChangeArrowheads="1"/>
          </p:cNvSpPr>
          <p:nvPr>
            <p:ph type="ftr" sz="quarter" idx="2"/>
          </p:nvPr>
        </p:nvSpPr>
        <p:spPr bwMode="auto">
          <a:xfrm>
            <a:off x="0" y="9120975"/>
            <a:ext cx="3169698" cy="480225"/>
          </a:xfrm>
          <a:prstGeom prst="rect">
            <a:avLst/>
          </a:prstGeom>
          <a:noFill/>
          <a:ln w="9525">
            <a:noFill/>
            <a:miter lim="800000"/>
            <a:headEnd/>
            <a:tailEnd/>
          </a:ln>
          <a:effectLst/>
        </p:spPr>
        <p:txBody>
          <a:bodyPr vert="horz" wrap="square" lIns="96663" tIns="48332" rIns="96663" bIns="48332" numCol="1" anchor="b" anchorCtr="0" compatLnSpc="1">
            <a:prstTxWarp prst="textNoShape">
              <a:avLst/>
            </a:prstTxWarp>
          </a:bodyPr>
          <a:lstStyle>
            <a:lvl1pPr>
              <a:defRPr sz="1300">
                <a:latin typeface="Helvetica" charset="0"/>
                <a:ea typeface="+mn-ea"/>
                <a:cs typeface="+mn-cs"/>
              </a:defRPr>
            </a:lvl1pPr>
          </a:lstStyle>
          <a:p>
            <a:pPr>
              <a:defRPr/>
            </a:pPr>
            <a:r>
              <a:rPr lang="en-US"/>
              <a:t>Title goes here</a:t>
            </a:r>
          </a:p>
        </p:txBody>
      </p:sp>
      <p:sp>
        <p:nvSpPr>
          <p:cNvPr id="31749" name="Rectangle 5"/>
          <p:cNvSpPr>
            <a:spLocks noGrp="1" noChangeArrowheads="1"/>
          </p:cNvSpPr>
          <p:nvPr>
            <p:ph type="sldNum" sz="quarter" idx="3"/>
          </p:nvPr>
        </p:nvSpPr>
        <p:spPr bwMode="auto">
          <a:xfrm>
            <a:off x="4145504" y="9120975"/>
            <a:ext cx="3169697" cy="480225"/>
          </a:xfrm>
          <a:prstGeom prst="rect">
            <a:avLst/>
          </a:prstGeom>
          <a:noFill/>
          <a:ln w="9525">
            <a:noFill/>
            <a:miter lim="800000"/>
            <a:headEnd/>
            <a:tailEnd/>
          </a:ln>
          <a:effectLst/>
        </p:spPr>
        <p:txBody>
          <a:bodyPr vert="horz" wrap="square" lIns="96663" tIns="48332" rIns="96663" bIns="48332" numCol="1" anchor="b" anchorCtr="0" compatLnSpc="1">
            <a:prstTxWarp prst="textNoShape">
              <a:avLst/>
            </a:prstTxWarp>
          </a:bodyPr>
          <a:lstStyle>
            <a:lvl1pPr algn="r">
              <a:defRPr sz="1300">
                <a:latin typeface="Helvetica" charset="0"/>
                <a:ea typeface="ＭＳ Ｐゴシック" charset="-128"/>
              </a:defRPr>
            </a:lvl1pPr>
          </a:lstStyle>
          <a:p>
            <a:pPr>
              <a:defRPr/>
            </a:pPr>
            <a:fld id="{F654A0FB-88CD-4D82-841A-37D5E4E0E8DE}" type="slidenum">
              <a:rPr lang="en-US"/>
              <a:pPr>
                <a:defRPr/>
              </a:pPr>
              <a:t>‹#›</a:t>
            </a:fld>
            <a:endParaRPr lang="en-US"/>
          </a:p>
        </p:txBody>
      </p:sp>
    </p:spTree>
    <p:extLst>
      <p:ext uri="{BB962C8B-B14F-4D97-AF65-F5344CB8AC3E}">
        <p14:creationId xmlns:p14="http://schemas.microsoft.com/office/powerpoint/2010/main" val="149931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169698" cy="480226"/>
          </a:xfrm>
          <a:prstGeom prst="rect">
            <a:avLst/>
          </a:prstGeom>
          <a:noFill/>
          <a:ln w="9525">
            <a:noFill/>
            <a:miter lim="800000"/>
            <a:headEnd/>
            <a:tailEnd/>
          </a:ln>
        </p:spPr>
        <p:txBody>
          <a:bodyPr vert="horz" wrap="square" lIns="96663" tIns="48332" rIns="96663" bIns="48332" numCol="1" anchor="t" anchorCtr="0" compatLnSpc="1">
            <a:prstTxWarp prst="textNoShape">
              <a:avLst/>
            </a:prstTxWarp>
          </a:bodyPr>
          <a:lstStyle>
            <a:lvl1pPr eaLnBrk="0" hangingPunct="0">
              <a:defRPr kumimoji="0" sz="1300">
                <a:latin typeface="Times New Roman" charset="0"/>
                <a:ea typeface="+mn-ea"/>
                <a:cs typeface="+mn-cs"/>
              </a:defRPr>
            </a:lvl1pPr>
          </a:lstStyle>
          <a:p>
            <a:pPr>
              <a:defRPr/>
            </a:pPr>
            <a:endParaRPr lang="en-US"/>
          </a:p>
        </p:txBody>
      </p:sp>
      <p:sp>
        <p:nvSpPr>
          <p:cNvPr id="34819" name="Rectangle 9"/>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75806" y="4561313"/>
            <a:ext cx="5363589" cy="4320375"/>
          </a:xfrm>
          <a:prstGeom prst="rect">
            <a:avLst/>
          </a:prstGeom>
          <a:noFill/>
          <a:ln w="9525">
            <a:noFill/>
            <a:miter lim="800000"/>
            <a:headEnd/>
            <a:tailEnd/>
          </a:ln>
        </p:spPr>
        <p:txBody>
          <a:bodyPr vert="horz" wrap="square" lIns="96663" tIns="48332" rIns="96663" bIns="483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4145504" y="0"/>
            <a:ext cx="3169697" cy="480226"/>
          </a:xfrm>
          <a:prstGeom prst="rect">
            <a:avLst/>
          </a:prstGeom>
          <a:noFill/>
          <a:ln w="9525">
            <a:noFill/>
            <a:miter lim="800000"/>
            <a:headEnd/>
            <a:tailEnd/>
          </a:ln>
        </p:spPr>
        <p:txBody>
          <a:bodyPr vert="horz" wrap="square" lIns="96663" tIns="48332" rIns="96663" bIns="48332" numCol="1" anchor="t" anchorCtr="0" compatLnSpc="1">
            <a:prstTxWarp prst="textNoShape">
              <a:avLst/>
            </a:prstTxWarp>
          </a:bodyPr>
          <a:lstStyle>
            <a:lvl1pPr algn="r" eaLnBrk="0" hangingPunct="0">
              <a:defRPr kumimoji="0" sz="1300">
                <a:latin typeface="Times New Roman" charset="0"/>
                <a:ea typeface="+mn-ea"/>
                <a:cs typeface="+mn-cs"/>
              </a:defRPr>
            </a:lvl1pPr>
          </a:lstStyle>
          <a:p>
            <a:pPr>
              <a:defRPr/>
            </a:pPr>
            <a:endParaRPr lang="en-US"/>
          </a:p>
        </p:txBody>
      </p:sp>
      <p:sp>
        <p:nvSpPr>
          <p:cNvPr id="2060" name="Rectangle 12"/>
          <p:cNvSpPr>
            <a:spLocks noGrp="1" noChangeArrowheads="1"/>
          </p:cNvSpPr>
          <p:nvPr>
            <p:ph type="ftr" sz="quarter" idx="4"/>
          </p:nvPr>
        </p:nvSpPr>
        <p:spPr bwMode="auto">
          <a:xfrm>
            <a:off x="0" y="9120975"/>
            <a:ext cx="3169698" cy="480225"/>
          </a:xfrm>
          <a:prstGeom prst="rect">
            <a:avLst/>
          </a:prstGeom>
          <a:noFill/>
          <a:ln w="9525">
            <a:noFill/>
            <a:miter lim="800000"/>
            <a:headEnd/>
            <a:tailEnd/>
          </a:ln>
        </p:spPr>
        <p:txBody>
          <a:bodyPr vert="horz" wrap="square" lIns="96663" tIns="48332" rIns="96663" bIns="48332" numCol="1" anchor="b" anchorCtr="0" compatLnSpc="1">
            <a:prstTxWarp prst="textNoShape">
              <a:avLst/>
            </a:prstTxWarp>
          </a:bodyPr>
          <a:lstStyle>
            <a:lvl1pPr eaLnBrk="0" hangingPunct="0">
              <a:defRPr kumimoji="0" sz="1300">
                <a:latin typeface="Times New Roman" charset="0"/>
                <a:ea typeface="+mn-ea"/>
                <a:cs typeface="+mn-cs"/>
              </a:defRPr>
            </a:lvl1pPr>
          </a:lstStyle>
          <a:p>
            <a:pPr>
              <a:defRPr/>
            </a:pPr>
            <a:endParaRPr lang="en-US"/>
          </a:p>
        </p:txBody>
      </p:sp>
      <p:sp>
        <p:nvSpPr>
          <p:cNvPr id="2061" name="Rectangle 13"/>
          <p:cNvSpPr>
            <a:spLocks noGrp="1" noChangeArrowheads="1"/>
          </p:cNvSpPr>
          <p:nvPr>
            <p:ph type="sldNum" sz="quarter" idx="5"/>
          </p:nvPr>
        </p:nvSpPr>
        <p:spPr bwMode="auto">
          <a:xfrm>
            <a:off x="4145504" y="9120975"/>
            <a:ext cx="3169697" cy="480225"/>
          </a:xfrm>
          <a:prstGeom prst="rect">
            <a:avLst/>
          </a:prstGeom>
          <a:noFill/>
          <a:ln w="9525">
            <a:noFill/>
            <a:miter lim="800000"/>
            <a:headEnd/>
            <a:tailEnd/>
          </a:ln>
        </p:spPr>
        <p:txBody>
          <a:bodyPr vert="horz" wrap="square" lIns="96663" tIns="48332" rIns="96663" bIns="48332" numCol="1" anchor="b" anchorCtr="0" compatLnSpc="1">
            <a:prstTxWarp prst="textNoShape">
              <a:avLst/>
            </a:prstTxWarp>
          </a:bodyPr>
          <a:lstStyle>
            <a:lvl1pPr algn="r" eaLnBrk="0" hangingPunct="0">
              <a:defRPr kumimoji="0" sz="1300">
                <a:latin typeface="Times New Roman" charset="0"/>
                <a:ea typeface="ＭＳ Ｐゴシック" charset="-128"/>
              </a:defRPr>
            </a:lvl1pPr>
          </a:lstStyle>
          <a:p>
            <a:pPr>
              <a:defRPr/>
            </a:pPr>
            <a:fld id="{A65FDB11-15A5-43A8-9BA5-AC42D85612FF}" type="slidenum">
              <a:rPr lang="en-US"/>
              <a:pPr>
                <a:defRPr/>
              </a:pPr>
              <a:t>‹#›</a:t>
            </a:fld>
            <a:endParaRPr lang="en-US"/>
          </a:p>
        </p:txBody>
      </p:sp>
    </p:spTree>
    <p:extLst>
      <p:ext uri="{BB962C8B-B14F-4D97-AF65-F5344CB8AC3E}">
        <p14:creationId xmlns:p14="http://schemas.microsoft.com/office/powerpoint/2010/main" val="2526054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ゴシック" pitchFamily="34" charset="-128"/>
              </a:defRPr>
            </a:lvl1pPr>
            <a:lvl2pPr marL="776457" indent="-298637" eaLnBrk="0" hangingPunct="0">
              <a:spcBef>
                <a:spcPct val="30000"/>
              </a:spcBef>
              <a:defRPr kumimoji="1" sz="1300">
                <a:solidFill>
                  <a:schemeClr val="tx1"/>
                </a:solidFill>
                <a:latin typeface="Arial" charset="0"/>
                <a:ea typeface="ＭＳ Ｐゴシック" pitchFamily="34" charset="-128"/>
              </a:defRPr>
            </a:lvl2pPr>
            <a:lvl3pPr marL="1194549" indent="-238910" eaLnBrk="0" hangingPunct="0">
              <a:spcBef>
                <a:spcPct val="30000"/>
              </a:spcBef>
              <a:defRPr kumimoji="1" sz="1300">
                <a:solidFill>
                  <a:schemeClr val="tx1"/>
                </a:solidFill>
                <a:latin typeface="Arial" charset="0"/>
                <a:ea typeface="ＭＳ Ｐゴシック" pitchFamily="34" charset="-128"/>
              </a:defRPr>
            </a:lvl3pPr>
            <a:lvl4pPr marL="1672369" indent="-238910" eaLnBrk="0" hangingPunct="0">
              <a:spcBef>
                <a:spcPct val="30000"/>
              </a:spcBef>
              <a:defRPr kumimoji="1" sz="1300">
                <a:solidFill>
                  <a:schemeClr val="tx1"/>
                </a:solidFill>
                <a:latin typeface="Arial" charset="0"/>
                <a:ea typeface="ＭＳ Ｐゴシック" pitchFamily="34" charset="-128"/>
              </a:defRPr>
            </a:lvl4pPr>
            <a:lvl5pPr marL="2150189" indent="-238910" eaLnBrk="0" hangingPunct="0">
              <a:spcBef>
                <a:spcPct val="30000"/>
              </a:spcBef>
              <a:defRPr kumimoji="1" sz="1300">
                <a:solidFill>
                  <a:schemeClr val="tx1"/>
                </a:solidFill>
                <a:latin typeface="Arial" charset="0"/>
                <a:ea typeface="ＭＳ Ｐゴシック" pitchFamily="34" charset="-128"/>
              </a:defRPr>
            </a:lvl5pPr>
            <a:lvl6pPr marL="262800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6pPr>
            <a:lvl7pPr marL="310582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7pPr>
            <a:lvl8pPr marL="358364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8pPr>
            <a:lvl9pPr marL="406146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9pPr>
          </a:lstStyle>
          <a:p>
            <a:pPr>
              <a:spcBef>
                <a:spcPct val="0"/>
              </a:spcBef>
            </a:pPr>
            <a:fld id="{BD9CA62D-6334-4607-A9B1-A4C53EEFAFD2}" type="slidenum">
              <a:rPr kumimoji="0" lang="en-US" altLang="en-US" smtClean="0">
                <a:latin typeface="Times New Roman" pitchFamily="18" charset="0"/>
              </a:rPr>
              <a:pPr>
                <a:spcBef>
                  <a:spcPct val="0"/>
                </a:spcBef>
              </a:pPr>
              <a:t>1</a:t>
            </a:fld>
            <a:endParaRPr kumimoji="0" lang="en-US" altLang="en-US">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248727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10</a:t>
            </a:fld>
            <a:endParaRPr lang="en-US"/>
          </a:p>
        </p:txBody>
      </p:sp>
    </p:spTree>
    <p:extLst>
      <p:ext uri="{BB962C8B-B14F-4D97-AF65-F5344CB8AC3E}">
        <p14:creationId xmlns:p14="http://schemas.microsoft.com/office/powerpoint/2010/main" val="421781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11</a:t>
            </a:fld>
            <a:endParaRPr lang="en-US"/>
          </a:p>
        </p:txBody>
      </p:sp>
    </p:spTree>
    <p:extLst>
      <p:ext uri="{BB962C8B-B14F-4D97-AF65-F5344CB8AC3E}">
        <p14:creationId xmlns:p14="http://schemas.microsoft.com/office/powerpoint/2010/main" val="377636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12</a:t>
            </a:fld>
            <a:endParaRPr lang="en-US"/>
          </a:p>
        </p:txBody>
      </p:sp>
    </p:spTree>
    <p:extLst>
      <p:ext uri="{BB962C8B-B14F-4D97-AF65-F5344CB8AC3E}">
        <p14:creationId xmlns:p14="http://schemas.microsoft.com/office/powerpoint/2010/main" val="2177790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13</a:t>
            </a:fld>
            <a:endParaRPr lang="en-US"/>
          </a:p>
        </p:txBody>
      </p:sp>
    </p:spTree>
    <p:extLst>
      <p:ext uri="{BB962C8B-B14F-4D97-AF65-F5344CB8AC3E}">
        <p14:creationId xmlns:p14="http://schemas.microsoft.com/office/powerpoint/2010/main" val="313451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14</a:t>
            </a:fld>
            <a:endParaRPr lang="en-US"/>
          </a:p>
        </p:txBody>
      </p:sp>
    </p:spTree>
    <p:extLst>
      <p:ext uri="{BB962C8B-B14F-4D97-AF65-F5344CB8AC3E}">
        <p14:creationId xmlns:p14="http://schemas.microsoft.com/office/powerpoint/2010/main" val="405389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15</a:t>
            </a:fld>
            <a:endParaRPr lang="en-US"/>
          </a:p>
        </p:txBody>
      </p:sp>
    </p:spTree>
    <p:extLst>
      <p:ext uri="{BB962C8B-B14F-4D97-AF65-F5344CB8AC3E}">
        <p14:creationId xmlns:p14="http://schemas.microsoft.com/office/powerpoint/2010/main" val="261289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16</a:t>
            </a:fld>
            <a:endParaRPr lang="en-US"/>
          </a:p>
        </p:txBody>
      </p:sp>
    </p:spTree>
    <p:extLst>
      <p:ext uri="{BB962C8B-B14F-4D97-AF65-F5344CB8AC3E}">
        <p14:creationId xmlns:p14="http://schemas.microsoft.com/office/powerpoint/2010/main" val="227378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17</a:t>
            </a:fld>
            <a:endParaRPr lang="en-US"/>
          </a:p>
        </p:txBody>
      </p:sp>
    </p:spTree>
    <p:extLst>
      <p:ext uri="{BB962C8B-B14F-4D97-AF65-F5344CB8AC3E}">
        <p14:creationId xmlns:p14="http://schemas.microsoft.com/office/powerpoint/2010/main" val="333875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18</a:t>
            </a:fld>
            <a:endParaRPr lang="en-US"/>
          </a:p>
        </p:txBody>
      </p:sp>
    </p:spTree>
    <p:extLst>
      <p:ext uri="{BB962C8B-B14F-4D97-AF65-F5344CB8AC3E}">
        <p14:creationId xmlns:p14="http://schemas.microsoft.com/office/powerpoint/2010/main" val="3325479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19</a:t>
            </a:fld>
            <a:endParaRPr lang="en-US"/>
          </a:p>
        </p:txBody>
      </p:sp>
    </p:spTree>
    <p:extLst>
      <p:ext uri="{BB962C8B-B14F-4D97-AF65-F5344CB8AC3E}">
        <p14:creationId xmlns:p14="http://schemas.microsoft.com/office/powerpoint/2010/main" val="121241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pitchFamily="34" charset="0"/>
                <a:ea typeface="ＭＳ Ｐゴシック" pitchFamily="34" charset="-128"/>
              </a:defRPr>
            </a:lvl1pPr>
            <a:lvl2pPr marL="776137" indent="-298393" eaLnBrk="0" hangingPunct="0">
              <a:spcBef>
                <a:spcPct val="30000"/>
              </a:spcBef>
              <a:defRPr kumimoji="1" sz="1100">
                <a:solidFill>
                  <a:schemeClr val="tx1"/>
                </a:solidFill>
                <a:latin typeface="Arial" pitchFamily="34" charset="0"/>
                <a:ea typeface="ＭＳ Ｐゴシック" pitchFamily="34" charset="-128"/>
              </a:defRPr>
            </a:lvl2pPr>
            <a:lvl3pPr marL="1193568" indent="-238079" eaLnBrk="0" hangingPunct="0">
              <a:spcBef>
                <a:spcPct val="30000"/>
              </a:spcBef>
              <a:defRPr kumimoji="1" sz="1100">
                <a:solidFill>
                  <a:schemeClr val="tx1"/>
                </a:solidFill>
                <a:latin typeface="Arial" pitchFamily="34" charset="0"/>
                <a:ea typeface="ＭＳ Ｐゴシック" pitchFamily="34" charset="-128"/>
              </a:defRPr>
            </a:lvl3pPr>
            <a:lvl4pPr marL="1671316" indent="-238079" eaLnBrk="0" hangingPunct="0">
              <a:spcBef>
                <a:spcPct val="30000"/>
              </a:spcBef>
              <a:defRPr kumimoji="1" sz="1100">
                <a:solidFill>
                  <a:schemeClr val="tx1"/>
                </a:solidFill>
                <a:latin typeface="Arial" pitchFamily="34" charset="0"/>
                <a:ea typeface="ＭＳ Ｐゴシック" pitchFamily="34" charset="-128"/>
              </a:defRPr>
            </a:lvl4pPr>
            <a:lvl5pPr marL="2149059" indent="-238079" eaLnBrk="0" hangingPunct="0">
              <a:spcBef>
                <a:spcPct val="30000"/>
              </a:spcBef>
              <a:defRPr kumimoji="1" sz="1100">
                <a:solidFill>
                  <a:schemeClr val="tx1"/>
                </a:solidFill>
                <a:latin typeface="Arial" pitchFamily="34" charset="0"/>
                <a:ea typeface="ＭＳ Ｐゴシック" pitchFamily="34" charset="-128"/>
              </a:defRPr>
            </a:lvl5pPr>
            <a:lvl6pPr marL="2606172" indent="-238079"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6pPr>
            <a:lvl7pPr marL="3063283" indent="-238079"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7pPr>
            <a:lvl8pPr marL="3520395" indent="-238079"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8pPr>
            <a:lvl9pPr marL="3977506" indent="-238079"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9pPr>
          </a:lstStyle>
          <a:p>
            <a:pPr>
              <a:spcBef>
                <a:spcPct val="0"/>
              </a:spcBef>
            </a:pPr>
            <a:fld id="{5CCFA625-64E5-411C-B6E2-61E59153F0FE}" type="slidenum">
              <a:rPr kumimoji="0" lang="en-US" altLang="en-US" sz="1300">
                <a:solidFill>
                  <a:srgbClr val="000000"/>
                </a:solidFill>
                <a:latin typeface="Times New Roman" pitchFamily="18" charset="0"/>
              </a:rPr>
              <a:pPr>
                <a:spcBef>
                  <a:spcPct val="0"/>
                </a:spcBef>
              </a:pPr>
              <a:t>2</a:t>
            </a:fld>
            <a:endParaRPr kumimoji="0" lang="en-US" altLang="en-US" sz="1300" dirty="0">
              <a:solidFill>
                <a:srgbClr val="000000"/>
              </a:solidFill>
              <a:latin typeface="Times New Roman" pitchFamily="18"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latin typeface="Arial" pitchFamily="34" charset="0"/>
            </a:endParaRPr>
          </a:p>
        </p:txBody>
      </p:sp>
    </p:spTree>
    <p:extLst>
      <p:ext uri="{BB962C8B-B14F-4D97-AF65-F5344CB8AC3E}">
        <p14:creationId xmlns:p14="http://schemas.microsoft.com/office/powerpoint/2010/main" val="110199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20</a:t>
            </a:fld>
            <a:endParaRPr lang="en-US"/>
          </a:p>
        </p:txBody>
      </p:sp>
    </p:spTree>
    <p:extLst>
      <p:ext uri="{BB962C8B-B14F-4D97-AF65-F5344CB8AC3E}">
        <p14:creationId xmlns:p14="http://schemas.microsoft.com/office/powerpoint/2010/main" val="402071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21</a:t>
            </a:fld>
            <a:endParaRPr lang="en-US"/>
          </a:p>
        </p:txBody>
      </p:sp>
    </p:spTree>
    <p:extLst>
      <p:ext uri="{BB962C8B-B14F-4D97-AF65-F5344CB8AC3E}">
        <p14:creationId xmlns:p14="http://schemas.microsoft.com/office/powerpoint/2010/main" val="2189025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22</a:t>
            </a:fld>
            <a:endParaRPr lang="en-US"/>
          </a:p>
        </p:txBody>
      </p:sp>
    </p:spTree>
    <p:extLst>
      <p:ext uri="{BB962C8B-B14F-4D97-AF65-F5344CB8AC3E}">
        <p14:creationId xmlns:p14="http://schemas.microsoft.com/office/powerpoint/2010/main" val="258101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23</a:t>
            </a:fld>
            <a:endParaRPr lang="en-US"/>
          </a:p>
        </p:txBody>
      </p:sp>
    </p:spTree>
    <p:extLst>
      <p:ext uri="{BB962C8B-B14F-4D97-AF65-F5344CB8AC3E}">
        <p14:creationId xmlns:p14="http://schemas.microsoft.com/office/powerpoint/2010/main" val="359872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24</a:t>
            </a:fld>
            <a:endParaRPr lang="en-US"/>
          </a:p>
        </p:txBody>
      </p:sp>
    </p:spTree>
    <p:extLst>
      <p:ext uri="{BB962C8B-B14F-4D97-AF65-F5344CB8AC3E}">
        <p14:creationId xmlns:p14="http://schemas.microsoft.com/office/powerpoint/2010/main" val="174394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25</a:t>
            </a:fld>
            <a:endParaRPr lang="en-US"/>
          </a:p>
        </p:txBody>
      </p:sp>
    </p:spTree>
    <p:extLst>
      <p:ext uri="{BB962C8B-B14F-4D97-AF65-F5344CB8AC3E}">
        <p14:creationId xmlns:p14="http://schemas.microsoft.com/office/powerpoint/2010/main" val="3193525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26</a:t>
            </a:fld>
            <a:endParaRPr lang="en-US"/>
          </a:p>
        </p:txBody>
      </p:sp>
    </p:spTree>
    <p:extLst>
      <p:ext uri="{BB962C8B-B14F-4D97-AF65-F5344CB8AC3E}">
        <p14:creationId xmlns:p14="http://schemas.microsoft.com/office/powerpoint/2010/main" val="3000910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27</a:t>
            </a:fld>
            <a:endParaRPr lang="en-US"/>
          </a:p>
        </p:txBody>
      </p:sp>
    </p:spTree>
    <p:extLst>
      <p:ext uri="{BB962C8B-B14F-4D97-AF65-F5344CB8AC3E}">
        <p14:creationId xmlns:p14="http://schemas.microsoft.com/office/powerpoint/2010/main" val="921945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28</a:t>
            </a:fld>
            <a:endParaRPr lang="en-US"/>
          </a:p>
        </p:txBody>
      </p:sp>
    </p:spTree>
    <p:extLst>
      <p:ext uri="{BB962C8B-B14F-4D97-AF65-F5344CB8AC3E}">
        <p14:creationId xmlns:p14="http://schemas.microsoft.com/office/powerpoint/2010/main" val="46381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29</a:t>
            </a:fld>
            <a:endParaRPr lang="en-US"/>
          </a:p>
        </p:txBody>
      </p:sp>
    </p:spTree>
    <p:extLst>
      <p:ext uri="{BB962C8B-B14F-4D97-AF65-F5344CB8AC3E}">
        <p14:creationId xmlns:p14="http://schemas.microsoft.com/office/powerpoint/2010/main" val="51685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ゴシック" pitchFamily="34" charset="-128"/>
              </a:defRPr>
            </a:lvl1pPr>
            <a:lvl2pPr marL="776457" indent="-298637" eaLnBrk="0" hangingPunct="0">
              <a:spcBef>
                <a:spcPct val="30000"/>
              </a:spcBef>
              <a:defRPr kumimoji="1" sz="1300">
                <a:solidFill>
                  <a:schemeClr val="tx1"/>
                </a:solidFill>
                <a:latin typeface="Arial" charset="0"/>
                <a:ea typeface="ＭＳ Ｐゴシック" pitchFamily="34" charset="-128"/>
              </a:defRPr>
            </a:lvl2pPr>
            <a:lvl3pPr marL="1194549" indent="-238910" eaLnBrk="0" hangingPunct="0">
              <a:spcBef>
                <a:spcPct val="30000"/>
              </a:spcBef>
              <a:defRPr kumimoji="1" sz="1300">
                <a:solidFill>
                  <a:schemeClr val="tx1"/>
                </a:solidFill>
                <a:latin typeface="Arial" charset="0"/>
                <a:ea typeface="ＭＳ Ｐゴシック" pitchFamily="34" charset="-128"/>
              </a:defRPr>
            </a:lvl3pPr>
            <a:lvl4pPr marL="1672369" indent="-238910" eaLnBrk="0" hangingPunct="0">
              <a:spcBef>
                <a:spcPct val="30000"/>
              </a:spcBef>
              <a:defRPr kumimoji="1" sz="1300">
                <a:solidFill>
                  <a:schemeClr val="tx1"/>
                </a:solidFill>
                <a:latin typeface="Arial" charset="0"/>
                <a:ea typeface="ＭＳ Ｐゴシック" pitchFamily="34" charset="-128"/>
              </a:defRPr>
            </a:lvl4pPr>
            <a:lvl5pPr marL="2150189" indent="-238910" eaLnBrk="0" hangingPunct="0">
              <a:spcBef>
                <a:spcPct val="30000"/>
              </a:spcBef>
              <a:defRPr kumimoji="1" sz="1300">
                <a:solidFill>
                  <a:schemeClr val="tx1"/>
                </a:solidFill>
                <a:latin typeface="Arial" charset="0"/>
                <a:ea typeface="ＭＳ Ｐゴシック" pitchFamily="34" charset="-128"/>
              </a:defRPr>
            </a:lvl5pPr>
            <a:lvl6pPr marL="262800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6pPr>
            <a:lvl7pPr marL="310582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7pPr>
            <a:lvl8pPr marL="358364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8pPr>
            <a:lvl9pPr marL="406146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3</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93317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30</a:t>
            </a:fld>
            <a:endParaRPr lang="en-US"/>
          </a:p>
        </p:txBody>
      </p:sp>
    </p:spTree>
    <p:extLst>
      <p:ext uri="{BB962C8B-B14F-4D97-AF65-F5344CB8AC3E}">
        <p14:creationId xmlns:p14="http://schemas.microsoft.com/office/powerpoint/2010/main" val="84498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ゴシック" pitchFamily="34" charset="-128"/>
              </a:defRPr>
            </a:lvl1pPr>
            <a:lvl2pPr marL="776457" indent="-298637" eaLnBrk="0" hangingPunct="0">
              <a:spcBef>
                <a:spcPct val="30000"/>
              </a:spcBef>
              <a:defRPr kumimoji="1" sz="1300">
                <a:solidFill>
                  <a:schemeClr val="tx1"/>
                </a:solidFill>
                <a:latin typeface="Arial" charset="0"/>
                <a:ea typeface="ＭＳ Ｐゴシック" pitchFamily="34" charset="-128"/>
              </a:defRPr>
            </a:lvl2pPr>
            <a:lvl3pPr marL="1194549" indent="-238910" eaLnBrk="0" hangingPunct="0">
              <a:spcBef>
                <a:spcPct val="30000"/>
              </a:spcBef>
              <a:defRPr kumimoji="1" sz="1300">
                <a:solidFill>
                  <a:schemeClr val="tx1"/>
                </a:solidFill>
                <a:latin typeface="Arial" charset="0"/>
                <a:ea typeface="ＭＳ Ｐゴシック" pitchFamily="34" charset="-128"/>
              </a:defRPr>
            </a:lvl3pPr>
            <a:lvl4pPr marL="1672369" indent="-238910" eaLnBrk="0" hangingPunct="0">
              <a:spcBef>
                <a:spcPct val="30000"/>
              </a:spcBef>
              <a:defRPr kumimoji="1" sz="1300">
                <a:solidFill>
                  <a:schemeClr val="tx1"/>
                </a:solidFill>
                <a:latin typeface="Arial" charset="0"/>
                <a:ea typeface="ＭＳ Ｐゴシック" pitchFamily="34" charset="-128"/>
              </a:defRPr>
            </a:lvl4pPr>
            <a:lvl5pPr marL="2150189" indent="-238910" eaLnBrk="0" hangingPunct="0">
              <a:spcBef>
                <a:spcPct val="30000"/>
              </a:spcBef>
              <a:defRPr kumimoji="1" sz="1300">
                <a:solidFill>
                  <a:schemeClr val="tx1"/>
                </a:solidFill>
                <a:latin typeface="Arial" charset="0"/>
                <a:ea typeface="ＭＳ Ｐゴシック" pitchFamily="34" charset="-128"/>
              </a:defRPr>
            </a:lvl5pPr>
            <a:lvl6pPr marL="262800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6pPr>
            <a:lvl7pPr marL="310582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7pPr>
            <a:lvl8pPr marL="358364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8pPr>
            <a:lvl9pPr marL="406146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9pPr>
          </a:lstStyle>
          <a:p>
            <a:pPr>
              <a:spcBef>
                <a:spcPct val="0"/>
              </a:spcBef>
            </a:pPr>
            <a:fld id="{DC4B0595-7397-49D0-A417-AD479A496298}" type="slidenum">
              <a:rPr kumimoji="0" lang="en-US" altLang="en-US" smtClean="0">
                <a:latin typeface="Times New Roman" pitchFamily="18" charset="0"/>
              </a:rPr>
              <a:pPr>
                <a:spcBef>
                  <a:spcPct val="0"/>
                </a:spcBef>
              </a:pPr>
              <a:t>31</a:t>
            </a:fld>
            <a:endParaRPr kumimoji="0" lang="en-US" altLang="en-US">
              <a:latin typeface="Times New Roman" pitchFamily="18" charset="0"/>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070387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a:t>
            </a:r>
            <a:r>
              <a:rPr lang="en-US" baseline="0" dirty="0"/>
              <a:t> entity examples… no SKE</a:t>
            </a:r>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32</a:t>
            </a:fld>
            <a:endParaRPr lang="en-US">
              <a:solidFill>
                <a:srgbClr val="000000"/>
              </a:solidFill>
            </a:endParaRPr>
          </a:p>
        </p:txBody>
      </p:sp>
    </p:spTree>
    <p:extLst>
      <p:ext uri="{BB962C8B-B14F-4D97-AF65-F5344CB8AC3E}">
        <p14:creationId xmlns:p14="http://schemas.microsoft.com/office/powerpoint/2010/main" val="4127295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6278" lvl="1">
              <a:buClr>
                <a:srgbClr val="125EB2"/>
              </a:buClr>
            </a:pPr>
            <a:endParaRPr lang="en-US" altLang="en-US" sz="1700"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33</a:t>
            </a:fld>
            <a:endParaRPr lang="en-US">
              <a:solidFill>
                <a:srgbClr val="000000"/>
              </a:solidFill>
            </a:endParaRPr>
          </a:p>
        </p:txBody>
      </p:sp>
    </p:spTree>
    <p:extLst>
      <p:ext uri="{BB962C8B-B14F-4D97-AF65-F5344CB8AC3E}">
        <p14:creationId xmlns:p14="http://schemas.microsoft.com/office/powerpoint/2010/main" val="1829319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6278" lvl="1">
              <a:buClr>
                <a:srgbClr val="125EB2"/>
              </a:buClr>
            </a:pPr>
            <a:endParaRPr lang="en-US" altLang="en-US" sz="1700"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34</a:t>
            </a:fld>
            <a:endParaRPr lang="en-US">
              <a:solidFill>
                <a:srgbClr val="000000"/>
              </a:solidFill>
            </a:endParaRPr>
          </a:p>
        </p:txBody>
      </p:sp>
    </p:spTree>
    <p:extLst>
      <p:ext uri="{BB962C8B-B14F-4D97-AF65-F5344CB8AC3E}">
        <p14:creationId xmlns:p14="http://schemas.microsoft.com/office/powerpoint/2010/main" val="4005035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35</a:t>
            </a:fld>
            <a:endParaRPr lang="en-US">
              <a:solidFill>
                <a:srgbClr val="000000"/>
              </a:solidFill>
            </a:endParaRPr>
          </a:p>
        </p:txBody>
      </p:sp>
    </p:spTree>
    <p:extLst>
      <p:ext uri="{BB962C8B-B14F-4D97-AF65-F5344CB8AC3E}">
        <p14:creationId xmlns:p14="http://schemas.microsoft.com/office/powerpoint/2010/main" val="3013476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36</a:t>
            </a:fld>
            <a:endParaRPr lang="en-US">
              <a:solidFill>
                <a:srgbClr val="000000"/>
              </a:solidFill>
            </a:endParaRPr>
          </a:p>
        </p:txBody>
      </p:sp>
    </p:spTree>
    <p:extLst>
      <p:ext uri="{BB962C8B-B14F-4D97-AF65-F5344CB8AC3E}">
        <p14:creationId xmlns:p14="http://schemas.microsoft.com/office/powerpoint/2010/main" val="1065647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6278" lvl="1">
              <a:buClr>
                <a:srgbClr val="125EB2"/>
              </a:buClr>
            </a:pPr>
            <a:r>
              <a:rPr lang="en-US" altLang="en-US" sz="1700" dirty="0">
                <a:ea typeface="ＭＳ Ｐゴシック" pitchFamily="34" charset="-128"/>
              </a:rPr>
              <a:t>Gov. Wide Statements are prepared using the economic resources measurement focus and the ACCRUAL BASIS OF accounting. (Report Assets, Liabilities, Revenue and expenses and gains and losses of the Government) Fiduciary Activities not available to finance government programs s/b excluded. </a:t>
            </a:r>
          </a:p>
          <a:p>
            <a:pPr marL="1546278" lvl="1">
              <a:buClr>
                <a:srgbClr val="125EB2"/>
              </a:buClr>
            </a:pPr>
            <a:endParaRPr lang="en-US" altLang="en-US" sz="1700" dirty="0">
              <a:ea typeface="ＭＳ Ｐゴシック" pitchFamily="34" charset="-128"/>
            </a:endParaRPr>
          </a:p>
          <a:p>
            <a:pPr marL="1546278" lvl="1">
              <a:buClr>
                <a:srgbClr val="125EB2"/>
              </a:buClr>
            </a:pPr>
            <a:r>
              <a:rPr lang="en-US" altLang="en-US" sz="1700" dirty="0" err="1">
                <a:ea typeface="ＭＳ Ｐゴシック" pitchFamily="34" charset="-128"/>
              </a:rPr>
              <a:t>Gov</a:t>
            </a:r>
            <a:r>
              <a:rPr lang="en-US" altLang="en-US" sz="1700" dirty="0">
                <a:ea typeface="ＭＳ Ｐゴシック" pitchFamily="34" charset="-128"/>
              </a:rPr>
              <a:t> Fund Financials use the current financial resources measurement focus and modified accrual basis of accounting. </a:t>
            </a:r>
          </a:p>
          <a:p>
            <a:pPr marL="1546278" lvl="1">
              <a:buClr>
                <a:srgbClr val="125EB2"/>
              </a:buClr>
            </a:pPr>
            <a:r>
              <a:rPr lang="en-US" altLang="en-US" sz="1700" dirty="0" err="1">
                <a:ea typeface="ＭＳ Ｐゴシック" pitchFamily="34" charset="-128"/>
              </a:rPr>
              <a:t>Gov</a:t>
            </a:r>
            <a:r>
              <a:rPr lang="en-US" altLang="en-US" sz="1700" dirty="0">
                <a:ea typeface="ＭＳ Ｐゴシック" pitchFamily="34" charset="-128"/>
              </a:rPr>
              <a:t> Income statements keep in mind other financing sources/uses/transfers</a:t>
            </a:r>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37</a:t>
            </a:fld>
            <a:endParaRPr lang="en-US">
              <a:solidFill>
                <a:srgbClr val="000000"/>
              </a:solidFill>
            </a:endParaRPr>
          </a:p>
        </p:txBody>
      </p:sp>
    </p:spTree>
    <p:extLst>
      <p:ext uri="{BB962C8B-B14F-4D97-AF65-F5344CB8AC3E}">
        <p14:creationId xmlns:p14="http://schemas.microsoft.com/office/powerpoint/2010/main" val="2937640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6278" lvl="1">
              <a:buClr>
                <a:srgbClr val="125EB2"/>
              </a:buClr>
            </a:pPr>
            <a:endParaRPr lang="en-US" altLang="en-US" sz="1700"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38</a:t>
            </a:fld>
            <a:endParaRPr lang="en-US">
              <a:solidFill>
                <a:srgbClr val="000000"/>
              </a:solidFill>
            </a:endParaRPr>
          </a:p>
        </p:txBody>
      </p:sp>
    </p:spTree>
    <p:extLst>
      <p:ext uri="{BB962C8B-B14F-4D97-AF65-F5344CB8AC3E}">
        <p14:creationId xmlns:p14="http://schemas.microsoft.com/office/powerpoint/2010/main" val="59035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39</a:t>
            </a:fld>
            <a:endParaRPr lang="en-US">
              <a:solidFill>
                <a:srgbClr val="000000"/>
              </a:solidFill>
            </a:endParaRPr>
          </a:p>
        </p:txBody>
      </p:sp>
    </p:spTree>
    <p:extLst>
      <p:ext uri="{BB962C8B-B14F-4D97-AF65-F5344CB8AC3E}">
        <p14:creationId xmlns:p14="http://schemas.microsoft.com/office/powerpoint/2010/main" val="59469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ゴシック" pitchFamily="34" charset="-128"/>
              </a:defRPr>
            </a:lvl1pPr>
            <a:lvl2pPr marL="776457" indent="-298637" eaLnBrk="0" hangingPunct="0">
              <a:spcBef>
                <a:spcPct val="30000"/>
              </a:spcBef>
              <a:defRPr kumimoji="1" sz="1300">
                <a:solidFill>
                  <a:schemeClr val="tx1"/>
                </a:solidFill>
                <a:latin typeface="Arial" charset="0"/>
                <a:ea typeface="ＭＳ Ｐゴシック" pitchFamily="34" charset="-128"/>
              </a:defRPr>
            </a:lvl2pPr>
            <a:lvl3pPr marL="1194549" indent="-238910" eaLnBrk="0" hangingPunct="0">
              <a:spcBef>
                <a:spcPct val="30000"/>
              </a:spcBef>
              <a:defRPr kumimoji="1" sz="1300">
                <a:solidFill>
                  <a:schemeClr val="tx1"/>
                </a:solidFill>
                <a:latin typeface="Arial" charset="0"/>
                <a:ea typeface="ＭＳ Ｐゴシック" pitchFamily="34" charset="-128"/>
              </a:defRPr>
            </a:lvl3pPr>
            <a:lvl4pPr marL="1672369" indent="-238910" eaLnBrk="0" hangingPunct="0">
              <a:spcBef>
                <a:spcPct val="30000"/>
              </a:spcBef>
              <a:defRPr kumimoji="1" sz="1300">
                <a:solidFill>
                  <a:schemeClr val="tx1"/>
                </a:solidFill>
                <a:latin typeface="Arial" charset="0"/>
                <a:ea typeface="ＭＳ Ｐゴシック" pitchFamily="34" charset="-128"/>
              </a:defRPr>
            </a:lvl4pPr>
            <a:lvl5pPr marL="2150189" indent="-238910" eaLnBrk="0" hangingPunct="0">
              <a:spcBef>
                <a:spcPct val="30000"/>
              </a:spcBef>
              <a:defRPr kumimoji="1" sz="1300">
                <a:solidFill>
                  <a:schemeClr val="tx1"/>
                </a:solidFill>
                <a:latin typeface="Arial" charset="0"/>
                <a:ea typeface="ＭＳ Ｐゴシック" pitchFamily="34" charset="-128"/>
              </a:defRPr>
            </a:lvl5pPr>
            <a:lvl6pPr marL="262800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6pPr>
            <a:lvl7pPr marL="310582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7pPr>
            <a:lvl8pPr marL="358364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8pPr>
            <a:lvl9pPr marL="406146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4</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622527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40</a:t>
            </a:fld>
            <a:endParaRPr lang="en-US">
              <a:solidFill>
                <a:srgbClr val="000000"/>
              </a:solidFill>
            </a:endParaRPr>
          </a:p>
        </p:txBody>
      </p:sp>
    </p:spTree>
    <p:extLst>
      <p:ext uri="{BB962C8B-B14F-4D97-AF65-F5344CB8AC3E}">
        <p14:creationId xmlns:p14="http://schemas.microsoft.com/office/powerpoint/2010/main" val="3276496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41</a:t>
            </a:fld>
            <a:endParaRPr lang="en-US">
              <a:solidFill>
                <a:srgbClr val="000000"/>
              </a:solidFill>
            </a:endParaRPr>
          </a:p>
        </p:txBody>
      </p:sp>
    </p:spTree>
    <p:extLst>
      <p:ext uri="{BB962C8B-B14F-4D97-AF65-F5344CB8AC3E}">
        <p14:creationId xmlns:p14="http://schemas.microsoft.com/office/powerpoint/2010/main" val="3221357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42</a:t>
            </a:fld>
            <a:endParaRPr lang="en-US">
              <a:solidFill>
                <a:srgbClr val="000000"/>
              </a:solidFill>
            </a:endParaRPr>
          </a:p>
        </p:txBody>
      </p:sp>
    </p:spTree>
    <p:extLst>
      <p:ext uri="{BB962C8B-B14F-4D97-AF65-F5344CB8AC3E}">
        <p14:creationId xmlns:p14="http://schemas.microsoft.com/office/powerpoint/2010/main" val="2562045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43</a:t>
            </a:fld>
            <a:endParaRPr lang="en-US">
              <a:solidFill>
                <a:srgbClr val="000000"/>
              </a:solidFill>
            </a:endParaRPr>
          </a:p>
        </p:txBody>
      </p:sp>
    </p:spTree>
    <p:extLst>
      <p:ext uri="{BB962C8B-B14F-4D97-AF65-F5344CB8AC3E}">
        <p14:creationId xmlns:p14="http://schemas.microsoft.com/office/powerpoint/2010/main" val="3187364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44</a:t>
            </a:fld>
            <a:endParaRPr lang="en-US">
              <a:solidFill>
                <a:srgbClr val="000000"/>
              </a:solidFill>
            </a:endParaRPr>
          </a:p>
        </p:txBody>
      </p:sp>
    </p:spTree>
    <p:extLst>
      <p:ext uri="{BB962C8B-B14F-4D97-AF65-F5344CB8AC3E}">
        <p14:creationId xmlns:p14="http://schemas.microsoft.com/office/powerpoint/2010/main" val="388433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45</a:t>
            </a:fld>
            <a:endParaRPr lang="en-US">
              <a:solidFill>
                <a:srgbClr val="000000"/>
              </a:solidFill>
            </a:endParaRPr>
          </a:p>
        </p:txBody>
      </p:sp>
    </p:spTree>
    <p:extLst>
      <p:ext uri="{BB962C8B-B14F-4D97-AF65-F5344CB8AC3E}">
        <p14:creationId xmlns:p14="http://schemas.microsoft.com/office/powerpoint/2010/main" val="2846005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46</a:t>
            </a:fld>
            <a:endParaRPr lang="en-US">
              <a:solidFill>
                <a:srgbClr val="000000"/>
              </a:solidFill>
            </a:endParaRPr>
          </a:p>
        </p:txBody>
      </p:sp>
    </p:spTree>
    <p:extLst>
      <p:ext uri="{BB962C8B-B14F-4D97-AF65-F5344CB8AC3E}">
        <p14:creationId xmlns:p14="http://schemas.microsoft.com/office/powerpoint/2010/main" val="710651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5639">
              <a:defRPr/>
            </a:pPr>
            <a:fld id="{A65FDB11-15A5-43A8-9BA5-AC42D85612FF}" type="slidenum">
              <a:rPr lang="en-US">
                <a:solidFill>
                  <a:srgbClr val="000000"/>
                </a:solidFill>
              </a:rPr>
              <a:pPr defTabSz="955639">
                <a:defRPr/>
              </a:pPr>
              <a:t>47</a:t>
            </a:fld>
            <a:endParaRPr lang="en-US">
              <a:solidFill>
                <a:srgbClr val="000000"/>
              </a:solidFill>
            </a:endParaRPr>
          </a:p>
        </p:txBody>
      </p:sp>
    </p:spTree>
    <p:extLst>
      <p:ext uri="{BB962C8B-B14F-4D97-AF65-F5344CB8AC3E}">
        <p14:creationId xmlns:p14="http://schemas.microsoft.com/office/powerpoint/2010/main" val="43107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Arial" charset="0"/>
                <a:ea typeface="ＭＳ Ｐゴシック" pitchFamily="34" charset="-128"/>
              </a:defRPr>
            </a:lvl1pPr>
            <a:lvl2pPr marL="776457" indent="-298637" eaLnBrk="0" hangingPunct="0">
              <a:spcBef>
                <a:spcPct val="30000"/>
              </a:spcBef>
              <a:defRPr kumimoji="1" sz="1300">
                <a:solidFill>
                  <a:schemeClr val="tx1"/>
                </a:solidFill>
                <a:latin typeface="Arial" charset="0"/>
                <a:ea typeface="ＭＳ Ｐゴシック" pitchFamily="34" charset="-128"/>
              </a:defRPr>
            </a:lvl2pPr>
            <a:lvl3pPr marL="1194549" indent="-238910" eaLnBrk="0" hangingPunct="0">
              <a:spcBef>
                <a:spcPct val="30000"/>
              </a:spcBef>
              <a:defRPr kumimoji="1" sz="1300">
                <a:solidFill>
                  <a:schemeClr val="tx1"/>
                </a:solidFill>
                <a:latin typeface="Arial" charset="0"/>
                <a:ea typeface="ＭＳ Ｐゴシック" pitchFamily="34" charset="-128"/>
              </a:defRPr>
            </a:lvl3pPr>
            <a:lvl4pPr marL="1672369" indent="-238910" eaLnBrk="0" hangingPunct="0">
              <a:spcBef>
                <a:spcPct val="30000"/>
              </a:spcBef>
              <a:defRPr kumimoji="1" sz="1300">
                <a:solidFill>
                  <a:schemeClr val="tx1"/>
                </a:solidFill>
                <a:latin typeface="Arial" charset="0"/>
                <a:ea typeface="ＭＳ Ｐゴシック" pitchFamily="34" charset="-128"/>
              </a:defRPr>
            </a:lvl4pPr>
            <a:lvl5pPr marL="2150189" indent="-238910" eaLnBrk="0" hangingPunct="0">
              <a:spcBef>
                <a:spcPct val="30000"/>
              </a:spcBef>
              <a:defRPr kumimoji="1" sz="1300">
                <a:solidFill>
                  <a:schemeClr val="tx1"/>
                </a:solidFill>
                <a:latin typeface="Arial" charset="0"/>
                <a:ea typeface="ＭＳ Ｐゴシック" pitchFamily="34" charset="-128"/>
              </a:defRPr>
            </a:lvl5pPr>
            <a:lvl6pPr marL="262800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6pPr>
            <a:lvl7pPr marL="310582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7pPr>
            <a:lvl8pPr marL="358364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8pPr>
            <a:lvl9pPr marL="4061468" indent="-238910" eaLnBrk="0" fontAlgn="base" hangingPunct="0">
              <a:spcBef>
                <a:spcPct val="30000"/>
              </a:spcBef>
              <a:spcAft>
                <a:spcPct val="0"/>
              </a:spcAft>
              <a:defRPr kumimoji="1" sz="1300">
                <a:solidFill>
                  <a:schemeClr val="tx1"/>
                </a:solidFill>
                <a:latin typeface="Arial" charset="0"/>
                <a:ea typeface="ＭＳ Ｐゴシック" pitchFamily="34" charset="-128"/>
              </a:defRPr>
            </a:lvl9pPr>
          </a:lstStyle>
          <a:p>
            <a:pPr>
              <a:spcBef>
                <a:spcPct val="0"/>
              </a:spcBef>
            </a:pPr>
            <a:fld id="{816A35DF-1D3D-4960-9854-387FBCFD5F27}" type="slidenum">
              <a:rPr kumimoji="0" lang="en-US" altLang="en-US" smtClean="0">
                <a:latin typeface="Times New Roman" pitchFamily="18" charset="0"/>
              </a:rPr>
              <a:pPr>
                <a:spcBef>
                  <a:spcPct val="0"/>
                </a:spcBef>
              </a:pPr>
              <a:t>5</a:t>
            </a:fld>
            <a:endParaRPr kumimoji="0" lang="en-US" altLang="en-US">
              <a:latin typeface="Times New Roman" pitchFamily="18" charset="0"/>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0156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6</a:t>
            </a:fld>
            <a:endParaRPr lang="en-US"/>
          </a:p>
        </p:txBody>
      </p:sp>
    </p:spTree>
    <p:extLst>
      <p:ext uri="{BB962C8B-B14F-4D97-AF65-F5344CB8AC3E}">
        <p14:creationId xmlns:p14="http://schemas.microsoft.com/office/powerpoint/2010/main" val="252368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7</a:t>
            </a:fld>
            <a:endParaRPr lang="en-US"/>
          </a:p>
        </p:txBody>
      </p:sp>
    </p:spTree>
    <p:extLst>
      <p:ext uri="{BB962C8B-B14F-4D97-AF65-F5344CB8AC3E}">
        <p14:creationId xmlns:p14="http://schemas.microsoft.com/office/powerpoint/2010/main" val="186390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8</a:t>
            </a:fld>
            <a:endParaRPr lang="en-US"/>
          </a:p>
        </p:txBody>
      </p:sp>
    </p:spTree>
    <p:extLst>
      <p:ext uri="{BB962C8B-B14F-4D97-AF65-F5344CB8AC3E}">
        <p14:creationId xmlns:p14="http://schemas.microsoft.com/office/powerpoint/2010/main" val="204490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 own versus auditor</a:t>
            </a:r>
            <a:r>
              <a:rPr lang="en-US" baseline="0" dirty="0"/>
              <a:t> prepared financials-Numbers</a:t>
            </a:r>
          </a:p>
          <a:p>
            <a:r>
              <a:rPr lang="en-US" baseline="0" dirty="0"/>
              <a:t>Missing info- new/old accounting pronouncements, comparative info, accrual vs modified, capital assets, modified approach to infrastructure GASB34, keep contact info up to date</a:t>
            </a:r>
          </a:p>
          <a:p>
            <a:endParaRPr lang="en-US" dirty="0"/>
          </a:p>
        </p:txBody>
      </p:sp>
      <p:sp>
        <p:nvSpPr>
          <p:cNvPr id="4" name="Slide Number Placeholder 3"/>
          <p:cNvSpPr>
            <a:spLocks noGrp="1"/>
          </p:cNvSpPr>
          <p:nvPr>
            <p:ph type="sldNum" sz="quarter" idx="10"/>
          </p:nvPr>
        </p:nvSpPr>
        <p:spPr/>
        <p:txBody>
          <a:bodyPr/>
          <a:lstStyle/>
          <a:p>
            <a:pPr>
              <a:defRPr/>
            </a:pPr>
            <a:fld id="{A65FDB11-15A5-43A8-9BA5-AC42D85612FF}" type="slidenum">
              <a:rPr lang="en-US" smtClean="0"/>
              <a:pPr>
                <a:defRPr/>
              </a:pPr>
              <a:t>9</a:t>
            </a:fld>
            <a:endParaRPr lang="en-US"/>
          </a:p>
        </p:txBody>
      </p:sp>
    </p:spTree>
    <p:extLst>
      <p:ext uri="{BB962C8B-B14F-4D97-AF65-F5344CB8AC3E}">
        <p14:creationId xmlns:p14="http://schemas.microsoft.com/office/powerpoint/2010/main" val="234451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20"/>
          <p:cNvSpPr>
            <a:spLocks noGrp="1" noChangeArrowheads="1"/>
          </p:cNvSpPr>
          <p:nvPr>
            <p:ph type="sldNum" sz="quarter" idx="10"/>
          </p:nvPr>
        </p:nvSpPr>
        <p:spPr>
          <a:ln/>
        </p:spPr>
        <p:txBody>
          <a:bodyPr/>
          <a:lstStyle>
            <a:lvl1pPr>
              <a:defRPr/>
            </a:lvl1pPr>
          </a:lstStyle>
          <a:p>
            <a:pPr>
              <a:defRPr/>
            </a:pPr>
            <a:fld id="{2342BAB8-3008-4B78-823C-EDFD8A1AB42C}" type="slidenum">
              <a:rPr lang="en-US"/>
              <a:pPr>
                <a:defRPr/>
              </a:pPr>
              <a:t>‹#›</a:t>
            </a:fld>
            <a:endParaRPr lang="en-US" sz="2800"/>
          </a:p>
        </p:txBody>
      </p:sp>
    </p:spTree>
    <p:extLst>
      <p:ext uri="{BB962C8B-B14F-4D97-AF65-F5344CB8AC3E}">
        <p14:creationId xmlns:p14="http://schemas.microsoft.com/office/powerpoint/2010/main" val="7895112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6" name="Text Placeholder 5"/>
          <p:cNvSpPr>
            <a:spLocks noGrp="1"/>
          </p:cNvSpPr>
          <p:nvPr>
            <p:ph type="body" sz="quarter" idx="11"/>
          </p:nvPr>
        </p:nvSpPr>
        <p:spPr>
          <a:xfrm>
            <a:off x="228600" y="1143000"/>
            <a:ext cx="8686800" cy="4953000"/>
          </a:xfrm>
        </p:spPr>
        <p:txBody>
          <a:bodyPr/>
          <a:lstStyle>
            <a:lvl1pPr marL="465138" indent="-465138">
              <a:spcAft>
                <a:spcPts val="600"/>
              </a:spcAft>
              <a:buClr>
                <a:srgbClr val="F8AF00"/>
              </a:buClr>
              <a:buNone/>
              <a:defRPr sz="3200"/>
            </a:lvl1pPr>
            <a:lvl2pPr marL="914400" indent="-457200">
              <a:buClrTx/>
              <a:buSzPct val="100000"/>
              <a:defRPr sz="2800"/>
            </a:lvl2pPr>
            <a:lvl3pPr marL="1379538" indent="-465138">
              <a:buClrTx/>
              <a:buFont typeface="Arial" pitchFamily="34" charset="0"/>
              <a:buChar char="–"/>
              <a:defRPr sz="2400"/>
            </a:lvl3pPr>
            <a:lvl4pPr marL="1828800" indent="-449263">
              <a:buClrTx/>
              <a:defRPr sz="2200"/>
            </a:lvl4pPr>
            <a:lvl5pPr marL="2293938" indent="-465138">
              <a:buClrTx/>
              <a:buFont typeface="Arial"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a:spLocks noGrp="1" noChangeArrowheads="1"/>
          </p:cNvSpPr>
          <p:nvPr>
            <p:ph type="sldNum" sz="quarter" idx="12"/>
          </p:nvPr>
        </p:nvSpPr>
        <p:spPr>
          <a:ln/>
        </p:spPr>
        <p:txBody>
          <a:bodyPr/>
          <a:lstStyle>
            <a:lvl1pPr>
              <a:defRPr/>
            </a:lvl1pPr>
          </a:lstStyle>
          <a:p>
            <a:pPr>
              <a:defRPr/>
            </a:pPr>
            <a:fld id="{CAB4A95A-D301-4780-A950-31B6D751F1FE}" type="slidenum">
              <a:rPr lang="en-US"/>
              <a:pPr>
                <a:defRPr/>
              </a:pPr>
              <a:t>‹#›</a:t>
            </a:fld>
            <a:endParaRPr lang="en-US" sz="2800"/>
          </a:p>
        </p:txBody>
      </p:sp>
    </p:spTree>
    <p:extLst>
      <p:ext uri="{BB962C8B-B14F-4D97-AF65-F5344CB8AC3E}">
        <p14:creationId xmlns:p14="http://schemas.microsoft.com/office/powerpoint/2010/main" val="39576337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3200"/>
            </a:lvl1pPr>
            <a:lvl2pPr marL="914400" indent="-457200">
              <a:spcBef>
                <a:spcPts val="25"/>
              </a:spcBef>
              <a:spcAft>
                <a:spcPts val="600"/>
              </a:spcAft>
              <a:buSzPct val="100000"/>
              <a:defRPr sz="2800"/>
            </a:lvl2pPr>
            <a:lvl3pPr marL="1371600" indent="-457200">
              <a:spcBef>
                <a:spcPts val="25"/>
              </a:spcBef>
              <a:spcAft>
                <a:spcPts val="600"/>
              </a:spcAft>
              <a:defRPr sz="2400"/>
            </a:lvl3pPr>
            <a:lvl4pPr marL="1830388" indent="-458788">
              <a:spcBef>
                <a:spcPts val="25"/>
              </a:spcBef>
              <a:spcAft>
                <a:spcPts val="600"/>
              </a:spcAft>
              <a:buFont typeface="Arial" pitchFamily="34" charset="0"/>
              <a:buChar char="•"/>
              <a:defRPr sz="2000"/>
            </a:lvl4pPr>
            <a:lvl5pPr marL="2286000" indent="-457200">
              <a:spcBef>
                <a:spcPts val="25"/>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DFF57C88-F506-403D-8581-A4066E5ADA26}" type="slidenum">
              <a:rPr lang="en-US"/>
              <a:pPr>
                <a:defRPr/>
              </a:pPr>
              <a:t>‹#›</a:t>
            </a:fld>
            <a:endParaRPr lang="en-US" sz="2800"/>
          </a:p>
        </p:txBody>
      </p:sp>
    </p:spTree>
    <p:extLst>
      <p:ext uri="{BB962C8B-B14F-4D97-AF65-F5344CB8AC3E}">
        <p14:creationId xmlns:p14="http://schemas.microsoft.com/office/powerpoint/2010/main" val="36808231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fld id="{532B3F4B-A5E9-404D-8337-AFA8CF55E2D9}" type="slidenum">
              <a:rPr lang="en-US"/>
              <a:pPr>
                <a:defRPr/>
              </a:pPr>
              <a:t>‹#›</a:t>
            </a:fld>
            <a:endParaRPr lang="en-US" sz="2800"/>
          </a:p>
        </p:txBody>
      </p:sp>
    </p:spTree>
    <p:extLst>
      <p:ext uri="{BB962C8B-B14F-4D97-AF65-F5344CB8AC3E}">
        <p14:creationId xmlns:p14="http://schemas.microsoft.com/office/powerpoint/2010/main" val="8106688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228600" y="990600"/>
            <a:ext cx="4267200" cy="5334000"/>
          </a:xfrm>
        </p:spPr>
        <p:txBody>
          <a:bodyPr/>
          <a:lstStyle>
            <a:lvl1pPr>
              <a:defRPr sz="2000"/>
            </a:lvl1pPr>
            <a:lvl2pPr>
              <a:spcBef>
                <a:spcPts val="25"/>
              </a:spcBef>
              <a:spcAft>
                <a:spcPts val="600"/>
              </a:spcAft>
              <a:defRPr sz="1800"/>
            </a:lvl2pPr>
            <a:lvl3pPr marL="1371600" indent="-457200">
              <a:spcBef>
                <a:spcPts val="25"/>
              </a:spcBef>
              <a:spcAft>
                <a:spcPts val="600"/>
              </a:spcAft>
              <a:buFont typeface="Arial" pitchFamily="34" charset="0"/>
              <a:buChar char="–"/>
              <a:defRPr sz="1800"/>
            </a:lvl3pPr>
            <a:lvl4pPr marL="1828800" indent="-457200">
              <a:spcBef>
                <a:spcPts val="25"/>
              </a:spcBef>
              <a:spcAft>
                <a:spcPts val="600"/>
              </a:spcAft>
              <a:buFont typeface="Arial" pitchFamily="34" charset="0"/>
              <a:buChar char="•"/>
              <a:defRPr sz="1800"/>
            </a:lvl4pPr>
            <a:lvl5pPr marL="2286000" indent="-457200">
              <a:spcBef>
                <a:spcPts val="25"/>
              </a:spcBef>
              <a:spcAft>
                <a:spcPts val="600"/>
              </a:spcAft>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90600"/>
            <a:ext cx="4267200" cy="5334000"/>
          </a:xfrm>
        </p:spPr>
        <p:txBody>
          <a:bodyPr/>
          <a:lstStyle>
            <a:lvl1pPr>
              <a:defRPr sz="2000"/>
            </a:lvl1pPr>
            <a:lvl2pPr>
              <a:spcBef>
                <a:spcPts val="25"/>
              </a:spcBef>
              <a:spcAft>
                <a:spcPts val="600"/>
              </a:spcAft>
              <a:defRPr sz="1800"/>
            </a:lvl2pPr>
            <a:lvl3pPr marL="1371600" indent="-457200">
              <a:spcBef>
                <a:spcPts val="25"/>
              </a:spcBef>
              <a:spcAft>
                <a:spcPts val="600"/>
              </a:spcAft>
              <a:buFont typeface="Arial" pitchFamily="34" charset="0"/>
              <a:buChar char="–"/>
              <a:defRPr sz="1800"/>
            </a:lvl3pPr>
            <a:lvl4pPr>
              <a:spcBef>
                <a:spcPts val="25"/>
              </a:spcBef>
              <a:spcAft>
                <a:spcPts val="600"/>
              </a:spcAft>
              <a:defRPr sz="1800"/>
            </a:lvl4pPr>
            <a:lvl5pPr marL="2286000" indent="-457200">
              <a:spcBef>
                <a:spcPts val="25"/>
              </a:spcBef>
              <a:spcAft>
                <a:spcPts val="600"/>
              </a:spcAft>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0"/>
          <p:cNvSpPr>
            <a:spLocks noGrp="1" noChangeArrowheads="1"/>
          </p:cNvSpPr>
          <p:nvPr>
            <p:ph type="sldNum" sz="quarter" idx="10"/>
          </p:nvPr>
        </p:nvSpPr>
        <p:spPr>
          <a:ln/>
        </p:spPr>
        <p:txBody>
          <a:bodyPr/>
          <a:lstStyle>
            <a:lvl1pPr>
              <a:defRPr/>
            </a:lvl1pPr>
          </a:lstStyle>
          <a:p>
            <a:pPr>
              <a:defRPr/>
            </a:pPr>
            <a:fld id="{3ECC6164-8AE3-40BB-9052-BC1CD3EB3E0A}" type="slidenum">
              <a:rPr lang="en-US"/>
              <a:pPr>
                <a:defRPr/>
              </a:pPr>
              <a:t>‹#›</a:t>
            </a:fld>
            <a:endParaRPr lang="en-US" sz="2800"/>
          </a:p>
        </p:txBody>
      </p:sp>
    </p:spTree>
    <p:extLst>
      <p:ext uri="{BB962C8B-B14F-4D97-AF65-F5344CB8AC3E}">
        <p14:creationId xmlns:p14="http://schemas.microsoft.com/office/powerpoint/2010/main" val="40418454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906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630362"/>
            <a:ext cx="4040188" cy="4694238"/>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68825" y="9906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68825" y="1630362"/>
            <a:ext cx="4041775" cy="4694238"/>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17"/>
          <p:cNvSpPr>
            <a:spLocks noGrp="1" noChangeArrowheads="1"/>
          </p:cNvSpPr>
          <p:nvPr>
            <p:ph type="title"/>
          </p:nvPr>
        </p:nvSpPr>
        <p:spPr bwMode="auto">
          <a:xfrm>
            <a:off x="228600" y="76200"/>
            <a:ext cx="8686800" cy="533400"/>
          </a:xfrm>
          <a:prstGeom prst="rect">
            <a:avLst/>
          </a:prstGeom>
          <a:noFill/>
          <a:ln w="9525">
            <a:noFill/>
            <a:miter lim="800000"/>
            <a:headEnd/>
            <a:tailEnd/>
          </a:ln>
        </p:spPr>
        <p:txBody>
          <a:bodyPr/>
          <a:lstStyle>
            <a:lvl1pPr>
              <a:defRPr>
                <a:solidFill>
                  <a:schemeClr val="bg1"/>
                </a:solidFill>
              </a:defRPr>
            </a:lvl1pPr>
          </a:lstStyle>
          <a:p>
            <a:pPr lvl="0"/>
            <a:r>
              <a:rPr lang="en-US" dirty="0"/>
              <a:t>Click to edit Master title style</a:t>
            </a:r>
          </a:p>
        </p:txBody>
      </p:sp>
      <p:sp>
        <p:nvSpPr>
          <p:cNvPr id="7" name="Rectangle 20"/>
          <p:cNvSpPr>
            <a:spLocks noGrp="1" noChangeArrowheads="1"/>
          </p:cNvSpPr>
          <p:nvPr>
            <p:ph type="sldNum" sz="quarter" idx="10"/>
          </p:nvPr>
        </p:nvSpPr>
        <p:spPr>
          <a:ln/>
        </p:spPr>
        <p:txBody>
          <a:bodyPr/>
          <a:lstStyle>
            <a:lvl1pPr>
              <a:defRPr/>
            </a:lvl1pPr>
          </a:lstStyle>
          <a:p>
            <a:pPr>
              <a:defRPr/>
            </a:pPr>
            <a:fld id="{A8F1792A-20F6-4C5C-BE4B-00086641E150}" type="slidenum">
              <a:rPr lang="en-US"/>
              <a:pPr>
                <a:defRPr/>
              </a:pPr>
              <a:t>‹#›</a:t>
            </a:fld>
            <a:endParaRPr lang="en-US" sz="2800"/>
          </a:p>
        </p:txBody>
      </p:sp>
    </p:spTree>
    <p:extLst>
      <p:ext uri="{BB962C8B-B14F-4D97-AF65-F5344CB8AC3E}">
        <p14:creationId xmlns:p14="http://schemas.microsoft.com/office/powerpoint/2010/main" val="41701065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Rectangle 20"/>
          <p:cNvSpPr>
            <a:spLocks noGrp="1" noChangeArrowheads="1"/>
          </p:cNvSpPr>
          <p:nvPr>
            <p:ph type="sldNum" sz="quarter" idx="10"/>
          </p:nvPr>
        </p:nvSpPr>
        <p:spPr>
          <a:ln/>
        </p:spPr>
        <p:txBody>
          <a:bodyPr/>
          <a:lstStyle>
            <a:lvl1pPr>
              <a:defRPr/>
            </a:lvl1pPr>
          </a:lstStyle>
          <a:p>
            <a:pPr>
              <a:defRPr/>
            </a:pPr>
            <a:fld id="{9B9BD6D4-12C3-42AE-9690-529FE7C1B5EB}" type="slidenum">
              <a:rPr lang="en-US"/>
              <a:pPr>
                <a:defRPr/>
              </a:pPr>
              <a:t>‹#›</a:t>
            </a:fld>
            <a:endParaRPr lang="en-US" sz="2800"/>
          </a:p>
        </p:txBody>
      </p:sp>
    </p:spTree>
    <p:extLst>
      <p:ext uri="{BB962C8B-B14F-4D97-AF65-F5344CB8AC3E}">
        <p14:creationId xmlns:p14="http://schemas.microsoft.com/office/powerpoint/2010/main" val="30823578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0711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800600"/>
            <a:ext cx="5373688"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905000" y="1066800"/>
            <a:ext cx="56388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05000" y="5367338"/>
            <a:ext cx="53736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99A7ED84-9F07-4724-A366-03522B4F4ACD}" type="slidenum">
              <a:rPr lang="en-US"/>
              <a:pPr>
                <a:defRPr/>
              </a:pPr>
              <a:t>‹#›</a:t>
            </a:fld>
            <a:endParaRPr lang="en-US" sz="2800"/>
          </a:p>
        </p:txBody>
      </p:sp>
    </p:spTree>
    <p:extLst>
      <p:ext uri="{BB962C8B-B14F-4D97-AF65-F5344CB8AC3E}">
        <p14:creationId xmlns:p14="http://schemas.microsoft.com/office/powerpoint/2010/main" val="19648315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lvl1pPr>
              <a:defRPr sz="3200"/>
            </a:lvl1pPr>
          </a:lstStyle>
          <a:p>
            <a:r>
              <a:rPr lang="en-US" dirty="0"/>
              <a:t>Click to edit Master title style</a:t>
            </a:r>
          </a:p>
        </p:txBody>
      </p:sp>
      <p:sp>
        <p:nvSpPr>
          <p:cNvPr id="3" name="Text Placeholder 2"/>
          <p:cNvSpPr>
            <a:spLocks noGrp="1"/>
          </p:cNvSpPr>
          <p:nvPr>
            <p:ph type="body" sz="half" idx="1"/>
          </p:nvPr>
        </p:nvSpPr>
        <p:spPr>
          <a:xfrm>
            <a:off x="228600" y="1447800"/>
            <a:ext cx="4267200" cy="4343400"/>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447800"/>
            <a:ext cx="4267200" cy="4343400"/>
          </a:xfrm>
        </p:spPr>
        <p:txBody>
          <a:bodyPr/>
          <a:lstStyle/>
          <a:p>
            <a:pPr lvl="0"/>
            <a:endParaRPr lang="en-US" noProof="0" dirty="0"/>
          </a:p>
        </p:txBody>
      </p:sp>
      <p:sp>
        <p:nvSpPr>
          <p:cNvPr id="5" name="Rectangle 20"/>
          <p:cNvSpPr>
            <a:spLocks noGrp="1" noChangeArrowheads="1"/>
          </p:cNvSpPr>
          <p:nvPr>
            <p:ph type="sldNum" sz="quarter" idx="10"/>
          </p:nvPr>
        </p:nvSpPr>
        <p:spPr>
          <a:ln/>
        </p:spPr>
        <p:txBody>
          <a:bodyPr/>
          <a:lstStyle>
            <a:lvl1pPr>
              <a:defRPr/>
            </a:lvl1pPr>
          </a:lstStyle>
          <a:p>
            <a:pPr>
              <a:defRPr/>
            </a:pPr>
            <a:fld id="{FCDB73F5-5B06-4305-B21F-D7D9643EB66B}" type="slidenum">
              <a:rPr lang="en-US"/>
              <a:pPr>
                <a:defRPr/>
              </a:pPr>
              <a:t>‹#›</a:t>
            </a:fld>
            <a:endParaRPr lang="en-US" sz="2800"/>
          </a:p>
        </p:txBody>
      </p:sp>
    </p:spTree>
    <p:extLst>
      <p:ext uri="{BB962C8B-B14F-4D97-AF65-F5344CB8AC3E}">
        <p14:creationId xmlns:p14="http://schemas.microsoft.com/office/powerpoint/2010/main" val="4863168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723" name="Rectangle 27"/>
          <p:cNvSpPr>
            <a:spLocks noChangeArrowheads="1"/>
          </p:cNvSpPr>
          <p:nvPr userDrawn="1"/>
        </p:nvSpPr>
        <p:spPr bwMode="auto">
          <a:xfrm>
            <a:off x="0" y="0"/>
            <a:ext cx="9144000" cy="838200"/>
          </a:xfrm>
          <a:prstGeom prst="rect">
            <a:avLst/>
          </a:prstGeom>
          <a:solidFill>
            <a:schemeClr val="bg2">
              <a:lumMod val="95000"/>
              <a:lumOff val="5000"/>
            </a:schemeClr>
          </a:solidFill>
          <a:ln w="57150" cap="flat" cmpd="sng" algn="ctr">
            <a:solidFill>
              <a:schemeClr val="bg1"/>
            </a:solidFill>
            <a:prstDash val="solid"/>
            <a:miter lim="800000"/>
            <a:headEnd type="none" w="med" len="med"/>
            <a:tailEnd type="none" w="med" len="med"/>
          </a:ln>
          <a:effectLst/>
        </p:spPr>
        <p:txBody>
          <a:bodyPr wrap="none" anchor="ctr"/>
          <a:lstStyle/>
          <a:p>
            <a:pPr>
              <a:defRPr/>
            </a:pPr>
            <a:endParaRPr lang="en-US">
              <a:ea typeface="+mn-ea"/>
            </a:endParaRPr>
          </a:p>
        </p:txBody>
      </p:sp>
      <p:sp>
        <p:nvSpPr>
          <p:cNvPr id="1027" name="Rectangle 2"/>
          <p:cNvSpPr>
            <a:spLocks noGrp="1" noChangeArrowheads="1"/>
          </p:cNvSpPr>
          <p:nvPr>
            <p:ph type="body" idx="1"/>
          </p:nvPr>
        </p:nvSpPr>
        <p:spPr bwMode="auto">
          <a:xfrm>
            <a:off x="228600" y="9906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7"/>
          <p:cNvSpPr>
            <a:spLocks noGrp="1" noChangeArrowheads="1"/>
          </p:cNvSpPr>
          <p:nvPr userDrawn="1">
            <p:ph type="title"/>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716" name="Rectangle 20"/>
          <p:cNvSpPr>
            <a:spLocks noGrp="1" noChangeArrowheads="1"/>
          </p:cNvSpPr>
          <p:nvPr>
            <p:ph type="sldNum" sz="quarter" idx="4"/>
          </p:nvPr>
        </p:nvSpPr>
        <p:spPr bwMode="auto">
          <a:xfrm>
            <a:off x="8534400" y="6553200"/>
            <a:ext cx="457200" cy="228600"/>
          </a:xfrm>
          <a:prstGeom prst="rect">
            <a:avLst/>
          </a:prstGeom>
          <a:noFill/>
          <a:ln w="57150">
            <a:noFill/>
            <a:miter lim="800000"/>
            <a:headEnd/>
            <a:tailEnd/>
          </a:ln>
          <a:effectLst/>
        </p:spPr>
        <p:txBody>
          <a:bodyPr vert="horz" wrap="square" lIns="91440" tIns="45720" rIns="91440" bIns="45720" numCol="1" anchor="ctr" anchorCtr="0" compatLnSpc="1">
            <a:prstTxWarp prst="textNoShape">
              <a:avLst/>
            </a:prstTxWarp>
          </a:bodyPr>
          <a:lstStyle>
            <a:lvl1pPr algn="r">
              <a:defRPr kumimoji="0" sz="1000" b="1">
                <a:solidFill>
                  <a:srgbClr val="000000"/>
                </a:solidFill>
                <a:latin typeface="Arial" charset="0"/>
                <a:ea typeface="ＭＳ Ｐゴシック" charset="-128"/>
              </a:defRPr>
            </a:lvl1pPr>
          </a:lstStyle>
          <a:p>
            <a:pPr>
              <a:defRPr/>
            </a:pPr>
            <a:fld id="{89D39D57-638B-42B9-B678-B84BDF28184C}" type="slidenum">
              <a:rPr lang="en-US"/>
              <a:pPr>
                <a:defRPr/>
              </a:pPr>
              <a:t>‹#›</a:t>
            </a:fld>
            <a:endParaRPr lang="en-US" sz="2800"/>
          </a:p>
        </p:txBody>
      </p:sp>
      <p:sp>
        <p:nvSpPr>
          <p:cNvPr id="1030" name="Rectangle 11"/>
          <p:cNvSpPr>
            <a:spLocks noChangeArrowheads="1"/>
          </p:cNvSpPr>
          <p:nvPr userDrawn="1"/>
        </p:nvSpPr>
        <p:spPr bwMode="auto">
          <a:xfrm>
            <a:off x="8050213" y="6597650"/>
            <a:ext cx="636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elvetica" pitchFamily="34" charset="0"/>
                <a:ea typeface="ＭＳ Ｐゴシック" pitchFamily="34" charset="-128"/>
              </a:defRPr>
            </a:lvl1pPr>
            <a:lvl2pPr marL="742950" indent="-285750" eaLnBrk="0" hangingPunct="0">
              <a:defRPr kumimoji="1" sz="2400">
                <a:solidFill>
                  <a:schemeClr val="tx1"/>
                </a:solidFill>
                <a:latin typeface="Helvetica" pitchFamily="34" charset="0"/>
                <a:ea typeface="ＭＳ Ｐゴシック" pitchFamily="34" charset="-128"/>
              </a:defRPr>
            </a:lvl2pPr>
            <a:lvl3pPr marL="1143000" indent="-228600" eaLnBrk="0" hangingPunct="0">
              <a:defRPr kumimoji="1" sz="2400">
                <a:solidFill>
                  <a:schemeClr val="tx1"/>
                </a:solidFill>
                <a:latin typeface="Helvetica" pitchFamily="34" charset="0"/>
                <a:ea typeface="ＭＳ Ｐゴシック" pitchFamily="34" charset="-128"/>
              </a:defRPr>
            </a:lvl3pPr>
            <a:lvl4pPr marL="1600200" indent="-228600" eaLnBrk="0" hangingPunct="0">
              <a:defRPr kumimoji="1" sz="2400">
                <a:solidFill>
                  <a:schemeClr val="tx1"/>
                </a:solidFill>
                <a:latin typeface="Helvetica" pitchFamily="34" charset="0"/>
                <a:ea typeface="ＭＳ Ｐゴシック" pitchFamily="34" charset="-128"/>
              </a:defRPr>
            </a:lvl4pPr>
            <a:lvl5pPr marL="2057400" indent="-228600" eaLnBrk="0" hangingPunct="0">
              <a:defRPr kumimoji="1"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9pPr>
          </a:lstStyle>
          <a:p>
            <a:pPr eaLnBrk="1" hangingPunct="1">
              <a:defRPr/>
            </a:pPr>
            <a:r>
              <a:rPr lang="en-US" altLang="en-US" sz="600" b="1">
                <a:solidFill>
                  <a:srgbClr val="000000"/>
                </a:solidFill>
                <a:latin typeface="Arial" charset="0"/>
              </a:rPr>
              <a:t>© Wipfli LLP</a:t>
            </a:r>
          </a:p>
        </p:txBody>
      </p:sp>
      <p:sp>
        <p:nvSpPr>
          <p:cNvPr id="1031" name="Rectangle 12"/>
          <p:cNvSpPr>
            <a:spLocks noChangeArrowheads="1"/>
          </p:cNvSpPr>
          <p:nvPr/>
        </p:nvSpPr>
        <p:spPr bwMode="auto">
          <a:xfrm>
            <a:off x="0" y="6400800"/>
            <a:ext cx="10668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Helvetica" pitchFamily="34" charset="0"/>
                <a:ea typeface="ＭＳ Ｐゴシック" pitchFamily="34" charset="-128"/>
              </a:defRPr>
            </a:lvl1pPr>
            <a:lvl2pPr marL="742950" indent="-285750" eaLnBrk="0" hangingPunct="0">
              <a:defRPr kumimoji="1" sz="2400">
                <a:solidFill>
                  <a:schemeClr val="tx1"/>
                </a:solidFill>
                <a:latin typeface="Helvetica" pitchFamily="34" charset="0"/>
                <a:ea typeface="ＭＳ Ｐゴシック" pitchFamily="34" charset="-128"/>
              </a:defRPr>
            </a:lvl2pPr>
            <a:lvl3pPr marL="1143000" indent="-228600" eaLnBrk="0" hangingPunct="0">
              <a:defRPr kumimoji="1" sz="2400">
                <a:solidFill>
                  <a:schemeClr val="tx1"/>
                </a:solidFill>
                <a:latin typeface="Helvetica" pitchFamily="34" charset="0"/>
                <a:ea typeface="ＭＳ Ｐゴシック" pitchFamily="34" charset="-128"/>
              </a:defRPr>
            </a:lvl3pPr>
            <a:lvl4pPr marL="1600200" indent="-228600" eaLnBrk="0" hangingPunct="0">
              <a:defRPr kumimoji="1" sz="2400">
                <a:solidFill>
                  <a:schemeClr val="tx1"/>
                </a:solidFill>
                <a:latin typeface="Helvetica" pitchFamily="34" charset="0"/>
                <a:ea typeface="ＭＳ Ｐゴシック" pitchFamily="34" charset="-128"/>
              </a:defRPr>
            </a:lvl4pPr>
            <a:lvl5pPr marL="2057400" indent="-228600" eaLnBrk="0" hangingPunct="0">
              <a:defRPr kumimoji="1"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9pPr>
          </a:lstStyle>
          <a:p>
            <a:pPr eaLnBrk="1" hangingPunct="1">
              <a:defRPr/>
            </a:pPr>
            <a:endParaRPr lang="en-US" altLang="en-US"/>
          </a:p>
        </p:txBody>
      </p:sp>
      <p:pic>
        <p:nvPicPr>
          <p:cNvPr id="1032" name="Picture 13" descr="wipfliwhite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 y="6400800"/>
            <a:ext cx="9747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81" r:id="rId7"/>
    <p:sldLayoutId id="2147484078" r:id="rId8"/>
    <p:sldLayoutId id="2147484079" r:id="rId9"/>
    <p:sldLayoutId id="2147484080" r:id="rId10"/>
  </p:sldLayoutIdLst>
  <p:transition spd="med"/>
  <p:hf hdr="0" ftr="0" dt="0"/>
  <p:txStyles>
    <p:titleStyle>
      <a:lvl1pPr algn="l" rtl="0" eaLnBrk="0" fontAlgn="base" hangingPunct="0">
        <a:spcBef>
          <a:spcPct val="0"/>
        </a:spcBef>
        <a:spcAft>
          <a:spcPct val="0"/>
        </a:spcAft>
        <a:defRPr sz="32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hlink"/>
          </a:solidFill>
          <a:latin typeface="Arial" charset="0"/>
        </a:defRPr>
      </a:lvl6pPr>
      <a:lvl7pPr marL="914400" algn="l" rtl="0" fontAlgn="base">
        <a:spcBef>
          <a:spcPct val="0"/>
        </a:spcBef>
        <a:spcAft>
          <a:spcPct val="0"/>
        </a:spcAft>
        <a:defRPr sz="2400">
          <a:solidFill>
            <a:schemeClr val="hlink"/>
          </a:solidFill>
          <a:latin typeface="Arial" charset="0"/>
        </a:defRPr>
      </a:lvl7pPr>
      <a:lvl8pPr marL="1371600" algn="l" rtl="0" fontAlgn="base">
        <a:spcBef>
          <a:spcPct val="0"/>
        </a:spcBef>
        <a:spcAft>
          <a:spcPct val="0"/>
        </a:spcAft>
        <a:defRPr sz="2400">
          <a:solidFill>
            <a:schemeClr val="hlink"/>
          </a:solidFill>
          <a:latin typeface="Arial" charset="0"/>
        </a:defRPr>
      </a:lvl8pPr>
      <a:lvl9pPr marL="1828800" algn="l" rtl="0" fontAlgn="base">
        <a:spcBef>
          <a:spcPct val="0"/>
        </a:spcBef>
        <a:spcAft>
          <a:spcPct val="0"/>
        </a:spcAft>
        <a:defRPr sz="2400">
          <a:solidFill>
            <a:schemeClr val="hlink"/>
          </a:solidFill>
          <a:latin typeface="Arial" charset="0"/>
        </a:defRPr>
      </a:lvl9pPr>
    </p:titleStyle>
    <p:bodyStyle>
      <a:lvl1pPr marL="342900" indent="-342900" algn="l" rtl="0" eaLnBrk="0" fontAlgn="base" hangingPunct="0">
        <a:lnSpc>
          <a:spcPct val="95000"/>
        </a:lnSpc>
        <a:spcBef>
          <a:spcPct val="20000"/>
        </a:spcBef>
        <a:spcAft>
          <a:spcPts val="800"/>
        </a:spcAft>
        <a:buClr>
          <a:schemeClr val="bg2"/>
        </a:buClr>
        <a:buSzPct val="75000"/>
        <a:buFont typeface="Arial" charset="0"/>
        <a:defRPr sz="3200">
          <a:solidFill>
            <a:schemeClr val="bg2"/>
          </a:solidFill>
          <a:latin typeface="+mn-lt"/>
          <a:ea typeface="ＭＳ Ｐゴシック" charset="-128"/>
          <a:cs typeface="ＭＳ Ｐゴシック" charset="-128"/>
        </a:defRPr>
      </a:lvl1pPr>
      <a:lvl2pPr marL="914400" indent="-457200" algn="l" rtl="0" eaLnBrk="0" fontAlgn="base" hangingPunct="0">
        <a:lnSpc>
          <a:spcPct val="95000"/>
        </a:lnSpc>
        <a:spcBef>
          <a:spcPts val="25"/>
        </a:spcBef>
        <a:spcAft>
          <a:spcPts val="600"/>
        </a:spcAft>
        <a:buClr>
          <a:schemeClr val="bg2"/>
        </a:buClr>
        <a:buSzPct val="100000"/>
        <a:buFont typeface="Arial" charset="0"/>
        <a:buChar char="•"/>
        <a:defRPr sz="2800">
          <a:solidFill>
            <a:schemeClr val="bg2"/>
          </a:solidFill>
          <a:latin typeface="+mn-lt"/>
          <a:ea typeface="ＭＳ Ｐゴシック" charset="-128"/>
        </a:defRPr>
      </a:lvl2pPr>
      <a:lvl3pPr marL="1371600" indent="-457200" algn="l" rtl="0" eaLnBrk="0" fontAlgn="base" hangingPunct="0">
        <a:lnSpc>
          <a:spcPct val="95000"/>
        </a:lnSpc>
        <a:spcBef>
          <a:spcPts val="25"/>
        </a:spcBef>
        <a:spcAft>
          <a:spcPts val="600"/>
        </a:spcAft>
        <a:buClr>
          <a:schemeClr val="bg2"/>
        </a:buClr>
        <a:buFont typeface="Arial" charset="0"/>
        <a:buChar char="–"/>
        <a:defRPr sz="2400">
          <a:solidFill>
            <a:schemeClr val="bg2"/>
          </a:solidFill>
          <a:latin typeface="+mn-lt"/>
          <a:ea typeface="ＭＳ Ｐゴシック" charset="-128"/>
        </a:defRPr>
      </a:lvl3pPr>
      <a:lvl4pPr marL="1828800" indent="-457200" algn="l" rtl="0" eaLnBrk="0" fontAlgn="base" hangingPunct="0">
        <a:lnSpc>
          <a:spcPct val="95000"/>
        </a:lnSpc>
        <a:spcBef>
          <a:spcPts val="25"/>
        </a:spcBef>
        <a:spcAft>
          <a:spcPts val="600"/>
        </a:spcAft>
        <a:buClr>
          <a:schemeClr val="bg2"/>
        </a:buClr>
        <a:buFont typeface="Arial" charset="0"/>
        <a:buChar char="•"/>
        <a:defRPr sz="2000">
          <a:solidFill>
            <a:schemeClr val="bg2"/>
          </a:solidFill>
          <a:latin typeface="+mn-lt"/>
          <a:ea typeface="ＭＳ Ｐゴシック" charset="-128"/>
        </a:defRPr>
      </a:lvl4pPr>
      <a:lvl5pPr marL="2286000" indent="-457200" algn="l" rtl="0" eaLnBrk="0" fontAlgn="base" hangingPunct="0">
        <a:lnSpc>
          <a:spcPct val="95000"/>
        </a:lnSpc>
        <a:spcBef>
          <a:spcPts val="25"/>
        </a:spcBef>
        <a:spcAft>
          <a:spcPts val="600"/>
        </a:spcAft>
        <a:buClr>
          <a:schemeClr val="bg2"/>
        </a:buClr>
        <a:buFont typeface="Arial" charset="0"/>
        <a:buChar char="–"/>
        <a:defRPr>
          <a:solidFill>
            <a:schemeClr val="bg2"/>
          </a:solidFill>
          <a:latin typeface="+mn-lt"/>
          <a:ea typeface="ＭＳ Ｐゴシック" charset="-128"/>
        </a:defRPr>
      </a:lvl5pPr>
      <a:lvl6pPr marL="22860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6pPr>
      <a:lvl7pPr marL="27432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7pPr>
      <a:lvl8pPr marL="32004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8pPr>
      <a:lvl9pPr marL="36576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hyperlink" Target="mailto:tgerharz@wipfli.com"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7069E082-4109-46FB-AC70-773D555F574F}" type="slidenum">
              <a:rPr lang="en-US" altLang="en-US" sz="1000" smtClean="0">
                <a:solidFill>
                  <a:srgbClr val="000000"/>
                </a:solidFill>
              </a:rPr>
              <a:pPr eaLnBrk="1" hangingPunct="1">
                <a:lnSpc>
                  <a:spcPct val="100000"/>
                </a:lnSpc>
                <a:spcBef>
                  <a:spcPct val="0"/>
                </a:spcBef>
                <a:spcAft>
                  <a:spcPct val="0"/>
                </a:spcAft>
                <a:buClrTx/>
                <a:buSzTx/>
                <a:buFontTx/>
                <a:buNone/>
              </a:pPr>
              <a:t>1</a:t>
            </a:fld>
            <a:endParaRPr lang="en-US" altLang="en-US" sz="2800">
              <a:solidFill>
                <a:srgbClr val="000000"/>
              </a:solidFill>
            </a:endParaRPr>
          </a:p>
        </p:txBody>
      </p:sp>
      <p:sp>
        <p:nvSpPr>
          <p:cNvPr id="3075" name="Rectangle 17"/>
          <p:cNvSpPr>
            <a:spLocks noChangeArrowheads="1"/>
          </p:cNvSpPr>
          <p:nvPr/>
        </p:nvSpPr>
        <p:spPr bwMode="auto">
          <a:xfrm>
            <a:off x="0" y="-76200"/>
            <a:ext cx="9144000" cy="695844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sp>
        <p:nvSpPr>
          <p:cNvPr id="3076" name="Rectangle 20"/>
          <p:cNvSpPr>
            <a:spLocks noChangeArrowheads="1"/>
          </p:cNvSpPr>
          <p:nvPr/>
        </p:nvSpPr>
        <p:spPr bwMode="auto">
          <a:xfrm>
            <a:off x="0" y="3048000"/>
            <a:ext cx="9144000" cy="1905000"/>
          </a:xfrm>
          <a:prstGeom prst="rect">
            <a:avLst/>
          </a:prstGeom>
          <a:solidFill>
            <a:srgbClr val="F8A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sp>
        <p:nvSpPr>
          <p:cNvPr id="4102" name="Rectangle 6"/>
          <p:cNvSpPr>
            <a:spLocks noGrp="1" noChangeArrowheads="1"/>
          </p:cNvSpPr>
          <p:nvPr>
            <p:ph type="ctrTitle"/>
          </p:nvPr>
        </p:nvSpPr>
        <p:spPr>
          <a:xfrm>
            <a:off x="304800" y="762000"/>
            <a:ext cx="8153400" cy="914400"/>
          </a:xfrm>
        </p:spPr>
        <p:txBody>
          <a:bodyPr/>
          <a:lstStyle/>
          <a:p>
            <a:pPr eaLnBrk="1" hangingPunct="1">
              <a:spcBef>
                <a:spcPct val="50000"/>
              </a:spcBef>
            </a:pPr>
            <a:r>
              <a:rPr lang="en-US" altLang="en-US" sz="4400" dirty="0">
                <a:solidFill>
                  <a:schemeClr val="bg1"/>
                </a:solidFill>
              </a:rPr>
              <a:t>Governmental Financial Statement Preparation</a:t>
            </a:r>
          </a:p>
        </p:txBody>
      </p:sp>
      <p:grpSp>
        <p:nvGrpSpPr>
          <p:cNvPr id="3078" name="Group 28"/>
          <p:cNvGrpSpPr>
            <a:grpSpLocks/>
          </p:cNvGrpSpPr>
          <p:nvPr/>
        </p:nvGrpSpPr>
        <p:grpSpPr bwMode="auto">
          <a:xfrm>
            <a:off x="7315200" y="5067300"/>
            <a:ext cx="1828800" cy="876300"/>
            <a:chOff x="4608" y="3120"/>
            <a:chExt cx="1152" cy="552"/>
          </a:xfrm>
        </p:grpSpPr>
        <p:sp>
          <p:nvSpPr>
            <p:cNvPr id="3085" name="Rectangle 29"/>
            <p:cNvSpPr>
              <a:spLocks noChangeArrowheads="1"/>
            </p:cNvSpPr>
            <p:nvPr/>
          </p:nvSpPr>
          <p:spPr bwMode="auto">
            <a:xfrm>
              <a:off x="4608" y="3120"/>
              <a:ext cx="1152" cy="55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pic>
          <p:nvPicPr>
            <p:cNvPr id="3086" name="Picture 30" descr="wipfliwhi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 y="3216"/>
              <a:ext cx="96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Text Box 31"/>
          <p:cNvSpPr txBox="1">
            <a:spLocks noChangeArrowheads="1"/>
          </p:cNvSpPr>
          <p:nvPr/>
        </p:nvSpPr>
        <p:spPr bwMode="auto">
          <a:xfrm>
            <a:off x="228600" y="5219700"/>
            <a:ext cx="381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50000"/>
              </a:spcBef>
              <a:spcAft>
                <a:spcPct val="0"/>
              </a:spcAft>
              <a:buClrTx/>
              <a:buSzTx/>
              <a:buFontTx/>
              <a:buNone/>
            </a:pPr>
            <a:r>
              <a:rPr lang="en-US" altLang="en-US" sz="2000" dirty="0">
                <a:solidFill>
                  <a:schemeClr val="bg1"/>
                </a:solidFill>
              </a:rPr>
              <a:t>Trainer: Anthony Gerharz, CPA</a:t>
            </a:r>
          </a:p>
        </p:txBody>
      </p:sp>
      <p:sp>
        <p:nvSpPr>
          <p:cNvPr id="3080" name="TextBox 15"/>
          <p:cNvSpPr txBox="1">
            <a:spLocks noChangeArrowheads="1"/>
          </p:cNvSpPr>
          <p:nvPr/>
        </p:nvSpPr>
        <p:spPr bwMode="auto">
          <a:xfrm>
            <a:off x="152400" y="6400800"/>
            <a:ext cx="213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r>
              <a:rPr lang="en-US" altLang="en-US" sz="800" b="1">
                <a:solidFill>
                  <a:schemeClr val="bg1"/>
                </a:solidFill>
              </a:rPr>
              <a:t>© Wipfli LLP</a:t>
            </a:r>
          </a:p>
        </p:txBody>
      </p:sp>
      <p:pic>
        <p:nvPicPr>
          <p:cNvPr id="3" name="Picture 2">
            <a:extLst>
              <a:ext uri="{FF2B5EF4-FFF2-40B4-BE49-F238E27FC236}">
                <a16:creationId xmlns:a16="http://schemas.microsoft.com/office/drawing/2014/main" id="{BE47A88C-BD87-4B3E-A853-1D3CF8C8E0E2}"/>
              </a:ext>
            </a:extLst>
          </p:cNvPr>
          <p:cNvPicPr>
            <a:picLocks noChangeAspect="1"/>
          </p:cNvPicPr>
          <p:nvPr/>
        </p:nvPicPr>
        <p:blipFill>
          <a:blip r:embed="rId4"/>
          <a:stretch>
            <a:fillRect/>
          </a:stretch>
        </p:blipFill>
        <p:spPr>
          <a:xfrm>
            <a:off x="71584" y="3124200"/>
            <a:ext cx="2628900" cy="1752600"/>
          </a:xfrm>
          <a:prstGeom prst="rect">
            <a:avLst/>
          </a:prstGeom>
        </p:spPr>
      </p:pic>
      <p:pic>
        <p:nvPicPr>
          <p:cNvPr id="5" name="Picture 4">
            <a:extLst>
              <a:ext uri="{FF2B5EF4-FFF2-40B4-BE49-F238E27FC236}">
                <a16:creationId xmlns:a16="http://schemas.microsoft.com/office/drawing/2014/main" id="{0268B266-2893-4DD0-99A6-F0C485810D54}"/>
              </a:ext>
            </a:extLst>
          </p:cNvPr>
          <p:cNvPicPr>
            <a:picLocks noChangeAspect="1"/>
          </p:cNvPicPr>
          <p:nvPr/>
        </p:nvPicPr>
        <p:blipFill>
          <a:blip r:embed="rId5"/>
          <a:stretch>
            <a:fillRect/>
          </a:stretch>
        </p:blipFill>
        <p:spPr>
          <a:xfrm>
            <a:off x="6481037" y="3124200"/>
            <a:ext cx="2602923" cy="1735282"/>
          </a:xfrm>
          <a:prstGeom prst="rect">
            <a:avLst/>
          </a:prstGeom>
        </p:spPr>
      </p:pic>
      <p:pic>
        <p:nvPicPr>
          <p:cNvPr id="12" name="Picture 11">
            <a:extLst>
              <a:ext uri="{FF2B5EF4-FFF2-40B4-BE49-F238E27FC236}">
                <a16:creationId xmlns:a16="http://schemas.microsoft.com/office/drawing/2014/main" id="{8CFB0268-61FD-4B5E-AD58-0270D3F30F93}"/>
              </a:ext>
            </a:extLst>
          </p:cNvPr>
          <p:cNvPicPr>
            <a:picLocks noChangeAspect="1"/>
          </p:cNvPicPr>
          <p:nvPr/>
        </p:nvPicPr>
        <p:blipFill>
          <a:blip r:embed="rId6"/>
          <a:stretch>
            <a:fillRect/>
          </a:stretch>
        </p:blipFill>
        <p:spPr>
          <a:xfrm>
            <a:off x="2762832" y="3106350"/>
            <a:ext cx="2129499" cy="1797538"/>
          </a:xfrm>
          <a:prstGeom prst="rect">
            <a:avLst/>
          </a:prstGeom>
        </p:spPr>
      </p:pic>
      <p:pic>
        <p:nvPicPr>
          <p:cNvPr id="16" name="Picture 15">
            <a:extLst>
              <a:ext uri="{FF2B5EF4-FFF2-40B4-BE49-F238E27FC236}">
                <a16:creationId xmlns:a16="http://schemas.microsoft.com/office/drawing/2014/main" id="{EFFDF07F-FC11-43DD-BB10-357F0918C5AB}"/>
              </a:ext>
            </a:extLst>
          </p:cNvPr>
          <p:cNvPicPr>
            <a:picLocks noChangeAspect="1"/>
          </p:cNvPicPr>
          <p:nvPr/>
        </p:nvPicPr>
        <p:blipFill>
          <a:blip r:embed="rId7"/>
          <a:stretch>
            <a:fillRect/>
          </a:stretch>
        </p:blipFill>
        <p:spPr>
          <a:xfrm>
            <a:off x="4940829" y="3128818"/>
            <a:ext cx="1483163" cy="17335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a:t>
            </a:r>
          </a:p>
        </p:txBody>
      </p:sp>
      <p:sp>
        <p:nvSpPr>
          <p:cNvPr id="3" name="Text Placeholder 2"/>
          <p:cNvSpPr>
            <a:spLocks noGrp="1"/>
          </p:cNvSpPr>
          <p:nvPr>
            <p:ph idx="1"/>
          </p:nvPr>
        </p:nvSpPr>
        <p:spPr/>
        <p:txBody>
          <a:bodyPr/>
          <a:lstStyle/>
          <a:p>
            <a:r>
              <a:rPr lang="en-US" sz="3000" dirty="0"/>
              <a:t>Management’s Discussion and Analysis (MD&amp;A)</a:t>
            </a:r>
          </a:p>
          <a:p>
            <a:pPr marL="914400" indent="-457200">
              <a:buSzPct val="100000"/>
              <a:buFont typeface="Arial" panose="020B0604020202020204" pitchFamily="34" charset="0"/>
              <a:buChar char="•"/>
            </a:pPr>
            <a:r>
              <a:rPr lang="en-US" sz="2800" dirty="0"/>
              <a:t>Discuss any changes between the original, approved budget and the final budget</a:t>
            </a:r>
          </a:p>
          <a:p>
            <a:pPr marL="1371600" lvl="1">
              <a:spcAft>
                <a:spcPts val="1600"/>
              </a:spcAft>
              <a:buFont typeface="Arial" panose="020B0604020202020204" pitchFamily="34" charset="0"/>
              <a:buChar char="–"/>
            </a:pPr>
            <a:r>
              <a:rPr lang="en-US" sz="2400" dirty="0"/>
              <a:t>General description for any modifications</a:t>
            </a:r>
          </a:p>
          <a:p>
            <a:pPr marL="914400" indent="-457200">
              <a:buSzPct val="100000"/>
              <a:buFont typeface="Arial" panose="020B0604020202020204" pitchFamily="34" charset="0"/>
              <a:buChar char="•"/>
            </a:pPr>
            <a:r>
              <a:rPr lang="en-US" sz="2800" dirty="0"/>
              <a:t>Highlight any large variances between final budgeted amounts and the actual amounts for the year</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10</a:t>
            </a:fld>
            <a:endParaRPr lang="en-US" sz="2800"/>
          </a:p>
        </p:txBody>
      </p:sp>
    </p:spTree>
    <p:extLst>
      <p:ext uri="{BB962C8B-B14F-4D97-AF65-F5344CB8AC3E}">
        <p14:creationId xmlns:p14="http://schemas.microsoft.com/office/powerpoint/2010/main" val="16885131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a:t>
            </a:r>
          </a:p>
        </p:txBody>
      </p:sp>
      <p:sp>
        <p:nvSpPr>
          <p:cNvPr id="3" name="Text Placeholder 2"/>
          <p:cNvSpPr>
            <a:spLocks noGrp="1"/>
          </p:cNvSpPr>
          <p:nvPr>
            <p:ph idx="1"/>
          </p:nvPr>
        </p:nvSpPr>
        <p:spPr/>
        <p:txBody>
          <a:bodyPr/>
          <a:lstStyle/>
          <a:p>
            <a:r>
              <a:rPr lang="en-US" sz="3000" dirty="0"/>
              <a:t>Management’s Discussion and Analysis (MD&amp;A)</a:t>
            </a:r>
          </a:p>
          <a:p>
            <a:pPr>
              <a:buSzPct val="100000"/>
            </a:pPr>
            <a:r>
              <a:rPr lang="en-US" sz="2800" dirty="0"/>
              <a:t>Capital Assets</a:t>
            </a:r>
          </a:p>
          <a:p>
            <a:pPr lvl="1"/>
            <a:r>
              <a:rPr lang="en-US" sz="2400" dirty="0"/>
              <a:t>Annual balance in each category i.e. land, buildings, etc.</a:t>
            </a:r>
          </a:p>
          <a:p>
            <a:pPr lvl="1"/>
            <a:r>
              <a:rPr lang="en-US" sz="2400" dirty="0"/>
              <a:t>General information on capital additions or disposed assets</a:t>
            </a:r>
          </a:p>
          <a:p>
            <a:pPr lvl="1"/>
            <a:r>
              <a:rPr lang="en-US" sz="2400" dirty="0"/>
              <a:t>Annual depreciation expense</a:t>
            </a:r>
          </a:p>
          <a:p>
            <a:pPr>
              <a:buSzPct val="100000"/>
            </a:pPr>
            <a:r>
              <a:rPr lang="en-US" sz="2800" dirty="0"/>
              <a:t>Debt Activity</a:t>
            </a:r>
          </a:p>
          <a:p>
            <a:pPr lvl="1"/>
            <a:r>
              <a:rPr lang="en-US" sz="2400" dirty="0"/>
              <a:t>Type of Debt i.e. Bonds, Capital Leases, Loans</a:t>
            </a:r>
          </a:p>
          <a:p>
            <a:pPr lvl="2">
              <a:buSzPct val="100000"/>
              <a:buFont typeface="Arial" panose="020B0604020202020204" pitchFamily="34" charset="0"/>
              <a:buChar char="–"/>
            </a:pPr>
            <a:r>
              <a:rPr lang="en-US" sz="2200" dirty="0"/>
              <a:t>Include general information i.e. Maturity dates and interest rates</a:t>
            </a:r>
          </a:p>
          <a:p>
            <a:pPr lvl="1"/>
            <a:r>
              <a:rPr lang="en-US" sz="2400" dirty="0"/>
              <a:t>Outstanding amounts at year end</a:t>
            </a:r>
          </a:p>
          <a:p>
            <a:pPr>
              <a:buSzPct val="100000"/>
            </a:pPr>
            <a:r>
              <a:rPr lang="en-US" sz="1600" dirty="0"/>
              <a:t>	Make sure to include your OPEB information and Pension information</a:t>
            </a:r>
          </a:p>
          <a:p>
            <a:pPr>
              <a:buSzPct val="100000"/>
              <a:buFont typeface="Arial" panose="020B0604020202020204" pitchFamily="34" charset="0"/>
              <a:buChar char="•"/>
            </a:pPr>
            <a:endParaRPr lang="en-US" sz="2000" dirty="0"/>
          </a:p>
          <a:p>
            <a:pPr>
              <a:buSzPct val="1000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11</a:t>
            </a:fld>
            <a:endParaRPr lang="en-US" sz="2800"/>
          </a:p>
        </p:txBody>
      </p:sp>
    </p:spTree>
    <p:extLst>
      <p:ext uri="{BB962C8B-B14F-4D97-AF65-F5344CB8AC3E}">
        <p14:creationId xmlns:p14="http://schemas.microsoft.com/office/powerpoint/2010/main" val="34727465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a:t>
            </a:r>
          </a:p>
        </p:txBody>
      </p:sp>
      <p:sp>
        <p:nvSpPr>
          <p:cNvPr id="3" name="Text Placeholder 2"/>
          <p:cNvSpPr>
            <a:spLocks noGrp="1"/>
          </p:cNvSpPr>
          <p:nvPr>
            <p:ph idx="1"/>
          </p:nvPr>
        </p:nvSpPr>
        <p:spPr/>
        <p:txBody>
          <a:bodyPr/>
          <a:lstStyle/>
          <a:p>
            <a:r>
              <a:rPr lang="en-US" sz="3000" dirty="0"/>
              <a:t>Management’s Discussion and Analysis (MD&amp;A)</a:t>
            </a:r>
          </a:p>
          <a:p>
            <a:r>
              <a:rPr lang="en-US" sz="2800" dirty="0"/>
              <a:t>Capital Assets</a:t>
            </a:r>
          </a:p>
          <a:p>
            <a:pPr lvl="1"/>
            <a:r>
              <a:rPr lang="en-US" sz="2400" dirty="0"/>
              <a:t>Annual balance in each category i.e. land, buildings, etc.</a:t>
            </a:r>
          </a:p>
          <a:p>
            <a:pPr lvl="1"/>
            <a:r>
              <a:rPr lang="en-US" sz="2400" dirty="0"/>
              <a:t>General information on capital additions or disposed assets</a:t>
            </a:r>
          </a:p>
          <a:p>
            <a:pPr lvl="1"/>
            <a:r>
              <a:rPr lang="en-US" sz="2400" dirty="0"/>
              <a:t>Annual depreciation expense</a:t>
            </a:r>
          </a:p>
          <a:p>
            <a:pPr>
              <a:buSzPct val="100000"/>
            </a:pPr>
            <a:r>
              <a:rPr lang="en-US" sz="2800" dirty="0"/>
              <a:t>Debt Activity</a:t>
            </a:r>
          </a:p>
          <a:p>
            <a:pPr lvl="1"/>
            <a:r>
              <a:rPr lang="en-US" sz="2400" dirty="0"/>
              <a:t>Type of Debt i.e. Bonds, Capital Leases, Loans</a:t>
            </a:r>
          </a:p>
          <a:p>
            <a:pPr lvl="2">
              <a:buSzPct val="100000"/>
            </a:pPr>
            <a:r>
              <a:rPr lang="en-US" sz="2200" dirty="0"/>
              <a:t>Include general information i.e. Maturity dates and interest rates</a:t>
            </a:r>
          </a:p>
          <a:p>
            <a:pPr lvl="1"/>
            <a:r>
              <a:rPr lang="en-US" sz="2400" dirty="0"/>
              <a:t>Outstanding amounts at year end</a:t>
            </a:r>
          </a:p>
          <a:p>
            <a:pPr>
              <a:buSzPct val="100000"/>
            </a:pPr>
            <a:r>
              <a:rPr lang="en-US" sz="1600" dirty="0"/>
              <a:t>	Make sure to include your OPEB information and Pension information</a:t>
            </a:r>
          </a:p>
          <a:p>
            <a:pPr>
              <a:buSzPct val="100000"/>
              <a:buFont typeface="Arial" panose="020B0604020202020204" pitchFamily="34" charset="0"/>
              <a:buChar char="•"/>
            </a:pPr>
            <a:endParaRPr lang="en-US" sz="2000" dirty="0"/>
          </a:p>
          <a:p>
            <a:pPr>
              <a:buSzPct val="1000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12</a:t>
            </a:fld>
            <a:endParaRPr lang="en-US" sz="2800"/>
          </a:p>
        </p:txBody>
      </p:sp>
    </p:spTree>
    <p:extLst>
      <p:ext uri="{BB962C8B-B14F-4D97-AF65-F5344CB8AC3E}">
        <p14:creationId xmlns:p14="http://schemas.microsoft.com/office/powerpoint/2010/main" val="25337618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a:t>
            </a:r>
          </a:p>
        </p:txBody>
      </p:sp>
      <p:sp>
        <p:nvSpPr>
          <p:cNvPr id="3" name="Text Placeholder 2"/>
          <p:cNvSpPr>
            <a:spLocks noGrp="1"/>
          </p:cNvSpPr>
          <p:nvPr>
            <p:ph idx="1"/>
          </p:nvPr>
        </p:nvSpPr>
        <p:spPr/>
        <p:txBody>
          <a:bodyPr/>
          <a:lstStyle/>
          <a:p>
            <a:r>
              <a:rPr lang="en-US" sz="3000" dirty="0"/>
              <a:t>Management’s Discussion and Analysis (MD&amp;A)</a:t>
            </a:r>
          </a:p>
          <a:p>
            <a:r>
              <a:rPr lang="en-US" sz="2400" dirty="0"/>
              <a:t>Make sure to highlight key changes that have happened or are expected to happen in the near future</a:t>
            </a:r>
          </a:p>
          <a:p>
            <a:pPr lvl="1"/>
            <a:r>
              <a:rPr lang="en-US" sz="2200" dirty="0"/>
              <a:t>Mill levies</a:t>
            </a:r>
          </a:p>
          <a:p>
            <a:pPr lvl="1"/>
            <a:r>
              <a:rPr lang="en-US" sz="2200" dirty="0"/>
              <a:t>Changes to tax base or valuations</a:t>
            </a:r>
          </a:p>
          <a:p>
            <a:pPr lvl="2">
              <a:buSzPct val="100000"/>
              <a:buFont typeface="Arial" panose="020B0604020202020204" pitchFamily="34" charset="0"/>
              <a:buChar char="–"/>
            </a:pPr>
            <a:r>
              <a:rPr lang="en-US" sz="2000" dirty="0"/>
              <a:t>Include significant items such as tax protests</a:t>
            </a:r>
          </a:p>
          <a:p>
            <a:pPr lvl="1"/>
            <a:r>
              <a:rPr lang="en-US" sz="2200" dirty="0"/>
              <a:t>Enrollment trends</a:t>
            </a:r>
          </a:p>
          <a:p>
            <a:pPr lvl="1"/>
            <a:r>
              <a:rPr lang="en-US" sz="2200" dirty="0"/>
              <a:t>Changes to state/federal funding</a:t>
            </a:r>
          </a:p>
          <a:p>
            <a:pPr>
              <a:buSzPct val="100000"/>
            </a:pPr>
            <a:r>
              <a:rPr lang="en-US" sz="2400" dirty="0"/>
              <a:t>Be sure to include contact information for the entity</a:t>
            </a:r>
          </a:p>
          <a:p>
            <a:pPr lvl="1">
              <a:buFont typeface="Arial" panose="020B0604020202020204" pitchFamily="34" charset="0"/>
              <a:buChar char="•"/>
            </a:pPr>
            <a:r>
              <a:rPr lang="en-US" sz="2200" dirty="0"/>
              <a:t>Accountant/Finance Director</a:t>
            </a:r>
          </a:p>
          <a:p>
            <a:pPr lvl="1">
              <a:buFont typeface="Arial" panose="020B0604020202020204" pitchFamily="34" charset="0"/>
              <a:buChar char="•"/>
            </a:pPr>
            <a:r>
              <a:rPr lang="en-US" sz="2200" dirty="0"/>
              <a:t>Clerk</a:t>
            </a:r>
          </a:p>
          <a:p>
            <a:pPr lvl="1">
              <a:buFont typeface="Arial" panose="020B0604020202020204" pitchFamily="34" charset="0"/>
              <a:buChar char="•"/>
            </a:pPr>
            <a:r>
              <a:rPr lang="en-US" sz="2200" dirty="0"/>
              <a:t>Mailing/Physical Address</a:t>
            </a:r>
          </a:p>
          <a:p>
            <a:pPr lvl="1">
              <a:buFont typeface="Arial" panose="020B0604020202020204" pitchFamily="34" charset="0"/>
              <a:buChar char="•"/>
            </a:pPr>
            <a:r>
              <a:rPr lang="en-US" sz="2200" dirty="0"/>
              <a:t>Phone Number/Email Address</a:t>
            </a:r>
          </a:p>
          <a:p>
            <a:pPr>
              <a:buSzPct val="100000"/>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13</a:t>
            </a:fld>
            <a:endParaRPr lang="en-US" sz="2800"/>
          </a:p>
        </p:txBody>
      </p:sp>
    </p:spTree>
    <p:extLst>
      <p:ext uri="{BB962C8B-B14F-4D97-AF65-F5344CB8AC3E}">
        <p14:creationId xmlns:p14="http://schemas.microsoft.com/office/powerpoint/2010/main" val="7114480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a:t>
            </a:r>
          </a:p>
        </p:txBody>
      </p:sp>
      <p:sp>
        <p:nvSpPr>
          <p:cNvPr id="3" name="Text Placeholder 2"/>
          <p:cNvSpPr>
            <a:spLocks noGrp="1"/>
          </p:cNvSpPr>
          <p:nvPr>
            <p:ph idx="1"/>
          </p:nvPr>
        </p:nvSpPr>
        <p:spPr/>
        <p:txBody>
          <a:bodyPr/>
          <a:lstStyle/>
          <a:p>
            <a:endParaRPr lang="en-US" sz="2000" dirty="0"/>
          </a:p>
          <a:p>
            <a:endParaRPr lang="en-US" sz="2000" dirty="0"/>
          </a:p>
          <a:p>
            <a:pPr algn="ctr"/>
            <a:r>
              <a:rPr lang="en-US" dirty="0"/>
              <a:t>What information does your district include that we may not have covered?</a:t>
            </a:r>
            <a:endParaRPr lang="en-US" sz="28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14</a:t>
            </a:fld>
            <a:endParaRPr lang="en-US" sz="2800"/>
          </a:p>
        </p:txBody>
      </p:sp>
    </p:spTree>
    <p:extLst>
      <p:ext uri="{BB962C8B-B14F-4D97-AF65-F5344CB8AC3E}">
        <p14:creationId xmlns:p14="http://schemas.microsoft.com/office/powerpoint/2010/main" val="39370674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Supplemental Information</a:t>
            </a:r>
          </a:p>
        </p:txBody>
      </p:sp>
      <p:sp>
        <p:nvSpPr>
          <p:cNvPr id="3" name="Text Placeholder 2"/>
          <p:cNvSpPr>
            <a:spLocks noGrp="1"/>
          </p:cNvSpPr>
          <p:nvPr>
            <p:ph idx="1"/>
          </p:nvPr>
        </p:nvSpPr>
        <p:spPr/>
        <p:txBody>
          <a:bodyPr/>
          <a:lstStyle/>
          <a:p>
            <a:r>
              <a:rPr lang="en-US" dirty="0"/>
              <a:t>Required Supplemental Information</a:t>
            </a:r>
          </a:p>
          <a:p>
            <a:pPr marL="914400" indent="-457200">
              <a:buSzPct val="100000"/>
              <a:buFont typeface="Arial" panose="020B0604020202020204" pitchFamily="34" charset="0"/>
              <a:buChar char="•"/>
            </a:pPr>
            <a:r>
              <a:rPr lang="en-US" sz="2800" dirty="0"/>
              <a:t>Budgetary Comparison Schedules</a:t>
            </a:r>
          </a:p>
          <a:p>
            <a:pPr marL="1371600" lvl="1">
              <a:spcAft>
                <a:spcPts val="1400"/>
              </a:spcAft>
              <a:buFont typeface="Arial" panose="020B0604020202020204" pitchFamily="34" charset="0"/>
              <a:buChar char="–"/>
            </a:pPr>
            <a:r>
              <a:rPr lang="en-US" sz="2400" dirty="0"/>
              <a:t>All major funds (General and Special Revenue Funds) should be shown in the RSI for budgetary comparisons</a:t>
            </a:r>
          </a:p>
          <a:p>
            <a:pPr marL="1371600" lvl="1">
              <a:spcAft>
                <a:spcPts val="1400"/>
              </a:spcAft>
              <a:buFont typeface="Arial" panose="020B0604020202020204" pitchFamily="34" charset="0"/>
              <a:buChar char="–"/>
            </a:pPr>
            <a:r>
              <a:rPr lang="en-US" sz="2400" dirty="0"/>
              <a:t>Approved, amended budgets versus actual results</a:t>
            </a:r>
          </a:p>
          <a:p>
            <a:pPr marL="1371600" lvl="1">
              <a:spcAft>
                <a:spcPts val="1400"/>
              </a:spcAft>
              <a:buFont typeface="Arial" panose="020B0604020202020204" pitchFamily="34" charset="0"/>
              <a:buChar char="–"/>
            </a:pPr>
            <a:r>
              <a:rPr lang="en-US" sz="2400" dirty="0"/>
              <a:t>GAAP reconciliation for any encumbrances incurred during the year</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15</a:t>
            </a:fld>
            <a:endParaRPr lang="en-US" sz="2800"/>
          </a:p>
        </p:txBody>
      </p:sp>
    </p:spTree>
    <p:extLst>
      <p:ext uri="{BB962C8B-B14F-4D97-AF65-F5344CB8AC3E}">
        <p14:creationId xmlns:p14="http://schemas.microsoft.com/office/powerpoint/2010/main" val="17894575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Supplemental Information</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16</a:t>
            </a:fld>
            <a:endParaRPr lang="en-US" sz="2800"/>
          </a:p>
        </p:txBody>
      </p:sp>
      <p:graphicFrame>
        <p:nvGraphicFramePr>
          <p:cNvPr id="8" name="Table 7"/>
          <p:cNvGraphicFramePr>
            <a:graphicFrameLocks noGrp="1"/>
          </p:cNvGraphicFramePr>
          <p:nvPr>
            <p:extLst/>
          </p:nvPr>
        </p:nvGraphicFramePr>
        <p:xfrm>
          <a:off x="1143000" y="888890"/>
          <a:ext cx="6477000" cy="5892412"/>
        </p:xfrm>
        <a:graphic>
          <a:graphicData uri="http://schemas.openxmlformats.org/drawingml/2006/table">
            <a:tbl>
              <a:tblPr>
                <a:tableStyleId>{5C22544A-7EE6-4342-B048-85BDC9FD1C3A}</a:tableStyleId>
              </a:tblPr>
              <a:tblGrid>
                <a:gridCol w="3058725">
                  <a:extLst>
                    <a:ext uri="{9D8B030D-6E8A-4147-A177-3AD203B41FA5}">
                      <a16:colId xmlns:a16="http://schemas.microsoft.com/office/drawing/2014/main" val="20000"/>
                    </a:ext>
                  </a:extLst>
                </a:gridCol>
                <a:gridCol w="1061838">
                  <a:extLst>
                    <a:ext uri="{9D8B030D-6E8A-4147-A177-3AD203B41FA5}">
                      <a16:colId xmlns:a16="http://schemas.microsoft.com/office/drawing/2014/main" val="20001"/>
                    </a:ext>
                  </a:extLst>
                </a:gridCol>
                <a:gridCol w="79242">
                  <a:extLst>
                    <a:ext uri="{9D8B030D-6E8A-4147-A177-3AD203B41FA5}">
                      <a16:colId xmlns:a16="http://schemas.microsoft.com/office/drawing/2014/main" val="20002"/>
                    </a:ext>
                  </a:extLst>
                </a:gridCol>
                <a:gridCol w="676995">
                  <a:extLst>
                    <a:ext uri="{9D8B030D-6E8A-4147-A177-3AD203B41FA5}">
                      <a16:colId xmlns:a16="http://schemas.microsoft.com/office/drawing/2014/main" val="20003"/>
                    </a:ext>
                  </a:extLst>
                </a:gridCol>
                <a:gridCol w="762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762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93562">
                <a:tc gridSpan="8">
                  <a:txBody>
                    <a:bodyPr/>
                    <a:lstStyle/>
                    <a:p>
                      <a:pPr algn="ctr" fontAlgn="b"/>
                      <a:r>
                        <a:rPr lang="en-US" sz="800" u="none" strike="noStrike" dirty="0">
                          <a:effectLst/>
                          <a:latin typeface="+mn-lt"/>
                          <a:cs typeface="Aharoni" panose="02010803020104030203" pitchFamily="2" charset="-79"/>
                        </a:rPr>
                        <a:t>GENERAL FUND</a:t>
                      </a:r>
                      <a:endParaRPr lang="en-US" sz="800" b="0" i="0" u="none" strike="noStrike" dirty="0">
                        <a:effectLst/>
                        <a:latin typeface="+mn-lt"/>
                        <a:cs typeface="Aharoni" panose="02010803020104030203" pitchFamily="2" charset="-79"/>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562">
                <a:tc>
                  <a:txBody>
                    <a:bodyPr/>
                    <a:lstStyle/>
                    <a:p>
                      <a:pPr algn="ctr"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1"/>
                  </a:ext>
                </a:extLst>
              </a:tr>
              <a:tr h="254607">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ctr" fontAlgn="b"/>
                      <a:r>
                        <a:rPr lang="en-US" sz="800" u="none" strike="noStrike" dirty="0">
                          <a:effectLst/>
                          <a:latin typeface="+mn-lt"/>
                          <a:cs typeface="Aharoni" panose="02010803020104030203" pitchFamily="2" charset="-79"/>
                        </a:rPr>
                        <a:t>Original Budgeted Amounts</a:t>
                      </a:r>
                      <a:endParaRPr lang="en-US" sz="800" b="0" i="0" u="none" strike="noStrike" dirty="0">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r>
                        <a:rPr lang="en-US" sz="800" u="none" strike="noStrike">
                          <a:effectLst/>
                          <a:latin typeface="+mn-lt"/>
                          <a:cs typeface="Aharoni" panose="02010803020104030203" pitchFamily="2" charset="-79"/>
                        </a:rPr>
                        <a:t>Final Budgeted Amounts</a:t>
                      </a:r>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r>
                        <a:rPr lang="en-US" sz="800" u="none" strike="noStrike" dirty="0">
                          <a:effectLst/>
                          <a:latin typeface="+mn-lt"/>
                          <a:cs typeface="Aharoni" panose="02010803020104030203" pitchFamily="2" charset="-79"/>
                        </a:rPr>
                        <a:t>Actual Amounts</a:t>
                      </a:r>
                      <a:endParaRPr lang="en-US" sz="800" b="0" i="0" u="none" strike="noStrike" dirty="0">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r>
                        <a:rPr lang="en-US" sz="800" u="none" strike="noStrike">
                          <a:effectLst/>
                          <a:latin typeface="+mn-lt"/>
                          <a:cs typeface="Aharoni" panose="02010803020104030203" pitchFamily="2" charset="-79"/>
                        </a:rPr>
                        <a:t>Variance</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2"/>
                  </a:ext>
                </a:extLst>
              </a:tr>
              <a:tr h="93562">
                <a:tc>
                  <a:txBody>
                    <a:bodyPr/>
                    <a:lstStyle/>
                    <a:p>
                      <a:pPr algn="l" fontAlgn="b"/>
                      <a:r>
                        <a:rPr lang="en-US" sz="800" u="none" strike="noStrike">
                          <a:effectLst/>
                          <a:latin typeface="+mn-lt"/>
                          <a:cs typeface="Aharoni" panose="02010803020104030203" pitchFamily="2" charset="-79"/>
                        </a:rPr>
                        <a:t>REVENUES</a:t>
                      </a:r>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tc>
                  <a:txBody>
                    <a:bodyPr/>
                    <a:lstStyle/>
                    <a:p>
                      <a:pPr algn="ctr" fontAlgn="b"/>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3"/>
                  </a:ext>
                </a:extLst>
              </a:tr>
              <a:tr h="154827">
                <a:tc>
                  <a:txBody>
                    <a:bodyPr/>
                    <a:lstStyle/>
                    <a:p>
                      <a:pPr algn="l" fontAlgn="b"/>
                      <a:r>
                        <a:rPr lang="en-US" sz="800" u="none" strike="noStrike">
                          <a:effectLst/>
                          <a:latin typeface="+mn-lt"/>
                          <a:cs typeface="Aharoni" panose="02010803020104030203" pitchFamily="2" charset="-79"/>
                        </a:rPr>
                        <a:t>Taxes and assessments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dirty="0">
                          <a:effectLst/>
                          <a:latin typeface="+mn-lt"/>
                          <a:cs typeface="Aharoni" panose="02010803020104030203" pitchFamily="2" charset="-79"/>
                        </a:rPr>
                        <a:t> $   1,184,046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   1,184,046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   1,189,134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         5,088 </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4"/>
                  </a:ext>
                </a:extLst>
              </a:tr>
              <a:tr h="154827">
                <a:tc>
                  <a:txBody>
                    <a:bodyPr/>
                    <a:lstStyle/>
                    <a:p>
                      <a:pPr algn="l" fontAlgn="b"/>
                      <a:r>
                        <a:rPr lang="en-US" sz="800" u="none" strike="noStrike">
                          <a:effectLst/>
                          <a:latin typeface="+mn-lt"/>
                          <a:cs typeface="Aharoni" panose="02010803020104030203" pitchFamily="2" charset="-79"/>
                        </a:rPr>
                        <a:t>Licenses and permits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1,750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1,750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2,430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680 </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5"/>
                  </a:ext>
                </a:extLst>
              </a:tr>
              <a:tr h="154827">
                <a:tc>
                  <a:txBody>
                    <a:bodyPr/>
                    <a:lstStyle/>
                    <a:p>
                      <a:pPr algn="l" fontAlgn="b"/>
                      <a:r>
                        <a:rPr lang="en-US" sz="800" u="none" strike="noStrike">
                          <a:effectLst/>
                          <a:latin typeface="+mn-lt"/>
                          <a:cs typeface="Aharoni" panose="02010803020104030203" pitchFamily="2" charset="-79"/>
                        </a:rPr>
                        <a:t>Intergovernmental revenues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dirty="0">
                          <a:effectLst/>
                          <a:latin typeface="+mn-lt"/>
                          <a:cs typeface="Aharoni" panose="02010803020104030203" pitchFamily="2" charset="-79"/>
                        </a:rPr>
                        <a:t>        934,977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934,977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746,149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(188,828)</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6"/>
                  </a:ext>
                </a:extLst>
              </a:tr>
              <a:tr h="154827">
                <a:tc>
                  <a:txBody>
                    <a:bodyPr/>
                    <a:lstStyle/>
                    <a:p>
                      <a:pPr algn="l" fontAlgn="b"/>
                      <a:r>
                        <a:rPr lang="en-US" sz="800" u="none" strike="noStrike">
                          <a:effectLst/>
                          <a:latin typeface="+mn-lt"/>
                          <a:cs typeface="Aharoni" panose="02010803020104030203" pitchFamily="2" charset="-79"/>
                        </a:rPr>
                        <a:t>Charges for services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dirty="0">
                          <a:effectLst/>
                          <a:latin typeface="+mn-lt"/>
                          <a:cs typeface="Aharoni" panose="02010803020104030203" pitchFamily="2" charset="-79"/>
                        </a:rPr>
                        <a:t>        312,673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312,673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317,059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4,386 </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7"/>
                  </a:ext>
                </a:extLst>
              </a:tr>
              <a:tr h="154827">
                <a:tc>
                  <a:txBody>
                    <a:bodyPr/>
                    <a:lstStyle/>
                    <a:p>
                      <a:pPr algn="l" fontAlgn="b"/>
                      <a:r>
                        <a:rPr lang="en-US" sz="800" u="none" strike="noStrike">
                          <a:effectLst/>
                          <a:latin typeface="+mn-lt"/>
                          <a:cs typeface="Aharoni" panose="02010803020104030203" pitchFamily="2" charset="-79"/>
                        </a:rPr>
                        <a:t>Fines and forfeitures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47,800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47,800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61,085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13,285 </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8"/>
                  </a:ext>
                </a:extLst>
              </a:tr>
              <a:tr h="154827">
                <a:tc>
                  <a:txBody>
                    <a:bodyPr/>
                    <a:lstStyle/>
                    <a:p>
                      <a:pPr algn="l" fontAlgn="b"/>
                      <a:r>
                        <a:rPr lang="en-US" sz="800" u="none" strike="noStrike">
                          <a:effectLst/>
                          <a:latin typeface="+mn-lt"/>
                          <a:cs typeface="Aharoni" panose="02010803020104030203" pitchFamily="2" charset="-79"/>
                        </a:rPr>
                        <a:t>Miscellaneous revenues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7,820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7,820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30,274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22,454 </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09"/>
                  </a:ext>
                </a:extLst>
              </a:tr>
              <a:tr h="154827">
                <a:tc>
                  <a:txBody>
                    <a:bodyPr/>
                    <a:lstStyle/>
                    <a:p>
                      <a:pPr algn="l" fontAlgn="b"/>
                      <a:r>
                        <a:rPr lang="en-US" sz="800" u="none" strike="noStrike">
                          <a:effectLst/>
                          <a:latin typeface="+mn-lt"/>
                          <a:cs typeface="Aharoni" panose="02010803020104030203" pitchFamily="2" charset="-79"/>
                        </a:rPr>
                        <a:t>Investment and royalty earnings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31,000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31,000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27,369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(3,631)</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0"/>
                  </a:ext>
                </a:extLst>
              </a:tr>
              <a:tr h="154827">
                <a:tc>
                  <a:txBody>
                    <a:bodyPr/>
                    <a:lstStyle/>
                    <a:p>
                      <a:pPr algn="l" fontAlgn="b"/>
                      <a:r>
                        <a:rPr lang="en-US" sz="800" u="none" strike="noStrike">
                          <a:effectLst/>
                          <a:latin typeface="+mn-lt"/>
                          <a:cs typeface="Aharoni" panose="02010803020104030203" pitchFamily="2" charset="-79"/>
                        </a:rPr>
                        <a:t> </a:t>
                      </a:r>
                      <a:endParaRPr lang="en-US" sz="800" b="0" i="0" u="none" strike="noStrike">
                        <a:effectLst/>
                        <a:latin typeface="+mn-lt"/>
                        <a:cs typeface="Aharoni" panose="02010803020104030203" pitchFamily="2" charset="-79"/>
                      </a:endParaRPr>
                    </a:p>
                  </a:txBody>
                  <a:tcPr marL="140345" marR="0" marT="0" marB="0" anchor="b"/>
                </a:tc>
                <a:tc>
                  <a:txBody>
                    <a:bodyPr/>
                    <a:lstStyle/>
                    <a:p>
                      <a:pPr algn="l" fontAlgn="b"/>
                      <a:r>
                        <a:rPr lang="en-US" sz="800" u="none" strike="noStrike">
                          <a:effectLst/>
                          <a:latin typeface="+mn-lt"/>
                          <a:cs typeface="Aharoni" panose="02010803020104030203" pitchFamily="2" charset="-79"/>
                        </a:rPr>
                        <a:t>      2,520,066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2,520,066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2,373,500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(146,566)</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1"/>
                  </a:ext>
                </a:extLst>
              </a:tr>
              <a:tr h="93562">
                <a:tc>
                  <a:txBody>
                    <a:bodyPr/>
                    <a:lstStyle/>
                    <a:p>
                      <a:pPr algn="l" fontAlgn="b"/>
                      <a:endParaRPr lang="en-US" sz="800" b="0" i="0" u="none" strike="noStrike">
                        <a:effectLst/>
                        <a:latin typeface="+mn-lt"/>
                        <a:cs typeface="Aharoni" panose="02010803020104030203" pitchFamily="2" charset="-79"/>
                      </a:endParaRPr>
                    </a:p>
                  </a:txBody>
                  <a:tcPr marL="140345"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2"/>
                  </a:ext>
                </a:extLst>
              </a:tr>
              <a:tr h="93562">
                <a:tc>
                  <a:txBody>
                    <a:bodyPr/>
                    <a:lstStyle/>
                    <a:p>
                      <a:pPr algn="l" fontAlgn="b"/>
                      <a:r>
                        <a:rPr lang="en-US" sz="800" u="none" strike="noStrike">
                          <a:effectLst/>
                          <a:latin typeface="+mn-lt"/>
                          <a:cs typeface="Aharoni" panose="02010803020104030203" pitchFamily="2" charset="-79"/>
                        </a:rPr>
                        <a:t>EXPENDITURES</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3"/>
                  </a:ext>
                </a:extLst>
              </a:tr>
              <a:tr h="154827">
                <a:tc>
                  <a:txBody>
                    <a:bodyPr/>
                    <a:lstStyle/>
                    <a:p>
                      <a:pPr algn="l" fontAlgn="b"/>
                      <a:r>
                        <a:rPr lang="en-US" sz="800" u="none" strike="noStrike">
                          <a:effectLst/>
                          <a:latin typeface="+mn-lt"/>
                          <a:cs typeface="Aharoni" panose="02010803020104030203" pitchFamily="2" charset="-79"/>
                        </a:rPr>
                        <a:t>General government</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2,058,330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2,058,330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1,705,310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(353,020)</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4"/>
                  </a:ext>
                </a:extLst>
              </a:tr>
              <a:tr h="154827">
                <a:tc>
                  <a:txBody>
                    <a:bodyPr/>
                    <a:lstStyle/>
                    <a:p>
                      <a:pPr algn="l" fontAlgn="b"/>
                      <a:r>
                        <a:rPr lang="en-US" sz="800" u="none" strike="noStrike">
                          <a:effectLst/>
                          <a:latin typeface="+mn-lt"/>
                          <a:cs typeface="Aharoni" panose="02010803020104030203" pitchFamily="2" charset="-79"/>
                        </a:rPr>
                        <a:t>Public safety</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1,439,844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1,439,844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1,327,773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(112,071)</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5"/>
                  </a:ext>
                </a:extLst>
              </a:tr>
              <a:tr h="154827">
                <a:tc>
                  <a:txBody>
                    <a:bodyPr/>
                    <a:lstStyle/>
                    <a:p>
                      <a:pPr algn="l" fontAlgn="b"/>
                      <a:r>
                        <a:rPr lang="en-US" sz="800" u="none" strike="noStrike">
                          <a:effectLst/>
                          <a:latin typeface="+mn-lt"/>
                          <a:cs typeface="Aharoni" panose="02010803020104030203" pitchFamily="2" charset="-79"/>
                        </a:rPr>
                        <a:t>Public health</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171,638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171,638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144,028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(27,610)</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6"/>
                  </a:ext>
                </a:extLst>
              </a:tr>
              <a:tr h="154827">
                <a:tc>
                  <a:txBody>
                    <a:bodyPr/>
                    <a:lstStyle/>
                    <a:p>
                      <a:pPr algn="l" fontAlgn="b"/>
                      <a:r>
                        <a:rPr lang="en-US" sz="800" u="none" strike="noStrike">
                          <a:effectLst/>
                          <a:latin typeface="+mn-lt"/>
                          <a:cs typeface="Aharoni" panose="02010803020104030203" pitchFamily="2" charset="-79"/>
                        </a:rPr>
                        <a:t>Social and economic services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12,000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12,000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4,575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(7,425)</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7"/>
                  </a:ext>
                </a:extLst>
              </a:tr>
              <a:tr h="154827">
                <a:tc>
                  <a:txBody>
                    <a:bodyPr/>
                    <a:lstStyle/>
                    <a:p>
                      <a:pPr algn="l" fontAlgn="b"/>
                      <a:r>
                        <a:rPr lang="en-US" sz="800" u="none" strike="noStrike">
                          <a:effectLst/>
                          <a:latin typeface="+mn-lt"/>
                          <a:cs typeface="Aharoni" panose="02010803020104030203" pitchFamily="2" charset="-79"/>
                        </a:rPr>
                        <a:t>Culture and recreation</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33,100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33,100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19,156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(13,944)</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8"/>
                  </a:ext>
                </a:extLst>
              </a:tr>
              <a:tr h="154827">
                <a:tc>
                  <a:txBody>
                    <a:bodyPr/>
                    <a:lstStyle/>
                    <a:p>
                      <a:pPr algn="l" fontAlgn="b"/>
                      <a:r>
                        <a:rPr lang="en-US" sz="800" u="none" strike="noStrike">
                          <a:effectLst/>
                          <a:latin typeface="+mn-lt"/>
                          <a:cs typeface="Aharoni" panose="02010803020104030203" pitchFamily="2" charset="-79"/>
                        </a:rPr>
                        <a:t>Miscellaneous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2,000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2,000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897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(1,103)</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19"/>
                  </a:ext>
                </a:extLst>
              </a:tr>
              <a:tr h="154827">
                <a:tc>
                  <a:txBody>
                    <a:bodyPr/>
                    <a:lstStyle/>
                    <a:p>
                      <a:pPr algn="l" fontAlgn="b"/>
                      <a:r>
                        <a:rPr lang="en-US" sz="800" u="none" strike="noStrike">
                          <a:effectLst/>
                          <a:latin typeface="+mn-lt"/>
                          <a:cs typeface="Aharoni" panose="02010803020104030203" pitchFamily="2" charset="-79"/>
                        </a:rPr>
                        <a:t>Capital outlay</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6,300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6,300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5,263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(1,037)</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0"/>
                  </a:ext>
                </a:extLst>
              </a:tr>
              <a:tr h="154827">
                <a:tc>
                  <a:txBody>
                    <a:bodyPr/>
                    <a:lstStyle/>
                    <a:p>
                      <a:pPr algn="l" fontAlgn="b"/>
                      <a:r>
                        <a:rPr lang="en-US" sz="800" u="none" strike="noStrike">
                          <a:effectLst/>
                          <a:latin typeface="+mn-lt"/>
                          <a:cs typeface="Aharoni" panose="02010803020104030203" pitchFamily="2" charset="-79"/>
                        </a:rPr>
                        <a:t>Total expenditures</a:t>
                      </a:r>
                      <a:endParaRPr lang="en-US" sz="800" b="0" i="0" u="none" strike="noStrike">
                        <a:effectLst/>
                        <a:latin typeface="+mn-lt"/>
                        <a:cs typeface="Aharoni" panose="02010803020104030203" pitchFamily="2" charset="-79"/>
                      </a:endParaRPr>
                    </a:p>
                  </a:txBody>
                  <a:tcPr marL="140345" marR="0" marT="0" marB="0" anchor="b"/>
                </a:tc>
                <a:tc>
                  <a:txBody>
                    <a:bodyPr/>
                    <a:lstStyle/>
                    <a:p>
                      <a:pPr algn="l" fontAlgn="b"/>
                      <a:r>
                        <a:rPr lang="en-US" sz="800" u="none" strike="noStrike">
                          <a:effectLst/>
                          <a:latin typeface="+mn-lt"/>
                          <a:cs typeface="Aharoni" panose="02010803020104030203" pitchFamily="2" charset="-79"/>
                        </a:rPr>
                        <a:t>      3,723,212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3,723,212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3,207,002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(516,210)</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1"/>
                  </a:ext>
                </a:extLst>
              </a:tr>
              <a:tr h="93562">
                <a:tc>
                  <a:txBody>
                    <a:bodyPr/>
                    <a:lstStyle/>
                    <a:p>
                      <a:pPr algn="l" fontAlgn="b"/>
                      <a:endParaRPr lang="en-US" sz="800" b="0" i="0" u="none" strike="noStrike">
                        <a:effectLst/>
                        <a:latin typeface="+mn-lt"/>
                        <a:cs typeface="Aharoni" panose="02010803020104030203" pitchFamily="2" charset="-79"/>
                      </a:endParaRPr>
                    </a:p>
                  </a:txBody>
                  <a:tcPr marL="140345" marR="0" marT="0" marB="0" anchor="b"/>
                </a:tc>
                <a:tc>
                  <a:txBody>
                    <a:bodyPr/>
                    <a:lstStyle/>
                    <a:p>
                      <a:pPr algn="l" fontAlgn="b"/>
                      <a:r>
                        <a:rPr lang="en-US" sz="800" u="none" strike="noStrike">
                          <a:effectLst/>
                          <a:latin typeface="+mn-lt"/>
                          <a:cs typeface="Aharoni" panose="02010803020104030203" pitchFamily="2" charset="-79"/>
                        </a:rPr>
                        <a:t>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2"/>
                  </a:ext>
                </a:extLst>
              </a:tr>
              <a:tr h="169738">
                <a:tc>
                  <a:txBody>
                    <a:bodyPr/>
                    <a:lstStyle/>
                    <a:p>
                      <a:pPr algn="l" fontAlgn="b"/>
                      <a:r>
                        <a:rPr lang="en-US" sz="800" u="none" strike="noStrike">
                          <a:effectLst/>
                          <a:latin typeface="+mn-lt"/>
                          <a:cs typeface="Aharoni" panose="02010803020104030203" pitchFamily="2" charset="-79"/>
                        </a:rPr>
                        <a:t>Excess (deficiency) of revenues over expenditures</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(1,203,146)</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(1,203,146)</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(833,502)</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369,644 </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3"/>
                  </a:ext>
                </a:extLst>
              </a:tr>
              <a:tr h="93562">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4"/>
                  </a:ext>
                </a:extLst>
              </a:tr>
              <a:tr h="93562">
                <a:tc gridSpan="2">
                  <a:txBody>
                    <a:bodyPr/>
                    <a:lstStyle/>
                    <a:p>
                      <a:pPr algn="l" fontAlgn="b"/>
                      <a:r>
                        <a:rPr lang="en-US" sz="800" u="none" strike="noStrike">
                          <a:effectLst/>
                          <a:latin typeface="+mn-lt"/>
                          <a:cs typeface="Aharoni" panose="02010803020104030203" pitchFamily="2" charset="-79"/>
                        </a:rPr>
                        <a:t>OTHER FINANCING SOURCES (USES)</a:t>
                      </a:r>
                      <a:endParaRPr lang="en-US" sz="800" b="0" i="0" u="none" strike="noStrike">
                        <a:effectLst/>
                        <a:latin typeface="+mn-lt"/>
                        <a:cs typeface="Aharoni" panose="02010803020104030203" pitchFamily="2" charset="-79"/>
                      </a:endParaRPr>
                    </a:p>
                  </a:txBody>
                  <a:tcPr marL="0" marR="0" marT="0" marB="0" anchor="b"/>
                </a:tc>
                <a:tc hMerge="1">
                  <a:txBody>
                    <a:bodyPr/>
                    <a:lstStyle/>
                    <a:p>
                      <a:endParaRPr lang="en-US"/>
                    </a:p>
                  </a:txBody>
                  <a:tcPr/>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5"/>
                  </a:ext>
                </a:extLst>
              </a:tr>
              <a:tr h="154827">
                <a:tc>
                  <a:txBody>
                    <a:bodyPr/>
                    <a:lstStyle/>
                    <a:p>
                      <a:pPr algn="l" fontAlgn="b"/>
                      <a:r>
                        <a:rPr lang="en-US" sz="800" u="none" strike="noStrike">
                          <a:effectLst/>
                          <a:latin typeface="+mn-lt"/>
                          <a:cs typeface="Aharoni" panose="02010803020104030203" pitchFamily="2" charset="-79"/>
                        </a:rPr>
                        <a:t>Proceeds from asset disposals</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16,000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16,000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(16,000)</a:t>
                      </a:r>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6"/>
                  </a:ext>
                </a:extLst>
              </a:tr>
              <a:tr h="154827">
                <a:tc>
                  <a:txBody>
                    <a:bodyPr/>
                    <a:lstStyle/>
                    <a:p>
                      <a:pPr algn="l" fontAlgn="b"/>
                      <a:r>
                        <a:rPr lang="en-US" sz="800" u="none" strike="noStrike">
                          <a:effectLst/>
                          <a:latin typeface="+mn-lt"/>
                          <a:cs typeface="Aharoni" panose="02010803020104030203" pitchFamily="2" charset="-79"/>
                        </a:rPr>
                        <a:t>Transfers in</a:t>
                      </a:r>
                      <a:endParaRPr lang="en-US" sz="800" b="0" i="0" u="none" strike="noStrike">
                        <a:effectLst/>
                        <a:latin typeface="+mn-lt"/>
                        <a:cs typeface="Aharoni" panose="02010803020104030203" pitchFamily="2" charset="-79"/>
                      </a:endParaRPr>
                    </a:p>
                  </a:txBody>
                  <a:tcPr marL="70172" marR="0" marT="0" marB="0" anchor="b"/>
                </a:tc>
                <a:tc>
                  <a:txBody>
                    <a:bodyPr/>
                    <a:lstStyle/>
                    <a:p>
                      <a:pPr algn="l" fontAlgn="b"/>
                      <a:r>
                        <a:rPr lang="en-US" sz="800" u="none" strike="noStrike">
                          <a:effectLst/>
                          <a:latin typeface="+mn-lt"/>
                          <a:cs typeface="Aharoni" panose="02010803020104030203" pitchFamily="2" charset="-79"/>
                        </a:rPr>
                        <a:t>        595,806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595,806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595,552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(254)</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7"/>
                  </a:ext>
                </a:extLst>
              </a:tr>
              <a:tr h="154827">
                <a:tc>
                  <a:txBody>
                    <a:bodyPr/>
                    <a:lstStyle/>
                    <a:p>
                      <a:pPr algn="l" fontAlgn="b"/>
                      <a:r>
                        <a:rPr lang="en-US" sz="800" u="none" strike="noStrike">
                          <a:effectLst/>
                          <a:latin typeface="+mn-lt"/>
                          <a:cs typeface="Aharoni" panose="02010803020104030203" pitchFamily="2" charset="-79"/>
                        </a:rPr>
                        <a:t>Total other financing sources and uses</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611,806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611,806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595,552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(16,254)</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8"/>
                  </a:ext>
                </a:extLst>
              </a:tr>
              <a:tr h="93562">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29"/>
                  </a:ext>
                </a:extLst>
              </a:tr>
              <a:tr h="154827">
                <a:tc>
                  <a:txBody>
                    <a:bodyPr/>
                    <a:lstStyle/>
                    <a:p>
                      <a:pPr algn="l" fontAlgn="b"/>
                      <a:r>
                        <a:rPr lang="en-US" sz="800" u="none" strike="noStrike">
                          <a:effectLst/>
                          <a:latin typeface="+mn-lt"/>
                          <a:cs typeface="Aharoni" panose="02010803020104030203" pitchFamily="2" charset="-79"/>
                        </a:rPr>
                        <a:t>Net change in fund balances</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    (591,340)</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    (591,340)</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(237,950)</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      353,390 </a:t>
                      </a:r>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0"/>
                  </a:ext>
                </a:extLst>
              </a:tr>
              <a:tr h="93562">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1"/>
                  </a:ext>
                </a:extLst>
              </a:tr>
              <a:tr h="154827">
                <a:tc>
                  <a:txBody>
                    <a:bodyPr/>
                    <a:lstStyle/>
                    <a:p>
                      <a:pPr algn="l" fontAlgn="b"/>
                      <a:r>
                        <a:rPr lang="en-US" sz="800" u="none" strike="noStrike">
                          <a:effectLst/>
                          <a:latin typeface="+mn-lt"/>
                          <a:cs typeface="Aharoni" panose="02010803020104030203" pitchFamily="2" charset="-79"/>
                        </a:rPr>
                        <a:t>Fund balances, beginning of year</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   1,832,284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2"/>
                  </a:ext>
                </a:extLst>
              </a:tr>
              <a:tr h="154827">
                <a:tc>
                  <a:txBody>
                    <a:bodyPr/>
                    <a:lstStyle/>
                    <a:p>
                      <a:pPr algn="l" fontAlgn="b"/>
                      <a:r>
                        <a:rPr lang="en-US" sz="800" u="none" strike="noStrike">
                          <a:effectLst/>
                          <a:latin typeface="+mn-lt"/>
                          <a:cs typeface="Aharoni" panose="02010803020104030203" pitchFamily="2" charset="-79"/>
                        </a:rPr>
                        <a:t>Fund balances, end of year</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   1,594,334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3"/>
                  </a:ext>
                </a:extLst>
              </a:tr>
              <a:tr h="93562">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4"/>
                  </a:ext>
                </a:extLst>
              </a:tr>
              <a:tr h="80196">
                <a:tc gridSpan="2">
                  <a:txBody>
                    <a:bodyPr/>
                    <a:lstStyle/>
                    <a:p>
                      <a:pPr algn="l" fontAlgn="b"/>
                      <a:r>
                        <a:rPr lang="en-US" sz="800" u="none" strike="noStrike">
                          <a:effectLst/>
                          <a:latin typeface="+mn-lt"/>
                          <a:cs typeface="Aharoni" panose="02010803020104030203" pitchFamily="2" charset="-79"/>
                        </a:rPr>
                        <a:t>Adjustments to generally accepted accounting principles</a:t>
                      </a:r>
                      <a:endParaRPr lang="en-US" sz="800" b="0" i="0" u="none" strike="noStrike">
                        <a:effectLst/>
                        <a:latin typeface="+mn-lt"/>
                        <a:cs typeface="Aharoni" panose="02010803020104030203" pitchFamily="2" charset="-79"/>
                      </a:endParaRPr>
                    </a:p>
                  </a:txBody>
                  <a:tcPr marL="0" marR="0" marT="0" marB="0" anchor="b"/>
                </a:tc>
                <a:tc hMerge="1">
                  <a:txBody>
                    <a:bodyPr/>
                    <a:lstStyle/>
                    <a:p>
                      <a:endParaRPr lang="en-US"/>
                    </a:p>
                  </a:txBody>
                  <a:tcPr/>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5"/>
                  </a:ext>
                </a:extLst>
              </a:tr>
              <a:tr h="80196">
                <a:tc gridSpan="2">
                  <a:txBody>
                    <a:bodyPr/>
                    <a:lstStyle/>
                    <a:p>
                      <a:pPr algn="l" fontAlgn="b"/>
                      <a:r>
                        <a:rPr lang="en-US" sz="800" u="none" strike="noStrike">
                          <a:effectLst/>
                          <a:latin typeface="+mn-lt"/>
                          <a:cs typeface="Aharoni" panose="02010803020104030203" pitchFamily="2" charset="-79"/>
                        </a:rPr>
                        <a:t>     Current year encumbrances included in expenditures</a:t>
                      </a:r>
                      <a:endParaRPr lang="en-US" sz="800" b="0" i="0" u="none" strike="noStrike">
                        <a:effectLst/>
                        <a:latin typeface="+mn-lt"/>
                        <a:cs typeface="Aharoni" panose="02010803020104030203" pitchFamily="2" charset="-79"/>
                      </a:endParaRPr>
                    </a:p>
                  </a:txBody>
                  <a:tcPr marL="0" marR="0" marT="0" marB="0" anchor="b"/>
                </a:tc>
                <a:tc hMerge="1">
                  <a:txBody>
                    <a:bodyPr/>
                    <a:lstStyle/>
                    <a:p>
                      <a:endParaRPr lang="en-US"/>
                    </a:p>
                  </a:txBody>
                  <a:tcPr/>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a:effectLst/>
                          <a:latin typeface="+mn-lt"/>
                          <a:cs typeface="Aharoni" panose="02010803020104030203" pitchFamily="2" charset="-79"/>
                        </a:rPr>
                        <a:t>          50,000 </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6"/>
                  </a:ext>
                </a:extLst>
              </a:tr>
              <a:tr h="84869">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7"/>
                  </a:ext>
                </a:extLst>
              </a:tr>
              <a:tr h="89113">
                <a:tc>
                  <a:txBody>
                    <a:bodyPr/>
                    <a:lstStyle/>
                    <a:p>
                      <a:pPr algn="l" fontAlgn="b"/>
                      <a:r>
                        <a:rPr lang="en-US" sz="800" u="none" strike="noStrike">
                          <a:effectLst/>
                          <a:latin typeface="+mn-lt"/>
                          <a:cs typeface="Aharoni" panose="02010803020104030203" pitchFamily="2" charset="-79"/>
                        </a:rPr>
                        <a:t>     Fund balances, ending (GAAP basis)</a:t>
                      </a:r>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r>
                        <a:rPr lang="en-US" sz="800" u="none" strike="noStrike" dirty="0">
                          <a:effectLst/>
                          <a:latin typeface="+mn-lt"/>
                          <a:cs typeface="Aharoni" panose="02010803020104030203" pitchFamily="2" charset="-79"/>
                        </a:rPr>
                        <a:t> $   1,544,334 </a:t>
                      </a:r>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8"/>
                  </a:ext>
                </a:extLst>
              </a:tr>
              <a:tr h="89113">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tc>
                  <a:txBody>
                    <a:bodyPr/>
                    <a:lstStyle/>
                    <a:p>
                      <a:pPr algn="l" fontAlgn="b"/>
                      <a:endParaRPr lang="en-US" sz="800" b="0" i="0" u="none" strike="noStrike" dirty="0">
                        <a:effectLst/>
                        <a:latin typeface="+mn-lt"/>
                        <a:cs typeface="Aharoni" panose="02010803020104030203" pitchFamily="2" charset="-79"/>
                      </a:endParaRPr>
                    </a:p>
                  </a:txBody>
                  <a:tcPr marL="0" marR="0" marT="0" marB="0" anchor="b"/>
                </a:tc>
                <a:extLst>
                  <a:ext uri="{0D108BD9-81ED-4DB2-BD59-A6C34878D82A}">
                    <a16:rowId xmlns:a16="http://schemas.microsoft.com/office/drawing/2014/main" val="10039"/>
                  </a:ext>
                </a:extLst>
              </a:tr>
            </a:tbl>
          </a:graphicData>
        </a:graphic>
      </p:graphicFrame>
    </p:spTree>
    <p:extLst>
      <p:ext uri="{BB962C8B-B14F-4D97-AF65-F5344CB8AC3E}">
        <p14:creationId xmlns:p14="http://schemas.microsoft.com/office/powerpoint/2010/main" val="19233522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Supplemental Information</a:t>
            </a:r>
          </a:p>
        </p:txBody>
      </p:sp>
      <p:sp>
        <p:nvSpPr>
          <p:cNvPr id="3" name="Text Placeholder 2"/>
          <p:cNvSpPr>
            <a:spLocks noGrp="1"/>
          </p:cNvSpPr>
          <p:nvPr>
            <p:ph idx="1"/>
          </p:nvPr>
        </p:nvSpPr>
        <p:spPr/>
        <p:txBody>
          <a:bodyPr/>
          <a:lstStyle/>
          <a:p>
            <a:r>
              <a:rPr lang="en-US" dirty="0"/>
              <a:t>Required Supplemental Information</a:t>
            </a:r>
          </a:p>
          <a:p>
            <a:pPr marL="914400" indent="-457200">
              <a:spcBef>
                <a:spcPts val="25"/>
              </a:spcBef>
              <a:spcAft>
                <a:spcPts val="1600"/>
              </a:spcAft>
              <a:buSzPct val="100000"/>
              <a:buFont typeface="Arial" panose="020B0604020202020204" pitchFamily="34" charset="0"/>
              <a:buChar char="•"/>
            </a:pPr>
            <a:r>
              <a:rPr lang="en-US" sz="2800" dirty="0"/>
              <a:t>Pension Information</a:t>
            </a:r>
          </a:p>
          <a:p>
            <a:pPr marL="914400" indent="-457200">
              <a:spcBef>
                <a:spcPts val="25"/>
              </a:spcBef>
              <a:spcAft>
                <a:spcPts val="1600"/>
              </a:spcAft>
              <a:buSzPct val="100000"/>
              <a:buFont typeface="Arial" panose="020B0604020202020204" pitchFamily="34" charset="0"/>
              <a:buChar char="•"/>
            </a:pPr>
            <a:r>
              <a:rPr lang="en-US" sz="2800" dirty="0"/>
              <a:t>Other Post Employment Benefits Information</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17</a:t>
            </a:fld>
            <a:endParaRPr lang="en-US" sz="2800"/>
          </a:p>
        </p:txBody>
      </p:sp>
    </p:spTree>
    <p:extLst>
      <p:ext uri="{BB962C8B-B14F-4D97-AF65-F5344CB8AC3E}">
        <p14:creationId xmlns:p14="http://schemas.microsoft.com/office/powerpoint/2010/main" val="38079557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r>
              <a:rPr lang="en-US" sz="2600" dirty="0"/>
              <a:t>Supplemental Information</a:t>
            </a:r>
          </a:p>
          <a:p>
            <a:pPr marL="914400" indent="-457200">
              <a:buSzPct val="100000"/>
              <a:buFont typeface="Arial" panose="020B0604020202020204" pitchFamily="34" charset="0"/>
              <a:buChar char="•"/>
            </a:pPr>
            <a:r>
              <a:rPr lang="en-US" sz="2200" dirty="0"/>
              <a:t>Unique requirements for every entity dependent on Statute</a:t>
            </a:r>
          </a:p>
          <a:p>
            <a:pPr marL="914400" indent="-457200">
              <a:buSzPct val="100000"/>
              <a:buFont typeface="Arial" panose="020B0604020202020204" pitchFamily="34" charset="0"/>
              <a:buChar char="•"/>
            </a:pPr>
            <a:r>
              <a:rPr lang="en-US" sz="2200" dirty="0"/>
              <a:t>Common examples</a:t>
            </a:r>
          </a:p>
          <a:p>
            <a:pPr marL="1828800" lvl="1" indent="-914400">
              <a:buFont typeface="Arial" panose="020B0604020202020204" pitchFamily="34" charset="0"/>
              <a:buChar char="–"/>
            </a:pPr>
            <a:r>
              <a:rPr lang="en-US" sz="2000" dirty="0"/>
              <a:t>Combining Schedules</a:t>
            </a:r>
          </a:p>
          <a:p>
            <a:pPr marL="1828800" lvl="1" indent="-914400">
              <a:buFont typeface="Arial" panose="020B0604020202020204" pitchFamily="34" charset="0"/>
              <a:buChar char="–"/>
            </a:pPr>
            <a:r>
              <a:rPr lang="en-US" sz="2000" dirty="0"/>
              <a:t>Statistical Information</a:t>
            </a:r>
          </a:p>
          <a:p>
            <a:pPr marL="1828800" lvl="1" indent="-914400">
              <a:buFont typeface="Arial" panose="020B0604020202020204" pitchFamily="34" charset="0"/>
              <a:buChar char="–"/>
            </a:pPr>
            <a:r>
              <a:rPr lang="en-US" sz="2000" dirty="0"/>
              <a:t>Other items required by Statute</a:t>
            </a:r>
          </a:p>
          <a:p>
            <a:pPr>
              <a:buSzPct val="100000"/>
            </a:pPr>
            <a:r>
              <a:rPr lang="en-US" sz="2600" dirty="0"/>
              <a:t>Schedule of Expenditures of Federal Awards (SEFA)</a:t>
            </a:r>
          </a:p>
          <a:p>
            <a:pPr marL="914400" indent="-457200">
              <a:buSzPct val="100000"/>
              <a:buFont typeface="Arial" panose="020B0604020202020204" pitchFamily="34" charset="0"/>
              <a:buChar char="•"/>
            </a:pPr>
            <a:r>
              <a:rPr lang="en-US" sz="2200" dirty="0"/>
              <a:t>Accumulating the necessary to information to prepare</a:t>
            </a:r>
          </a:p>
          <a:p>
            <a:pPr marL="914400" indent="-457200">
              <a:buSzPct val="100000"/>
              <a:buFont typeface="Arial" panose="020B0604020202020204" pitchFamily="34" charset="0"/>
              <a:buChar char="•"/>
            </a:pPr>
            <a:r>
              <a:rPr lang="en-US" sz="2200" dirty="0"/>
              <a:t>Compiling the information</a:t>
            </a:r>
          </a:p>
          <a:p>
            <a:pPr marL="914400" indent="-457200">
              <a:buSzPct val="100000"/>
              <a:buFont typeface="Arial" panose="020B0604020202020204" pitchFamily="34" charset="0"/>
              <a:buChar char="•"/>
            </a:pPr>
            <a:r>
              <a:rPr lang="en-US" sz="2200" dirty="0"/>
              <a:t>Assembling the information</a:t>
            </a:r>
          </a:p>
          <a:p>
            <a:pPr marL="914400" indent="-457200">
              <a:buSzPct val="100000"/>
              <a:buFont typeface="Arial" panose="020B0604020202020204" pitchFamily="34" charset="0"/>
              <a:buChar char="•"/>
            </a:pPr>
            <a:r>
              <a:rPr lang="en-US" sz="2200" dirty="0"/>
              <a:t>Reporting the information</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18</a:t>
            </a:fld>
            <a:endParaRPr lang="en-US" sz="2800"/>
          </a:p>
        </p:txBody>
      </p:sp>
    </p:spTree>
    <p:extLst>
      <p:ext uri="{BB962C8B-B14F-4D97-AF65-F5344CB8AC3E}">
        <p14:creationId xmlns:p14="http://schemas.microsoft.com/office/powerpoint/2010/main" val="9095562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pPr marL="0" indent="0">
              <a:spcBef>
                <a:spcPts val="0"/>
              </a:spcBef>
            </a:pPr>
            <a:r>
              <a:rPr lang="en-US" b="1" dirty="0">
                <a:latin typeface="Times New Roman" panose="02020603050405020304" pitchFamily="18" charset="0"/>
                <a:cs typeface="Times New Roman" panose="02020603050405020304" pitchFamily="18" charset="0"/>
              </a:rPr>
              <a:t>Step 1 – Accumulating the Information</a:t>
            </a:r>
          </a:p>
          <a:p>
            <a:pPr marL="0" indent="0">
              <a:spcBef>
                <a:spcPts val="0"/>
              </a:spcBef>
              <a:spcAft>
                <a:spcPts val="900"/>
              </a:spcAft>
            </a:pPr>
            <a:r>
              <a:rPr lang="en-US" dirty="0">
                <a:latin typeface="Times New Roman" panose="02020603050405020304" pitchFamily="18" charset="0"/>
                <a:cs typeface="Times New Roman" panose="02020603050405020304" pitchFamily="18" charset="0"/>
              </a:rPr>
              <a:t>Things you will need to get started:</a:t>
            </a:r>
          </a:p>
          <a:p>
            <a:pPr marL="914400" indent="-457200">
              <a:spcBef>
                <a:spcPts val="0"/>
              </a:spcBef>
              <a:spcAft>
                <a:spcPts val="1400"/>
              </a:spcAft>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Prior year SEFA</a:t>
            </a:r>
          </a:p>
          <a:p>
            <a:pPr marL="914400" indent="-457200">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Internet access (CFDA website, UG website, Grantor/State website)</a:t>
            </a:r>
          </a:p>
          <a:p>
            <a:pPr marL="1371600" lvl="1">
              <a:spcAft>
                <a:spcPts val="1400"/>
              </a:spcAft>
              <a:buFont typeface="Arial" panose="020B0604020202020204" pitchFamily="34" charset="0"/>
              <a:buChar char="–"/>
              <a:tabLst>
                <a:tab pos="1087438" algn="l"/>
              </a:tabLst>
            </a:pPr>
            <a:r>
              <a:rPr lang="en-US" sz="2400" dirty="0">
                <a:latin typeface="Times New Roman" panose="02020603050405020304" pitchFamily="18" charset="0"/>
                <a:cs typeface="Times New Roman" panose="02020603050405020304" pitchFamily="18" charset="0"/>
              </a:rPr>
              <a:t>CFDA – Catalog of Federal Domestic Assistance</a:t>
            </a:r>
          </a:p>
          <a:p>
            <a:pPr marL="914400" indent="-457200">
              <a:spcAft>
                <a:spcPts val="1400"/>
              </a:spcAft>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General ledger detailing expenses for all Federal programs</a:t>
            </a:r>
          </a:p>
          <a:p>
            <a:pPr marL="914400" indent="-457200">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Final expenditure reports for all Federal programs</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19</a:t>
            </a:fld>
            <a:endParaRPr lang="en-US" sz="2800"/>
          </a:p>
        </p:txBody>
      </p:sp>
    </p:spTree>
    <p:extLst>
      <p:ext uri="{BB962C8B-B14F-4D97-AF65-F5344CB8AC3E}">
        <p14:creationId xmlns:p14="http://schemas.microsoft.com/office/powerpoint/2010/main" val="20398968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Materials/Disclaimer</a:t>
            </a:r>
          </a:p>
        </p:txBody>
      </p:sp>
      <p:sp>
        <p:nvSpPr>
          <p:cNvPr id="2" name="Content Placeholder 1"/>
          <p:cNvSpPr>
            <a:spLocks noGrp="1"/>
          </p:cNvSpPr>
          <p:nvPr>
            <p:ph idx="1"/>
          </p:nvPr>
        </p:nvSpPr>
        <p:spPr>
          <a:xfrm>
            <a:off x="95054" y="990600"/>
            <a:ext cx="8820346" cy="4953000"/>
          </a:xfrm>
        </p:spPr>
        <p:txBody>
          <a:bodyPr/>
          <a:lstStyle/>
          <a:p>
            <a:pPr marL="0" indent="0"/>
            <a:r>
              <a:rPr lang="en-US" dirty="0"/>
              <a:t>Please note that these materials are incomplete without the accompanying oral comments by the trainer(s). </a:t>
            </a:r>
          </a:p>
          <a:p>
            <a:pPr marL="0" indent="0"/>
            <a:endParaRPr lang="en-US" dirty="0"/>
          </a:p>
          <a:p>
            <a:pPr marL="0" indent="0"/>
            <a:r>
              <a:rPr lang="en-US" dirty="0"/>
              <a:t>These materials are informational and educational in nature and represent the speakers' own views. These materials are for the purchasing agency’s use only and not for distribution outside of the agency or publishing on a public website.</a:t>
            </a:r>
          </a:p>
          <a:p>
            <a:pPr algn="ctr"/>
            <a:r>
              <a:rPr lang="en-US" sz="3600" dirty="0"/>
              <a:t>    </a:t>
            </a:r>
          </a:p>
        </p:txBody>
      </p:sp>
      <p:sp>
        <p:nvSpPr>
          <p:cNvPr id="410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1000"/>
              </a:spcAft>
              <a:buClr>
                <a:schemeClr val="bg2"/>
              </a:buClr>
              <a:buSzPct val="75000"/>
              <a:buFont typeface="Arial" pitchFamily="34" charset="0"/>
              <a:defRPr sz="3200">
                <a:solidFill>
                  <a:schemeClr val="bg2"/>
                </a:solidFill>
                <a:latin typeface="Arial" pitchFamily="34" charset="0"/>
                <a:ea typeface="ＭＳ Ｐゴシック" pitchFamily="34" charset="-128"/>
              </a:defRPr>
            </a:lvl1pPr>
            <a:lvl2pPr marL="742950" indent="-285750" eaLnBrk="0" hangingPunct="0">
              <a:lnSpc>
                <a:spcPct val="95000"/>
              </a:lnSpc>
              <a:spcBef>
                <a:spcPts val="25"/>
              </a:spcBef>
              <a:spcAft>
                <a:spcPts val="1200"/>
              </a:spcAft>
              <a:buClr>
                <a:schemeClr val="bg2"/>
              </a:buClr>
              <a:buSzPct val="100000"/>
              <a:buFont typeface="Arial" pitchFamily="34" charset="0"/>
              <a:buChar char="•"/>
              <a:defRPr sz="2800">
                <a:solidFill>
                  <a:schemeClr val="bg2"/>
                </a:solidFill>
                <a:latin typeface="Arial" pitchFamily="34" charset="0"/>
                <a:ea typeface="ＭＳ Ｐゴシック" pitchFamily="34" charset="-128"/>
              </a:defRPr>
            </a:lvl2pPr>
            <a:lvl3pPr marL="1143000" indent="-228600" eaLnBrk="0" hangingPunct="0">
              <a:lnSpc>
                <a:spcPct val="95000"/>
              </a:lnSpc>
              <a:spcBef>
                <a:spcPts val="25"/>
              </a:spcBef>
              <a:spcAft>
                <a:spcPts val="1200"/>
              </a:spcAft>
              <a:buClr>
                <a:schemeClr val="bg2"/>
              </a:buClr>
              <a:buFont typeface="Arial" pitchFamily="34" charset="0"/>
              <a:buChar char="–"/>
              <a:defRPr sz="2400">
                <a:solidFill>
                  <a:schemeClr val="bg2"/>
                </a:solidFill>
                <a:latin typeface="Arial" pitchFamily="34" charset="0"/>
                <a:ea typeface="ＭＳ Ｐゴシック" pitchFamily="34" charset="-128"/>
              </a:defRPr>
            </a:lvl3pPr>
            <a:lvl4pPr marL="1600200" indent="-228600" eaLnBrk="0" hangingPunct="0">
              <a:lnSpc>
                <a:spcPct val="95000"/>
              </a:lnSpc>
              <a:spcBef>
                <a:spcPts val="25"/>
              </a:spcBef>
              <a:spcAft>
                <a:spcPts val="1200"/>
              </a:spcAft>
              <a:buClr>
                <a:schemeClr val="bg2"/>
              </a:buClr>
              <a:buFont typeface="Arial" pitchFamily="34" charset="0"/>
              <a:buChar char="•"/>
              <a:defRPr sz="2000">
                <a:solidFill>
                  <a:schemeClr val="bg2"/>
                </a:solidFill>
                <a:latin typeface="Arial" pitchFamily="34" charset="0"/>
                <a:ea typeface="ＭＳ Ｐゴシック" pitchFamily="34" charset="-128"/>
              </a:defRPr>
            </a:lvl4pPr>
            <a:lvl5pPr marL="2057400" indent="-228600" eaLnBrk="0"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5pPr>
            <a:lvl6pPr marL="25146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6pPr>
            <a:lvl7pPr marL="29718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7pPr>
            <a:lvl8pPr marL="34290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8pPr>
            <a:lvl9pPr marL="38862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9pPr>
          </a:lstStyle>
          <a:p>
            <a:pPr eaLnBrk="1" hangingPunct="1">
              <a:lnSpc>
                <a:spcPct val="100000"/>
              </a:lnSpc>
              <a:spcBef>
                <a:spcPct val="0"/>
              </a:spcBef>
              <a:spcAft>
                <a:spcPct val="0"/>
              </a:spcAft>
              <a:buClrTx/>
              <a:buSzTx/>
              <a:buFontTx/>
              <a:buNone/>
            </a:pPr>
            <a:fld id="{2BD38CAB-7849-41CE-A2F2-495A19B2B64B}" type="slidenum">
              <a:rPr lang="en-US" altLang="en-US" sz="1000" smtClean="0">
                <a:solidFill>
                  <a:srgbClr val="000000"/>
                </a:solidFill>
              </a:rPr>
              <a:pPr eaLnBrk="1" hangingPunct="1">
                <a:lnSpc>
                  <a:spcPct val="100000"/>
                </a:lnSpc>
                <a:spcBef>
                  <a:spcPct val="0"/>
                </a:spcBef>
                <a:spcAft>
                  <a:spcPct val="0"/>
                </a:spcAft>
                <a:buClrTx/>
                <a:buSzTx/>
                <a:buFontTx/>
                <a:buNone/>
              </a:pPr>
              <a:t>2</a:t>
            </a:fld>
            <a:endParaRPr lang="en-US" altLang="en-US" sz="1000" dirty="0">
              <a:solidFill>
                <a:srgbClr val="000000"/>
              </a:solidFill>
            </a:endParaRPr>
          </a:p>
        </p:txBody>
      </p:sp>
    </p:spTree>
    <p:extLst>
      <p:ext uri="{BB962C8B-B14F-4D97-AF65-F5344CB8AC3E}">
        <p14:creationId xmlns:p14="http://schemas.microsoft.com/office/powerpoint/2010/main" val="14513149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pPr marL="0" indent="0"/>
            <a:r>
              <a:rPr lang="en-US" b="1" dirty="0">
                <a:latin typeface="Times New Roman" panose="02020603050405020304" pitchFamily="18" charset="0"/>
                <a:cs typeface="Times New Roman" panose="02020603050405020304" pitchFamily="18" charset="0"/>
              </a:rPr>
              <a:t>Step 1 – Accumulating the Information (cont.)</a:t>
            </a:r>
          </a:p>
          <a:p>
            <a:pPr marL="0" lvl="1" indent="0">
              <a:buNone/>
            </a:pPr>
            <a:r>
              <a:rPr lang="en-US" sz="3200" dirty="0">
                <a:latin typeface="Times New Roman" panose="02020603050405020304" pitchFamily="18" charset="0"/>
                <a:cs typeface="Times New Roman" panose="02020603050405020304" pitchFamily="18" charset="0"/>
              </a:rPr>
              <a:t>Establish a spreadsheet to enter SEFA data</a:t>
            </a:r>
            <a:r>
              <a:rPr lang="en-US" dirty="0">
                <a:latin typeface="Times New Roman" panose="02020603050405020304" pitchFamily="18" charset="0"/>
                <a:cs typeface="Times New Roman" panose="02020603050405020304" pitchFamily="18" charset="0"/>
              </a:rPr>
              <a:t>.</a:t>
            </a:r>
            <a:endParaRPr lang="en-US" dirty="0"/>
          </a:p>
          <a:p>
            <a:pPr lvl="1" indent="-628650">
              <a:spcAft>
                <a:spcPts val="1600"/>
              </a:spcAft>
              <a:buClr>
                <a:schemeClr val="bg2">
                  <a:lumMod val="50000"/>
                </a:schemeClr>
              </a:buClr>
              <a:buFont typeface="Wingdings" panose="05000000000000000000" pitchFamily="2" charset="2"/>
              <a:buChar char="§"/>
            </a:pPr>
            <a:r>
              <a:rPr lang="en-US" i="1" dirty="0">
                <a:latin typeface="Times New Roman" panose="02020603050405020304" pitchFamily="18" charset="0"/>
                <a:cs typeface="Times New Roman" panose="02020603050405020304" pitchFamily="18" charset="0"/>
              </a:rPr>
              <a:t>Basic columns needed: Project Reporter, Program Name, CFDA #, Oversight Agency (federal), Receipts, Disbursements.</a:t>
            </a:r>
          </a:p>
          <a:p>
            <a:pPr lvl="1" indent="-628650">
              <a:spcAft>
                <a:spcPts val="1600"/>
              </a:spcAft>
              <a:buClr>
                <a:schemeClr val="bg2">
                  <a:lumMod val="50000"/>
                </a:schemeClr>
              </a:buClr>
              <a:buFont typeface="Wingdings" panose="05000000000000000000" pitchFamily="2" charset="2"/>
              <a:buChar char="§"/>
            </a:pPr>
            <a:r>
              <a:rPr lang="en-US" i="1" dirty="0">
                <a:latin typeface="Times New Roman" panose="02020603050405020304" pitchFamily="18" charset="0"/>
                <a:cs typeface="Times New Roman" panose="02020603050405020304" pitchFamily="18" charset="0"/>
              </a:rPr>
              <a:t>Optional columns: Encumbrances, Program Receivables, Program Advances, Balance checks</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20</a:t>
            </a:fld>
            <a:endParaRPr lang="en-US" sz="2800"/>
          </a:p>
        </p:txBody>
      </p:sp>
    </p:spTree>
    <p:extLst>
      <p:ext uri="{BB962C8B-B14F-4D97-AF65-F5344CB8AC3E}">
        <p14:creationId xmlns:p14="http://schemas.microsoft.com/office/powerpoint/2010/main" val="291965258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pPr marL="0" indent="0"/>
            <a:r>
              <a:rPr lang="en-US" b="1" dirty="0">
                <a:latin typeface="Times New Roman" panose="02020603050405020304" pitchFamily="18" charset="0"/>
                <a:cs typeface="Times New Roman" panose="02020603050405020304" pitchFamily="18" charset="0"/>
              </a:rPr>
              <a:t>Step 2 – Compiling the Information</a:t>
            </a:r>
          </a:p>
          <a:p>
            <a:pPr marL="0" lvl="1" indent="0">
              <a:spcAft>
                <a:spcPts val="900"/>
              </a:spcAft>
              <a:buNone/>
            </a:pPr>
            <a:r>
              <a:rPr lang="en-US" sz="3200" dirty="0">
                <a:latin typeface="Times New Roman" panose="02020603050405020304" pitchFamily="18" charset="0"/>
                <a:cs typeface="Times New Roman" panose="02020603050405020304" pitchFamily="18" charset="0"/>
              </a:rPr>
              <a:t>Enter the financial data into the spreadsheet based on your core accounting system fund structure:</a:t>
            </a:r>
          </a:p>
          <a:p>
            <a:pPr marL="836676" lvl="2" indent="-342900">
              <a:spcAft>
                <a:spcPts val="1600"/>
              </a:spcAft>
              <a:buClr>
                <a:schemeClr val="bg2">
                  <a:lumMod val="50000"/>
                </a:schemeClr>
              </a:buClr>
              <a:buSzPct val="100000"/>
              <a:buFont typeface="Wingdings" panose="05000000000000000000" pitchFamily="2" charset="2"/>
              <a:buChar char="§"/>
            </a:pPr>
            <a:r>
              <a:rPr lang="en-US" i="1" dirty="0">
                <a:latin typeface="Times New Roman" panose="02020603050405020304" pitchFamily="18" charset="0"/>
                <a:cs typeface="Times New Roman" panose="02020603050405020304" pitchFamily="18" charset="0"/>
              </a:rPr>
              <a:t>Revenues and expenditures are easily determined from financial reports and general ledger (include Indirect Costs)</a:t>
            </a:r>
          </a:p>
          <a:p>
            <a:pPr marL="836676" lvl="2" indent="-342900">
              <a:spcAft>
                <a:spcPts val="1600"/>
              </a:spcAft>
              <a:buClr>
                <a:schemeClr val="bg2">
                  <a:lumMod val="50000"/>
                </a:schemeClr>
              </a:buClr>
              <a:buSzPct val="100000"/>
              <a:buFont typeface="Wingdings" panose="05000000000000000000" pitchFamily="2" charset="2"/>
              <a:buChar char="§"/>
            </a:pPr>
            <a:r>
              <a:rPr lang="en-US" i="1" dirty="0">
                <a:latin typeface="Times New Roman" panose="02020603050405020304" pitchFamily="18" charset="0"/>
                <a:cs typeface="Times New Roman" panose="02020603050405020304" pitchFamily="18" charset="0"/>
              </a:rPr>
              <a:t>The SEFA should be prepared on the same basis of accounting (i.e. cash, modified accrual) as the financial statements.  Current year encumbrances should be removed from the total expenditures while adding any prior year encumbrances that have been paid.</a:t>
            </a:r>
          </a:p>
          <a:p>
            <a:pPr marL="836676" lvl="2" indent="-342900">
              <a:spcAft>
                <a:spcPts val="1600"/>
              </a:spcAft>
              <a:buClr>
                <a:schemeClr val="bg2">
                  <a:lumMod val="50000"/>
                </a:schemeClr>
              </a:buClr>
              <a:buSzPct val="100000"/>
              <a:buFont typeface="Wingdings" panose="05000000000000000000" pitchFamily="2" charset="2"/>
              <a:buChar char="§"/>
            </a:pPr>
            <a:r>
              <a:rPr lang="en-US" i="1" dirty="0">
                <a:latin typeface="Times New Roman" panose="02020603050405020304" pitchFamily="18" charset="0"/>
                <a:cs typeface="Times New Roman" panose="02020603050405020304" pitchFamily="18" charset="0"/>
              </a:rPr>
              <a:t>If the program is funded by a combination of both federal and state or local funds, list only the federal share on the SEFA. </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21</a:t>
            </a:fld>
            <a:endParaRPr lang="en-US" sz="2800"/>
          </a:p>
        </p:txBody>
      </p:sp>
    </p:spTree>
    <p:extLst>
      <p:ext uri="{BB962C8B-B14F-4D97-AF65-F5344CB8AC3E}">
        <p14:creationId xmlns:p14="http://schemas.microsoft.com/office/powerpoint/2010/main" val="20224729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pPr marL="0" indent="0"/>
            <a:r>
              <a:rPr lang="en-US" b="1" dirty="0">
                <a:latin typeface="Times New Roman" panose="02020603050405020304" pitchFamily="18" charset="0"/>
                <a:cs typeface="Times New Roman" panose="02020603050405020304" pitchFamily="18" charset="0"/>
              </a:rPr>
              <a:t>Step 3 – Assembling the Information</a:t>
            </a:r>
          </a:p>
          <a:p>
            <a:pPr marL="0" lvl="1" indent="0">
              <a:spcAft>
                <a:spcPts val="1000"/>
              </a:spcAft>
              <a:buNone/>
            </a:pPr>
            <a:r>
              <a:rPr lang="en-US" sz="3200" dirty="0">
                <a:latin typeface="Times New Roman" panose="02020603050405020304" pitchFamily="18" charset="0"/>
                <a:cs typeface="Times New Roman" panose="02020603050405020304" pitchFamily="18" charset="0"/>
              </a:rPr>
              <a:t>Reconcile the total revenues and expenditure to the accounting system and financial system/reports provided to the oversight agencies.</a:t>
            </a:r>
          </a:p>
          <a:p>
            <a:pPr marL="598932" lvl="1" indent="-342900">
              <a:spcAft>
                <a:spcPts val="1800"/>
              </a:spcAft>
              <a:buFont typeface="Wingdings" panose="05000000000000000000" pitchFamily="2" charset="2"/>
              <a:buChar char="§"/>
            </a:pPr>
            <a:r>
              <a:rPr lang="en-US" i="1" dirty="0">
                <a:latin typeface="Times New Roman" panose="02020603050405020304" pitchFamily="18" charset="0"/>
                <a:cs typeface="Times New Roman" panose="02020603050405020304" pitchFamily="18" charset="0"/>
              </a:rPr>
              <a:t>This ensures all federal activity is included on the SEFA.</a:t>
            </a:r>
          </a:p>
          <a:p>
            <a:pPr marL="598932" lvl="1" indent="-342900">
              <a:spcAft>
                <a:spcPts val="1800"/>
              </a:spcAft>
              <a:buFont typeface="Wingdings" panose="05000000000000000000" pitchFamily="2" charset="2"/>
              <a:buChar char="§"/>
            </a:pPr>
            <a:r>
              <a:rPr lang="en-US" i="1" dirty="0">
                <a:latin typeface="Times New Roman" panose="02020603050405020304" pitchFamily="18" charset="0"/>
                <a:cs typeface="Times New Roman" panose="02020603050405020304" pitchFamily="18" charset="0"/>
              </a:rPr>
              <a:t>During this process, additional federal revenues may be identified. These should be added to the SEFA also.</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22</a:t>
            </a:fld>
            <a:endParaRPr lang="en-US" sz="2800"/>
          </a:p>
        </p:txBody>
      </p:sp>
    </p:spTree>
    <p:extLst>
      <p:ext uri="{BB962C8B-B14F-4D97-AF65-F5344CB8AC3E}">
        <p14:creationId xmlns:p14="http://schemas.microsoft.com/office/powerpoint/2010/main" val="10539001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pPr marL="0" indent="0"/>
            <a:r>
              <a:rPr lang="en-US" sz="2800" b="1" dirty="0">
                <a:latin typeface="Times New Roman" panose="02020603050405020304" pitchFamily="18" charset="0"/>
                <a:cs typeface="Times New Roman" panose="02020603050405020304" pitchFamily="18" charset="0"/>
              </a:rPr>
              <a:t>Step 3 – Assembling the Information (cont.)</a:t>
            </a:r>
          </a:p>
          <a:p>
            <a:pPr marL="0" lvl="1" indent="0">
              <a:buNone/>
            </a:pPr>
            <a:r>
              <a:rPr lang="en-US" sz="2400" dirty="0">
                <a:latin typeface="Times New Roman" panose="02020603050405020304" pitchFamily="18" charset="0"/>
                <a:cs typeface="Times New Roman" panose="02020603050405020304" pitchFamily="18" charset="0"/>
              </a:rPr>
              <a:t>Enter the corresponding CFDA number from the grant agreement</a:t>
            </a:r>
          </a:p>
          <a:p>
            <a:pPr marL="836676" lvl="2" indent="-342900">
              <a:buClr>
                <a:schemeClr val="bg2">
                  <a:lumMod val="50000"/>
                </a:schemeClr>
              </a:buClr>
              <a:buSzPct val="100000"/>
              <a:buFont typeface="Wingdings" panose="05000000000000000000" pitchFamily="2" charset="2"/>
              <a:buChar char="§"/>
            </a:pPr>
            <a:r>
              <a:rPr lang="en-US" sz="2000" i="1" dirty="0">
                <a:latin typeface="Times New Roman" panose="02020603050405020304" pitchFamily="18" charset="0"/>
                <a:cs typeface="Times New Roman" panose="02020603050405020304" pitchFamily="18" charset="0"/>
              </a:rPr>
              <a:t>Each Federal program is assigned a unique CFDA number. </a:t>
            </a:r>
          </a:p>
          <a:p>
            <a:pPr marL="836676" lvl="2" indent="-342900">
              <a:buClr>
                <a:schemeClr val="bg2">
                  <a:lumMod val="50000"/>
                </a:schemeClr>
              </a:buClr>
              <a:buSzPct val="100000"/>
              <a:buFont typeface="Wingdings" panose="05000000000000000000" pitchFamily="2" charset="2"/>
              <a:buChar char="§"/>
            </a:pPr>
            <a:r>
              <a:rPr lang="en-US" sz="2000" i="1" dirty="0">
                <a:latin typeface="Times New Roman" panose="02020603050405020304" pitchFamily="18" charset="0"/>
                <a:cs typeface="Times New Roman" panose="02020603050405020304" pitchFamily="18" charset="0"/>
              </a:rPr>
              <a:t>The complete CFDA number is a five digit number, XX.XXX</a:t>
            </a:r>
          </a:p>
          <a:p>
            <a:pPr marL="836676" lvl="2" indent="-342900">
              <a:buClr>
                <a:schemeClr val="bg2">
                  <a:lumMod val="50000"/>
                </a:schemeClr>
              </a:buClr>
              <a:buSzPct val="100000"/>
              <a:buFont typeface="Wingdings" panose="05000000000000000000" pitchFamily="2" charset="2"/>
              <a:buChar char="§"/>
            </a:pPr>
            <a:r>
              <a:rPr lang="en-US" sz="2000" i="1" dirty="0">
                <a:latin typeface="Times New Roman" panose="02020603050405020304" pitchFamily="18" charset="0"/>
                <a:cs typeface="Times New Roman" panose="02020603050405020304" pitchFamily="18" charset="0"/>
              </a:rPr>
              <a:t>The first two digits represent the Funding Agency and the second three digits represent the program. </a:t>
            </a:r>
          </a:p>
          <a:p>
            <a:pPr marL="836676" lvl="2" indent="-342900">
              <a:buClr>
                <a:schemeClr val="bg2">
                  <a:lumMod val="50000"/>
                </a:schemeClr>
              </a:buClr>
              <a:buSzPct val="100000"/>
              <a:buFont typeface="Wingdings" panose="05000000000000000000" pitchFamily="2" charset="2"/>
              <a:buChar char="§"/>
            </a:pPr>
            <a:r>
              <a:rPr lang="en-US" sz="2000" i="1" dirty="0">
                <a:latin typeface="Times New Roman" panose="02020603050405020304" pitchFamily="18" charset="0"/>
                <a:cs typeface="Times New Roman" panose="02020603050405020304" pitchFamily="18" charset="0"/>
              </a:rPr>
              <a:t>e.g. 84.010</a:t>
            </a:r>
          </a:p>
          <a:p>
            <a:pPr marL="777240" lvl="3" indent="0">
              <a:buClr>
                <a:schemeClr val="bg2">
                  <a:lumMod val="50000"/>
                </a:schemeClr>
              </a:buClr>
              <a:buSzPct val="100000"/>
              <a:buNone/>
            </a:pPr>
            <a:r>
              <a:rPr lang="en-US" sz="2000" i="1" dirty="0">
                <a:latin typeface="Times New Roman" panose="02020603050405020304" pitchFamily="18" charset="0"/>
                <a:cs typeface="Times New Roman" panose="02020603050405020304" pitchFamily="18" charset="0"/>
              </a:rPr>
              <a:t>		84    = Department of Education</a:t>
            </a:r>
          </a:p>
          <a:p>
            <a:pPr marL="777240" lvl="3" indent="0">
              <a:buClr>
                <a:schemeClr val="bg2">
                  <a:lumMod val="50000"/>
                </a:schemeClr>
              </a:buClr>
              <a:buSzPct val="100000"/>
              <a:buNone/>
            </a:pPr>
            <a:r>
              <a:rPr lang="en-US" sz="2000" i="1" dirty="0">
                <a:latin typeface="Times New Roman" panose="02020603050405020304" pitchFamily="18" charset="0"/>
                <a:cs typeface="Times New Roman" panose="02020603050405020304" pitchFamily="18" charset="0"/>
              </a:rPr>
              <a:t>		.010 = Title I Grants to Local Educational Agencies</a:t>
            </a:r>
          </a:p>
          <a:p>
            <a:pPr marL="836676" lvl="2" indent="-342900">
              <a:buClr>
                <a:schemeClr val="bg2">
                  <a:lumMod val="50000"/>
                </a:schemeClr>
              </a:buClr>
              <a:buSzPct val="100000"/>
              <a:buFont typeface="Wingdings" panose="05000000000000000000" pitchFamily="2" charset="2"/>
              <a:buChar char="§"/>
            </a:pPr>
            <a:r>
              <a:rPr lang="en-US" sz="2000" i="1" dirty="0">
                <a:latin typeface="Times New Roman" panose="02020603050405020304" pitchFamily="18" charset="0"/>
                <a:cs typeface="Times New Roman" panose="02020603050405020304" pitchFamily="18" charset="0"/>
              </a:rPr>
              <a:t>If the pass-through grantor failed to indicate the CFDA number, either contact the pass-through or use a key word search on the CFDA website to find it.</a:t>
            </a:r>
          </a:p>
          <a:p>
            <a:pPr marL="836676" lvl="2" indent="-342900">
              <a:buClr>
                <a:schemeClr val="bg2">
                  <a:lumMod val="50000"/>
                </a:schemeClr>
              </a:buClr>
              <a:buSzPct val="100000"/>
              <a:buFont typeface="Wingdings" panose="05000000000000000000" pitchFamily="2" charset="2"/>
              <a:buChar char="§"/>
            </a:pPr>
            <a:r>
              <a:rPr lang="en-US" sz="2000" i="1" dirty="0">
                <a:latin typeface="Times New Roman" panose="02020603050405020304" pitchFamily="18" charset="0"/>
                <a:cs typeface="Times New Roman" panose="02020603050405020304" pitchFamily="18" charset="0"/>
              </a:rPr>
              <a:t>Some programs may be funded by more than one CFDA number. In that case, each CFDA has to be listed separately on its own line. </a:t>
            </a:r>
          </a:p>
          <a:p>
            <a:pPr marL="777240" lvl="3" indent="0">
              <a:buClr>
                <a:schemeClr val="bg2">
                  <a:lumMod val="50000"/>
                </a:schemeClr>
              </a:buClr>
              <a:buSzPct val="100000"/>
              <a:buNone/>
            </a:pPr>
            <a:endParaRPr lang="en-US"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23</a:t>
            </a:fld>
            <a:endParaRPr lang="en-US" sz="2800"/>
          </a:p>
        </p:txBody>
      </p:sp>
    </p:spTree>
    <p:extLst>
      <p:ext uri="{BB962C8B-B14F-4D97-AF65-F5344CB8AC3E}">
        <p14:creationId xmlns:p14="http://schemas.microsoft.com/office/powerpoint/2010/main" val="327321975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pPr marL="0" indent="0"/>
            <a:r>
              <a:rPr lang="en-US" sz="2800" b="1" dirty="0">
                <a:latin typeface="Times New Roman" panose="02020603050405020304" pitchFamily="18" charset="0"/>
                <a:cs typeface="Times New Roman" panose="02020603050405020304" pitchFamily="18" charset="0"/>
              </a:rPr>
              <a:t>Step 3 – Assembling the Information (cont.)</a:t>
            </a:r>
          </a:p>
          <a:p>
            <a:pPr marL="0" lvl="1" indent="0">
              <a:buNone/>
            </a:pPr>
            <a:r>
              <a:rPr lang="en-US" sz="2600" dirty="0">
                <a:latin typeface="Times New Roman" panose="02020603050405020304" pitchFamily="18" charset="0"/>
                <a:cs typeface="Times New Roman" panose="02020603050405020304" pitchFamily="18" charset="0"/>
              </a:rPr>
              <a:t>Enter the name of the pass-through grantor if identified as a </a:t>
            </a:r>
            <a:r>
              <a:rPr lang="en-US" sz="2600" dirty="0" err="1">
                <a:latin typeface="Times New Roman" panose="02020603050405020304" pitchFamily="18" charset="0"/>
                <a:cs typeface="Times New Roman" panose="02020603050405020304" pitchFamily="18" charset="0"/>
              </a:rPr>
              <a:t>passthrough</a:t>
            </a:r>
            <a:r>
              <a:rPr lang="en-US" sz="2600" dirty="0">
                <a:latin typeface="Times New Roman" panose="02020603050405020304" pitchFamily="18" charset="0"/>
                <a:cs typeface="Times New Roman" panose="02020603050405020304" pitchFamily="18" charset="0"/>
              </a:rPr>
              <a:t>.</a:t>
            </a:r>
          </a:p>
          <a:p>
            <a:pPr marL="836676" lvl="2" indent="-342900">
              <a:buClr>
                <a:schemeClr val="bg2">
                  <a:lumMod val="50000"/>
                </a:schemeClr>
              </a:buClr>
              <a:buSzPct val="100000"/>
              <a:buFont typeface="Wingdings" panose="05000000000000000000" pitchFamily="2" charset="2"/>
              <a:buChar char="§"/>
            </a:pPr>
            <a:r>
              <a:rPr lang="en-US" sz="1800" i="1" dirty="0">
                <a:latin typeface="Times New Roman" panose="02020603050405020304" pitchFamily="18" charset="0"/>
                <a:cs typeface="Times New Roman" panose="02020603050405020304" pitchFamily="18" charset="0"/>
              </a:rPr>
              <a:t>If received directly from the Federal government, enter “Direct”.</a:t>
            </a:r>
          </a:p>
          <a:p>
            <a:pPr marL="836676" lvl="2" indent="-342900">
              <a:buClr>
                <a:schemeClr val="bg2">
                  <a:lumMod val="50000"/>
                </a:schemeClr>
              </a:buClr>
              <a:buSzPct val="100000"/>
              <a:buFont typeface="Wingdings" panose="05000000000000000000" pitchFamily="2" charset="2"/>
              <a:buChar char="§"/>
            </a:pPr>
            <a:r>
              <a:rPr lang="en-US" sz="1800" i="1" dirty="0">
                <a:latin typeface="Times New Roman" panose="02020603050405020304" pitchFamily="18" charset="0"/>
                <a:cs typeface="Times New Roman" panose="02020603050405020304" pitchFamily="18" charset="0"/>
              </a:rPr>
              <a:t>Example of indirect, receiving money from the State</a:t>
            </a:r>
          </a:p>
          <a:p>
            <a:pPr marL="943038" lvl="3" indent="0">
              <a:buClr>
                <a:schemeClr val="bg2">
                  <a:lumMod val="50000"/>
                </a:schemeClr>
              </a:buClr>
              <a:buSzPct val="100000"/>
              <a:buNone/>
            </a:pPr>
            <a:r>
              <a:rPr lang="en-US" sz="1600" i="1" dirty="0">
                <a:latin typeface="Times New Roman" panose="02020603050405020304" pitchFamily="18" charset="0"/>
                <a:cs typeface="Times New Roman" panose="02020603050405020304" pitchFamily="18" charset="0"/>
              </a:rPr>
              <a:t>U.S. Department of the Education</a:t>
            </a:r>
          </a:p>
          <a:p>
            <a:pPr marL="943038" lvl="3" indent="0">
              <a:buClr>
                <a:schemeClr val="bg2">
                  <a:lumMod val="50000"/>
                </a:schemeClr>
              </a:buClr>
              <a:buSzPct val="100000"/>
              <a:buNone/>
            </a:pPr>
            <a:r>
              <a:rPr lang="en-US" sz="1600" i="1" dirty="0">
                <a:latin typeface="Times New Roman" panose="02020603050405020304" pitchFamily="18" charset="0"/>
                <a:cs typeface="Times New Roman" panose="02020603050405020304" pitchFamily="18" charset="0"/>
              </a:rPr>
              <a:t>	Passed through Montana Office of Public Instruction</a:t>
            </a:r>
          </a:p>
          <a:p>
            <a:pPr marL="943038" lvl="3" indent="0">
              <a:buClr>
                <a:schemeClr val="bg2">
                  <a:lumMod val="50000"/>
                </a:schemeClr>
              </a:buClr>
              <a:buSzPct val="100000"/>
              <a:buNone/>
            </a:pPr>
            <a:r>
              <a:rPr lang="en-US" sz="1600" i="1" dirty="0">
                <a:latin typeface="Times New Roman" panose="02020603050405020304" pitchFamily="18" charset="0"/>
                <a:cs typeface="Times New Roman" panose="02020603050405020304" pitchFamily="18" charset="0"/>
              </a:rPr>
              <a:t>	 Title I Grants to Local Education Agencies    $100,000</a:t>
            </a:r>
          </a:p>
          <a:p>
            <a:pPr marL="0" lvl="1" indent="0">
              <a:buNone/>
            </a:pPr>
            <a:r>
              <a:rPr lang="en-US" sz="2600" dirty="0">
                <a:latin typeface="Times New Roman" panose="02020603050405020304" pitchFamily="18" charset="0"/>
                <a:cs typeface="Times New Roman" panose="02020603050405020304" pitchFamily="18" charset="0"/>
              </a:rPr>
              <a:t>Look up the CFDA number entered in from the Catalog of Federal Domestic Assistance website and enter the Federal grantor  name and the program name.</a:t>
            </a:r>
          </a:p>
          <a:p>
            <a:pPr marL="836676" lvl="2" indent="-342900">
              <a:buClr>
                <a:schemeClr val="bg2">
                  <a:lumMod val="50000"/>
                </a:schemeClr>
              </a:buClr>
              <a:buSzPct val="100000"/>
              <a:buFont typeface="Wingdings" panose="05000000000000000000" pitchFamily="2" charset="2"/>
              <a:buChar char="§"/>
            </a:pPr>
            <a:r>
              <a:rPr lang="en-US" sz="1800" i="1" dirty="0">
                <a:latin typeface="Times New Roman" panose="02020603050405020304" pitchFamily="18" charset="0"/>
                <a:cs typeface="Times New Roman" panose="02020603050405020304" pitchFamily="18" charset="0"/>
              </a:rPr>
              <a:t>Programs can be searched by CFDA # or keyword.</a:t>
            </a:r>
          </a:p>
          <a:p>
            <a:pPr marL="836676" lvl="2" indent="-342900">
              <a:buClr>
                <a:schemeClr val="bg2">
                  <a:lumMod val="50000"/>
                </a:schemeClr>
              </a:buClr>
              <a:buSzPct val="100000"/>
              <a:buFont typeface="Wingdings" panose="05000000000000000000" pitchFamily="2" charset="2"/>
              <a:buChar char="§"/>
            </a:pPr>
            <a:r>
              <a:rPr lang="en-US" sz="1800" i="1" dirty="0">
                <a:latin typeface="Times New Roman" panose="02020603050405020304" pitchFamily="18" charset="0"/>
                <a:cs typeface="Times New Roman" panose="02020603050405020304" pitchFamily="18" charset="0"/>
              </a:rPr>
              <a:t>Enter the program name from the CFDA website, do </a:t>
            </a:r>
            <a:r>
              <a:rPr lang="en-US" sz="1800" b="1" i="1" dirty="0">
                <a:latin typeface="Times New Roman" panose="02020603050405020304" pitchFamily="18" charset="0"/>
                <a:cs typeface="Times New Roman" panose="02020603050405020304" pitchFamily="18" charset="0"/>
              </a:rPr>
              <a:t>NOT</a:t>
            </a:r>
            <a:r>
              <a:rPr lang="en-US" sz="1800" i="1" dirty="0">
                <a:latin typeface="Times New Roman" panose="02020603050405020304" pitchFamily="18" charset="0"/>
                <a:cs typeface="Times New Roman" panose="02020603050405020304" pitchFamily="18" charset="0"/>
              </a:rPr>
              <a:t> use the name given to the program by the District or </a:t>
            </a:r>
            <a:r>
              <a:rPr lang="en-US" sz="1800" i="1" dirty="0" err="1">
                <a:latin typeface="Times New Roman" panose="02020603050405020304" pitchFamily="18" charset="0"/>
                <a:cs typeface="Times New Roman" panose="02020603050405020304" pitchFamily="18" charset="0"/>
              </a:rPr>
              <a:t>passthrough</a:t>
            </a:r>
            <a:r>
              <a:rPr lang="en-US" sz="1800" i="1" dirty="0">
                <a:latin typeface="Times New Roman" panose="02020603050405020304" pitchFamily="18" charset="0"/>
                <a:cs typeface="Times New Roman" panose="02020603050405020304" pitchFamily="18" charset="0"/>
              </a:rPr>
              <a:t> agency.</a:t>
            </a:r>
          </a:p>
          <a:p>
            <a:pPr marL="777240" lvl="3" indent="0">
              <a:buClr>
                <a:schemeClr val="bg2">
                  <a:lumMod val="50000"/>
                </a:schemeClr>
              </a:buClr>
              <a:buSzPct val="100000"/>
              <a:buNone/>
            </a:pPr>
            <a:endParaRPr lang="en-US"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24</a:t>
            </a:fld>
            <a:endParaRPr lang="en-US" sz="2800"/>
          </a:p>
        </p:txBody>
      </p:sp>
    </p:spTree>
    <p:extLst>
      <p:ext uri="{BB962C8B-B14F-4D97-AF65-F5344CB8AC3E}">
        <p14:creationId xmlns:p14="http://schemas.microsoft.com/office/powerpoint/2010/main" val="42603584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r>
              <a:rPr lang="en-US" sz="2800" b="1" dirty="0">
                <a:latin typeface="Times New Roman" panose="02020603050405020304" pitchFamily="18" charset="0"/>
                <a:cs typeface="Times New Roman" panose="02020603050405020304" pitchFamily="18" charset="0"/>
              </a:rPr>
              <a:t>Step 3 – Assembling the Information (cont.)</a:t>
            </a:r>
          </a:p>
          <a:p>
            <a:pPr marL="914400" indent="-457200">
              <a:spcBef>
                <a:spcPts val="25"/>
              </a:spcBef>
              <a:buSzPct val="1000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Sort the data by CFDA number so that all of the financial assistance from the same federal program is grouped together on the schedule.  This will help with subtotaling by grantor as well.</a:t>
            </a:r>
          </a:p>
          <a:p>
            <a:pPr marL="914400" indent="-457200">
              <a:spcBef>
                <a:spcPts val="25"/>
              </a:spcBef>
              <a:spcAft>
                <a:spcPts val="1400"/>
              </a:spcAft>
              <a:buSzPct val="1000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Group all clusters together.</a:t>
            </a:r>
          </a:p>
          <a:p>
            <a:pPr marL="914400" indent="-457200">
              <a:spcBef>
                <a:spcPts val="25"/>
              </a:spcBef>
              <a:spcAft>
                <a:spcPts val="1400"/>
              </a:spcAft>
              <a:buSzPct val="1000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Provide subtotals for programs with the same CFDA numbers (e.g. Special Education or Title programs that have carryover funds/deadlines).</a:t>
            </a:r>
          </a:p>
          <a:p>
            <a:pPr marL="914400" indent="-457200">
              <a:spcBef>
                <a:spcPts val="25"/>
              </a:spcBef>
              <a:buSzPct val="1000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Provide a subtotal for each federal grantor.</a:t>
            </a:r>
          </a:p>
          <a:p>
            <a:pPr marL="1371600" lvl="1">
              <a:spcAft>
                <a:spcPts val="14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Listed in order by direct funding and any respective </a:t>
            </a:r>
            <a:r>
              <a:rPr lang="en-US" sz="2200" dirty="0" err="1">
                <a:latin typeface="Times New Roman" panose="02020603050405020304" pitchFamily="18" charset="0"/>
                <a:cs typeface="Times New Roman" panose="02020603050405020304" pitchFamily="18" charset="0"/>
              </a:rPr>
              <a:t>passthrough</a:t>
            </a:r>
            <a:r>
              <a:rPr lang="en-US" sz="2200" dirty="0">
                <a:latin typeface="Times New Roman" panose="02020603050405020304" pitchFamily="18" charset="0"/>
                <a:cs typeface="Times New Roman" panose="02020603050405020304" pitchFamily="18" charset="0"/>
              </a:rPr>
              <a:t> agency</a:t>
            </a:r>
          </a:p>
          <a:p>
            <a:pPr marL="914400" indent="-457200">
              <a:spcBef>
                <a:spcPts val="25"/>
              </a:spcBef>
              <a:buSzPct val="1000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Provide a total for all federal programs.</a:t>
            </a:r>
          </a:p>
          <a:p>
            <a:pPr marL="777240" lvl="3" indent="0">
              <a:buClr>
                <a:schemeClr val="bg2">
                  <a:lumMod val="50000"/>
                </a:schemeClr>
              </a:buClr>
              <a:buSzPct val="100000"/>
              <a:buNone/>
            </a:pPr>
            <a:endParaRPr lang="en-US"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25</a:t>
            </a:fld>
            <a:endParaRPr lang="en-US" sz="2800"/>
          </a:p>
        </p:txBody>
      </p:sp>
    </p:spTree>
    <p:extLst>
      <p:ext uri="{BB962C8B-B14F-4D97-AF65-F5344CB8AC3E}">
        <p14:creationId xmlns:p14="http://schemas.microsoft.com/office/powerpoint/2010/main" val="215131522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26</a:t>
            </a:fld>
            <a:endParaRPr lang="en-US" sz="2800"/>
          </a:p>
        </p:txBody>
      </p:sp>
      <p:graphicFrame>
        <p:nvGraphicFramePr>
          <p:cNvPr id="5" name="Table 4">
            <a:extLst>
              <a:ext uri="{FF2B5EF4-FFF2-40B4-BE49-F238E27FC236}">
                <a16:creationId xmlns:a16="http://schemas.microsoft.com/office/drawing/2014/main" id="{6F67603A-6257-4470-B78D-748FAA7AD482}"/>
              </a:ext>
            </a:extLst>
          </p:cNvPr>
          <p:cNvGraphicFramePr>
            <a:graphicFrameLocks noGrp="1"/>
          </p:cNvGraphicFramePr>
          <p:nvPr>
            <p:extLst>
              <p:ext uri="{D42A27DB-BD31-4B8C-83A1-F6EECF244321}">
                <p14:modId xmlns:p14="http://schemas.microsoft.com/office/powerpoint/2010/main" val="2814007348"/>
              </p:ext>
            </p:extLst>
          </p:nvPr>
        </p:nvGraphicFramePr>
        <p:xfrm>
          <a:off x="1790700" y="987425"/>
          <a:ext cx="5562598" cy="4882515"/>
        </p:xfrm>
        <a:graphic>
          <a:graphicData uri="http://schemas.openxmlformats.org/drawingml/2006/table">
            <a:tbl>
              <a:tblPr>
                <a:tableStyleId>{5C22544A-7EE6-4342-B048-85BDC9FD1C3A}</a:tableStyleId>
              </a:tblPr>
              <a:tblGrid>
                <a:gridCol w="190391">
                  <a:extLst>
                    <a:ext uri="{9D8B030D-6E8A-4147-A177-3AD203B41FA5}">
                      <a16:colId xmlns:a16="http://schemas.microsoft.com/office/drawing/2014/main" val="2016380122"/>
                    </a:ext>
                  </a:extLst>
                </a:gridCol>
                <a:gridCol w="190391">
                  <a:extLst>
                    <a:ext uri="{9D8B030D-6E8A-4147-A177-3AD203B41FA5}">
                      <a16:colId xmlns:a16="http://schemas.microsoft.com/office/drawing/2014/main" val="2424214312"/>
                    </a:ext>
                  </a:extLst>
                </a:gridCol>
                <a:gridCol w="190391">
                  <a:extLst>
                    <a:ext uri="{9D8B030D-6E8A-4147-A177-3AD203B41FA5}">
                      <a16:colId xmlns:a16="http://schemas.microsoft.com/office/drawing/2014/main" val="1777697443"/>
                    </a:ext>
                  </a:extLst>
                </a:gridCol>
                <a:gridCol w="3465122">
                  <a:extLst>
                    <a:ext uri="{9D8B030D-6E8A-4147-A177-3AD203B41FA5}">
                      <a16:colId xmlns:a16="http://schemas.microsoft.com/office/drawing/2014/main" val="1376711591"/>
                    </a:ext>
                  </a:extLst>
                </a:gridCol>
                <a:gridCol w="561654">
                  <a:extLst>
                    <a:ext uri="{9D8B030D-6E8A-4147-A177-3AD203B41FA5}">
                      <a16:colId xmlns:a16="http://schemas.microsoft.com/office/drawing/2014/main" val="123552388"/>
                    </a:ext>
                  </a:extLst>
                </a:gridCol>
                <a:gridCol w="964649">
                  <a:extLst>
                    <a:ext uri="{9D8B030D-6E8A-4147-A177-3AD203B41FA5}">
                      <a16:colId xmlns:a16="http://schemas.microsoft.com/office/drawing/2014/main" val="943758664"/>
                    </a:ext>
                  </a:extLst>
                </a:gridCol>
              </a:tblGrid>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ctr" fontAlgn="b"/>
                      <a:r>
                        <a:rPr lang="en-US" sz="1100" u="none" strike="noStrike">
                          <a:effectLst/>
                        </a:rPr>
                        <a:t>Federal</a:t>
                      </a:r>
                      <a:endParaRPr lang="en-US" sz="1100" b="0" i="0" u="none" strike="noStrike">
                        <a:effectLst/>
                        <a:latin typeface="Calibri" panose="020F0502020204030204" pitchFamily="34" charset="0"/>
                      </a:endParaRPr>
                    </a:p>
                  </a:txBody>
                  <a:tcPr marL="9525" marR="9525" marT="9525" marB="0" anchor="b"/>
                </a:tc>
                <a:tc>
                  <a:txBody>
                    <a:bodyPr/>
                    <a:lstStyle/>
                    <a:p>
                      <a:pPr algn="ctr" fontAlgn="b"/>
                      <a:r>
                        <a:rPr lang="en-US" sz="1100" u="none" strike="noStrike">
                          <a:effectLst/>
                        </a:rPr>
                        <a:t>Disbursements</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224875715"/>
                  </a:ext>
                </a:extLst>
              </a:tr>
              <a:tr h="190500">
                <a:tc gridSpan="4">
                  <a:txBody>
                    <a:bodyPr/>
                    <a:lstStyle/>
                    <a:p>
                      <a:pPr algn="ctr" fontAlgn="b"/>
                      <a:r>
                        <a:rPr lang="en-US" sz="1100" u="none" strike="noStrike">
                          <a:effectLst/>
                        </a:rPr>
                        <a:t>Federal Grantor/Pass Through Grantor/</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u="none" strike="noStrike">
                          <a:effectLst/>
                        </a:rPr>
                        <a:t> CFDA</a:t>
                      </a:r>
                      <a:endParaRPr lang="en-US" sz="1100" b="0" i="0" u="none" strike="noStrike">
                        <a:effectLst/>
                        <a:latin typeface="Calibri" panose="020F0502020204030204" pitchFamily="34" charset="0"/>
                      </a:endParaRPr>
                    </a:p>
                  </a:txBody>
                  <a:tcPr marL="9525" marR="9525" marT="9525" marB="0" anchor="b"/>
                </a:tc>
                <a:tc>
                  <a:txBody>
                    <a:bodyPr/>
                    <a:lstStyle/>
                    <a:p>
                      <a:pPr algn="ctr" fontAlgn="b"/>
                      <a:r>
                        <a:rPr lang="en-US" sz="1100" u="none" strike="noStrike">
                          <a:effectLst/>
                        </a:rPr>
                        <a:t>or</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029433042"/>
                  </a:ext>
                </a:extLst>
              </a:tr>
              <a:tr h="190500">
                <a:tc gridSpan="4">
                  <a:txBody>
                    <a:bodyPr/>
                    <a:lstStyle/>
                    <a:p>
                      <a:pPr algn="ctr" fontAlgn="b"/>
                      <a:r>
                        <a:rPr lang="en-US" sz="1100" u="none" strike="noStrike">
                          <a:effectLst/>
                        </a:rPr>
                        <a:t>Program Title</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u="none" strike="noStrike">
                          <a:effectLst/>
                        </a:rPr>
                        <a:t>Number</a:t>
                      </a:r>
                      <a:endParaRPr lang="en-US" sz="1100" b="0" i="0" u="none" strike="noStrike">
                        <a:effectLst/>
                        <a:latin typeface="Calibri" panose="020F0502020204030204" pitchFamily="34" charset="0"/>
                      </a:endParaRPr>
                    </a:p>
                  </a:txBody>
                  <a:tcPr marL="9525" marR="9525" marT="9525" marB="0" anchor="b"/>
                </a:tc>
                <a:tc>
                  <a:txBody>
                    <a:bodyPr/>
                    <a:lstStyle/>
                    <a:p>
                      <a:pPr algn="ctr" fontAlgn="b"/>
                      <a:r>
                        <a:rPr lang="en-US" sz="1100" u="none" strike="noStrike">
                          <a:effectLst/>
                        </a:rPr>
                        <a:t>Expenditures</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46820768"/>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971265204"/>
                  </a:ext>
                </a:extLst>
              </a:tr>
              <a:tr h="190500">
                <a:tc gridSpan="4">
                  <a:txBody>
                    <a:bodyPr/>
                    <a:lstStyle/>
                    <a:p>
                      <a:pPr algn="l" fontAlgn="b"/>
                      <a:r>
                        <a:rPr lang="en-US" sz="1100" u="none" strike="noStrike">
                          <a:effectLst/>
                        </a:rPr>
                        <a:t>U.S. Department of Education</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60016142"/>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3">
                  <a:txBody>
                    <a:bodyPr/>
                    <a:lstStyle/>
                    <a:p>
                      <a:pPr algn="l" fontAlgn="b"/>
                      <a:r>
                        <a:rPr lang="en-US" sz="1100" u="none" strike="noStrike">
                          <a:effectLst/>
                        </a:rPr>
                        <a:t>Passed Through The MontanaOffice of Public Instruction</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983193354"/>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3">
                  <a:txBody>
                    <a:bodyPr/>
                    <a:lstStyle/>
                    <a:p>
                      <a:pPr algn="l" fontAlgn="b"/>
                      <a:r>
                        <a:rPr lang="en-US" sz="1100" u="none" strike="noStrike">
                          <a:effectLst/>
                        </a:rPr>
                        <a:t>Title I Grants to Local Education Agencies</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a:effectLst/>
                        </a:rPr>
                        <a:t>84.010</a:t>
                      </a:r>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a:effectLst/>
                        </a:rPr>
                        <a:t>396,000 </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982971406"/>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3">
                  <a:txBody>
                    <a:bodyPr/>
                    <a:lstStyle/>
                    <a:p>
                      <a:pPr algn="l" fontAlgn="b"/>
                      <a:r>
                        <a:rPr lang="en-US" sz="1100" u="none" strike="noStrike">
                          <a:effectLst/>
                        </a:rPr>
                        <a:t>Improving Teacher Quality State Grants</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a:effectLst/>
                        </a:rPr>
                        <a:t>84.367</a:t>
                      </a:r>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a:effectLst/>
                        </a:rPr>
                        <a:t>71,000 </a:t>
                      </a:r>
                      <a:endParaRPr lang="en-US" sz="1100" b="0" i="0" u="none" strike="noStrike">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878598"/>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467,000 </a:t>
                      </a:r>
                      <a:endParaRPr lang="en-US" sz="1100" b="0"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337596"/>
                  </a:ext>
                </a:extLst>
              </a:tr>
              <a:tr h="190500">
                <a:tc gridSpan="4">
                  <a:txBody>
                    <a:bodyPr/>
                    <a:lstStyle/>
                    <a:p>
                      <a:pPr algn="l" fontAlgn="b"/>
                      <a:r>
                        <a:rPr lang="en-US" sz="1100" u="none" strike="noStrike">
                          <a:effectLst/>
                        </a:rPr>
                        <a:t>U.S. Department of Agriculture</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81339663"/>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3">
                  <a:txBody>
                    <a:bodyPr/>
                    <a:lstStyle/>
                    <a:p>
                      <a:pPr algn="l" fontAlgn="b"/>
                      <a:r>
                        <a:rPr lang="en-US" sz="1100" u="none" strike="noStrike">
                          <a:effectLst/>
                        </a:rPr>
                        <a:t>Passed Through The Montana Office of Public Instruction</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020783929"/>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72022121"/>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3">
                  <a:txBody>
                    <a:bodyPr/>
                    <a:lstStyle/>
                    <a:p>
                      <a:pPr algn="l" fontAlgn="b"/>
                      <a:r>
                        <a:rPr lang="en-US" sz="1100" u="none" strike="noStrike">
                          <a:effectLst/>
                        </a:rPr>
                        <a:t>Fresh Fruits and Vegetable Program</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a:effectLst/>
                        </a:rPr>
                        <a:t>10.582</a:t>
                      </a:r>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a:effectLst/>
                        </a:rPr>
                        <a:t>36,000 </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689240996"/>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168208640"/>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3">
                  <a:txBody>
                    <a:bodyPr/>
                    <a:lstStyle/>
                    <a:p>
                      <a:pPr algn="l" fontAlgn="b"/>
                      <a:r>
                        <a:rPr lang="en-US" sz="1100" u="none" strike="noStrike">
                          <a:effectLst/>
                        </a:rPr>
                        <a:t>Child Nutrition Cluster:</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79660919"/>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Cash Assistance:</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672817842"/>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National School Lunch Program</a:t>
                      </a:r>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10.555</a:t>
                      </a:r>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a:effectLst/>
                        </a:rPr>
                        <a:t>297,000 </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980936553"/>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School Breakfast Program</a:t>
                      </a:r>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10.553</a:t>
                      </a:r>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a:effectLst/>
                        </a:rPr>
                        <a:t>128,000 </a:t>
                      </a:r>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879914775"/>
                  </a:ext>
                </a:extLst>
              </a:tr>
              <a:tr h="190500">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Summer Food Service Program for Children</a:t>
                      </a:r>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10.559</a:t>
                      </a:r>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a:effectLst/>
                        </a:rPr>
                        <a:t>23,000 </a:t>
                      </a:r>
                      <a:endParaRPr lang="en-US" sz="1100" b="0" i="0" u="none" strike="noStrike">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399786"/>
                  </a:ext>
                </a:extLst>
              </a:tr>
              <a:tr h="161925">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Cash Assistance Subtotal</a:t>
                      </a:r>
                      <a:endParaRPr lang="en-US" sz="1100" b="0" i="0" u="none" strike="noStrike">
                        <a:effectLst/>
                        <a:latin typeface="Calibri" panose="020F0502020204030204" pitchFamily="34" charset="0"/>
                      </a:endParaRPr>
                    </a:p>
                  </a:txBody>
                  <a:tcPr marL="114300"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448,000 </a:t>
                      </a:r>
                      <a:endParaRPr lang="en-US" sz="1100" b="0"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5378209"/>
                  </a:ext>
                </a:extLst>
              </a:tr>
              <a:tr h="161925">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30173795"/>
                  </a:ext>
                </a:extLst>
              </a:tr>
              <a:tr h="161925">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Non-Cash Assistance (Commodities):</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591177882"/>
                  </a:ext>
                </a:extLst>
              </a:tr>
              <a:tr h="161925">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National School Lunch Program</a:t>
                      </a:r>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10.555</a:t>
                      </a:r>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20,000 </a:t>
                      </a:r>
                      <a:endParaRPr lang="en-US" sz="1100" b="0" i="0" u="none" strike="noStrike" dirty="0">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882472"/>
                  </a:ext>
                </a:extLst>
              </a:tr>
              <a:tr h="161925">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Total Child Nutrition Cluster</a:t>
                      </a:r>
                      <a:endParaRPr lang="en-US" sz="1100" b="0" i="0" u="none" strike="noStrike">
                        <a:effectLst/>
                        <a:latin typeface="Calibri" panose="020F0502020204030204" pitchFamily="34" charset="0"/>
                      </a:endParaRPr>
                    </a:p>
                  </a:txBody>
                  <a:tcPr marL="114300"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468,000 </a:t>
                      </a:r>
                      <a:endParaRPr lang="en-US" sz="1100" b="0"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575423"/>
                  </a:ext>
                </a:extLst>
              </a:tr>
              <a:tr h="161925">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Total Department of Agriculture</a:t>
                      </a:r>
                      <a:endParaRPr lang="en-US" sz="1100" b="0" i="0" u="none" strike="noStrike">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504,000 </a:t>
                      </a:r>
                      <a:endParaRPr lang="en-US" sz="1100" b="0"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817046"/>
                  </a:ext>
                </a:extLst>
              </a:tr>
              <a:tr h="200025">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l" fontAlgn="b"/>
                      <a:r>
                        <a:rPr lang="en-US" sz="1100" u="none" strike="noStrike">
                          <a:effectLst/>
                        </a:rPr>
                        <a:t>Total Federal Financial Assistance</a:t>
                      </a:r>
                      <a:endParaRPr lang="en-US" sz="1100" b="0" i="0" u="none" strike="noStrike">
                        <a:effectLst/>
                        <a:latin typeface="Calibri" panose="020F0502020204030204" pitchFamily="34" charset="0"/>
                      </a:endParaRPr>
                    </a:p>
                  </a:txBody>
                  <a:tcPr marL="9525" marR="9525" marT="9525" marB="0" anchor="b"/>
                </a:tc>
                <a:tc>
                  <a:txBody>
                    <a:bodyPr/>
                    <a:lstStyle/>
                    <a:p>
                      <a:pPr algn="l" fontAlgn="b"/>
                      <a:endParaRPr lang="en-US" sz="1100" b="0" i="0" u="none" strike="noStrike">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971,000 </a:t>
                      </a:r>
                      <a:endParaRPr lang="en-US" sz="1100" b="0" i="0" u="none" strike="noStrike" dirty="0">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727594"/>
                  </a:ext>
                </a:extLst>
              </a:tr>
            </a:tbl>
          </a:graphicData>
        </a:graphic>
      </p:graphicFrame>
    </p:spTree>
    <p:extLst>
      <p:ext uri="{BB962C8B-B14F-4D97-AF65-F5344CB8AC3E}">
        <p14:creationId xmlns:p14="http://schemas.microsoft.com/office/powerpoint/2010/main" val="42737774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Step 4 – Reporting the Information</a:t>
            </a:r>
          </a:p>
          <a:p>
            <a:r>
              <a:rPr lang="en-US" dirty="0">
                <a:latin typeface="Times New Roman" panose="02020603050405020304" pitchFamily="18" charset="0"/>
                <a:cs typeface="Times New Roman" panose="02020603050405020304" pitchFamily="18" charset="0"/>
              </a:rPr>
              <a:t>Notes to the SEFA should include these common disclosures:</a:t>
            </a:r>
          </a:p>
          <a:p>
            <a:pPr marL="914400" indent="-457200">
              <a:spcBef>
                <a:spcPts val="25"/>
              </a:spcBef>
              <a:spcAft>
                <a:spcPts val="1400"/>
              </a:spcAft>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Significant accounting policies used in preparing the schedule</a:t>
            </a:r>
          </a:p>
          <a:p>
            <a:pPr marL="914400" indent="-457200">
              <a:spcBef>
                <a:spcPts val="25"/>
              </a:spcBef>
              <a:spcAft>
                <a:spcPts val="1400"/>
              </a:spcAft>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Value of noncash assistance expended</a:t>
            </a:r>
          </a:p>
          <a:p>
            <a:pPr marL="914400" indent="-457200">
              <a:spcBef>
                <a:spcPts val="25"/>
              </a:spcBef>
              <a:spcAft>
                <a:spcPts val="1400"/>
              </a:spcAft>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Clusters of programs - groupings of closely related programs that have similar compliance requirements identified in the Uniform Guidance</a:t>
            </a:r>
          </a:p>
          <a:p>
            <a:pPr marL="914400" indent="-457200">
              <a:spcBef>
                <a:spcPts val="25"/>
              </a:spcBef>
              <a:spcAft>
                <a:spcPts val="1400"/>
              </a:spcAft>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Indirect Cost Rate Disclosure </a:t>
            </a:r>
          </a:p>
          <a:p>
            <a:pPr marL="777240" lvl="3" indent="0">
              <a:buClr>
                <a:schemeClr val="bg2">
                  <a:lumMod val="50000"/>
                </a:schemeClr>
              </a:buClr>
              <a:buSzPct val="100000"/>
              <a:buNone/>
            </a:pPr>
            <a:endParaRPr lang="en-US"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27</a:t>
            </a:fld>
            <a:endParaRPr lang="en-US" sz="2800"/>
          </a:p>
        </p:txBody>
      </p:sp>
    </p:spTree>
    <p:extLst>
      <p:ext uri="{BB962C8B-B14F-4D97-AF65-F5344CB8AC3E}">
        <p14:creationId xmlns:p14="http://schemas.microsoft.com/office/powerpoint/2010/main" val="389640978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pPr marL="0" indent="0">
              <a:spcBef>
                <a:spcPts val="25"/>
              </a:spcBef>
            </a:pPr>
            <a:r>
              <a:rPr lang="en-US" b="1" dirty="0">
                <a:latin typeface="Times New Roman" panose="02020603050405020304" pitchFamily="18" charset="0"/>
                <a:cs typeface="Times New Roman" panose="02020603050405020304" pitchFamily="18" charset="0"/>
              </a:rPr>
              <a:t>Case Study</a:t>
            </a:r>
          </a:p>
          <a:p>
            <a:pPr>
              <a:spcBef>
                <a:spcPts val="25"/>
              </a:spcBef>
            </a:pPr>
            <a:r>
              <a:rPr lang="en-US" dirty="0">
                <a:latin typeface="Times New Roman" panose="02020603050405020304" pitchFamily="18" charset="0"/>
                <a:cs typeface="Times New Roman" panose="02020603050405020304" pitchFamily="18" charset="0"/>
              </a:rPr>
              <a:t>Your organization receives a grant from Wipfli University, which is a state university, they provide a grant award of $1,500,000, of which $1,000,000 is from the U.S. Department of Education and the remaining $500,000 is provided by the state:</a:t>
            </a:r>
          </a:p>
          <a:p>
            <a:pPr marL="457200" indent="457200">
              <a:spcBef>
                <a:spcPts val="25"/>
              </a:spcBef>
              <a:spcAft>
                <a:spcPts val="1800"/>
              </a:spcAft>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What amount is shown on the SEFA?</a:t>
            </a:r>
          </a:p>
          <a:p>
            <a:pPr marL="457200" indent="457200">
              <a:spcBef>
                <a:spcPts val="25"/>
              </a:spcBef>
              <a:spcAft>
                <a:spcPts val="1800"/>
              </a:spcAft>
              <a:buSzPct val="1000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How is the grant presented on the SEFA?</a:t>
            </a:r>
          </a:p>
          <a:p>
            <a:pPr marL="777240" lvl="3" indent="0">
              <a:spcAft>
                <a:spcPts val="1800"/>
              </a:spcAft>
              <a:buClr>
                <a:schemeClr val="bg2">
                  <a:lumMod val="50000"/>
                </a:schemeClr>
              </a:buClr>
              <a:buSzPct val="100000"/>
              <a:buNone/>
            </a:pPr>
            <a:endParaRPr lang="en-US"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28</a:t>
            </a:fld>
            <a:endParaRPr lang="en-US" sz="2800"/>
          </a:p>
        </p:txBody>
      </p:sp>
    </p:spTree>
    <p:extLst>
      <p:ext uri="{BB962C8B-B14F-4D97-AF65-F5344CB8AC3E}">
        <p14:creationId xmlns:p14="http://schemas.microsoft.com/office/powerpoint/2010/main" val="23948319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Information</a:t>
            </a:r>
          </a:p>
        </p:txBody>
      </p:sp>
      <p:sp>
        <p:nvSpPr>
          <p:cNvPr id="3" name="Text Placeholder 2"/>
          <p:cNvSpPr>
            <a:spLocks noGrp="1"/>
          </p:cNvSpPr>
          <p:nvPr>
            <p:ph idx="1"/>
          </p:nvPr>
        </p:nvSpPr>
        <p:spPr/>
        <p:txBody>
          <a:bodyPr/>
          <a:lstStyle/>
          <a:p>
            <a:pPr marL="0" indent="0"/>
            <a:r>
              <a:rPr lang="en-US" b="1" dirty="0">
                <a:latin typeface="Times New Roman" panose="02020603050405020304" pitchFamily="18" charset="0"/>
                <a:cs typeface="Times New Roman" panose="02020603050405020304" pitchFamily="18" charset="0"/>
              </a:rPr>
              <a:t>Case Study</a:t>
            </a:r>
          </a:p>
          <a:p>
            <a:pPr marL="777240" lvl="3" indent="0">
              <a:buClr>
                <a:schemeClr val="bg2">
                  <a:lumMod val="50000"/>
                </a:schemeClr>
              </a:buClr>
              <a:buNone/>
            </a:pPr>
            <a:endParaRPr lang="en-US"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29</a:t>
            </a:fld>
            <a:endParaRPr lang="en-US" sz="2800"/>
          </a:p>
        </p:txBody>
      </p:sp>
      <p:graphicFrame>
        <p:nvGraphicFramePr>
          <p:cNvPr id="5" name="Table 4"/>
          <p:cNvGraphicFramePr>
            <a:graphicFrameLocks noGrp="1"/>
          </p:cNvGraphicFramePr>
          <p:nvPr>
            <p:extLst>
              <p:ext uri="{D42A27DB-BD31-4B8C-83A1-F6EECF244321}">
                <p14:modId xmlns:p14="http://schemas.microsoft.com/office/powerpoint/2010/main" val="3488217323"/>
              </p:ext>
            </p:extLst>
          </p:nvPr>
        </p:nvGraphicFramePr>
        <p:xfrm>
          <a:off x="685800" y="1676400"/>
          <a:ext cx="7986880" cy="2586121"/>
        </p:xfrm>
        <a:graphic>
          <a:graphicData uri="http://schemas.openxmlformats.org/drawingml/2006/table">
            <a:tbl>
              <a:tblPr/>
              <a:tblGrid>
                <a:gridCol w="236245">
                  <a:extLst>
                    <a:ext uri="{9D8B030D-6E8A-4147-A177-3AD203B41FA5}">
                      <a16:colId xmlns:a16="http://schemas.microsoft.com/office/drawing/2014/main" val="20000"/>
                    </a:ext>
                  </a:extLst>
                </a:gridCol>
                <a:gridCol w="122196">
                  <a:extLst>
                    <a:ext uri="{9D8B030D-6E8A-4147-A177-3AD203B41FA5}">
                      <a16:colId xmlns:a16="http://schemas.microsoft.com/office/drawing/2014/main" val="20001"/>
                    </a:ext>
                  </a:extLst>
                </a:gridCol>
                <a:gridCol w="105903">
                  <a:extLst>
                    <a:ext uri="{9D8B030D-6E8A-4147-A177-3AD203B41FA5}">
                      <a16:colId xmlns:a16="http://schemas.microsoft.com/office/drawing/2014/main" val="20002"/>
                    </a:ext>
                  </a:extLst>
                </a:gridCol>
                <a:gridCol w="228099">
                  <a:extLst>
                    <a:ext uri="{9D8B030D-6E8A-4147-A177-3AD203B41FA5}">
                      <a16:colId xmlns:a16="http://schemas.microsoft.com/office/drawing/2014/main" val="20003"/>
                    </a:ext>
                  </a:extLst>
                </a:gridCol>
                <a:gridCol w="309562">
                  <a:extLst>
                    <a:ext uri="{9D8B030D-6E8A-4147-A177-3AD203B41FA5}">
                      <a16:colId xmlns:a16="http://schemas.microsoft.com/office/drawing/2014/main" val="20004"/>
                    </a:ext>
                  </a:extLst>
                </a:gridCol>
                <a:gridCol w="2672013">
                  <a:extLst>
                    <a:ext uri="{9D8B030D-6E8A-4147-A177-3AD203B41FA5}">
                      <a16:colId xmlns:a16="http://schemas.microsoft.com/office/drawing/2014/main" val="20005"/>
                    </a:ext>
                  </a:extLst>
                </a:gridCol>
                <a:gridCol w="122196">
                  <a:extLst>
                    <a:ext uri="{9D8B030D-6E8A-4147-A177-3AD203B41FA5}">
                      <a16:colId xmlns:a16="http://schemas.microsoft.com/office/drawing/2014/main" val="20006"/>
                    </a:ext>
                  </a:extLst>
                </a:gridCol>
                <a:gridCol w="1588544">
                  <a:extLst>
                    <a:ext uri="{9D8B030D-6E8A-4147-A177-3AD203B41FA5}">
                      <a16:colId xmlns:a16="http://schemas.microsoft.com/office/drawing/2014/main" val="20007"/>
                    </a:ext>
                  </a:extLst>
                </a:gridCol>
                <a:gridCol w="260684">
                  <a:extLst>
                    <a:ext uri="{9D8B030D-6E8A-4147-A177-3AD203B41FA5}">
                      <a16:colId xmlns:a16="http://schemas.microsoft.com/office/drawing/2014/main" val="20008"/>
                    </a:ext>
                  </a:extLst>
                </a:gridCol>
                <a:gridCol w="1164933">
                  <a:extLst>
                    <a:ext uri="{9D8B030D-6E8A-4147-A177-3AD203B41FA5}">
                      <a16:colId xmlns:a16="http://schemas.microsoft.com/office/drawing/2014/main" val="20009"/>
                    </a:ext>
                  </a:extLst>
                </a:gridCol>
                <a:gridCol w="206375">
                  <a:extLst>
                    <a:ext uri="{9D8B030D-6E8A-4147-A177-3AD203B41FA5}">
                      <a16:colId xmlns:a16="http://schemas.microsoft.com/office/drawing/2014/main" val="20010"/>
                    </a:ext>
                  </a:extLst>
                </a:gridCol>
                <a:gridCol w="171074">
                  <a:extLst>
                    <a:ext uri="{9D8B030D-6E8A-4147-A177-3AD203B41FA5}">
                      <a16:colId xmlns:a16="http://schemas.microsoft.com/office/drawing/2014/main" val="20011"/>
                    </a:ext>
                  </a:extLst>
                </a:gridCol>
                <a:gridCol w="799056">
                  <a:extLst>
                    <a:ext uri="{9D8B030D-6E8A-4147-A177-3AD203B41FA5}">
                      <a16:colId xmlns:a16="http://schemas.microsoft.com/office/drawing/2014/main" val="20012"/>
                    </a:ext>
                  </a:extLst>
                </a:gridCol>
              </a:tblGrid>
              <a:tr h="117241">
                <a:tc gridSpan="13">
                  <a:txBody>
                    <a:bodyPr/>
                    <a:lstStyle/>
                    <a:p>
                      <a:pPr algn="ctr" fontAlgn="b"/>
                      <a:r>
                        <a:rPr lang="en-US" sz="900" b="1" i="0" u="none" strike="noStrike" dirty="0">
                          <a:solidFill>
                            <a:srgbClr val="000000"/>
                          </a:solidFill>
                          <a:effectLst/>
                          <a:latin typeface="Arial" panose="020B0604020202020204" pitchFamily="34" charset="0"/>
                        </a:rPr>
                        <a:t>Your Organization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7241">
                <a:tc gridSpan="13">
                  <a:txBody>
                    <a:bodyPr/>
                    <a:lstStyle/>
                    <a:p>
                      <a:pPr algn="ctr" fontAlgn="b"/>
                      <a:r>
                        <a:rPr lang="en-US" sz="900" b="1" i="0" u="none" strike="noStrike" dirty="0">
                          <a:solidFill>
                            <a:srgbClr val="000000"/>
                          </a:solidFill>
                          <a:effectLst/>
                          <a:latin typeface="Arial" panose="020B0604020202020204" pitchFamily="34" charset="0"/>
                        </a:rPr>
                        <a:t>SCHEDULE OF EXPENDITURES OF FEDERAL AWARDS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7241">
                <a:tc gridSpan="13">
                  <a:txBody>
                    <a:bodyPr/>
                    <a:lstStyle/>
                    <a:p>
                      <a:pPr algn="ctr" fontAlgn="b"/>
                      <a:r>
                        <a:rPr lang="en-US" sz="900" b="1" i="1" u="none" strike="noStrike">
                          <a:solidFill>
                            <a:srgbClr val="000000"/>
                          </a:solidFill>
                          <a:effectLst/>
                          <a:latin typeface="Arial" panose="020B0604020202020204" pitchFamily="34" charset="0"/>
                        </a:rPr>
                        <a:t>For the fiscal year ended June 30, 2017</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7241">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17241">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17241">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Arial" panose="020B0604020202020204" pitchFamily="34" charset="0"/>
                        </a:rPr>
                        <a:t>Federal</a:t>
                      </a: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17241">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gridSpan="4">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rowSpan="2">
                  <a:txBody>
                    <a:bodyPr/>
                    <a:lstStyle/>
                    <a:p>
                      <a:pPr algn="ctr" fontAlgn="b"/>
                      <a:r>
                        <a:rPr lang="en-US" sz="900" b="1" i="0" u="none" strike="noStrike">
                          <a:solidFill>
                            <a:srgbClr val="000000"/>
                          </a:solidFill>
                          <a:effectLst/>
                          <a:latin typeface="Arial" panose="020B0604020202020204" pitchFamily="34" charset="0"/>
                        </a:rPr>
                        <a:t>Grant/Contract Number</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Arial" panose="020B0604020202020204" pitchFamily="34" charset="0"/>
                        </a:rPr>
                        <a:t>CFDA</a:t>
                      </a: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Arial" panose="020B0604020202020204" pitchFamily="34" charset="0"/>
                        </a:rPr>
                        <a:t> Federal </a:t>
                      </a:r>
                    </a:p>
                  </a:txBody>
                  <a:tcPr marL="0" marR="0" marT="0" marB="0" anchor="b">
                    <a:lnL>
                      <a:noFill/>
                    </a:lnL>
                    <a:lnR>
                      <a:noFill/>
                    </a:lnR>
                    <a:lnT>
                      <a:noFill/>
                    </a:lnT>
                    <a:lnB>
                      <a:noFill/>
                    </a:lnB>
                  </a:tcPr>
                </a:tc>
                <a:extLst>
                  <a:ext uri="{0D108BD9-81ED-4DB2-BD59-A6C34878D82A}">
                    <a16:rowId xmlns:a16="http://schemas.microsoft.com/office/drawing/2014/main" val="10006"/>
                  </a:ext>
                </a:extLst>
              </a:tr>
              <a:tr h="220689">
                <a:tc gridSpan="6">
                  <a:txBody>
                    <a:bodyPr/>
                    <a:lstStyle/>
                    <a:p>
                      <a:pPr algn="l" fontAlgn="b"/>
                      <a:r>
                        <a:rPr lang="en-US" sz="900" b="1" i="0" u="none" strike="noStrike">
                          <a:solidFill>
                            <a:srgbClr val="000000"/>
                          </a:solidFill>
                          <a:effectLst/>
                          <a:latin typeface="Arial" panose="020B0604020202020204" pitchFamily="34" charset="0"/>
                        </a:rPr>
                        <a:t>Grantor Program Title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vMerge="1">
                  <a:txBody>
                    <a:bodyPr/>
                    <a:lstStyle/>
                    <a:p>
                      <a:endParaRPr lang="en-US"/>
                    </a:p>
                  </a:txBody>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Arial" panose="020B0604020202020204" pitchFamily="34" charset="0"/>
                        </a:rPr>
                        <a:t>Number</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solidFill>
                            <a:srgbClr val="000000"/>
                          </a:solidFill>
                          <a:effectLst/>
                          <a:latin typeface="Arial" panose="020B0604020202020204" pitchFamily="34" charset="0"/>
                        </a:rPr>
                        <a:t> Expenditures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4138">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117241">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17241">
                <a:tc gridSpan="6">
                  <a:txBody>
                    <a:bodyPr/>
                    <a:lstStyle/>
                    <a:p>
                      <a:pPr algn="l" fontAlgn="b"/>
                      <a:r>
                        <a:rPr lang="en-US" sz="900" b="1" i="0" u="sng" strike="noStrike" dirty="0">
                          <a:solidFill>
                            <a:srgbClr val="000000"/>
                          </a:solidFill>
                          <a:effectLst/>
                          <a:latin typeface="Arial" panose="020B0604020202020204" pitchFamily="34" charset="0"/>
                        </a:rPr>
                        <a:t>U.S. Department of Education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17241">
                <a:tc gridSpan="6">
                  <a:txBody>
                    <a:bodyPr/>
                    <a:lstStyle/>
                    <a:p>
                      <a:pPr algn="l" fontAlgn="b"/>
                      <a:r>
                        <a:rPr lang="en-US" sz="900" b="1" i="0" u="none" strike="noStrike" dirty="0">
                          <a:solidFill>
                            <a:srgbClr val="000000"/>
                          </a:solidFill>
                          <a:effectLst/>
                          <a:latin typeface="Arial" panose="020B0604020202020204" pitchFamily="34" charset="0"/>
                        </a:rPr>
                        <a:t>Passed through Wipfli University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17241">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b"/>
                      <a:r>
                        <a:rPr lang="en-US" sz="900" b="0" i="0" u="none" strike="noStrike" dirty="0">
                          <a:solidFill>
                            <a:srgbClr val="000000"/>
                          </a:solidFill>
                          <a:effectLst/>
                          <a:latin typeface="Arial" panose="020B0604020202020204" pitchFamily="34" charset="0"/>
                        </a:rPr>
                        <a:t>State </a:t>
                      </a:r>
                      <a:r>
                        <a:rPr lang="en-US" sz="900" b="0" i="0" u="none" strike="noStrike" baseline="0" dirty="0">
                          <a:solidFill>
                            <a:srgbClr val="000000"/>
                          </a:solidFill>
                          <a:effectLst/>
                          <a:latin typeface="Arial" panose="020B0604020202020204" pitchFamily="34" charset="0"/>
                        </a:rPr>
                        <a:t>Program</a:t>
                      </a:r>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0" i="0" u="none" strike="noStrike" dirty="0">
                          <a:solidFill>
                            <a:srgbClr val="000000"/>
                          </a:solidFill>
                          <a:effectLst/>
                          <a:latin typeface="Arial" panose="020B0604020202020204" pitchFamily="34" charset="0"/>
                        </a:rPr>
                        <a:t>WU-RAG-2017</a:t>
                      </a: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0" i="0" u="none" strike="noStrike" dirty="0">
                          <a:solidFill>
                            <a:srgbClr val="000000"/>
                          </a:solidFill>
                          <a:effectLst/>
                          <a:latin typeface="Arial" panose="020B0604020202020204" pitchFamily="34" charset="0"/>
                        </a:rPr>
                        <a:t>84.444</a:t>
                      </a: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0872">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gridSpan="4">
                  <a:txBody>
                    <a:bodyPr/>
                    <a:lstStyle/>
                    <a:p>
                      <a:pPr algn="l" fontAlgn="b"/>
                      <a:r>
                        <a:rPr lang="en-US" sz="900" b="1" i="0" u="none" strike="noStrike" dirty="0">
                          <a:solidFill>
                            <a:srgbClr val="000000"/>
                          </a:solidFill>
                          <a:effectLst/>
                          <a:latin typeface="Arial" panose="020B0604020202020204" pitchFamily="34" charset="0"/>
                        </a:rPr>
                        <a:t>Total U.S. Department of Education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17241">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117241">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5"/>
                  </a:ext>
                </a:extLst>
              </a:tr>
              <a:tr h="117241">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gridSpan="4">
                  <a:txBody>
                    <a:bodyPr/>
                    <a:lstStyle/>
                    <a:p>
                      <a:pPr algn="l" fontAlgn="b"/>
                      <a:r>
                        <a:rPr lang="en-US" sz="900" b="1" i="0" u="none" strike="noStrike">
                          <a:solidFill>
                            <a:srgbClr val="000000"/>
                          </a:solidFill>
                          <a:effectLst/>
                          <a:latin typeface="Arial" panose="020B0604020202020204" pitchFamily="34" charset="0"/>
                        </a:rPr>
                        <a:t>Total All Grants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7241">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088669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Outline</a:t>
            </a:r>
          </a:p>
        </p:txBody>
      </p:sp>
      <p:sp>
        <p:nvSpPr>
          <p:cNvPr id="6147" name="Rectangle 3"/>
          <p:cNvSpPr>
            <a:spLocks noGrp="1" noChangeArrowheads="1"/>
          </p:cNvSpPr>
          <p:nvPr>
            <p:ph type="body" idx="1"/>
          </p:nvPr>
        </p:nvSpPr>
        <p:spPr/>
        <p:txBody>
          <a:bodyPr/>
          <a:lstStyle/>
          <a:p>
            <a:pPr>
              <a:buClr>
                <a:srgbClr val="125EB2"/>
              </a:buClr>
              <a:buSzPct val="100000"/>
            </a:pPr>
            <a:r>
              <a:rPr lang="en-US" altLang="en-US" sz="2500" dirty="0">
                <a:ea typeface="ＭＳ Ｐゴシック" pitchFamily="34" charset="-128"/>
              </a:rPr>
              <a:t>Today’s session we will go over the following and at the conclusion you should have a better understanding of the following:</a:t>
            </a:r>
          </a:p>
          <a:p>
            <a:pPr marL="1479550" lvl="1">
              <a:buClr>
                <a:srgbClr val="125EB2"/>
              </a:buClr>
              <a:buFont typeface="Arial" panose="020B0604020202020204" pitchFamily="34" charset="0"/>
              <a:buChar char="•"/>
            </a:pPr>
            <a:r>
              <a:rPr lang="en-US" altLang="en-US" sz="1800" dirty="0">
                <a:ea typeface="ＭＳ Ｐゴシック" pitchFamily="34" charset="-128"/>
              </a:rPr>
              <a:t>Government Reporting Model</a:t>
            </a:r>
          </a:p>
          <a:p>
            <a:pPr marL="1936750" lvl="2">
              <a:buClr>
                <a:srgbClr val="125EB2"/>
              </a:buClr>
              <a:buFont typeface="Arial" panose="020B0604020202020204" pitchFamily="34" charset="0"/>
              <a:buChar char="•"/>
            </a:pPr>
            <a:r>
              <a:rPr lang="en-US" altLang="en-US" sz="1200" dirty="0">
                <a:ea typeface="ＭＳ Ｐゴシック" pitchFamily="34" charset="-128"/>
              </a:rPr>
              <a:t>Management’s Discussion and Analysis</a:t>
            </a:r>
          </a:p>
          <a:p>
            <a:pPr marL="2395538" lvl="3">
              <a:buClr>
                <a:srgbClr val="125EB2"/>
              </a:buClr>
            </a:pPr>
            <a:r>
              <a:rPr lang="en-US" altLang="en-US" sz="1000" dirty="0">
                <a:ea typeface="ＭＳ Ｐゴシック" pitchFamily="34" charset="-128"/>
              </a:rPr>
              <a:t>Including the necessary informatio</a:t>
            </a:r>
            <a:r>
              <a:rPr lang="en-US" altLang="en-US" sz="400" dirty="0">
                <a:ea typeface="ＭＳ Ｐゴシック" pitchFamily="34" charset="-128"/>
              </a:rPr>
              <a:t>n</a:t>
            </a:r>
          </a:p>
          <a:p>
            <a:pPr marL="1936750" lvl="2">
              <a:buClr>
                <a:srgbClr val="125EB2"/>
              </a:buClr>
              <a:buFont typeface="Arial" panose="020B0604020202020204" pitchFamily="34" charset="0"/>
              <a:buChar char="•"/>
            </a:pPr>
            <a:r>
              <a:rPr lang="en-US" altLang="en-US" sz="1200" dirty="0">
                <a:ea typeface="ＭＳ Ｐゴシック" pitchFamily="34" charset="-128"/>
              </a:rPr>
              <a:t>Required Supplemental Information</a:t>
            </a:r>
          </a:p>
          <a:p>
            <a:pPr marL="2395538" lvl="3">
              <a:buClr>
                <a:srgbClr val="125EB2"/>
              </a:buClr>
            </a:pPr>
            <a:r>
              <a:rPr lang="en-US" altLang="en-US" sz="1000" dirty="0">
                <a:ea typeface="ＭＳ Ｐゴシック" pitchFamily="34" charset="-128"/>
              </a:rPr>
              <a:t>Budgetary Comparison Schedules</a:t>
            </a:r>
          </a:p>
          <a:p>
            <a:pPr marL="2395538" lvl="3">
              <a:buClr>
                <a:srgbClr val="125EB2"/>
              </a:buClr>
            </a:pPr>
            <a:r>
              <a:rPr lang="en-US" altLang="en-US" sz="1000" dirty="0">
                <a:ea typeface="ＭＳ Ｐゴシック" pitchFamily="34" charset="-128"/>
              </a:rPr>
              <a:t>Pension Information</a:t>
            </a:r>
          </a:p>
          <a:p>
            <a:pPr marL="2395538" lvl="3">
              <a:buClr>
                <a:srgbClr val="125EB2"/>
              </a:buClr>
            </a:pPr>
            <a:r>
              <a:rPr lang="en-US" altLang="en-US" sz="1000" dirty="0">
                <a:ea typeface="ＭＳ Ｐゴシック" pitchFamily="34" charset="-128"/>
              </a:rPr>
              <a:t>Other Post Employment Benefit Information</a:t>
            </a:r>
          </a:p>
          <a:p>
            <a:pPr marL="1882775" lvl="3" indent="-398463">
              <a:buClr>
                <a:srgbClr val="125EB2"/>
              </a:buClr>
            </a:pPr>
            <a:r>
              <a:rPr lang="en-US" altLang="en-US" sz="1200" dirty="0">
                <a:ea typeface="ＭＳ Ｐゴシック" pitchFamily="34" charset="-128"/>
              </a:rPr>
              <a:t>Supplemental Information</a:t>
            </a:r>
          </a:p>
          <a:p>
            <a:pPr marL="2398713" lvl="3" indent="-515938">
              <a:buClr>
                <a:srgbClr val="125EB2"/>
              </a:buClr>
            </a:pPr>
            <a:r>
              <a:rPr lang="en-US" altLang="en-US" sz="1000" dirty="0">
                <a:ea typeface="ＭＳ Ｐゴシック" pitchFamily="34" charset="-128"/>
              </a:rPr>
              <a:t>Commonly seen supplemental information</a:t>
            </a:r>
          </a:p>
          <a:p>
            <a:pPr marL="2398713" lvl="3" indent="-515938">
              <a:buClr>
                <a:srgbClr val="125EB2"/>
              </a:buClr>
            </a:pPr>
            <a:r>
              <a:rPr lang="en-US" altLang="en-US" sz="1000" dirty="0">
                <a:ea typeface="ＭＳ Ｐゴシック" pitchFamily="34" charset="-128"/>
              </a:rPr>
              <a:t>Schedule of Expenditures of Federal Awards</a:t>
            </a:r>
          </a:p>
          <a:p>
            <a:pPr marL="1882775" lvl="3" indent="-398463">
              <a:buClr>
                <a:srgbClr val="125EB2"/>
              </a:buClr>
            </a:pPr>
            <a:r>
              <a:rPr lang="en-US" altLang="en-US" sz="1200" dirty="0">
                <a:ea typeface="ＭＳ Ｐゴシック" pitchFamily="34" charset="-128"/>
              </a:rPr>
              <a:t>Transmittal Letter</a:t>
            </a:r>
            <a:br>
              <a:rPr lang="en-US" altLang="en-US" sz="2800" dirty="0">
                <a:ea typeface="ＭＳ Ｐゴシック" pitchFamily="34" charset="-128"/>
              </a:rPr>
            </a:br>
            <a:endParaRPr lang="en-US" altLang="en-US" sz="2800"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3</a:t>
            </a:fld>
            <a:endParaRPr lang="en-US" altLang="en-US" sz="1000">
              <a:solidFill>
                <a:srgbClr val="000000"/>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Transmittal Letter</a:t>
            </a:r>
          </a:p>
        </p:txBody>
      </p:sp>
      <p:sp>
        <p:nvSpPr>
          <p:cNvPr id="3" name="Tex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Transmittal Letter</a:t>
            </a:r>
          </a:p>
          <a:p>
            <a:pPr marL="914400" indent="-457200">
              <a:buSzPct val="1000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What should it include?</a:t>
            </a:r>
          </a:p>
          <a:p>
            <a:pPr marL="1371600" lvl="1">
              <a:spcAft>
                <a:spcPts val="18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Useful information in assessing the government’s economic status</a:t>
            </a:r>
          </a:p>
          <a:p>
            <a:pPr marL="1371600" lvl="1">
              <a:spcAft>
                <a:spcPts val="18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Acknowledgements or awards (GFOA Certification)</a:t>
            </a:r>
          </a:p>
          <a:p>
            <a:pPr marL="1371600" lvl="1">
              <a:spcAft>
                <a:spcPts val="18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Profile of the government</a:t>
            </a:r>
          </a:p>
          <a:p>
            <a:pPr marL="1371600" lvl="1">
              <a:spcAft>
                <a:spcPts val="18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Transmittal of CAFR to the reader</a:t>
            </a:r>
            <a:endParaRPr lang="en-US" sz="2000" dirty="0">
              <a:latin typeface="Times New Roman" panose="02020603050405020304" pitchFamily="18" charset="0"/>
              <a:cs typeface="Times New Roman" panose="02020603050405020304" pitchFamily="18" charset="0"/>
            </a:endParaRPr>
          </a:p>
          <a:p>
            <a:pPr marL="1371600" lvl="3" indent="-457200">
              <a:spcAft>
                <a:spcPts val="1800"/>
              </a:spcAft>
              <a:buClr>
                <a:schemeClr val="bg2">
                  <a:lumMod val="50000"/>
                </a:schemeClr>
              </a:buClr>
              <a:buSzPct val="100000"/>
              <a:buFont typeface="Arial" panose="020B0604020202020204" pitchFamily="34" charset="0"/>
              <a:buChar char="–"/>
            </a:pPr>
            <a:endParaRPr lang="en-US" sz="2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30</a:t>
            </a:fld>
            <a:endParaRPr lang="en-US" sz="2800"/>
          </a:p>
        </p:txBody>
      </p:sp>
    </p:spTree>
    <p:extLst>
      <p:ext uri="{BB962C8B-B14F-4D97-AF65-F5344CB8AC3E}">
        <p14:creationId xmlns:p14="http://schemas.microsoft.com/office/powerpoint/2010/main" val="88886495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013E7-C14A-47B9-AA7A-FBEB00E00303}"/>
              </a:ext>
            </a:extLst>
          </p:cNvPr>
          <p:cNvPicPr>
            <a:picLocks noChangeAspect="1"/>
          </p:cNvPicPr>
          <p:nvPr/>
        </p:nvPicPr>
        <p:blipFill>
          <a:blip r:embed="rId3"/>
          <a:stretch>
            <a:fillRect/>
          </a:stretch>
        </p:blipFill>
        <p:spPr>
          <a:xfrm>
            <a:off x="0" y="-11575"/>
            <a:ext cx="9144000" cy="6858000"/>
          </a:xfrm>
          <a:prstGeom prst="rect">
            <a:avLst/>
          </a:prstGeom>
        </p:spPr>
      </p:pic>
      <p:sp>
        <p:nvSpPr>
          <p:cNvPr id="12291" name="Slide Number Placeholder 1"/>
          <p:cNvSpPr>
            <a:spLocks noGrp="1"/>
          </p:cNvSpPr>
          <p:nvPr>
            <p:ph type="sldNum" sz="quarter" idx="429496729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17E5026C-FD48-492D-AF20-485ACBF0677B}" type="slidenum">
              <a:rPr lang="en-US" altLang="en-US" sz="1000" smtClean="0">
                <a:solidFill>
                  <a:srgbClr val="000000"/>
                </a:solidFill>
              </a:rPr>
              <a:pPr eaLnBrk="1" hangingPunct="1">
                <a:lnSpc>
                  <a:spcPct val="100000"/>
                </a:lnSpc>
                <a:spcBef>
                  <a:spcPct val="0"/>
                </a:spcBef>
                <a:spcAft>
                  <a:spcPct val="0"/>
                </a:spcAft>
                <a:buClrTx/>
                <a:buSzTx/>
                <a:buFontTx/>
                <a:buNone/>
              </a:pPr>
              <a:t>31</a:t>
            </a:fld>
            <a:endParaRPr lang="en-US" altLang="en-US" sz="2800">
              <a:solidFill>
                <a:srgbClr val="000000"/>
              </a:solidFill>
            </a:endParaRPr>
          </a:p>
        </p:txBody>
      </p:sp>
      <p:sp>
        <p:nvSpPr>
          <p:cNvPr id="12292" name="Rectangle 13"/>
          <p:cNvSpPr>
            <a:spLocks noChangeArrowheads="1"/>
          </p:cNvSpPr>
          <p:nvPr/>
        </p:nvSpPr>
        <p:spPr bwMode="auto">
          <a:xfrm>
            <a:off x="0" y="5334000"/>
            <a:ext cx="9144000" cy="876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grpSp>
        <p:nvGrpSpPr>
          <p:cNvPr id="12293" name="Group 14"/>
          <p:cNvGrpSpPr>
            <a:grpSpLocks/>
          </p:cNvGrpSpPr>
          <p:nvPr/>
        </p:nvGrpSpPr>
        <p:grpSpPr bwMode="auto">
          <a:xfrm>
            <a:off x="7315200" y="5334000"/>
            <a:ext cx="1828800" cy="876300"/>
            <a:chOff x="4608" y="3120"/>
            <a:chExt cx="1152" cy="552"/>
          </a:xfrm>
        </p:grpSpPr>
        <p:sp>
          <p:nvSpPr>
            <p:cNvPr id="12296" name="Rectangle 15"/>
            <p:cNvSpPr>
              <a:spLocks noChangeArrowheads="1"/>
            </p:cNvSpPr>
            <p:nvPr/>
          </p:nvSpPr>
          <p:spPr bwMode="auto">
            <a:xfrm>
              <a:off x="4608" y="3120"/>
              <a:ext cx="1152" cy="55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pic>
          <p:nvPicPr>
            <p:cNvPr id="12297" name="Picture 16" descr="wipfliwhit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 y="3216"/>
              <a:ext cx="96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4" name="Text Box 17"/>
          <p:cNvSpPr txBox="1">
            <a:spLocks noChangeArrowheads="1"/>
          </p:cNvSpPr>
          <p:nvPr/>
        </p:nvSpPr>
        <p:spPr bwMode="auto">
          <a:xfrm>
            <a:off x="228600" y="5486400"/>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50000"/>
              </a:spcBef>
              <a:spcAft>
                <a:spcPct val="0"/>
              </a:spcAft>
              <a:buClrTx/>
              <a:buSzTx/>
              <a:buFontTx/>
              <a:buNone/>
            </a:pPr>
            <a:r>
              <a:rPr lang="en-US" altLang="en-US" sz="2400" dirty="0">
                <a:solidFill>
                  <a:schemeClr val="bg1"/>
                </a:solidFill>
              </a:rPr>
              <a:t>Understanding Financial Statements </a:t>
            </a:r>
          </a:p>
        </p:txBody>
      </p:sp>
      <p:sp>
        <p:nvSpPr>
          <p:cNvPr id="12295" name="Rectangle 10"/>
          <p:cNvSpPr>
            <a:spLocks noChangeArrowheads="1"/>
          </p:cNvSpPr>
          <p:nvPr/>
        </p:nvSpPr>
        <p:spPr bwMode="auto">
          <a:xfrm>
            <a:off x="228600" y="6553200"/>
            <a:ext cx="636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r>
              <a:rPr lang="en-US" altLang="en-US" sz="600" b="1"/>
              <a:t>© Wipfli LLP</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Knowledge, and Experience</a:t>
            </a:r>
          </a:p>
        </p:txBody>
      </p:sp>
      <p:sp>
        <p:nvSpPr>
          <p:cNvPr id="3" name="Text Placeholder 2"/>
          <p:cNvSpPr>
            <a:spLocks noGrp="1"/>
          </p:cNvSpPr>
          <p:nvPr>
            <p:ph idx="1"/>
          </p:nvPr>
        </p:nvSpPr>
        <p:spPr/>
        <p:txBody>
          <a:bodyPr/>
          <a:lstStyle/>
          <a:p>
            <a:r>
              <a:rPr lang="en-US" dirty="0"/>
              <a:t>Skills, Knowledge, and Experience</a:t>
            </a:r>
          </a:p>
          <a:p>
            <a:pPr marL="914400" indent="-457200">
              <a:spcBef>
                <a:spcPts val="25"/>
              </a:spcBef>
              <a:buClrTx/>
              <a:buSzPct val="100000"/>
              <a:buFont typeface="Arial" panose="020B0604020202020204" pitchFamily="34" charset="0"/>
              <a:buChar char="•"/>
            </a:pPr>
            <a:r>
              <a:rPr lang="en-US" sz="2800" dirty="0"/>
              <a:t>To exhibit SKE, the designated individual should meet some or all of these:</a:t>
            </a:r>
          </a:p>
          <a:p>
            <a:pPr marL="1371600" lvl="1">
              <a:buFont typeface="Arial" panose="020B0604020202020204" pitchFamily="34" charset="0"/>
              <a:buChar char="–"/>
            </a:pPr>
            <a:r>
              <a:rPr lang="en-US" sz="2400" dirty="0"/>
              <a:t>Understanding of the nature of the service</a:t>
            </a:r>
          </a:p>
          <a:p>
            <a:pPr marL="1371600" lvl="1">
              <a:buFont typeface="Arial" panose="020B0604020202020204" pitchFamily="34" charset="0"/>
              <a:buChar char="–"/>
            </a:pPr>
            <a:r>
              <a:rPr lang="en-US" sz="2400" dirty="0"/>
              <a:t>Knowledge of the audited entity’s business </a:t>
            </a:r>
          </a:p>
          <a:p>
            <a:pPr marL="1371600" lvl="1">
              <a:buFont typeface="Arial" panose="020B0604020202020204" pitchFamily="34" charset="0"/>
              <a:buChar char="–"/>
            </a:pPr>
            <a:r>
              <a:rPr lang="en-US" sz="2400" dirty="0"/>
              <a:t>Knowledge of the audited entity’s industry</a:t>
            </a:r>
          </a:p>
          <a:p>
            <a:pPr marL="1371600" lvl="1">
              <a:buFont typeface="Arial" panose="020B0604020202020204" pitchFamily="34" charset="0"/>
              <a:buChar char="–"/>
            </a:pPr>
            <a:r>
              <a:rPr lang="en-US" sz="2400" dirty="0"/>
              <a:t>General business knowledge </a:t>
            </a:r>
          </a:p>
          <a:p>
            <a:pPr marL="1371600" lvl="1">
              <a:buFont typeface="Arial" panose="020B0604020202020204" pitchFamily="34" charset="0"/>
              <a:buChar char="–"/>
            </a:pPr>
            <a:r>
              <a:rPr lang="en-US" sz="2400" dirty="0"/>
              <a:t>Education, licenses, accreditations, and membership in professional organizations</a:t>
            </a:r>
          </a:p>
          <a:p>
            <a:pPr marL="1371600" lvl="1">
              <a:buFont typeface="Arial" panose="020B0604020202020204" pitchFamily="34" charset="0"/>
              <a:buChar char="–"/>
            </a:pPr>
            <a:r>
              <a:rPr lang="en-US" sz="2400" dirty="0"/>
              <a:t>Position at the audited entity</a:t>
            </a:r>
          </a:p>
          <a:p>
            <a:pPr marL="1371600" lvl="1">
              <a:buFont typeface="Arial" panose="020B0604020202020204" pitchFamily="34" charset="0"/>
              <a:buChar char="–"/>
            </a:pPr>
            <a:r>
              <a:rPr lang="en-US" sz="2400" dirty="0"/>
              <a:t>Understanding the reporting model</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6146638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Governmental Reporting</a:t>
            </a:r>
          </a:p>
        </p:txBody>
      </p:sp>
      <p:sp>
        <p:nvSpPr>
          <p:cNvPr id="3" name="Text Placeholder 2"/>
          <p:cNvSpPr>
            <a:spLocks noGrp="1"/>
          </p:cNvSpPr>
          <p:nvPr>
            <p:ph idx="1"/>
          </p:nvPr>
        </p:nvSpPr>
        <p:spPr/>
        <p:txBody>
          <a:bodyPr/>
          <a:lstStyle/>
          <a:p>
            <a:r>
              <a:rPr lang="en-US" sz="2800" dirty="0"/>
              <a:t>Governmental Fund Types</a:t>
            </a:r>
          </a:p>
          <a:p>
            <a:pPr marL="914400" indent="-457200">
              <a:spcBef>
                <a:spcPts val="25"/>
              </a:spcBef>
              <a:spcAft>
                <a:spcPts val="1400"/>
              </a:spcAft>
              <a:buFont typeface="Arial" panose="020B0604020202020204" pitchFamily="34" charset="0"/>
              <a:buChar char="•"/>
            </a:pPr>
            <a:r>
              <a:rPr lang="en-US" sz="2800" dirty="0"/>
              <a:t>General Fund</a:t>
            </a:r>
          </a:p>
          <a:p>
            <a:pPr marL="914400" indent="-457200">
              <a:spcBef>
                <a:spcPts val="25"/>
              </a:spcBef>
              <a:spcAft>
                <a:spcPts val="1400"/>
              </a:spcAft>
              <a:buFont typeface="Arial" panose="020B0604020202020204" pitchFamily="34" charset="0"/>
              <a:buChar char="•"/>
            </a:pPr>
            <a:r>
              <a:rPr lang="en-US" sz="2800" dirty="0"/>
              <a:t>Special Revenue Funds</a:t>
            </a:r>
          </a:p>
          <a:p>
            <a:pPr marL="914400" indent="-457200">
              <a:spcBef>
                <a:spcPts val="25"/>
              </a:spcBef>
              <a:spcAft>
                <a:spcPts val="1400"/>
              </a:spcAft>
              <a:buFont typeface="Arial" panose="020B0604020202020204" pitchFamily="34" charset="0"/>
              <a:buChar char="•"/>
            </a:pPr>
            <a:r>
              <a:rPr lang="en-US" sz="2800" dirty="0"/>
              <a:t>Capital Project Funds</a:t>
            </a:r>
          </a:p>
          <a:p>
            <a:pPr marL="914400" indent="-457200">
              <a:spcBef>
                <a:spcPts val="25"/>
              </a:spcBef>
              <a:spcAft>
                <a:spcPts val="1400"/>
              </a:spcAft>
              <a:buFont typeface="Arial" panose="020B0604020202020204" pitchFamily="34" charset="0"/>
              <a:buChar char="•"/>
            </a:pPr>
            <a:r>
              <a:rPr lang="en-US" sz="2800" dirty="0"/>
              <a:t>Debt Service Funds</a:t>
            </a:r>
          </a:p>
          <a:p>
            <a:pPr marL="914400" indent="-457200">
              <a:spcBef>
                <a:spcPts val="25"/>
              </a:spcBef>
              <a:spcAft>
                <a:spcPts val="1400"/>
              </a:spcAft>
              <a:buFont typeface="Arial" panose="020B0604020202020204" pitchFamily="34" charset="0"/>
              <a:buChar char="•"/>
            </a:pPr>
            <a:r>
              <a:rPr lang="en-US" sz="2800" dirty="0"/>
              <a:t>Permanent Funds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5479163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Governmental Reporting</a:t>
            </a:r>
          </a:p>
        </p:txBody>
      </p:sp>
      <p:sp>
        <p:nvSpPr>
          <p:cNvPr id="3" name="Text Placeholder 2"/>
          <p:cNvSpPr>
            <a:spLocks noGrp="1"/>
          </p:cNvSpPr>
          <p:nvPr>
            <p:ph idx="1"/>
          </p:nvPr>
        </p:nvSpPr>
        <p:spPr/>
        <p:txBody>
          <a:bodyPr/>
          <a:lstStyle/>
          <a:p>
            <a:r>
              <a:rPr lang="en-US" dirty="0"/>
              <a:t>Proprietary Fund Types</a:t>
            </a:r>
          </a:p>
          <a:p>
            <a:pPr marL="914400" indent="-511175">
              <a:spcBef>
                <a:spcPts val="25"/>
              </a:spcBef>
              <a:spcAft>
                <a:spcPts val="1400"/>
              </a:spcAft>
              <a:buSzPct val="100000"/>
              <a:buFont typeface="Arial" panose="020B0604020202020204" pitchFamily="34" charset="0"/>
              <a:buChar char="•"/>
            </a:pPr>
            <a:r>
              <a:rPr lang="en-US" sz="2800" dirty="0"/>
              <a:t>Enterprise Funds</a:t>
            </a:r>
          </a:p>
          <a:p>
            <a:pPr marL="914400" indent="-511175">
              <a:spcBef>
                <a:spcPts val="25"/>
              </a:spcBef>
              <a:spcAft>
                <a:spcPts val="1400"/>
              </a:spcAft>
              <a:buSzPct val="100000"/>
              <a:buFont typeface="Arial" panose="020B0604020202020204" pitchFamily="34" charset="0"/>
              <a:buChar char="•"/>
            </a:pPr>
            <a:r>
              <a:rPr lang="en-US" sz="2800" dirty="0"/>
              <a:t>Internal Service Funds</a:t>
            </a:r>
          </a:p>
          <a:p>
            <a:r>
              <a:rPr lang="en-US" dirty="0"/>
              <a:t>Fiduciary Fund Types</a:t>
            </a:r>
          </a:p>
          <a:p>
            <a:pPr marL="914400" indent="-511175">
              <a:spcBef>
                <a:spcPts val="25"/>
              </a:spcBef>
              <a:spcAft>
                <a:spcPts val="1400"/>
              </a:spcAft>
              <a:buSzPct val="100000"/>
              <a:buFont typeface="Arial" panose="020B0604020202020204" pitchFamily="34" charset="0"/>
              <a:buChar char="•"/>
            </a:pPr>
            <a:r>
              <a:rPr lang="en-US" sz="2800" dirty="0"/>
              <a:t>Custodial Funds – formally agency funds</a:t>
            </a:r>
          </a:p>
          <a:p>
            <a:pPr marL="914400" indent="-511175">
              <a:spcBef>
                <a:spcPts val="25"/>
              </a:spcBef>
              <a:spcAft>
                <a:spcPts val="1400"/>
              </a:spcAft>
              <a:buSzPct val="100000"/>
              <a:buFont typeface="Arial" panose="020B0604020202020204" pitchFamily="34" charset="0"/>
              <a:buChar char="•"/>
            </a:pPr>
            <a:r>
              <a:rPr lang="en-US" sz="2800" dirty="0"/>
              <a:t>Pension Trust Funds</a:t>
            </a:r>
          </a:p>
          <a:p>
            <a:pPr marL="914400" indent="-511175">
              <a:spcBef>
                <a:spcPts val="25"/>
              </a:spcBef>
              <a:spcAft>
                <a:spcPts val="1400"/>
              </a:spcAft>
              <a:buSzPct val="100000"/>
              <a:buFont typeface="Arial" panose="020B0604020202020204" pitchFamily="34" charset="0"/>
              <a:buChar char="•"/>
            </a:pPr>
            <a:r>
              <a:rPr lang="en-US" sz="2800" dirty="0"/>
              <a:t>Investment Trust Funds</a:t>
            </a:r>
          </a:p>
          <a:p>
            <a:pPr marL="914400" indent="-511175">
              <a:spcBef>
                <a:spcPts val="25"/>
              </a:spcBef>
              <a:spcAft>
                <a:spcPts val="1400"/>
              </a:spcAft>
              <a:buSzPct val="100000"/>
              <a:buFont typeface="Arial" panose="020B0604020202020204" pitchFamily="34" charset="0"/>
              <a:buChar char="•"/>
            </a:pPr>
            <a:r>
              <a:rPr lang="en-US" sz="2800" dirty="0"/>
              <a:t>Private Purpose Trust Funds</a:t>
            </a:r>
          </a:p>
          <a:p>
            <a:pPr marL="403225">
              <a:spcBef>
                <a:spcPts val="25"/>
              </a:spcBef>
              <a:spcAft>
                <a:spcPts val="1400"/>
              </a:spcAft>
              <a:buSzPct val="100000"/>
            </a:pPr>
            <a:endParaRPr lang="en-US" sz="28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6672813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Fund Determination</a:t>
            </a:r>
          </a:p>
        </p:txBody>
      </p:sp>
      <p:sp>
        <p:nvSpPr>
          <p:cNvPr id="3" name="Text Placeholder 2"/>
          <p:cNvSpPr>
            <a:spLocks noGrp="1"/>
          </p:cNvSpPr>
          <p:nvPr>
            <p:ph idx="1"/>
          </p:nvPr>
        </p:nvSpPr>
        <p:spPr/>
        <p:txBody>
          <a:bodyPr/>
          <a:lstStyle/>
          <a:p>
            <a:r>
              <a:rPr lang="en-US" dirty="0"/>
              <a:t>Major Fund Defined</a:t>
            </a:r>
          </a:p>
          <a:p>
            <a:pPr>
              <a:spcBef>
                <a:spcPts val="25"/>
              </a:spcBef>
            </a:pPr>
            <a:r>
              <a:rPr lang="en-US" sz="2300" dirty="0"/>
              <a:t>Major funds are funds whose revenues, expenditures/expenses, assets plus deferred outflow of resources, or liabilities deferred inflow of resources (excluding extraordinary items) are at least 10 percent of corresponding totals for all governmental or enterprise funds and at least 5 percent of the aggregate amount for all governmental and enterprise funds. </a:t>
            </a:r>
          </a:p>
          <a:p>
            <a:pPr>
              <a:spcBef>
                <a:spcPts val="25"/>
              </a:spcBef>
            </a:pPr>
            <a:r>
              <a:rPr lang="en-US" sz="2300" u="sng" dirty="0"/>
              <a:t>Any other fund may be reported as a major fund if the government's officials believe that fund is particularly important to financial statement users.</a:t>
            </a:r>
            <a:r>
              <a:rPr lang="en-US" sz="2300" dirty="0"/>
              <a:t> </a:t>
            </a:r>
            <a:r>
              <a:rPr lang="en-US" sz="2300" dirty="0" err="1"/>
              <a:t>Nonmajor</a:t>
            </a:r>
            <a:r>
              <a:rPr lang="en-US" sz="2300" dirty="0"/>
              <a:t> funds should be reported in the aggregate in a separate column. Internal service funds also should be reported in the aggregate in a separate column on the proprietary fund statements. (</a:t>
            </a:r>
            <a:r>
              <a:rPr lang="en-US" sz="2300" b="1" i="1" dirty="0"/>
              <a:t>GASB 34, paragraph 76)</a:t>
            </a:r>
          </a:p>
          <a:p>
            <a:pPr marL="0" indent="0"/>
            <a:endParaRPr lang="en-US" sz="1600" b="1" i="1" u="sng" dirty="0">
              <a:solidFill>
                <a:srgbClr val="FF0000"/>
              </a:solidFill>
              <a:effectLst>
                <a:outerShdw blurRad="38100" dist="38100" dir="2700000" algn="tl">
                  <a:srgbClr val="000000">
                    <a:alpha val="43137"/>
                  </a:srgbClr>
                </a:outerShdw>
              </a:effectLst>
            </a:endParaRPr>
          </a:p>
          <a:p>
            <a:pPr marL="0" indent="0"/>
            <a:endParaRPr lang="en-US" sz="16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062303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Fund Determination Case Study</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6" name="Table 5">
            <a:extLst>
              <a:ext uri="{FF2B5EF4-FFF2-40B4-BE49-F238E27FC236}">
                <a16:creationId xmlns:a16="http://schemas.microsoft.com/office/drawing/2014/main" id="{80BDDCD5-7A7A-401A-893F-AE92D1F161EA}"/>
              </a:ext>
            </a:extLst>
          </p:cNvPr>
          <p:cNvGraphicFramePr>
            <a:graphicFrameLocks noGrp="1"/>
          </p:cNvGraphicFramePr>
          <p:nvPr>
            <p:extLst>
              <p:ext uri="{D42A27DB-BD31-4B8C-83A1-F6EECF244321}">
                <p14:modId xmlns:p14="http://schemas.microsoft.com/office/powerpoint/2010/main" val="2730052809"/>
              </p:ext>
            </p:extLst>
          </p:nvPr>
        </p:nvGraphicFramePr>
        <p:xfrm>
          <a:off x="1354138" y="912813"/>
          <a:ext cx="6436103" cy="5033434"/>
        </p:xfrm>
        <a:graphic>
          <a:graphicData uri="http://schemas.openxmlformats.org/drawingml/2006/table">
            <a:tbl>
              <a:tblPr>
                <a:tableStyleId>{5C22544A-7EE6-4342-B048-85BDC9FD1C3A}</a:tableStyleId>
              </a:tblPr>
              <a:tblGrid>
                <a:gridCol w="1818898">
                  <a:extLst>
                    <a:ext uri="{9D8B030D-6E8A-4147-A177-3AD203B41FA5}">
                      <a16:colId xmlns:a16="http://schemas.microsoft.com/office/drawing/2014/main" val="593616037"/>
                    </a:ext>
                  </a:extLst>
                </a:gridCol>
                <a:gridCol w="177226">
                  <a:extLst>
                    <a:ext uri="{9D8B030D-6E8A-4147-A177-3AD203B41FA5}">
                      <a16:colId xmlns:a16="http://schemas.microsoft.com/office/drawing/2014/main" val="3477617810"/>
                    </a:ext>
                  </a:extLst>
                </a:gridCol>
                <a:gridCol w="774198">
                  <a:extLst>
                    <a:ext uri="{9D8B030D-6E8A-4147-A177-3AD203B41FA5}">
                      <a16:colId xmlns:a16="http://schemas.microsoft.com/office/drawing/2014/main" val="1583937031"/>
                    </a:ext>
                  </a:extLst>
                </a:gridCol>
                <a:gridCol w="774198">
                  <a:extLst>
                    <a:ext uri="{9D8B030D-6E8A-4147-A177-3AD203B41FA5}">
                      <a16:colId xmlns:a16="http://schemas.microsoft.com/office/drawing/2014/main" val="3202771810"/>
                    </a:ext>
                  </a:extLst>
                </a:gridCol>
                <a:gridCol w="774198">
                  <a:extLst>
                    <a:ext uri="{9D8B030D-6E8A-4147-A177-3AD203B41FA5}">
                      <a16:colId xmlns:a16="http://schemas.microsoft.com/office/drawing/2014/main" val="603927089"/>
                    </a:ext>
                  </a:extLst>
                </a:gridCol>
                <a:gridCol w="774198">
                  <a:extLst>
                    <a:ext uri="{9D8B030D-6E8A-4147-A177-3AD203B41FA5}">
                      <a16:colId xmlns:a16="http://schemas.microsoft.com/office/drawing/2014/main" val="386338737"/>
                    </a:ext>
                  </a:extLst>
                </a:gridCol>
                <a:gridCol w="447729">
                  <a:extLst>
                    <a:ext uri="{9D8B030D-6E8A-4147-A177-3AD203B41FA5}">
                      <a16:colId xmlns:a16="http://schemas.microsoft.com/office/drawing/2014/main" val="3340804607"/>
                    </a:ext>
                  </a:extLst>
                </a:gridCol>
                <a:gridCol w="447729">
                  <a:extLst>
                    <a:ext uri="{9D8B030D-6E8A-4147-A177-3AD203B41FA5}">
                      <a16:colId xmlns:a16="http://schemas.microsoft.com/office/drawing/2014/main" val="3363348254"/>
                    </a:ext>
                  </a:extLst>
                </a:gridCol>
                <a:gridCol w="447729">
                  <a:extLst>
                    <a:ext uri="{9D8B030D-6E8A-4147-A177-3AD203B41FA5}">
                      <a16:colId xmlns:a16="http://schemas.microsoft.com/office/drawing/2014/main" val="1505947834"/>
                    </a:ext>
                  </a:extLst>
                </a:gridCol>
              </a:tblGrid>
              <a:tr h="601636">
                <a:tc>
                  <a:txBody>
                    <a:bodyPr/>
                    <a:lstStyle/>
                    <a:p>
                      <a:pPr algn="ctr" fontAlgn="b"/>
                      <a:r>
                        <a:rPr lang="en-US" sz="700" u="none" strike="noStrike">
                          <a:effectLst/>
                        </a:rPr>
                        <a:t>Fund</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r>
                        <a:rPr lang="en-US" sz="700" u="none" strike="noStrike">
                          <a:effectLst/>
                        </a:rPr>
                        <a:t> </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r>
                        <a:rPr lang="en-US" sz="700" u="none" strike="noStrike">
                          <a:effectLst/>
                        </a:rPr>
                        <a:t>Total of Assets and Deferred Outflows of Resources (if applicable)</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r>
                        <a:rPr lang="en-US" sz="700" u="none" strike="noStrike">
                          <a:effectLst/>
                        </a:rPr>
                        <a:t>Total of Liabilities and Deferred Inflows of Resources (if applicable)</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r>
                        <a:rPr lang="en-US" sz="700" u="none" strike="noStrike">
                          <a:effectLst/>
                        </a:rPr>
                        <a:t>Revenues</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r>
                        <a:rPr lang="en-US" sz="700" u="none" strike="noStrike">
                          <a:effectLst/>
                        </a:rPr>
                        <a:t>Expenditures / Expenses</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r>
                        <a:rPr lang="en-US" sz="700" u="none" strike="noStrike">
                          <a:effectLst/>
                        </a:rPr>
                        <a:t>10%</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r>
                        <a:rPr lang="en-US" sz="700" u="none" strike="noStrike">
                          <a:effectLst/>
                        </a:rPr>
                        <a:t>5%</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r>
                        <a:rPr lang="en-US" sz="700" u="none" strike="noStrike">
                          <a:effectLst/>
                        </a:rPr>
                        <a:t>Required to Be a Major Fund?</a:t>
                      </a:r>
                      <a:endParaRPr lang="en-US" sz="700" b="1"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640651707"/>
                  </a:ext>
                </a:extLst>
              </a:tr>
              <a:tr h="139915">
                <a:tc>
                  <a:txBody>
                    <a:bodyPr/>
                    <a:lstStyle/>
                    <a:p>
                      <a:pPr algn="l" fontAlgn="b"/>
                      <a:r>
                        <a:rPr lang="en-US" sz="700" u="none" strike="noStrike">
                          <a:effectLst/>
                        </a:rPr>
                        <a:t>Governmental Funds:</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3323655434"/>
                  </a:ext>
                </a:extLst>
              </a:tr>
              <a:tr h="139915">
                <a:tc>
                  <a:txBody>
                    <a:bodyPr/>
                    <a:lstStyle/>
                    <a:p>
                      <a:pPr algn="l" fontAlgn="b"/>
                      <a:r>
                        <a:rPr lang="en-US" sz="700" u="none" strike="noStrike">
                          <a:effectLst/>
                        </a:rPr>
                        <a:t>Elem. General Fund</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101</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1,000,000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100,000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7,800,000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7,730,000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2604345353"/>
                  </a:ext>
                </a:extLst>
              </a:tr>
              <a:tr h="139915">
                <a:tc>
                  <a:txBody>
                    <a:bodyPr/>
                    <a:lstStyle/>
                    <a:p>
                      <a:pPr algn="l" fontAlgn="b"/>
                      <a:r>
                        <a:rPr lang="en-US" sz="700" u="none" strike="noStrike">
                          <a:effectLst/>
                        </a:rPr>
                        <a:t>Elem. Flexibility</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129</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245,000 </a:t>
                      </a:r>
                      <a:endParaRPr lang="en-US" sz="700" b="0" i="0" u="none" strike="noStrike">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a:effectLst/>
                        </a:rPr>
                        <a:t>170,000 </a:t>
                      </a:r>
                      <a:endParaRPr lang="en-US" sz="700" b="0" i="0" u="none" strike="noStrike">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a:effectLst/>
                        </a:rPr>
                        <a:t>120,000 </a:t>
                      </a:r>
                      <a:endParaRPr lang="en-US" sz="700" b="0" i="0" u="none" strike="noStrike">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918533308"/>
                  </a:ext>
                </a:extLst>
              </a:tr>
              <a:tr h="139915">
                <a:tc>
                  <a:txBody>
                    <a:bodyPr/>
                    <a:lstStyle/>
                    <a:p>
                      <a:pPr algn="l" fontAlgn="b"/>
                      <a:r>
                        <a:rPr lang="en-US" sz="700" u="none" strike="noStrike">
                          <a:effectLst/>
                        </a:rPr>
                        <a:t>Total General Fund</a:t>
                      </a:r>
                      <a:endParaRPr lang="en-US" sz="700" b="0" i="0" u="none" strike="noStrike">
                        <a:solidFill>
                          <a:srgbClr val="000000"/>
                        </a:solidFill>
                        <a:effectLst/>
                        <a:latin typeface="Times New Roman" panose="02020603050405020304" pitchFamily="18" charset="0"/>
                      </a:endParaRPr>
                    </a:p>
                  </a:txBody>
                  <a:tcPr marL="62962"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dirty="0">
                          <a:effectLst/>
                        </a:rPr>
                        <a:t>1,245,000 </a:t>
                      </a:r>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100,000 </a:t>
                      </a:r>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7,970,000 </a:t>
                      </a:r>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7,850,000 </a:t>
                      </a:r>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3521528785"/>
                  </a:ext>
                </a:extLst>
              </a:tr>
              <a:tr h="139915">
                <a:tc>
                  <a:txBody>
                    <a:bodyPr/>
                    <a:lstStyle/>
                    <a:p>
                      <a:pPr algn="l" fontAlgn="b"/>
                      <a:r>
                        <a:rPr lang="en-US" sz="700" u="none" strike="noStrike">
                          <a:effectLst/>
                        </a:rPr>
                        <a:t>Elem Transportation</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110</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200,000 </a:t>
                      </a:r>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r" fontAlgn="b"/>
                      <a:r>
                        <a:rPr lang="en-US" sz="700" u="none" strike="noStrike">
                          <a:effectLst/>
                        </a:rPr>
                        <a:t>29,000 </a:t>
                      </a:r>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r" fontAlgn="b"/>
                      <a:r>
                        <a:rPr lang="en-US" sz="700" u="none" strike="noStrike">
                          <a:effectLst/>
                        </a:rPr>
                        <a:t>770,000 </a:t>
                      </a:r>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r" fontAlgn="b"/>
                      <a:r>
                        <a:rPr lang="en-US" sz="700" u="none" strike="noStrike">
                          <a:effectLst/>
                        </a:rPr>
                        <a:t>665,000 </a:t>
                      </a:r>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687902847"/>
                  </a:ext>
                </a:extLst>
              </a:tr>
              <a:tr h="139915">
                <a:tc>
                  <a:txBody>
                    <a:bodyPr/>
                    <a:lstStyle/>
                    <a:p>
                      <a:pPr algn="l" fontAlgn="b"/>
                      <a:r>
                        <a:rPr lang="en-US" sz="700" u="none" strike="noStrike">
                          <a:effectLst/>
                        </a:rPr>
                        <a:t>Elem School Food</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112</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120,000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20,000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675,000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680,000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4281919749"/>
                  </a:ext>
                </a:extLst>
              </a:tr>
              <a:tr h="139915">
                <a:tc>
                  <a:txBody>
                    <a:bodyPr/>
                    <a:lstStyle/>
                    <a:p>
                      <a:pPr algn="l" fontAlgn="b"/>
                      <a:r>
                        <a:rPr lang="en-US" sz="700" u="none" strike="noStrike">
                          <a:effectLst/>
                        </a:rPr>
                        <a:t>Elem Tuition</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113</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16,000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5,000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140,000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160,000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3872963530"/>
                  </a:ext>
                </a:extLst>
              </a:tr>
              <a:tr h="139915">
                <a:tc>
                  <a:txBody>
                    <a:bodyPr/>
                    <a:lstStyle/>
                    <a:p>
                      <a:pPr algn="l" fontAlgn="b"/>
                      <a:r>
                        <a:rPr lang="en-US" sz="700" u="none" strike="noStrike">
                          <a:effectLst/>
                        </a:rPr>
                        <a:t>Elem Retirement</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114</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225,000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1,000,000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1,110,000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2790879448"/>
                  </a:ext>
                </a:extLst>
              </a:tr>
              <a:tr h="139915">
                <a:tc>
                  <a:txBody>
                    <a:bodyPr/>
                    <a:lstStyle/>
                    <a:p>
                      <a:pPr algn="l" fontAlgn="b"/>
                      <a:r>
                        <a:rPr lang="en-US" sz="700" u="none" strike="noStrike">
                          <a:effectLst/>
                        </a:rPr>
                        <a:t>Elem Miscellaneous Programs</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115</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380,000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1,280,000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1,240,000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2292975009"/>
                  </a:ext>
                </a:extLst>
              </a:tr>
              <a:tr h="139915">
                <a:tc>
                  <a:txBody>
                    <a:bodyPr/>
                    <a:lstStyle/>
                    <a:p>
                      <a:pPr algn="l" fontAlgn="b"/>
                      <a:r>
                        <a:rPr lang="en-US" sz="700" u="none" strike="noStrike">
                          <a:effectLst/>
                        </a:rPr>
                        <a:t>Elem Adult Education</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117</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37,000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3,000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36,000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50,000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468250173"/>
                  </a:ext>
                </a:extLst>
              </a:tr>
              <a:tr h="139915">
                <a:tc>
                  <a:txBody>
                    <a:bodyPr/>
                    <a:lstStyle/>
                    <a:p>
                      <a:pPr algn="l" fontAlgn="b"/>
                      <a:r>
                        <a:rPr lang="en-US" sz="700" u="none" strike="noStrike">
                          <a:effectLst/>
                        </a:rPr>
                        <a:t>Elem Lease Rental</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120</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11,000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18,000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2490028030"/>
                  </a:ext>
                </a:extLst>
              </a:tr>
              <a:tr h="139915">
                <a:tc>
                  <a:txBody>
                    <a:bodyPr/>
                    <a:lstStyle/>
                    <a:p>
                      <a:pPr algn="l" fontAlgn="b"/>
                      <a:r>
                        <a:rPr lang="en-US" sz="700" u="none" strike="noStrike">
                          <a:effectLst/>
                        </a:rPr>
                        <a:t>Elem Compensated Absence</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121</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46,000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55,000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dirty="0">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246300006"/>
                  </a:ext>
                </a:extLst>
              </a:tr>
              <a:tr h="139915">
                <a:tc>
                  <a:txBody>
                    <a:bodyPr/>
                    <a:lstStyle/>
                    <a:p>
                      <a:pPr algn="l" fontAlgn="b"/>
                      <a:r>
                        <a:rPr lang="en-US" sz="700" u="none" strike="noStrike">
                          <a:effectLst/>
                        </a:rPr>
                        <a:t>Elem Technology</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128</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225,000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4,000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80,000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30,000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3982202584"/>
                  </a:ext>
                </a:extLst>
              </a:tr>
              <a:tr h="139915">
                <a:tc>
                  <a:txBody>
                    <a:bodyPr/>
                    <a:lstStyle/>
                    <a:p>
                      <a:pPr algn="l" fontAlgn="b"/>
                      <a:r>
                        <a:rPr lang="en-US" sz="700" u="none" strike="noStrike">
                          <a:effectLst/>
                        </a:rPr>
                        <a:t>Elem Debt Service</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150</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65,000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35,000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7,950,000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1,260,000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544128979"/>
                  </a:ext>
                </a:extLst>
              </a:tr>
              <a:tr h="139915">
                <a:tc>
                  <a:txBody>
                    <a:bodyPr/>
                    <a:lstStyle/>
                    <a:p>
                      <a:pPr algn="l" fontAlgn="b"/>
                      <a:r>
                        <a:rPr lang="en-US" sz="700" u="none" strike="noStrike">
                          <a:effectLst/>
                        </a:rPr>
                        <a:t>Elem Building</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160</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434686777"/>
                  </a:ext>
                </a:extLst>
              </a:tr>
              <a:tr h="139915">
                <a:tc>
                  <a:txBody>
                    <a:bodyPr/>
                    <a:lstStyle/>
                    <a:p>
                      <a:pPr algn="l" fontAlgn="b"/>
                      <a:r>
                        <a:rPr lang="en-US" sz="700" u="none" strike="noStrike">
                          <a:effectLst/>
                        </a:rPr>
                        <a:t>Elem Building Reserve</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161</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430,000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4,000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80,000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200,000 </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118144073"/>
                  </a:ext>
                </a:extLst>
              </a:tr>
              <a:tr h="139915">
                <a:tc>
                  <a:txBody>
                    <a:bodyPr/>
                    <a:lstStyle/>
                    <a:p>
                      <a:pPr algn="l" fontAlgn="b"/>
                      <a:r>
                        <a:rPr lang="en-US" sz="700" u="none" strike="noStrike">
                          <a:effectLst/>
                        </a:rPr>
                        <a:t>Elem Interlocal</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a:effectLst/>
                        </a:rPr>
                        <a:t>182</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ctr" fontAlgn="b"/>
                      <a:endParaRPr lang="en-US" sz="700" b="0" i="0" u="none" strike="noStrike" dirty="0">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2286344992"/>
                  </a:ext>
                </a:extLst>
              </a:tr>
              <a:tr h="139915">
                <a:tc>
                  <a:txBody>
                    <a:bodyPr/>
                    <a:lstStyle/>
                    <a:p>
                      <a:pPr algn="l" fontAlgn="b"/>
                      <a:r>
                        <a:rPr lang="en-US" sz="700" u="none" strike="noStrike">
                          <a:effectLst/>
                        </a:rPr>
                        <a:t>          Total Governmental Funds</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dirty="0">
                          <a:effectLst/>
                        </a:rPr>
                        <a:t>3,000,000 </a:t>
                      </a:r>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200,000 </a:t>
                      </a:r>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20,000,000 </a:t>
                      </a:r>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13,310,000 </a:t>
                      </a:r>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4055005672"/>
                  </a:ext>
                </a:extLst>
              </a:tr>
              <a:tr h="139915">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202716642"/>
                  </a:ext>
                </a:extLst>
              </a:tr>
              <a:tr h="139915">
                <a:tc>
                  <a:txBody>
                    <a:bodyPr/>
                    <a:lstStyle/>
                    <a:p>
                      <a:pPr algn="r" fontAlgn="b"/>
                      <a:r>
                        <a:rPr lang="en-US" sz="700" u="none" strike="noStrike">
                          <a:effectLst/>
                        </a:rPr>
                        <a:t>10% of total governmental funds</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dirty="0">
                          <a:effectLst/>
                        </a:rPr>
                        <a:t>300,000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20,000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2,000,000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1,331,000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2436872281"/>
                  </a:ext>
                </a:extLst>
              </a:tr>
              <a:tr h="139915">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884136725"/>
                  </a:ext>
                </a:extLst>
              </a:tr>
              <a:tr h="139915">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131944017"/>
                  </a:ext>
                </a:extLst>
              </a:tr>
              <a:tr h="139915">
                <a:tc>
                  <a:txBody>
                    <a:bodyPr/>
                    <a:lstStyle/>
                    <a:p>
                      <a:pPr algn="l" fontAlgn="b"/>
                      <a:r>
                        <a:rPr lang="en-US" sz="700" u="none" strike="noStrike">
                          <a:effectLst/>
                        </a:rPr>
                        <a:t>Enterprise Funds:</a:t>
                      </a:r>
                      <a:endParaRPr lang="en-US" sz="700" b="1"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622191774"/>
                  </a:ext>
                </a:extLst>
              </a:tr>
              <a:tr h="139915">
                <a:tc>
                  <a:txBody>
                    <a:bodyPr/>
                    <a:lstStyle/>
                    <a:p>
                      <a:pPr algn="l" fontAlgn="b"/>
                      <a:r>
                        <a:rPr lang="en-US" sz="700" u="none" strike="noStrike">
                          <a:effectLst/>
                        </a:rPr>
                        <a:t>          Total Enterprise Funds</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a:effectLst/>
                        </a:rPr>
                        <a:t>0 </a:t>
                      </a:r>
                      <a:endParaRPr lang="en-US" sz="700" b="0" i="0" u="none" strike="noStrike">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3415147148"/>
                  </a:ext>
                </a:extLst>
              </a:tr>
              <a:tr h="139915">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3959563424"/>
                  </a:ext>
                </a:extLst>
              </a:tr>
              <a:tr h="139915">
                <a:tc>
                  <a:txBody>
                    <a:bodyPr/>
                    <a:lstStyle/>
                    <a:p>
                      <a:pPr algn="r" fontAlgn="b"/>
                      <a:r>
                        <a:rPr lang="en-US" sz="700" u="none" strike="noStrike">
                          <a:effectLst/>
                        </a:rPr>
                        <a:t>10% of total enterprise funds</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2417420064"/>
                  </a:ext>
                </a:extLst>
              </a:tr>
              <a:tr h="139915">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963285852"/>
                  </a:ext>
                </a:extLst>
              </a:tr>
              <a:tr h="139915">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262154342"/>
                  </a:ext>
                </a:extLst>
              </a:tr>
              <a:tr h="146911">
                <a:tc>
                  <a:txBody>
                    <a:bodyPr/>
                    <a:lstStyle/>
                    <a:p>
                      <a:pPr algn="l" fontAlgn="b"/>
                      <a:r>
                        <a:rPr lang="en-US" sz="700" u="none" strike="noStrike">
                          <a:effectLst/>
                        </a:rPr>
                        <a:t>Total Governmental and Enterprise Funds</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dirty="0">
                          <a:effectLst/>
                        </a:rPr>
                        <a:t>3,000,000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200,000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20,000,000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13,310,000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728934737"/>
                  </a:ext>
                </a:extLst>
              </a:tr>
              <a:tr h="146911">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lnT w="12700" cap="flat" cmpd="sng" algn="ctr">
                      <a:solidFill>
                        <a:schemeClr val="tx1"/>
                      </a:solidFill>
                      <a:prstDash val="solid"/>
                      <a:round/>
                      <a:headEnd type="none" w="med" len="med"/>
                      <a:tailEnd type="none" w="med" len="med"/>
                    </a:lnT>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3777933927"/>
                  </a:ext>
                </a:extLst>
              </a:tr>
              <a:tr h="139915">
                <a:tc>
                  <a:txBody>
                    <a:bodyPr/>
                    <a:lstStyle/>
                    <a:p>
                      <a:pPr algn="r" fontAlgn="b"/>
                      <a:r>
                        <a:rPr lang="en-US" sz="700" u="none" strike="noStrike">
                          <a:effectLst/>
                        </a:rPr>
                        <a:t>5% of total governmental and enterprise funds</a:t>
                      </a:r>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r" fontAlgn="b"/>
                      <a:r>
                        <a:rPr lang="en-US" sz="700" u="none" strike="noStrike" dirty="0">
                          <a:effectLst/>
                        </a:rPr>
                        <a:t>150,000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10,000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1,000,000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r" fontAlgn="b"/>
                      <a:r>
                        <a:rPr lang="en-US" sz="700" u="none" strike="noStrike" dirty="0">
                          <a:effectLst/>
                        </a:rPr>
                        <a:t>665,500 </a:t>
                      </a:r>
                      <a:endParaRPr lang="en-US" sz="700" b="0" i="0" u="none" strike="noStrike" dirty="0">
                        <a:solidFill>
                          <a:srgbClr val="000000"/>
                        </a:solidFill>
                        <a:effectLst/>
                        <a:latin typeface="Times New Roman" panose="02020603050405020304" pitchFamily="18" charset="0"/>
                      </a:endParaRPr>
                    </a:p>
                  </a:txBody>
                  <a:tcPr marL="6996" marR="6996" marT="6996" marB="0" anchor="b">
                    <a:lnB w="12700" cap="flat" cmpd="sng" algn="ctr">
                      <a:solidFill>
                        <a:schemeClr val="tx1"/>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a:solidFill>
                          <a:srgbClr val="000000"/>
                        </a:solidFill>
                        <a:effectLst/>
                        <a:latin typeface="Times New Roman" panose="02020603050405020304" pitchFamily="18" charset="0"/>
                      </a:endParaRPr>
                    </a:p>
                  </a:txBody>
                  <a:tcPr marL="6996" marR="6996" marT="6996" marB="0" anchor="b"/>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6996" marR="6996" marT="6996" marB="0" anchor="b"/>
                </a:tc>
                <a:extLst>
                  <a:ext uri="{0D108BD9-81ED-4DB2-BD59-A6C34878D82A}">
                    <a16:rowId xmlns:a16="http://schemas.microsoft.com/office/drawing/2014/main" val="1448162700"/>
                  </a:ext>
                </a:extLst>
              </a:tr>
            </a:tbl>
          </a:graphicData>
        </a:graphic>
      </p:graphicFrame>
    </p:spTree>
    <p:extLst>
      <p:ext uri="{BB962C8B-B14F-4D97-AF65-F5344CB8AC3E}">
        <p14:creationId xmlns:p14="http://schemas.microsoft.com/office/powerpoint/2010/main" val="39285251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Governmental Reporting</a:t>
            </a:r>
          </a:p>
        </p:txBody>
      </p:sp>
      <p:sp>
        <p:nvSpPr>
          <p:cNvPr id="3" name="Text Placeholder 2"/>
          <p:cNvSpPr>
            <a:spLocks noGrp="1"/>
          </p:cNvSpPr>
          <p:nvPr>
            <p:ph idx="1"/>
          </p:nvPr>
        </p:nvSpPr>
        <p:spPr/>
        <p:txBody>
          <a:bodyPr/>
          <a:lstStyle/>
          <a:p>
            <a:r>
              <a:rPr lang="en-US" sz="2800" dirty="0"/>
              <a:t>Reporting</a:t>
            </a:r>
          </a:p>
          <a:p>
            <a:pPr marL="457200" indent="457200">
              <a:spcBef>
                <a:spcPts val="25"/>
              </a:spcBef>
              <a:buSzPct val="100000"/>
              <a:buFont typeface="Arial" panose="020B0604020202020204" pitchFamily="34" charset="0"/>
              <a:buChar char="•"/>
            </a:pPr>
            <a:r>
              <a:rPr lang="en-US" sz="2400" dirty="0"/>
              <a:t>Government-wide Statements</a:t>
            </a:r>
          </a:p>
          <a:p>
            <a:pPr marL="1371600" lvl="1">
              <a:buFont typeface="Arial" panose="020B0604020202020204" pitchFamily="34" charset="0"/>
              <a:buChar char="–"/>
            </a:pPr>
            <a:r>
              <a:rPr lang="en-US" sz="2200" dirty="0"/>
              <a:t>Statement of Net Position</a:t>
            </a:r>
          </a:p>
          <a:p>
            <a:pPr marL="1371600" lvl="1">
              <a:buFont typeface="Arial" panose="020B0604020202020204" pitchFamily="34" charset="0"/>
              <a:buChar char="–"/>
            </a:pPr>
            <a:r>
              <a:rPr lang="en-US" sz="2200" dirty="0"/>
              <a:t>Statement of Activities</a:t>
            </a:r>
          </a:p>
          <a:p>
            <a:pPr marL="1371600" lvl="1">
              <a:buFont typeface="Arial" panose="020B0604020202020204" pitchFamily="34" charset="0"/>
              <a:buChar char="–"/>
            </a:pPr>
            <a:r>
              <a:rPr lang="en-US" sz="2200" dirty="0"/>
              <a:t>Component Units</a:t>
            </a:r>
          </a:p>
          <a:p>
            <a:pPr marL="1828800" lvl="2">
              <a:spcAft>
                <a:spcPts val="1000"/>
              </a:spcAft>
              <a:buSzPct val="100000"/>
              <a:buFont typeface="Arial" panose="020B0604020202020204" pitchFamily="34" charset="0"/>
              <a:buChar char="•"/>
            </a:pPr>
            <a:r>
              <a:rPr lang="en-US" sz="2000" dirty="0"/>
              <a:t>Discretely Presented versus Blended</a:t>
            </a:r>
          </a:p>
          <a:p>
            <a:pPr marL="457200" indent="457200">
              <a:spcBef>
                <a:spcPts val="25"/>
              </a:spcBef>
              <a:buSzPct val="100000"/>
              <a:buFont typeface="Arial" panose="020B0604020202020204" pitchFamily="34" charset="0"/>
              <a:buChar char="•"/>
            </a:pPr>
            <a:r>
              <a:rPr lang="en-US" sz="2400" dirty="0"/>
              <a:t>Governmental Funds Financial Statements</a:t>
            </a:r>
          </a:p>
          <a:p>
            <a:pPr marL="1371600" lvl="1">
              <a:buFont typeface="Arial" panose="020B0604020202020204" pitchFamily="34" charset="0"/>
              <a:buChar char="–"/>
            </a:pPr>
            <a:r>
              <a:rPr lang="en-US" sz="2200" dirty="0"/>
              <a:t>Governmental Funds Balance Sheet</a:t>
            </a:r>
          </a:p>
          <a:p>
            <a:pPr marL="1828800" lvl="2">
              <a:spcAft>
                <a:spcPts val="1000"/>
              </a:spcAft>
              <a:buSzPct val="100000"/>
              <a:buFont typeface="Arial" panose="020B0604020202020204" pitchFamily="34" charset="0"/>
              <a:buChar char="•"/>
            </a:pPr>
            <a:r>
              <a:rPr lang="en-US" sz="2000" dirty="0"/>
              <a:t>Reconciliation between balance sheet and Statement of Net Position</a:t>
            </a:r>
          </a:p>
          <a:p>
            <a:pPr marL="1371600" lvl="1">
              <a:buFont typeface="Arial" panose="020B0604020202020204" pitchFamily="34" charset="0"/>
              <a:buChar char="–"/>
            </a:pPr>
            <a:r>
              <a:rPr lang="en-US" sz="2200" dirty="0"/>
              <a:t>Governmental Funds Statement of Revenues, Expenditures, and Changes in Fund Balances</a:t>
            </a:r>
          </a:p>
          <a:p>
            <a:pPr marL="1828800" lvl="2">
              <a:buSzPct val="100000"/>
              <a:buFont typeface="Arial" panose="020B0604020202020204" pitchFamily="34" charset="0"/>
              <a:buChar char="•"/>
            </a:pPr>
            <a:r>
              <a:rPr lang="en-US" sz="2000" dirty="0"/>
              <a:t>Reconciliation between Statement and Statement of Activities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5315215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Governmental Reporting</a:t>
            </a:r>
          </a:p>
        </p:txBody>
      </p:sp>
      <p:sp>
        <p:nvSpPr>
          <p:cNvPr id="3" name="Text Placeholder 2"/>
          <p:cNvSpPr>
            <a:spLocks noGrp="1"/>
          </p:cNvSpPr>
          <p:nvPr>
            <p:ph idx="1"/>
          </p:nvPr>
        </p:nvSpPr>
        <p:spPr/>
        <p:txBody>
          <a:bodyPr/>
          <a:lstStyle/>
          <a:p>
            <a:r>
              <a:rPr lang="en-US" sz="2400" dirty="0"/>
              <a:t>Reporting</a:t>
            </a:r>
          </a:p>
          <a:p>
            <a:pPr marL="457200" indent="457200">
              <a:spcBef>
                <a:spcPts val="25"/>
              </a:spcBef>
              <a:buSzPct val="100000"/>
              <a:buFont typeface="Arial" panose="020B0604020202020204" pitchFamily="34" charset="0"/>
              <a:buChar char="•"/>
            </a:pPr>
            <a:r>
              <a:rPr lang="en-US" sz="2200" dirty="0"/>
              <a:t>Proprietary Funds</a:t>
            </a:r>
          </a:p>
          <a:p>
            <a:pPr marL="1371600" lvl="1">
              <a:buFont typeface="Arial" panose="020B0604020202020204" pitchFamily="34" charset="0"/>
              <a:buChar char="–"/>
            </a:pPr>
            <a:r>
              <a:rPr lang="en-US" sz="2000" dirty="0"/>
              <a:t>Proprietary Statement of Net Position</a:t>
            </a:r>
          </a:p>
          <a:p>
            <a:pPr marL="1371600" lvl="1">
              <a:buFont typeface="Arial" panose="020B0604020202020204" pitchFamily="34" charset="0"/>
              <a:buChar char="–"/>
            </a:pPr>
            <a:r>
              <a:rPr lang="en-US" sz="2000" dirty="0"/>
              <a:t>Proprietary Statement of Revenues, Expenses, and Changes in Net Position</a:t>
            </a:r>
          </a:p>
          <a:p>
            <a:pPr marL="1371600" lvl="1">
              <a:buFont typeface="Arial" panose="020B0604020202020204" pitchFamily="34" charset="0"/>
              <a:buChar char="–"/>
            </a:pPr>
            <a:r>
              <a:rPr lang="en-US" sz="2000" dirty="0"/>
              <a:t>Proprietary Statement of Cash Flows</a:t>
            </a:r>
          </a:p>
          <a:p>
            <a:pPr marL="457200" indent="457200">
              <a:spcBef>
                <a:spcPts val="25"/>
              </a:spcBef>
              <a:buSzPct val="100000"/>
              <a:buFont typeface="Arial" panose="020B0604020202020204" pitchFamily="34" charset="0"/>
              <a:buChar char="•"/>
            </a:pPr>
            <a:r>
              <a:rPr lang="en-US" sz="2200" dirty="0"/>
              <a:t>Internal Service Funds</a:t>
            </a:r>
          </a:p>
          <a:p>
            <a:pPr marL="1371600" lvl="1">
              <a:buFont typeface="Arial" panose="020B0604020202020204" pitchFamily="34" charset="0"/>
              <a:buChar char="–"/>
            </a:pPr>
            <a:r>
              <a:rPr lang="en-US" sz="2000" dirty="0">
                <a:solidFill>
                  <a:schemeClr val="accent6">
                    <a:lumMod val="50000"/>
                  </a:schemeClr>
                </a:solidFill>
              </a:rPr>
              <a:t>Shown on the proprietary fund statements, but blended in with governmental activities of the government-wide statements, usually. </a:t>
            </a:r>
          </a:p>
          <a:p>
            <a:pPr marL="1371600" lvl="1">
              <a:buFont typeface="Arial" panose="020B0604020202020204" pitchFamily="34" charset="0"/>
              <a:buChar char="–"/>
            </a:pPr>
            <a:r>
              <a:rPr lang="en-US" sz="2000" dirty="0">
                <a:solidFill>
                  <a:schemeClr val="accent6">
                    <a:lumMod val="50000"/>
                  </a:schemeClr>
                </a:solidFill>
              </a:rPr>
              <a:t>Eliminating due to/from and related revenue and expenses</a:t>
            </a:r>
          </a:p>
          <a:p>
            <a:pPr marL="457200" indent="457200">
              <a:spcBef>
                <a:spcPts val="25"/>
              </a:spcBef>
              <a:buSzPct val="100000"/>
              <a:buFont typeface="Arial" panose="020B0604020202020204" pitchFamily="34" charset="0"/>
              <a:buChar char="•"/>
            </a:pPr>
            <a:r>
              <a:rPr lang="en-US" sz="2200" dirty="0"/>
              <a:t>Fiduciary Funds</a:t>
            </a:r>
          </a:p>
          <a:p>
            <a:pPr marL="1371600" lvl="1">
              <a:buFont typeface="Arial" panose="020B0604020202020204" pitchFamily="34" charset="0"/>
              <a:buChar char="–"/>
            </a:pPr>
            <a:r>
              <a:rPr lang="en-US" sz="2000" dirty="0"/>
              <a:t>Fiduciary Statement of Net Position</a:t>
            </a:r>
          </a:p>
          <a:p>
            <a:pPr marL="1371600" lvl="1">
              <a:buFont typeface="Arial" panose="020B0604020202020204" pitchFamily="34" charset="0"/>
              <a:buChar char="–"/>
            </a:pPr>
            <a:r>
              <a:rPr lang="en-US" sz="2000" dirty="0"/>
              <a:t>Fiduciary Statement of Revenues, Expenses, and Changes in Net Position</a:t>
            </a:r>
          </a:p>
          <a:p>
            <a:pPr>
              <a:buSzPct val="100000"/>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1645284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Reconciling </a:t>
            </a:r>
            <a:r>
              <a:rPr lang="en-US" sz="2800" dirty="0" err="1"/>
              <a:t>Gov</a:t>
            </a:r>
            <a:r>
              <a:rPr lang="en-US" sz="2800" dirty="0"/>
              <a:t>-Wide and Fund Statements</a:t>
            </a:r>
          </a:p>
        </p:txBody>
      </p:sp>
      <p:sp>
        <p:nvSpPr>
          <p:cNvPr id="3" name="Text Placeholder 2"/>
          <p:cNvSpPr>
            <a:spLocks noGrp="1"/>
          </p:cNvSpPr>
          <p:nvPr>
            <p:ph idx="1"/>
          </p:nvPr>
        </p:nvSpPr>
        <p:spPr/>
        <p:txBody>
          <a:bodyPr/>
          <a:lstStyle/>
          <a:p>
            <a:r>
              <a:rPr lang="en-US" dirty="0"/>
              <a:t>Reconciliation</a:t>
            </a:r>
          </a:p>
          <a:p>
            <a:pPr marL="914400" indent="-457200">
              <a:buSzPct val="100000"/>
              <a:buFont typeface="Arial" panose="020B0604020202020204" pitchFamily="34" charset="0"/>
              <a:buChar char="•"/>
            </a:pPr>
            <a:r>
              <a:rPr lang="en-US" sz="2800" dirty="0"/>
              <a:t>Statement of Net Position to Governmental Funds Balance Sheet</a:t>
            </a:r>
          </a:p>
          <a:p>
            <a:pPr marL="1371600" lvl="1">
              <a:buFont typeface="Arial" panose="020B0604020202020204" pitchFamily="34" charset="0"/>
              <a:buChar char="–"/>
            </a:pPr>
            <a:r>
              <a:rPr lang="en-US" sz="2400" dirty="0"/>
              <a:t>All items that are shown on the government-wide that are not presented on the governmental funds level such as:</a:t>
            </a:r>
          </a:p>
          <a:p>
            <a:pPr marL="1828800" lvl="2">
              <a:spcAft>
                <a:spcPts val="1000"/>
              </a:spcAft>
              <a:buSzPct val="100000"/>
              <a:buFont typeface="Arial" panose="020B0604020202020204" pitchFamily="34" charset="0"/>
              <a:buChar char="•"/>
            </a:pPr>
            <a:r>
              <a:rPr lang="en-US" sz="2200" dirty="0"/>
              <a:t>Fixed assets, net of accumulated depreciation. </a:t>
            </a:r>
          </a:p>
          <a:p>
            <a:pPr marL="1828800" lvl="2">
              <a:spcAft>
                <a:spcPts val="1000"/>
              </a:spcAft>
              <a:buSzPct val="100000"/>
              <a:buFont typeface="Arial" panose="020B0604020202020204" pitchFamily="34" charset="0"/>
              <a:buChar char="•"/>
            </a:pPr>
            <a:r>
              <a:rPr lang="en-US" sz="2200" dirty="0"/>
              <a:t>Deferred outflows of resources related to long term liabilities.</a:t>
            </a:r>
          </a:p>
          <a:p>
            <a:pPr marL="1828800" lvl="2">
              <a:spcAft>
                <a:spcPts val="1000"/>
              </a:spcAft>
              <a:buSzPct val="100000"/>
              <a:buFont typeface="Arial" panose="020B0604020202020204" pitchFamily="34" charset="0"/>
              <a:buChar char="•"/>
            </a:pPr>
            <a:r>
              <a:rPr lang="en-US" sz="2200" dirty="0"/>
              <a:t>Long term liabilities</a:t>
            </a:r>
          </a:p>
          <a:p>
            <a:pPr marL="1828800" lvl="2">
              <a:spcAft>
                <a:spcPts val="1000"/>
              </a:spcAft>
              <a:buSzPct val="100000"/>
              <a:buFont typeface="Arial" panose="020B0604020202020204" pitchFamily="34" charset="0"/>
              <a:buChar char="•"/>
            </a:pPr>
            <a:r>
              <a:rPr lang="en-US" sz="2200" dirty="0"/>
              <a:t>Internal service fund activity</a:t>
            </a:r>
          </a:p>
          <a:p>
            <a:pPr marL="1828800" lvl="2">
              <a:spcAft>
                <a:spcPts val="1000"/>
              </a:spcAft>
              <a:buSzPct val="100000"/>
              <a:buFont typeface="Arial" panose="020B0604020202020204" pitchFamily="34" charset="0"/>
              <a:buChar char="•"/>
            </a:pPr>
            <a:r>
              <a:rPr lang="en-US" sz="2200" dirty="0"/>
              <a:t>Unavailable tax revenues</a:t>
            </a:r>
          </a:p>
          <a:p>
            <a:pPr marL="0" indent="0">
              <a:buSzPct val="100000"/>
            </a:pPr>
            <a:endParaRPr lang="en-US" sz="1600" dirty="0"/>
          </a:p>
          <a:p>
            <a:pPr>
              <a:buSzPct val="100000"/>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949584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Outline - Continued</a:t>
            </a:r>
          </a:p>
        </p:txBody>
      </p:sp>
      <p:sp>
        <p:nvSpPr>
          <p:cNvPr id="6147" name="Rectangle 3"/>
          <p:cNvSpPr>
            <a:spLocks noGrp="1" noChangeArrowheads="1"/>
          </p:cNvSpPr>
          <p:nvPr>
            <p:ph type="body" idx="1"/>
          </p:nvPr>
        </p:nvSpPr>
        <p:spPr/>
        <p:txBody>
          <a:bodyPr/>
          <a:lstStyle/>
          <a:p>
            <a:pPr>
              <a:buClr>
                <a:srgbClr val="125EB2"/>
              </a:buClr>
              <a:buSzPct val="100000"/>
            </a:pPr>
            <a:r>
              <a:rPr lang="en-US" altLang="en-US" sz="2500" dirty="0">
                <a:ea typeface="ＭＳ Ｐゴシック" pitchFamily="34" charset="-128"/>
              </a:rPr>
              <a:t>Today’s session we will go over the following and at the conclusion you should have a better understanding of the following:</a:t>
            </a:r>
          </a:p>
          <a:p>
            <a:pPr marL="1479550" lvl="1">
              <a:buClr>
                <a:srgbClr val="125EB2"/>
              </a:buClr>
              <a:buFont typeface="Arial" panose="020B0604020202020204" pitchFamily="34" charset="0"/>
              <a:buChar char="•"/>
            </a:pPr>
            <a:r>
              <a:rPr lang="en-US" altLang="en-US" sz="2400" dirty="0">
                <a:ea typeface="ＭＳ Ｐゴシック" pitchFamily="34" charset="-128"/>
              </a:rPr>
              <a:t>Understanding governmental financial statement</a:t>
            </a:r>
          </a:p>
          <a:p>
            <a:pPr marL="1936750" lvl="2">
              <a:buClr>
                <a:srgbClr val="125EB2"/>
              </a:buClr>
              <a:buFont typeface="Arial" panose="020B0604020202020204" pitchFamily="34" charset="0"/>
              <a:buChar char="•"/>
            </a:pPr>
            <a:r>
              <a:rPr lang="en-US" altLang="en-US" sz="1800" dirty="0">
                <a:ea typeface="ＭＳ Ｐゴシック" pitchFamily="34" charset="-128"/>
              </a:rPr>
              <a:t>Discuss what make up required skills, knowledge, and experience (</a:t>
            </a:r>
            <a:r>
              <a:rPr lang="en-US" altLang="en-US" sz="1800" dirty="0" err="1">
                <a:ea typeface="ＭＳ Ｐゴシック" pitchFamily="34" charset="-128"/>
              </a:rPr>
              <a:t>SKE</a:t>
            </a:r>
            <a:r>
              <a:rPr lang="en-US" altLang="en-US" sz="1800" dirty="0">
                <a:ea typeface="ＭＳ Ｐゴシック" pitchFamily="34" charset="-128"/>
              </a:rPr>
              <a:t>)</a:t>
            </a:r>
          </a:p>
          <a:p>
            <a:pPr marL="1936750" lvl="2">
              <a:buClr>
                <a:srgbClr val="125EB2"/>
              </a:buClr>
              <a:buFont typeface="Arial" panose="020B0604020202020204" pitchFamily="34" charset="0"/>
              <a:buChar char="•"/>
            </a:pPr>
            <a:r>
              <a:rPr lang="en-US" altLang="en-US" sz="1800" dirty="0">
                <a:ea typeface="ＭＳ Ｐゴシック" pitchFamily="34" charset="-128"/>
              </a:rPr>
              <a:t>Review governmental reporting</a:t>
            </a:r>
          </a:p>
          <a:p>
            <a:pPr marL="2395538" lvl="3">
              <a:buClr>
                <a:srgbClr val="125EB2"/>
              </a:buClr>
            </a:pPr>
            <a:r>
              <a:rPr lang="en-US" altLang="en-US" sz="1200" dirty="0">
                <a:ea typeface="ＭＳ Ｐゴシック" pitchFamily="34" charset="-128"/>
              </a:rPr>
              <a:t>Differences between government-wide financial statements, fund financials, proprietary statements, internal service funds, and fiduciary statements</a:t>
            </a:r>
          </a:p>
          <a:p>
            <a:pPr marL="1936750" lvl="2">
              <a:buClr>
                <a:srgbClr val="125EB2"/>
              </a:buClr>
              <a:buFont typeface="Arial" panose="020B0604020202020204" pitchFamily="34" charset="0"/>
              <a:buChar char="•"/>
            </a:pPr>
            <a:r>
              <a:rPr lang="en-US" altLang="en-US" sz="1800" dirty="0">
                <a:ea typeface="ＭＳ Ｐゴシック" pitchFamily="34" charset="-128"/>
              </a:rPr>
              <a:t>Major fund determination</a:t>
            </a:r>
          </a:p>
          <a:p>
            <a:pPr marL="2395538" lvl="3">
              <a:buClr>
                <a:srgbClr val="125EB2"/>
              </a:buClr>
            </a:pPr>
            <a:r>
              <a:rPr lang="en-US" altLang="en-US" sz="1200" dirty="0">
                <a:ea typeface="ＭＳ Ｐゴシック" pitchFamily="34" charset="-128"/>
              </a:rPr>
              <a:t>Calculating each major fund</a:t>
            </a:r>
          </a:p>
          <a:p>
            <a:pPr marL="1936750" lvl="2">
              <a:buClr>
                <a:srgbClr val="125EB2"/>
              </a:buClr>
              <a:buFont typeface="Arial" panose="020B0604020202020204" pitchFamily="34" charset="0"/>
              <a:buChar char="•"/>
            </a:pPr>
            <a:r>
              <a:rPr lang="en-US" altLang="en-US" sz="1800" dirty="0">
                <a:ea typeface="ＭＳ Ｐゴシック" pitchFamily="34" charset="-128"/>
              </a:rPr>
              <a:t>Reconciling</a:t>
            </a:r>
          </a:p>
          <a:p>
            <a:pPr marL="2395538" lvl="3">
              <a:buClr>
                <a:srgbClr val="125EB2"/>
              </a:buClr>
            </a:pPr>
            <a:r>
              <a:rPr lang="en-US" altLang="en-US" sz="1200" dirty="0">
                <a:ea typeface="ＭＳ Ｐゴシック" pitchFamily="34" charset="-128"/>
              </a:rPr>
              <a:t>Preparing the reconciliation between Government-Wide Statements and Fund Statements</a:t>
            </a:r>
            <a:br>
              <a:rPr lang="en-US" altLang="en-US" dirty="0">
                <a:ea typeface="ＭＳ Ｐゴシック" pitchFamily="34" charset="-128"/>
              </a:rPr>
            </a:b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4</a:t>
            </a:fld>
            <a:endParaRPr lang="en-US" altLang="en-US" sz="1000">
              <a:solidFill>
                <a:srgbClr val="000000"/>
              </a:solidFill>
            </a:endParaRPr>
          </a:p>
        </p:txBody>
      </p:sp>
    </p:spTree>
    <p:extLst>
      <p:ext uri="{BB962C8B-B14F-4D97-AF65-F5344CB8AC3E}">
        <p14:creationId xmlns:p14="http://schemas.microsoft.com/office/powerpoint/2010/main" val="90120113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Reconciling </a:t>
            </a:r>
            <a:r>
              <a:rPr lang="en-US" sz="2800" dirty="0" err="1"/>
              <a:t>Gov</a:t>
            </a:r>
            <a:r>
              <a:rPr lang="en-US" sz="2800" dirty="0"/>
              <a:t>-Wide and Fund Statements</a:t>
            </a:r>
          </a:p>
        </p:txBody>
      </p:sp>
      <p:sp>
        <p:nvSpPr>
          <p:cNvPr id="3" name="Text Placeholder 2"/>
          <p:cNvSpPr>
            <a:spLocks noGrp="1"/>
          </p:cNvSpPr>
          <p:nvPr>
            <p:ph idx="1"/>
          </p:nvPr>
        </p:nvSpPr>
        <p:spPr/>
        <p:txBody>
          <a:bodyPr/>
          <a:lstStyle/>
          <a:p>
            <a:r>
              <a:rPr lang="en-US" sz="2800" dirty="0"/>
              <a:t>Reconciliation</a:t>
            </a:r>
          </a:p>
          <a:p>
            <a:pPr marL="914400" indent="-457200">
              <a:spcBef>
                <a:spcPts val="25"/>
              </a:spcBef>
              <a:buSzPct val="100000"/>
              <a:buFont typeface="Arial" panose="020B0604020202020204" pitchFamily="34" charset="0"/>
              <a:buChar char="•"/>
            </a:pPr>
            <a:r>
              <a:rPr lang="en-US" sz="2400" dirty="0"/>
              <a:t>Statement of Activities to Governmental Funds Statement of Revenue, Expenditures, and Changes in Fund Balances</a:t>
            </a:r>
          </a:p>
          <a:p>
            <a:pPr marL="1371600" lvl="1">
              <a:buFont typeface="Arial" panose="020B0604020202020204" pitchFamily="34" charset="0"/>
              <a:buChar char="–"/>
            </a:pPr>
            <a:r>
              <a:rPr lang="en-US" sz="2200" dirty="0"/>
              <a:t>All items that are shown on the government-wide that are not presented on the governmental funds level such as:</a:t>
            </a:r>
          </a:p>
          <a:p>
            <a:pPr marL="1882775" lvl="2" indent="-511175">
              <a:buSzPct val="100000"/>
              <a:buFont typeface="Arial" panose="020B0604020202020204" pitchFamily="34" charset="0"/>
              <a:buChar char="•"/>
            </a:pPr>
            <a:r>
              <a:rPr lang="en-US" sz="2000" dirty="0"/>
              <a:t>Related accruals/expenses</a:t>
            </a:r>
          </a:p>
          <a:p>
            <a:pPr marL="1882775" lvl="2" indent="-511175">
              <a:buSzPct val="100000"/>
              <a:buFont typeface="Arial" panose="020B0604020202020204" pitchFamily="34" charset="0"/>
              <a:buChar char="•"/>
            </a:pPr>
            <a:r>
              <a:rPr lang="en-US" sz="2000" dirty="0"/>
              <a:t>Depreciation</a:t>
            </a:r>
          </a:p>
          <a:p>
            <a:pPr marL="1882775" lvl="2" indent="-511175">
              <a:buSzPct val="100000"/>
              <a:buFont typeface="Arial" panose="020B0604020202020204" pitchFamily="34" charset="0"/>
              <a:buChar char="•"/>
            </a:pPr>
            <a:r>
              <a:rPr lang="en-US" sz="2000" dirty="0"/>
              <a:t>Gain/loss on asset disposal</a:t>
            </a:r>
          </a:p>
          <a:p>
            <a:pPr marL="1882775" lvl="2" indent="-511175">
              <a:buSzPct val="100000"/>
              <a:buFont typeface="Arial" panose="020B0604020202020204" pitchFamily="34" charset="0"/>
              <a:buChar char="•"/>
            </a:pPr>
            <a:r>
              <a:rPr lang="en-US" sz="2000" dirty="0"/>
              <a:t>Capital Outlay</a:t>
            </a:r>
          </a:p>
          <a:p>
            <a:pPr marL="1882775" lvl="2" indent="-511175">
              <a:buSzPct val="100000"/>
              <a:buFont typeface="Arial" panose="020B0604020202020204" pitchFamily="34" charset="0"/>
              <a:buChar char="•"/>
            </a:pPr>
            <a:r>
              <a:rPr lang="en-US" sz="2000" dirty="0"/>
              <a:t>Pension activity</a:t>
            </a:r>
          </a:p>
          <a:p>
            <a:pPr marL="1882775" lvl="2" indent="-511175">
              <a:buSzPct val="100000"/>
              <a:buFont typeface="Arial" panose="020B0604020202020204" pitchFamily="34" charset="0"/>
              <a:buChar char="•"/>
            </a:pPr>
            <a:r>
              <a:rPr lang="en-US" sz="2000" dirty="0"/>
              <a:t>Debt payments</a:t>
            </a:r>
          </a:p>
          <a:p>
            <a:pPr marL="1882775" lvl="2" indent="-511175">
              <a:buSzPct val="100000"/>
              <a:buFont typeface="Arial" panose="020B0604020202020204" pitchFamily="34" charset="0"/>
              <a:buChar char="•"/>
            </a:pPr>
            <a:r>
              <a:rPr lang="en-US" sz="2000" dirty="0"/>
              <a:t>Change in taxes receivable</a:t>
            </a:r>
          </a:p>
          <a:p>
            <a:pPr marL="1882775" lvl="2" indent="-511175">
              <a:buSzPct val="100000"/>
              <a:buFont typeface="Arial" panose="020B0604020202020204" pitchFamily="34" charset="0"/>
              <a:buChar char="•"/>
            </a:pPr>
            <a:r>
              <a:rPr lang="en-US" sz="2000" dirty="0"/>
              <a:t>Donated assets</a:t>
            </a:r>
          </a:p>
          <a:p>
            <a:pPr marL="1882775" lvl="2" indent="-511175">
              <a:buSzPct val="100000"/>
              <a:buFont typeface="Arial" panose="020B0604020202020204" pitchFamily="34" charset="0"/>
              <a:buChar char="•"/>
            </a:pPr>
            <a:r>
              <a:rPr lang="en-US" sz="2000" dirty="0"/>
              <a:t>Internal service fund activity</a:t>
            </a:r>
          </a:p>
          <a:p>
            <a:pPr lvl="2">
              <a:buSzPct val="100000"/>
              <a:buFont typeface="Arial" panose="020B0604020202020204" pitchFamily="34" charset="0"/>
              <a:buChar char="•"/>
            </a:pPr>
            <a:endParaRPr lang="en-US" sz="1200" dirty="0"/>
          </a:p>
          <a:p>
            <a:pPr lvl="2">
              <a:buSzPct val="100000"/>
              <a:buFont typeface="Arial" panose="020B0604020202020204" pitchFamily="34" charset="0"/>
              <a:buChar char="•"/>
            </a:pPr>
            <a:endParaRPr lang="en-US" sz="1600" dirty="0"/>
          </a:p>
          <a:p>
            <a:pPr marL="0" indent="0"/>
            <a:endParaRPr lang="en-US" sz="16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6463822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Net Position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3" name="Table 2">
            <a:extLst>
              <a:ext uri="{FF2B5EF4-FFF2-40B4-BE49-F238E27FC236}">
                <a16:creationId xmlns:a16="http://schemas.microsoft.com/office/drawing/2014/main" id="{4D3749F8-F66D-4151-989D-D2FBE2DC3191}"/>
              </a:ext>
            </a:extLst>
          </p:cNvPr>
          <p:cNvGraphicFramePr>
            <a:graphicFrameLocks noGrp="1"/>
          </p:cNvGraphicFramePr>
          <p:nvPr/>
        </p:nvGraphicFramePr>
        <p:xfrm>
          <a:off x="3252849" y="990608"/>
          <a:ext cx="2638302" cy="4952984"/>
        </p:xfrm>
        <a:graphic>
          <a:graphicData uri="http://schemas.openxmlformats.org/drawingml/2006/table">
            <a:tbl>
              <a:tblPr/>
              <a:tblGrid>
                <a:gridCol w="2242557">
                  <a:extLst>
                    <a:ext uri="{9D8B030D-6E8A-4147-A177-3AD203B41FA5}">
                      <a16:colId xmlns:a16="http://schemas.microsoft.com/office/drawing/2014/main" val="2396539807"/>
                    </a:ext>
                  </a:extLst>
                </a:gridCol>
                <a:gridCol w="395745">
                  <a:extLst>
                    <a:ext uri="{9D8B030D-6E8A-4147-A177-3AD203B41FA5}">
                      <a16:colId xmlns:a16="http://schemas.microsoft.com/office/drawing/2014/main" val="2239771630"/>
                    </a:ext>
                  </a:extLst>
                </a:gridCol>
              </a:tblGrid>
              <a:tr h="123670">
                <a:tc>
                  <a:txBody>
                    <a:bodyPr/>
                    <a:lstStyle/>
                    <a:p>
                      <a:pPr algn="l" fontAlgn="b"/>
                      <a:r>
                        <a:rPr lang="en-US" sz="600" b="1" i="0" u="none" strike="noStrike">
                          <a:solidFill>
                            <a:srgbClr val="000000"/>
                          </a:solidFill>
                          <a:effectLst/>
                          <a:latin typeface="Calibri" panose="020F0502020204030204" pitchFamily="34" charset="0"/>
                        </a:rPr>
                        <a:t>ASSETS:</a:t>
                      </a:r>
                    </a:p>
                  </a:txBody>
                  <a:tcPr marL="6184"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1788761610"/>
                  </a:ext>
                </a:extLst>
              </a:tr>
              <a:tr h="123670">
                <a:tc>
                  <a:txBody>
                    <a:bodyPr/>
                    <a:lstStyle/>
                    <a:p>
                      <a:pPr algn="l" fontAlgn="b"/>
                      <a:r>
                        <a:rPr lang="en-US" sz="600" b="0" i="0" u="none" strike="noStrike">
                          <a:solidFill>
                            <a:srgbClr val="000000"/>
                          </a:solidFill>
                          <a:effectLst/>
                          <a:latin typeface="Calibri" panose="020F0502020204030204" pitchFamily="34" charset="0"/>
                        </a:rPr>
                        <a:t>Cash and equivalents</a:t>
                      </a:r>
                    </a:p>
                  </a:txBody>
                  <a:tcPr marL="55652"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2,807,000 </a:t>
                      </a:r>
                    </a:p>
                  </a:txBody>
                  <a:tcPr marL="6184" marR="6184" marT="6184" marB="0" anchor="b">
                    <a:lnL>
                      <a:noFill/>
                    </a:lnL>
                    <a:lnR>
                      <a:noFill/>
                    </a:lnR>
                    <a:lnT>
                      <a:noFill/>
                    </a:lnT>
                    <a:lnB>
                      <a:noFill/>
                    </a:lnB>
                  </a:tcPr>
                </a:tc>
                <a:extLst>
                  <a:ext uri="{0D108BD9-81ED-4DB2-BD59-A6C34878D82A}">
                    <a16:rowId xmlns:a16="http://schemas.microsoft.com/office/drawing/2014/main" val="1879575552"/>
                  </a:ext>
                </a:extLst>
              </a:tr>
              <a:tr h="123670">
                <a:tc>
                  <a:txBody>
                    <a:bodyPr/>
                    <a:lstStyle/>
                    <a:p>
                      <a:pPr algn="l" fontAlgn="b"/>
                      <a:r>
                        <a:rPr lang="en-US" sz="600" b="0" i="0" u="none" strike="noStrike">
                          <a:solidFill>
                            <a:srgbClr val="000000"/>
                          </a:solidFill>
                          <a:effectLst/>
                          <a:latin typeface="Calibri" panose="020F0502020204030204" pitchFamily="34" charset="0"/>
                        </a:rPr>
                        <a:t>Taxes receivable</a:t>
                      </a:r>
                    </a:p>
                  </a:txBody>
                  <a:tcPr marL="55652"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190,000 </a:t>
                      </a:r>
                    </a:p>
                  </a:txBody>
                  <a:tcPr marL="6184" marR="6184" marT="6184" marB="0" anchor="b">
                    <a:lnL>
                      <a:noFill/>
                    </a:lnL>
                    <a:lnR>
                      <a:noFill/>
                    </a:lnR>
                    <a:lnT>
                      <a:noFill/>
                    </a:lnT>
                    <a:lnB>
                      <a:noFill/>
                    </a:lnB>
                  </a:tcPr>
                </a:tc>
                <a:extLst>
                  <a:ext uri="{0D108BD9-81ED-4DB2-BD59-A6C34878D82A}">
                    <a16:rowId xmlns:a16="http://schemas.microsoft.com/office/drawing/2014/main" val="526269158"/>
                  </a:ext>
                </a:extLst>
              </a:tr>
              <a:tr h="123670">
                <a:tc>
                  <a:txBody>
                    <a:bodyPr/>
                    <a:lstStyle/>
                    <a:p>
                      <a:pPr algn="l" fontAlgn="b"/>
                      <a:r>
                        <a:rPr lang="en-US" sz="600" b="0" i="0" u="none" strike="noStrike">
                          <a:solidFill>
                            <a:srgbClr val="000000"/>
                          </a:solidFill>
                          <a:effectLst/>
                          <a:latin typeface="Calibri" panose="020F0502020204030204" pitchFamily="34" charset="0"/>
                        </a:rPr>
                        <a:t>Due from other governments</a:t>
                      </a:r>
                    </a:p>
                  </a:txBody>
                  <a:tcPr marL="55652"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18,000 </a:t>
                      </a:r>
                    </a:p>
                  </a:txBody>
                  <a:tcPr marL="6184" marR="6184" marT="6184" marB="0" anchor="b">
                    <a:lnL>
                      <a:noFill/>
                    </a:lnL>
                    <a:lnR>
                      <a:noFill/>
                    </a:lnR>
                    <a:lnT>
                      <a:noFill/>
                    </a:lnT>
                    <a:lnB>
                      <a:noFill/>
                    </a:lnB>
                  </a:tcPr>
                </a:tc>
                <a:extLst>
                  <a:ext uri="{0D108BD9-81ED-4DB2-BD59-A6C34878D82A}">
                    <a16:rowId xmlns:a16="http://schemas.microsoft.com/office/drawing/2014/main" val="2135258180"/>
                  </a:ext>
                </a:extLst>
              </a:tr>
              <a:tr h="123670">
                <a:tc>
                  <a:txBody>
                    <a:bodyPr/>
                    <a:lstStyle/>
                    <a:p>
                      <a:pPr algn="l" fontAlgn="b"/>
                      <a:r>
                        <a:rPr lang="en-US" sz="600" b="0" i="0" u="none" strike="noStrike">
                          <a:solidFill>
                            <a:srgbClr val="000000"/>
                          </a:solidFill>
                          <a:effectLst/>
                          <a:latin typeface="Calibri" panose="020F0502020204030204" pitchFamily="34" charset="0"/>
                        </a:rPr>
                        <a:t>Capital assets:</a:t>
                      </a:r>
                    </a:p>
                  </a:txBody>
                  <a:tcPr marL="55652"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3116565975"/>
                  </a:ext>
                </a:extLst>
              </a:tr>
              <a:tr h="123670">
                <a:tc>
                  <a:txBody>
                    <a:bodyPr/>
                    <a:lstStyle/>
                    <a:p>
                      <a:pPr algn="l" fontAlgn="b"/>
                      <a:r>
                        <a:rPr lang="en-US" sz="600" b="0" i="0" u="none" strike="noStrike">
                          <a:solidFill>
                            <a:srgbClr val="000000"/>
                          </a:solidFill>
                          <a:effectLst/>
                          <a:latin typeface="Calibri" panose="020F0502020204030204" pitchFamily="34" charset="0"/>
                        </a:rPr>
                        <a:t>Land</a:t>
                      </a:r>
                    </a:p>
                  </a:txBody>
                  <a:tcPr marL="166955"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430,000 </a:t>
                      </a:r>
                    </a:p>
                  </a:txBody>
                  <a:tcPr marL="6184" marR="6184" marT="6184" marB="0" anchor="b">
                    <a:lnL>
                      <a:noFill/>
                    </a:lnL>
                    <a:lnR>
                      <a:noFill/>
                    </a:lnR>
                    <a:lnT>
                      <a:noFill/>
                    </a:lnT>
                    <a:lnB>
                      <a:noFill/>
                    </a:lnB>
                  </a:tcPr>
                </a:tc>
                <a:extLst>
                  <a:ext uri="{0D108BD9-81ED-4DB2-BD59-A6C34878D82A}">
                    <a16:rowId xmlns:a16="http://schemas.microsoft.com/office/drawing/2014/main" val="3001059524"/>
                  </a:ext>
                </a:extLst>
              </a:tr>
              <a:tr h="123670">
                <a:tc>
                  <a:txBody>
                    <a:bodyPr/>
                    <a:lstStyle/>
                    <a:p>
                      <a:pPr algn="l" fontAlgn="b"/>
                      <a:r>
                        <a:rPr lang="en-US" sz="600" b="0" i="0" u="none" strike="noStrike">
                          <a:solidFill>
                            <a:srgbClr val="000000"/>
                          </a:solidFill>
                          <a:effectLst/>
                          <a:latin typeface="Calibri" panose="020F0502020204030204" pitchFamily="34" charset="0"/>
                        </a:rPr>
                        <a:t>Other capital assets, net of depreciation</a:t>
                      </a:r>
                    </a:p>
                  </a:txBody>
                  <a:tcPr marL="166955"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16,000,000 </a:t>
                      </a:r>
                    </a:p>
                  </a:txBody>
                  <a:tcPr marL="6184" marR="6184" marT="618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420176"/>
                  </a:ext>
                </a:extLst>
              </a:tr>
              <a:tr h="123670">
                <a:tc>
                  <a:txBody>
                    <a:bodyPr/>
                    <a:lstStyle/>
                    <a:p>
                      <a:pPr algn="l" fontAlgn="b"/>
                      <a:r>
                        <a:rPr lang="en-US" sz="600" b="0" i="0" u="none" strike="noStrike">
                          <a:solidFill>
                            <a:srgbClr val="000000"/>
                          </a:solidFill>
                          <a:effectLst/>
                          <a:latin typeface="Calibri" panose="020F0502020204030204" pitchFamily="34" charset="0"/>
                        </a:rPr>
                        <a:t>Total capital assets</a:t>
                      </a:r>
                    </a:p>
                  </a:txBody>
                  <a:tcPr marL="222607"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16,430,000 </a:t>
                      </a:r>
                    </a:p>
                  </a:txBody>
                  <a:tcPr marL="6184" marR="6184" marT="61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692486"/>
                  </a:ext>
                </a:extLst>
              </a:tr>
              <a:tr h="123670">
                <a:tc>
                  <a:txBody>
                    <a:bodyPr/>
                    <a:lstStyle/>
                    <a:p>
                      <a:pPr algn="l" fontAlgn="b"/>
                      <a:r>
                        <a:rPr lang="en-US" sz="600" b="0" i="0" u="none" strike="noStrike">
                          <a:solidFill>
                            <a:srgbClr val="000000"/>
                          </a:solidFill>
                          <a:effectLst/>
                          <a:latin typeface="Calibri" panose="020F0502020204030204" pitchFamily="34" charset="0"/>
                        </a:rPr>
                        <a:t>Total assets</a:t>
                      </a:r>
                    </a:p>
                  </a:txBody>
                  <a:tcPr marL="278258"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19,445,000 </a:t>
                      </a:r>
                    </a:p>
                  </a:txBody>
                  <a:tcPr marL="6184" marR="6184" marT="61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789742"/>
                  </a:ext>
                </a:extLst>
              </a:tr>
              <a:tr h="123670">
                <a:tc>
                  <a:txBody>
                    <a:bodyPr/>
                    <a:lstStyle/>
                    <a:p>
                      <a:pPr algn="l" fontAlgn="b"/>
                      <a:endParaRPr lang="en-US" sz="600" b="0" i="0" u="none" strike="noStrike">
                        <a:solidFill>
                          <a:srgbClr val="000000"/>
                        </a:solidFill>
                        <a:effectLst/>
                        <a:latin typeface="Calibri" panose="020F0502020204030204" pitchFamily="34" charset="0"/>
                      </a:endParaRPr>
                    </a:p>
                  </a:txBody>
                  <a:tcPr marL="278258"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184" marR="6184" marT="618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39124640"/>
                  </a:ext>
                </a:extLst>
              </a:tr>
              <a:tr h="123670">
                <a:tc>
                  <a:txBody>
                    <a:bodyPr/>
                    <a:lstStyle/>
                    <a:p>
                      <a:pPr algn="l" fontAlgn="b"/>
                      <a:r>
                        <a:rPr lang="en-US" sz="600" b="1" i="0" u="none" strike="noStrike">
                          <a:solidFill>
                            <a:srgbClr val="000000"/>
                          </a:solidFill>
                          <a:effectLst/>
                          <a:latin typeface="Calibri" panose="020F0502020204030204" pitchFamily="34" charset="0"/>
                        </a:rPr>
                        <a:t>DEFERRED OUTFLOW OF RESOURCES:</a:t>
                      </a:r>
                    </a:p>
                  </a:txBody>
                  <a:tcPr marL="6184"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2806015464"/>
                  </a:ext>
                </a:extLst>
              </a:tr>
              <a:tr h="123670">
                <a:tc>
                  <a:txBody>
                    <a:bodyPr/>
                    <a:lstStyle/>
                    <a:p>
                      <a:pPr algn="l" fontAlgn="b"/>
                      <a:r>
                        <a:rPr lang="en-US" sz="600" b="0" i="0" u="none" strike="noStrike">
                          <a:solidFill>
                            <a:srgbClr val="000000"/>
                          </a:solidFill>
                          <a:effectLst/>
                          <a:latin typeface="Calibri" panose="020F0502020204030204" pitchFamily="34" charset="0"/>
                        </a:rPr>
                        <a:t>Pension contributions and related differences and changes</a:t>
                      </a:r>
                    </a:p>
                  </a:txBody>
                  <a:tcPr marL="55652"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1,526,000 </a:t>
                      </a:r>
                    </a:p>
                  </a:txBody>
                  <a:tcPr marL="6184" marR="6184" marT="618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247558"/>
                  </a:ext>
                </a:extLst>
              </a:tr>
              <a:tr h="123670">
                <a:tc>
                  <a:txBody>
                    <a:bodyPr/>
                    <a:lstStyle/>
                    <a:p>
                      <a:pPr algn="l" fontAlgn="b"/>
                      <a:r>
                        <a:rPr lang="en-US" sz="600" b="0" i="0" u="none" strike="noStrike">
                          <a:solidFill>
                            <a:srgbClr val="000000"/>
                          </a:solidFill>
                          <a:effectLst/>
                          <a:latin typeface="Calibri" panose="020F0502020204030204" pitchFamily="34" charset="0"/>
                        </a:rPr>
                        <a:t>Total deferred outflow of resources</a:t>
                      </a:r>
                    </a:p>
                  </a:txBody>
                  <a:tcPr marL="111303"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1,526,000 </a:t>
                      </a:r>
                    </a:p>
                  </a:txBody>
                  <a:tcPr marL="6184" marR="6184" marT="61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572485"/>
                  </a:ext>
                </a:extLst>
              </a:tr>
              <a:tr h="123670">
                <a:tc>
                  <a:txBody>
                    <a:bodyPr/>
                    <a:lstStyle/>
                    <a:p>
                      <a:pPr algn="l" fontAlgn="b"/>
                      <a:endParaRPr lang="en-US" sz="600" b="0" i="0" u="none" strike="noStrike">
                        <a:solidFill>
                          <a:srgbClr val="000000"/>
                        </a:solidFill>
                        <a:effectLst/>
                        <a:latin typeface="Calibri" panose="020F0502020204030204" pitchFamily="34" charset="0"/>
                      </a:endParaRPr>
                    </a:p>
                  </a:txBody>
                  <a:tcPr marL="111303" marR="6184" marT="6184" marB="0" anchor="b">
                    <a:lnL>
                      <a:noFill/>
                    </a:lnL>
                    <a:lnR>
                      <a:noFill/>
                    </a:lnR>
                    <a:lnT>
                      <a:noFill/>
                    </a:lnT>
                    <a:lnB>
                      <a:noFill/>
                    </a:lnB>
                  </a:tcPr>
                </a:tc>
                <a:tc>
                  <a:txBody>
                    <a:bodyPr/>
                    <a:lstStyle/>
                    <a:p>
                      <a:pPr algn="ctr" fontAlgn="b"/>
                      <a:endParaRPr lang="en-US" sz="600" b="1" i="0" u="sng" strike="noStrike">
                        <a:solidFill>
                          <a:srgbClr val="000000"/>
                        </a:solidFill>
                        <a:effectLst/>
                        <a:latin typeface="Calibri" panose="020F0502020204030204" pitchFamily="34" charset="0"/>
                      </a:endParaRPr>
                    </a:p>
                  </a:txBody>
                  <a:tcPr marL="6184" marR="6184" marT="618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51181247"/>
                  </a:ext>
                </a:extLst>
              </a:tr>
              <a:tr h="123670">
                <a:tc>
                  <a:txBody>
                    <a:bodyPr/>
                    <a:lstStyle/>
                    <a:p>
                      <a:pPr algn="l" fontAlgn="b"/>
                      <a:r>
                        <a:rPr lang="en-US" sz="600" b="1" i="0" u="none" strike="noStrike">
                          <a:solidFill>
                            <a:srgbClr val="000000"/>
                          </a:solidFill>
                          <a:effectLst/>
                          <a:latin typeface="Calibri" panose="020F0502020204030204" pitchFamily="34" charset="0"/>
                        </a:rPr>
                        <a:t>LIABILITIES:</a:t>
                      </a:r>
                    </a:p>
                  </a:txBody>
                  <a:tcPr marL="6184"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2059684441"/>
                  </a:ext>
                </a:extLst>
              </a:tr>
              <a:tr h="123670">
                <a:tc>
                  <a:txBody>
                    <a:bodyPr/>
                    <a:lstStyle/>
                    <a:p>
                      <a:pPr algn="l" fontAlgn="b"/>
                      <a:r>
                        <a:rPr lang="en-US" sz="600" b="0" i="0" u="none" strike="noStrike">
                          <a:solidFill>
                            <a:srgbClr val="000000"/>
                          </a:solidFill>
                          <a:effectLst/>
                          <a:latin typeface="Calibri" panose="020F0502020204030204" pitchFamily="34" charset="0"/>
                        </a:rPr>
                        <a:t>Accounts payable and accrued expenses</a:t>
                      </a:r>
                    </a:p>
                  </a:txBody>
                  <a:tcPr marL="55652"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20,000 </a:t>
                      </a:r>
                    </a:p>
                  </a:txBody>
                  <a:tcPr marL="6184" marR="6184" marT="6184" marB="0" anchor="b">
                    <a:lnL>
                      <a:noFill/>
                    </a:lnL>
                    <a:lnR>
                      <a:noFill/>
                    </a:lnR>
                    <a:lnT>
                      <a:noFill/>
                    </a:lnT>
                    <a:lnB>
                      <a:noFill/>
                    </a:lnB>
                  </a:tcPr>
                </a:tc>
                <a:extLst>
                  <a:ext uri="{0D108BD9-81ED-4DB2-BD59-A6C34878D82A}">
                    <a16:rowId xmlns:a16="http://schemas.microsoft.com/office/drawing/2014/main" val="2881985311"/>
                  </a:ext>
                </a:extLst>
              </a:tr>
              <a:tr h="123670">
                <a:tc>
                  <a:txBody>
                    <a:bodyPr/>
                    <a:lstStyle/>
                    <a:p>
                      <a:pPr algn="l" fontAlgn="b"/>
                      <a:r>
                        <a:rPr lang="en-US" sz="600" b="0" i="0" u="none" strike="noStrike">
                          <a:solidFill>
                            <a:srgbClr val="000000"/>
                          </a:solidFill>
                          <a:effectLst/>
                          <a:latin typeface="Calibri" panose="020F0502020204030204" pitchFamily="34" charset="0"/>
                        </a:rPr>
                        <a:t>Long-term liabilities:</a:t>
                      </a:r>
                    </a:p>
                  </a:txBody>
                  <a:tcPr marL="55652"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123885590"/>
                  </a:ext>
                </a:extLst>
              </a:tr>
              <a:tr h="123670">
                <a:tc>
                  <a:txBody>
                    <a:bodyPr/>
                    <a:lstStyle/>
                    <a:p>
                      <a:pPr algn="l" fontAlgn="b"/>
                      <a:r>
                        <a:rPr lang="en-US" sz="600" b="0" i="0" u="none" strike="noStrike">
                          <a:solidFill>
                            <a:srgbClr val="000000"/>
                          </a:solidFill>
                          <a:effectLst/>
                          <a:latin typeface="Calibri" panose="020F0502020204030204" pitchFamily="34" charset="0"/>
                        </a:rPr>
                        <a:t>Due within one year:</a:t>
                      </a:r>
                    </a:p>
                  </a:txBody>
                  <a:tcPr marL="111303"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1971116408"/>
                  </a:ext>
                </a:extLst>
              </a:tr>
              <a:tr h="123670">
                <a:tc>
                  <a:txBody>
                    <a:bodyPr/>
                    <a:lstStyle/>
                    <a:p>
                      <a:pPr algn="l" fontAlgn="b"/>
                      <a:r>
                        <a:rPr lang="en-US" sz="600" b="0" i="0" u="none" strike="noStrike">
                          <a:solidFill>
                            <a:srgbClr val="000000"/>
                          </a:solidFill>
                          <a:effectLst/>
                          <a:latin typeface="Calibri" panose="020F0502020204030204" pitchFamily="34" charset="0"/>
                        </a:rPr>
                        <a:t>Bonds payable</a:t>
                      </a:r>
                    </a:p>
                  </a:txBody>
                  <a:tcPr marL="166955"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730,000 </a:t>
                      </a:r>
                    </a:p>
                  </a:txBody>
                  <a:tcPr marL="6184" marR="6184" marT="6184" marB="0" anchor="b">
                    <a:lnL>
                      <a:noFill/>
                    </a:lnL>
                    <a:lnR>
                      <a:noFill/>
                    </a:lnR>
                    <a:lnT>
                      <a:noFill/>
                    </a:lnT>
                    <a:lnB>
                      <a:noFill/>
                    </a:lnB>
                  </a:tcPr>
                </a:tc>
                <a:extLst>
                  <a:ext uri="{0D108BD9-81ED-4DB2-BD59-A6C34878D82A}">
                    <a16:rowId xmlns:a16="http://schemas.microsoft.com/office/drawing/2014/main" val="967379698"/>
                  </a:ext>
                </a:extLst>
              </a:tr>
              <a:tr h="123670">
                <a:tc>
                  <a:txBody>
                    <a:bodyPr/>
                    <a:lstStyle/>
                    <a:p>
                      <a:pPr algn="l" fontAlgn="b"/>
                      <a:r>
                        <a:rPr lang="en-US" sz="600" b="0" i="0" u="none" strike="noStrike">
                          <a:solidFill>
                            <a:srgbClr val="000000"/>
                          </a:solidFill>
                          <a:effectLst/>
                          <a:latin typeface="Calibri" panose="020F0502020204030204" pitchFamily="34" charset="0"/>
                        </a:rPr>
                        <a:t>Compensated absences</a:t>
                      </a:r>
                    </a:p>
                  </a:txBody>
                  <a:tcPr marL="166955"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23,000 </a:t>
                      </a:r>
                    </a:p>
                  </a:txBody>
                  <a:tcPr marL="6184" marR="6184" marT="6184" marB="0" anchor="b">
                    <a:lnL>
                      <a:noFill/>
                    </a:lnL>
                    <a:lnR>
                      <a:noFill/>
                    </a:lnR>
                    <a:lnT>
                      <a:noFill/>
                    </a:lnT>
                    <a:lnB>
                      <a:noFill/>
                    </a:lnB>
                  </a:tcPr>
                </a:tc>
                <a:extLst>
                  <a:ext uri="{0D108BD9-81ED-4DB2-BD59-A6C34878D82A}">
                    <a16:rowId xmlns:a16="http://schemas.microsoft.com/office/drawing/2014/main" val="769348486"/>
                  </a:ext>
                </a:extLst>
              </a:tr>
              <a:tr h="123670">
                <a:tc>
                  <a:txBody>
                    <a:bodyPr/>
                    <a:lstStyle/>
                    <a:p>
                      <a:pPr algn="l" fontAlgn="b"/>
                      <a:r>
                        <a:rPr lang="en-US" sz="600" b="0" i="0" u="none" strike="noStrike">
                          <a:solidFill>
                            <a:srgbClr val="000000"/>
                          </a:solidFill>
                          <a:effectLst/>
                          <a:latin typeface="Calibri" panose="020F0502020204030204" pitchFamily="34" charset="0"/>
                        </a:rPr>
                        <a:t>Due in more than one year:</a:t>
                      </a:r>
                    </a:p>
                  </a:txBody>
                  <a:tcPr marL="111303"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1185776193"/>
                  </a:ext>
                </a:extLst>
              </a:tr>
              <a:tr h="123670">
                <a:tc>
                  <a:txBody>
                    <a:bodyPr/>
                    <a:lstStyle/>
                    <a:p>
                      <a:pPr algn="l" fontAlgn="b"/>
                      <a:r>
                        <a:rPr lang="en-US" sz="600" b="0" i="0" u="none" strike="noStrike">
                          <a:solidFill>
                            <a:srgbClr val="000000"/>
                          </a:solidFill>
                          <a:effectLst/>
                          <a:latin typeface="Calibri" panose="020F0502020204030204" pitchFamily="34" charset="0"/>
                        </a:rPr>
                        <a:t>Bonds payable</a:t>
                      </a:r>
                    </a:p>
                  </a:txBody>
                  <a:tcPr marL="166955"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7,250,000 </a:t>
                      </a:r>
                    </a:p>
                  </a:txBody>
                  <a:tcPr marL="6184" marR="6184" marT="6184" marB="0" anchor="b">
                    <a:lnL>
                      <a:noFill/>
                    </a:lnL>
                    <a:lnR>
                      <a:noFill/>
                    </a:lnR>
                    <a:lnT>
                      <a:noFill/>
                    </a:lnT>
                    <a:lnB>
                      <a:noFill/>
                    </a:lnB>
                  </a:tcPr>
                </a:tc>
                <a:extLst>
                  <a:ext uri="{0D108BD9-81ED-4DB2-BD59-A6C34878D82A}">
                    <a16:rowId xmlns:a16="http://schemas.microsoft.com/office/drawing/2014/main" val="656377882"/>
                  </a:ext>
                </a:extLst>
              </a:tr>
              <a:tr h="123670">
                <a:tc>
                  <a:txBody>
                    <a:bodyPr/>
                    <a:lstStyle/>
                    <a:p>
                      <a:pPr algn="l" fontAlgn="b"/>
                      <a:r>
                        <a:rPr lang="en-US" sz="600" b="0" i="0" u="none" strike="noStrike">
                          <a:solidFill>
                            <a:srgbClr val="000000"/>
                          </a:solidFill>
                          <a:effectLst/>
                          <a:latin typeface="Calibri" panose="020F0502020204030204" pitchFamily="34" charset="0"/>
                        </a:rPr>
                        <a:t>Compensated absences</a:t>
                      </a:r>
                    </a:p>
                  </a:txBody>
                  <a:tcPr marL="166955"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440,000 </a:t>
                      </a:r>
                    </a:p>
                  </a:txBody>
                  <a:tcPr marL="6184" marR="6184" marT="6184" marB="0" anchor="b">
                    <a:lnL>
                      <a:noFill/>
                    </a:lnL>
                    <a:lnR>
                      <a:noFill/>
                    </a:lnR>
                    <a:lnT>
                      <a:noFill/>
                    </a:lnT>
                    <a:lnB>
                      <a:noFill/>
                    </a:lnB>
                  </a:tcPr>
                </a:tc>
                <a:extLst>
                  <a:ext uri="{0D108BD9-81ED-4DB2-BD59-A6C34878D82A}">
                    <a16:rowId xmlns:a16="http://schemas.microsoft.com/office/drawing/2014/main" val="3240404502"/>
                  </a:ext>
                </a:extLst>
              </a:tr>
              <a:tr h="123670">
                <a:tc>
                  <a:txBody>
                    <a:bodyPr/>
                    <a:lstStyle/>
                    <a:p>
                      <a:pPr algn="l" fontAlgn="b"/>
                      <a:r>
                        <a:rPr lang="en-US" sz="600" b="0" i="0" u="none" strike="noStrike">
                          <a:solidFill>
                            <a:srgbClr val="000000"/>
                          </a:solidFill>
                          <a:effectLst/>
                          <a:latin typeface="Calibri" panose="020F0502020204030204" pitchFamily="34" charset="0"/>
                        </a:rPr>
                        <a:t>Other postemployment benefits</a:t>
                      </a:r>
                    </a:p>
                  </a:txBody>
                  <a:tcPr marL="166955"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2,625,000 </a:t>
                      </a:r>
                    </a:p>
                  </a:txBody>
                  <a:tcPr marL="6184" marR="6184" marT="6184" marB="0" anchor="b">
                    <a:lnL>
                      <a:noFill/>
                    </a:lnL>
                    <a:lnR>
                      <a:noFill/>
                    </a:lnR>
                    <a:lnT>
                      <a:noFill/>
                    </a:lnT>
                    <a:lnB>
                      <a:noFill/>
                    </a:lnB>
                  </a:tcPr>
                </a:tc>
                <a:extLst>
                  <a:ext uri="{0D108BD9-81ED-4DB2-BD59-A6C34878D82A}">
                    <a16:rowId xmlns:a16="http://schemas.microsoft.com/office/drawing/2014/main" val="3078095370"/>
                  </a:ext>
                </a:extLst>
              </a:tr>
              <a:tr h="123670">
                <a:tc>
                  <a:txBody>
                    <a:bodyPr/>
                    <a:lstStyle/>
                    <a:p>
                      <a:pPr algn="l" fontAlgn="b"/>
                      <a:r>
                        <a:rPr lang="en-US" sz="600" b="0" i="0" u="none" strike="noStrike">
                          <a:solidFill>
                            <a:srgbClr val="000000"/>
                          </a:solidFill>
                          <a:effectLst/>
                          <a:latin typeface="Calibri" panose="020F0502020204030204" pitchFamily="34" charset="0"/>
                        </a:rPr>
                        <a:t>Net pension liability</a:t>
                      </a:r>
                    </a:p>
                  </a:txBody>
                  <a:tcPr marL="166955"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8,500,000 </a:t>
                      </a:r>
                    </a:p>
                  </a:txBody>
                  <a:tcPr marL="6184" marR="6184" marT="618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542919"/>
                  </a:ext>
                </a:extLst>
              </a:tr>
              <a:tr h="123670">
                <a:tc>
                  <a:txBody>
                    <a:bodyPr/>
                    <a:lstStyle/>
                    <a:p>
                      <a:pPr algn="l" fontAlgn="b"/>
                      <a:r>
                        <a:rPr lang="en-US" sz="600" b="0" i="0" u="none" strike="noStrike">
                          <a:solidFill>
                            <a:srgbClr val="000000"/>
                          </a:solidFill>
                          <a:effectLst/>
                          <a:latin typeface="Calibri" panose="020F0502020204030204" pitchFamily="34" charset="0"/>
                        </a:rPr>
                        <a:t>Total liabilities</a:t>
                      </a:r>
                    </a:p>
                  </a:txBody>
                  <a:tcPr marL="278258"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19,588,000 </a:t>
                      </a:r>
                    </a:p>
                  </a:txBody>
                  <a:tcPr marL="6184" marR="6184" marT="61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29308"/>
                  </a:ext>
                </a:extLst>
              </a:tr>
              <a:tr h="123670">
                <a:tc>
                  <a:txBody>
                    <a:bodyPr/>
                    <a:lstStyle/>
                    <a:p>
                      <a:pPr algn="l" fontAlgn="b"/>
                      <a:endParaRPr lang="en-US" sz="600" b="0" i="0" u="none" strike="noStrike">
                        <a:solidFill>
                          <a:srgbClr val="000000"/>
                        </a:solidFill>
                        <a:effectLst/>
                        <a:latin typeface="Calibri" panose="020F0502020204030204" pitchFamily="34" charset="0"/>
                      </a:endParaRPr>
                    </a:p>
                  </a:txBody>
                  <a:tcPr marL="278258"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184" marR="6184" marT="618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7337304"/>
                  </a:ext>
                </a:extLst>
              </a:tr>
              <a:tr h="123670">
                <a:tc>
                  <a:txBody>
                    <a:bodyPr/>
                    <a:lstStyle/>
                    <a:p>
                      <a:pPr algn="l" fontAlgn="b"/>
                      <a:r>
                        <a:rPr lang="en-US" sz="600" b="1" i="0" u="none" strike="noStrike">
                          <a:solidFill>
                            <a:srgbClr val="000000"/>
                          </a:solidFill>
                          <a:effectLst/>
                          <a:latin typeface="Calibri" panose="020F0502020204030204" pitchFamily="34" charset="0"/>
                        </a:rPr>
                        <a:t>DEFERRED INFLOW OF RESOURCES:</a:t>
                      </a:r>
                    </a:p>
                  </a:txBody>
                  <a:tcPr marL="6184"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1656886602"/>
                  </a:ext>
                </a:extLst>
              </a:tr>
              <a:tr h="123670">
                <a:tc>
                  <a:txBody>
                    <a:bodyPr/>
                    <a:lstStyle/>
                    <a:p>
                      <a:pPr algn="l" fontAlgn="b"/>
                      <a:r>
                        <a:rPr lang="en-US" sz="600" b="0" i="0" u="none" strike="noStrike">
                          <a:solidFill>
                            <a:srgbClr val="000000"/>
                          </a:solidFill>
                          <a:effectLst/>
                          <a:latin typeface="Calibri" panose="020F0502020204030204" pitchFamily="34" charset="0"/>
                        </a:rPr>
                        <a:t>Pension related differences and changes</a:t>
                      </a:r>
                    </a:p>
                  </a:txBody>
                  <a:tcPr marL="55652"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90,000 </a:t>
                      </a:r>
                    </a:p>
                  </a:txBody>
                  <a:tcPr marL="6184" marR="6184" marT="618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651257"/>
                  </a:ext>
                </a:extLst>
              </a:tr>
              <a:tr h="123670">
                <a:tc>
                  <a:txBody>
                    <a:bodyPr/>
                    <a:lstStyle/>
                    <a:p>
                      <a:pPr algn="l" fontAlgn="b"/>
                      <a:r>
                        <a:rPr lang="en-US" sz="600" b="0" i="0" u="none" strike="noStrike">
                          <a:solidFill>
                            <a:srgbClr val="000000"/>
                          </a:solidFill>
                          <a:effectLst/>
                          <a:latin typeface="Calibri" panose="020F0502020204030204" pitchFamily="34" charset="0"/>
                        </a:rPr>
                        <a:t>Total deferred inflow of resources</a:t>
                      </a:r>
                    </a:p>
                  </a:txBody>
                  <a:tcPr marL="111303"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90,000 </a:t>
                      </a:r>
                    </a:p>
                  </a:txBody>
                  <a:tcPr marL="6184" marR="6184" marT="61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54842"/>
                  </a:ext>
                </a:extLst>
              </a:tr>
              <a:tr h="123670">
                <a:tc>
                  <a:txBody>
                    <a:bodyPr/>
                    <a:lstStyle/>
                    <a:p>
                      <a:pPr algn="l" fontAlgn="b"/>
                      <a:endParaRPr lang="en-US" sz="600" b="0" i="0" u="none" strike="noStrike">
                        <a:solidFill>
                          <a:srgbClr val="000000"/>
                        </a:solidFill>
                        <a:effectLst/>
                        <a:latin typeface="Arial" panose="020B0604020202020204" pitchFamily="34" charset="0"/>
                      </a:endParaRPr>
                    </a:p>
                  </a:txBody>
                  <a:tcPr marL="6184" marR="6184" marT="6184" marB="0" anchor="b">
                    <a:lnL>
                      <a:noFill/>
                    </a:lnL>
                    <a:lnR>
                      <a:noFill/>
                    </a:lnR>
                    <a:lnT>
                      <a:noFill/>
                    </a:lnT>
                    <a:lnB>
                      <a:noFill/>
                    </a:lnB>
                  </a:tcPr>
                </a:tc>
                <a:tc>
                  <a:txBody>
                    <a:bodyPr/>
                    <a:lstStyle/>
                    <a:p>
                      <a:pPr algn="ctr" fontAlgn="b"/>
                      <a:endParaRPr lang="en-US" sz="600" b="1" i="0" u="sng" strike="noStrike">
                        <a:solidFill>
                          <a:srgbClr val="000000"/>
                        </a:solidFill>
                        <a:effectLst/>
                        <a:latin typeface="Calibri" panose="020F0502020204030204" pitchFamily="34" charset="0"/>
                      </a:endParaRPr>
                    </a:p>
                  </a:txBody>
                  <a:tcPr marL="6184" marR="6184" marT="618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92199720"/>
                  </a:ext>
                </a:extLst>
              </a:tr>
              <a:tr h="123670">
                <a:tc>
                  <a:txBody>
                    <a:bodyPr/>
                    <a:lstStyle/>
                    <a:p>
                      <a:pPr algn="l" fontAlgn="b"/>
                      <a:r>
                        <a:rPr lang="en-US" sz="600" b="1" i="0" u="none" strike="noStrike">
                          <a:solidFill>
                            <a:srgbClr val="000000"/>
                          </a:solidFill>
                          <a:effectLst/>
                          <a:latin typeface="Calibri" panose="020F0502020204030204" pitchFamily="34" charset="0"/>
                        </a:rPr>
                        <a:t>NET POSITION:</a:t>
                      </a:r>
                    </a:p>
                  </a:txBody>
                  <a:tcPr marL="6184"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2404116114"/>
                  </a:ext>
                </a:extLst>
              </a:tr>
              <a:tr h="123670">
                <a:tc>
                  <a:txBody>
                    <a:bodyPr/>
                    <a:lstStyle/>
                    <a:p>
                      <a:pPr algn="l" fontAlgn="b"/>
                      <a:r>
                        <a:rPr lang="en-US" sz="600" b="0" i="0" u="none" strike="noStrike">
                          <a:solidFill>
                            <a:srgbClr val="000000"/>
                          </a:solidFill>
                          <a:effectLst/>
                          <a:latin typeface="Calibri" panose="020F0502020204030204" pitchFamily="34" charset="0"/>
                        </a:rPr>
                        <a:t>Net investment in capital assets</a:t>
                      </a:r>
                    </a:p>
                  </a:txBody>
                  <a:tcPr marL="55652"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8,450,000 </a:t>
                      </a:r>
                    </a:p>
                  </a:txBody>
                  <a:tcPr marL="6184" marR="6184" marT="6184" marB="0" anchor="b">
                    <a:lnL>
                      <a:noFill/>
                    </a:lnL>
                    <a:lnR>
                      <a:noFill/>
                    </a:lnR>
                    <a:lnT>
                      <a:noFill/>
                    </a:lnT>
                    <a:lnB>
                      <a:noFill/>
                    </a:lnB>
                  </a:tcPr>
                </a:tc>
                <a:extLst>
                  <a:ext uri="{0D108BD9-81ED-4DB2-BD59-A6C34878D82A}">
                    <a16:rowId xmlns:a16="http://schemas.microsoft.com/office/drawing/2014/main" val="701579832"/>
                  </a:ext>
                </a:extLst>
              </a:tr>
              <a:tr h="123670">
                <a:tc>
                  <a:txBody>
                    <a:bodyPr/>
                    <a:lstStyle/>
                    <a:p>
                      <a:pPr algn="l" fontAlgn="b"/>
                      <a:r>
                        <a:rPr lang="en-US" sz="600" b="0" i="0" u="none" strike="noStrike">
                          <a:solidFill>
                            <a:srgbClr val="000000"/>
                          </a:solidFill>
                          <a:effectLst/>
                          <a:latin typeface="Calibri" panose="020F0502020204030204" pitchFamily="34" charset="0"/>
                        </a:rPr>
                        <a:t>Restricted for:</a:t>
                      </a:r>
                    </a:p>
                  </a:txBody>
                  <a:tcPr marL="55652" marR="6184" marT="6184"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6184" marR="6184" marT="6184" marB="0" anchor="b">
                    <a:lnL>
                      <a:noFill/>
                    </a:lnL>
                    <a:lnR>
                      <a:noFill/>
                    </a:lnR>
                    <a:lnT>
                      <a:noFill/>
                    </a:lnT>
                    <a:lnB>
                      <a:noFill/>
                    </a:lnB>
                  </a:tcPr>
                </a:tc>
                <a:extLst>
                  <a:ext uri="{0D108BD9-81ED-4DB2-BD59-A6C34878D82A}">
                    <a16:rowId xmlns:a16="http://schemas.microsoft.com/office/drawing/2014/main" val="32268742"/>
                  </a:ext>
                </a:extLst>
              </a:tr>
              <a:tr h="123670">
                <a:tc>
                  <a:txBody>
                    <a:bodyPr/>
                    <a:lstStyle/>
                    <a:p>
                      <a:pPr algn="l" fontAlgn="b"/>
                      <a:r>
                        <a:rPr lang="en-US" sz="600" b="0" i="0" u="none" strike="noStrike">
                          <a:solidFill>
                            <a:srgbClr val="000000"/>
                          </a:solidFill>
                          <a:effectLst/>
                          <a:latin typeface="Calibri" panose="020F0502020204030204" pitchFamily="34" charset="0"/>
                        </a:rPr>
                        <a:t>Capital projects</a:t>
                      </a:r>
                    </a:p>
                  </a:txBody>
                  <a:tcPr marL="111303"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434,000 </a:t>
                      </a:r>
                    </a:p>
                  </a:txBody>
                  <a:tcPr marL="6184" marR="6184" marT="6184" marB="0" anchor="b">
                    <a:lnL>
                      <a:noFill/>
                    </a:lnL>
                    <a:lnR>
                      <a:noFill/>
                    </a:lnR>
                    <a:lnT>
                      <a:noFill/>
                    </a:lnT>
                    <a:lnB>
                      <a:noFill/>
                    </a:lnB>
                  </a:tcPr>
                </a:tc>
                <a:extLst>
                  <a:ext uri="{0D108BD9-81ED-4DB2-BD59-A6C34878D82A}">
                    <a16:rowId xmlns:a16="http://schemas.microsoft.com/office/drawing/2014/main" val="1657057570"/>
                  </a:ext>
                </a:extLst>
              </a:tr>
              <a:tr h="123670">
                <a:tc>
                  <a:txBody>
                    <a:bodyPr/>
                    <a:lstStyle/>
                    <a:p>
                      <a:pPr algn="l" fontAlgn="b"/>
                      <a:r>
                        <a:rPr lang="en-US" sz="600" b="0" i="0" u="none" strike="noStrike">
                          <a:solidFill>
                            <a:srgbClr val="000000"/>
                          </a:solidFill>
                          <a:effectLst/>
                          <a:latin typeface="Calibri" panose="020F0502020204030204" pitchFamily="34" charset="0"/>
                        </a:rPr>
                        <a:t>Compensated absences</a:t>
                      </a:r>
                    </a:p>
                  </a:txBody>
                  <a:tcPr marL="111303"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35,000 </a:t>
                      </a:r>
                    </a:p>
                  </a:txBody>
                  <a:tcPr marL="6184" marR="6184" marT="6184" marB="0" anchor="b">
                    <a:lnL>
                      <a:noFill/>
                    </a:lnL>
                    <a:lnR>
                      <a:noFill/>
                    </a:lnR>
                    <a:lnT>
                      <a:noFill/>
                    </a:lnT>
                    <a:lnB>
                      <a:noFill/>
                    </a:lnB>
                  </a:tcPr>
                </a:tc>
                <a:extLst>
                  <a:ext uri="{0D108BD9-81ED-4DB2-BD59-A6C34878D82A}">
                    <a16:rowId xmlns:a16="http://schemas.microsoft.com/office/drawing/2014/main" val="324061795"/>
                  </a:ext>
                </a:extLst>
              </a:tr>
              <a:tr h="123670">
                <a:tc>
                  <a:txBody>
                    <a:bodyPr/>
                    <a:lstStyle/>
                    <a:p>
                      <a:pPr algn="l" fontAlgn="b"/>
                      <a:r>
                        <a:rPr lang="en-US" sz="600" b="0" i="0" u="none" strike="noStrike">
                          <a:solidFill>
                            <a:srgbClr val="000000"/>
                          </a:solidFill>
                          <a:effectLst/>
                          <a:latin typeface="Calibri" panose="020F0502020204030204" pitchFamily="34" charset="0"/>
                        </a:rPr>
                        <a:t>Debt service</a:t>
                      </a:r>
                    </a:p>
                  </a:txBody>
                  <a:tcPr marL="111303"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55,000 </a:t>
                      </a:r>
                    </a:p>
                  </a:txBody>
                  <a:tcPr marL="6184" marR="6184" marT="6184" marB="0" anchor="b">
                    <a:lnL>
                      <a:noFill/>
                    </a:lnL>
                    <a:lnR>
                      <a:noFill/>
                    </a:lnR>
                    <a:lnT>
                      <a:noFill/>
                    </a:lnT>
                    <a:lnB>
                      <a:noFill/>
                    </a:lnB>
                  </a:tcPr>
                </a:tc>
                <a:extLst>
                  <a:ext uri="{0D108BD9-81ED-4DB2-BD59-A6C34878D82A}">
                    <a16:rowId xmlns:a16="http://schemas.microsoft.com/office/drawing/2014/main" val="3121196806"/>
                  </a:ext>
                </a:extLst>
              </a:tr>
              <a:tr h="123670">
                <a:tc>
                  <a:txBody>
                    <a:bodyPr/>
                    <a:lstStyle/>
                    <a:p>
                      <a:pPr algn="l" fontAlgn="b"/>
                      <a:r>
                        <a:rPr lang="en-US" sz="600" b="0" i="0" u="none" strike="noStrike">
                          <a:solidFill>
                            <a:srgbClr val="000000"/>
                          </a:solidFill>
                          <a:effectLst/>
                          <a:latin typeface="Calibri" panose="020F0502020204030204" pitchFamily="34" charset="0"/>
                        </a:rPr>
                        <a:t>Other fund activities</a:t>
                      </a:r>
                    </a:p>
                  </a:txBody>
                  <a:tcPr marL="111303"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1,188,000 </a:t>
                      </a:r>
                    </a:p>
                  </a:txBody>
                  <a:tcPr marL="6184" marR="6184" marT="6184" marB="0" anchor="b">
                    <a:lnL>
                      <a:noFill/>
                    </a:lnL>
                    <a:lnR>
                      <a:noFill/>
                    </a:lnR>
                    <a:lnT>
                      <a:noFill/>
                    </a:lnT>
                    <a:lnB>
                      <a:noFill/>
                    </a:lnB>
                  </a:tcPr>
                </a:tc>
                <a:extLst>
                  <a:ext uri="{0D108BD9-81ED-4DB2-BD59-A6C34878D82A}">
                    <a16:rowId xmlns:a16="http://schemas.microsoft.com/office/drawing/2014/main" val="2067156726"/>
                  </a:ext>
                </a:extLst>
              </a:tr>
              <a:tr h="123670">
                <a:tc>
                  <a:txBody>
                    <a:bodyPr/>
                    <a:lstStyle/>
                    <a:p>
                      <a:pPr algn="l" fontAlgn="b"/>
                      <a:r>
                        <a:rPr lang="en-US" sz="600" b="0" i="0" u="none" strike="noStrike">
                          <a:solidFill>
                            <a:srgbClr val="000000"/>
                          </a:solidFill>
                          <a:effectLst/>
                          <a:latin typeface="Calibri" panose="020F0502020204030204" pitchFamily="34" charset="0"/>
                        </a:rPr>
                        <a:t>Unrestricted </a:t>
                      </a:r>
                    </a:p>
                  </a:txBody>
                  <a:tcPr marL="55652" marR="6184" marT="618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(8,869,000)</a:t>
                      </a:r>
                    </a:p>
                  </a:txBody>
                  <a:tcPr marL="6184" marR="6184" marT="618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687121"/>
                  </a:ext>
                </a:extLst>
              </a:tr>
              <a:tr h="129854">
                <a:tc>
                  <a:txBody>
                    <a:bodyPr/>
                    <a:lstStyle/>
                    <a:p>
                      <a:pPr algn="l" fontAlgn="b"/>
                      <a:r>
                        <a:rPr lang="en-US" sz="600" b="0" i="0" u="none" strike="noStrike">
                          <a:solidFill>
                            <a:srgbClr val="000000"/>
                          </a:solidFill>
                          <a:effectLst/>
                          <a:latin typeface="Calibri" panose="020F0502020204030204" pitchFamily="34" charset="0"/>
                        </a:rPr>
                        <a:t>Total net position</a:t>
                      </a:r>
                    </a:p>
                  </a:txBody>
                  <a:tcPr marL="166955" marR="6184" marT="618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1,293,000 </a:t>
                      </a:r>
                    </a:p>
                  </a:txBody>
                  <a:tcPr marL="6184" marR="6184" marT="6184"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84508971"/>
                  </a:ext>
                </a:extLst>
              </a:tr>
            </a:tbl>
          </a:graphicData>
        </a:graphic>
      </p:graphicFrame>
    </p:spTree>
    <p:extLst>
      <p:ext uri="{BB962C8B-B14F-4D97-AF65-F5344CB8AC3E}">
        <p14:creationId xmlns:p14="http://schemas.microsoft.com/office/powerpoint/2010/main" val="197970689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Activities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5" name="Table 4">
            <a:extLst>
              <a:ext uri="{FF2B5EF4-FFF2-40B4-BE49-F238E27FC236}">
                <a16:creationId xmlns:a16="http://schemas.microsoft.com/office/drawing/2014/main" id="{7B5E3240-8974-4DF8-A0CD-AFC60C24426A}"/>
              </a:ext>
            </a:extLst>
          </p:cNvPr>
          <p:cNvGraphicFramePr>
            <a:graphicFrameLocks noGrp="1"/>
          </p:cNvGraphicFramePr>
          <p:nvPr/>
        </p:nvGraphicFramePr>
        <p:xfrm>
          <a:off x="1769954" y="926398"/>
          <a:ext cx="5604091" cy="5081405"/>
        </p:xfrm>
        <a:graphic>
          <a:graphicData uri="http://schemas.openxmlformats.org/drawingml/2006/table">
            <a:tbl>
              <a:tblPr/>
              <a:tblGrid>
                <a:gridCol w="1710169">
                  <a:extLst>
                    <a:ext uri="{9D8B030D-6E8A-4147-A177-3AD203B41FA5}">
                      <a16:colId xmlns:a16="http://schemas.microsoft.com/office/drawing/2014/main" val="2137727833"/>
                    </a:ext>
                  </a:extLst>
                </a:gridCol>
                <a:gridCol w="825256">
                  <a:extLst>
                    <a:ext uri="{9D8B030D-6E8A-4147-A177-3AD203B41FA5}">
                      <a16:colId xmlns:a16="http://schemas.microsoft.com/office/drawing/2014/main" val="3544712125"/>
                    </a:ext>
                  </a:extLst>
                </a:gridCol>
                <a:gridCol w="309526">
                  <a:extLst>
                    <a:ext uri="{9D8B030D-6E8A-4147-A177-3AD203B41FA5}">
                      <a16:colId xmlns:a16="http://schemas.microsoft.com/office/drawing/2014/main" val="3979538386"/>
                    </a:ext>
                  </a:extLst>
                </a:gridCol>
                <a:gridCol w="825256">
                  <a:extLst>
                    <a:ext uri="{9D8B030D-6E8A-4147-A177-3AD203B41FA5}">
                      <a16:colId xmlns:a16="http://schemas.microsoft.com/office/drawing/2014/main" val="4278981156"/>
                    </a:ext>
                  </a:extLst>
                </a:gridCol>
                <a:gridCol w="141686">
                  <a:extLst>
                    <a:ext uri="{9D8B030D-6E8A-4147-A177-3AD203B41FA5}">
                      <a16:colId xmlns:a16="http://schemas.microsoft.com/office/drawing/2014/main" val="3463945006"/>
                    </a:ext>
                  </a:extLst>
                </a:gridCol>
                <a:gridCol w="825256">
                  <a:extLst>
                    <a:ext uri="{9D8B030D-6E8A-4147-A177-3AD203B41FA5}">
                      <a16:colId xmlns:a16="http://schemas.microsoft.com/office/drawing/2014/main" val="1785249741"/>
                    </a:ext>
                  </a:extLst>
                </a:gridCol>
                <a:gridCol w="141686">
                  <a:extLst>
                    <a:ext uri="{9D8B030D-6E8A-4147-A177-3AD203B41FA5}">
                      <a16:colId xmlns:a16="http://schemas.microsoft.com/office/drawing/2014/main" val="2483174494"/>
                    </a:ext>
                  </a:extLst>
                </a:gridCol>
                <a:gridCol w="825256">
                  <a:extLst>
                    <a:ext uri="{9D8B030D-6E8A-4147-A177-3AD203B41FA5}">
                      <a16:colId xmlns:a16="http://schemas.microsoft.com/office/drawing/2014/main" val="3882831467"/>
                    </a:ext>
                  </a:extLst>
                </a:gridCol>
              </a:tblGrid>
              <a:tr h="153581">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gridSpan="3">
                  <a:txBody>
                    <a:bodyPr/>
                    <a:lstStyle/>
                    <a:p>
                      <a:pPr algn="ctr" fontAlgn="b"/>
                      <a:r>
                        <a:rPr lang="en-US" sz="900" b="1" i="0" u="none" strike="noStrike">
                          <a:solidFill>
                            <a:srgbClr val="000000"/>
                          </a:solidFill>
                          <a:effectLst/>
                          <a:latin typeface="Calibri" panose="020F0502020204030204" pitchFamily="34" charset="0"/>
                        </a:rPr>
                        <a:t>Program Revenue</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extLst>
                  <a:ext uri="{0D108BD9-81ED-4DB2-BD59-A6C34878D82A}">
                    <a16:rowId xmlns:a16="http://schemas.microsoft.com/office/drawing/2014/main" val="111751103"/>
                  </a:ext>
                </a:extLst>
              </a:tr>
              <a:tr h="153581">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Charges for</a:t>
                      </a:r>
                    </a:p>
                  </a:txBody>
                  <a:tcPr marL="7679" marR="7679" marT="76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Calibri" panose="020F0502020204030204" pitchFamily="34" charset="0"/>
                        </a:rPr>
                        <a:t>Operating Grants</a:t>
                      </a:r>
                    </a:p>
                  </a:txBody>
                  <a:tcPr marL="7679" marR="7679" marT="76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rowSpan="2">
                  <a:txBody>
                    <a:bodyPr/>
                    <a:lstStyle/>
                    <a:p>
                      <a:pPr algn="ctr" fontAlgn="b"/>
                      <a:r>
                        <a:rPr lang="en-US" sz="900" b="1" i="0" u="none" strike="noStrike">
                          <a:solidFill>
                            <a:srgbClr val="000000"/>
                          </a:solidFill>
                          <a:effectLst/>
                          <a:latin typeface="Calibri" panose="020F0502020204030204" pitchFamily="34" charset="0"/>
                        </a:rPr>
                        <a:t>Net Revenue</a:t>
                      </a:r>
                      <a:br>
                        <a:rPr lang="en-US" sz="900" b="1" i="0" u="none" strike="noStrike">
                          <a:solidFill>
                            <a:srgbClr val="000000"/>
                          </a:solidFill>
                          <a:effectLst/>
                          <a:latin typeface="Calibri" panose="020F0502020204030204" pitchFamily="34" charset="0"/>
                        </a:rPr>
                      </a:br>
                      <a:r>
                        <a:rPr lang="en-US" sz="900" b="1" i="0" u="none" strike="noStrike">
                          <a:solidFill>
                            <a:srgbClr val="000000"/>
                          </a:solidFill>
                          <a:effectLst/>
                          <a:latin typeface="Calibri" panose="020F0502020204030204" pitchFamily="34" charset="0"/>
                        </a:rPr>
                        <a:t>Expense</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784747"/>
                  </a:ext>
                </a:extLst>
              </a:tr>
              <a:tr h="153581">
                <a:tc>
                  <a:txBody>
                    <a:bodyPr/>
                    <a:lstStyle/>
                    <a:p>
                      <a:pPr algn="l" fontAlgn="b"/>
                      <a:r>
                        <a:rPr lang="en-US" sz="900" b="1" i="0" u="none" strike="noStrike">
                          <a:solidFill>
                            <a:srgbClr val="000000"/>
                          </a:solidFill>
                          <a:effectLst/>
                          <a:latin typeface="Calibri" panose="020F0502020204030204" pitchFamily="34" charset="0"/>
                        </a:rPr>
                        <a:t>Program Activities</a:t>
                      </a:r>
                    </a:p>
                  </a:txBody>
                  <a:tcPr marL="7679" marR="7679" marT="7679"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Expenses</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sng"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Services</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sng"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&amp; Contributions</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1992864683"/>
                  </a:ext>
                </a:extLst>
              </a:tr>
              <a:tr h="153581">
                <a:tc>
                  <a:txBody>
                    <a:bodyPr/>
                    <a:lstStyle/>
                    <a:p>
                      <a:pPr algn="l" fontAlgn="b"/>
                      <a:r>
                        <a:rPr lang="en-US" sz="900" b="1" i="0" u="none" strike="noStrike">
                          <a:solidFill>
                            <a:srgbClr val="000000"/>
                          </a:solidFill>
                          <a:effectLst/>
                          <a:latin typeface="Calibri" panose="020F0502020204030204" pitchFamily="34" charset="0"/>
                        </a:rPr>
                        <a:t>Governmental Activities</a:t>
                      </a: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22172105"/>
                  </a:ext>
                </a:extLst>
              </a:tr>
              <a:tr h="153581">
                <a:tc>
                  <a:txBody>
                    <a:bodyPr/>
                    <a:lstStyle/>
                    <a:p>
                      <a:pPr algn="l" fontAlgn="b"/>
                      <a:r>
                        <a:rPr lang="en-US" sz="900" b="0" i="0" u="none" strike="noStrike">
                          <a:solidFill>
                            <a:srgbClr val="000000"/>
                          </a:solidFill>
                          <a:effectLst/>
                          <a:latin typeface="Calibri" panose="020F0502020204030204" pitchFamily="34" charset="0"/>
                        </a:rPr>
                        <a:t>Instruction:</a:t>
                      </a:r>
                    </a:p>
                  </a:txBody>
                  <a:tcPr marL="69112"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extLst>
                  <a:ext uri="{0D108BD9-81ED-4DB2-BD59-A6C34878D82A}">
                    <a16:rowId xmlns:a16="http://schemas.microsoft.com/office/drawing/2014/main" val="2655042858"/>
                  </a:ext>
                </a:extLst>
              </a:tr>
              <a:tr h="153581">
                <a:tc>
                  <a:txBody>
                    <a:bodyPr/>
                    <a:lstStyle/>
                    <a:p>
                      <a:pPr algn="l" fontAlgn="b"/>
                      <a:r>
                        <a:rPr lang="en-US" sz="900" b="0" i="0" u="none" strike="noStrike">
                          <a:solidFill>
                            <a:srgbClr val="000000"/>
                          </a:solidFill>
                          <a:effectLst/>
                          <a:latin typeface="Calibri" panose="020F0502020204030204" pitchFamily="34" charset="0"/>
                        </a:rPr>
                        <a:t>Regular programs</a:t>
                      </a:r>
                    </a:p>
                  </a:txBody>
                  <a:tcPr marL="138223"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6,000,000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625,000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(5,371,000)</a:t>
                      </a:r>
                    </a:p>
                  </a:txBody>
                  <a:tcPr marL="7679" marR="7679" marT="7679" marB="0" anchor="b">
                    <a:lnL>
                      <a:noFill/>
                    </a:lnL>
                    <a:lnR>
                      <a:noFill/>
                    </a:lnR>
                    <a:lnT>
                      <a:noFill/>
                    </a:lnT>
                    <a:lnB>
                      <a:noFill/>
                    </a:lnB>
                  </a:tcPr>
                </a:tc>
                <a:extLst>
                  <a:ext uri="{0D108BD9-81ED-4DB2-BD59-A6C34878D82A}">
                    <a16:rowId xmlns:a16="http://schemas.microsoft.com/office/drawing/2014/main" val="3606485172"/>
                  </a:ext>
                </a:extLst>
              </a:tr>
              <a:tr h="153581">
                <a:tc>
                  <a:txBody>
                    <a:bodyPr/>
                    <a:lstStyle/>
                    <a:p>
                      <a:pPr algn="l" fontAlgn="b"/>
                      <a:r>
                        <a:rPr lang="en-US" sz="900" b="0" i="0" u="none" strike="noStrike">
                          <a:solidFill>
                            <a:srgbClr val="000000"/>
                          </a:solidFill>
                          <a:effectLst/>
                          <a:latin typeface="Calibri" panose="020F0502020204030204" pitchFamily="34" charset="0"/>
                        </a:rPr>
                        <a:t>Special programs</a:t>
                      </a:r>
                    </a:p>
                  </a:txBody>
                  <a:tcPr marL="138223"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886,000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805,000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(81,000)</a:t>
                      </a:r>
                    </a:p>
                  </a:txBody>
                  <a:tcPr marL="7679" marR="7679" marT="7679" marB="0" anchor="b">
                    <a:lnL>
                      <a:noFill/>
                    </a:lnL>
                    <a:lnR>
                      <a:noFill/>
                    </a:lnR>
                    <a:lnT>
                      <a:noFill/>
                    </a:lnT>
                    <a:lnB>
                      <a:noFill/>
                    </a:lnB>
                  </a:tcPr>
                </a:tc>
                <a:extLst>
                  <a:ext uri="{0D108BD9-81ED-4DB2-BD59-A6C34878D82A}">
                    <a16:rowId xmlns:a16="http://schemas.microsoft.com/office/drawing/2014/main" val="1082442076"/>
                  </a:ext>
                </a:extLst>
              </a:tr>
              <a:tr h="153581">
                <a:tc>
                  <a:txBody>
                    <a:bodyPr/>
                    <a:lstStyle/>
                    <a:p>
                      <a:pPr algn="l" fontAlgn="b"/>
                      <a:r>
                        <a:rPr lang="en-US" sz="900" b="0" i="0" u="none" strike="noStrike">
                          <a:solidFill>
                            <a:srgbClr val="000000"/>
                          </a:solidFill>
                          <a:effectLst/>
                          <a:latin typeface="Calibri" panose="020F0502020204030204" pitchFamily="34" charset="0"/>
                        </a:rPr>
                        <a:t>Vocational programs</a:t>
                      </a:r>
                    </a:p>
                  </a:txBody>
                  <a:tcPr marL="138223"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693,000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(693,000)</a:t>
                      </a:r>
                    </a:p>
                  </a:txBody>
                  <a:tcPr marL="7679" marR="7679" marT="7679" marB="0" anchor="b">
                    <a:lnL>
                      <a:noFill/>
                    </a:lnL>
                    <a:lnR>
                      <a:noFill/>
                    </a:lnR>
                    <a:lnT>
                      <a:noFill/>
                    </a:lnT>
                    <a:lnB>
                      <a:noFill/>
                    </a:lnB>
                  </a:tcPr>
                </a:tc>
                <a:extLst>
                  <a:ext uri="{0D108BD9-81ED-4DB2-BD59-A6C34878D82A}">
                    <a16:rowId xmlns:a16="http://schemas.microsoft.com/office/drawing/2014/main" val="2937294423"/>
                  </a:ext>
                </a:extLst>
              </a:tr>
              <a:tr h="153581">
                <a:tc>
                  <a:txBody>
                    <a:bodyPr/>
                    <a:lstStyle/>
                    <a:p>
                      <a:pPr algn="l" fontAlgn="b"/>
                      <a:r>
                        <a:rPr lang="en-US" sz="900" b="0" i="0" u="none" strike="noStrike">
                          <a:solidFill>
                            <a:srgbClr val="000000"/>
                          </a:solidFill>
                          <a:effectLst/>
                          <a:latin typeface="Calibri" panose="020F0502020204030204" pitchFamily="34" charset="0"/>
                        </a:rPr>
                        <a:t>Adult education</a:t>
                      </a:r>
                    </a:p>
                  </a:txBody>
                  <a:tcPr marL="138223"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36,000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(32,000)</a:t>
                      </a:r>
                    </a:p>
                  </a:txBody>
                  <a:tcPr marL="7679" marR="7679" marT="7679" marB="0" anchor="b">
                    <a:lnL>
                      <a:noFill/>
                    </a:lnL>
                    <a:lnR>
                      <a:noFill/>
                    </a:lnR>
                    <a:lnT>
                      <a:noFill/>
                    </a:lnT>
                    <a:lnB>
                      <a:noFill/>
                    </a:lnB>
                  </a:tcPr>
                </a:tc>
                <a:extLst>
                  <a:ext uri="{0D108BD9-81ED-4DB2-BD59-A6C34878D82A}">
                    <a16:rowId xmlns:a16="http://schemas.microsoft.com/office/drawing/2014/main" val="2287855226"/>
                  </a:ext>
                </a:extLst>
              </a:tr>
              <a:tr h="153581">
                <a:tc>
                  <a:txBody>
                    <a:bodyPr/>
                    <a:lstStyle/>
                    <a:p>
                      <a:pPr algn="l" fontAlgn="b"/>
                      <a:r>
                        <a:rPr lang="en-US" sz="900" b="0" i="0" u="none" strike="noStrike">
                          <a:solidFill>
                            <a:srgbClr val="000000"/>
                          </a:solidFill>
                          <a:effectLst/>
                          <a:latin typeface="Calibri" panose="020F0502020204030204" pitchFamily="34" charset="0"/>
                        </a:rPr>
                        <a:t>Supporting services</a:t>
                      </a:r>
                    </a:p>
                  </a:txBody>
                  <a:tcPr marL="69112"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2,900,000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(2,900,000)</a:t>
                      </a:r>
                    </a:p>
                  </a:txBody>
                  <a:tcPr marL="7679" marR="7679" marT="7679" marB="0" anchor="b">
                    <a:lnL>
                      <a:noFill/>
                    </a:lnL>
                    <a:lnR>
                      <a:noFill/>
                    </a:lnR>
                    <a:lnT>
                      <a:noFill/>
                    </a:lnT>
                    <a:lnB>
                      <a:noFill/>
                    </a:lnB>
                  </a:tcPr>
                </a:tc>
                <a:extLst>
                  <a:ext uri="{0D108BD9-81ED-4DB2-BD59-A6C34878D82A}">
                    <a16:rowId xmlns:a16="http://schemas.microsoft.com/office/drawing/2014/main" val="260469248"/>
                  </a:ext>
                </a:extLst>
              </a:tr>
              <a:tr h="153581">
                <a:tc>
                  <a:txBody>
                    <a:bodyPr/>
                    <a:lstStyle/>
                    <a:p>
                      <a:pPr algn="l" fontAlgn="b"/>
                      <a:r>
                        <a:rPr lang="en-US" sz="900" b="0" i="0" u="none" strike="noStrike">
                          <a:solidFill>
                            <a:srgbClr val="000000"/>
                          </a:solidFill>
                          <a:effectLst/>
                          <a:latin typeface="Calibri" panose="020F0502020204030204" pitchFamily="34" charset="0"/>
                        </a:rPr>
                        <a:t>Operations &amp; maintenance</a:t>
                      </a:r>
                    </a:p>
                  </a:txBody>
                  <a:tcPr marL="69112"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1,183,000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(1,183,000)</a:t>
                      </a:r>
                    </a:p>
                  </a:txBody>
                  <a:tcPr marL="7679" marR="7679" marT="7679" marB="0" anchor="b">
                    <a:lnL>
                      <a:noFill/>
                    </a:lnL>
                    <a:lnR>
                      <a:noFill/>
                    </a:lnR>
                    <a:lnT>
                      <a:noFill/>
                    </a:lnT>
                    <a:lnB>
                      <a:noFill/>
                    </a:lnB>
                  </a:tcPr>
                </a:tc>
                <a:extLst>
                  <a:ext uri="{0D108BD9-81ED-4DB2-BD59-A6C34878D82A}">
                    <a16:rowId xmlns:a16="http://schemas.microsoft.com/office/drawing/2014/main" val="3723336929"/>
                  </a:ext>
                </a:extLst>
              </a:tr>
              <a:tr h="161260">
                <a:tc>
                  <a:txBody>
                    <a:bodyPr/>
                    <a:lstStyle/>
                    <a:p>
                      <a:pPr algn="l" fontAlgn="b"/>
                      <a:r>
                        <a:rPr lang="en-US" sz="900" b="0" i="0" u="none" strike="noStrike">
                          <a:solidFill>
                            <a:srgbClr val="000000"/>
                          </a:solidFill>
                          <a:effectLst/>
                          <a:latin typeface="Calibri" panose="020F0502020204030204" pitchFamily="34" charset="0"/>
                        </a:rPr>
                        <a:t>Student transportation</a:t>
                      </a:r>
                    </a:p>
                  </a:txBody>
                  <a:tcPr marL="69112"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674,000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175,000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(499,000)</a:t>
                      </a:r>
                    </a:p>
                  </a:txBody>
                  <a:tcPr marL="7679" marR="7679" marT="7679" marB="0" anchor="b">
                    <a:lnL>
                      <a:noFill/>
                    </a:lnL>
                    <a:lnR>
                      <a:noFill/>
                    </a:lnR>
                    <a:lnT>
                      <a:noFill/>
                    </a:lnT>
                    <a:lnB>
                      <a:noFill/>
                    </a:lnB>
                  </a:tcPr>
                </a:tc>
                <a:extLst>
                  <a:ext uri="{0D108BD9-81ED-4DB2-BD59-A6C34878D82A}">
                    <a16:rowId xmlns:a16="http://schemas.microsoft.com/office/drawing/2014/main" val="3236251413"/>
                  </a:ext>
                </a:extLst>
              </a:tr>
              <a:tr h="161260">
                <a:tc>
                  <a:txBody>
                    <a:bodyPr/>
                    <a:lstStyle/>
                    <a:p>
                      <a:pPr algn="l" fontAlgn="b"/>
                      <a:r>
                        <a:rPr lang="en-US" sz="900" b="0" i="0" u="none" strike="noStrike">
                          <a:solidFill>
                            <a:srgbClr val="000000"/>
                          </a:solidFill>
                          <a:effectLst/>
                          <a:latin typeface="Calibri" panose="020F0502020204030204" pitchFamily="34" charset="0"/>
                        </a:rPr>
                        <a:t>Food services</a:t>
                      </a:r>
                    </a:p>
                  </a:txBody>
                  <a:tcPr marL="69112"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700,000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165,000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505,000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(30,000)</a:t>
                      </a:r>
                    </a:p>
                  </a:txBody>
                  <a:tcPr marL="7679" marR="7679" marT="7679" marB="0" anchor="b">
                    <a:lnL>
                      <a:noFill/>
                    </a:lnL>
                    <a:lnR>
                      <a:noFill/>
                    </a:lnR>
                    <a:lnT>
                      <a:noFill/>
                    </a:lnT>
                    <a:lnB>
                      <a:noFill/>
                    </a:lnB>
                  </a:tcPr>
                </a:tc>
                <a:extLst>
                  <a:ext uri="{0D108BD9-81ED-4DB2-BD59-A6C34878D82A}">
                    <a16:rowId xmlns:a16="http://schemas.microsoft.com/office/drawing/2014/main" val="122585811"/>
                  </a:ext>
                </a:extLst>
              </a:tr>
              <a:tr h="153581">
                <a:tc>
                  <a:txBody>
                    <a:bodyPr/>
                    <a:lstStyle/>
                    <a:p>
                      <a:pPr algn="l" fontAlgn="b"/>
                      <a:r>
                        <a:rPr lang="en-US" sz="900" b="0" i="0" u="none" strike="noStrike">
                          <a:solidFill>
                            <a:srgbClr val="000000"/>
                          </a:solidFill>
                          <a:effectLst/>
                          <a:latin typeface="Calibri" panose="020F0502020204030204" pitchFamily="34" charset="0"/>
                        </a:rPr>
                        <a:t>Extracurricular</a:t>
                      </a:r>
                    </a:p>
                  </a:txBody>
                  <a:tcPr marL="69112"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30,000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(30,000)</a:t>
                      </a:r>
                    </a:p>
                  </a:txBody>
                  <a:tcPr marL="7679" marR="7679" marT="7679" marB="0" anchor="b">
                    <a:lnL>
                      <a:noFill/>
                    </a:lnL>
                    <a:lnR>
                      <a:noFill/>
                    </a:lnR>
                    <a:lnT>
                      <a:noFill/>
                    </a:lnT>
                    <a:lnB>
                      <a:noFill/>
                    </a:lnB>
                  </a:tcPr>
                </a:tc>
                <a:extLst>
                  <a:ext uri="{0D108BD9-81ED-4DB2-BD59-A6C34878D82A}">
                    <a16:rowId xmlns:a16="http://schemas.microsoft.com/office/drawing/2014/main" val="245065011"/>
                  </a:ext>
                </a:extLst>
              </a:tr>
              <a:tr h="153581">
                <a:tc>
                  <a:txBody>
                    <a:bodyPr/>
                    <a:lstStyle/>
                    <a:p>
                      <a:pPr algn="l" fontAlgn="b"/>
                      <a:r>
                        <a:rPr lang="en-US" sz="900" b="0" i="0" u="none" strike="noStrike">
                          <a:solidFill>
                            <a:srgbClr val="000000"/>
                          </a:solidFill>
                          <a:effectLst/>
                          <a:latin typeface="Calibri" panose="020F0502020204030204" pitchFamily="34" charset="0"/>
                        </a:rPr>
                        <a:t>Interest on long-term debt</a:t>
                      </a:r>
                    </a:p>
                  </a:txBody>
                  <a:tcPr marL="69112"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445,000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(445,000)</a:t>
                      </a:r>
                    </a:p>
                  </a:txBody>
                  <a:tcPr marL="7679" marR="7679" marT="7679" marB="0" anchor="b">
                    <a:lnL>
                      <a:noFill/>
                    </a:lnL>
                    <a:lnR>
                      <a:noFill/>
                    </a:lnR>
                    <a:lnT>
                      <a:noFill/>
                    </a:lnT>
                    <a:lnB>
                      <a:noFill/>
                    </a:lnB>
                  </a:tcPr>
                </a:tc>
                <a:extLst>
                  <a:ext uri="{0D108BD9-81ED-4DB2-BD59-A6C34878D82A}">
                    <a16:rowId xmlns:a16="http://schemas.microsoft.com/office/drawing/2014/main" val="2676352848"/>
                  </a:ext>
                </a:extLst>
              </a:tr>
              <a:tr h="153581">
                <a:tc>
                  <a:txBody>
                    <a:bodyPr/>
                    <a:lstStyle/>
                    <a:p>
                      <a:pPr algn="l" fontAlgn="b"/>
                      <a:r>
                        <a:rPr lang="en-US" sz="900" b="0" i="0" u="none" strike="noStrike">
                          <a:solidFill>
                            <a:srgbClr val="000000"/>
                          </a:solidFill>
                          <a:effectLst/>
                          <a:latin typeface="Calibri" panose="020F0502020204030204" pitchFamily="34" charset="0"/>
                        </a:rPr>
                        <a:t>Unallocated depreciation</a:t>
                      </a:r>
                    </a:p>
                  </a:txBody>
                  <a:tcPr marL="69112"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15,000 </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(15,000)</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445551"/>
                  </a:ext>
                </a:extLst>
              </a:tr>
              <a:tr h="161260">
                <a:tc>
                  <a:txBody>
                    <a:bodyPr/>
                    <a:lstStyle/>
                    <a:p>
                      <a:pPr algn="l" fontAlgn="b"/>
                      <a:r>
                        <a:rPr lang="en-US" sz="900" b="1" i="0" u="none" strike="noStrike">
                          <a:solidFill>
                            <a:srgbClr val="000000"/>
                          </a:solidFill>
                          <a:effectLst/>
                          <a:latin typeface="Calibri" panose="020F0502020204030204" pitchFamily="34" charset="0"/>
                        </a:rPr>
                        <a:t>Total governmental activities</a:t>
                      </a: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13,562,000 </a:t>
                      </a:r>
                    </a:p>
                  </a:txBody>
                  <a:tcPr marL="7679" marR="7679" marT="767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173,000 </a:t>
                      </a:r>
                    </a:p>
                  </a:txBody>
                  <a:tcPr marL="7679" marR="7679" marT="767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2,110,000 </a:t>
                      </a:r>
                    </a:p>
                  </a:txBody>
                  <a:tcPr marL="7679" marR="7679" marT="767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(11,279,000)</a:t>
                      </a:r>
                    </a:p>
                  </a:txBody>
                  <a:tcPr marL="7679" marR="7679" marT="767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37459525"/>
                  </a:ext>
                </a:extLst>
              </a:tr>
              <a:tr h="161260">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25589788"/>
                  </a:ext>
                </a:extLst>
              </a:tr>
              <a:tr h="153581">
                <a:tc>
                  <a:txBody>
                    <a:bodyPr/>
                    <a:lstStyle/>
                    <a:p>
                      <a:pPr algn="l" fontAlgn="b"/>
                      <a:r>
                        <a:rPr lang="en-US" sz="900" b="1" i="0" u="none" strike="noStrike">
                          <a:solidFill>
                            <a:srgbClr val="000000"/>
                          </a:solidFill>
                          <a:effectLst/>
                          <a:latin typeface="Calibri" panose="020F0502020204030204" pitchFamily="34" charset="0"/>
                        </a:rPr>
                        <a:t>General revenues:</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extLst>
                  <a:ext uri="{0D108BD9-81ED-4DB2-BD59-A6C34878D82A}">
                    <a16:rowId xmlns:a16="http://schemas.microsoft.com/office/drawing/2014/main" val="1811245351"/>
                  </a:ext>
                </a:extLst>
              </a:tr>
              <a:tr h="153581">
                <a:tc gridSpan="2">
                  <a:txBody>
                    <a:bodyPr/>
                    <a:lstStyle/>
                    <a:p>
                      <a:pPr algn="l" fontAlgn="b"/>
                      <a:r>
                        <a:rPr lang="en-US" sz="900" b="0" i="0" u="none" strike="noStrike">
                          <a:solidFill>
                            <a:srgbClr val="000000"/>
                          </a:solidFill>
                          <a:effectLst/>
                          <a:latin typeface="Calibri" panose="020F0502020204030204" pitchFamily="34" charset="0"/>
                        </a:rPr>
                        <a:t>Property taxes, levied for general purposes</a:t>
                      </a:r>
                    </a:p>
                  </a:txBody>
                  <a:tcPr marL="69112" marR="7679" marT="7679"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138223"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4,000,000 </a:t>
                      </a:r>
                    </a:p>
                  </a:txBody>
                  <a:tcPr marL="7679" marR="7679" marT="7679" marB="0" anchor="b">
                    <a:lnL>
                      <a:noFill/>
                    </a:lnL>
                    <a:lnR>
                      <a:noFill/>
                    </a:lnR>
                    <a:lnT>
                      <a:noFill/>
                    </a:lnT>
                    <a:lnB>
                      <a:noFill/>
                    </a:lnB>
                  </a:tcPr>
                </a:tc>
                <a:extLst>
                  <a:ext uri="{0D108BD9-81ED-4DB2-BD59-A6C34878D82A}">
                    <a16:rowId xmlns:a16="http://schemas.microsoft.com/office/drawing/2014/main" val="1024915088"/>
                  </a:ext>
                </a:extLst>
              </a:tr>
              <a:tr h="153581">
                <a:tc>
                  <a:txBody>
                    <a:bodyPr/>
                    <a:lstStyle/>
                    <a:p>
                      <a:pPr algn="l" fontAlgn="b"/>
                      <a:r>
                        <a:rPr lang="en-US" sz="900" b="0" i="0" u="none" strike="noStrike">
                          <a:solidFill>
                            <a:srgbClr val="000000"/>
                          </a:solidFill>
                          <a:effectLst/>
                          <a:latin typeface="Calibri" panose="020F0502020204030204" pitchFamily="34" charset="0"/>
                        </a:rPr>
                        <a:t>County retirement distribution</a:t>
                      </a:r>
                    </a:p>
                  </a:txBody>
                  <a:tcPr marL="69112"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138223"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1,000,000 </a:t>
                      </a:r>
                    </a:p>
                  </a:txBody>
                  <a:tcPr marL="7679" marR="7679" marT="7679" marB="0" anchor="b">
                    <a:lnL>
                      <a:noFill/>
                    </a:lnL>
                    <a:lnR>
                      <a:noFill/>
                    </a:lnR>
                    <a:lnT>
                      <a:noFill/>
                    </a:lnT>
                    <a:lnB>
                      <a:noFill/>
                    </a:lnB>
                  </a:tcPr>
                </a:tc>
                <a:extLst>
                  <a:ext uri="{0D108BD9-81ED-4DB2-BD59-A6C34878D82A}">
                    <a16:rowId xmlns:a16="http://schemas.microsoft.com/office/drawing/2014/main" val="3814306354"/>
                  </a:ext>
                </a:extLst>
              </a:tr>
              <a:tr h="153581">
                <a:tc>
                  <a:txBody>
                    <a:bodyPr/>
                    <a:lstStyle/>
                    <a:p>
                      <a:pPr algn="l" fontAlgn="b"/>
                      <a:r>
                        <a:rPr lang="en-US" sz="900" b="0" i="0" u="none" strike="noStrike">
                          <a:solidFill>
                            <a:srgbClr val="000000"/>
                          </a:solidFill>
                          <a:effectLst/>
                          <a:latin typeface="Calibri" panose="020F0502020204030204" pitchFamily="34" charset="0"/>
                        </a:rPr>
                        <a:t>State aid</a:t>
                      </a:r>
                    </a:p>
                  </a:txBody>
                  <a:tcPr marL="69112"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138223"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6,000,000 </a:t>
                      </a:r>
                    </a:p>
                  </a:txBody>
                  <a:tcPr marL="7679" marR="7679" marT="7679" marB="0" anchor="b">
                    <a:lnL>
                      <a:noFill/>
                    </a:lnL>
                    <a:lnR>
                      <a:noFill/>
                    </a:lnR>
                    <a:lnT>
                      <a:noFill/>
                    </a:lnT>
                    <a:lnB>
                      <a:noFill/>
                    </a:lnB>
                  </a:tcPr>
                </a:tc>
                <a:extLst>
                  <a:ext uri="{0D108BD9-81ED-4DB2-BD59-A6C34878D82A}">
                    <a16:rowId xmlns:a16="http://schemas.microsoft.com/office/drawing/2014/main" val="3618431035"/>
                  </a:ext>
                </a:extLst>
              </a:tr>
              <a:tr h="153581">
                <a:tc>
                  <a:txBody>
                    <a:bodyPr/>
                    <a:lstStyle/>
                    <a:p>
                      <a:pPr algn="l" fontAlgn="b"/>
                      <a:r>
                        <a:rPr lang="en-US" sz="900" b="0" i="0" u="none" strike="noStrike">
                          <a:solidFill>
                            <a:srgbClr val="000000"/>
                          </a:solidFill>
                          <a:effectLst/>
                          <a:latin typeface="Calibri" panose="020F0502020204030204" pitchFamily="34" charset="0"/>
                        </a:rPr>
                        <a:t>Interest</a:t>
                      </a:r>
                    </a:p>
                  </a:txBody>
                  <a:tcPr marL="69112"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12"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35,000 </a:t>
                      </a:r>
                    </a:p>
                  </a:txBody>
                  <a:tcPr marL="7679" marR="7679" marT="7679" marB="0" anchor="b">
                    <a:lnL>
                      <a:noFill/>
                    </a:lnL>
                    <a:lnR>
                      <a:noFill/>
                    </a:lnR>
                    <a:lnT>
                      <a:noFill/>
                    </a:lnT>
                    <a:lnB>
                      <a:noFill/>
                    </a:lnB>
                  </a:tcPr>
                </a:tc>
                <a:extLst>
                  <a:ext uri="{0D108BD9-81ED-4DB2-BD59-A6C34878D82A}">
                    <a16:rowId xmlns:a16="http://schemas.microsoft.com/office/drawing/2014/main" val="1639291736"/>
                  </a:ext>
                </a:extLst>
              </a:tr>
              <a:tr h="153581">
                <a:tc>
                  <a:txBody>
                    <a:bodyPr/>
                    <a:lstStyle/>
                    <a:p>
                      <a:pPr algn="l" fontAlgn="b"/>
                      <a:r>
                        <a:rPr lang="en-US" sz="900" b="0" i="0" u="none" strike="noStrike">
                          <a:solidFill>
                            <a:srgbClr val="000000"/>
                          </a:solidFill>
                          <a:effectLst/>
                          <a:latin typeface="Calibri" panose="020F0502020204030204" pitchFamily="34" charset="0"/>
                        </a:rPr>
                        <a:t>Other</a:t>
                      </a:r>
                    </a:p>
                  </a:txBody>
                  <a:tcPr marL="69112"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9112"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78,000 </a:t>
                      </a:r>
                    </a:p>
                  </a:txBody>
                  <a:tcPr marL="7679" marR="7679" marT="7679" marB="0" anchor="b">
                    <a:lnL>
                      <a:noFill/>
                    </a:lnL>
                    <a:lnR>
                      <a:noFill/>
                    </a:lnR>
                    <a:lnT>
                      <a:noFill/>
                    </a:lnT>
                    <a:lnB>
                      <a:noFill/>
                    </a:lnB>
                  </a:tcPr>
                </a:tc>
                <a:extLst>
                  <a:ext uri="{0D108BD9-81ED-4DB2-BD59-A6C34878D82A}">
                    <a16:rowId xmlns:a16="http://schemas.microsoft.com/office/drawing/2014/main" val="3481504132"/>
                  </a:ext>
                </a:extLst>
              </a:tr>
              <a:tr h="153581">
                <a:tc>
                  <a:txBody>
                    <a:bodyPr/>
                    <a:lstStyle/>
                    <a:p>
                      <a:pPr algn="l" fontAlgn="b"/>
                      <a:r>
                        <a:rPr lang="en-US" sz="900" b="0" i="0" u="none" strike="noStrike">
                          <a:solidFill>
                            <a:srgbClr val="000000"/>
                          </a:solidFill>
                          <a:effectLst/>
                          <a:latin typeface="Calibri" panose="020F0502020204030204" pitchFamily="34" charset="0"/>
                        </a:rPr>
                        <a:t>Special items:</a:t>
                      </a: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1"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extLst>
                  <a:ext uri="{0D108BD9-81ED-4DB2-BD59-A6C34878D82A}">
                    <a16:rowId xmlns:a16="http://schemas.microsoft.com/office/drawing/2014/main" val="3371831472"/>
                  </a:ext>
                </a:extLst>
              </a:tr>
              <a:tr h="153581">
                <a:tc>
                  <a:txBody>
                    <a:bodyPr/>
                    <a:lstStyle/>
                    <a:p>
                      <a:pPr algn="l" fontAlgn="b"/>
                      <a:r>
                        <a:rPr lang="en-US" sz="900" b="0" i="0" u="none" strike="noStrike">
                          <a:solidFill>
                            <a:srgbClr val="000000"/>
                          </a:solidFill>
                          <a:effectLst/>
                          <a:latin typeface="Calibri" panose="020F0502020204030204" pitchFamily="34" charset="0"/>
                        </a:rPr>
                        <a:t>Donated asset</a:t>
                      </a:r>
                    </a:p>
                  </a:txBody>
                  <a:tcPr marL="69112"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1"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230,000 </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652310"/>
                  </a:ext>
                </a:extLst>
              </a:tr>
              <a:tr h="153581">
                <a:tc>
                  <a:txBody>
                    <a:bodyPr/>
                    <a:lstStyle/>
                    <a:p>
                      <a:pPr algn="l" fontAlgn="b"/>
                      <a:r>
                        <a:rPr lang="en-US" sz="900" b="0" i="0" u="none" strike="noStrike">
                          <a:solidFill>
                            <a:srgbClr val="000000"/>
                          </a:solidFill>
                          <a:effectLst/>
                          <a:latin typeface="Calibri" panose="020F0502020204030204" pitchFamily="34" charset="0"/>
                        </a:rPr>
                        <a:t>Total general revenues</a:t>
                      </a:r>
                    </a:p>
                  </a:txBody>
                  <a:tcPr marL="207335"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07335"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11,343,000 </a:t>
                      </a:r>
                    </a:p>
                  </a:txBody>
                  <a:tcPr marL="7679" marR="7679" marT="767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789578"/>
                  </a:ext>
                </a:extLst>
              </a:tr>
              <a:tr h="153581">
                <a:tc>
                  <a:txBody>
                    <a:bodyPr/>
                    <a:lstStyle/>
                    <a:p>
                      <a:pPr algn="l" fontAlgn="b"/>
                      <a:endParaRPr lang="en-US" sz="900" b="0" i="0" u="none" strike="noStrike">
                        <a:solidFill>
                          <a:srgbClr val="000000"/>
                        </a:solidFill>
                        <a:effectLst/>
                        <a:latin typeface="Calibri" panose="020F0502020204030204" pitchFamily="34" charset="0"/>
                      </a:endParaRPr>
                    </a:p>
                  </a:txBody>
                  <a:tcPr marL="207335"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07335"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58390570"/>
                  </a:ext>
                </a:extLst>
              </a:tr>
              <a:tr h="153581">
                <a:tc>
                  <a:txBody>
                    <a:bodyPr/>
                    <a:lstStyle/>
                    <a:p>
                      <a:pPr algn="l" fontAlgn="b"/>
                      <a:r>
                        <a:rPr lang="en-US" sz="900" b="0" i="0" u="none" strike="noStrike">
                          <a:solidFill>
                            <a:srgbClr val="000000"/>
                          </a:solidFill>
                          <a:effectLst/>
                          <a:latin typeface="Calibri" panose="020F0502020204030204" pitchFamily="34" charset="0"/>
                        </a:rPr>
                        <a:t>Change in net position</a:t>
                      </a:r>
                    </a:p>
                  </a:txBody>
                  <a:tcPr marL="276447"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76447"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64,000 </a:t>
                      </a:r>
                    </a:p>
                  </a:txBody>
                  <a:tcPr marL="7679" marR="7679" marT="7679" marB="0" anchor="b">
                    <a:lnL>
                      <a:noFill/>
                    </a:lnL>
                    <a:lnR>
                      <a:noFill/>
                    </a:lnR>
                    <a:lnT>
                      <a:noFill/>
                    </a:lnT>
                    <a:lnB>
                      <a:noFill/>
                    </a:lnB>
                  </a:tcPr>
                </a:tc>
                <a:extLst>
                  <a:ext uri="{0D108BD9-81ED-4DB2-BD59-A6C34878D82A}">
                    <a16:rowId xmlns:a16="http://schemas.microsoft.com/office/drawing/2014/main" val="2317177654"/>
                  </a:ext>
                </a:extLst>
              </a:tr>
              <a:tr h="153581">
                <a:tc>
                  <a:txBody>
                    <a:bodyPr/>
                    <a:lstStyle/>
                    <a:p>
                      <a:pPr algn="l" fontAlgn="b"/>
                      <a:endParaRPr lang="en-US" sz="900" b="0" i="0" u="none" strike="noStrike">
                        <a:solidFill>
                          <a:srgbClr val="000000"/>
                        </a:solidFill>
                        <a:effectLst/>
                        <a:latin typeface="Calibri" panose="020F0502020204030204" pitchFamily="34" charset="0"/>
                      </a:endParaRPr>
                    </a:p>
                  </a:txBody>
                  <a:tcPr marL="276447"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76447"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79" marR="7679" marT="7679" marB="0" anchor="b">
                    <a:lnL>
                      <a:noFill/>
                    </a:lnL>
                    <a:lnR>
                      <a:noFill/>
                    </a:lnR>
                    <a:lnT>
                      <a:noFill/>
                    </a:lnT>
                    <a:lnB>
                      <a:noFill/>
                    </a:lnB>
                  </a:tcPr>
                </a:tc>
                <a:extLst>
                  <a:ext uri="{0D108BD9-81ED-4DB2-BD59-A6C34878D82A}">
                    <a16:rowId xmlns:a16="http://schemas.microsoft.com/office/drawing/2014/main" val="843248888"/>
                  </a:ext>
                </a:extLst>
              </a:tr>
              <a:tr h="153581">
                <a:tc>
                  <a:txBody>
                    <a:bodyPr/>
                    <a:lstStyle/>
                    <a:p>
                      <a:pPr algn="l" fontAlgn="b"/>
                      <a:r>
                        <a:rPr lang="en-US" sz="900" b="0" i="0" u="none" strike="noStrike">
                          <a:solidFill>
                            <a:srgbClr val="000000"/>
                          </a:solidFill>
                          <a:effectLst/>
                          <a:latin typeface="Calibri" panose="020F0502020204030204" pitchFamily="34" charset="0"/>
                        </a:rPr>
                        <a:t>Net position - beginning</a:t>
                      </a: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1,229,000 </a:t>
                      </a:r>
                    </a:p>
                  </a:txBody>
                  <a:tcPr marL="7679" marR="7679" marT="767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788166"/>
                  </a:ext>
                </a:extLst>
              </a:tr>
              <a:tr h="161260">
                <a:tc>
                  <a:txBody>
                    <a:bodyPr/>
                    <a:lstStyle/>
                    <a:p>
                      <a:pPr algn="l" fontAlgn="b"/>
                      <a:r>
                        <a:rPr lang="en-US" sz="900" b="0" i="0" u="none" strike="noStrike">
                          <a:solidFill>
                            <a:srgbClr val="000000"/>
                          </a:solidFill>
                          <a:effectLst/>
                          <a:latin typeface="Calibri" panose="020F0502020204030204" pitchFamily="34" charset="0"/>
                        </a:rPr>
                        <a:t>Net position - ending</a:t>
                      </a: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7679" marR="7679" marT="7679"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1,293,000 </a:t>
                      </a:r>
                    </a:p>
                  </a:txBody>
                  <a:tcPr marL="7679" marR="7679" marT="767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44979678"/>
                  </a:ext>
                </a:extLst>
              </a:tr>
            </a:tbl>
          </a:graphicData>
        </a:graphic>
      </p:graphicFrame>
    </p:spTree>
    <p:extLst>
      <p:ext uri="{BB962C8B-B14F-4D97-AF65-F5344CB8AC3E}">
        <p14:creationId xmlns:p14="http://schemas.microsoft.com/office/powerpoint/2010/main" val="368905124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 – Governmental Funds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5" name="Table 4">
            <a:extLst>
              <a:ext uri="{FF2B5EF4-FFF2-40B4-BE49-F238E27FC236}">
                <a16:creationId xmlns:a16="http://schemas.microsoft.com/office/drawing/2014/main" id="{F91D9FDC-4440-4A3F-AEAB-3A753343E2FE}"/>
              </a:ext>
            </a:extLst>
          </p:cNvPr>
          <p:cNvGraphicFramePr>
            <a:graphicFrameLocks noGrp="1"/>
          </p:cNvGraphicFramePr>
          <p:nvPr/>
        </p:nvGraphicFramePr>
        <p:xfrm>
          <a:off x="247523" y="929212"/>
          <a:ext cx="8648954" cy="5075777"/>
        </p:xfrm>
        <a:graphic>
          <a:graphicData uri="http://schemas.openxmlformats.org/drawingml/2006/table">
            <a:tbl>
              <a:tblPr/>
              <a:tblGrid>
                <a:gridCol w="2444074">
                  <a:extLst>
                    <a:ext uri="{9D8B030D-6E8A-4147-A177-3AD203B41FA5}">
                      <a16:colId xmlns:a16="http://schemas.microsoft.com/office/drawing/2014/main" val="1149871021"/>
                    </a:ext>
                  </a:extLst>
                </a:gridCol>
                <a:gridCol w="553148">
                  <a:extLst>
                    <a:ext uri="{9D8B030D-6E8A-4147-A177-3AD203B41FA5}">
                      <a16:colId xmlns:a16="http://schemas.microsoft.com/office/drawing/2014/main" val="3670630453"/>
                    </a:ext>
                  </a:extLst>
                </a:gridCol>
                <a:gridCol w="998072">
                  <a:extLst>
                    <a:ext uri="{9D8B030D-6E8A-4147-A177-3AD203B41FA5}">
                      <a16:colId xmlns:a16="http://schemas.microsoft.com/office/drawing/2014/main" val="3106339242"/>
                    </a:ext>
                  </a:extLst>
                </a:gridCol>
                <a:gridCol w="553148">
                  <a:extLst>
                    <a:ext uri="{9D8B030D-6E8A-4147-A177-3AD203B41FA5}">
                      <a16:colId xmlns:a16="http://schemas.microsoft.com/office/drawing/2014/main" val="2420788746"/>
                    </a:ext>
                  </a:extLst>
                </a:gridCol>
                <a:gridCol w="998072">
                  <a:extLst>
                    <a:ext uri="{9D8B030D-6E8A-4147-A177-3AD203B41FA5}">
                      <a16:colId xmlns:a16="http://schemas.microsoft.com/office/drawing/2014/main" val="351619248"/>
                    </a:ext>
                  </a:extLst>
                </a:gridCol>
                <a:gridCol w="553148">
                  <a:extLst>
                    <a:ext uri="{9D8B030D-6E8A-4147-A177-3AD203B41FA5}">
                      <a16:colId xmlns:a16="http://schemas.microsoft.com/office/drawing/2014/main" val="3882131160"/>
                    </a:ext>
                  </a:extLst>
                </a:gridCol>
                <a:gridCol w="553148">
                  <a:extLst>
                    <a:ext uri="{9D8B030D-6E8A-4147-A177-3AD203B41FA5}">
                      <a16:colId xmlns:a16="http://schemas.microsoft.com/office/drawing/2014/main" val="4224947411"/>
                    </a:ext>
                  </a:extLst>
                </a:gridCol>
                <a:gridCol w="998072">
                  <a:extLst>
                    <a:ext uri="{9D8B030D-6E8A-4147-A177-3AD203B41FA5}">
                      <a16:colId xmlns:a16="http://schemas.microsoft.com/office/drawing/2014/main" val="1703279822"/>
                    </a:ext>
                  </a:extLst>
                </a:gridCol>
                <a:gridCol w="998072">
                  <a:extLst>
                    <a:ext uri="{9D8B030D-6E8A-4147-A177-3AD203B41FA5}">
                      <a16:colId xmlns:a16="http://schemas.microsoft.com/office/drawing/2014/main" val="247179570"/>
                    </a:ext>
                  </a:extLst>
                </a:gridCol>
              </a:tblGrid>
              <a:tr h="297721">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General Fund</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Transportation</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School Food</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Miscellaneous Programs</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Debt Service</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Building Reserve</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Other Governmental Funds</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Total Governmental Funds</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742937"/>
                  </a:ext>
                </a:extLst>
              </a:tr>
              <a:tr h="180437">
                <a:tc>
                  <a:txBody>
                    <a:bodyPr/>
                    <a:lstStyle/>
                    <a:p>
                      <a:pPr algn="l" fontAlgn="b"/>
                      <a:r>
                        <a:rPr lang="en-US" sz="900" b="1" i="0" u="none" strike="noStrike">
                          <a:solidFill>
                            <a:srgbClr val="000000"/>
                          </a:solidFill>
                          <a:effectLst/>
                          <a:latin typeface="Calibri" panose="020F0502020204030204" pitchFamily="34" charset="0"/>
                        </a:rPr>
                        <a:t>ASSETS</a:t>
                      </a: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09112014"/>
                  </a:ext>
                </a:extLst>
              </a:tr>
              <a:tr h="180437">
                <a:tc>
                  <a:txBody>
                    <a:bodyPr/>
                    <a:lstStyle/>
                    <a:p>
                      <a:pPr algn="l" fontAlgn="b"/>
                      <a:r>
                        <a:rPr lang="en-US" sz="900" b="0" i="0" u="none" strike="noStrike">
                          <a:solidFill>
                            <a:srgbClr val="000000"/>
                          </a:solidFill>
                          <a:effectLst/>
                          <a:latin typeface="Calibri" panose="020F0502020204030204" pitchFamily="34" charset="0"/>
                        </a:rPr>
                        <a:t>Cash and equivalents</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1,180,000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95,000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380,000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430,000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535,000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2,807,000 </a:t>
                      </a:r>
                    </a:p>
                  </a:txBody>
                  <a:tcPr marL="9022" marR="9022" marT="9022" marB="0" anchor="b">
                    <a:lnL>
                      <a:noFill/>
                    </a:lnL>
                    <a:lnR>
                      <a:noFill/>
                    </a:lnR>
                    <a:lnT>
                      <a:noFill/>
                    </a:lnT>
                    <a:lnB>
                      <a:noFill/>
                    </a:lnB>
                  </a:tcPr>
                </a:tc>
                <a:extLst>
                  <a:ext uri="{0D108BD9-81ED-4DB2-BD59-A6C34878D82A}">
                    <a16:rowId xmlns:a16="http://schemas.microsoft.com/office/drawing/2014/main" val="2562597550"/>
                  </a:ext>
                </a:extLst>
              </a:tr>
              <a:tr h="180437">
                <a:tc>
                  <a:txBody>
                    <a:bodyPr/>
                    <a:lstStyle/>
                    <a:p>
                      <a:pPr algn="l" fontAlgn="b"/>
                      <a:r>
                        <a:rPr lang="en-US" sz="900" b="0" i="0" u="none" strike="noStrike">
                          <a:solidFill>
                            <a:srgbClr val="000000"/>
                          </a:solidFill>
                          <a:effectLst/>
                          <a:latin typeface="Calibri" panose="020F0502020204030204" pitchFamily="34" charset="0"/>
                        </a:rPr>
                        <a:t>Taxes receivable</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103,000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38,000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190,000 </a:t>
                      </a:r>
                    </a:p>
                  </a:txBody>
                  <a:tcPr marL="9022" marR="9022" marT="9022" marB="0" anchor="b">
                    <a:lnL>
                      <a:noFill/>
                    </a:lnL>
                    <a:lnR>
                      <a:noFill/>
                    </a:lnR>
                    <a:lnT>
                      <a:noFill/>
                    </a:lnT>
                    <a:lnB>
                      <a:noFill/>
                    </a:lnB>
                  </a:tcPr>
                </a:tc>
                <a:extLst>
                  <a:ext uri="{0D108BD9-81ED-4DB2-BD59-A6C34878D82A}">
                    <a16:rowId xmlns:a16="http://schemas.microsoft.com/office/drawing/2014/main" val="1095258838"/>
                  </a:ext>
                </a:extLst>
              </a:tr>
              <a:tr h="180437">
                <a:tc>
                  <a:txBody>
                    <a:bodyPr/>
                    <a:lstStyle/>
                    <a:p>
                      <a:pPr algn="l" fontAlgn="b"/>
                      <a:r>
                        <a:rPr lang="en-US" sz="900" b="0" i="0" u="none" strike="noStrike">
                          <a:solidFill>
                            <a:srgbClr val="000000"/>
                          </a:solidFill>
                          <a:effectLst/>
                          <a:latin typeface="Calibri" panose="020F0502020204030204" pitchFamily="34" charset="0"/>
                        </a:rPr>
                        <a:t>Due from other governments</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18,000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18,000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16985"/>
                  </a:ext>
                </a:extLst>
              </a:tr>
              <a:tr h="189459">
                <a:tc>
                  <a:txBody>
                    <a:bodyPr/>
                    <a:lstStyle/>
                    <a:p>
                      <a:pPr algn="l" fontAlgn="b"/>
                      <a:r>
                        <a:rPr lang="en-US" sz="900" b="0" i="0" u="none" strike="noStrike">
                          <a:solidFill>
                            <a:srgbClr val="000000"/>
                          </a:solidFill>
                          <a:effectLst/>
                          <a:latin typeface="Calibri" panose="020F0502020204030204" pitchFamily="34" charset="0"/>
                        </a:rPr>
                        <a:t>Total assets</a:t>
                      </a:r>
                    </a:p>
                  </a:txBody>
                  <a:tcPr marL="405984"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1,283,000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200,000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113,000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380,000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55,000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434,000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550,000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3,015,000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766357641"/>
                  </a:ext>
                </a:extLst>
              </a:tr>
              <a:tr h="189459">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35604183"/>
                  </a:ext>
                </a:extLst>
              </a:tr>
              <a:tr h="180437">
                <a:tc rowSpan="2">
                  <a:txBody>
                    <a:bodyPr/>
                    <a:lstStyle/>
                    <a:p>
                      <a:pPr algn="l" fontAlgn="b"/>
                      <a:r>
                        <a:rPr lang="en-US" sz="900" b="1" i="0" u="none" strike="noStrike">
                          <a:solidFill>
                            <a:srgbClr val="000000"/>
                          </a:solidFill>
                          <a:effectLst/>
                          <a:latin typeface="Calibri" panose="020F0502020204030204" pitchFamily="34" charset="0"/>
                        </a:rPr>
                        <a:t>LIABILITIES, DEFERRED INFLOWS OF RESOURCES AND FUND BALANCES</a:t>
                      </a: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extLst>
                  <a:ext uri="{0D108BD9-81ED-4DB2-BD59-A6C34878D82A}">
                    <a16:rowId xmlns:a16="http://schemas.microsoft.com/office/drawing/2014/main" val="276305474"/>
                  </a:ext>
                </a:extLst>
              </a:tr>
              <a:tr h="180437">
                <a:tc vMerge="1">
                  <a:txBody>
                    <a:bodyPr/>
                    <a:lstStyle/>
                    <a:p>
                      <a:endParaRPr lang="en-US"/>
                    </a:p>
                  </a:txBody>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extLst>
                  <a:ext uri="{0D108BD9-81ED-4DB2-BD59-A6C34878D82A}">
                    <a16:rowId xmlns:a16="http://schemas.microsoft.com/office/drawing/2014/main" val="1589585900"/>
                  </a:ext>
                </a:extLst>
              </a:tr>
              <a:tr h="180437">
                <a:tc>
                  <a:txBody>
                    <a:bodyPr/>
                    <a:lstStyle/>
                    <a:p>
                      <a:pPr algn="l" fontAlgn="b"/>
                      <a:r>
                        <a:rPr lang="en-US" sz="900" b="0" i="0" u="none" strike="noStrike">
                          <a:solidFill>
                            <a:srgbClr val="000000"/>
                          </a:solidFill>
                          <a:effectLst/>
                          <a:latin typeface="Calibri" panose="020F0502020204030204" pitchFamily="34" charset="0"/>
                        </a:rPr>
                        <a:t>Liabilities:</a:t>
                      </a: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extLst>
                  <a:ext uri="{0D108BD9-81ED-4DB2-BD59-A6C34878D82A}">
                    <a16:rowId xmlns:a16="http://schemas.microsoft.com/office/drawing/2014/main" val="2638648830"/>
                  </a:ext>
                </a:extLst>
              </a:tr>
              <a:tr h="180437">
                <a:tc>
                  <a:txBody>
                    <a:bodyPr/>
                    <a:lstStyle/>
                    <a:p>
                      <a:pPr algn="l" fontAlgn="b"/>
                      <a:r>
                        <a:rPr lang="en-US" sz="900" b="0" i="0" u="none" strike="noStrike">
                          <a:solidFill>
                            <a:srgbClr val="000000"/>
                          </a:solidFill>
                          <a:effectLst/>
                          <a:latin typeface="Calibri" panose="020F0502020204030204" pitchFamily="34" charset="0"/>
                        </a:rPr>
                        <a:t>Accounts payable</a:t>
                      </a:r>
                    </a:p>
                  </a:txBody>
                  <a:tcPr marL="162393"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20,000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20,000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934617"/>
                  </a:ext>
                </a:extLst>
              </a:tr>
              <a:tr h="180437">
                <a:tc>
                  <a:txBody>
                    <a:bodyPr/>
                    <a:lstStyle/>
                    <a:p>
                      <a:pPr algn="l" fontAlgn="b"/>
                      <a:r>
                        <a:rPr lang="en-US" sz="900" b="0" i="0" u="none" strike="noStrike">
                          <a:solidFill>
                            <a:srgbClr val="000000"/>
                          </a:solidFill>
                          <a:effectLst/>
                          <a:latin typeface="Calibri" panose="020F0502020204030204" pitchFamily="34" charset="0"/>
                        </a:rPr>
                        <a:t>Total liabilities</a:t>
                      </a:r>
                    </a:p>
                  </a:txBody>
                  <a:tcPr marL="405984"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20,000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20,000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575718"/>
                  </a:ext>
                </a:extLst>
              </a:tr>
              <a:tr h="180437">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72201198"/>
                  </a:ext>
                </a:extLst>
              </a:tr>
              <a:tr h="180437">
                <a:tc>
                  <a:txBody>
                    <a:bodyPr/>
                    <a:lstStyle/>
                    <a:p>
                      <a:pPr algn="l" fontAlgn="b"/>
                      <a:r>
                        <a:rPr lang="en-US" sz="900" b="0" i="0" u="none" strike="noStrike">
                          <a:solidFill>
                            <a:srgbClr val="000000"/>
                          </a:solidFill>
                          <a:effectLst/>
                          <a:latin typeface="Calibri" panose="020F0502020204030204" pitchFamily="34" charset="0"/>
                        </a:rPr>
                        <a:t>Deferred inflows of resources:</a:t>
                      </a: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extLst>
                  <a:ext uri="{0D108BD9-81ED-4DB2-BD59-A6C34878D82A}">
                    <a16:rowId xmlns:a16="http://schemas.microsoft.com/office/drawing/2014/main" val="1075279330"/>
                  </a:ext>
                </a:extLst>
              </a:tr>
              <a:tr h="180437">
                <a:tc>
                  <a:txBody>
                    <a:bodyPr/>
                    <a:lstStyle/>
                    <a:p>
                      <a:pPr algn="l" fontAlgn="b"/>
                      <a:r>
                        <a:rPr lang="en-US" sz="900" b="0" i="0" u="none" strike="noStrike">
                          <a:solidFill>
                            <a:srgbClr val="000000"/>
                          </a:solidFill>
                          <a:effectLst/>
                          <a:latin typeface="Calibri" panose="020F0502020204030204" pitchFamily="34" charset="0"/>
                        </a:rPr>
                        <a:t>Unavailable tax revenues</a:t>
                      </a:r>
                    </a:p>
                  </a:txBody>
                  <a:tcPr marL="162393"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103,000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30,000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38,000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15,000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190,000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953393"/>
                  </a:ext>
                </a:extLst>
              </a:tr>
              <a:tr h="180437">
                <a:tc>
                  <a:txBody>
                    <a:bodyPr/>
                    <a:lstStyle/>
                    <a:p>
                      <a:pPr algn="l" fontAlgn="b"/>
                      <a:r>
                        <a:rPr lang="en-US" sz="900" b="0" i="0" u="none" strike="noStrike">
                          <a:solidFill>
                            <a:srgbClr val="000000"/>
                          </a:solidFill>
                          <a:effectLst/>
                          <a:latin typeface="Calibri" panose="020F0502020204030204" pitchFamily="34" charset="0"/>
                        </a:rPr>
                        <a:t>Total deferred inflows of resources</a:t>
                      </a:r>
                    </a:p>
                  </a:txBody>
                  <a:tcPr marL="405984"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103,000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30,000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38,000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15,000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190,000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679593"/>
                  </a:ext>
                </a:extLst>
              </a:tr>
              <a:tr h="180437">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9191398"/>
                  </a:ext>
                </a:extLst>
              </a:tr>
              <a:tr h="180437">
                <a:tc>
                  <a:txBody>
                    <a:bodyPr/>
                    <a:lstStyle/>
                    <a:p>
                      <a:pPr algn="l" fontAlgn="b"/>
                      <a:r>
                        <a:rPr lang="en-US" sz="900" b="0" i="0" u="none" strike="noStrike">
                          <a:solidFill>
                            <a:srgbClr val="000000"/>
                          </a:solidFill>
                          <a:effectLst/>
                          <a:latin typeface="Calibri" panose="020F0502020204030204" pitchFamily="34" charset="0"/>
                        </a:rPr>
                        <a:t>Fund balances:</a:t>
                      </a: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9022" marR="9022" marT="9022" marB="0" anchor="b">
                    <a:lnL>
                      <a:noFill/>
                    </a:lnL>
                    <a:lnR>
                      <a:noFill/>
                    </a:lnR>
                    <a:lnT>
                      <a:noFill/>
                    </a:lnT>
                    <a:lnB>
                      <a:noFill/>
                    </a:lnB>
                  </a:tcPr>
                </a:tc>
                <a:extLst>
                  <a:ext uri="{0D108BD9-81ED-4DB2-BD59-A6C34878D82A}">
                    <a16:rowId xmlns:a16="http://schemas.microsoft.com/office/drawing/2014/main" val="1987085113"/>
                  </a:ext>
                </a:extLst>
              </a:tr>
              <a:tr h="180437">
                <a:tc>
                  <a:txBody>
                    <a:bodyPr/>
                    <a:lstStyle/>
                    <a:p>
                      <a:pPr algn="l" fontAlgn="b"/>
                      <a:r>
                        <a:rPr lang="en-US" sz="900" b="0" i="0" u="none" strike="noStrike">
                          <a:solidFill>
                            <a:srgbClr val="000000"/>
                          </a:solidFill>
                          <a:effectLst/>
                          <a:latin typeface="Calibri" panose="020F0502020204030204" pitchFamily="34" charset="0"/>
                        </a:rPr>
                        <a:t>Restricted for:</a:t>
                      </a:r>
                    </a:p>
                  </a:txBody>
                  <a:tcPr marL="81197"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9022" marR="9022" marT="9022" marB="0" anchor="b">
                    <a:lnL>
                      <a:noFill/>
                    </a:lnL>
                    <a:lnR>
                      <a:noFill/>
                    </a:lnR>
                    <a:lnT>
                      <a:noFill/>
                    </a:lnT>
                    <a:lnB>
                      <a:noFill/>
                    </a:lnB>
                  </a:tcPr>
                </a:tc>
                <a:extLst>
                  <a:ext uri="{0D108BD9-81ED-4DB2-BD59-A6C34878D82A}">
                    <a16:rowId xmlns:a16="http://schemas.microsoft.com/office/drawing/2014/main" val="1817735986"/>
                  </a:ext>
                </a:extLst>
              </a:tr>
              <a:tr h="180437">
                <a:tc>
                  <a:txBody>
                    <a:bodyPr/>
                    <a:lstStyle/>
                    <a:p>
                      <a:pPr algn="l" fontAlgn="b"/>
                      <a:r>
                        <a:rPr lang="en-US" sz="900" b="0" i="0" u="none" strike="noStrike">
                          <a:solidFill>
                            <a:srgbClr val="000000"/>
                          </a:solidFill>
                          <a:effectLst/>
                          <a:latin typeface="Calibri" panose="020F0502020204030204" pitchFamily="34" charset="0"/>
                        </a:rPr>
                        <a:t>Other fund activities</a:t>
                      </a:r>
                    </a:p>
                  </a:txBody>
                  <a:tcPr marL="162393"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93,000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380,000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500,000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1,143,000 </a:t>
                      </a:r>
                    </a:p>
                  </a:txBody>
                  <a:tcPr marL="9022" marR="9022" marT="9022" marB="0" anchor="b">
                    <a:lnL>
                      <a:noFill/>
                    </a:lnL>
                    <a:lnR>
                      <a:noFill/>
                    </a:lnR>
                    <a:lnT>
                      <a:noFill/>
                    </a:lnT>
                    <a:lnB>
                      <a:noFill/>
                    </a:lnB>
                  </a:tcPr>
                </a:tc>
                <a:extLst>
                  <a:ext uri="{0D108BD9-81ED-4DB2-BD59-A6C34878D82A}">
                    <a16:rowId xmlns:a16="http://schemas.microsoft.com/office/drawing/2014/main" val="501418514"/>
                  </a:ext>
                </a:extLst>
              </a:tr>
              <a:tr h="180437">
                <a:tc>
                  <a:txBody>
                    <a:bodyPr/>
                    <a:lstStyle/>
                    <a:p>
                      <a:pPr algn="l" fontAlgn="b"/>
                      <a:r>
                        <a:rPr lang="en-US" sz="900" b="0" i="0" u="none" strike="noStrike">
                          <a:solidFill>
                            <a:srgbClr val="000000"/>
                          </a:solidFill>
                          <a:effectLst/>
                          <a:latin typeface="Calibri" panose="020F0502020204030204" pitchFamily="34" charset="0"/>
                        </a:rPr>
                        <a:t>Compensated absences</a:t>
                      </a:r>
                    </a:p>
                  </a:txBody>
                  <a:tcPr marL="162393"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35,000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35,000 </a:t>
                      </a:r>
                    </a:p>
                  </a:txBody>
                  <a:tcPr marL="9022" marR="9022" marT="9022" marB="0" anchor="b">
                    <a:lnL>
                      <a:noFill/>
                    </a:lnL>
                    <a:lnR>
                      <a:noFill/>
                    </a:lnR>
                    <a:lnT>
                      <a:noFill/>
                    </a:lnT>
                    <a:lnB>
                      <a:noFill/>
                    </a:lnB>
                  </a:tcPr>
                </a:tc>
                <a:extLst>
                  <a:ext uri="{0D108BD9-81ED-4DB2-BD59-A6C34878D82A}">
                    <a16:rowId xmlns:a16="http://schemas.microsoft.com/office/drawing/2014/main" val="3843142595"/>
                  </a:ext>
                </a:extLst>
              </a:tr>
              <a:tr h="180437">
                <a:tc>
                  <a:txBody>
                    <a:bodyPr/>
                    <a:lstStyle/>
                    <a:p>
                      <a:pPr algn="l" fontAlgn="b"/>
                      <a:r>
                        <a:rPr lang="en-US" sz="900" b="0" i="0" u="none" strike="noStrike">
                          <a:solidFill>
                            <a:srgbClr val="000000"/>
                          </a:solidFill>
                          <a:effectLst/>
                          <a:latin typeface="Calibri" panose="020F0502020204030204" pitchFamily="34" charset="0"/>
                        </a:rPr>
                        <a:t>Debt service</a:t>
                      </a:r>
                    </a:p>
                  </a:txBody>
                  <a:tcPr marL="162393"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17,000 </a:t>
                      </a:r>
                    </a:p>
                  </a:txBody>
                  <a:tcPr marL="9022" marR="9022" marT="9022" marB="0" anchor="b">
                    <a:lnL>
                      <a:noFill/>
                    </a:lnL>
                    <a:lnR>
                      <a:noFill/>
                    </a:lnR>
                    <a:lnT>
                      <a:noFill/>
                    </a:lnT>
                    <a:lnB>
                      <a:noFill/>
                    </a:lnB>
                  </a:tcPr>
                </a:tc>
                <a:extLst>
                  <a:ext uri="{0D108BD9-81ED-4DB2-BD59-A6C34878D82A}">
                    <a16:rowId xmlns:a16="http://schemas.microsoft.com/office/drawing/2014/main" val="10289267"/>
                  </a:ext>
                </a:extLst>
              </a:tr>
              <a:tr h="180437">
                <a:tc>
                  <a:txBody>
                    <a:bodyPr/>
                    <a:lstStyle/>
                    <a:p>
                      <a:pPr algn="l" fontAlgn="b"/>
                      <a:r>
                        <a:rPr lang="en-US" sz="900" b="0" i="0" u="none" strike="noStrike">
                          <a:solidFill>
                            <a:srgbClr val="000000"/>
                          </a:solidFill>
                          <a:effectLst/>
                          <a:latin typeface="Calibri" panose="020F0502020204030204" pitchFamily="34" charset="0"/>
                        </a:rPr>
                        <a:t>Capital projects funds</a:t>
                      </a:r>
                    </a:p>
                  </a:txBody>
                  <a:tcPr marL="162393"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430,000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430,000 </a:t>
                      </a:r>
                    </a:p>
                  </a:txBody>
                  <a:tcPr marL="9022" marR="9022" marT="9022" marB="0" anchor="b">
                    <a:lnL>
                      <a:noFill/>
                    </a:lnL>
                    <a:lnR>
                      <a:noFill/>
                    </a:lnR>
                    <a:lnT>
                      <a:noFill/>
                    </a:lnT>
                    <a:lnB>
                      <a:noFill/>
                    </a:lnB>
                  </a:tcPr>
                </a:tc>
                <a:extLst>
                  <a:ext uri="{0D108BD9-81ED-4DB2-BD59-A6C34878D82A}">
                    <a16:rowId xmlns:a16="http://schemas.microsoft.com/office/drawing/2014/main" val="4234715305"/>
                  </a:ext>
                </a:extLst>
              </a:tr>
              <a:tr h="180437">
                <a:tc>
                  <a:txBody>
                    <a:bodyPr/>
                    <a:lstStyle/>
                    <a:p>
                      <a:pPr algn="l" fontAlgn="b"/>
                      <a:r>
                        <a:rPr lang="en-US" sz="900" b="0" i="0" u="none" strike="noStrike">
                          <a:solidFill>
                            <a:srgbClr val="000000"/>
                          </a:solidFill>
                          <a:effectLst/>
                          <a:latin typeface="Calibri" panose="020F0502020204030204" pitchFamily="34" charset="0"/>
                        </a:rPr>
                        <a:t>Unassigned</a:t>
                      </a:r>
                    </a:p>
                  </a:txBody>
                  <a:tcPr marL="81197"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1,180,000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1,180,000 </a:t>
                      </a:r>
                    </a:p>
                  </a:txBody>
                  <a:tcPr marL="9022" marR="9022" marT="902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148290"/>
                  </a:ext>
                </a:extLst>
              </a:tr>
              <a:tr h="180437">
                <a:tc>
                  <a:txBody>
                    <a:bodyPr/>
                    <a:lstStyle/>
                    <a:p>
                      <a:pPr algn="l" fontAlgn="b"/>
                      <a:r>
                        <a:rPr lang="en-US" sz="900" b="0" i="0" u="none" strike="noStrike">
                          <a:solidFill>
                            <a:srgbClr val="000000"/>
                          </a:solidFill>
                          <a:effectLst/>
                          <a:latin typeface="Calibri" panose="020F0502020204030204" pitchFamily="34" charset="0"/>
                        </a:rPr>
                        <a:t>Total fund balances</a:t>
                      </a:r>
                    </a:p>
                  </a:txBody>
                  <a:tcPr marL="405984"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1,180,000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170,000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93,000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380,000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17,000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430,000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535,000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2,805,000 </a:t>
                      </a:r>
                    </a:p>
                  </a:txBody>
                  <a:tcPr marL="9022" marR="9022" marT="902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515851"/>
                  </a:ext>
                </a:extLst>
              </a:tr>
              <a:tr h="306743">
                <a:tc>
                  <a:txBody>
                    <a:bodyPr/>
                    <a:lstStyle/>
                    <a:p>
                      <a:pPr algn="l" fontAlgn="b"/>
                      <a:r>
                        <a:rPr lang="en-US" sz="900" b="0" i="0" u="none" strike="noStrike">
                          <a:solidFill>
                            <a:srgbClr val="000000"/>
                          </a:solidFill>
                          <a:effectLst/>
                          <a:latin typeface="Calibri" panose="020F0502020204030204" pitchFamily="34" charset="0"/>
                        </a:rPr>
                        <a:t>Total liabilities, deferred inflows of resources and fund balances</a:t>
                      </a:r>
                    </a:p>
                  </a:txBody>
                  <a:tcPr marL="9022" marR="9022" marT="9022"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1,283,000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200,000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113,000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380,000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55,000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434,000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550,000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3,015,000 </a:t>
                      </a:r>
                    </a:p>
                  </a:txBody>
                  <a:tcPr marL="9022" marR="9022" marT="902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07098116"/>
                  </a:ext>
                </a:extLst>
              </a:tr>
            </a:tbl>
          </a:graphicData>
        </a:graphic>
      </p:graphicFrame>
    </p:spTree>
    <p:extLst>
      <p:ext uri="{BB962C8B-B14F-4D97-AF65-F5344CB8AC3E}">
        <p14:creationId xmlns:p14="http://schemas.microsoft.com/office/powerpoint/2010/main" val="112842828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Reconciliation of the Governmental Funds Balance Sheet with the Governmental Wide Statement of Net Position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5" name="Table 4">
            <a:extLst>
              <a:ext uri="{FF2B5EF4-FFF2-40B4-BE49-F238E27FC236}">
                <a16:creationId xmlns:a16="http://schemas.microsoft.com/office/drawing/2014/main" id="{B490B38B-D3DA-407B-B014-AF4ABC90BB06}"/>
              </a:ext>
            </a:extLst>
          </p:cNvPr>
          <p:cNvGraphicFramePr>
            <a:graphicFrameLocks noGrp="1"/>
          </p:cNvGraphicFramePr>
          <p:nvPr>
            <p:extLst>
              <p:ext uri="{D42A27DB-BD31-4B8C-83A1-F6EECF244321}">
                <p14:modId xmlns:p14="http://schemas.microsoft.com/office/powerpoint/2010/main" val="791620279"/>
              </p:ext>
            </p:extLst>
          </p:nvPr>
        </p:nvGraphicFramePr>
        <p:xfrm>
          <a:off x="889000" y="1366837"/>
          <a:ext cx="7366000" cy="4200525"/>
        </p:xfrm>
        <a:graphic>
          <a:graphicData uri="http://schemas.openxmlformats.org/drawingml/2006/table">
            <a:tbl>
              <a:tblPr/>
              <a:tblGrid>
                <a:gridCol w="5981700">
                  <a:extLst>
                    <a:ext uri="{9D8B030D-6E8A-4147-A177-3AD203B41FA5}">
                      <a16:colId xmlns:a16="http://schemas.microsoft.com/office/drawing/2014/main" val="945281050"/>
                    </a:ext>
                  </a:extLst>
                </a:gridCol>
                <a:gridCol w="609600">
                  <a:extLst>
                    <a:ext uri="{9D8B030D-6E8A-4147-A177-3AD203B41FA5}">
                      <a16:colId xmlns:a16="http://schemas.microsoft.com/office/drawing/2014/main" val="2379830036"/>
                    </a:ext>
                  </a:extLst>
                </a:gridCol>
                <a:gridCol w="774700">
                  <a:extLst>
                    <a:ext uri="{9D8B030D-6E8A-4147-A177-3AD203B41FA5}">
                      <a16:colId xmlns:a16="http://schemas.microsoft.com/office/drawing/2014/main" val="553102731"/>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Total fund balance, governmental funds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2,805,000 </a:t>
                      </a:r>
                    </a:p>
                  </a:txBody>
                  <a:tcPr marL="9525" marR="9525" marT="9525" marB="0" anchor="b">
                    <a:lnL>
                      <a:noFill/>
                    </a:lnL>
                    <a:lnR>
                      <a:noFill/>
                    </a:lnR>
                    <a:lnT>
                      <a:noFill/>
                    </a:lnT>
                    <a:lnB>
                      <a:noFill/>
                    </a:lnB>
                  </a:tcPr>
                </a:tc>
                <a:extLst>
                  <a:ext uri="{0D108BD9-81ED-4DB2-BD59-A6C34878D82A}">
                    <a16:rowId xmlns:a16="http://schemas.microsoft.com/office/drawing/2014/main" val="382543244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90204747"/>
                  </a:ext>
                </a:extLst>
              </a:tr>
              <a:tr h="381000">
                <a:tc>
                  <a:txBody>
                    <a:bodyPr/>
                    <a:lstStyle/>
                    <a:p>
                      <a:pPr algn="l" fontAlgn="b"/>
                      <a:r>
                        <a:rPr lang="en-US" sz="1100" b="0" i="0" u="none" strike="noStrike">
                          <a:solidFill>
                            <a:srgbClr val="000000"/>
                          </a:solidFill>
                          <a:effectLst/>
                          <a:latin typeface="Calibri" panose="020F0502020204030204" pitchFamily="34" charset="0"/>
                        </a:rPr>
                        <a:t>Amounts reported for governmental activities in the statement of net position are different because: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2884501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34437237"/>
                  </a:ext>
                </a:extLst>
              </a:tr>
              <a:tr h="571500">
                <a:tc>
                  <a:txBody>
                    <a:bodyPr/>
                    <a:lstStyle/>
                    <a:p>
                      <a:pPr algn="l" fontAlgn="b"/>
                      <a:r>
                        <a:rPr lang="en-US" sz="1100" b="0" i="0" u="none" strike="noStrike">
                          <a:solidFill>
                            <a:srgbClr val="000000"/>
                          </a:solidFill>
                          <a:effectLst/>
                          <a:latin typeface="Calibri" panose="020F0502020204030204" pitchFamily="34" charset="0"/>
                        </a:rPr>
                        <a:t>Capital assets used in governmental activities are not current financial resources and therefore are not reported in this  fund financial statement, but are reported in the governmental activities of the statement of net position.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7477680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44011425"/>
                  </a:ext>
                </a:extLst>
              </a:tr>
              <a:tr h="571500">
                <a:tc>
                  <a:txBody>
                    <a:bodyPr/>
                    <a:lstStyle/>
                    <a:p>
                      <a:pPr algn="l" fontAlgn="b"/>
                      <a:r>
                        <a:rPr lang="en-US" sz="1100" b="0" i="0" u="none" strike="noStrike">
                          <a:solidFill>
                            <a:srgbClr val="000000"/>
                          </a:solidFill>
                          <a:effectLst/>
                          <a:latin typeface="Calibri" panose="020F0502020204030204" pitchFamily="34" charset="0"/>
                        </a:rPr>
                        <a:t>Property taxes receivable that are not available to pay current period expenditures and therefore are not reported in this fund financial statement, but are reported in the governmental activities of the statement of net position.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6018964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3738533"/>
                  </a:ext>
                </a:extLst>
              </a:tr>
              <a:tr h="571500">
                <a:tc>
                  <a:txBody>
                    <a:bodyPr/>
                    <a:lstStyle/>
                    <a:p>
                      <a:pPr algn="l" fontAlgn="b"/>
                      <a:r>
                        <a:rPr lang="en-US" sz="1100" b="0" i="0" u="none" strike="noStrike">
                          <a:solidFill>
                            <a:srgbClr val="000000"/>
                          </a:solidFill>
                          <a:effectLst/>
                          <a:latin typeface="Calibri" panose="020F0502020204030204" pitchFamily="34" charset="0"/>
                        </a:rPr>
                        <a:t>Deferred outflows and inflows of resources are not current financial resources and therefore are not reported in this fund financial statement, but are reported in the governmental activities of the statement of net position.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44939262"/>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27511345"/>
                  </a:ext>
                </a:extLst>
              </a:tr>
              <a:tr h="571500">
                <a:tc>
                  <a:txBody>
                    <a:bodyPr/>
                    <a:lstStyle/>
                    <a:p>
                      <a:pPr algn="l" fontAlgn="b"/>
                      <a:r>
                        <a:rPr lang="en-US" sz="1100" b="0" i="0" u="none" strike="noStrike">
                          <a:solidFill>
                            <a:srgbClr val="000000"/>
                          </a:solidFill>
                          <a:effectLst/>
                          <a:latin typeface="Calibri" panose="020F0502020204030204" pitchFamily="34" charset="0"/>
                        </a:rPr>
                        <a:t>Some liabilities, such as compensated absences, bonds payable, other postemployment benefits and net pension liability, are not included in the fund financial statement, but are included in the governmental activities of the statement of net position.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6328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2306570"/>
                  </a:ext>
                </a:extLst>
              </a:tr>
              <a:tr h="200025">
                <a:tc>
                  <a:txBody>
                    <a:bodyPr/>
                    <a:lstStyle/>
                    <a:p>
                      <a:pPr algn="l" fontAlgn="b"/>
                      <a:r>
                        <a:rPr lang="en-US" sz="1100" b="0" i="0" u="none" strike="noStrike">
                          <a:solidFill>
                            <a:srgbClr val="000000"/>
                          </a:solidFill>
                          <a:effectLst/>
                          <a:latin typeface="Calibri" panose="020F0502020204030204" pitchFamily="34" charset="0"/>
                        </a:rPr>
                        <a:t>Net position of governmental activities in the statement of net position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1,293,000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0123426"/>
                  </a:ext>
                </a:extLst>
              </a:tr>
            </a:tbl>
          </a:graphicData>
        </a:graphic>
      </p:graphicFrame>
    </p:spTree>
    <p:extLst>
      <p:ext uri="{BB962C8B-B14F-4D97-AF65-F5344CB8AC3E}">
        <p14:creationId xmlns:p14="http://schemas.microsoft.com/office/powerpoint/2010/main" val="181336117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Statement of Revenues, Expenditures and Changes in Fund Balances Governmental Funds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5" name="Table 4">
            <a:extLst>
              <a:ext uri="{FF2B5EF4-FFF2-40B4-BE49-F238E27FC236}">
                <a16:creationId xmlns:a16="http://schemas.microsoft.com/office/drawing/2014/main" id="{CDE3DE0F-53A0-4FD9-860E-B774DDB76F8D}"/>
              </a:ext>
            </a:extLst>
          </p:cNvPr>
          <p:cNvGraphicFramePr>
            <a:graphicFrameLocks noGrp="1"/>
          </p:cNvGraphicFramePr>
          <p:nvPr/>
        </p:nvGraphicFramePr>
        <p:xfrm>
          <a:off x="1055584" y="990606"/>
          <a:ext cx="7032832" cy="4952988"/>
        </p:xfrm>
        <a:graphic>
          <a:graphicData uri="http://schemas.openxmlformats.org/drawingml/2006/table">
            <a:tbl>
              <a:tblPr/>
              <a:tblGrid>
                <a:gridCol w="1869704">
                  <a:extLst>
                    <a:ext uri="{9D8B030D-6E8A-4147-A177-3AD203B41FA5}">
                      <a16:colId xmlns:a16="http://schemas.microsoft.com/office/drawing/2014/main" val="939021512"/>
                    </a:ext>
                  </a:extLst>
                </a:gridCol>
                <a:gridCol w="574634">
                  <a:extLst>
                    <a:ext uri="{9D8B030D-6E8A-4147-A177-3AD203B41FA5}">
                      <a16:colId xmlns:a16="http://schemas.microsoft.com/office/drawing/2014/main" val="1784843709"/>
                    </a:ext>
                  </a:extLst>
                </a:gridCol>
                <a:gridCol w="737590">
                  <a:extLst>
                    <a:ext uri="{9D8B030D-6E8A-4147-A177-3AD203B41FA5}">
                      <a16:colId xmlns:a16="http://schemas.microsoft.com/office/drawing/2014/main" val="714052032"/>
                    </a:ext>
                  </a:extLst>
                </a:gridCol>
                <a:gridCol w="574634">
                  <a:extLst>
                    <a:ext uri="{9D8B030D-6E8A-4147-A177-3AD203B41FA5}">
                      <a16:colId xmlns:a16="http://schemas.microsoft.com/office/drawing/2014/main" val="2156284713"/>
                    </a:ext>
                  </a:extLst>
                </a:gridCol>
                <a:gridCol w="771896">
                  <a:extLst>
                    <a:ext uri="{9D8B030D-6E8A-4147-A177-3AD203B41FA5}">
                      <a16:colId xmlns:a16="http://schemas.microsoft.com/office/drawing/2014/main" val="3167588187"/>
                    </a:ext>
                  </a:extLst>
                </a:gridCol>
                <a:gridCol w="574634">
                  <a:extLst>
                    <a:ext uri="{9D8B030D-6E8A-4147-A177-3AD203B41FA5}">
                      <a16:colId xmlns:a16="http://schemas.microsoft.com/office/drawing/2014/main" val="2260592947"/>
                    </a:ext>
                  </a:extLst>
                </a:gridCol>
                <a:gridCol w="574634">
                  <a:extLst>
                    <a:ext uri="{9D8B030D-6E8A-4147-A177-3AD203B41FA5}">
                      <a16:colId xmlns:a16="http://schemas.microsoft.com/office/drawing/2014/main" val="3900669120"/>
                    </a:ext>
                  </a:extLst>
                </a:gridCol>
                <a:gridCol w="677553">
                  <a:extLst>
                    <a:ext uri="{9D8B030D-6E8A-4147-A177-3AD203B41FA5}">
                      <a16:colId xmlns:a16="http://schemas.microsoft.com/office/drawing/2014/main" val="1536031805"/>
                    </a:ext>
                  </a:extLst>
                </a:gridCol>
                <a:gridCol w="677553">
                  <a:extLst>
                    <a:ext uri="{9D8B030D-6E8A-4147-A177-3AD203B41FA5}">
                      <a16:colId xmlns:a16="http://schemas.microsoft.com/office/drawing/2014/main" val="1284648474"/>
                    </a:ext>
                  </a:extLst>
                </a:gridCol>
              </a:tblGrid>
              <a:tr h="315191">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ctr" fontAlgn="b"/>
                      <a:r>
                        <a:rPr lang="en-US" sz="600" b="1" i="0" u="none" strike="noStrike">
                          <a:solidFill>
                            <a:srgbClr val="000000"/>
                          </a:solidFill>
                          <a:effectLst/>
                          <a:latin typeface="Calibri" panose="020F0502020204030204" pitchFamily="34" charset="0"/>
                        </a:rPr>
                        <a:t>General Fund</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Transportation</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School Food</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Miscellaneous Programs</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Debt Service</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Building Reserve</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Other Governmental Funds</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Total Governmental Funds</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168736"/>
                  </a:ext>
                </a:extLst>
              </a:tr>
              <a:tr h="128649">
                <a:tc>
                  <a:txBody>
                    <a:bodyPr/>
                    <a:lstStyle/>
                    <a:p>
                      <a:pPr algn="l" fontAlgn="b"/>
                      <a:r>
                        <a:rPr lang="en-US" sz="600" b="1" i="0" u="none" strike="noStrike">
                          <a:solidFill>
                            <a:srgbClr val="000000"/>
                          </a:solidFill>
                          <a:effectLst/>
                          <a:latin typeface="Calibri" panose="020F0502020204030204" pitchFamily="34" charset="0"/>
                        </a:rPr>
                        <a:t>REVENUES</a:t>
                      </a: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9075785"/>
                  </a:ext>
                </a:extLst>
              </a:tr>
              <a:tr h="128649">
                <a:tc>
                  <a:txBody>
                    <a:bodyPr/>
                    <a:lstStyle/>
                    <a:p>
                      <a:pPr algn="l" fontAlgn="b"/>
                      <a:r>
                        <a:rPr lang="en-US" sz="600" b="0" i="0" u="none" strike="noStrike">
                          <a:solidFill>
                            <a:srgbClr val="000000"/>
                          </a:solidFill>
                          <a:effectLst/>
                          <a:latin typeface="Calibri" panose="020F0502020204030204" pitchFamily="34" charset="0"/>
                        </a:rPr>
                        <a:t>Property taxes for general purposes</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2,120,000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598,000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775,000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72,000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3,830,000 </a:t>
                      </a:r>
                    </a:p>
                  </a:txBody>
                  <a:tcPr marL="6432" marR="6432" marT="6432" marB="0" anchor="b">
                    <a:lnL>
                      <a:noFill/>
                    </a:lnL>
                    <a:lnR>
                      <a:noFill/>
                    </a:lnR>
                    <a:lnT>
                      <a:noFill/>
                    </a:lnT>
                    <a:lnB>
                      <a:noFill/>
                    </a:lnB>
                  </a:tcPr>
                </a:tc>
                <a:extLst>
                  <a:ext uri="{0D108BD9-81ED-4DB2-BD59-A6C34878D82A}">
                    <a16:rowId xmlns:a16="http://schemas.microsoft.com/office/drawing/2014/main" val="3712454291"/>
                  </a:ext>
                </a:extLst>
              </a:tr>
              <a:tr h="128649">
                <a:tc>
                  <a:txBody>
                    <a:bodyPr/>
                    <a:lstStyle/>
                    <a:p>
                      <a:pPr algn="l" fontAlgn="b"/>
                      <a:r>
                        <a:rPr lang="en-US" sz="600" b="0" i="0" u="none" strike="noStrike">
                          <a:solidFill>
                            <a:srgbClr val="000000"/>
                          </a:solidFill>
                          <a:effectLst/>
                          <a:latin typeface="Calibri" panose="020F0502020204030204" pitchFamily="34" charset="0"/>
                        </a:rPr>
                        <a:t>Tuition</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7,000 </a:t>
                      </a:r>
                    </a:p>
                  </a:txBody>
                  <a:tcPr marL="6432" marR="6432" marT="6432" marB="0" anchor="b">
                    <a:lnL>
                      <a:noFill/>
                    </a:lnL>
                    <a:lnR>
                      <a:noFill/>
                    </a:lnR>
                    <a:lnT>
                      <a:noFill/>
                    </a:lnT>
                    <a:lnB>
                      <a:noFill/>
                    </a:lnB>
                  </a:tcPr>
                </a:tc>
                <a:extLst>
                  <a:ext uri="{0D108BD9-81ED-4DB2-BD59-A6C34878D82A}">
                    <a16:rowId xmlns:a16="http://schemas.microsoft.com/office/drawing/2014/main" val="2771787991"/>
                  </a:ext>
                </a:extLst>
              </a:tr>
              <a:tr h="128649">
                <a:tc>
                  <a:txBody>
                    <a:bodyPr/>
                    <a:lstStyle/>
                    <a:p>
                      <a:pPr algn="l" fontAlgn="b"/>
                      <a:r>
                        <a:rPr lang="en-US" sz="600" b="0" i="0" u="none" strike="noStrike">
                          <a:solidFill>
                            <a:srgbClr val="000000"/>
                          </a:solidFill>
                          <a:effectLst/>
                          <a:latin typeface="Calibri" panose="020F0502020204030204" pitchFamily="34" charset="0"/>
                        </a:rPr>
                        <a:t>Intergovernmental:</a:t>
                      </a: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extLst>
                  <a:ext uri="{0D108BD9-81ED-4DB2-BD59-A6C34878D82A}">
                    <a16:rowId xmlns:a16="http://schemas.microsoft.com/office/drawing/2014/main" val="3070534229"/>
                  </a:ext>
                </a:extLst>
              </a:tr>
              <a:tr h="128649">
                <a:tc>
                  <a:txBody>
                    <a:bodyPr/>
                    <a:lstStyle/>
                    <a:p>
                      <a:pPr algn="l" fontAlgn="b"/>
                      <a:r>
                        <a:rPr lang="en-US" sz="600" b="0" i="0" u="none" strike="noStrike">
                          <a:solidFill>
                            <a:srgbClr val="000000"/>
                          </a:solidFill>
                          <a:effectLst/>
                          <a:latin typeface="Calibri" panose="020F0502020204030204" pitchFamily="34" charset="0"/>
                        </a:rPr>
                        <a:t>County</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1,020,000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1,090,000 </a:t>
                      </a:r>
                    </a:p>
                  </a:txBody>
                  <a:tcPr marL="6432" marR="6432" marT="6432" marB="0" anchor="b">
                    <a:lnL>
                      <a:noFill/>
                    </a:lnL>
                    <a:lnR>
                      <a:noFill/>
                    </a:lnR>
                    <a:lnT>
                      <a:noFill/>
                    </a:lnT>
                    <a:lnB>
                      <a:noFill/>
                    </a:lnB>
                  </a:tcPr>
                </a:tc>
                <a:extLst>
                  <a:ext uri="{0D108BD9-81ED-4DB2-BD59-A6C34878D82A}">
                    <a16:rowId xmlns:a16="http://schemas.microsoft.com/office/drawing/2014/main" val="1183235949"/>
                  </a:ext>
                </a:extLst>
              </a:tr>
              <a:tr h="128649">
                <a:tc>
                  <a:txBody>
                    <a:bodyPr/>
                    <a:lstStyle/>
                    <a:p>
                      <a:pPr algn="l" fontAlgn="b"/>
                      <a:r>
                        <a:rPr lang="en-US" sz="600" b="0" i="0" u="none" strike="noStrike">
                          <a:solidFill>
                            <a:srgbClr val="000000"/>
                          </a:solidFill>
                          <a:effectLst/>
                          <a:latin typeface="Calibri" panose="020F0502020204030204" pitchFamily="34" charset="0"/>
                        </a:rPr>
                        <a:t>State</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5,785,000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6,483,000 </a:t>
                      </a:r>
                    </a:p>
                  </a:txBody>
                  <a:tcPr marL="6432" marR="6432" marT="6432" marB="0" anchor="b">
                    <a:lnL>
                      <a:noFill/>
                    </a:lnL>
                    <a:lnR>
                      <a:noFill/>
                    </a:lnR>
                    <a:lnT>
                      <a:noFill/>
                    </a:lnT>
                    <a:lnB>
                      <a:noFill/>
                    </a:lnB>
                  </a:tcPr>
                </a:tc>
                <a:extLst>
                  <a:ext uri="{0D108BD9-81ED-4DB2-BD59-A6C34878D82A}">
                    <a16:rowId xmlns:a16="http://schemas.microsoft.com/office/drawing/2014/main" val="3892171501"/>
                  </a:ext>
                </a:extLst>
              </a:tr>
              <a:tr h="128649">
                <a:tc>
                  <a:txBody>
                    <a:bodyPr/>
                    <a:lstStyle/>
                    <a:p>
                      <a:pPr algn="l" fontAlgn="b"/>
                      <a:r>
                        <a:rPr lang="en-US" sz="600" b="0" i="0" u="none" strike="noStrike">
                          <a:solidFill>
                            <a:srgbClr val="000000"/>
                          </a:solidFill>
                          <a:effectLst/>
                          <a:latin typeface="Calibri" panose="020F0502020204030204" pitchFamily="34" charset="0"/>
                        </a:rPr>
                        <a:t>Federal</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625,000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1,130,000 </a:t>
                      </a:r>
                    </a:p>
                  </a:txBody>
                  <a:tcPr marL="6432" marR="6432" marT="6432" marB="0" anchor="b">
                    <a:lnL>
                      <a:noFill/>
                    </a:lnL>
                    <a:lnR>
                      <a:noFill/>
                    </a:lnR>
                    <a:lnT>
                      <a:noFill/>
                    </a:lnT>
                    <a:lnB>
                      <a:noFill/>
                    </a:lnB>
                  </a:tcPr>
                </a:tc>
                <a:extLst>
                  <a:ext uri="{0D108BD9-81ED-4DB2-BD59-A6C34878D82A}">
                    <a16:rowId xmlns:a16="http://schemas.microsoft.com/office/drawing/2014/main" val="894167093"/>
                  </a:ext>
                </a:extLst>
              </a:tr>
              <a:tr h="128649">
                <a:tc>
                  <a:txBody>
                    <a:bodyPr/>
                    <a:lstStyle/>
                    <a:p>
                      <a:pPr algn="l" fontAlgn="b"/>
                      <a:r>
                        <a:rPr lang="en-US" sz="600" b="0" i="0" u="none" strike="noStrike">
                          <a:solidFill>
                            <a:srgbClr val="000000"/>
                          </a:solidFill>
                          <a:effectLst/>
                          <a:latin typeface="Calibri" panose="020F0502020204030204" pitchFamily="34" charset="0"/>
                        </a:rPr>
                        <a:t>Interest on investments</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37,000 </a:t>
                      </a:r>
                    </a:p>
                  </a:txBody>
                  <a:tcPr marL="6432" marR="6432" marT="6432" marB="0" anchor="b">
                    <a:lnL>
                      <a:noFill/>
                    </a:lnL>
                    <a:lnR>
                      <a:noFill/>
                    </a:lnR>
                    <a:lnT>
                      <a:noFill/>
                    </a:lnT>
                    <a:lnB>
                      <a:noFill/>
                    </a:lnB>
                  </a:tcPr>
                </a:tc>
                <a:extLst>
                  <a:ext uri="{0D108BD9-81ED-4DB2-BD59-A6C34878D82A}">
                    <a16:rowId xmlns:a16="http://schemas.microsoft.com/office/drawing/2014/main" val="2443236860"/>
                  </a:ext>
                </a:extLst>
              </a:tr>
              <a:tr h="128649">
                <a:tc>
                  <a:txBody>
                    <a:bodyPr/>
                    <a:lstStyle/>
                    <a:p>
                      <a:pPr algn="l" fontAlgn="b"/>
                      <a:r>
                        <a:rPr lang="en-US" sz="600" b="0" i="0" u="none" strike="noStrike">
                          <a:solidFill>
                            <a:srgbClr val="000000"/>
                          </a:solidFill>
                          <a:effectLst/>
                          <a:latin typeface="Calibri" panose="020F0502020204030204" pitchFamily="34" charset="0"/>
                        </a:rPr>
                        <a:t>Food services</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165,000 </a:t>
                      </a:r>
                    </a:p>
                  </a:txBody>
                  <a:tcPr marL="6432" marR="6432" marT="6432" marB="0" anchor="b">
                    <a:lnL>
                      <a:noFill/>
                    </a:lnL>
                    <a:lnR>
                      <a:noFill/>
                    </a:lnR>
                    <a:lnT>
                      <a:noFill/>
                    </a:lnT>
                    <a:lnB>
                      <a:noFill/>
                    </a:lnB>
                  </a:tcPr>
                </a:tc>
                <a:extLst>
                  <a:ext uri="{0D108BD9-81ED-4DB2-BD59-A6C34878D82A}">
                    <a16:rowId xmlns:a16="http://schemas.microsoft.com/office/drawing/2014/main" val="560959555"/>
                  </a:ext>
                </a:extLst>
              </a:tr>
              <a:tr h="128649">
                <a:tc>
                  <a:txBody>
                    <a:bodyPr/>
                    <a:lstStyle/>
                    <a:p>
                      <a:pPr algn="l" fontAlgn="b"/>
                      <a:r>
                        <a:rPr lang="en-US" sz="600" b="0" i="0" u="none" strike="noStrike">
                          <a:solidFill>
                            <a:srgbClr val="000000"/>
                          </a:solidFill>
                          <a:effectLst/>
                          <a:latin typeface="Calibri" panose="020F0502020204030204" pitchFamily="34" charset="0"/>
                        </a:rPr>
                        <a:t>Other</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60,000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17,000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84,000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013192"/>
                  </a:ext>
                </a:extLst>
              </a:tr>
              <a:tr h="128649">
                <a:tc>
                  <a:txBody>
                    <a:bodyPr/>
                    <a:lstStyle/>
                    <a:p>
                      <a:pPr algn="l" fontAlgn="b"/>
                      <a:r>
                        <a:rPr lang="en-US" sz="600" b="0" i="0" u="none" strike="noStrike">
                          <a:solidFill>
                            <a:srgbClr val="000000"/>
                          </a:solidFill>
                          <a:effectLst/>
                          <a:latin typeface="Calibri" panose="020F0502020204030204" pitchFamily="34" charset="0"/>
                        </a:rPr>
                        <a:t>Total revenues</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7,924,000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770,000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674,000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1,279,000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784,000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76,000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1,319,000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12,826,000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197621"/>
                  </a:ext>
                </a:extLst>
              </a:tr>
              <a:tr h="128649">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39631821"/>
                  </a:ext>
                </a:extLst>
              </a:tr>
              <a:tr h="128649">
                <a:tc>
                  <a:txBody>
                    <a:bodyPr/>
                    <a:lstStyle/>
                    <a:p>
                      <a:pPr algn="l" fontAlgn="b"/>
                      <a:r>
                        <a:rPr lang="en-US" sz="600" b="1" i="0" u="none" strike="noStrike">
                          <a:solidFill>
                            <a:srgbClr val="000000"/>
                          </a:solidFill>
                          <a:effectLst/>
                          <a:latin typeface="Calibri" panose="020F0502020204030204" pitchFamily="34" charset="0"/>
                        </a:rPr>
                        <a:t>EXPENDITURES</a:t>
                      </a: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extLst>
                  <a:ext uri="{0D108BD9-81ED-4DB2-BD59-A6C34878D82A}">
                    <a16:rowId xmlns:a16="http://schemas.microsoft.com/office/drawing/2014/main" val="1576577885"/>
                  </a:ext>
                </a:extLst>
              </a:tr>
              <a:tr h="128649">
                <a:tc>
                  <a:txBody>
                    <a:bodyPr/>
                    <a:lstStyle/>
                    <a:p>
                      <a:pPr algn="l" fontAlgn="b"/>
                      <a:r>
                        <a:rPr lang="en-US" sz="600" b="0" i="0" u="none" strike="noStrike">
                          <a:solidFill>
                            <a:srgbClr val="000000"/>
                          </a:solidFill>
                          <a:effectLst/>
                          <a:latin typeface="Calibri" panose="020F0502020204030204" pitchFamily="34" charset="0"/>
                        </a:rPr>
                        <a:t>Current:</a:t>
                      </a: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extLst>
                  <a:ext uri="{0D108BD9-81ED-4DB2-BD59-A6C34878D82A}">
                    <a16:rowId xmlns:a16="http://schemas.microsoft.com/office/drawing/2014/main" val="2684713739"/>
                  </a:ext>
                </a:extLst>
              </a:tr>
              <a:tr h="128649">
                <a:tc>
                  <a:txBody>
                    <a:bodyPr/>
                    <a:lstStyle/>
                    <a:p>
                      <a:pPr algn="l" fontAlgn="b"/>
                      <a:r>
                        <a:rPr lang="en-US" sz="600" b="0" i="0" u="none" strike="noStrike">
                          <a:solidFill>
                            <a:srgbClr val="000000"/>
                          </a:solidFill>
                          <a:effectLst/>
                          <a:latin typeface="Calibri" panose="020F0502020204030204" pitchFamily="34" charset="0"/>
                        </a:rPr>
                        <a:t>Instruction</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4,970,000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6,560,000 </a:t>
                      </a:r>
                    </a:p>
                  </a:txBody>
                  <a:tcPr marL="6432" marR="6432" marT="6432" marB="0" anchor="b">
                    <a:lnL>
                      <a:noFill/>
                    </a:lnL>
                    <a:lnR>
                      <a:noFill/>
                    </a:lnR>
                    <a:lnT>
                      <a:noFill/>
                    </a:lnT>
                    <a:lnB>
                      <a:noFill/>
                    </a:lnB>
                  </a:tcPr>
                </a:tc>
                <a:extLst>
                  <a:ext uri="{0D108BD9-81ED-4DB2-BD59-A6C34878D82A}">
                    <a16:rowId xmlns:a16="http://schemas.microsoft.com/office/drawing/2014/main" val="227680515"/>
                  </a:ext>
                </a:extLst>
              </a:tr>
              <a:tr h="128649">
                <a:tc>
                  <a:txBody>
                    <a:bodyPr/>
                    <a:lstStyle/>
                    <a:p>
                      <a:pPr algn="l" fontAlgn="b"/>
                      <a:r>
                        <a:rPr lang="en-US" sz="600" b="0" i="0" u="none" strike="noStrike">
                          <a:solidFill>
                            <a:srgbClr val="000000"/>
                          </a:solidFill>
                          <a:effectLst/>
                          <a:latin typeface="Calibri" panose="020F0502020204030204" pitchFamily="34" charset="0"/>
                        </a:rPr>
                        <a:t>Supporting services</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1,806,000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570,000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517,000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2,893,000 </a:t>
                      </a:r>
                    </a:p>
                  </a:txBody>
                  <a:tcPr marL="6432" marR="6432" marT="6432" marB="0" anchor="b">
                    <a:lnL>
                      <a:noFill/>
                    </a:lnL>
                    <a:lnR>
                      <a:noFill/>
                    </a:lnR>
                    <a:lnT>
                      <a:noFill/>
                    </a:lnT>
                    <a:lnB>
                      <a:noFill/>
                    </a:lnB>
                  </a:tcPr>
                </a:tc>
                <a:extLst>
                  <a:ext uri="{0D108BD9-81ED-4DB2-BD59-A6C34878D82A}">
                    <a16:rowId xmlns:a16="http://schemas.microsoft.com/office/drawing/2014/main" val="2495566285"/>
                  </a:ext>
                </a:extLst>
              </a:tr>
              <a:tr h="128649">
                <a:tc>
                  <a:txBody>
                    <a:bodyPr/>
                    <a:lstStyle/>
                    <a:p>
                      <a:pPr algn="l" fontAlgn="b"/>
                      <a:r>
                        <a:rPr lang="en-US" sz="600" b="0" i="0" u="none" strike="noStrike">
                          <a:solidFill>
                            <a:srgbClr val="000000"/>
                          </a:solidFill>
                          <a:effectLst/>
                          <a:latin typeface="Calibri" panose="020F0502020204030204" pitchFamily="34" charset="0"/>
                        </a:rPr>
                        <a:t>Operations and maintenance</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1,008,000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87,000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1,151,000 </a:t>
                      </a:r>
                    </a:p>
                  </a:txBody>
                  <a:tcPr marL="6432" marR="6432" marT="6432" marB="0" anchor="b">
                    <a:lnL>
                      <a:noFill/>
                    </a:lnL>
                    <a:lnR>
                      <a:noFill/>
                    </a:lnR>
                    <a:lnT>
                      <a:noFill/>
                    </a:lnT>
                    <a:lnB>
                      <a:noFill/>
                    </a:lnB>
                  </a:tcPr>
                </a:tc>
                <a:extLst>
                  <a:ext uri="{0D108BD9-81ED-4DB2-BD59-A6C34878D82A}">
                    <a16:rowId xmlns:a16="http://schemas.microsoft.com/office/drawing/2014/main" val="1756483342"/>
                  </a:ext>
                </a:extLst>
              </a:tr>
              <a:tr h="128649">
                <a:tc>
                  <a:txBody>
                    <a:bodyPr/>
                    <a:lstStyle/>
                    <a:p>
                      <a:pPr algn="l" fontAlgn="b"/>
                      <a:r>
                        <a:rPr lang="en-US" sz="600" b="0" i="0" u="none" strike="noStrike">
                          <a:solidFill>
                            <a:srgbClr val="000000"/>
                          </a:solidFill>
                          <a:effectLst/>
                          <a:latin typeface="Calibri" panose="020F0502020204030204" pitchFamily="34" charset="0"/>
                        </a:rPr>
                        <a:t>Student transportation</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665,000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676,000 </a:t>
                      </a:r>
                    </a:p>
                  </a:txBody>
                  <a:tcPr marL="6432" marR="6432" marT="6432" marB="0" anchor="b">
                    <a:lnL>
                      <a:noFill/>
                    </a:lnL>
                    <a:lnR>
                      <a:noFill/>
                    </a:lnR>
                    <a:lnT>
                      <a:noFill/>
                    </a:lnT>
                    <a:lnB>
                      <a:noFill/>
                    </a:lnB>
                  </a:tcPr>
                </a:tc>
                <a:extLst>
                  <a:ext uri="{0D108BD9-81ED-4DB2-BD59-A6C34878D82A}">
                    <a16:rowId xmlns:a16="http://schemas.microsoft.com/office/drawing/2014/main" val="1654029040"/>
                  </a:ext>
                </a:extLst>
              </a:tr>
              <a:tr h="128649">
                <a:tc>
                  <a:txBody>
                    <a:bodyPr/>
                    <a:lstStyle/>
                    <a:p>
                      <a:pPr algn="l" fontAlgn="b"/>
                      <a:r>
                        <a:rPr lang="en-US" sz="600" b="0" i="0" u="none" strike="noStrike">
                          <a:solidFill>
                            <a:srgbClr val="000000"/>
                          </a:solidFill>
                          <a:effectLst/>
                          <a:latin typeface="Calibri" panose="020F0502020204030204" pitchFamily="34" charset="0"/>
                        </a:rPr>
                        <a:t>Food services</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680,000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681,000 </a:t>
                      </a:r>
                    </a:p>
                  </a:txBody>
                  <a:tcPr marL="6432" marR="6432" marT="6432" marB="0" anchor="b">
                    <a:lnL>
                      <a:noFill/>
                    </a:lnL>
                    <a:lnR>
                      <a:noFill/>
                    </a:lnR>
                    <a:lnT>
                      <a:noFill/>
                    </a:lnT>
                    <a:lnB>
                      <a:noFill/>
                    </a:lnB>
                  </a:tcPr>
                </a:tc>
                <a:extLst>
                  <a:ext uri="{0D108BD9-81ED-4DB2-BD59-A6C34878D82A}">
                    <a16:rowId xmlns:a16="http://schemas.microsoft.com/office/drawing/2014/main" val="2642433340"/>
                  </a:ext>
                </a:extLst>
              </a:tr>
              <a:tr h="128649">
                <a:tc>
                  <a:txBody>
                    <a:bodyPr/>
                    <a:lstStyle/>
                    <a:p>
                      <a:pPr algn="l" fontAlgn="b"/>
                      <a:r>
                        <a:rPr lang="en-US" sz="600" b="0" i="0" u="none" strike="noStrike">
                          <a:solidFill>
                            <a:srgbClr val="000000"/>
                          </a:solidFill>
                          <a:effectLst/>
                          <a:latin typeface="Calibri" panose="020F0502020204030204" pitchFamily="34" charset="0"/>
                        </a:rPr>
                        <a:t>Extracurricular</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30,000 </a:t>
                      </a:r>
                    </a:p>
                  </a:txBody>
                  <a:tcPr marL="6432" marR="6432" marT="6432" marB="0" anchor="b">
                    <a:lnL>
                      <a:noFill/>
                    </a:lnL>
                    <a:lnR>
                      <a:noFill/>
                    </a:lnR>
                    <a:lnT>
                      <a:noFill/>
                    </a:lnT>
                    <a:lnB>
                      <a:noFill/>
                    </a:lnB>
                  </a:tcPr>
                </a:tc>
                <a:extLst>
                  <a:ext uri="{0D108BD9-81ED-4DB2-BD59-A6C34878D82A}">
                    <a16:rowId xmlns:a16="http://schemas.microsoft.com/office/drawing/2014/main" val="146840792"/>
                  </a:ext>
                </a:extLst>
              </a:tr>
              <a:tr h="128649">
                <a:tc>
                  <a:txBody>
                    <a:bodyPr/>
                    <a:lstStyle/>
                    <a:p>
                      <a:pPr algn="l" fontAlgn="b"/>
                      <a:r>
                        <a:rPr lang="en-US" sz="600" b="0" i="0" u="none" strike="noStrike">
                          <a:solidFill>
                            <a:srgbClr val="000000"/>
                          </a:solidFill>
                          <a:effectLst/>
                          <a:latin typeface="Calibri" panose="020F0502020204030204" pitchFamily="34" charset="0"/>
                        </a:rPr>
                        <a:t>Capital outlay</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145,000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190,000 </a:t>
                      </a:r>
                    </a:p>
                  </a:txBody>
                  <a:tcPr marL="6432" marR="6432" marT="6432" marB="0" anchor="b">
                    <a:lnL>
                      <a:noFill/>
                    </a:lnL>
                    <a:lnR>
                      <a:noFill/>
                    </a:lnR>
                    <a:lnT>
                      <a:noFill/>
                    </a:lnT>
                    <a:lnB>
                      <a:noFill/>
                    </a:lnB>
                  </a:tcPr>
                </a:tc>
                <a:extLst>
                  <a:ext uri="{0D108BD9-81ED-4DB2-BD59-A6C34878D82A}">
                    <a16:rowId xmlns:a16="http://schemas.microsoft.com/office/drawing/2014/main" val="3529322787"/>
                  </a:ext>
                </a:extLst>
              </a:tr>
              <a:tr h="128649">
                <a:tc>
                  <a:txBody>
                    <a:bodyPr/>
                    <a:lstStyle/>
                    <a:p>
                      <a:pPr algn="l" fontAlgn="b"/>
                      <a:r>
                        <a:rPr lang="en-US" sz="600" b="0" i="0" u="none" strike="noStrike">
                          <a:solidFill>
                            <a:srgbClr val="000000"/>
                          </a:solidFill>
                          <a:effectLst/>
                          <a:latin typeface="Calibri" panose="020F0502020204030204" pitchFamily="34" charset="0"/>
                        </a:rPr>
                        <a:t>Debt service</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1,260,000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1,260,000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539978"/>
                  </a:ext>
                </a:extLst>
              </a:tr>
              <a:tr h="128649">
                <a:tc>
                  <a:txBody>
                    <a:bodyPr/>
                    <a:lstStyle/>
                    <a:p>
                      <a:pPr algn="l" fontAlgn="b"/>
                      <a:r>
                        <a:rPr lang="en-US" sz="600" b="0" i="0" u="none" strike="noStrike">
                          <a:solidFill>
                            <a:srgbClr val="000000"/>
                          </a:solidFill>
                          <a:effectLst/>
                          <a:latin typeface="Calibri" panose="020F0502020204030204" pitchFamily="34" charset="0"/>
                        </a:rPr>
                        <a:t>Total expenditures</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7,855,000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665,000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680,000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1,221,000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1,260,000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200,000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1,560,000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13,441,000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688804"/>
                  </a:ext>
                </a:extLst>
              </a:tr>
              <a:tr h="128649">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45797788"/>
                  </a:ext>
                </a:extLst>
              </a:tr>
              <a:tr h="128649">
                <a:tc>
                  <a:txBody>
                    <a:bodyPr/>
                    <a:lstStyle/>
                    <a:p>
                      <a:pPr algn="l" fontAlgn="b"/>
                      <a:r>
                        <a:rPr lang="en-US" sz="600" b="0" i="0" u="none" strike="noStrike">
                          <a:solidFill>
                            <a:srgbClr val="000000"/>
                          </a:solidFill>
                          <a:effectLst/>
                          <a:latin typeface="Calibri" panose="020F0502020204030204" pitchFamily="34" charset="0"/>
                        </a:rPr>
                        <a:t>Excess (deficiency) of revenues </a:t>
                      </a: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extLst>
                  <a:ext uri="{0D108BD9-81ED-4DB2-BD59-A6C34878D82A}">
                    <a16:rowId xmlns:a16="http://schemas.microsoft.com/office/drawing/2014/main" val="1544069514"/>
                  </a:ext>
                </a:extLst>
              </a:tr>
              <a:tr h="128649">
                <a:tc>
                  <a:txBody>
                    <a:bodyPr/>
                    <a:lstStyle/>
                    <a:p>
                      <a:pPr algn="l" fontAlgn="b"/>
                      <a:r>
                        <a:rPr lang="en-US" sz="600" b="0" i="0" u="none" strike="noStrike">
                          <a:solidFill>
                            <a:srgbClr val="000000"/>
                          </a:solidFill>
                          <a:effectLst/>
                          <a:latin typeface="Calibri" panose="020F0502020204030204" pitchFamily="34" charset="0"/>
                        </a:rPr>
                        <a:t>over expenditures</a:t>
                      </a:r>
                    </a:p>
                  </a:txBody>
                  <a:tcPr marL="5789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69,000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105,000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(6,000)</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58,000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(476,000)</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(124,000)</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(241,000)</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(615,000)</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666053"/>
                  </a:ext>
                </a:extLst>
              </a:tr>
              <a:tr h="128649">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59918033"/>
                  </a:ext>
                </a:extLst>
              </a:tr>
              <a:tr h="128649">
                <a:tc>
                  <a:txBody>
                    <a:bodyPr/>
                    <a:lstStyle/>
                    <a:p>
                      <a:pPr algn="l" fontAlgn="b"/>
                      <a:r>
                        <a:rPr lang="en-US" sz="600" b="1" i="0" u="none" strike="noStrike">
                          <a:solidFill>
                            <a:srgbClr val="000000"/>
                          </a:solidFill>
                          <a:effectLst/>
                          <a:latin typeface="Calibri" panose="020F0502020204030204" pitchFamily="34" charset="0"/>
                        </a:rPr>
                        <a:t>OTHER FINANCING SOURCES (USES)</a:t>
                      </a: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a:noFill/>
                    </a:lnT>
                    <a:lnB>
                      <a:noFill/>
                    </a:lnB>
                  </a:tcPr>
                </a:tc>
                <a:extLst>
                  <a:ext uri="{0D108BD9-81ED-4DB2-BD59-A6C34878D82A}">
                    <a16:rowId xmlns:a16="http://schemas.microsoft.com/office/drawing/2014/main" val="3245863046"/>
                  </a:ext>
                </a:extLst>
              </a:tr>
              <a:tr h="128649">
                <a:tc>
                  <a:txBody>
                    <a:bodyPr/>
                    <a:lstStyle/>
                    <a:p>
                      <a:pPr algn="l" fontAlgn="b"/>
                      <a:r>
                        <a:rPr lang="en-US" sz="600" b="0" i="0" u="none" strike="noStrike">
                          <a:solidFill>
                            <a:srgbClr val="000000"/>
                          </a:solidFill>
                          <a:effectLst/>
                          <a:latin typeface="Calibri" panose="020F0502020204030204" pitchFamily="34" charset="0"/>
                        </a:rPr>
                        <a:t>Operating transfers in</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36,000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136,000 </a:t>
                      </a:r>
                    </a:p>
                  </a:txBody>
                  <a:tcPr marL="6432" marR="6432" marT="6432" marB="0" anchor="b">
                    <a:lnL>
                      <a:noFill/>
                    </a:lnL>
                    <a:lnR>
                      <a:noFill/>
                    </a:lnR>
                    <a:lnT>
                      <a:noFill/>
                    </a:lnT>
                    <a:lnB>
                      <a:noFill/>
                    </a:lnB>
                  </a:tcPr>
                </a:tc>
                <a:extLst>
                  <a:ext uri="{0D108BD9-81ED-4DB2-BD59-A6C34878D82A}">
                    <a16:rowId xmlns:a16="http://schemas.microsoft.com/office/drawing/2014/main" val="3827375471"/>
                  </a:ext>
                </a:extLst>
              </a:tr>
              <a:tr h="128649">
                <a:tc>
                  <a:txBody>
                    <a:bodyPr/>
                    <a:lstStyle/>
                    <a:p>
                      <a:pPr algn="l" fontAlgn="b"/>
                      <a:r>
                        <a:rPr lang="en-US" sz="600" b="0" i="0" u="none" strike="noStrike">
                          <a:solidFill>
                            <a:srgbClr val="000000"/>
                          </a:solidFill>
                          <a:effectLst/>
                          <a:latin typeface="Calibri" panose="020F0502020204030204" pitchFamily="34" charset="0"/>
                        </a:rPr>
                        <a:t>Operating transfers out</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(36,000)</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(100,000)</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(136,000)</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934359"/>
                  </a:ext>
                </a:extLst>
              </a:tr>
              <a:tr h="128649">
                <a:tc>
                  <a:txBody>
                    <a:bodyPr/>
                    <a:lstStyle/>
                    <a:p>
                      <a:pPr algn="l" fontAlgn="b"/>
                      <a:r>
                        <a:rPr lang="en-US" sz="600" b="0" i="0" u="none" strike="noStrike">
                          <a:solidFill>
                            <a:srgbClr val="000000"/>
                          </a:solidFill>
                          <a:effectLst/>
                          <a:latin typeface="Calibri" panose="020F0502020204030204" pitchFamily="34" charset="0"/>
                        </a:rPr>
                        <a:t>Total other financing sources and uses</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(1,000)</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(100,000)</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65,000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36,000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 </a:t>
                      </a:r>
                    </a:p>
                  </a:txBody>
                  <a:tcPr marL="6432" marR="6432" marT="6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466735"/>
                  </a:ext>
                </a:extLst>
              </a:tr>
              <a:tr h="128649">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6432" marR="6432" marT="64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5870204"/>
                  </a:ext>
                </a:extLst>
              </a:tr>
              <a:tr h="128649">
                <a:tc>
                  <a:txBody>
                    <a:bodyPr/>
                    <a:lstStyle/>
                    <a:p>
                      <a:pPr algn="l" fontAlgn="b"/>
                      <a:r>
                        <a:rPr lang="en-US" sz="600" b="0" i="0" u="none" strike="noStrike">
                          <a:solidFill>
                            <a:srgbClr val="000000"/>
                          </a:solidFill>
                          <a:effectLst/>
                          <a:latin typeface="Calibri" panose="020F0502020204030204" pitchFamily="34" charset="0"/>
                        </a:rPr>
                        <a:t>Net change in fund balances</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(6,000)</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58,000 </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(476,000)</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(59,000)</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(205,000)</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(615,000)</a:t>
                      </a:r>
                    </a:p>
                  </a:txBody>
                  <a:tcPr marL="6432" marR="6432" marT="6432" marB="0" anchor="b">
                    <a:lnL>
                      <a:noFill/>
                    </a:lnL>
                    <a:lnR>
                      <a:noFill/>
                    </a:lnR>
                    <a:lnT>
                      <a:noFill/>
                    </a:lnT>
                    <a:lnB>
                      <a:noFill/>
                    </a:lnB>
                  </a:tcPr>
                </a:tc>
                <a:extLst>
                  <a:ext uri="{0D108BD9-81ED-4DB2-BD59-A6C34878D82A}">
                    <a16:rowId xmlns:a16="http://schemas.microsoft.com/office/drawing/2014/main" val="2605726397"/>
                  </a:ext>
                </a:extLst>
              </a:tr>
              <a:tr h="128649">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6432" marR="6432" marT="6432" marB="0" anchor="b">
                    <a:lnL>
                      <a:noFill/>
                    </a:lnL>
                    <a:lnR>
                      <a:noFill/>
                    </a:lnR>
                    <a:lnT>
                      <a:noFill/>
                    </a:lnT>
                    <a:lnB>
                      <a:noFill/>
                    </a:lnB>
                  </a:tcPr>
                </a:tc>
                <a:extLst>
                  <a:ext uri="{0D108BD9-81ED-4DB2-BD59-A6C34878D82A}">
                    <a16:rowId xmlns:a16="http://schemas.microsoft.com/office/drawing/2014/main" val="3388746254"/>
                  </a:ext>
                </a:extLst>
              </a:tr>
              <a:tr h="128649">
                <a:tc>
                  <a:txBody>
                    <a:bodyPr/>
                    <a:lstStyle/>
                    <a:p>
                      <a:pPr algn="l" fontAlgn="b"/>
                      <a:r>
                        <a:rPr lang="en-US" sz="600" b="0" i="0" u="none" strike="noStrike">
                          <a:solidFill>
                            <a:srgbClr val="000000"/>
                          </a:solidFill>
                          <a:effectLst/>
                          <a:latin typeface="Calibri" panose="020F0502020204030204" pitchFamily="34" charset="0"/>
                        </a:rPr>
                        <a:t>Fund balances - beginning</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1,112,000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165,000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99,000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322,000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493,000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489,000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740,000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3,420,000 </a:t>
                      </a:r>
                    </a:p>
                  </a:txBody>
                  <a:tcPr marL="6432" marR="6432" marT="64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851996"/>
                  </a:ext>
                </a:extLst>
              </a:tr>
              <a:tr h="135082">
                <a:tc>
                  <a:txBody>
                    <a:bodyPr/>
                    <a:lstStyle/>
                    <a:p>
                      <a:pPr algn="l" fontAlgn="b"/>
                      <a:r>
                        <a:rPr lang="en-US" sz="600" b="0" i="0" u="none" strike="noStrike">
                          <a:solidFill>
                            <a:srgbClr val="000000"/>
                          </a:solidFill>
                          <a:effectLst/>
                          <a:latin typeface="Calibri" panose="020F0502020204030204" pitchFamily="34" charset="0"/>
                        </a:rPr>
                        <a:t>Fund balances - ending</a:t>
                      </a:r>
                    </a:p>
                  </a:txBody>
                  <a:tcPr marL="6432" marR="6432" marT="6432"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1,180,000 </a:t>
                      </a:r>
                    </a:p>
                  </a:txBody>
                  <a:tcPr marL="6432" marR="6432" marT="643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170,000 </a:t>
                      </a:r>
                    </a:p>
                  </a:txBody>
                  <a:tcPr marL="6432" marR="6432" marT="643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93,000 </a:t>
                      </a:r>
                    </a:p>
                  </a:txBody>
                  <a:tcPr marL="6432" marR="6432" marT="643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380,000 </a:t>
                      </a:r>
                    </a:p>
                  </a:txBody>
                  <a:tcPr marL="6432" marR="6432" marT="643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17,000 </a:t>
                      </a:r>
                    </a:p>
                  </a:txBody>
                  <a:tcPr marL="6432" marR="6432" marT="643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430,000 </a:t>
                      </a:r>
                    </a:p>
                  </a:txBody>
                  <a:tcPr marL="6432" marR="6432" marT="643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535,000 </a:t>
                      </a:r>
                    </a:p>
                  </a:txBody>
                  <a:tcPr marL="6432" marR="6432" marT="643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2,805,000 </a:t>
                      </a:r>
                    </a:p>
                  </a:txBody>
                  <a:tcPr marL="6432" marR="6432" marT="643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3937584"/>
                  </a:ext>
                </a:extLst>
              </a:tr>
            </a:tbl>
          </a:graphicData>
        </a:graphic>
      </p:graphicFrame>
    </p:spTree>
    <p:extLst>
      <p:ext uri="{BB962C8B-B14F-4D97-AF65-F5344CB8AC3E}">
        <p14:creationId xmlns:p14="http://schemas.microsoft.com/office/powerpoint/2010/main" val="381462292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Reconciliation of the Statement of Revenues, Expenditures, and Changes in Fund Balance Governmental Funds with Government-Wide Statements of </a:t>
            </a:r>
            <a:r>
              <a:rPr lang="en-US" sz="1800" dirty="0" err="1"/>
              <a:t>Activites</a:t>
            </a:r>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6" name="Table 5">
            <a:extLst>
              <a:ext uri="{FF2B5EF4-FFF2-40B4-BE49-F238E27FC236}">
                <a16:creationId xmlns:a16="http://schemas.microsoft.com/office/drawing/2014/main" id="{ACBFBC8A-A80F-4609-9A08-375D004BB265}"/>
              </a:ext>
            </a:extLst>
          </p:cNvPr>
          <p:cNvGraphicFramePr>
            <a:graphicFrameLocks noGrp="1"/>
          </p:cNvGraphicFramePr>
          <p:nvPr>
            <p:extLst>
              <p:ext uri="{D42A27DB-BD31-4B8C-83A1-F6EECF244321}">
                <p14:modId xmlns:p14="http://schemas.microsoft.com/office/powerpoint/2010/main" val="2194682505"/>
              </p:ext>
            </p:extLst>
          </p:nvPr>
        </p:nvGraphicFramePr>
        <p:xfrm>
          <a:off x="704850" y="1038225"/>
          <a:ext cx="7734300" cy="4857750"/>
        </p:xfrm>
        <a:graphic>
          <a:graphicData uri="http://schemas.openxmlformats.org/drawingml/2006/table">
            <a:tbl>
              <a:tblPr/>
              <a:tblGrid>
                <a:gridCol w="6515100">
                  <a:extLst>
                    <a:ext uri="{9D8B030D-6E8A-4147-A177-3AD203B41FA5}">
                      <a16:colId xmlns:a16="http://schemas.microsoft.com/office/drawing/2014/main" val="2000840808"/>
                    </a:ext>
                  </a:extLst>
                </a:gridCol>
                <a:gridCol w="609600">
                  <a:extLst>
                    <a:ext uri="{9D8B030D-6E8A-4147-A177-3AD203B41FA5}">
                      <a16:colId xmlns:a16="http://schemas.microsoft.com/office/drawing/2014/main" val="400864182"/>
                    </a:ext>
                  </a:extLst>
                </a:gridCol>
                <a:gridCol w="609600">
                  <a:extLst>
                    <a:ext uri="{9D8B030D-6E8A-4147-A177-3AD203B41FA5}">
                      <a16:colId xmlns:a16="http://schemas.microsoft.com/office/drawing/2014/main" val="702292961"/>
                    </a:ext>
                  </a:extLst>
                </a:gridCol>
              </a:tblGrid>
              <a:tr h="190500">
                <a:tc>
                  <a:txBody>
                    <a:bodyPr/>
                    <a:lstStyle/>
                    <a:p>
                      <a:pPr algn="l" fontAlgn="b"/>
                      <a:r>
                        <a:rPr lang="en-US" sz="1000" b="0" i="0" u="none" strike="noStrike">
                          <a:solidFill>
                            <a:srgbClr val="000000"/>
                          </a:solidFill>
                          <a:effectLst/>
                          <a:latin typeface="Calibri" panose="020F0502020204030204" pitchFamily="34" charset="0"/>
                        </a:rPr>
                        <a:t>Net change in fund balances - total governmental funds:</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(615,000)</a:t>
                      </a:r>
                    </a:p>
                  </a:txBody>
                  <a:tcPr marL="9525" marR="9525" marT="9525" marB="0" anchor="b">
                    <a:lnL>
                      <a:noFill/>
                    </a:lnL>
                    <a:lnR>
                      <a:noFill/>
                    </a:lnR>
                    <a:lnT>
                      <a:noFill/>
                    </a:lnT>
                    <a:lnB>
                      <a:noFill/>
                    </a:lnB>
                  </a:tcPr>
                </a:tc>
                <a:extLst>
                  <a:ext uri="{0D108BD9-81ED-4DB2-BD59-A6C34878D82A}">
                    <a16:rowId xmlns:a16="http://schemas.microsoft.com/office/drawing/2014/main" val="3213407805"/>
                  </a:ext>
                </a:extLst>
              </a:tr>
              <a:tr h="190500">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67531436"/>
                  </a:ext>
                </a:extLst>
              </a:tr>
              <a:tr h="190500">
                <a:tc>
                  <a:txBody>
                    <a:bodyPr/>
                    <a:lstStyle/>
                    <a:p>
                      <a:pPr algn="l" fontAlgn="b"/>
                      <a:r>
                        <a:rPr lang="en-US" sz="1000" b="0" i="0" u="none" strike="noStrike">
                          <a:solidFill>
                            <a:srgbClr val="000000"/>
                          </a:solidFill>
                          <a:effectLst/>
                          <a:latin typeface="Calibri" panose="020F0502020204030204" pitchFamily="34" charset="0"/>
                        </a:rPr>
                        <a:t>Amounts reported for governmental activities in the statement of activities are different because:</a:t>
                      </a:r>
                    </a:p>
                  </a:txBody>
                  <a:tcPr marL="857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7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40200783"/>
                  </a:ext>
                </a:extLst>
              </a:tr>
              <a:tr h="190500">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78615569"/>
                  </a:ext>
                </a:extLst>
              </a:tr>
              <a:tr h="495300">
                <a:tc>
                  <a:txBody>
                    <a:bodyPr/>
                    <a:lstStyle/>
                    <a:p>
                      <a:pPr algn="l" fontAlgn="b"/>
                      <a:r>
                        <a:rPr lang="en-US" sz="1000" b="0" i="0" u="none" strike="noStrike">
                          <a:solidFill>
                            <a:srgbClr val="000000"/>
                          </a:solidFill>
                          <a:effectLst/>
                          <a:latin typeface="Calibri" panose="020F0502020204030204" pitchFamily="34" charset="0"/>
                        </a:rPr>
                        <a:t>Governmental funds report outlays for capital assets as expenditures because such outlays use current financial resources.  In contrast,  the statement of activities reports only a portion of the outlay as expense.  The outlay is allocated over the assets' estimated useful lives as depreciation expense for the period.</a:t>
                      </a:r>
                    </a:p>
                  </a:txBody>
                  <a:tcPr marL="171450"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67154290"/>
                  </a:ext>
                </a:extLst>
              </a:tr>
              <a:tr h="190500">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57389353"/>
                  </a:ext>
                </a:extLst>
              </a:tr>
              <a:tr h="495300">
                <a:tc>
                  <a:txBody>
                    <a:bodyPr/>
                    <a:lstStyle/>
                    <a:p>
                      <a:pPr algn="l" fontAlgn="b"/>
                      <a:r>
                        <a:rPr lang="en-US" sz="1000" b="0" i="0" u="none" strike="noStrike">
                          <a:solidFill>
                            <a:srgbClr val="000000"/>
                          </a:solidFill>
                          <a:effectLst/>
                          <a:latin typeface="Calibri" panose="020F0502020204030204" pitchFamily="34" charset="0"/>
                        </a:rPr>
                        <a:t>Governmental funds do not report the donation of an  asset as revenue because it provides no current financial resources. In contrast,  the statement of activities reports the donation of the donated  assets.  Thus, the change in net assets differs from the change in fund balance by the cost of the donated asset. </a:t>
                      </a:r>
                    </a:p>
                  </a:txBody>
                  <a:tcPr marL="171450"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23709944"/>
                  </a:ext>
                </a:extLst>
              </a:tr>
              <a:tr h="190500">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70077841"/>
                  </a:ext>
                </a:extLst>
              </a:tr>
              <a:tr h="333375">
                <a:tc>
                  <a:txBody>
                    <a:bodyPr/>
                    <a:lstStyle/>
                    <a:p>
                      <a:pPr algn="l" fontAlgn="b"/>
                      <a:r>
                        <a:rPr lang="en-US" sz="1000" b="0" i="0" u="none" strike="noStrike">
                          <a:solidFill>
                            <a:srgbClr val="000000"/>
                          </a:solidFill>
                          <a:effectLst/>
                          <a:latin typeface="Calibri" panose="020F0502020204030204" pitchFamily="34" charset="0"/>
                        </a:rPr>
                        <a:t>Governmental funds do not present revenues that are not available to pay current obligations.  In contrast, such revenues are reported in the statement of activities when earned:</a:t>
                      </a:r>
                    </a:p>
                  </a:txBody>
                  <a:tcPr marL="171450"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56326867"/>
                  </a:ext>
                </a:extLst>
              </a:tr>
              <a:tr h="190500">
                <a:tc>
                  <a:txBody>
                    <a:bodyPr/>
                    <a:lstStyle/>
                    <a:p>
                      <a:pPr algn="l" fontAlgn="b"/>
                      <a:r>
                        <a:rPr lang="en-US" sz="1000" b="0" i="0" u="none" strike="noStrike">
                          <a:solidFill>
                            <a:srgbClr val="000000"/>
                          </a:solidFill>
                          <a:effectLst/>
                          <a:latin typeface="Calibri" panose="020F0502020204030204" pitchFamily="34" charset="0"/>
                        </a:rPr>
                        <a:t>Taxes receivable</a:t>
                      </a:r>
                    </a:p>
                  </a:txBody>
                  <a:tcPr marL="25717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08182448"/>
                  </a:ext>
                </a:extLst>
              </a:tr>
              <a:tr h="190500">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74520064"/>
                  </a:ext>
                </a:extLst>
              </a:tr>
              <a:tr h="333375">
                <a:tc>
                  <a:txBody>
                    <a:bodyPr/>
                    <a:lstStyle/>
                    <a:p>
                      <a:pPr algn="l" fontAlgn="b"/>
                      <a:r>
                        <a:rPr lang="en-US" sz="1000" b="0" i="0" u="none" strike="noStrike">
                          <a:solidFill>
                            <a:srgbClr val="000000"/>
                          </a:solidFill>
                          <a:effectLst/>
                          <a:latin typeface="Calibri" panose="020F0502020204030204" pitchFamily="34" charset="0"/>
                        </a:rPr>
                        <a:t>Statement of activities reports expenses that the governmental funds do not and  are not reported as expenditures in the governmental funds: </a:t>
                      </a:r>
                    </a:p>
                  </a:txBody>
                  <a:tcPr marL="171450"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50523341"/>
                  </a:ext>
                </a:extLst>
              </a:tr>
              <a:tr h="190500">
                <a:tc>
                  <a:txBody>
                    <a:bodyPr/>
                    <a:lstStyle/>
                    <a:p>
                      <a:pPr algn="l" fontAlgn="b"/>
                      <a:r>
                        <a:rPr lang="en-US" sz="1000" b="0" i="0" u="none" strike="noStrike">
                          <a:solidFill>
                            <a:srgbClr val="000000"/>
                          </a:solidFill>
                          <a:effectLst/>
                          <a:latin typeface="Calibri" panose="020F0502020204030204" pitchFamily="34" charset="0"/>
                        </a:rPr>
                        <a:t>Compensated absences expense</a:t>
                      </a:r>
                    </a:p>
                  </a:txBody>
                  <a:tcPr marL="25717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79528073"/>
                  </a:ext>
                </a:extLst>
              </a:tr>
              <a:tr h="190500">
                <a:tc>
                  <a:txBody>
                    <a:bodyPr/>
                    <a:lstStyle/>
                    <a:p>
                      <a:pPr algn="l" fontAlgn="b"/>
                      <a:r>
                        <a:rPr lang="en-US" sz="1000" b="0" i="0" u="none" strike="noStrike">
                          <a:solidFill>
                            <a:srgbClr val="000000"/>
                          </a:solidFill>
                          <a:effectLst/>
                          <a:latin typeface="Calibri" panose="020F0502020204030204" pitchFamily="34" charset="0"/>
                        </a:rPr>
                        <a:t>Other postemployment benefits</a:t>
                      </a:r>
                    </a:p>
                  </a:txBody>
                  <a:tcPr marL="25717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03545449"/>
                  </a:ext>
                </a:extLst>
              </a:tr>
              <a:tr h="190500">
                <a:tc>
                  <a:txBody>
                    <a:bodyPr/>
                    <a:lstStyle/>
                    <a:p>
                      <a:pPr algn="l" fontAlgn="b"/>
                      <a:r>
                        <a:rPr lang="en-US" sz="1000" b="0" i="0" u="none" strike="noStrike">
                          <a:solidFill>
                            <a:srgbClr val="000000"/>
                          </a:solidFill>
                          <a:effectLst/>
                          <a:latin typeface="Calibri" panose="020F0502020204030204" pitchFamily="34" charset="0"/>
                        </a:rPr>
                        <a:t>Pension expense, net of state on behalf pension payment</a:t>
                      </a:r>
                    </a:p>
                  </a:txBody>
                  <a:tcPr marL="25717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99759624"/>
                  </a:ext>
                </a:extLst>
              </a:tr>
              <a:tr h="190500">
                <a:tc>
                  <a:txBody>
                    <a:bodyPr/>
                    <a:lstStyle/>
                    <a:p>
                      <a:pPr algn="l" fontAlgn="b"/>
                      <a:endParaRPr lang="en-US" sz="1000" b="0" i="0" u="none" strike="noStrike">
                        <a:solidFill>
                          <a:srgbClr val="000000"/>
                        </a:solidFill>
                        <a:effectLst/>
                        <a:latin typeface="Calibri" panose="020F0502020204030204" pitchFamily="34" charset="0"/>
                      </a:endParaRPr>
                    </a:p>
                  </a:txBody>
                  <a:tcPr marL="25717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13617802"/>
                  </a:ext>
                </a:extLst>
              </a:tr>
              <a:tr h="333375">
                <a:tc>
                  <a:txBody>
                    <a:bodyPr/>
                    <a:lstStyle/>
                    <a:p>
                      <a:pPr algn="l" fontAlgn="b"/>
                      <a:r>
                        <a:rPr lang="en-US" sz="1000" b="0" i="0" u="none" strike="noStrike">
                          <a:solidFill>
                            <a:srgbClr val="000000"/>
                          </a:solidFill>
                          <a:effectLst/>
                          <a:latin typeface="Calibri" panose="020F0502020204030204" pitchFamily="34" charset="0"/>
                        </a:rPr>
                        <a:t>Governmental funds report expenses that the statement of activities do not and are not reported as expenditures in statement of activities: </a:t>
                      </a:r>
                    </a:p>
                  </a:txBody>
                  <a:tcPr marL="171450"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09962716"/>
                  </a:ext>
                </a:extLst>
              </a:tr>
              <a:tr h="190500">
                <a:tc>
                  <a:txBody>
                    <a:bodyPr/>
                    <a:lstStyle/>
                    <a:p>
                      <a:pPr algn="l" fontAlgn="b"/>
                      <a:r>
                        <a:rPr lang="en-US" sz="1000" b="0" i="0" u="none" strike="noStrike">
                          <a:solidFill>
                            <a:srgbClr val="000000"/>
                          </a:solidFill>
                          <a:effectLst/>
                          <a:latin typeface="Calibri" panose="020F0502020204030204" pitchFamily="34" charset="0"/>
                        </a:rPr>
                        <a:t>Capital outlays</a:t>
                      </a:r>
                    </a:p>
                  </a:txBody>
                  <a:tcPr marL="25717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57175" marR="9525" marT="952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42481887"/>
                  </a:ext>
                </a:extLst>
              </a:tr>
              <a:tr h="190500">
                <a:tc>
                  <a:txBody>
                    <a:bodyPr/>
                    <a:lstStyle/>
                    <a:p>
                      <a:pPr algn="l" fontAlgn="b"/>
                      <a:r>
                        <a:rPr lang="en-US" sz="1000" b="0" i="0" u="none" strike="noStrike">
                          <a:solidFill>
                            <a:srgbClr val="000000"/>
                          </a:solidFill>
                          <a:effectLst/>
                          <a:latin typeface="Calibri" panose="020F0502020204030204" pitchFamily="34" charset="0"/>
                        </a:rPr>
                        <a:t>Principal payments on debt</a:t>
                      </a:r>
                    </a:p>
                  </a:txBody>
                  <a:tcPr marL="25717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57175" marR="9525" marT="952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26225"/>
                  </a:ext>
                </a:extLst>
              </a:tr>
              <a:tr h="200025">
                <a:tc>
                  <a:txBody>
                    <a:bodyPr/>
                    <a:lstStyle/>
                    <a:p>
                      <a:pPr algn="l" fontAlgn="b"/>
                      <a:r>
                        <a:rPr lang="en-US" sz="1000" b="0" i="0" u="none" strike="noStrike">
                          <a:solidFill>
                            <a:srgbClr val="000000"/>
                          </a:solidFill>
                          <a:effectLst/>
                          <a:latin typeface="Calibri" panose="020F0502020204030204" pitchFamily="34" charset="0"/>
                        </a:rPr>
                        <a:t>Change in net position of governmental activities </a:t>
                      </a:r>
                    </a:p>
                  </a:txBody>
                  <a:tcPr marL="171450"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171450" marR="9525" marT="952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64,000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48710947"/>
                  </a:ext>
                </a:extLst>
              </a:tr>
            </a:tbl>
          </a:graphicData>
        </a:graphic>
      </p:graphicFrame>
    </p:spTree>
    <p:extLst>
      <p:ext uri="{BB962C8B-B14F-4D97-AF65-F5344CB8AC3E}">
        <p14:creationId xmlns:p14="http://schemas.microsoft.com/office/powerpoint/2010/main" val="371611648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Information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B4A95A-D301-4780-A950-31B6D751F1FE}"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2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3" name="Table 2">
            <a:extLst>
              <a:ext uri="{FF2B5EF4-FFF2-40B4-BE49-F238E27FC236}">
                <a16:creationId xmlns:a16="http://schemas.microsoft.com/office/drawing/2014/main" id="{F8797F31-5451-4887-90ED-BD117D4F61BF}"/>
              </a:ext>
            </a:extLst>
          </p:cNvPr>
          <p:cNvGraphicFramePr>
            <a:graphicFrameLocks noGrp="1"/>
          </p:cNvGraphicFramePr>
          <p:nvPr/>
        </p:nvGraphicFramePr>
        <p:xfrm>
          <a:off x="2241550" y="1924050"/>
          <a:ext cx="4660900" cy="3086100"/>
        </p:xfrm>
        <a:graphic>
          <a:graphicData uri="http://schemas.openxmlformats.org/drawingml/2006/table">
            <a:tbl>
              <a:tblPr/>
              <a:tblGrid>
                <a:gridCol w="3162300">
                  <a:extLst>
                    <a:ext uri="{9D8B030D-6E8A-4147-A177-3AD203B41FA5}">
                      <a16:colId xmlns:a16="http://schemas.microsoft.com/office/drawing/2014/main" val="1825858361"/>
                    </a:ext>
                  </a:extLst>
                </a:gridCol>
                <a:gridCol w="787400">
                  <a:extLst>
                    <a:ext uri="{9D8B030D-6E8A-4147-A177-3AD203B41FA5}">
                      <a16:colId xmlns:a16="http://schemas.microsoft.com/office/drawing/2014/main" val="2698687637"/>
                    </a:ext>
                  </a:extLst>
                </a:gridCol>
                <a:gridCol w="711200">
                  <a:extLst>
                    <a:ext uri="{9D8B030D-6E8A-4147-A177-3AD203B41FA5}">
                      <a16:colId xmlns:a16="http://schemas.microsoft.com/office/drawing/2014/main" val="4267199731"/>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 Depreciation Expense By Function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9049305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19640881"/>
                  </a:ext>
                </a:extLst>
              </a:tr>
              <a:tr h="190500">
                <a:tc>
                  <a:txBody>
                    <a:bodyPr/>
                    <a:lstStyle/>
                    <a:p>
                      <a:pPr algn="l" fontAlgn="b"/>
                      <a:r>
                        <a:rPr lang="en-US" sz="1100" b="0" i="0" u="none" strike="noStrike">
                          <a:solidFill>
                            <a:srgbClr val="000000"/>
                          </a:solidFill>
                          <a:effectLst/>
                          <a:latin typeface="Calibri" panose="020F0502020204030204" pitchFamily="34" charset="0"/>
                        </a:rPr>
                        <a:t> Instruction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590,000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36531753"/>
                  </a:ext>
                </a:extLst>
              </a:tr>
              <a:tr h="190500">
                <a:tc>
                  <a:txBody>
                    <a:bodyPr/>
                    <a:lstStyle/>
                    <a:p>
                      <a:pPr algn="l" fontAlgn="b"/>
                      <a:r>
                        <a:rPr lang="en-US" sz="1100" b="0" i="0" u="none" strike="noStrike">
                          <a:solidFill>
                            <a:srgbClr val="000000"/>
                          </a:solidFill>
                          <a:effectLst/>
                          <a:latin typeface="Calibri" panose="020F0502020204030204" pitchFamily="34" charset="0"/>
                        </a:rPr>
                        <a:t> Supporting services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6,000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9097683"/>
                  </a:ext>
                </a:extLst>
              </a:tr>
              <a:tr h="190500">
                <a:tc>
                  <a:txBody>
                    <a:bodyPr/>
                    <a:lstStyle/>
                    <a:p>
                      <a:pPr algn="l" fontAlgn="b"/>
                      <a:r>
                        <a:rPr lang="en-US" sz="1100" b="0" i="0" u="none" strike="noStrike">
                          <a:solidFill>
                            <a:srgbClr val="000000"/>
                          </a:solidFill>
                          <a:effectLst/>
                          <a:latin typeface="Calibri" panose="020F0502020204030204" pitchFamily="34" charset="0"/>
                        </a:rPr>
                        <a:t> Operations and maintenance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33,000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3031119"/>
                  </a:ext>
                </a:extLst>
              </a:tr>
              <a:tr h="190500">
                <a:tc>
                  <a:txBody>
                    <a:bodyPr/>
                    <a:lstStyle/>
                    <a:p>
                      <a:pPr algn="l" fontAlgn="b"/>
                      <a:r>
                        <a:rPr lang="en-US" sz="1100" b="0" i="0" u="none" strike="noStrike">
                          <a:solidFill>
                            <a:srgbClr val="000000"/>
                          </a:solidFill>
                          <a:effectLst/>
                          <a:latin typeface="Calibri" panose="020F0502020204030204" pitchFamily="34" charset="0"/>
                        </a:rPr>
                        <a:t> Food service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19,000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24475437"/>
                  </a:ext>
                </a:extLst>
              </a:tr>
              <a:tr h="190500">
                <a:tc>
                  <a:txBody>
                    <a:bodyPr/>
                    <a:lstStyle/>
                    <a:p>
                      <a:pPr algn="l" fontAlgn="b"/>
                      <a:r>
                        <a:rPr lang="en-US" sz="1100" b="0" i="0" u="none" strike="noStrike">
                          <a:solidFill>
                            <a:srgbClr val="000000"/>
                          </a:solidFill>
                          <a:effectLst/>
                          <a:latin typeface="Calibri" panose="020F0502020204030204" pitchFamily="34" charset="0"/>
                        </a:rPr>
                        <a:t> Unallocated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15,000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76351162"/>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663,000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57526803"/>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7516755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9191142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2016</a:t>
                      </a:r>
                    </a:p>
                  </a:txBody>
                  <a:tcPr marL="9525" marR="9525" marT="9525" marB="0" anchor="b">
                    <a:lnL>
                      <a:noFill/>
                    </a:lnL>
                    <a:lnR>
                      <a:noFill/>
                    </a:lnR>
                    <a:lnT>
                      <a:noFill/>
                    </a:lnT>
                    <a:lnB>
                      <a:noFill/>
                    </a:lnB>
                  </a:tcPr>
                </a:tc>
                <a:extLst>
                  <a:ext uri="{0D108BD9-81ED-4DB2-BD59-A6C34878D82A}">
                    <a16:rowId xmlns:a16="http://schemas.microsoft.com/office/drawing/2014/main" val="2006861039"/>
                  </a:ext>
                </a:extLst>
              </a:tr>
              <a:tr h="190500">
                <a:tc>
                  <a:txBody>
                    <a:bodyPr/>
                    <a:lstStyle/>
                    <a:p>
                      <a:pPr algn="l" fontAlgn="b"/>
                      <a:r>
                        <a:rPr lang="en-US" sz="1100" b="0" i="0" u="none" strike="noStrike">
                          <a:solidFill>
                            <a:srgbClr val="000000"/>
                          </a:solidFill>
                          <a:effectLst/>
                          <a:latin typeface="Calibri" panose="020F0502020204030204" pitchFamily="34" charset="0"/>
                        </a:rPr>
                        <a:t> Taxes Recievable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190,000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110,000 </a:t>
                      </a:r>
                    </a:p>
                  </a:txBody>
                  <a:tcPr marL="9525" marR="9525" marT="9525" marB="0" anchor="b">
                    <a:lnL>
                      <a:noFill/>
                    </a:lnL>
                    <a:lnR>
                      <a:noFill/>
                    </a:lnR>
                    <a:lnT>
                      <a:noFill/>
                    </a:lnT>
                    <a:lnB>
                      <a:noFill/>
                    </a:lnB>
                  </a:tcPr>
                </a:tc>
                <a:extLst>
                  <a:ext uri="{0D108BD9-81ED-4DB2-BD59-A6C34878D82A}">
                    <a16:rowId xmlns:a16="http://schemas.microsoft.com/office/drawing/2014/main" val="370500438"/>
                  </a:ext>
                </a:extLst>
              </a:tr>
              <a:tr h="200025">
                <a:tc>
                  <a:txBody>
                    <a:bodyPr/>
                    <a:lstStyle/>
                    <a:p>
                      <a:pPr algn="l" fontAlgn="b"/>
                      <a:r>
                        <a:rPr lang="en-US" sz="1100" b="0" i="0" u="none" strike="noStrike">
                          <a:solidFill>
                            <a:srgbClr val="000000"/>
                          </a:solidFill>
                          <a:effectLst/>
                          <a:latin typeface="Calibri" panose="020F0502020204030204" pitchFamily="34" charset="0"/>
                        </a:rPr>
                        <a:t> Compensated Absences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463,000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540,000 </a:t>
                      </a:r>
                    </a:p>
                  </a:txBody>
                  <a:tcPr marL="9525" marR="9525" marT="9525" marB="0" anchor="b">
                    <a:lnL>
                      <a:noFill/>
                    </a:lnL>
                    <a:lnR>
                      <a:noFill/>
                    </a:lnR>
                    <a:lnT>
                      <a:noFill/>
                    </a:lnT>
                    <a:lnB>
                      <a:noFill/>
                    </a:lnB>
                  </a:tcPr>
                </a:tc>
                <a:extLst>
                  <a:ext uri="{0D108BD9-81ED-4DB2-BD59-A6C34878D82A}">
                    <a16:rowId xmlns:a16="http://schemas.microsoft.com/office/drawing/2014/main" val="2193825161"/>
                  </a:ext>
                </a:extLst>
              </a:tr>
              <a:tr h="200025">
                <a:tc>
                  <a:txBody>
                    <a:bodyPr/>
                    <a:lstStyle/>
                    <a:p>
                      <a:pPr algn="l" fontAlgn="b"/>
                      <a:r>
                        <a:rPr lang="en-US" sz="1100" b="0" i="0" u="none" strike="noStrike">
                          <a:solidFill>
                            <a:srgbClr val="000000"/>
                          </a:solidFill>
                          <a:effectLst/>
                          <a:latin typeface="Calibri" panose="020F0502020204030204" pitchFamily="34" charset="0"/>
                        </a:rPr>
                        <a:t> OPEB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2,625,000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2,303,000 </a:t>
                      </a:r>
                    </a:p>
                  </a:txBody>
                  <a:tcPr marL="9525" marR="9525" marT="9525" marB="0" anchor="b">
                    <a:lnL>
                      <a:noFill/>
                    </a:lnL>
                    <a:lnR>
                      <a:noFill/>
                    </a:lnR>
                    <a:lnT>
                      <a:noFill/>
                    </a:lnT>
                    <a:lnB>
                      <a:noFill/>
                    </a:lnB>
                  </a:tcPr>
                </a:tc>
                <a:extLst>
                  <a:ext uri="{0D108BD9-81ED-4DB2-BD59-A6C34878D82A}">
                    <a16:rowId xmlns:a16="http://schemas.microsoft.com/office/drawing/2014/main" val="1060397533"/>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98152703"/>
                  </a:ext>
                </a:extLst>
              </a:tr>
              <a:tr h="190500">
                <a:tc>
                  <a:txBody>
                    <a:bodyPr/>
                    <a:lstStyle/>
                    <a:p>
                      <a:pPr algn="l" fontAlgn="b"/>
                      <a:r>
                        <a:rPr lang="en-US" sz="1100" b="0" i="0" u="none" strike="noStrike">
                          <a:solidFill>
                            <a:srgbClr val="000000"/>
                          </a:solidFill>
                          <a:effectLst/>
                          <a:latin typeface="Calibri" panose="020F0502020204030204" pitchFamily="34" charset="0"/>
                        </a:rPr>
                        <a:t> Pension expense net of state on behalf payments </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259,000 </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24836014"/>
                  </a:ext>
                </a:extLst>
              </a:tr>
            </a:tbl>
          </a:graphicData>
        </a:graphic>
      </p:graphicFrame>
    </p:spTree>
    <p:extLst>
      <p:ext uri="{BB962C8B-B14F-4D97-AF65-F5344CB8AC3E}">
        <p14:creationId xmlns:p14="http://schemas.microsoft.com/office/powerpoint/2010/main" val="211530516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CB01-47B2-4034-A787-6A0D9AD1DE6C}"/>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F4259E8C-AE6C-4A6C-9E83-BF11D0200B34}"/>
              </a:ext>
            </a:extLst>
          </p:cNvPr>
          <p:cNvSpPr>
            <a:spLocks noGrp="1"/>
          </p:cNvSpPr>
          <p:nvPr>
            <p:ph type="body" sz="quarter" idx="11"/>
          </p:nvPr>
        </p:nvSpPr>
        <p:spPr/>
        <p:txBody>
          <a:bodyPr/>
          <a:lstStyle/>
          <a:p>
            <a:pPr>
              <a:buClr>
                <a:srgbClr val="125EB2"/>
              </a:buClr>
            </a:pPr>
            <a:r>
              <a:rPr lang="en-US" altLang="en-US" sz="2000" dirty="0">
                <a:ea typeface="ＭＳ Ｐゴシック" pitchFamily="34" charset="-128"/>
              </a:rPr>
              <a:t>Contact Information</a:t>
            </a:r>
          </a:p>
          <a:p>
            <a:r>
              <a:rPr lang="en-US" sz="2000" b="1" dirty="0"/>
              <a:t>Anthony B Gerharz, CPA</a:t>
            </a:r>
            <a:r>
              <a:rPr lang="en-US" sz="2000" dirty="0"/>
              <a:t> | </a:t>
            </a:r>
            <a:r>
              <a:rPr lang="en-US" sz="2000" b="1" dirty="0"/>
              <a:t>Manager</a:t>
            </a:r>
            <a:r>
              <a:rPr lang="en-US" sz="2000" dirty="0"/>
              <a:t> | </a:t>
            </a:r>
            <a:r>
              <a:rPr lang="en-US" sz="2000" b="1" dirty="0"/>
              <a:t>Wipfli LLP</a:t>
            </a:r>
            <a:r>
              <a:rPr lang="en-US" sz="2000" dirty="0"/>
              <a:t> </a:t>
            </a:r>
          </a:p>
          <a:p>
            <a:r>
              <a:rPr lang="en-US" sz="2000" dirty="0"/>
              <a:t>Direct: 406.206.3591 | Office: 406.248.1681</a:t>
            </a:r>
          </a:p>
          <a:p>
            <a:r>
              <a:rPr lang="en-US" sz="2000" dirty="0"/>
              <a:t>Email: </a:t>
            </a:r>
            <a:r>
              <a:rPr lang="en-US" sz="2000" dirty="0">
                <a:hlinkClick r:id="rId2"/>
              </a:rPr>
              <a:t>tgerharz@wipfli.com</a:t>
            </a:r>
            <a:endParaRPr lang="en-US" sz="2000" dirty="0"/>
          </a:p>
          <a:p>
            <a:endParaRPr lang="en-US" dirty="0"/>
          </a:p>
        </p:txBody>
      </p:sp>
      <p:sp>
        <p:nvSpPr>
          <p:cNvPr id="4" name="Slide Number Placeholder 3">
            <a:extLst>
              <a:ext uri="{FF2B5EF4-FFF2-40B4-BE49-F238E27FC236}">
                <a16:creationId xmlns:a16="http://schemas.microsoft.com/office/drawing/2014/main" id="{7872DA07-7BF1-4353-A3BE-333C3EB80BC5}"/>
              </a:ext>
            </a:extLst>
          </p:cNvPr>
          <p:cNvSpPr>
            <a:spLocks noGrp="1"/>
          </p:cNvSpPr>
          <p:nvPr>
            <p:ph type="sldNum" sz="quarter" idx="12"/>
          </p:nvPr>
        </p:nvSpPr>
        <p:spPr/>
        <p:txBody>
          <a:bodyPr/>
          <a:lstStyle/>
          <a:p>
            <a:pPr>
              <a:defRPr/>
            </a:pPr>
            <a:fld id="{CAB4A95A-D301-4780-A950-31B6D751F1FE}" type="slidenum">
              <a:rPr lang="en-US" smtClean="0"/>
              <a:pPr>
                <a:defRPr/>
              </a:pPr>
              <a:t>48</a:t>
            </a:fld>
            <a:endParaRPr lang="en-US" sz="2800"/>
          </a:p>
        </p:txBody>
      </p:sp>
    </p:spTree>
    <p:extLst>
      <p:ext uri="{BB962C8B-B14F-4D97-AF65-F5344CB8AC3E}">
        <p14:creationId xmlns:p14="http://schemas.microsoft.com/office/powerpoint/2010/main" val="5574797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FB5523-7F09-4D68-B4B2-86351335ACA4}"/>
              </a:ext>
            </a:extLst>
          </p:cNvPr>
          <p:cNvPicPr>
            <a:picLocks noChangeAspect="1"/>
          </p:cNvPicPr>
          <p:nvPr/>
        </p:nvPicPr>
        <p:blipFill>
          <a:blip r:embed="rId3"/>
          <a:stretch>
            <a:fillRect/>
          </a:stretch>
        </p:blipFill>
        <p:spPr>
          <a:xfrm>
            <a:off x="-9236" y="-76200"/>
            <a:ext cx="9153236" cy="6934200"/>
          </a:xfrm>
          <a:prstGeom prst="rect">
            <a:avLst/>
          </a:prstGeom>
        </p:spPr>
      </p:pic>
      <p:sp>
        <p:nvSpPr>
          <p:cNvPr id="17411" name="Slide Number Placeholder 1"/>
          <p:cNvSpPr>
            <a:spLocks noGrp="1"/>
          </p:cNvSpPr>
          <p:nvPr>
            <p:ph type="sldNum" sz="quarter" idx="429496729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7BE63C61-F8D9-4465-B336-9FE3A457FF43}" type="slidenum">
              <a:rPr lang="en-US" altLang="en-US" sz="1000" smtClean="0">
                <a:solidFill>
                  <a:srgbClr val="FFFFFF"/>
                </a:solidFill>
              </a:rPr>
              <a:pPr eaLnBrk="1" hangingPunct="1">
                <a:lnSpc>
                  <a:spcPct val="100000"/>
                </a:lnSpc>
                <a:spcBef>
                  <a:spcPct val="0"/>
                </a:spcBef>
                <a:spcAft>
                  <a:spcPct val="0"/>
                </a:spcAft>
                <a:buClrTx/>
                <a:buSzTx/>
                <a:buFontTx/>
                <a:buNone/>
              </a:pPr>
              <a:t>5</a:t>
            </a:fld>
            <a:endParaRPr lang="en-US" altLang="en-US" sz="2800">
              <a:solidFill>
                <a:srgbClr val="FFFFFF"/>
              </a:solidFill>
            </a:endParaRPr>
          </a:p>
        </p:txBody>
      </p:sp>
      <p:sp>
        <p:nvSpPr>
          <p:cNvPr id="17412" name="Rectangle 10"/>
          <p:cNvSpPr>
            <a:spLocks noChangeArrowheads="1"/>
          </p:cNvSpPr>
          <p:nvPr/>
        </p:nvSpPr>
        <p:spPr bwMode="auto">
          <a:xfrm>
            <a:off x="0" y="4800600"/>
            <a:ext cx="9144000" cy="876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grpSp>
        <p:nvGrpSpPr>
          <p:cNvPr id="17413" name="Group 11"/>
          <p:cNvGrpSpPr>
            <a:grpSpLocks/>
          </p:cNvGrpSpPr>
          <p:nvPr/>
        </p:nvGrpSpPr>
        <p:grpSpPr bwMode="auto">
          <a:xfrm>
            <a:off x="7315200" y="4800600"/>
            <a:ext cx="1828800" cy="876300"/>
            <a:chOff x="4608" y="3120"/>
            <a:chExt cx="1152" cy="552"/>
          </a:xfrm>
        </p:grpSpPr>
        <p:sp>
          <p:nvSpPr>
            <p:cNvPr id="17416" name="Rectangle 12"/>
            <p:cNvSpPr>
              <a:spLocks noChangeArrowheads="1"/>
            </p:cNvSpPr>
            <p:nvPr/>
          </p:nvSpPr>
          <p:spPr bwMode="auto">
            <a:xfrm>
              <a:off x="4608" y="3120"/>
              <a:ext cx="1152" cy="55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pic>
          <p:nvPicPr>
            <p:cNvPr id="17417" name="Picture 13" descr="wipfliwhit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 y="3216"/>
              <a:ext cx="96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 Box 14"/>
          <p:cNvSpPr txBox="1">
            <a:spLocks noChangeArrowheads="1"/>
          </p:cNvSpPr>
          <p:nvPr/>
        </p:nvSpPr>
        <p:spPr bwMode="auto">
          <a:xfrm>
            <a:off x="228600" y="4953001"/>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50000"/>
              </a:spcBef>
              <a:spcAft>
                <a:spcPct val="0"/>
              </a:spcAft>
              <a:buClrTx/>
              <a:buSzTx/>
              <a:buFontTx/>
              <a:buNone/>
            </a:pPr>
            <a:r>
              <a:rPr lang="en-US" altLang="en-US" sz="2400" dirty="0">
                <a:solidFill>
                  <a:schemeClr val="bg1"/>
                </a:solidFill>
              </a:rPr>
              <a:t>Governmental Reporting Model</a:t>
            </a:r>
          </a:p>
        </p:txBody>
      </p:sp>
      <p:sp>
        <p:nvSpPr>
          <p:cNvPr id="17415" name="Rectangle 9"/>
          <p:cNvSpPr>
            <a:spLocks noChangeArrowheads="1"/>
          </p:cNvSpPr>
          <p:nvPr/>
        </p:nvSpPr>
        <p:spPr bwMode="auto">
          <a:xfrm>
            <a:off x="228600" y="6553200"/>
            <a:ext cx="636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r>
              <a:rPr lang="en-US" altLang="en-US" sz="600" b="1">
                <a:solidFill>
                  <a:schemeClr val="bg1"/>
                </a:solidFill>
              </a:rPr>
              <a:t>© Wipfli LLP</a:t>
            </a:r>
          </a:p>
        </p:txBody>
      </p:sp>
    </p:spTree>
    <p:extLst>
      <p:ext uri="{BB962C8B-B14F-4D97-AF65-F5344CB8AC3E}">
        <p14:creationId xmlns:p14="http://schemas.microsoft.com/office/powerpoint/2010/main" val="41785297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 </a:t>
            </a:r>
          </a:p>
        </p:txBody>
      </p:sp>
      <p:sp>
        <p:nvSpPr>
          <p:cNvPr id="3" name="Text Placeholder 2"/>
          <p:cNvSpPr>
            <a:spLocks noGrp="1"/>
          </p:cNvSpPr>
          <p:nvPr>
            <p:ph idx="1"/>
          </p:nvPr>
        </p:nvSpPr>
        <p:spPr/>
        <p:txBody>
          <a:bodyPr/>
          <a:lstStyle/>
          <a:p>
            <a:r>
              <a:rPr lang="en-US" sz="3000" dirty="0"/>
              <a:t>Management’s Discussion and Analysis (MD&amp;A)</a:t>
            </a:r>
          </a:p>
          <a:p>
            <a:pPr marL="914400" indent="-457200">
              <a:spcBef>
                <a:spcPts val="25"/>
              </a:spcBef>
              <a:spcAft>
                <a:spcPts val="1200"/>
              </a:spcAft>
              <a:buSzPct val="100000"/>
              <a:buFont typeface="Arial" panose="020B0604020202020204" pitchFamily="34" charset="0"/>
              <a:buChar char="•"/>
            </a:pPr>
            <a:r>
              <a:rPr lang="en-US" sz="2800" dirty="0"/>
              <a:t>Who wrote the MD&amp;A?</a:t>
            </a:r>
          </a:p>
          <a:p>
            <a:pPr marL="914400" indent="-457200">
              <a:spcBef>
                <a:spcPts val="25"/>
              </a:spcBef>
              <a:buSzPct val="100000"/>
              <a:buFont typeface="Arial" panose="020B0604020202020204" pitchFamily="34" charset="0"/>
              <a:buChar char="•"/>
            </a:pPr>
            <a:r>
              <a:rPr lang="en-US" sz="2800" dirty="0"/>
              <a:t>What is the purpose of the MD&amp;A?</a:t>
            </a:r>
          </a:p>
          <a:p>
            <a:pPr marL="1371600" lvl="1">
              <a:buFont typeface="Arial" panose="020B0604020202020204" pitchFamily="34" charset="0"/>
              <a:buChar char="–"/>
            </a:pPr>
            <a:r>
              <a:rPr lang="en-US" sz="2400" dirty="0"/>
              <a:t>Manager/District Clerk/Finance Individual of the Sample Government provides an overview of the financial position and governmental financial activities for the fiscal year ending June 30, 2017.  Please read it in conjunction with our audit report financial statements. Certain comparative information between the current year and the prior year is required to be presented in the MD&amp;A.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6</a:t>
            </a:fld>
            <a:endParaRPr lang="en-US" sz="2800"/>
          </a:p>
        </p:txBody>
      </p:sp>
    </p:spTree>
    <p:extLst>
      <p:ext uri="{BB962C8B-B14F-4D97-AF65-F5344CB8AC3E}">
        <p14:creationId xmlns:p14="http://schemas.microsoft.com/office/powerpoint/2010/main" val="8640447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a:t>
            </a:r>
          </a:p>
        </p:txBody>
      </p:sp>
      <p:sp>
        <p:nvSpPr>
          <p:cNvPr id="3" name="Text Placeholder 2"/>
          <p:cNvSpPr>
            <a:spLocks noGrp="1"/>
          </p:cNvSpPr>
          <p:nvPr>
            <p:ph idx="1"/>
          </p:nvPr>
        </p:nvSpPr>
        <p:spPr/>
        <p:txBody>
          <a:bodyPr/>
          <a:lstStyle/>
          <a:p>
            <a:r>
              <a:rPr lang="en-US" sz="3000" dirty="0"/>
              <a:t>Management’s Discussion and Analysis (MD&amp;A) </a:t>
            </a:r>
          </a:p>
          <a:p>
            <a:pPr marL="914400" indent="-457200">
              <a:buSzPct val="100000"/>
              <a:buFont typeface="Arial" panose="020B0604020202020204" pitchFamily="34" charset="0"/>
              <a:buChar char="•"/>
            </a:pPr>
            <a:r>
              <a:rPr lang="en-US" sz="2800" dirty="0"/>
              <a:t>Keyword here is condensed!</a:t>
            </a:r>
          </a:p>
          <a:p>
            <a:pPr marL="914400" indent="-457200">
              <a:buSzPct val="100000"/>
              <a:buFont typeface="Arial" panose="020B0604020202020204" pitchFamily="34" charset="0"/>
              <a:buChar char="•"/>
            </a:pPr>
            <a:r>
              <a:rPr lang="en-US" sz="2800" dirty="0"/>
              <a:t>Summarize the district-wide statements only</a:t>
            </a:r>
          </a:p>
          <a:p>
            <a:pPr marL="914400" indent="-457200">
              <a:buSzPct val="100000"/>
              <a:buFont typeface="Arial" panose="020B0604020202020204" pitchFamily="34" charset="0"/>
              <a:buChar char="•"/>
            </a:pPr>
            <a:r>
              <a:rPr lang="en-US" sz="2800" dirty="0"/>
              <a:t>Make sure you update terminology if there have been guidance changes</a:t>
            </a:r>
            <a:endParaRPr lang="en-US" sz="1800" dirty="0"/>
          </a:p>
          <a:p>
            <a:pPr marL="1371600" lvl="1">
              <a:buFont typeface="Arial" panose="020B0604020202020204" pitchFamily="34" charset="0"/>
              <a:buChar char="–"/>
            </a:pPr>
            <a:r>
              <a:rPr lang="en-US" sz="2400" dirty="0"/>
              <a:t>Ask your auditor about this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7</a:t>
            </a:fld>
            <a:endParaRPr lang="en-US" sz="2800"/>
          </a:p>
        </p:txBody>
      </p:sp>
    </p:spTree>
    <p:extLst>
      <p:ext uri="{BB962C8B-B14F-4D97-AF65-F5344CB8AC3E}">
        <p14:creationId xmlns:p14="http://schemas.microsoft.com/office/powerpoint/2010/main" val="7958783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a:t>
            </a:r>
          </a:p>
        </p:txBody>
      </p:sp>
      <p:sp>
        <p:nvSpPr>
          <p:cNvPr id="3" name="Text Placeholder 2"/>
          <p:cNvSpPr>
            <a:spLocks noGrp="1"/>
          </p:cNvSpPr>
          <p:nvPr>
            <p:ph idx="1"/>
          </p:nvPr>
        </p:nvSpPr>
        <p:spPr/>
        <p:txBody>
          <a:bodyPr/>
          <a:lstStyle/>
          <a:p>
            <a:r>
              <a:rPr lang="en-US" sz="3000" dirty="0"/>
              <a:t>Management’s Discussion and Analysis (MD&amp;A)</a:t>
            </a:r>
          </a:p>
          <a:p>
            <a:pPr marL="0" indent="0" algn="ctr"/>
            <a:r>
              <a:rPr lang="en-US" sz="2000" dirty="0"/>
              <a:t>Condensed Financial Information</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8</a:t>
            </a:fld>
            <a:endParaRPr lang="en-US" sz="2800"/>
          </a:p>
        </p:txBody>
      </p:sp>
      <p:pic>
        <p:nvPicPr>
          <p:cNvPr id="6" name="Picture 5"/>
          <p:cNvPicPr>
            <a:picLocks noChangeAspect="1"/>
          </p:cNvPicPr>
          <p:nvPr/>
        </p:nvPicPr>
        <p:blipFill>
          <a:blip r:embed="rId3"/>
          <a:stretch>
            <a:fillRect/>
          </a:stretch>
        </p:blipFill>
        <p:spPr>
          <a:xfrm>
            <a:off x="2438400" y="2499009"/>
            <a:ext cx="4029805" cy="4054191"/>
          </a:xfrm>
          <a:prstGeom prst="rect">
            <a:avLst/>
          </a:prstGeom>
        </p:spPr>
      </p:pic>
    </p:spTree>
    <p:extLst>
      <p:ext uri="{BB962C8B-B14F-4D97-AF65-F5344CB8AC3E}">
        <p14:creationId xmlns:p14="http://schemas.microsoft.com/office/powerpoint/2010/main" val="1751003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Management’s Discussion and Analysis</a:t>
            </a:r>
          </a:p>
        </p:txBody>
      </p:sp>
      <p:sp>
        <p:nvSpPr>
          <p:cNvPr id="3" name="Text Placeholder 2"/>
          <p:cNvSpPr>
            <a:spLocks noGrp="1"/>
          </p:cNvSpPr>
          <p:nvPr>
            <p:ph idx="1"/>
          </p:nvPr>
        </p:nvSpPr>
        <p:spPr/>
        <p:txBody>
          <a:bodyPr/>
          <a:lstStyle/>
          <a:p>
            <a:r>
              <a:rPr lang="en-US" sz="3000" dirty="0"/>
              <a:t>Management’s Discussion and Analysis (MD&amp;A)</a:t>
            </a:r>
          </a:p>
          <a:p>
            <a:pPr marL="0" indent="0" algn="ctr"/>
            <a:r>
              <a:rPr lang="en-US" sz="2000" dirty="0"/>
              <a:t>Condensed Financial Information</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CAB4A95A-D301-4780-A950-31B6D751F1FE}" type="slidenum">
              <a:rPr lang="en-US" smtClean="0"/>
              <a:pPr>
                <a:defRPr/>
              </a:pPr>
              <a:t>9</a:t>
            </a:fld>
            <a:endParaRPr lang="en-US" sz="2800"/>
          </a:p>
        </p:txBody>
      </p:sp>
      <p:pic>
        <p:nvPicPr>
          <p:cNvPr id="5" name="Picture 4"/>
          <p:cNvPicPr>
            <a:picLocks noChangeAspect="1"/>
          </p:cNvPicPr>
          <p:nvPr/>
        </p:nvPicPr>
        <p:blipFill>
          <a:blip r:embed="rId3"/>
          <a:stretch>
            <a:fillRect/>
          </a:stretch>
        </p:blipFill>
        <p:spPr>
          <a:xfrm>
            <a:off x="228600" y="2133600"/>
            <a:ext cx="4029805" cy="3974937"/>
          </a:xfrm>
          <a:prstGeom prst="rect">
            <a:avLst/>
          </a:prstGeom>
        </p:spPr>
      </p:pic>
      <p:graphicFrame>
        <p:nvGraphicFramePr>
          <p:cNvPr id="7" name="Table 6"/>
          <p:cNvGraphicFramePr>
            <a:graphicFrameLocks noGrp="1"/>
          </p:cNvGraphicFramePr>
          <p:nvPr>
            <p:extLst/>
          </p:nvPr>
        </p:nvGraphicFramePr>
        <p:xfrm>
          <a:off x="4419600" y="2120900"/>
          <a:ext cx="4013200" cy="2838450"/>
        </p:xfrm>
        <a:graphic>
          <a:graphicData uri="http://schemas.openxmlformats.org/drawingml/2006/table">
            <a:tbl>
              <a:tblPr/>
              <a:tblGrid>
                <a:gridCol w="180262">
                  <a:extLst>
                    <a:ext uri="{9D8B030D-6E8A-4147-A177-3AD203B41FA5}">
                      <a16:colId xmlns:a16="http://schemas.microsoft.com/office/drawing/2014/main" val="20000"/>
                    </a:ext>
                  </a:extLst>
                </a:gridCol>
                <a:gridCol w="180262">
                  <a:extLst>
                    <a:ext uri="{9D8B030D-6E8A-4147-A177-3AD203B41FA5}">
                      <a16:colId xmlns:a16="http://schemas.microsoft.com/office/drawing/2014/main" val="20001"/>
                    </a:ext>
                  </a:extLst>
                </a:gridCol>
                <a:gridCol w="180262">
                  <a:extLst>
                    <a:ext uri="{9D8B030D-6E8A-4147-A177-3AD203B41FA5}">
                      <a16:colId xmlns:a16="http://schemas.microsoft.com/office/drawing/2014/main" val="20002"/>
                    </a:ext>
                  </a:extLst>
                </a:gridCol>
                <a:gridCol w="1416796">
                  <a:extLst>
                    <a:ext uri="{9D8B030D-6E8A-4147-A177-3AD203B41FA5}">
                      <a16:colId xmlns:a16="http://schemas.microsoft.com/office/drawing/2014/main" val="20003"/>
                    </a:ext>
                  </a:extLst>
                </a:gridCol>
                <a:gridCol w="180262">
                  <a:extLst>
                    <a:ext uri="{9D8B030D-6E8A-4147-A177-3AD203B41FA5}">
                      <a16:colId xmlns:a16="http://schemas.microsoft.com/office/drawing/2014/main" val="20004"/>
                    </a:ext>
                  </a:extLst>
                </a:gridCol>
                <a:gridCol w="847547">
                  <a:extLst>
                    <a:ext uri="{9D8B030D-6E8A-4147-A177-3AD203B41FA5}">
                      <a16:colId xmlns:a16="http://schemas.microsoft.com/office/drawing/2014/main" val="20005"/>
                    </a:ext>
                  </a:extLst>
                </a:gridCol>
                <a:gridCol w="180262">
                  <a:extLst>
                    <a:ext uri="{9D8B030D-6E8A-4147-A177-3AD203B41FA5}">
                      <a16:colId xmlns:a16="http://schemas.microsoft.com/office/drawing/2014/main" val="20006"/>
                    </a:ext>
                  </a:extLst>
                </a:gridCol>
                <a:gridCol w="847547">
                  <a:extLst>
                    <a:ext uri="{9D8B030D-6E8A-4147-A177-3AD203B41FA5}">
                      <a16:colId xmlns:a16="http://schemas.microsoft.com/office/drawing/2014/main" val="20007"/>
                    </a:ext>
                  </a:extLst>
                </a:gridCol>
              </a:tblGrid>
              <a:tr h="276225">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ctr" fontAlgn="b"/>
                      <a:r>
                        <a:rPr lang="en-US" sz="1600" b="1" i="0" u="none" strike="noStrike" dirty="0">
                          <a:solidFill>
                            <a:srgbClr val="00386B"/>
                          </a:solidFill>
                          <a:effectLst/>
                          <a:latin typeface="Calibri"/>
                        </a:rPr>
                        <a:t>2017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effectLst/>
                        <a:latin typeface="Calibri"/>
                      </a:endParaRPr>
                    </a:p>
                  </a:txBody>
                  <a:tcPr marL="0" marR="0" marT="0" marB="0" anchor="b">
                    <a:lnL>
                      <a:noFill/>
                    </a:lnL>
                    <a:lnR>
                      <a:noFill/>
                    </a:lnR>
                    <a:lnT>
                      <a:noFill/>
                    </a:lnT>
                    <a:lnB>
                      <a:noFill/>
                    </a:lnB>
                  </a:tcPr>
                </a:tc>
                <a:tc>
                  <a:txBody>
                    <a:bodyPr/>
                    <a:lstStyle/>
                    <a:p>
                      <a:pPr algn="ctr" fontAlgn="b"/>
                      <a:r>
                        <a:rPr lang="en-US" sz="1600" b="0" i="0" u="none" strike="noStrike" dirty="0">
                          <a:effectLst/>
                          <a:latin typeface="Calibri"/>
                        </a:rPr>
                        <a:t>2016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6225">
                <a:tc gridSpan="4">
                  <a:txBody>
                    <a:bodyPr/>
                    <a:lstStyle/>
                    <a:p>
                      <a:pPr algn="l" fontAlgn="b"/>
                      <a:r>
                        <a:rPr lang="en-US" sz="1600" b="1" i="0" u="sng" strike="noStrike" dirty="0">
                          <a:solidFill>
                            <a:srgbClr val="00386B"/>
                          </a:solidFill>
                          <a:effectLst/>
                          <a:latin typeface="Calibri"/>
                        </a:rPr>
                        <a:t>Expenses: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l" fontAlgn="b"/>
                      <a:endParaRPr lang="en-US" sz="1000" b="1" i="0" u="none" strike="noStrike" dirty="0">
                        <a:solidFill>
                          <a:srgbClr val="00386B"/>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gridSpan="4">
                  <a:txBody>
                    <a:bodyPr/>
                    <a:lstStyle/>
                    <a:p>
                      <a:pPr algn="l" fontAlgn="b"/>
                      <a:r>
                        <a:rPr lang="en-US" sz="1000" b="0" i="0" u="none" strike="noStrike" dirty="0">
                          <a:effectLst/>
                          <a:latin typeface="Calibri"/>
                        </a:rPr>
                        <a:t>Regular programs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3,294,949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3,294,778 </a:t>
                      </a:r>
                    </a:p>
                  </a:txBody>
                  <a:tcPr marL="0" marR="0" marT="0" marB="0" anchor="b">
                    <a:lnL>
                      <a:noFill/>
                    </a:lnL>
                    <a:lnR>
                      <a:noFill/>
                    </a:lnR>
                    <a:lnT>
                      <a:noFill/>
                    </a:lnT>
                    <a:lnB>
                      <a:noFill/>
                    </a:lnB>
                  </a:tcPr>
                </a:tc>
                <a:extLst>
                  <a:ext uri="{0D108BD9-81ED-4DB2-BD59-A6C34878D82A}">
                    <a16:rowId xmlns:a16="http://schemas.microsoft.com/office/drawing/2014/main" val="10002"/>
                  </a:ext>
                </a:extLst>
              </a:tr>
              <a:tr h="190500">
                <a:tc gridSpan="4">
                  <a:txBody>
                    <a:bodyPr/>
                    <a:lstStyle/>
                    <a:p>
                      <a:pPr algn="l" fontAlgn="b"/>
                      <a:r>
                        <a:rPr lang="en-US" sz="1000" b="0" i="0" u="none" strike="noStrike" dirty="0">
                          <a:effectLst/>
                          <a:latin typeface="Calibri"/>
                        </a:rPr>
                        <a:t>Special programs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713,771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753,487 </a:t>
                      </a:r>
                    </a:p>
                  </a:txBody>
                  <a:tcPr marL="0" marR="0" marT="0" marB="0" anchor="b">
                    <a:lnL>
                      <a:noFill/>
                    </a:lnL>
                    <a:lnR>
                      <a:noFill/>
                    </a:lnR>
                    <a:lnT>
                      <a:noFill/>
                    </a:lnT>
                    <a:lnB>
                      <a:noFill/>
                    </a:lnB>
                  </a:tcPr>
                </a:tc>
                <a:extLst>
                  <a:ext uri="{0D108BD9-81ED-4DB2-BD59-A6C34878D82A}">
                    <a16:rowId xmlns:a16="http://schemas.microsoft.com/office/drawing/2014/main" val="10003"/>
                  </a:ext>
                </a:extLst>
              </a:tr>
              <a:tr h="190500">
                <a:tc gridSpan="4">
                  <a:txBody>
                    <a:bodyPr/>
                    <a:lstStyle/>
                    <a:p>
                      <a:pPr algn="l" fontAlgn="b"/>
                      <a:r>
                        <a:rPr lang="en-US" sz="1000" b="0" i="0" u="none" strike="noStrike" dirty="0">
                          <a:effectLst/>
                          <a:latin typeface="Calibri"/>
                        </a:rPr>
                        <a:t>Vocational programs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147,766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145,768 </a:t>
                      </a:r>
                    </a:p>
                  </a:txBody>
                  <a:tcPr marL="0" marR="0" marT="0" marB="0" anchor="b">
                    <a:lnL>
                      <a:noFill/>
                    </a:lnL>
                    <a:lnR>
                      <a:noFill/>
                    </a:lnR>
                    <a:lnT>
                      <a:noFill/>
                    </a:lnT>
                    <a:lnB>
                      <a:noFill/>
                    </a:lnB>
                  </a:tcPr>
                </a:tc>
                <a:extLst>
                  <a:ext uri="{0D108BD9-81ED-4DB2-BD59-A6C34878D82A}">
                    <a16:rowId xmlns:a16="http://schemas.microsoft.com/office/drawing/2014/main" val="10004"/>
                  </a:ext>
                </a:extLst>
              </a:tr>
              <a:tr h="190500">
                <a:tc gridSpan="4">
                  <a:txBody>
                    <a:bodyPr/>
                    <a:lstStyle/>
                    <a:p>
                      <a:pPr algn="l" fontAlgn="b"/>
                      <a:r>
                        <a:rPr lang="en-US" sz="1000" b="0" i="0" u="none" strike="noStrike" dirty="0">
                          <a:effectLst/>
                          <a:latin typeface="Calibri"/>
                        </a:rPr>
                        <a:t>Adult education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6,407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4,982 </a:t>
                      </a:r>
                    </a:p>
                  </a:txBody>
                  <a:tcPr marL="0" marR="0" marT="0" marB="0" anchor="b">
                    <a:lnL>
                      <a:noFill/>
                    </a:lnL>
                    <a:lnR>
                      <a:noFill/>
                    </a:lnR>
                    <a:lnT>
                      <a:noFill/>
                    </a:lnT>
                    <a:lnB>
                      <a:noFill/>
                    </a:lnB>
                  </a:tcPr>
                </a:tc>
                <a:extLst>
                  <a:ext uri="{0D108BD9-81ED-4DB2-BD59-A6C34878D82A}">
                    <a16:rowId xmlns:a16="http://schemas.microsoft.com/office/drawing/2014/main" val="10005"/>
                  </a:ext>
                </a:extLst>
              </a:tr>
              <a:tr h="190500">
                <a:tc gridSpan="4">
                  <a:txBody>
                    <a:bodyPr/>
                    <a:lstStyle/>
                    <a:p>
                      <a:pPr algn="l" fontAlgn="b"/>
                      <a:r>
                        <a:rPr lang="en-US" sz="1000" b="0" i="0" u="none" strike="noStrike" dirty="0">
                          <a:effectLst/>
                          <a:latin typeface="Calibri"/>
                        </a:rPr>
                        <a:t>Traffic education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3,979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4,885 </a:t>
                      </a:r>
                    </a:p>
                  </a:txBody>
                  <a:tcPr marL="0" marR="0" marT="0" marB="0" anchor="b">
                    <a:lnL>
                      <a:noFill/>
                    </a:lnL>
                    <a:lnR>
                      <a:noFill/>
                    </a:lnR>
                    <a:lnT>
                      <a:noFill/>
                    </a:lnT>
                    <a:lnB>
                      <a:noFill/>
                    </a:lnB>
                  </a:tcPr>
                </a:tc>
                <a:extLst>
                  <a:ext uri="{0D108BD9-81ED-4DB2-BD59-A6C34878D82A}">
                    <a16:rowId xmlns:a16="http://schemas.microsoft.com/office/drawing/2014/main" val="10006"/>
                  </a:ext>
                </a:extLst>
              </a:tr>
              <a:tr h="190500">
                <a:tc gridSpan="4">
                  <a:txBody>
                    <a:bodyPr/>
                    <a:lstStyle/>
                    <a:p>
                      <a:pPr algn="l" fontAlgn="b"/>
                      <a:r>
                        <a:rPr lang="en-US" sz="1000" b="0" i="0" u="none" strike="noStrike" dirty="0">
                          <a:effectLst/>
                          <a:latin typeface="Calibri"/>
                        </a:rPr>
                        <a:t>Supportive services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1,055,088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1,129,527 </a:t>
                      </a:r>
                    </a:p>
                  </a:txBody>
                  <a:tcPr marL="0" marR="0" marT="0" marB="0" anchor="b">
                    <a:lnL>
                      <a:noFill/>
                    </a:lnL>
                    <a:lnR>
                      <a:noFill/>
                    </a:lnR>
                    <a:lnT>
                      <a:noFill/>
                    </a:lnT>
                    <a:lnB>
                      <a:noFill/>
                    </a:lnB>
                  </a:tcPr>
                </a:tc>
                <a:extLst>
                  <a:ext uri="{0D108BD9-81ED-4DB2-BD59-A6C34878D82A}">
                    <a16:rowId xmlns:a16="http://schemas.microsoft.com/office/drawing/2014/main" val="10007"/>
                  </a:ext>
                </a:extLst>
              </a:tr>
              <a:tr h="190500">
                <a:tc gridSpan="4">
                  <a:txBody>
                    <a:bodyPr/>
                    <a:lstStyle/>
                    <a:p>
                      <a:pPr algn="l" fontAlgn="b"/>
                      <a:r>
                        <a:rPr lang="en-US" sz="1000" b="0" i="0" u="none" strike="noStrike" dirty="0">
                          <a:effectLst/>
                          <a:latin typeface="Calibri"/>
                        </a:rPr>
                        <a:t>Operations and maintenance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531,158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547,556 </a:t>
                      </a:r>
                    </a:p>
                  </a:txBody>
                  <a:tcPr marL="0" marR="0" marT="0" marB="0" anchor="b">
                    <a:lnL>
                      <a:noFill/>
                    </a:lnL>
                    <a:lnR>
                      <a:noFill/>
                    </a:lnR>
                    <a:lnT>
                      <a:noFill/>
                    </a:lnT>
                    <a:lnB>
                      <a:noFill/>
                    </a:lnB>
                  </a:tcPr>
                </a:tc>
                <a:extLst>
                  <a:ext uri="{0D108BD9-81ED-4DB2-BD59-A6C34878D82A}">
                    <a16:rowId xmlns:a16="http://schemas.microsoft.com/office/drawing/2014/main" val="10008"/>
                  </a:ext>
                </a:extLst>
              </a:tr>
              <a:tr h="190500">
                <a:tc gridSpan="4">
                  <a:txBody>
                    <a:bodyPr/>
                    <a:lstStyle/>
                    <a:p>
                      <a:pPr algn="l" fontAlgn="b"/>
                      <a:r>
                        <a:rPr lang="en-US" sz="1000" b="0" i="0" u="none" strike="noStrike" dirty="0">
                          <a:effectLst/>
                          <a:latin typeface="Calibri"/>
                        </a:rPr>
                        <a:t>Student transportation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371,617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373,613 </a:t>
                      </a:r>
                    </a:p>
                  </a:txBody>
                  <a:tcPr marL="0" marR="0" marT="0" marB="0" anchor="b">
                    <a:lnL>
                      <a:noFill/>
                    </a:lnL>
                    <a:lnR>
                      <a:noFill/>
                    </a:lnR>
                    <a:lnT>
                      <a:noFill/>
                    </a:lnT>
                    <a:lnB>
                      <a:noFill/>
                    </a:lnB>
                  </a:tcPr>
                </a:tc>
                <a:extLst>
                  <a:ext uri="{0D108BD9-81ED-4DB2-BD59-A6C34878D82A}">
                    <a16:rowId xmlns:a16="http://schemas.microsoft.com/office/drawing/2014/main" val="10009"/>
                  </a:ext>
                </a:extLst>
              </a:tr>
              <a:tr h="190500">
                <a:tc gridSpan="4">
                  <a:txBody>
                    <a:bodyPr/>
                    <a:lstStyle/>
                    <a:p>
                      <a:pPr algn="l" fontAlgn="b"/>
                      <a:r>
                        <a:rPr lang="en-US" sz="1000" b="0" i="0" u="none" strike="noStrike" dirty="0">
                          <a:effectLst/>
                          <a:latin typeface="Calibri"/>
                        </a:rPr>
                        <a:t>Food services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310,542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295,099 </a:t>
                      </a:r>
                    </a:p>
                  </a:txBody>
                  <a:tcPr marL="0" marR="0" marT="0" marB="0" anchor="b">
                    <a:lnL>
                      <a:noFill/>
                    </a:lnL>
                    <a:lnR>
                      <a:noFill/>
                    </a:lnR>
                    <a:lnT>
                      <a:noFill/>
                    </a:lnT>
                    <a:lnB>
                      <a:noFill/>
                    </a:lnB>
                  </a:tcPr>
                </a:tc>
                <a:extLst>
                  <a:ext uri="{0D108BD9-81ED-4DB2-BD59-A6C34878D82A}">
                    <a16:rowId xmlns:a16="http://schemas.microsoft.com/office/drawing/2014/main" val="10010"/>
                  </a:ext>
                </a:extLst>
              </a:tr>
              <a:tr h="190500">
                <a:tc gridSpan="4">
                  <a:txBody>
                    <a:bodyPr/>
                    <a:lstStyle/>
                    <a:p>
                      <a:pPr algn="l" fontAlgn="b"/>
                      <a:r>
                        <a:rPr lang="en-US" sz="1000" b="0" i="0" u="none" strike="noStrike" dirty="0">
                          <a:effectLst/>
                          <a:latin typeface="Calibri"/>
                        </a:rPr>
                        <a:t>Extracurricular</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195,923 </a:t>
                      </a:r>
                    </a:p>
                  </a:txBody>
                  <a:tcPr marL="0" marR="0" marT="0" marB="0" anchor="b">
                    <a:lnL>
                      <a:noFill/>
                    </a:lnL>
                    <a:lnR>
                      <a:noFill/>
                    </a:lnR>
                    <a:lnT>
                      <a:noFill/>
                    </a:lnT>
                    <a:lnB>
                      <a:noFill/>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189,526 </a:t>
                      </a:r>
                    </a:p>
                  </a:txBody>
                  <a:tcPr marL="0" marR="0" marT="0" marB="0" anchor="b">
                    <a:lnL>
                      <a:noFill/>
                    </a:lnL>
                    <a:lnR>
                      <a:noFill/>
                    </a:lnR>
                    <a:lnT>
                      <a:noFill/>
                    </a:lnT>
                    <a:lnB>
                      <a:noFill/>
                    </a:lnB>
                  </a:tcPr>
                </a:tc>
                <a:extLst>
                  <a:ext uri="{0D108BD9-81ED-4DB2-BD59-A6C34878D82A}">
                    <a16:rowId xmlns:a16="http://schemas.microsoft.com/office/drawing/2014/main" val="10011"/>
                  </a:ext>
                </a:extLst>
              </a:tr>
              <a:tr h="190500">
                <a:tc gridSpan="4">
                  <a:txBody>
                    <a:bodyPr/>
                    <a:lstStyle/>
                    <a:p>
                      <a:pPr algn="l" fontAlgn="b"/>
                      <a:r>
                        <a:rPr lang="en-US" sz="1000" b="0" i="0" u="none" strike="noStrike" dirty="0">
                          <a:effectLst/>
                          <a:latin typeface="Calibri"/>
                        </a:rPr>
                        <a:t>Unallocated depreciation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7,205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7,614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gridSpan="3">
                  <a:txBody>
                    <a:bodyPr/>
                    <a:lstStyle/>
                    <a:p>
                      <a:pPr algn="l" fontAlgn="b"/>
                      <a:r>
                        <a:rPr lang="en-US" sz="1000" b="0" i="0" u="none" strike="noStrike" dirty="0">
                          <a:effectLst/>
                          <a:latin typeface="Calibri"/>
                        </a:rPr>
                        <a:t>Total expenses.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1" i="0" u="none" strike="noStrike" dirty="0">
                          <a:solidFill>
                            <a:srgbClr val="00386B"/>
                          </a:solidFill>
                          <a:effectLst/>
                          <a:latin typeface="Calibri"/>
                        </a:rPr>
                        <a:t>6,638,405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US" sz="1000" b="0" i="0" u="none" strike="noStrike" dirty="0">
                          <a:effectLst/>
                          <a:latin typeface="Calibri"/>
                        </a:rPr>
                        <a:t>6,746,835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885590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Blank Presentation">
  <a:themeElements>
    <a:clrScheme name="Custom 9">
      <a:dk1>
        <a:srgbClr val="666666"/>
      </a:dk1>
      <a:lt1>
        <a:srgbClr val="FFFFFF"/>
      </a:lt1>
      <a:dk2>
        <a:srgbClr val="FFFFD2"/>
      </a:dk2>
      <a:lt2>
        <a:srgbClr val="000000"/>
      </a:lt2>
      <a:accent1>
        <a:srgbClr val="666633"/>
      </a:accent1>
      <a:accent2>
        <a:srgbClr val="4C4C4C"/>
      </a:accent2>
      <a:accent3>
        <a:srgbClr val="FFFFFF"/>
      </a:accent3>
      <a:accent4>
        <a:srgbClr val="565656"/>
      </a:accent4>
      <a:accent5>
        <a:srgbClr val="B8B8AD"/>
      </a:accent5>
      <a:accent6>
        <a:srgbClr val="444444"/>
      </a:accent6>
      <a:hlink>
        <a:srgbClr val="C00000"/>
      </a:hlink>
      <a:folHlink>
        <a:srgbClr val="C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Helvetica" charset="0"/>
          </a:defRPr>
        </a:defPPr>
      </a:lstStyle>
    </a:lnDef>
  </a:objectDefaults>
  <a:extraClrSchemeLst>
    <a:extraClrScheme>
      <a:clrScheme name="Blank Presentation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66"/>
        </a:dk2>
        <a:lt2>
          <a:srgbClr val="FFFFFF"/>
        </a:lt2>
        <a:accent1>
          <a:srgbClr val="004080"/>
        </a:accent1>
        <a:accent2>
          <a:srgbClr val="0080FF"/>
        </a:accent2>
        <a:accent3>
          <a:srgbClr val="AAAAB8"/>
        </a:accent3>
        <a:accent4>
          <a:srgbClr val="DADADA"/>
        </a:accent4>
        <a:accent5>
          <a:srgbClr val="AAAFC0"/>
        </a:accent5>
        <a:accent6>
          <a:srgbClr val="0073E7"/>
        </a:accent6>
        <a:hlink>
          <a:srgbClr val="4C4C4C"/>
        </a:hlink>
        <a:folHlink>
          <a:srgbClr val="FFFFFF"/>
        </a:folHlink>
      </a:clrScheme>
      <a:clrMap bg1="dk2" tx1="lt1" bg2="dk1" tx2="lt2" accent1="accent1" accent2="accent2" accent3="accent3" accent4="accent4" accent5="accent5" accent6="accent6" hlink="hlink" folHlink="folHlink"/>
    </a:extraClrScheme>
    <a:extraClrScheme>
      <a:clrScheme name="Blank Presentation 4">
        <a:dk1>
          <a:srgbClr val="666666"/>
        </a:dk1>
        <a:lt1>
          <a:srgbClr val="FFFFFF"/>
        </a:lt1>
        <a:dk2>
          <a:srgbClr val="004080"/>
        </a:dk2>
        <a:lt2>
          <a:srgbClr val="000000"/>
        </a:lt2>
        <a:accent1>
          <a:srgbClr val="004080"/>
        </a:accent1>
        <a:accent2>
          <a:srgbClr val="0080FF"/>
        </a:accent2>
        <a:accent3>
          <a:srgbClr val="FFFFFF"/>
        </a:accent3>
        <a:accent4>
          <a:srgbClr val="565656"/>
        </a:accent4>
        <a:accent5>
          <a:srgbClr val="AAAFC0"/>
        </a:accent5>
        <a:accent6>
          <a:srgbClr val="0073E7"/>
        </a:accent6>
        <a:hlink>
          <a:srgbClr val="4C4C4C"/>
        </a:hlink>
        <a:folHlink>
          <a:srgbClr val="004080"/>
        </a:folHlink>
      </a:clrScheme>
      <a:clrMap bg1="lt1" tx1="dk1" bg2="lt2" tx2="dk2" accent1="accent1" accent2="accent2" accent3="accent3" accent4="accent4" accent5="accent5" accent6="accent6" hlink="hlink" folHlink="folHlink"/>
    </a:extraClrScheme>
    <a:extraClrScheme>
      <a:clrScheme name="Blank Presentation 5">
        <a:dk1>
          <a:srgbClr val="666666"/>
        </a:dk1>
        <a:lt1>
          <a:srgbClr val="FFFFFF"/>
        </a:lt1>
        <a:dk2>
          <a:srgbClr val="FFFFD2"/>
        </a:dk2>
        <a:lt2>
          <a:srgbClr val="000000"/>
        </a:lt2>
        <a:accent1>
          <a:srgbClr val="666633"/>
        </a:accent1>
        <a:accent2>
          <a:srgbClr val="4C4C4C"/>
        </a:accent2>
        <a:accent3>
          <a:srgbClr val="FFFFFF"/>
        </a:accent3>
        <a:accent4>
          <a:srgbClr val="565656"/>
        </a:accent4>
        <a:accent5>
          <a:srgbClr val="B8B8AD"/>
        </a:accent5>
        <a:accent6>
          <a:srgbClr val="444444"/>
        </a:accent6>
        <a:hlink>
          <a:srgbClr val="F8AF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ession_x0020_Name xmlns="86F43B14-4BED-4B62-9EDD-33E20429FE2E">Uploading Template</Session_x0020_Nam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3BF486ED4B624B9EDD33E20429FE2E" ma:contentTypeVersion="0" ma:contentTypeDescription="Create a new document." ma:contentTypeScope="" ma:versionID="c2eef6759ff006d5488c5feaf8c2fc6b">
  <xsd:schema xmlns:xsd="http://www.w3.org/2001/XMLSchema" xmlns:p="http://schemas.microsoft.com/office/2006/metadata/properties" xmlns:ns2="86F43B14-4BED-4B62-9EDD-33E20429FE2E" targetNamespace="http://schemas.microsoft.com/office/2006/metadata/properties" ma:root="true" ma:fieldsID="55dd39c2db68b8a5f9c8bea7fa1b7235" ns2:_="">
    <xsd:import namespace="86F43B14-4BED-4B62-9EDD-33E20429FE2E"/>
    <xsd:element name="properties">
      <xsd:complexType>
        <xsd:sequence>
          <xsd:element name="documentManagement">
            <xsd:complexType>
              <xsd:all>
                <xsd:element ref="ns2:Session_x0020_Name"/>
              </xsd:all>
            </xsd:complexType>
          </xsd:element>
        </xsd:sequence>
      </xsd:complexType>
    </xsd:element>
  </xsd:schema>
  <xsd:schema xmlns:xsd="http://www.w3.org/2001/XMLSchema" xmlns:dms="http://schemas.microsoft.com/office/2006/documentManagement/types" targetNamespace="86F43B14-4BED-4B62-9EDD-33E20429FE2E" elementFormDefault="qualified">
    <xsd:import namespace="http://schemas.microsoft.com/office/2006/documentManagement/types"/>
    <xsd:element name="Session_x0020_Name" ma:index="8" ma:displayName="Session Name" ma:internalName="Session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D1B0CD9-346A-41EF-B75B-DE4CC009796C}">
  <ds:schemaRefs>
    <ds:schemaRef ds:uri="http://schemas.microsoft.com/sharepoint/v3/contenttype/forms"/>
  </ds:schemaRefs>
</ds:datastoreItem>
</file>

<file path=customXml/itemProps2.xml><?xml version="1.0" encoding="utf-8"?>
<ds:datastoreItem xmlns:ds="http://schemas.openxmlformats.org/officeDocument/2006/customXml" ds:itemID="{47D979FA-1E89-4838-9CAA-1E85BD3AC6EA}">
  <ds:schemaRefs>
    <ds:schemaRef ds:uri="http://schemas.microsoft.com/office/2006/documentManagement/types"/>
    <ds:schemaRef ds:uri="http://schemas.microsoft.com/office/2006/metadata/properties"/>
    <ds:schemaRef ds:uri="86F43B14-4BED-4B62-9EDD-33E20429FE2E"/>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80658C50-A271-40C7-B001-8305ECABA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43B14-4BED-4B62-9EDD-33E20429FE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3202</TotalTime>
  <Words>4721</Words>
  <Application>Microsoft Office PowerPoint</Application>
  <PresentationFormat>On-screen Show (4:3)</PresentationFormat>
  <Paragraphs>1384</Paragraphs>
  <Slides>48</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Aharoni</vt:lpstr>
      <vt:lpstr>Arial</vt:lpstr>
      <vt:lpstr>Calibri</vt:lpstr>
      <vt:lpstr>Helvetica</vt:lpstr>
      <vt:lpstr>Times</vt:lpstr>
      <vt:lpstr>Times New Roman</vt:lpstr>
      <vt:lpstr>Wingdings</vt:lpstr>
      <vt:lpstr>Blank Presentation</vt:lpstr>
      <vt:lpstr>Governmental Financial Statement Preparation</vt:lpstr>
      <vt:lpstr>Materials/Disclaimer</vt:lpstr>
      <vt:lpstr>Outline</vt:lpstr>
      <vt:lpstr>Outline - Continued</vt:lpstr>
      <vt:lpstr>PowerPoint Presentation</vt:lpstr>
      <vt:lpstr>Management’s Discussion and Analysis </vt:lpstr>
      <vt:lpstr>Management’s Discussion and Analysis</vt:lpstr>
      <vt:lpstr>Management’s Discussion and Analysis</vt:lpstr>
      <vt:lpstr>Management’s Discussion and Analysis</vt:lpstr>
      <vt:lpstr>Management’s Discussion and Analysis</vt:lpstr>
      <vt:lpstr>Management’s Discussion and Analysis</vt:lpstr>
      <vt:lpstr>Management’s Discussion and Analysis</vt:lpstr>
      <vt:lpstr>Management’s Discussion and Analysis</vt:lpstr>
      <vt:lpstr>Management’s Discussion and Analysis</vt:lpstr>
      <vt:lpstr>Required Supplemental Information</vt:lpstr>
      <vt:lpstr>Required Supplemental Information</vt:lpstr>
      <vt:lpstr>Required Supplemental Information</vt:lpstr>
      <vt:lpstr>Supplemental Information</vt:lpstr>
      <vt:lpstr>Supplemental Information</vt:lpstr>
      <vt:lpstr>Supplemental Information</vt:lpstr>
      <vt:lpstr>Supplemental Information</vt:lpstr>
      <vt:lpstr>Supplemental Information</vt:lpstr>
      <vt:lpstr>Supplemental Information</vt:lpstr>
      <vt:lpstr>Supplemental Information</vt:lpstr>
      <vt:lpstr>Supplemental Information</vt:lpstr>
      <vt:lpstr>Supplemental Information</vt:lpstr>
      <vt:lpstr>Supplemental Information</vt:lpstr>
      <vt:lpstr>Supplemental Information</vt:lpstr>
      <vt:lpstr>Supplemental Information</vt:lpstr>
      <vt:lpstr>Transmittal Letter</vt:lpstr>
      <vt:lpstr>PowerPoint Presentation</vt:lpstr>
      <vt:lpstr>Skills, Knowledge, and Experience</vt:lpstr>
      <vt:lpstr>Governmental Reporting</vt:lpstr>
      <vt:lpstr>Governmental Reporting</vt:lpstr>
      <vt:lpstr>Major Fund Determination</vt:lpstr>
      <vt:lpstr>Major Fund Determination Case Study</vt:lpstr>
      <vt:lpstr>Governmental Reporting</vt:lpstr>
      <vt:lpstr>Governmental Reporting</vt:lpstr>
      <vt:lpstr>Reconciling Gov-Wide and Fund Statements</vt:lpstr>
      <vt:lpstr>Reconciling Gov-Wide and Fund Statements</vt:lpstr>
      <vt:lpstr>Statement of Net Position </vt:lpstr>
      <vt:lpstr>Statement of Activities</vt:lpstr>
      <vt:lpstr>Balance Sheet – Governmental Funds</vt:lpstr>
      <vt:lpstr>Reconciliation of the Governmental Funds Balance Sheet with the Governmental Wide Statement of Net Position</vt:lpstr>
      <vt:lpstr>Statement of Revenues, Expenditures and Changes in Fund Balances Governmental Funds</vt:lpstr>
      <vt:lpstr>Reconciliation of the Statement of Revenues, Expenditures, and Changes in Fund Balance Governmental Funds with Government-Wide Statements of Activites</vt:lpstr>
      <vt:lpstr>Other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Smith, Katrina</dc:creator>
  <cp:lastModifiedBy>Gerharz, Anthony</cp:lastModifiedBy>
  <cp:revision>161</cp:revision>
  <cp:lastPrinted>2018-05-08T15:13:29Z</cp:lastPrinted>
  <dcterms:created xsi:type="dcterms:W3CDTF">2009-11-02T15:16:32Z</dcterms:created>
  <dcterms:modified xsi:type="dcterms:W3CDTF">2018-06-07T21:49:39Z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0x010100143BF486ED4B624B9EDD33E20429FE2E</vt:lpwstr>
  </property>
</Properties>
</file>