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372" r:id="rId5"/>
    <p:sldId id="325" r:id="rId6"/>
    <p:sldId id="308" r:id="rId7"/>
    <p:sldId id="373" r:id="rId8"/>
    <p:sldId id="375" r:id="rId9"/>
    <p:sldId id="374" r:id="rId10"/>
    <p:sldId id="376" r:id="rId11"/>
    <p:sldId id="377" r:id="rId12"/>
    <p:sldId id="378" r:id="rId13"/>
    <p:sldId id="379" r:id="rId14"/>
    <p:sldId id="380" r:id="rId15"/>
    <p:sldId id="381" r:id="rId16"/>
    <p:sldId id="382" r:id="rId17"/>
    <p:sldId id="384" r:id="rId18"/>
    <p:sldId id="385" r:id="rId19"/>
    <p:sldId id="386" r:id="rId20"/>
    <p:sldId id="387" r:id="rId21"/>
  </p:sldIdLst>
  <p:sldSz cx="9144000" cy="6858000" type="screen4x3"/>
  <p:notesSz cx="7010400" cy="9296400"/>
  <p:custDataLst>
    <p:tags r:id="rId24"/>
  </p:custDataLst>
  <p:defaultTextStyle>
    <a:defPPr>
      <a:defRPr lang="en-US"/>
    </a:defPPr>
    <a:lvl1pPr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1pPr>
    <a:lvl2pPr marL="4572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2pPr>
    <a:lvl3pPr marL="9144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3pPr>
    <a:lvl4pPr marL="13716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4pPr>
    <a:lvl5pPr marL="18288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5pPr>
    <a:lvl6pPr marL="2286000" algn="l" defTabSz="914400" rtl="0" eaLnBrk="1" latinLnBrk="0" hangingPunct="1">
      <a:defRPr kumimoji="1" sz="2400" kern="1200">
        <a:solidFill>
          <a:schemeClr val="tx1"/>
        </a:solidFill>
        <a:latin typeface="Helvetica" charset="0"/>
        <a:ea typeface="ＭＳ Ｐゴシック" pitchFamily="34" charset="-128"/>
        <a:cs typeface="+mn-cs"/>
      </a:defRPr>
    </a:lvl6pPr>
    <a:lvl7pPr marL="2743200" algn="l" defTabSz="914400" rtl="0" eaLnBrk="1" latinLnBrk="0" hangingPunct="1">
      <a:defRPr kumimoji="1" sz="2400" kern="1200">
        <a:solidFill>
          <a:schemeClr val="tx1"/>
        </a:solidFill>
        <a:latin typeface="Helvetica" charset="0"/>
        <a:ea typeface="ＭＳ Ｐゴシック" pitchFamily="34" charset="-128"/>
        <a:cs typeface="+mn-cs"/>
      </a:defRPr>
    </a:lvl7pPr>
    <a:lvl8pPr marL="3200400" algn="l" defTabSz="914400" rtl="0" eaLnBrk="1" latinLnBrk="0" hangingPunct="1">
      <a:defRPr kumimoji="1" sz="2400" kern="1200">
        <a:solidFill>
          <a:schemeClr val="tx1"/>
        </a:solidFill>
        <a:latin typeface="Helvetica" charset="0"/>
        <a:ea typeface="ＭＳ Ｐゴシック" pitchFamily="34" charset="-128"/>
        <a:cs typeface="+mn-cs"/>
      </a:defRPr>
    </a:lvl8pPr>
    <a:lvl9pPr marL="3657600" algn="l" defTabSz="914400" rtl="0" eaLnBrk="1" latinLnBrk="0" hangingPunct="1">
      <a:defRPr kumimoji="1" sz="2400" kern="1200">
        <a:solidFill>
          <a:schemeClr val="tx1"/>
        </a:solidFill>
        <a:latin typeface="Helvetica" charset="0"/>
        <a:ea typeface="ＭＳ Ｐゴシック" pitchFamily="34" charset="-128"/>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125EB2"/>
    <a:srgbClr val="F8AF00"/>
    <a:srgbClr val="FFCC00"/>
    <a:srgbClr val="CC6600"/>
    <a:srgbClr val="996633"/>
    <a:srgbClr val="F4F4F4"/>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1354" autoAdjust="0"/>
  </p:normalViewPr>
  <p:slideViewPr>
    <p:cSldViewPr>
      <p:cViewPr varScale="1">
        <p:scale>
          <a:sx n="102" d="100"/>
          <a:sy n="102" d="100"/>
        </p:scale>
        <p:origin x="1788" y="102"/>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69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defRPr sz="1200">
                <a:latin typeface="Helvetica" charset="0"/>
                <a:ea typeface="+mn-ea"/>
                <a:cs typeface="+mn-cs"/>
              </a:defRPr>
            </a:lvl1pPr>
          </a:lstStyle>
          <a:p>
            <a:pPr>
              <a:defRPr/>
            </a:pPr>
            <a:endParaRPr lang="en-US"/>
          </a:p>
        </p:txBody>
      </p:sp>
      <p:sp>
        <p:nvSpPr>
          <p:cNvPr id="31747" name="Rectangle 3"/>
          <p:cNvSpPr>
            <a:spLocks noGrp="1" noChangeArrowheads="1"/>
          </p:cNvSpPr>
          <p:nvPr>
            <p:ph type="dt" sz="quarter" idx="1"/>
          </p:nvPr>
        </p:nvSpPr>
        <p:spPr bwMode="auto">
          <a:xfrm>
            <a:off x="3972775" y="1"/>
            <a:ext cx="3037626" cy="4649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a:defRPr sz="1200">
                <a:latin typeface="Helvetica" charset="0"/>
                <a:ea typeface="+mn-ea"/>
                <a:cs typeface="+mn-cs"/>
              </a:defRPr>
            </a:lvl1pPr>
          </a:lstStyle>
          <a:p>
            <a:pPr>
              <a:defRPr/>
            </a:pPr>
            <a:endParaRPr lang="en-US"/>
          </a:p>
        </p:txBody>
      </p:sp>
      <p:sp>
        <p:nvSpPr>
          <p:cNvPr id="31748" name="Rectangle 4"/>
          <p:cNvSpPr>
            <a:spLocks noGrp="1" noChangeArrowheads="1"/>
          </p:cNvSpPr>
          <p:nvPr>
            <p:ph type="ftr" sz="quarter" idx="2"/>
          </p:nvPr>
        </p:nvSpPr>
        <p:spPr bwMode="auto">
          <a:xfrm>
            <a:off x="0" y="8831421"/>
            <a:ext cx="3037627" cy="46497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defRPr sz="1200">
                <a:latin typeface="Helvetica" charset="0"/>
                <a:ea typeface="+mn-ea"/>
                <a:cs typeface="+mn-cs"/>
              </a:defRPr>
            </a:lvl1pPr>
          </a:lstStyle>
          <a:p>
            <a:pPr>
              <a:defRPr/>
            </a:pPr>
            <a:r>
              <a:rPr lang="en-US" dirty="0"/>
              <a:t>Understanding Financial Statements</a:t>
            </a:r>
          </a:p>
        </p:txBody>
      </p:sp>
      <p:sp>
        <p:nvSpPr>
          <p:cNvPr id="31749" name="Rectangle 5"/>
          <p:cNvSpPr>
            <a:spLocks noGrp="1" noChangeArrowheads="1"/>
          </p:cNvSpPr>
          <p:nvPr>
            <p:ph type="sldNum" sz="quarter" idx="3"/>
          </p:nvPr>
        </p:nvSpPr>
        <p:spPr bwMode="auto">
          <a:xfrm>
            <a:off x="3972775" y="8831421"/>
            <a:ext cx="3037626" cy="46497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a:defRPr sz="1200">
                <a:latin typeface="Helvetica" charset="0"/>
                <a:ea typeface="ＭＳ Ｐゴシック" charset="-128"/>
              </a:defRPr>
            </a:lvl1pPr>
          </a:lstStyle>
          <a:p>
            <a:pPr>
              <a:defRPr/>
            </a:pPr>
            <a:fld id="{F654A0FB-88CD-4D82-841A-37D5E4E0E8DE}" type="slidenum">
              <a:rPr lang="en-US"/>
              <a:pPr>
                <a:defRPr/>
              </a:pPr>
              <a:t>‹#›</a:t>
            </a:fld>
            <a:endParaRPr lang="en-US"/>
          </a:p>
        </p:txBody>
      </p:sp>
    </p:spTree>
    <p:extLst>
      <p:ext uri="{BB962C8B-B14F-4D97-AF65-F5344CB8AC3E}">
        <p14:creationId xmlns:p14="http://schemas.microsoft.com/office/powerpoint/2010/main" val="149931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1"/>
            <a:ext cx="3037627" cy="464980"/>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eaLnBrk="0" hangingPunct="0">
              <a:defRPr kumimoji="0" sz="1200">
                <a:latin typeface="Times New Roman" charset="0"/>
                <a:ea typeface="+mn-ea"/>
                <a:cs typeface="+mn-cs"/>
              </a:defRPr>
            </a:lvl1pPr>
          </a:lstStyle>
          <a:p>
            <a:pPr>
              <a:defRPr/>
            </a:pPr>
            <a:endParaRPr lang="en-US"/>
          </a:p>
        </p:txBody>
      </p:sp>
      <p:sp>
        <p:nvSpPr>
          <p:cNvPr id="34819" name="Rectangle 9"/>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148" y="4416510"/>
            <a:ext cx="5140106" cy="4183220"/>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972775" y="1"/>
            <a:ext cx="3037626" cy="464980"/>
          </a:xfrm>
          <a:prstGeom prst="rect">
            <a:avLst/>
          </a:prstGeom>
          <a:noFill/>
          <a:ln w="9525">
            <a:noFill/>
            <a:miter lim="800000"/>
            <a:headEnd/>
            <a:tailEnd/>
          </a:ln>
        </p:spPr>
        <p:txBody>
          <a:bodyPr vert="horz" wrap="square" lIns="93176" tIns="46588" rIns="93176" bIns="46588" numCol="1" anchor="t" anchorCtr="0" compatLnSpc="1">
            <a:prstTxWarp prst="textNoShape">
              <a:avLst/>
            </a:prstTxWarp>
          </a:bodyPr>
          <a:lstStyle>
            <a:lvl1pPr algn="r" eaLnBrk="0" hangingPunct="0">
              <a:defRPr kumimoji="0" sz="1200">
                <a:latin typeface="Times New Roman" charset="0"/>
                <a:ea typeface="+mn-ea"/>
                <a:cs typeface="+mn-cs"/>
              </a:defRPr>
            </a:lvl1pPr>
          </a:lstStyle>
          <a:p>
            <a:pPr>
              <a:defRPr/>
            </a:pPr>
            <a:endParaRPr lang="en-US"/>
          </a:p>
        </p:txBody>
      </p:sp>
      <p:sp>
        <p:nvSpPr>
          <p:cNvPr id="2060" name="Rectangle 12"/>
          <p:cNvSpPr>
            <a:spLocks noGrp="1" noChangeArrowheads="1"/>
          </p:cNvSpPr>
          <p:nvPr>
            <p:ph type="ftr" sz="quarter" idx="4"/>
          </p:nvPr>
        </p:nvSpPr>
        <p:spPr bwMode="auto">
          <a:xfrm>
            <a:off x="0" y="8831421"/>
            <a:ext cx="3037627" cy="464979"/>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eaLnBrk="0" hangingPunct="0">
              <a:defRPr kumimoji="0" sz="1200">
                <a:latin typeface="Times New Roman" charset="0"/>
                <a:ea typeface="+mn-ea"/>
                <a:cs typeface="+mn-cs"/>
              </a:defRPr>
            </a:lvl1pPr>
          </a:lstStyle>
          <a:p>
            <a:pPr>
              <a:defRPr/>
            </a:pPr>
            <a:endParaRPr lang="en-US"/>
          </a:p>
        </p:txBody>
      </p:sp>
      <p:sp>
        <p:nvSpPr>
          <p:cNvPr id="2061" name="Rectangle 13"/>
          <p:cNvSpPr>
            <a:spLocks noGrp="1" noChangeArrowheads="1"/>
          </p:cNvSpPr>
          <p:nvPr>
            <p:ph type="sldNum" sz="quarter" idx="5"/>
          </p:nvPr>
        </p:nvSpPr>
        <p:spPr bwMode="auto">
          <a:xfrm>
            <a:off x="3972775" y="8831421"/>
            <a:ext cx="3037626" cy="464979"/>
          </a:xfrm>
          <a:prstGeom prst="rect">
            <a:avLst/>
          </a:prstGeom>
          <a:noFill/>
          <a:ln w="9525">
            <a:noFill/>
            <a:miter lim="800000"/>
            <a:headEnd/>
            <a:tailEnd/>
          </a:ln>
        </p:spPr>
        <p:txBody>
          <a:bodyPr vert="horz" wrap="square" lIns="93176" tIns="46588" rIns="93176" bIns="46588" numCol="1" anchor="b" anchorCtr="0" compatLnSpc="1">
            <a:prstTxWarp prst="textNoShape">
              <a:avLst/>
            </a:prstTxWarp>
          </a:bodyPr>
          <a:lstStyle>
            <a:lvl1pPr algn="r" eaLnBrk="0" hangingPunct="0">
              <a:defRPr kumimoji="0" sz="1200">
                <a:latin typeface="Times New Roman" charset="0"/>
                <a:ea typeface="ＭＳ Ｐゴシック" charset="-128"/>
              </a:defRPr>
            </a:lvl1pPr>
          </a:lstStyle>
          <a:p>
            <a:pPr>
              <a:defRPr/>
            </a:pPr>
            <a:fld id="{A65FDB11-15A5-43A8-9BA5-AC42D85612FF}" type="slidenum">
              <a:rPr lang="en-US"/>
              <a:pPr>
                <a:defRPr/>
              </a:pPr>
              <a:t>‹#›</a:t>
            </a:fld>
            <a:endParaRPr lang="en-US"/>
          </a:p>
        </p:txBody>
      </p:sp>
    </p:spTree>
    <p:extLst>
      <p:ext uri="{BB962C8B-B14F-4D97-AF65-F5344CB8AC3E}">
        <p14:creationId xmlns:p14="http://schemas.microsoft.com/office/powerpoint/2010/main" val="2526054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BD9CA62D-6334-4607-A9B1-A4C53EEFAFD2}" type="slidenum">
              <a:rPr kumimoji="0" lang="en-US" altLang="en-US" smtClean="0">
                <a:latin typeface="Times New Roman" pitchFamily="18" charset="0"/>
              </a:rPr>
              <a:pPr>
                <a:spcBef>
                  <a:spcPct val="0"/>
                </a:spcBef>
              </a:pPr>
              <a:t>1</a:t>
            </a:fld>
            <a:endParaRPr kumimoji="0" lang="en-US" altLang="en-US">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049248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10</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54729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11</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159440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12</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227926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13</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1654224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14</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109201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15</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219596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16</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213144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17</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59014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pitchFamily="34" charset="0"/>
                <a:ea typeface="ＭＳ Ｐゴシック" pitchFamily="34" charset="-128"/>
              </a:defRPr>
            </a:lvl1pPr>
            <a:lvl2pPr marL="748140" indent="-287629" eaLnBrk="0" hangingPunct="0">
              <a:spcBef>
                <a:spcPct val="30000"/>
              </a:spcBef>
              <a:defRPr kumimoji="1" sz="1100">
                <a:solidFill>
                  <a:schemeClr val="tx1"/>
                </a:solidFill>
                <a:latin typeface="Arial" pitchFamily="34" charset="0"/>
                <a:ea typeface="ＭＳ Ｐゴシック" pitchFamily="34" charset="-128"/>
              </a:defRPr>
            </a:lvl2pPr>
            <a:lvl3pPr marL="1150512" indent="-229491" eaLnBrk="0" hangingPunct="0">
              <a:spcBef>
                <a:spcPct val="30000"/>
              </a:spcBef>
              <a:defRPr kumimoji="1" sz="1100">
                <a:solidFill>
                  <a:schemeClr val="tx1"/>
                </a:solidFill>
                <a:latin typeface="Arial" pitchFamily="34" charset="0"/>
                <a:ea typeface="ＭＳ Ｐゴシック" pitchFamily="34" charset="-128"/>
              </a:defRPr>
            </a:lvl3pPr>
            <a:lvl4pPr marL="1611026" indent="-229491" eaLnBrk="0" hangingPunct="0">
              <a:spcBef>
                <a:spcPct val="30000"/>
              </a:spcBef>
              <a:defRPr kumimoji="1" sz="1100">
                <a:solidFill>
                  <a:schemeClr val="tx1"/>
                </a:solidFill>
                <a:latin typeface="Arial" pitchFamily="34" charset="0"/>
                <a:ea typeface="ＭＳ Ｐゴシック" pitchFamily="34" charset="-128"/>
              </a:defRPr>
            </a:lvl4pPr>
            <a:lvl5pPr marL="2071536" indent="-229491" eaLnBrk="0" hangingPunct="0">
              <a:spcBef>
                <a:spcPct val="30000"/>
              </a:spcBef>
              <a:defRPr kumimoji="1" sz="1100">
                <a:solidFill>
                  <a:schemeClr val="tx1"/>
                </a:solidFill>
                <a:latin typeface="Arial" pitchFamily="34" charset="0"/>
                <a:ea typeface="ＭＳ Ｐゴシック" pitchFamily="34" charset="-128"/>
              </a:defRPr>
            </a:lvl5pPr>
            <a:lvl6pPr marL="2512159" indent="-22949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6pPr>
            <a:lvl7pPr marL="2952781" indent="-22949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7pPr>
            <a:lvl8pPr marL="3393404" indent="-22949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8pPr>
            <a:lvl9pPr marL="3834025" indent="-22949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9pPr>
          </a:lstStyle>
          <a:p>
            <a:pPr>
              <a:spcBef>
                <a:spcPct val="0"/>
              </a:spcBef>
            </a:pPr>
            <a:fld id="{5CCFA625-64E5-411C-B6E2-61E59153F0FE}" type="slidenum">
              <a:rPr kumimoji="0" lang="en-US" altLang="en-US" sz="1200">
                <a:solidFill>
                  <a:srgbClr val="000000"/>
                </a:solidFill>
                <a:latin typeface="Times New Roman" pitchFamily="18" charset="0"/>
              </a:rPr>
              <a:pPr>
                <a:spcBef>
                  <a:spcPct val="0"/>
                </a:spcBef>
              </a:pPr>
              <a:t>2</a:t>
            </a:fld>
            <a:endParaRPr kumimoji="0" lang="en-US" altLang="en-US" sz="1200" dirty="0">
              <a:solidFill>
                <a:srgbClr val="000000"/>
              </a:solidFill>
              <a:latin typeface="Times New Roman" pitchFamily="18"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latin typeface="Arial" pitchFamily="34" charset="0"/>
            </a:endParaRPr>
          </a:p>
        </p:txBody>
      </p:sp>
    </p:spTree>
    <p:extLst>
      <p:ext uri="{BB962C8B-B14F-4D97-AF65-F5344CB8AC3E}">
        <p14:creationId xmlns:p14="http://schemas.microsoft.com/office/powerpoint/2010/main" val="110199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3</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9331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4</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87159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5</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246769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6</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72217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7</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126737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8</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327160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48448" indent="-287865" eaLnBrk="0" hangingPunct="0">
              <a:spcBef>
                <a:spcPct val="30000"/>
              </a:spcBef>
              <a:defRPr kumimoji="1" sz="1200">
                <a:solidFill>
                  <a:schemeClr val="tx1"/>
                </a:solidFill>
                <a:latin typeface="Arial" charset="0"/>
                <a:ea typeface="ＭＳ Ｐゴシック" pitchFamily="34" charset="-128"/>
              </a:defRPr>
            </a:lvl2pPr>
            <a:lvl3pPr marL="1151458" indent="-230292" eaLnBrk="0" hangingPunct="0">
              <a:spcBef>
                <a:spcPct val="30000"/>
              </a:spcBef>
              <a:defRPr kumimoji="1" sz="1200">
                <a:solidFill>
                  <a:schemeClr val="tx1"/>
                </a:solidFill>
                <a:latin typeface="Arial" charset="0"/>
                <a:ea typeface="ＭＳ Ｐゴシック" pitchFamily="34" charset="-128"/>
              </a:defRPr>
            </a:lvl3pPr>
            <a:lvl4pPr marL="1612041" indent="-230292" eaLnBrk="0" hangingPunct="0">
              <a:spcBef>
                <a:spcPct val="30000"/>
              </a:spcBef>
              <a:defRPr kumimoji="1" sz="1200">
                <a:solidFill>
                  <a:schemeClr val="tx1"/>
                </a:solidFill>
                <a:latin typeface="Arial" charset="0"/>
                <a:ea typeface="ＭＳ Ｐゴシック" pitchFamily="34" charset="-128"/>
              </a:defRPr>
            </a:lvl4pPr>
            <a:lvl5pPr marL="2072625" indent="-230292" eaLnBrk="0" hangingPunct="0">
              <a:spcBef>
                <a:spcPct val="30000"/>
              </a:spcBef>
              <a:defRPr kumimoji="1" sz="1200">
                <a:solidFill>
                  <a:schemeClr val="tx1"/>
                </a:solidFill>
                <a:latin typeface="Arial" charset="0"/>
                <a:ea typeface="ＭＳ Ｐゴシック" pitchFamily="34" charset="-128"/>
              </a:defRPr>
            </a:lvl5pPr>
            <a:lvl6pPr marL="253320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2993791" indent="-23029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454375" indent="-23029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3914958" indent="-23029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9</a:t>
            </a:fld>
            <a:endParaRPr kumimoji="0" lang="en-US" altLang="en-US">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51300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20"/>
          <p:cNvSpPr>
            <a:spLocks noGrp="1" noChangeArrowheads="1"/>
          </p:cNvSpPr>
          <p:nvPr>
            <p:ph type="sldNum" sz="quarter" idx="10"/>
          </p:nvPr>
        </p:nvSpPr>
        <p:spPr>
          <a:ln/>
        </p:spPr>
        <p:txBody>
          <a:bodyPr/>
          <a:lstStyle>
            <a:lvl1pPr>
              <a:defRPr/>
            </a:lvl1pPr>
          </a:lstStyle>
          <a:p>
            <a:pPr>
              <a:defRPr/>
            </a:pPr>
            <a:fld id="{2342BAB8-3008-4B78-823C-EDFD8A1AB42C}" type="slidenum">
              <a:rPr lang="en-US"/>
              <a:pPr>
                <a:defRPr/>
              </a:pPr>
              <a:t>‹#›</a:t>
            </a:fld>
            <a:endParaRPr lang="en-US" sz="2800"/>
          </a:p>
        </p:txBody>
      </p:sp>
    </p:spTree>
    <p:extLst>
      <p:ext uri="{BB962C8B-B14F-4D97-AF65-F5344CB8AC3E}">
        <p14:creationId xmlns:p14="http://schemas.microsoft.com/office/powerpoint/2010/main" val="7895112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3200"/>
            </a:lvl1pPr>
            <a:lvl2pPr marL="914400" indent="-457200">
              <a:spcBef>
                <a:spcPts val="25"/>
              </a:spcBef>
              <a:spcAft>
                <a:spcPts val="600"/>
              </a:spcAft>
              <a:buSzPct val="100000"/>
              <a:defRPr sz="2800"/>
            </a:lvl2pPr>
            <a:lvl3pPr marL="1371600" indent="-457200">
              <a:spcBef>
                <a:spcPts val="25"/>
              </a:spcBef>
              <a:spcAft>
                <a:spcPts val="600"/>
              </a:spcAft>
              <a:defRPr sz="2400"/>
            </a:lvl3pPr>
            <a:lvl4pPr marL="1830388" indent="-458788">
              <a:spcBef>
                <a:spcPts val="25"/>
              </a:spcBef>
              <a:spcAft>
                <a:spcPts val="600"/>
              </a:spcAft>
              <a:buFont typeface="Arial" pitchFamily="34" charset="0"/>
              <a:buChar char="•"/>
              <a:defRPr sz="2000"/>
            </a:lvl4pPr>
            <a:lvl5pPr marL="2286000" indent="-457200">
              <a:spcBef>
                <a:spcPts val="25"/>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DFF57C88-F506-403D-8581-A4066E5ADA26}" type="slidenum">
              <a:rPr lang="en-US"/>
              <a:pPr>
                <a:defRPr/>
              </a:pPr>
              <a:t>‹#›</a:t>
            </a:fld>
            <a:endParaRPr lang="en-US" sz="2800"/>
          </a:p>
        </p:txBody>
      </p:sp>
    </p:spTree>
    <p:extLst>
      <p:ext uri="{BB962C8B-B14F-4D97-AF65-F5344CB8AC3E}">
        <p14:creationId xmlns:p14="http://schemas.microsoft.com/office/powerpoint/2010/main" val="36808231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fld id="{532B3F4B-A5E9-404D-8337-AFA8CF55E2D9}" type="slidenum">
              <a:rPr lang="en-US"/>
              <a:pPr>
                <a:defRPr/>
              </a:pPr>
              <a:t>‹#›</a:t>
            </a:fld>
            <a:endParaRPr lang="en-US" sz="2800"/>
          </a:p>
        </p:txBody>
      </p:sp>
    </p:spTree>
    <p:extLst>
      <p:ext uri="{BB962C8B-B14F-4D97-AF65-F5344CB8AC3E}">
        <p14:creationId xmlns:p14="http://schemas.microsoft.com/office/powerpoint/2010/main" val="8106688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228600" y="990600"/>
            <a:ext cx="4267200" cy="5334000"/>
          </a:xfrm>
        </p:spPr>
        <p:txBody>
          <a:bodyPr/>
          <a:lstStyle>
            <a:lvl1pPr>
              <a:defRPr sz="2000"/>
            </a:lvl1pPr>
            <a:lvl2pPr>
              <a:spcBef>
                <a:spcPts val="25"/>
              </a:spcBef>
              <a:spcAft>
                <a:spcPts val="600"/>
              </a:spcAft>
              <a:defRPr sz="1800"/>
            </a:lvl2pPr>
            <a:lvl3pPr marL="1371600" indent="-457200">
              <a:spcBef>
                <a:spcPts val="25"/>
              </a:spcBef>
              <a:spcAft>
                <a:spcPts val="600"/>
              </a:spcAft>
              <a:buFont typeface="Arial" pitchFamily="34" charset="0"/>
              <a:buChar char="–"/>
              <a:defRPr sz="1800"/>
            </a:lvl3pPr>
            <a:lvl4pPr marL="1828800" indent="-457200">
              <a:spcBef>
                <a:spcPts val="25"/>
              </a:spcBef>
              <a:spcAft>
                <a:spcPts val="600"/>
              </a:spcAft>
              <a:buFont typeface="Arial" pitchFamily="34" charset="0"/>
              <a:buChar char="•"/>
              <a:defRPr sz="1800"/>
            </a:lvl4pPr>
            <a:lvl5pPr marL="2286000" indent="-457200">
              <a:spcBef>
                <a:spcPts val="25"/>
              </a:spcBef>
              <a:spcAft>
                <a:spcPts val="600"/>
              </a:spcAft>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90600"/>
            <a:ext cx="4267200" cy="5334000"/>
          </a:xfrm>
        </p:spPr>
        <p:txBody>
          <a:bodyPr/>
          <a:lstStyle>
            <a:lvl1pPr>
              <a:defRPr sz="2000"/>
            </a:lvl1pPr>
            <a:lvl2pPr>
              <a:spcBef>
                <a:spcPts val="25"/>
              </a:spcBef>
              <a:spcAft>
                <a:spcPts val="600"/>
              </a:spcAft>
              <a:defRPr sz="1800"/>
            </a:lvl2pPr>
            <a:lvl3pPr marL="1371600" indent="-457200">
              <a:spcBef>
                <a:spcPts val="25"/>
              </a:spcBef>
              <a:spcAft>
                <a:spcPts val="600"/>
              </a:spcAft>
              <a:buFont typeface="Arial" pitchFamily="34" charset="0"/>
              <a:buChar char="–"/>
              <a:defRPr sz="1800"/>
            </a:lvl3pPr>
            <a:lvl4pPr>
              <a:spcBef>
                <a:spcPts val="25"/>
              </a:spcBef>
              <a:spcAft>
                <a:spcPts val="600"/>
              </a:spcAft>
              <a:defRPr sz="1800"/>
            </a:lvl4pPr>
            <a:lvl5pPr marL="2286000" indent="-457200">
              <a:spcBef>
                <a:spcPts val="25"/>
              </a:spcBef>
              <a:spcAft>
                <a:spcPts val="600"/>
              </a:spcAft>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0"/>
          <p:cNvSpPr>
            <a:spLocks noGrp="1" noChangeArrowheads="1"/>
          </p:cNvSpPr>
          <p:nvPr>
            <p:ph type="sldNum" sz="quarter" idx="10"/>
          </p:nvPr>
        </p:nvSpPr>
        <p:spPr>
          <a:ln/>
        </p:spPr>
        <p:txBody>
          <a:bodyPr/>
          <a:lstStyle>
            <a:lvl1pPr>
              <a:defRPr/>
            </a:lvl1pPr>
          </a:lstStyle>
          <a:p>
            <a:pPr>
              <a:defRPr/>
            </a:pPr>
            <a:fld id="{3ECC6164-8AE3-40BB-9052-BC1CD3EB3E0A}" type="slidenum">
              <a:rPr lang="en-US"/>
              <a:pPr>
                <a:defRPr/>
              </a:pPr>
              <a:t>‹#›</a:t>
            </a:fld>
            <a:endParaRPr lang="en-US" sz="2800"/>
          </a:p>
        </p:txBody>
      </p:sp>
    </p:spTree>
    <p:extLst>
      <p:ext uri="{BB962C8B-B14F-4D97-AF65-F5344CB8AC3E}">
        <p14:creationId xmlns:p14="http://schemas.microsoft.com/office/powerpoint/2010/main" val="40418454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906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630362"/>
            <a:ext cx="4040188" cy="4694238"/>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68825" y="9906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68825" y="1630362"/>
            <a:ext cx="4041775" cy="4694238"/>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17"/>
          <p:cNvSpPr>
            <a:spLocks noGrp="1" noChangeArrowheads="1"/>
          </p:cNvSpPr>
          <p:nvPr>
            <p:ph type="title"/>
          </p:nvPr>
        </p:nvSpPr>
        <p:spPr bwMode="auto">
          <a:xfrm>
            <a:off x="228600" y="76200"/>
            <a:ext cx="8686800" cy="533400"/>
          </a:xfrm>
          <a:prstGeom prst="rect">
            <a:avLst/>
          </a:prstGeom>
          <a:noFill/>
          <a:ln w="9525">
            <a:noFill/>
            <a:miter lim="800000"/>
            <a:headEnd/>
            <a:tailEnd/>
          </a:ln>
        </p:spPr>
        <p:txBody>
          <a:bodyPr/>
          <a:lstStyle>
            <a:lvl1pPr>
              <a:defRPr>
                <a:solidFill>
                  <a:schemeClr val="bg1"/>
                </a:solidFill>
              </a:defRPr>
            </a:lvl1pPr>
          </a:lstStyle>
          <a:p>
            <a:pPr lvl="0"/>
            <a:r>
              <a:rPr lang="en-US" dirty="0"/>
              <a:t>Click to edit Master title style</a:t>
            </a:r>
          </a:p>
        </p:txBody>
      </p:sp>
      <p:sp>
        <p:nvSpPr>
          <p:cNvPr id="7" name="Rectangle 20"/>
          <p:cNvSpPr>
            <a:spLocks noGrp="1" noChangeArrowheads="1"/>
          </p:cNvSpPr>
          <p:nvPr>
            <p:ph type="sldNum" sz="quarter" idx="10"/>
          </p:nvPr>
        </p:nvSpPr>
        <p:spPr>
          <a:ln/>
        </p:spPr>
        <p:txBody>
          <a:bodyPr/>
          <a:lstStyle>
            <a:lvl1pPr>
              <a:defRPr/>
            </a:lvl1pPr>
          </a:lstStyle>
          <a:p>
            <a:pPr>
              <a:defRPr/>
            </a:pPr>
            <a:fld id="{A8F1792A-20F6-4C5C-BE4B-00086641E150}" type="slidenum">
              <a:rPr lang="en-US"/>
              <a:pPr>
                <a:defRPr/>
              </a:pPr>
              <a:t>‹#›</a:t>
            </a:fld>
            <a:endParaRPr lang="en-US" sz="2800"/>
          </a:p>
        </p:txBody>
      </p:sp>
    </p:spTree>
    <p:extLst>
      <p:ext uri="{BB962C8B-B14F-4D97-AF65-F5344CB8AC3E}">
        <p14:creationId xmlns:p14="http://schemas.microsoft.com/office/powerpoint/2010/main" val="41701065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Rectangle 20"/>
          <p:cNvSpPr>
            <a:spLocks noGrp="1" noChangeArrowheads="1"/>
          </p:cNvSpPr>
          <p:nvPr>
            <p:ph type="sldNum" sz="quarter" idx="10"/>
          </p:nvPr>
        </p:nvSpPr>
        <p:spPr>
          <a:ln/>
        </p:spPr>
        <p:txBody>
          <a:bodyPr/>
          <a:lstStyle>
            <a:lvl1pPr>
              <a:defRPr/>
            </a:lvl1pPr>
          </a:lstStyle>
          <a:p>
            <a:pPr>
              <a:defRPr/>
            </a:pPr>
            <a:fld id="{9B9BD6D4-12C3-42AE-9690-529FE7C1B5EB}" type="slidenum">
              <a:rPr lang="en-US"/>
              <a:pPr>
                <a:defRPr/>
              </a:pPr>
              <a:t>‹#›</a:t>
            </a:fld>
            <a:endParaRPr lang="en-US" sz="2800"/>
          </a:p>
        </p:txBody>
      </p:sp>
    </p:spTree>
    <p:extLst>
      <p:ext uri="{BB962C8B-B14F-4D97-AF65-F5344CB8AC3E}">
        <p14:creationId xmlns:p14="http://schemas.microsoft.com/office/powerpoint/2010/main" val="30823578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0711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800600"/>
            <a:ext cx="5373688"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905000" y="1066800"/>
            <a:ext cx="56388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05000" y="5367338"/>
            <a:ext cx="53736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99A7ED84-9F07-4724-A366-03522B4F4ACD}" type="slidenum">
              <a:rPr lang="en-US"/>
              <a:pPr>
                <a:defRPr/>
              </a:pPr>
              <a:t>‹#›</a:t>
            </a:fld>
            <a:endParaRPr lang="en-US" sz="2800"/>
          </a:p>
        </p:txBody>
      </p:sp>
    </p:spTree>
    <p:extLst>
      <p:ext uri="{BB962C8B-B14F-4D97-AF65-F5344CB8AC3E}">
        <p14:creationId xmlns:p14="http://schemas.microsoft.com/office/powerpoint/2010/main" val="19648315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lvl1pPr>
              <a:defRPr sz="3200"/>
            </a:lvl1pPr>
          </a:lstStyle>
          <a:p>
            <a:r>
              <a:rPr lang="en-US" dirty="0"/>
              <a:t>Click to edit Master title style</a:t>
            </a:r>
          </a:p>
        </p:txBody>
      </p:sp>
      <p:sp>
        <p:nvSpPr>
          <p:cNvPr id="3" name="Text Placeholder 2"/>
          <p:cNvSpPr>
            <a:spLocks noGrp="1"/>
          </p:cNvSpPr>
          <p:nvPr>
            <p:ph type="body" sz="half" idx="1"/>
          </p:nvPr>
        </p:nvSpPr>
        <p:spPr>
          <a:xfrm>
            <a:off x="228600" y="1447800"/>
            <a:ext cx="4267200" cy="4343400"/>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447800"/>
            <a:ext cx="4267200" cy="4343400"/>
          </a:xfrm>
        </p:spPr>
        <p:txBody>
          <a:bodyPr/>
          <a:lstStyle/>
          <a:p>
            <a:pPr lvl="0"/>
            <a:endParaRPr lang="en-US" noProof="0" dirty="0"/>
          </a:p>
        </p:txBody>
      </p:sp>
      <p:sp>
        <p:nvSpPr>
          <p:cNvPr id="5" name="Rectangle 20"/>
          <p:cNvSpPr>
            <a:spLocks noGrp="1" noChangeArrowheads="1"/>
          </p:cNvSpPr>
          <p:nvPr>
            <p:ph type="sldNum" sz="quarter" idx="10"/>
          </p:nvPr>
        </p:nvSpPr>
        <p:spPr>
          <a:ln/>
        </p:spPr>
        <p:txBody>
          <a:bodyPr/>
          <a:lstStyle>
            <a:lvl1pPr>
              <a:defRPr/>
            </a:lvl1pPr>
          </a:lstStyle>
          <a:p>
            <a:pPr>
              <a:defRPr/>
            </a:pPr>
            <a:fld id="{FCDB73F5-5B06-4305-B21F-D7D9643EB66B}" type="slidenum">
              <a:rPr lang="en-US"/>
              <a:pPr>
                <a:defRPr/>
              </a:pPr>
              <a:t>‹#›</a:t>
            </a:fld>
            <a:endParaRPr lang="en-US" sz="2800"/>
          </a:p>
        </p:txBody>
      </p:sp>
    </p:spTree>
    <p:extLst>
      <p:ext uri="{BB962C8B-B14F-4D97-AF65-F5344CB8AC3E}">
        <p14:creationId xmlns:p14="http://schemas.microsoft.com/office/powerpoint/2010/main" val="4863168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723" name="Rectangle 27"/>
          <p:cNvSpPr>
            <a:spLocks noChangeArrowheads="1"/>
          </p:cNvSpPr>
          <p:nvPr userDrawn="1"/>
        </p:nvSpPr>
        <p:spPr bwMode="auto">
          <a:xfrm>
            <a:off x="0" y="0"/>
            <a:ext cx="9144000" cy="838200"/>
          </a:xfrm>
          <a:prstGeom prst="rect">
            <a:avLst/>
          </a:prstGeom>
          <a:solidFill>
            <a:schemeClr val="bg2">
              <a:lumMod val="95000"/>
              <a:lumOff val="5000"/>
            </a:schemeClr>
          </a:solidFill>
          <a:ln w="57150" cap="flat" cmpd="sng" algn="ctr">
            <a:solidFill>
              <a:schemeClr val="bg1"/>
            </a:solidFill>
            <a:prstDash val="solid"/>
            <a:miter lim="800000"/>
            <a:headEnd type="none" w="med" len="med"/>
            <a:tailEnd type="none" w="med" len="med"/>
          </a:ln>
          <a:effectLst/>
        </p:spPr>
        <p:txBody>
          <a:bodyPr wrap="none" anchor="ctr"/>
          <a:lstStyle/>
          <a:p>
            <a:pPr>
              <a:defRPr/>
            </a:pPr>
            <a:endParaRPr lang="en-US">
              <a:ea typeface="+mn-ea"/>
            </a:endParaRPr>
          </a:p>
        </p:txBody>
      </p:sp>
      <p:sp>
        <p:nvSpPr>
          <p:cNvPr id="1027" name="Rectangle 2"/>
          <p:cNvSpPr>
            <a:spLocks noGrp="1" noChangeArrowheads="1"/>
          </p:cNvSpPr>
          <p:nvPr>
            <p:ph type="body" idx="1"/>
          </p:nvPr>
        </p:nvSpPr>
        <p:spPr bwMode="auto">
          <a:xfrm>
            <a:off x="228600" y="9906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7"/>
          <p:cNvSpPr>
            <a:spLocks noGrp="1" noChangeArrowheads="1"/>
          </p:cNvSpPr>
          <p:nvPr userDrawn="1">
            <p:ph type="title"/>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716" name="Rectangle 20"/>
          <p:cNvSpPr>
            <a:spLocks noGrp="1" noChangeArrowheads="1"/>
          </p:cNvSpPr>
          <p:nvPr>
            <p:ph type="sldNum" sz="quarter" idx="4"/>
          </p:nvPr>
        </p:nvSpPr>
        <p:spPr bwMode="auto">
          <a:xfrm>
            <a:off x="8534400" y="6553200"/>
            <a:ext cx="457200" cy="228600"/>
          </a:xfrm>
          <a:prstGeom prst="rect">
            <a:avLst/>
          </a:prstGeom>
          <a:noFill/>
          <a:ln w="57150">
            <a:noFill/>
            <a:miter lim="800000"/>
            <a:headEnd/>
            <a:tailEnd/>
          </a:ln>
          <a:effectLst/>
        </p:spPr>
        <p:txBody>
          <a:bodyPr vert="horz" wrap="square" lIns="91440" tIns="45720" rIns="91440" bIns="45720" numCol="1" anchor="ctr" anchorCtr="0" compatLnSpc="1">
            <a:prstTxWarp prst="textNoShape">
              <a:avLst/>
            </a:prstTxWarp>
          </a:bodyPr>
          <a:lstStyle>
            <a:lvl1pPr algn="r">
              <a:defRPr kumimoji="0" sz="1000" b="1">
                <a:solidFill>
                  <a:srgbClr val="000000"/>
                </a:solidFill>
                <a:latin typeface="Arial" charset="0"/>
                <a:ea typeface="ＭＳ Ｐゴシック" charset="-128"/>
              </a:defRPr>
            </a:lvl1pPr>
          </a:lstStyle>
          <a:p>
            <a:pPr>
              <a:defRPr/>
            </a:pPr>
            <a:fld id="{89D39D57-638B-42B9-B678-B84BDF28184C}" type="slidenum">
              <a:rPr lang="en-US"/>
              <a:pPr>
                <a:defRPr/>
              </a:pPr>
              <a:t>‹#›</a:t>
            </a:fld>
            <a:endParaRPr lang="en-US" sz="2800"/>
          </a:p>
        </p:txBody>
      </p:sp>
      <p:sp>
        <p:nvSpPr>
          <p:cNvPr id="1030" name="Rectangle 11"/>
          <p:cNvSpPr>
            <a:spLocks noChangeArrowheads="1"/>
          </p:cNvSpPr>
          <p:nvPr userDrawn="1"/>
        </p:nvSpPr>
        <p:spPr bwMode="auto">
          <a:xfrm>
            <a:off x="8050213" y="6597650"/>
            <a:ext cx="636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elvetica" pitchFamily="34" charset="0"/>
                <a:ea typeface="ＭＳ Ｐゴシック" pitchFamily="34" charset="-128"/>
              </a:defRPr>
            </a:lvl1pPr>
            <a:lvl2pPr marL="742950" indent="-285750" eaLnBrk="0" hangingPunct="0">
              <a:defRPr kumimoji="1" sz="2400">
                <a:solidFill>
                  <a:schemeClr val="tx1"/>
                </a:solidFill>
                <a:latin typeface="Helvetica" pitchFamily="34" charset="0"/>
                <a:ea typeface="ＭＳ Ｐゴシック" pitchFamily="34" charset="-128"/>
              </a:defRPr>
            </a:lvl2pPr>
            <a:lvl3pPr marL="1143000" indent="-228600" eaLnBrk="0" hangingPunct="0">
              <a:defRPr kumimoji="1" sz="2400">
                <a:solidFill>
                  <a:schemeClr val="tx1"/>
                </a:solidFill>
                <a:latin typeface="Helvetica" pitchFamily="34" charset="0"/>
                <a:ea typeface="ＭＳ Ｐゴシック" pitchFamily="34" charset="-128"/>
              </a:defRPr>
            </a:lvl3pPr>
            <a:lvl4pPr marL="1600200" indent="-228600" eaLnBrk="0" hangingPunct="0">
              <a:defRPr kumimoji="1" sz="2400">
                <a:solidFill>
                  <a:schemeClr val="tx1"/>
                </a:solidFill>
                <a:latin typeface="Helvetica" pitchFamily="34" charset="0"/>
                <a:ea typeface="ＭＳ Ｐゴシック" pitchFamily="34" charset="-128"/>
              </a:defRPr>
            </a:lvl4pPr>
            <a:lvl5pPr marL="2057400" indent="-228600" eaLnBrk="0" hangingPunct="0">
              <a:defRPr kumimoji="1"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9pPr>
          </a:lstStyle>
          <a:p>
            <a:pPr eaLnBrk="1" hangingPunct="1">
              <a:defRPr/>
            </a:pPr>
            <a:r>
              <a:rPr lang="en-US" altLang="en-US" sz="600" b="1">
                <a:solidFill>
                  <a:srgbClr val="000000"/>
                </a:solidFill>
                <a:latin typeface="Arial" charset="0"/>
              </a:rPr>
              <a:t>© Wipfli LLP</a:t>
            </a:r>
          </a:p>
        </p:txBody>
      </p:sp>
      <p:sp>
        <p:nvSpPr>
          <p:cNvPr id="1031" name="Rectangle 12"/>
          <p:cNvSpPr>
            <a:spLocks noChangeArrowheads="1"/>
          </p:cNvSpPr>
          <p:nvPr/>
        </p:nvSpPr>
        <p:spPr bwMode="auto">
          <a:xfrm>
            <a:off x="0" y="6400800"/>
            <a:ext cx="10668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Helvetica" pitchFamily="34" charset="0"/>
                <a:ea typeface="ＭＳ Ｐゴシック" pitchFamily="34" charset="-128"/>
              </a:defRPr>
            </a:lvl1pPr>
            <a:lvl2pPr marL="742950" indent="-285750" eaLnBrk="0" hangingPunct="0">
              <a:defRPr kumimoji="1" sz="2400">
                <a:solidFill>
                  <a:schemeClr val="tx1"/>
                </a:solidFill>
                <a:latin typeface="Helvetica" pitchFamily="34" charset="0"/>
                <a:ea typeface="ＭＳ Ｐゴシック" pitchFamily="34" charset="-128"/>
              </a:defRPr>
            </a:lvl2pPr>
            <a:lvl3pPr marL="1143000" indent="-228600" eaLnBrk="0" hangingPunct="0">
              <a:defRPr kumimoji="1" sz="2400">
                <a:solidFill>
                  <a:schemeClr val="tx1"/>
                </a:solidFill>
                <a:latin typeface="Helvetica" pitchFamily="34" charset="0"/>
                <a:ea typeface="ＭＳ Ｐゴシック" pitchFamily="34" charset="-128"/>
              </a:defRPr>
            </a:lvl3pPr>
            <a:lvl4pPr marL="1600200" indent="-228600" eaLnBrk="0" hangingPunct="0">
              <a:defRPr kumimoji="1" sz="2400">
                <a:solidFill>
                  <a:schemeClr val="tx1"/>
                </a:solidFill>
                <a:latin typeface="Helvetica" pitchFamily="34" charset="0"/>
                <a:ea typeface="ＭＳ Ｐゴシック" pitchFamily="34" charset="-128"/>
              </a:defRPr>
            </a:lvl4pPr>
            <a:lvl5pPr marL="2057400" indent="-228600" eaLnBrk="0" hangingPunct="0">
              <a:defRPr kumimoji="1"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9pPr>
          </a:lstStyle>
          <a:p>
            <a:pPr eaLnBrk="1" hangingPunct="1">
              <a:defRPr/>
            </a:pPr>
            <a:endParaRPr lang="en-US" altLang="en-US"/>
          </a:p>
        </p:txBody>
      </p:sp>
      <p:pic>
        <p:nvPicPr>
          <p:cNvPr id="1032" name="Picture 13" descr="wipfliwhite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6400800"/>
            <a:ext cx="9747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81" r:id="rId7"/>
    <p:sldLayoutId id="2147484078" r:id="rId8"/>
    <p:sldLayoutId id="2147484079" r:id="rId9"/>
  </p:sldLayoutIdLst>
  <p:transition spd="med"/>
  <p:hf hdr="0" ftr="0" dt="0"/>
  <p:txStyles>
    <p:titleStyle>
      <a:lvl1pPr algn="l" rtl="0" eaLnBrk="0" fontAlgn="base" hangingPunct="0">
        <a:spcBef>
          <a:spcPct val="0"/>
        </a:spcBef>
        <a:spcAft>
          <a:spcPct val="0"/>
        </a:spcAft>
        <a:defRPr sz="32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hlink"/>
          </a:solidFill>
          <a:latin typeface="Arial" charset="0"/>
        </a:defRPr>
      </a:lvl6pPr>
      <a:lvl7pPr marL="914400" algn="l" rtl="0" fontAlgn="base">
        <a:spcBef>
          <a:spcPct val="0"/>
        </a:spcBef>
        <a:spcAft>
          <a:spcPct val="0"/>
        </a:spcAft>
        <a:defRPr sz="2400">
          <a:solidFill>
            <a:schemeClr val="hlink"/>
          </a:solidFill>
          <a:latin typeface="Arial" charset="0"/>
        </a:defRPr>
      </a:lvl7pPr>
      <a:lvl8pPr marL="1371600" algn="l" rtl="0" fontAlgn="base">
        <a:spcBef>
          <a:spcPct val="0"/>
        </a:spcBef>
        <a:spcAft>
          <a:spcPct val="0"/>
        </a:spcAft>
        <a:defRPr sz="2400">
          <a:solidFill>
            <a:schemeClr val="hlink"/>
          </a:solidFill>
          <a:latin typeface="Arial" charset="0"/>
        </a:defRPr>
      </a:lvl8pPr>
      <a:lvl9pPr marL="1828800" algn="l" rtl="0" fontAlgn="base">
        <a:spcBef>
          <a:spcPct val="0"/>
        </a:spcBef>
        <a:spcAft>
          <a:spcPct val="0"/>
        </a:spcAft>
        <a:defRPr sz="2400">
          <a:solidFill>
            <a:schemeClr val="hlink"/>
          </a:solidFill>
          <a:latin typeface="Arial" charset="0"/>
        </a:defRPr>
      </a:lvl9pPr>
    </p:titleStyle>
    <p:bodyStyle>
      <a:lvl1pPr marL="342900" indent="-342900" algn="l" rtl="0" eaLnBrk="0" fontAlgn="base" hangingPunct="0">
        <a:lnSpc>
          <a:spcPct val="95000"/>
        </a:lnSpc>
        <a:spcBef>
          <a:spcPct val="20000"/>
        </a:spcBef>
        <a:spcAft>
          <a:spcPts val="800"/>
        </a:spcAft>
        <a:buClr>
          <a:schemeClr val="bg2"/>
        </a:buClr>
        <a:buSzPct val="75000"/>
        <a:buFont typeface="Arial" charset="0"/>
        <a:defRPr sz="3200">
          <a:solidFill>
            <a:schemeClr val="bg2"/>
          </a:solidFill>
          <a:latin typeface="+mn-lt"/>
          <a:ea typeface="ＭＳ Ｐゴシック" charset="-128"/>
          <a:cs typeface="ＭＳ Ｐゴシック" charset="-128"/>
        </a:defRPr>
      </a:lvl1pPr>
      <a:lvl2pPr marL="914400" indent="-457200" algn="l" rtl="0" eaLnBrk="0" fontAlgn="base" hangingPunct="0">
        <a:lnSpc>
          <a:spcPct val="95000"/>
        </a:lnSpc>
        <a:spcBef>
          <a:spcPts val="25"/>
        </a:spcBef>
        <a:spcAft>
          <a:spcPts val="600"/>
        </a:spcAft>
        <a:buClr>
          <a:schemeClr val="bg2"/>
        </a:buClr>
        <a:buSzPct val="100000"/>
        <a:buFont typeface="Arial" charset="0"/>
        <a:buChar char="•"/>
        <a:defRPr sz="2800">
          <a:solidFill>
            <a:schemeClr val="bg2"/>
          </a:solidFill>
          <a:latin typeface="+mn-lt"/>
          <a:ea typeface="ＭＳ Ｐゴシック" charset="-128"/>
        </a:defRPr>
      </a:lvl2pPr>
      <a:lvl3pPr marL="1371600" indent="-457200" algn="l" rtl="0" eaLnBrk="0" fontAlgn="base" hangingPunct="0">
        <a:lnSpc>
          <a:spcPct val="95000"/>
        </a:lnSpc>
        <a:spcBef>
          <a:spcPts val="25"/>
        </a:spcBef>
        <a:spcAft>
          <a:spcPts val="600"/>
        </a:spcAft>
        <a:buClr>
          <a:schemeClr val="bg2"/>
        </a:buClr>
        <a:buFont typeface="Arial" charset="0"/>
        <a:buChar char="–"/>
        <a:defRPr sz="2400">
          <a:solidFill>
            <a:schemeClr val="bg2"/>
          </a:solidFill>
          <a:latin typeface="+mn-lt"/>
          <a:ea typeface="ＭＳ Ｐゴシック" charset="-128"/>
        </a:defRPr>
      </a:lvl3pPr>
      <a:lvl4pPr marL="1828800" indent="-457200" algn="l" rtl="0" eaLnBrk="0" fontAlgn="base" hangingPunct="0">
        <a:lnSpc>
          <a:spcPct val="95000"/>
        </a:lnSpc>
        <a:spcBef>
          <a:spcPts val="25"/>
        </a:spcBef>
        <a:spcAft>
          <a:spcPts val="600"/>
        </a:spcAft>
        <a:buClr>
          <a:schemeClr val="bg2"/>
        </a:buClr>
        <a:buFont typeface="Arial" charset="0"/>
        <a:buChar char="•"/>
        <a:defRPr sz="2000">
          <a:solidFill>
            <a:schemeClr val="bg2"/>
          </a:solidFill>
          <a:latin typeface="+mn-lt"/>
          <a:ea typeface="ＭＳ Ｐゴシック" charset="-128"/>
        </a:defRPr>
      </a:lvl4pPr>
      <a:lvl5pPr marL="2286000" indent="-457200" algn="l" rtl="0" eaLnBrk="0" fontAlgn="base" hangingPunct="0">
        <a:lnSpc>
          <a:spcPct val="95000"/>
        </a:lnSpc>
        <a:spcBef>
          <a:spcPts val="25"/>
        </a:spcBef>
        <a:spcAft>
          <a:spcPts val="600"/>
        </a:spcAft>
        <a:buClr>
          <a:schemeClr val="bg2"/>
        </a:buClr>
        <a:buFont typeface="Arial" charset="0"/>
        <a:buChar char="–"/>
        <a:defRPr>
          <a:solidFill>
            <a:schemeClr val="bg2"/>
          </a:solidFill>
          <a:latin typeface="+mn-lt"/>
          <a:ea typeface="ＭＳ Ｐゴシック" charset="-128"/>
        </a:defRPr>
      </a:lvl5pPr>
      <a:lvl6pPr marL="22860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6pPr>
      <a:lvl7pPr marL="27432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7pPr>
      <a:lvl8pPr marL="32004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8pPr>
      <a:lvl9pPr marL="36576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eckpoint.riag.com/app/main/docLinkNew?usid=3c4171n244a75&amp;DocID=iPROFSTDS:16097.1&amp;SrcDocId=T0PPCICC:2016ee3bf109adf68d4-1&amp;feature=tcheckpoint&amp;lastCpReqId=6a8b41&amp;pinpnt=PROFSTDS:16097.4487&amp;tabPg=40&amp;d=d#PROFSTDS%3A16097.448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gerharz@wipfli.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7069E082-4109-46FB-AC70-773D555F574F}" type="slidenum">
              <a:rPr lang="en-US" altLang="en-US" sz="1000" smtClean="0">
                <a:solidFill>
                  <a:srgbClr val="000000"/>
                </a:solidFill>
              </a:rPr>
              <a:pPr eaLnBrk="1" hangingPunct="1">
                <a:lnSpc>
                  <a:spcPct val="100000"/>
                </a:lnSpc>
                <a:spcBef>
                  <a:spcPct val="0"/>
                </a:spcBef>
                <a:spcAft>
                  <a:spcPct val="0"/>
                </a:spcAft>
                <a:buClrTx/>
                <a:buSzTx/>
                <a:buFontTx/>
                <a:buNone/>
              </a:pPr>
              <a:t>1</a:t>
            </a:fld>
            <a:endParaRPr lang="en-US" altLang="en-US" sz="2800">
              <a:solidFill>
                <a:srgbClr val="000000"/>
              </a:solidFill>
            </a:endParaRPr>
          </a:p>
        </p:txBody>
      </p:sp>
      <p:sp>
        <p:nvSpPr>
          <p:cNvPr id="3075" name="Rectangle 17"/>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sp>
        <p:nvSpPr>
          <p:cNvPr id="3076" name="Rectangle 20"/>
          <p:cNvSpPr>
            <a:spLocks noChangeArrowheads="1"/>
          </p:cNvSpPr>
          <p:nvPr/>
        </p:nvSpPr>
        <p:spPr bwMode="auto">
          <a:xfrm>
            <a:off x="0" y="3048000"/>
            <a:ext cx="9144000" cy="1905000"/>
          </a:xfrm>
          <a:prstGeom prst="rect">
            <a:avLst/>
          </a:prstGeom>
          <a:solidFill>
            <a:srgbClr val="F8A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sp>
        <p:nvSpPr>
          <p:cNvPr id="4102" name="Rectangle 6"/>
          <p:cNvSpPr>
            <a:spLocks noGrp="1" noChangeArrowheads="1"/>
          </p:cNvSpPr>
          <p:nvPr>
            <p:ph type="ctrTitle"/>
          </p:nvPr>
        </p:nvSpPr>
        <p:spPr>
          <a:xfrm>
            <a:off x="304800" y="762000"/>
            <a:ext cx="8153400" cy="914400"/>
          </a:xfrm>
        </p:spPr>
        <p:txBody>
          <a:bodyPr/>
          <a:lstStyle/>
          <a:p>
            <a:pPr eaLnBrk="1" hangingPunct="1"/>
            <a:r>
              <a:rPr lang="en-US" altLang="en-US" sz="4400" dirty="0">
                <a:solidFill>
                  <a:schemeClr val="bg1"/>
                </a:solidFill>
                <a:ea typeface="ＭＳ Ｐゴシック" pitchFamily="34" charset="-128"/>
              </a:rPr>
              <a:t>Preparing for an Audit</a:t>
            </a:r>
            <a:endParaRPr lang="en-US" altLang="en-US" dirty="0">
              <a:solidFill>
                <a:schemeClr val="bg1"/>
              </a:solidFill>
              <a:ea typeface="ＭＳ Ｐゴシック" pitchFamily="34" charset="-128"/>
            </a:endParaRPr>
          </a:p>
        </p:txBody>
      </p:sp>
      <p:grpSp>
        <p:nvGrpSpPr>
          <p:cNvPr id="3078" name="Group 28"/>
          <p:cNvGrpSpPr>
            <a:grpSpLocks/>
          </p:cNvGrpSpPr>
          <p:nvPr/>
        </p:nvGrpSpPr>
        <p:grpSpPr bwMode="auto">
          <a:xfrm>
            <a:off x="7315200" y="5067300"/>
            <a:ext cx="1828800" cy="876300"/>
            <a:chOff x="4608" y="3120"/>
            <a:chExt cx="1152" cy="552"/>
          </a:xfrm>
        </p:grpSpPr>
        <p:sp>
          <p:nvSpPr>
            <p:cNvPr id="3085" name="Rectangle 29"/>
            <p:cNvSpPr>
              <a:spLocks noChangeArrowheads="1"/>
            </p:cNvSpPr>
            <p:nvPr/>
          </p:nvSpPr>
          <p:spPr bwMode="auto">
            <a:xfrm>
              <a:off x="4608" y="3120"/>
              <a:ext cx="1152" cy="55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a:solidFill>
                  <a:schemeClr val="tx1"/>
                </a:solidFill>
                <a:latin typeface="Helvetica" charset="0"/>
              </a:endParaRPr>
            </a:p>
          </p:txBody>
        </p:sp>
        <p:pic>
          <p:nvPicPr>
            <p:cNvPr id="3086" name="Picture 30" descr="wipfliwhi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 y="3216"/>
              <a:ext cx="96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Text Box 31"/>
          <p:cNvSpPr txBox="1">
            <a:spLocks noChangeArrowheads="1"/>
          </p:cNvSpPr>
          <p:nvPr/>
        </p:nvSpPr>
        <p:spPr bwMode="auto">
          <a:xfrm>
            <a:off x="228600" y="5219700"/>
            <a:ext cx="716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50000"/>
              </a:spcBef>
              <a:spcAft>
                <a:spcPct val="0"/>
              </a:spcAft>
              <a:buClrTx/>
              <a:buSzTx/>
            </a:pPr>
            <a:r>
              <a:rPr lang="en-US" altLang="en-US" sz="2400" dirty="0">
                <a:solidFill>
                  <a:schemeClr val="bg1"/>
                </a:solidFill>
              </a:rPr>
              <a:t>Trainer: Anthony Gerharz, CPA, Manager</a:t>
            </a:r>
            <a:br>
              <a:rPr lang="en-US" altLang="en-US" sz="2400" dirty="0">
                <a:solidFill>
                  <a:schemeClr val="bg1"/>
                </a:solidFill>
              </a:rPr>
            </a:br>
            <a:endParaRPr lang="en-US" altLang="en-US" sz="2400" dirty="0">
              <a:solidFill>
                <a:schemeClr val="bg1"/>
              </a:solidFill>
            </a:endParaRPr>
          </a:p>
          <a:p>
            <a:pPr eaLnBrk="1" hangingPunct="1">
              <a:lnSpc>
                <a:spcPct val="100000"/>
              </a:lnSpc>
              <a:spcBef>
                <a:spcPct val="50000"/>
              </a:spcBef>
              <a:spcAft>
                <a:spcPct val="0"/>
              </a:spcAft>
              <a:buClrTx/>
              <a:buSzTx/>
              <a:buFontTx/>
              <a:buNone/>
            </a:pPr>
            <a:endParaRPr lang="en-US" altLang="en-US" sz="2400" dirty="0">
              <a:solidFill>
                <a:schemeClr val="bg1"/>
              </a:solidFill>
            </a:endParaRPr>
          </a:p>
        </p:txBody>
      </p:sp>
      <p:sp>
        <p:nvSpPr>
          <p:cNvPr id="3080" name="TextBox 15"/>
          <p:cNvSpPr txBox="1">
            <a:spLocks noChangeArrowheads="1"/>
          </p:cNvSpPr>
          <p:nvPr/>
        </p:nvSpPr>
        <p:spPr bwMode="auto">
          <a:xfrm>
            <a:off x="152400" y="6400800"/>
            <a:ext cx="213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r>
              <a:rPr lang="en-US" altLang="en-US" sz="800" b="1">
                <a:solidFill>
                  <a:schemeClr val="bg1"/>
                </a:solidFill>
              </a:rPr>
              <a:t>© Wipfli LLP</a:t>
            </a:r>
          </a:p>
        </p:txBody>
      </p:sp>
      <p:pic>
        <p:nvPicPr>
          <p:cNvPr id="3081" name="Picture 22" descr="42.JPG"/>
          <p:cNvPicPr>
            <a:picLocks noChangeAspect="1"/>
          </p:cNvPicPr>
          <p:nvPr/>
        </p:nvPicPr>
        <p:blipFill>
          <a:blip r:embed="rId4">
            <a:extLst>
              <a:ext uri="{28A0092B-C50C-407E-A947-70E740481C1C}">
                <a14:useLocalDpi xmlns:a14="http://schemas.microsoft.com/office/drawing/2010/main" val="0"/>
              </a:ext>
            </a:extLst>
          </a:blip>
          <a:srcRect r="16351"/>
          <a:stretch>
            <a:fillRect/>
          </a:stretch>
        </p:blipFill>
        <p:spPr bwMode="auto">
          <a:xfrm>
            <a:off x="6934200" y="3103563"/>
            <a:ext cx="22098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4" descr="92.JPG"/>
          <p:cNvPicPr>
            <a:picLocks noChangeAspect="1"/>
          </p:cNvPicPr>
          <p:nvPr/>
        </p:nvPicPr>
        <p:blipFill>
          <a:blip r:embed="rId5">
            <a:extLst>
              <a:ext uri="{28A0092B-C50C-407E-A947-70E740481C1C}">
                <a14:useLocalDpi xmlns:a14="http://schemas.microsoft.com/office/drawing/2010/main" val="0"/>
              </a:ext>
            </a:extLst>
          </a:blip>
          <a:srcRect t="4037" r="24677"/>
          <a:stretch>
            <a:fillRect/>
          </a:stretch>
        </p:blipFill>
        <p:spPr bwMode="auto">
          <a:xfrm>
            <a:off x="4621213" y="3103563"/>
            <a:ext cx="22367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6" descr="62.JPG"/>
          <p:cNvPicPr>
            <a:picLocks noChangeAspect="1"/>
          </p:cNvPicPr>
          <p:nvPr/>
        </p:nvPicPr>
        <p:blipFill>
          <a:blip r:embed="rId6">
            <a:extLst>
              <a:ext uri="{28A0092B-C50C-407E-A947-70E740481C1C}">
                <a14:useLocalDpi xmlns:a14="http://schemas.microsoft.com/office/drawing/2010/main" val="0"/>
              </a:ext>
            </a:extLst>
          </a:blip>
          <a:srcRect l="11429" r="17142"/>
          <a:stretch>
            <a:fillRect/>
          </a:stretch>
        </p:blipFill>
        <p:spPr bwMode="auto">
          <a:xfrm>
            <a:off x="2643188" y="3103563"/>
            <a:ext cx="19034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9" descr="60nonames.jpg"/>
          <p:cNvPicPr>
            <a:picLocks noChangeAspect="1"/>
          </p:cNvPicPr>
          <p:nvPr/>
        </p:nvPicPr>
        <p:blipFill>
          <a:blip r:embed="rId7">
            <a:extLst>
              <a:ext uri="{28A0092B-C50C-407E-A947-70E740481C1C}">
                <a14:useLocalDpi xmlns:a14="http://schemas.microsoft.com/office/drawing/2010/main" val="0"/>
              </a:ext>
            </a:extLst>
          </a:blip>
          <a:srcRect l="5927" t="7848" r="5185"/>
          <a:stretch>
            <a:fillRect/>
          </a:stretch>
        </p:blipFill>
        <p:spPr bwMode="auto">
          <a:xfrm>
            <a:off x="0" y="3103563"/>
            <a:ext cx="25685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5484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You provided all information now what?</a:t>
            </a:r>
          </a:p>
        </p:txBody>
      </p:sp>
      <p:sp>
        <p:nvSpPr>
          <p:cNvPr id="6147" name="Rectangle 3"/>
          <p:cNvSpPr>
            <a:spLocks noGrp="1" noChangeArrowheads="1"/>
          </p:cNvSpPr>
          <p:nvPr>
            <p:ph type="body" idx="1"/>
          </p:nvPr>
        </p:nvSpPr>
        <p:spPr/>
        <p:txBody>
          <a:bodyPr/>
          <a:lstStyle/>
          <a:p>
            <a:pPr>
              <a:buClr>
                <a:srgbClr val="125EB2"/>
              </a:buClr>
            </a:pPr>
            <a:r>
              <a:rPr lang="en-US" altLang="en-US" sz="2000" dirty="0">
                <a:ea typeface="ＭＳ Ｐゴシック" pitchFamily="34" charset="-128"/>
              </a:rPr>
              <a:t>After providing the above information you should get the following information back. </a:t>
            </a:r>
          </a:p>
          <a:p>
            <a:pPr marL="342900" indent="-342900">
              <a:buClr>
                <a:srgbClr val="125EB2"/>
              </a:buClr>
              <a:buFontTx/>
              <a:buChar char="-"/>
            </a:pPr>
            <a:r>
              <a:rPr lang="en-US" altLang="en-US" sz="2000" dirty="0">
                <a:ea typeface="ＭＳ Ｐゴシック" pitchFamily="34" charset="-128"/>
              </a:rPr>
              <a:t>Samples that need to be pulled for when the auditor is on site.</a:t>
            </a:r>
          </a:p>
          <a:p>
            <a:pPr marL="1257300" lvl="1" indent="-342900">
              <a:buClr>
                <a:srgbClr val="125EB2"/>
              </a:buClr>
              <a:buFontTx/>
              <a:buChar char="-"/>
            </a:pPr>
            <a:r>
              <a:rPr lang="en-US" altLang="en-US" sz="1600" dirty="0">
                <a:ea typeface="ＭＳ Ｐゴシック" pitchFamily="34" charset="-128"/>
              </a:rPr>
              <a:t>Samples that you will generally get prior to fieldwork include:</a:t>
            </a:r>
            <a:endParaRPr lang="en-US" altLang="en-US" sz="1200" dirty="0">
              <a:ea typeface="ＭＳ Ｐゴシック" pitchFamily="34" charset="-128"/>
            </a:endParaRPr>
          </a:p>
          <a:p>
            <a:pPr marL="1714500" lvl="2" indent="-342900">
              <a:buClr>
                <a:srgbClr val="125EB2"/>
              </a:buClr>
              <a:buFontTx/>
              <a:buChar char="-"/>
            </a:pPr>
            <a:r>
              <a:rPr lang="en-US" altLang="en-US" sz="1200" dirty="0">
                <a:ea typeface="ＭＳ Ｐゴシック" pitchFamily="34" charset="-128"/>
              </a:rPr>
              <a:t>Check samples, which will require you to provide a copy of the purchase order and supporting invoice. </a:t>
            </a:r>
          </a:p>
          <a:p>
            <a:pPr marL="1714500" lvl="2" indent="-342900">
              <a:buClr>
                <a:srgbClr val="125EB2"/>
              </a:buClr>
              <a:buFontTx/>
              <a:buChar char="-"/>
            </a:pPr>
            <a:r>
              <a:rPr lang="en-US" altLang="en-US" sz="1200" dirty="0">
                <a:ea typeface="ＭＳ Ｐゴシック" pitchFamily="34" charset="-128"/>
              </a:rPr>
              <a:t>Payroll samples.</a:t>
            </a:r>
          </a:p>
          <a:p>
            <a:pPr marL="1714500" lvl="2" indent="-342900">
              <a:buClr>
                <a:srgbClr val="125EB2"/>
              </a:buClr>
              <a:buFontTx/>
              <a:buChar char="-"/>
            </a:pPr>
            <a:r>
              <a:rPr lang="en-US" altLang="en-US" sz="1200" dirty="0">
                <a:ea typeface="ＭＳ Ｐゴシック" pitchFamily="34" charset="-128"/>
              </a:rPr>
              <a:t>Support for fixed asset additions. </a:t>
            </a:r>
          </a:p>
          <a:p>
            <a:pPr marL="1714500" lvl="2" indent="-342900">
              <a:buClr>
                <a:srgbClr val="125EB2"/>
              </a:buClr>
              <a:buFontTx/>
              <a:buChar char="-"/>
            </a:pPr>
            <a:r>
              <a:rPr lang="en-US" altLang="en-US" sz="1200" dirty="0">
                <a:ea typeface="ＭＳ Ｐゴシック" pitchFamily="34" charset="-128"/>
              </a:rPr>
              <a:t>Student activity expenditure and revenue sample.</a:t>
            </a:r>
          </a:p>
          <a:p>
            <a:pPr marL="1714500" lvl="2" indent="-342900">
              <a:buClr>
                <a:srgbClr val="125EB2"/>
              </a:buClr>
              <a:buFontTx/>
              <a:buChar char="-"/>
            </a:pPr>
            <a:endParaRPr lang="en-US" altLang="en-US" sz="1200" dirty="0">
              <a:ea typeface="ＭＳ Ｐゴシック" pitchFamily="34" charset="-128"/>
            </a:endParaRP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10</a:t>
            </a:fld>
            <a:endParaRPr lang="en-US" altLang="en-US" sz="1000">
              <a:solidFill>
                <a:srgbClr val="000000"/>
              </a:solidFill>
            </a:endParaRPr>
          </a:p>
        </p:txBody>
      </p:sp>
    </p:spTree>
    <p:extLst>
      <p:ext uri="{BB962C8B-B14F-4D97-AF65-F5344CB8AC3E}">
        <p14:creationId xmlns:p14="http://schemas.microsoft.com/office/powerpoint/2010/main" val="14507547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Audit Fieldwork </a:t>
            </a:r>
          </a:p>
        </p:txBody>
      </p:sp>
      <p:sp>
        <p:nvSpPr>
          <p:cNvPr id="6147" name="Rectangle 3"/>
          <p:cNvSpPr>
            <a:spLocks noGrp="1" noChangeArrowheads="1"/>
          </p:cNvSpPr>
          <p:nvPr>
            <p:ph type="body" idx="1"/>
          </p:nvPr>
        </p:nvSpPr>
        <p:spPr/>
        <p:txBody>
          <a:bodyPr/>
          <a:lstStyle/>
          <a:p>
            <a:pPr>
              <a:buClr>
                <a:srgbClr val="125EB2"/>
              </a:buClr>
            </a:pPr>
            <a:r>
              <a:rPr lang="en-US" altLang="en-US" sz="2000" dirty="0">
                <a:ea typeface="ＭＳ Ｐゴシック" pitchFamily="34" charset="-128"/>
              </a:rPr>
              <a:t>The date of audit fieldwork has come, now what?</a:t>
            </a:r>
          </a:p>
          <a:p>
            <a:pPr marL="342900" indent="-342900">
              <a:buClr>
                <a:srgbClr val="125EB2"/>
              </a:buClr>
              <a:buFontTx/>
              <a:buChar char="-"/>
            </a:pPr>
            <a:r>
              <a:rPr lang="en-US" altLang="en-US" sz="2000" dirty="0">
                <a:ea typeface="ＭＳ Ｐゴシック" pitchFamily="34" charset="-128"/>
              </a:rPr>
              <a:t>Auditor will come in and begin their testing this will include:</a:t>
            </a:r>
          </a:p>
          <a:p>
            <a:pPr marL="1257300" lvl="1" indent="-342900">
              <a:buClr>
                <a:srgbClr val="125EB2"/>
              </a:buClr>
              <a:buFontTx/>
              <a:buChar char="-"/>
            </a:pPr>
            <a:r>
              <a:rPr lang="en-US" altLang="en-US" sz="1600" dirty="0">
                <a:ea typeface="ＭＳ Ｐゴシック" pitchFamily="34" charset="-128"/>
              </a:rPr>
              <a:t>Looking at the information that you have pulled prior.</a:t>
            </a:r>
          </a:p>
          <a:p>
            <a:pPr marL="1257300" lvl="1" indent="-342900">
              <a:buClr>
                <a:srgbClr val="125EB2"/>
              </a:buClr>
              <a:buFontTx/>
              <a:buChar char="-"/>
            </a:pPr>
            <a:r>
              <a:rPr lang="en-US" altLang="en-US" sz="1600" dirty="0">
                <a:ea typeface="ＭＳ Ｐゴシック" pitchFamily="34" charset="-128"/>
              </a:rPr>
              <a:t>Review/testing of account reconciliations and vouching or tracing information to supporting documentation </a:t>
            </a:r>
          </a:p>
          <a:p>
            <a:pPr marL="1257300" lvl="1" indent="-342900">
              <a:buClr>
                <a:srgbClr val="125EB2"/>
              </a:buClr>
              <a:buFontTx/>
              <a:buChar char="-"/>
            </a:pPr>
            <a:r>
              <a:rPr lang="en-US" altLang="en-US" sz="1600" dirty="0">
                <a:ea typeface="ＭＳ Ｐゴシック" pitchFamily="34" charset="-128"/>
              </a:rPr>
              <a:t>Analytical tests to test reasonableness of balances. </a:t>
            </a:r>
          </a:p>
          <a:p>
            <a:pPr marL="342900" indent="-342900">
              <a:buClr>
                <a:srgbClr val="125EB2"/>
              </a:buClr>
              <a:buFontTx/>
              <a:buChar char="-"/>
            </a:pPr>
            <a:r>
              <a:rPr lang="en-US" altLang="en-US" sz="2000" dirty="0">
                <a:ea typeface="ＭＳ Ｐゴシック" pitchFamily="34" charset="-128"/>
              </a:rPr>
              <a:t>Expect the auditor to ask questions. </a:t>
            </a:r>
          </a:p>
          <a:p>
            <a:pPr marL="1257300" lvl="1" indent="-342900">
              <a:buClr>
                <a:srgbClr val="125EB2"/>
              </a:buClr>
              <a:buFontTx/>
              <a:buChar char="-"/>
            </a:pPr>
            <a:r>
              <a:rPr lang="en-US" altLang="en-US" sz="1600" dirty="0">
                <a:ea typeface="ＭＳ Ｐゴシック" pitchFamily="34" charset="-128"/>
              </a:rPr>
              <a:t>Make time for them. </a:t>
            </a:r>
          </a:p>
          <a:p>
            <a:pPr marL="342900" indent="-342900">
              <a:buClr>
                <a:srgbClr val="125EB2"/>
              </a:buClr>
              <a:buFontTx/>
              <a:buChar char="-"/>
            </a:pPr>
            <a:r>
              <a:rPr lang="en-US" altLang="en-US" sz="2000" dirty="0">
                <a:ea typeface="ＭＳ Ｐゴシック" pitchFamily="34" charset="-128"/>
              </a:rPr>
              <a:t>Expect unpredictability. </a:t>
            </a:r>
          </a:p>
          <a:p>
            <a:pPr marL="1257300" lvl="1" indent="-342900">
              <a:buClr>
                <a:srgbClr val="125EB2"/>
              </a:buClr>
              <a:buFontTx/>
              <a:buChar char="-"/>
            </a:pPr>
            <a:r>
              <a:rPr lang="en-US" altLang="en-US" sz="1600" dirty="0">
                <a:ea typeface="ＭＳ Ｐゴシック" pitchFamily="34" charset="-128"/>
              </a:rPr>
              <a:t>All audits are required to add a level of unpredictability to them, so don’t be alarmed if things change from year to year.</a:t>
            </a:r>
          </a:p>
          <a:p>
            <a:pPr marL="342900" indent="-342900">
              <a:buClr>
                <a:srgbClr val="125EB2"/>
              </a:buClr>
              <a:buFontTx/>
              <a:buChar char="-"/>
            </a:pPr>
            <a:r>
              <a:rPr lang="en-US" altLang="en-US" sz="2000" dirty="0">
                <a:ea typeface="ＭＳ Ｐゴシック" pitchFamily="34" charset="-128"/>
              </a:rPr>
              <a:t>Fraud inquiries.  </a:t>
            </a:r>
          </a:p>
          <a:p>
            <a:pPr marL="342900" indent="-342900">
              <a:buClr>
                <a:srgbClr val="125EB2"/>
              </a:buClr>
              <a:buFontTx/>
              <a:buChar char="-"/>
            </a:pPr>
            <a:endParaRPr lang="en-US" altLang="en-US" sz="2000" dirty="0">
              <a:ea typeface="ＭＳ Ｐゴシック" pitchFamily="34" charset="-128"/>
            </a:endParaRP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11</a:t>
            </a:fld>
            <a:endParaRPr lang="en-US" altLang="en-US" sz="1000">
              <a:solidFill>
                <a:srgbClr val="000000"/>
              </a:solidFill>
            </a:endParaRPr>
          </a:p>
        </p:txBody>
      </p:sp>
    </p:spTree>
    <p:extLst>
      <p:ext uri="{BB962C8B-B14F-4D97-AF65-F5344CB8AC3E}">
        <p14:creationId xmlns:p14="http://schemas.microsoft.com/office/powerpoint/2010/main" val="42937847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Audit Wrap-Up </a:t>
            </a:r>
          </a:p>
        </p:txBody>
      </p:sp>
      <p:sp>
        <p:nvSpPr>
          <p:cNvPr id="6147" name="Rectangle 3"/>
          <p:cNvSpPr>
            <a:spLocks noGrp="1" noChangeArrowheads="1"/>
          </p:cNvSpPr>
          <p:nvPr>
            <p:ph type="body" idx="1"/>
          </p:nvPr>
        </p:nvSpPr>
        <p:spPr/>
        <p:txBody>
          <a:bodyPr/>
          <a:lstStyle/>
          <a:p>
            <a:pPr>
              <a:buClr>
                <a:srgbClr val="125EB2"/>
              </a:buClr>
            </a:pPr>
            <a:r>
              <a:rPr lang="en-US" altLang="en-US" sz="2000" dirty="0">
                <a:ea typeface="ＭＳ Ｐゴシック" pitchFamily="34" charset="-128"/>
              </a:rPr>
              <a:t>Audit wrap-up consists of completing the audit and getting it issued and submitted. </a:t>
            </a:r>
          </a:p>
          <a:p>
            <a:pPr marL="342900" indent="-342900">
              <a:buClr>
                <a:srgbClr val="125EB2"/>
              </a:buClr>
              <a:buFontTx/>
              <a:buChar char="-"/>
            </a:pPr>
            <a:r>
              <a:rPr lang="en-US" altLang="en-US" sz="2000" dirty="0">
                <a:ea typeface="ＭＳ Ｐゴシック" pitchFamily="34" charset="-128"/>
              </a:rPr>
              <a:t>Do you write the financial statements and notes?</a:t>
            </a:r>
          </a:p>
          <a:p>
            <a:pPr marL="1257300" lvl="1" indent="-342900">
              <a:buClr>
                <a:srgbClr val="125EB2"/>
              </a:buClr>
              <a:buFontTx/>
              <a:buChar char="-"/>
            </a:pPr>
            <a:r>
              <a:rPr lang="en-US" altLang="en-US" sz="1600" dirty="0">
                <a:ea typeface="ＭＳ Ｐゴシック" pitchFamily="34" charset="-128"/>
              </a:rPr>
              <a:t>If so then you will be waiting on two or three reports from the auditor</a:t>
            </a:r>
          </a:p>
          <a:p>
            <a:pPr marL="1714500" lvl="2" indent="-342900">
              <a:buClr>
                <a:srgbClr val="125EB2"/>
              </a:buClr>
              <a:buFontTx/>
              <a:buChar char="-"/>
            </a:pPr>
            <a:r>
              <a:rPr lang="en-US" altLang="en-US" sz="1200" dirty="0">
                <a:ea typeface="ＭＳ Ｐゴシック" pitchFamily="34" charset="-128"/>
              </a:rPr>
              <a:t>The Independent Auditor’s Report. </a:t>
            </a:r>
          </a:p>
          <a:p>
            <a:pPr marL="1714500" lvl="2" indent="-342900">
              <a:buClr>
                <a:srgbClr val="125EB2"/>
              </a:buClr>
              <a:buFontTx/>
              <a:buChar char="-"/>
            </a:pPr>
            <a:r>
              <a:rPr lang="en-US" sz="1200" dirty="0"/>
              <a:t>Independent Auditor’s Report on Internal Control Over Financial Reporting and on Compliance and Other Matters Based on an Audit of Financial Statements performed in Accordance With Government Auditing Standards.</a:t>
            </a:r>
          </a:p>
          <a:p>
            <a:pPr marL="1714500" lvl="2" indent="-342900">
              <a:buClr>
                <a:srgbClr val="125EB2"/>
              </a:buClr>
              <a:buFontTx/>
              <a:buChar char="-"/>
            </a:pPr>
            <a:r>
              <a:rPr lang="en-US" sz="1200" dirty="0"/>
              <a:t>Independent Auditor’s Report on Compliance For Each Major Federal Program and on Internal Control Over Compliance Required by The Uniform Guidance (If the district must have a single audit)</a:t>
            </a:r>
          </a:p>
          <a:p>
            <a:pPr marL="1257300" lvl="1" indent="-342900">
              <a:buClr>
                <a:srgbClr val="125EB2"/>
              </a:buClr>
              <a:buFontTx/>
              <a:buChar char="-"/>
            </a:pPr>
            <a:r>
              <a:rPr lang="en-US" sz="1600" dirty="0"/>
              <a:t>When the district does not prepare the audited financial statements expect,</a:t>
            </a:r>
          </a:p>
          <a:p>
            <a:pPr marL="1714500" lvl="2" indent="-342900">
              <a:buClr>
                <a:srgbClr val="125EB2"/>
              </a:buClr>
              <a:buFontTx/>
              <a:buChar char="-"/>
            </a:pPr>
            <a:r>
              <a:rPr lang="en-US" sz="1200" dirty="0"/>
              <a:t>A draft of the financial statements.</a:t>
            </a:r>
          </a:p>
          <a:p>
            <a:pPr marL="1714500" lvl="2" indent="-342900">
              <a:buClr>
                <a:srgbClr val="125EB2"/>
              </a:buClr>
              <a:buFontTx/>
              <a:buChar char="-"/>
            </a:pPr>
            <a:r>
              <a:rPr lang="en-US" sz="1200" dirty="0"/>
              <a:t>Review the draft and compare amounts to the District’s records.</a:t>
            </a:r>
          </a:p>
          <a:p>
            <a:pPr marL="342900" indent="-342900">
              <a:buClr>
                <a:srgbClr val="125EB2"/>
              </a:buClr>
              <a:buFontTx/>
              <a:buChar char="-"/>
            </a:pPr>
            <a:r>
              <a:rPr lang="en-US" sz="1600" dirty="0"/>
              <a:t>Other information that will need to be provided to wrap up the audit. </a:t>
            </a:r>
          </a:p>
          <a:p>
            <a:pPr marL="1257300" lvl="1" indent="-342900">
              <a:buClr>
                <a:srgbClr val="125EB2"/>
              </a:buClr>
              <a:buFontTx/>
              <a:buChar char="-"/>
            </a:pPr>
            <a:r>
              <a:rPr lang="en-US" sz="1200" dirty="0"/>
              <a:t>The Management Discussion and Analysis. </a:t>
            </a:r>
          </a:p>
          <a:p>
            <a:pPr marL="1257300" lvl="1" indent="-342900">
              <a:buClr>
                <a:srgbClr val="125EB2"/>
              </a:buClr>
              <a:buFontTx/>
              <a:buChar char="-"/>
            </a:pPr>
            <a:r>
              <a:rPr lang="en-US" sz="1200" dirty="0"/>
              <a:t>Management’s response to any findings. </a:t>
            </a:r>
          </a:p>
          <a:p>
            <a:pPr marL="1714500" lvl="2" indent="-342900">
              <a:buClr>
                <a:srgbClr val="125EB2"/>
              </a:buClr>
              <a:buFontTx/>
              <a:buChar char="-"/>
            </a:pPr>
            <a:endParaRPr lang="en-US" sz="1200" dirty="0"/>
          </a:p>
          <a:p>
            <a:pPr marL="1714500" lvl="2" indent="-342900">
              <a:buClr>
                <a:srgbClr val="125EB2"/>
              </a:buClr>
              <a:buFontTx/>
              <a:buChar char="-"/>
            </a:pPr>
            <a:endParaRPr lang="en-US" altLang="en-US" sz="1200" dirty="0">
              <a:ea typeface="ＭＳ Ｐゴシック" pitchFamily="34" charset="-128"/>
            </a:endParaRP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12</a:t>
            </a:fld>
            <a:endParaRPr lang="en-US" altLang="en-US" sz="1000">
              <a:solidFill>
                <a:srgbClr val="000000"/>
              </a:solidFill>
            </a:endParaRPr>
          </a:p>
        </p:txBody>
      </p:sp>
    </p:spTree>
    <p:extLst>
      <p:ext uri="{BB962C8B-B14F-4D97-AF65-F5344CB8AC3E}">
        <p14:creationId xmlns:p14="http://schemas.microsoft.com/office/powerpoint/2010/main" val="8101941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Audit Opinions</a:t>
            </a:r>
          </a:p>
        </p:txBody>
      </p:sp>
      <p:sp>
        <p:nvSpPr>
          <p:cNvPr id="6147" name="Rectangle 3"/>
          <p:cNvSpPr>
            <a:spLocks noGrp="1" noChangeArrowheads="1"/>
          </p:cNvSpPr>
          <p:nvPr>
            <p:ph type="body" idx="1"/>
          </p:nvPr>
        </p:nvSpPr>
        <p:spPr/>
        <p:txBody>
          <a:bodyPr/>
          <a:lstStyle/>
          <a:p>
            <a:pPr>
              <a:buClr>
                <a:srgbClr val="125EB2"/>
              </a:buClr>
            </a:pPr>
            <a:r>
              <a:rPr lang="en-US" sz="2000" dirty="0">
                <a:ea typeface="ＭＳ Ｐゴシック" pitchFamily="34" charset="-128"/>
              </a:rPr>
              <a:t>The primary reason for an audit is to express an opinion on the financial statements  based on the audit. There are three types of opinions:</a:t>
            </a:r>
          </a:p>
          <a:p>
            <a:pPr marL="342900" indent="-342900">
              <a:buClr>
                <a:srgbClr val="125EB2"/>
              </a:buClr>
              <a:buFontTx/>
              <a:buChar char="-"/>
            </a:pPr>
            <a:r>
              <a:rPr lang="en-US" sz="1800" dirty="0">
                <a:ea typeface="ＭＳ Ｐゴシック" pitchFamily="34" charset="-128"/>
              </a:rPr>
              <a:t>Unmodified Opinion: </a:t>
            </a:r>
            <a:r>
              <a:rPr lang="en-US" sz="1800" dirty="0">
                <a:ea typeface="ＭＳ Ｐゴシック" pitchFamily="34" charset="-128"/>
                <a:sym typeface="Wingdings" panose="05000000000000000000" pitchFamily="2" charset="2"/>
              </a:rPr>
              <a:t></a:t>
            </a:r>
          </a:p>
          <a:p>
            <a:pPr lvl="1" indent="0">
              <a:buClr>
                <a:srgbClr val="125EB2"/>
              </a:buClr>
              <a:buNone/>
            </a:pPr>
            <a:r>
              <a:rPr lang="en-US" sz="1000" dirty="0"/>
              <a:t>“In our opinion, the financial statements referred to above present fairly, in all material respects, the respective financial position of the governmental activities, each major fund, and the aggregate remaining fund information of Example School District, as of June 30, 2017, and the respective changes in financial position for the year then ended in accordance with accounting principles generally accepted in the United States.”</a:t>
            </a:r>
          </a:p>
          <a:p>
            <a:pPr marL="342900" indent="-342900">
              <a:buClr>
                <a:srgbClr val="125EB2"/>
              </a:buClr>
              <a:buFontTx/>
              <a:buChar char="-"/>
            </a:pPr>
            <a:r>
              <a:rPr lang="en-US" sz="1800" dirty="0">
                <a:ea typeface="ＭＳ Ｐゴシック" pitchFamily="34" charset="-128"/>
              </a:rPr>
              <a:t>Modified Opinion: </a:t>
            </a:r>
            <a:r>
              <a:rPr lang="en-US" sz="1800" dirty="0">
                <a:ea typeface="ＭＳ Ｐゴシック" pitchFamily="34" charset="-128"/>
                <a:sym typeface="Wingdings" panose="05000000000000000000" pitchFamily="2" charset="2"/>
              </a:rPr>
              <a:t></a:t>
            </a:r>
          </a:p>
          <a:p>
            <a:pPr lvl="1" indent="0">
              <a:buClr>
                <a:srgbClr val="125EB2"/>
              </a:buClr>
              <a:buNone/>
            </a:pPr>
            <a:r>
              <a:rPr lang="en-US" sz="1000" b="1" dirty="0">
                <a:ea typeface="ＭＳ Ｐゴシック" pitchFamily="34" charset="-128"/>
                <a:sym typeface="Wingdings" panose="05000000000000000000" pitchFamily="2" charset="2"/>
              </a:rPr>
              <a:t>“Qualified Opinion on Major Fund(s): </a:t>
            </a:r>
          </a:p>
          <a:p>
            <a:pPr lvl="1" indent="0">
              <a:buClr>
                <a:srgbClr val="125EB2"/>
              </a:buClr>
              <a:buNone/>
            </a:pPr>
            <a:r>
              <a:rPr lang="en-US" sz="1000" dirty="0">
                <a:ea typeface="ＭＳ Ｐゴシック" pitchFamily="34" charset="-128"/>
                <a:sym typeface="Wingdings" panose="05000000000000000000" pitchFamily="2" charset="2"/>
              </a:rPr>
              <a:t>In our opinion, except for the effects, if any, of the matter described in the Basis for Qualified Opinion paragraph on the elementary miscellaneous programs fund and the high school miscellaneous programs fund, the financial statements referred to above present fairly, in all material respects, the respective financial position of the elementary miscellaneous programs fund and the high school miscellaneous programs fund of Example School District, as of June 30, 2017, and the respective changes in financial position thereof for the year then ended in accordance with accounting principles generally accepted in the United States. </a:t>
            </a:r>
          </a:p>
          <a:p>
            <a:pPr lvl="1" indent="0">
              <a:buClr>
                <a:srgbClr val="125EB2"/>
              </a:buClr>
              <a:buNone/>
            </a:pPr>
            <a:r>
              <a:rPr lang="en-US" altLang="en-US" sz="1000" b="1" dirty="0">
                <a:ea typeface="ＭＳ Ｐゴシック" pitchFamily="34" charset="-128"/>
              </a:rPr>
              <a:t>Unmodified Opinion on the Governmental Activities, General Fund, Elementary Retirement, and Aggregate Remaining Fund Information: </a:t>
            </a:r>
          </a:p>
          <a:p>
            <a:pPr lvl="1" indent="0">
              <a:buClr>
                <a:srgbClr val="125EB2"/>
              </a:buClr>
              <a:buNone/>
            </a:pPr>
            <a:r>
              <a:rPr lang="en-US" altLang="en-US" sz="1000" dirty="0">
                <a:ea typeface="ＭＳ Ｐゴシック" pitchFamily="34" charset="-128"/>
              </a:rPr>
              <a:t>In our opinion, the financial statements referred to above present fairly, in all material respects, the respective financial position of the governmental activities, general fund, elementary retirement fund and aggregate remaining fund information for Example School District, as of June 30, 2017, and the respective changes in financial position thereof for the year then ended in accordance with accounting principles generally accepted in the United States.</a:t>
            </a:r>
            <a:r>
              <a:rPr lang="en-US" altLang="en-US" sz="1200" dirty="0">
                <a:ea typeface="ＭＳ Ｐゴシック" pitchFamily="34" charset="-128"/>
              </a:rPr>
              <a:t>”</a:t>
            </a: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13</a:t>
            </a:fld>
            <a:endParaRPr lang="en-US" altLang="en-US" sz="1000">
              <a:solidFill>
                <a:srgbClr val="000000"/>
              </a:solidFill>
            </a:endParaRPr>
          </a:p>
        </p:txBody>
      </p:sp>
    </p:spTree>
    <p:extLst>
      <p:ext uri="{BB962C8B-B14F-4D97-AF65-F5344CB8AC3E}">
        <p14:creationId xmlns:p14="http://schemas.microsoft.com/office/powerpoint/2010/main" val="8348556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Audit Opinions - continued</a:t>
            </a:r>
          </a:p>
        </p:txBody>
      </p:sp>
      <p:sp>
        <p:nvSpPr>
          <p:cNvPr id="6147" name="Rectangle 3"/>
          <p:cNvSpPr>
            <a:spLocks noGrp="1" noChangeArrowheads="1"/>
          </p:cNvSpPr>
          <p:nvPr>
            <p:ph type="body" idx="1"/>
          </p:nvPr>
        </p:nvSpPr>
        <p:spPr/>
        <p:txBody>
          <a:bodyPr/>
          <a:lstStyle/>
          <a:p>
            <a:pPr marL="342900" indent="-342900">
              <a:buClr>
                <a:srgbClr val="125EB2"/>
              </a:buClr>
              <a:buFontTx/>
              <a:buChar char="-"/>
            </a:pPr>
            <a:r>
              <a:rPr lang="en-US" sz="1800" dirty="0">
                <a:ea typeface="ＭＳ Ｐゴシック" pitchFamily="34" charset="-128"/>
              </a:rPr>
              <a:t>Adverse Opinion: </a:t>
            </a:r>
            <a:r>
              <a:rPr lang="en-US" sz="1800" dirty="0">
                <a:ea typeface="ＭＳ Ｐゴシック" pitchFamily="34" charset="-128"/>
                <a:sym typeface="Wingdings" panose="05000000000000000000" pitchFamily="2" charset="2"/>
              </a:rPr>
              <a:t></a:t>
            </a:r>
          </a:p>
          <a:p>
            <a:pPr lvl="1" indent="0">
              <a:buClr>
                <a:srgbClr val="125EB2"/>
              </a:buClr>
              <a:buNone/>
            </a:pPr>
            <a:r>
              <a:rPr lang="en-US" sz="1000" dirty="0"/>
              <a:t>“In our opinion, because of the significance of the matter discussed in the “Basis for Adverse Opinion on the Financial Statements as a Whole” paragraph, the financial statements referred to above do not present fairly the respective financial position of the governmental activities, each major fund, and the aggregate remaining fund information of Example School District, as of June 30, 2017, and the respective changes in financial position for the year then ended in accordance with accounting principles generally accepted in the United States.”</a:t>
            </a:r>
          </a:p>
          <a:p>
            <a:pPr lvl="1" indent="0">
              <a:buClr>
                <a:srgbClr val="125EB2"/>
              </a:buClr>
              <a:buNone/>
            </a:pPr>
            <a:endParaRPr lang="en-US" sz="1000" dirty="0"/>
          </a:p>
          <a:p>
            <a:pPr marL="342900" lvl="0" indent="-342900">
              <a:buClr>
                <a:srgbClr val="125EB2"/>
              </a:buClr>
              <a:buFontTx/>
              <a:buChar char="-"/>
            </a:pPr>
            <a:r>
              <a:rPr lang="en-US" sz="1800" dirty="0">
                <a:solidFill>
                  <a:srgbClr val="000000"/>
                </a:solidFill>
                <a:ea typeface="ＭＳ Ｐゴシック" pitchFamily="34" charset="-128"/>
              </a:rPr>
              <a:t>Disclaimer of Opinion: </a:t>
            </a:r>
            <a:r>
              <a:rPr lang="en-US" sz="1800" dirty="0">
                <a:solidFill>
                  <a:srgbClr val="000000"/>
                </a:solidFill>
                <a:ea typeface="ＭＳ Ｐゴシック" pitchFamily="34" charset="-128"/>
                <a:sym typeface="Wingdings" panose="05000000000000000000" pitchFamily="2" charset="2"/>
              </a:rPr>
              <a:t></a:t>
            </a:r>
          </a:p>
          <a:p>
            <a:pPr marL="1257300" lvl="1" indent="-342900">
              <a:buClr>
                <a:srgbClr val="125EB2"/>
              </a:buClr>
              <a:buFontTx/>
              <a:buChar char="-"/>
            </a:pPr>
            <a:r>
              <a:rPr lang="en-US" sz="1400" dirty="0">
                <a:solidFill>
                  <a:srgbClr val="000000"/>
                </a:solidFill>
                <a:ea typeface="ＭＳ Ｐゴシック" pitchFamily="34" charset="-128"/>
                <a:sym typeface="Wingdings" panose="05000000000000000000" pitchFamily="2" charset="2"/>
              </a:rPr>
              <a:t>Similar to </a:t>
            </a:r>
            <a:r>
              <a:rPr lang="en-US" sz="1400">
                <a:solidFill>
                  <a:srgbClr val="000000"/>
                </a:solidFill>
                <a:ea typeface="ＭＳ Ｐゴシック" pitchFamily="34" charset="-128"/>
                <a:sym typeface="Wingdings" panose="05000000000000000000" pitchFamily="2" charset="2"/>
              </a:rPr>
              <a:t>adverse opinion. </a:t>
            </a:r>
            <a:endParaRPr lang="en-US" sz="1400" dirty="0">
              <a:solidFill>
                <a:srgbClr val="000000"/>
              </a:solidFill>
              <a:ea typeface="ＭＳ Ｐゴシック" pitchFamily="34" charset="-128"/>
              <a:sym typeface="Wingdings" panose="05000000000000000000" pitchFamily="2" charset="2"/>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14</a:t>
            </a:fld>
            <a:endParaRPr lang="en-US" altLang="en-US" sz="1000">
              <a:solidFill>
                <a:srgbClr val="000000"/>
              </a:solidFill>
            </a:endParaRPr>
          </a:p>
        </p:txBody>
      </p:sp>
    </p:spTree>
    <p:extLst>
      <p:ext uri="{BB962C8B-B14F-4D97-AF65-F5344CB8AC3E}">
        <p14:creationId xmlns:p14="http://schemas.microsoft.com/office/powerpoint/2010/main" val="23528627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Types of Findings</a:t>
            </a:r>
          </a:p>
        </p:txBody>
      </p:sp>
      <p:sp>
        <p:nvSpPr>
          <p:cNvPr id="6147" name="Rectangle 3"/>
          <p:cNvSpPr>
            <a:spLocks noGrp="1" noChangeArrowheads="1"/>
          </p:cNvSpPr>
          <p:nvPr>
            <p:ph type="body" idx="1"/>
          </p:nvPr>
        </p:nvSpPr>
        <p:spPr/>
        <p:txBody>
          <a:bodyPr/>
          <a:lstStyle/>
          <a:p>
            <a:pPr marL="342900" indent="-342900">
              <a:buClr>
                <a:srgbClr val="125EB2"/>
              </a:buClr>
              <a:buFontTx/>
              <a:buChar char="-"/>
            </a:pPr>
            <a:r>
              <a:rPr lang="en-US" sz="1800" dirty="0">
                <a:ea typeface="ＭＳ Ｐゴシック" pitchFamily="34" charset="-128"/>
              </a:rPr>
              <a:t>Management Comment: </a:t>
            </a:r>
            <a:r>
              <a:rPr lang="en-US" sz="1800" dirty="0">
                <a:ea typeface="ＭＳ Ｐゴシック" pitchFamily="34" charset="-128"/>
                <a:sym typeface="Wingdings" panose="05000000000000000000" pitchFamily="2" charset="2"/>
              </a:rPr>
              <a:t></a:t>
            </a:r>
          </a:p>
          <a:p>
            <a:pPr marL="1257300" lvl="1" indent="-342900">
              <a:buClr>
                <a:srgbClr val="125EB2"/>
              </a:buClr>
              <a:buFontTx/>
              <a:buChar char="-"/>
            </a:pPr>
            <a:r>
              <a:rPr lang="en-US" sz="1200" dirty="0"/>
              <a:t>During the audit, the auditor may identify other deficiencies in internal control that are not significant deficiencies or material weaknesses but that may be of sufficient importance to merit management's attention. </a:t>
            </a:r>
            <a:r>
              <a:rPr lang="en-US" sz="1200" b="1" dirty="0">
                <a:hlinkClick r:id="rId3"/>
              </a:rPr>
              <a:t>AU-C 265.12(b)</a:t>
            </a:r>
            <a:r>
              <a:rPr lang="en-US" sz="1200" dirty="0"/>
              <a:t> states that the auditor should communicate other deficiencies in internal control identified during the audit that (a) have not been communicated to management by other parties and (b) in the auditor's professional judgment, are of sufficient importance to merit management's attention.</a:t>
            </a:r>
          </a:p>
          <a:p>
            <a:pPr marL="1714500" lvl="2" indent="-342900">
              <a:buClr>
                <a:srgbClr val="125EB2"/>
              </a:buClr>
              <a:buFontTx/>
              <a:buChar char="-"/>
            </a:pPr>
            <a:r>
              <a:rPr lang="en-US" sz="1200" dirty="0"/>
              <a:t>Findings are not reported on schedule of findings and questioned costs or in the Internal Control or Uniform Guidance reports</a:t>
            </a:r>
          </a:p>
          <a:p>
            <a:pPr marL="342900" indent="-342900">
              <a:buClr>
                <a:srgbClr val="125EB2"/>
              </a:buClr>
              <a:buFontTx/>
              <a:buChar char="-"/>
            </a:pPr>
            <a:r>
              <a:rPr lang="en-US" sz="2000" dirty="0"/>
              <a:t>Significant Deficiency: </a:t>
            </a:r>
            <a:r>
              <a:rPr lang="en-US" sz="2000" dirty="0">
                <a:sym typeface="Wingdings" panose="05000000000000000000" pitchFamily="2" charset="2"/>
              </a:rPr>
              <a:t></a:t>
            </a:r>
          </a:p>
          <a:p>
            <a:pPr marL="1257300" lvl="1" indent="-342900">
              <a:buClr>
                <a:srgbClr val="125EB2"/>
              </a:buClr>
              <a:buFontTx/>
              <a:buChar char="-"/>
            </a:pPr>
            <a:r>
              <a:rPr lang="en-US" sz="1200" dirty="0"/>
              <a:t>A deficiency, or a combination of deficiencies, in internal control over financial reporting that is less severe than a material weakness, yet important enough to merit attention by those charged with governance.</a:t>
            </a:r>
          </a:p>
          <a:p>
            <a:pPr marL="1714500" lvl="2" indent="-342900">
              <a:buClr>
                <a:srgbClr val="125EB2"/>
              </a:buClr>
              <a:buFontTx/>
              <a:buChar char="-"/>
            </a:pPr>
            <a:r>
              <a:rPr lang="en-US" sz="1050" dirty="0"/>
              <a:t>Findings are disclosed in written communication to management and governance, the schedule of findings and question costs and potentially one or both of the following letters dependent on the type of finding, the Internal Control over financial reporting letter, the Uniform Guidance opinion over major federal programs. Results in having to form a corrective action plan to resolve the finding.</a:t>
            </a:r>
          </a:p>
          <a:p>
            <a:pPr marL="1714500" lvl="2" indent="-342900">
              <a:buClr>
                <a:srgbClr val="125EB2"/>
              </a:buClr>
              <a:buFontTx/>
              <a:buChar char="-"/>
            </a:pPr>
            <a:r>
              <a:rPr lang="en-US" sz="1050" dirty="0"/>
              <a:t>Findings that make the Internal Control over Financial Reporting letter or the Uniform Guidance letter. </a:t>
            </a:r>
          </a:p>
          <a:p>
            <a:pPr marL="1714500" lvl="2" indent="-342900">
              <a:buClr>
                <a:srgbClr val="125EB2"/>
              </a:buClr>
              <a:buFontTx/>
              <a:buChar char="-"/>
            </a:pPr>
            <a:endParaRPr lang="en-US" sz="800" dirty="0"/>
          </a:p>
          <a:p>
            <a:pPr marL="1257300" lvl="1" indent="-342900">
              <a:buClr>
                <a:srgbClr val="125EB2"/>
              </a:buClr>
              <a:buFontTx/>
              <a:buChar char="-"/>
            </a:pPr>
            <a:endParaRPr lang="en-US" sz="1600" dirty="0"/>
          </a:p>
          <a:p>
            <a:pPr marL="1714500" lvl="2" indent="-342900">
              <a:buClr>
                <a:srgbClr val="125EB2"/>
              </a:buClr>
              <a:buFontTx/>
              <a:buChar char="-"/>
            </a:pPr>
            <a:endParaRPr lang="en-US" sz="1400" dirty="0">
              <a:ea typeface="ＭＳ Ｐゴシック" pitchFamily="34" charset="-128"/>
              <a:sym typeface="Wingdings" panose="05000000000000000000" pitchFamily="2" charset="2"/>
            </a:endParaRPr>
          </a:p>
          <a:p>
            <a:pPr>
              <a:buClr>
                <a:srgbClr val="125EB2"/>
              </a:buClr>
            </a:pPr>
            <a:endParaRPr lang="en-US" sz="1000" dirty="0"/>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15</a:t>
            </a:fld>
            <a:endParaRPr lang="en-US" altLang="en-US" sz="1000">
              <a:solidFill>
                <a:srgbClr val="000000"/>
              </a:solidFill>
            </a:endParaRPr>
          </a:p>
        </p:txBody>
      </p:sp>
    </p:spTree>
    <p:extLst>
      <p:ext uri="{BB962C8B-B14F-4D97-AF65-F5344CB8AC3E}">
        <p14:creationId xmlns:p14="http://schemas.microsoft.com/office/powerpoint/2010/main" val="16810997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Types of Findings - continued</a:t>
            </a:r>
          </a:p>
        </p:txBody>
      </p:sp>
      <p:sp>
        <p:nvSpPr>
          <p:cNvPr id="6147" name="Rectangle 3"/>
          <p:cNvSpPr>
            <a:spLocks noGrp="1" noChangeArrowheads="1"/>
          </p:cNvSpPr>
          <p:nvPr>
            <p:ph type="body" idx="1"/>
          </p:nvPr>
        </p:nvSpPr>
        <p:spPr/>
        <p:txBody>
          <a:bodyPr/>
          <a:lstStyle/>
          <a:p>
            <a:pPr marL="342900" indent="-342900">
              <a:buClr>
                <a:srgbClr val="125EB2"/>
              </a:buClr>
              <a:buFontTx/>
              <a:buChar char="-"/>
            </a:pPr>
            <a:r>
              <a:rPr lang="en-US" sz="2000" dirty="0"/>
              <a:t>Material Weakness: </a:t>
            </a:r>
            <a:r>
              <a:rPr lang="en-US" sz="2000" dirty="0">
                <a:sym typeface="Wingdings" panose="05000000000000000000" pitchFamily="2" charset="2"/>
              </a:rPr>
              <a:t></a:t>
            </a:r>
          </a:p>
          <a:p>
            <a:pPr marL="1257300" lvl="1" indent="-342900">
              <a:buClr>
                <a:srgbClr val="125EB2"/>
              </a:buClr>
              <a:buFontTx/>
              <a:buChar char="-"/>
            </a:pPr>
            <a:r>
              <a:rPr lang="en-US" sz="1200" dirty="0"/>
              <a:t>A deficiency, or combination of deficiencies, in internal control over financial reporting, such that there is a reasonable possibility that a material misstatement of the entity's financial statements will not be prevented, or detected and corrected on a timely basis. A reasonable possibility exists when the likelihood of an event occurring is either reasonably possible or probable as defined as follows:</a:t>
            </a:r>
          </a:p>
          <a:p>
            <a:pPr marL="1714500" lvl="2" indent="-342900">
              <a:buClr>
                <a:srgbClr val="125EB2"/>
              </a:buClr>
              <a:buFontTx/>
              <a:buChar char="-"/>
            </a:pPr>
            <a:r>
              <a:rPr lang="en-US" sz="1200" dirty="0"/>
              <a:t>Reasonably Possible. The chance of the future event or events occurring is more than remote but less than likely.</a:t>
            </a:r>
          </a:p>
          <a:p>
            <a:pPr marL="1714500" lvl="2" indent="-342900">
              <a:buClr>
                <a:srgbClr val="125EB2"/>
              </a:buClr>
              <a:buFontTx/>
              <a:buChar char="-"/>
            </a:pPr>
            <a:r>
              <a:rPr lang="en-US" sz="1200" i="1" dirty="0"/>
              <a:t>Probable.</a:t>
            </a:r>
            <a:r>
              <a:rPr lang="en-US" sz="1200" dirty="0"/>
              <a:t> The future event or events are likely to occur.</a:t>
            </a:r>
          </a:p>
          <a:p>
            <a:pPr marL="1714500" lvl="2" indent="-342900">
              <a:buClr>
                <a:srgbClr val="125EB2"/>
              </a:buClr>
              <a:buFontTx/>
              <a:buChar char="-"/>
            </a:pPr>
            <a:r>
              <a:rPr lang="en-US" sz="1200" dirty="0"/>
              <a:t>Findings are disclosed in written communication to management and governance, the schedule of findings and question costs and potentially one or both of the following letters dependent on the type of finding, the Internal Control over financial reporting letter, the Uniform guidance opinion over major federal programs. Results in having to form a corrective action plan to resolve the finding.</a:t>
            </a:r>
          </a:p>
          <a:p>
            <a:pPr marL="1714500" lvl="2" indent="-342900">
              <a:buClr>
                <a:srgbClr val="125EB2"/>
              </a:buClr>
              <a:buFontTx/>
              <a:buChar char="-"/>
            </a:pPr>
            <a:endParaRPr lang="en-US" sz="800" dirty="0"/>
          </a:p>
          <a:p>
            <a:pPr marL="1714500" lvl="2" indent="-342900">
              <a:buClr>
                <a:srgbClr val="125EB2"/>
              </a:buClr>
              <a:buFontTx/>
              <a:buChar char="-"/>
            </a:pPr>
            <a:endParaRPr lang="en-US" sz="650" dirty="0"/>
          </a:p>
          <a:p>
            <a:pPr marL="1257300" lvl="1" indent="-342900">
              <a:buClr>
                <a:srgbClr val="125EB2"/>
              </a:buClr>
              <a:buFontTx/>
              <a:buChar char="-"/>
            </a:pPr>
            <a:endParaRPr lang="en-US" sz="1050" dirty="0"/>
          </a:p>
          <a:p>
            <a:pPr marL="1714500" lvl="2" indent="-342900">
              <a:buClr>
                <a:srgbClr val="125EB2"/>
              </a:buClr>
              <a:buFontTx/>
              <a:buChar char="-"/>
            </a:pPr>
            <a:endParaRPr lang="en-US" sz="800" dirty="0"/>
          </a:p>
          <a:p>
            <a:pPr marL="1257300" lvl="1" indent="-342900">
              <a:buClr>
                <a:srgbClr val="125EB2"/>
              </a:buClr>
              <a:buFontTx/>
              <a:buChar char="-"/>
            </a:pPr>
            <a:endParaRPr lang="en-US" sz="1600" dirty="0"/>
          </a:p>
          <a:p>
            <a:pPr marL="1714500" lvl="2" indent="-342900">
              <a:buClr>
                <a:srgbClr val="125EB2"/>
              </a:buClr>
              <a:buFontTx/>
              <a:buChar char="-"/>
            </a:pPr>
            <a:endParaRPr lang="en-US" sz="1400" dirty="0">
              <a:ea typeface="ＭＳ Ｐゴシック" pitchFamily="34" charset="-128"/>
              <a:sym typeface="Wingdings" panose="05000000000000000000" pitchFamily="2" charset="2"/>
            </a:endParaRPr>
          </a:p>
          <a:p>
            <a:pPr>
              <a:buClr>
                <a:srgbClr val="125EB2"/>
              </a:buClr>
            </a:pPr>
            <a:endParaRPr lang="en-US" sz="1000" dirty="0"/>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16</a:t>
            </a:fld>
            <a:endParaRPr lang="en-US" altLang="en-US" sz="1000">
              <a:solidFill>
                <a:srgbClr val="000000"/>
              </a:solidFill>
            </a:endParaRPr>
          </a:p>
        </p:txBody>
      </p:sp>
    </p:spTree>
    <p:extLst>
      <p:ext uri="{BB962C8B-B14F-4D97-AF65-F5344CB8AC3E}">
        <p14:creationId xmlns:p14="http://schemas.microsoft.com/office/powerpoint/2010/main" val="8351617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Questions?</a:t>
            </a:r>
          </a:p>
        </p:txBody>
      </p:sp>
      <p:sp>
        <p:nvSpPr>
          <p:cNvPr id="6147" name="Rectangle 3"/>
          <p:cNvSpPr>
            <a:spLocks noGrp="1" noChangeArrowheads="1"/>
          </p:cNvSpPr>
          <p:nvPr>
            <p:ph type="body" idx="1"/>
          </p:nvPr>
        </p:nvSpPr>
        <p:spPr/>
        <p:txBody>
          <a:bodyPr/>
          <a:lstStyle/>
          <a:p>
            <a:pPr>
              <a:buClr>
                <a:srgbClr val="125EB2"/>
              </a:buClr>
            </a:pPr>
            <a:r>
              <a:rPr lang="en-US" altLang="en-US" sz="2000" dirty="0">
                <a:ea typeface="ＭＳ Ｐゴシック" pitchFamily="34" charset="-128"/>
              </a:rPr>
              <a:t>Contact Information</a:t>
            </a:r>
          </a:p>
          <a:p>
            <a:r>
              <a:rPr lang="en-US" sz="2000" b="1" dirty="0"/>
              <a:t>Anthony B Gerharz, CPA</a:t>
            </a:r>
            <a:r>
              <a:rPr lang="en-US" sz="2000" dirty="0"/>
              <a:t> | </a:t>
            </a:r>
            <a:r>
              <a:rPr lang="en-US" sz="2000" b="1" dirty="0"/>
              <a:t>Manager</a:t>
            </a:r>
            <a:r>
              <a:rPr lang="en-US" sz="2000" dirty="0"/>
              <a:t> | </a:t>
            </a:r>
            <a:r>
              <a:rPr lang="en-US" sz="2000" b="1" dirty="0"/>
              <a:t>Wipfli LLP</a:t>
            </a:r>
            <a:r>
              <a:rPr lang="en-US" sz="2000" dirty="0"/>
              <a:t> </a:t>
            </a:r>
          </a:p>
          <a:p>
            <a:r>
              <a:rPr lang="en-US" sz="2000" dirty="0"/>
              <a:t>Direct: 406.206.3591 | Office: 406.248.1681</a:t>
            </a:r>
          </a:p>
          <a:p>
            <a:r>
              <a:rPr lang="en-US" sz="2000" dirty="0"/>
              <a:t>Email: </a:t>
            </a:r>
            <a:r>
              <a:rPr lang="en-US" sz="2000" dirty="0">
                <a:hlinkClick r:id="rId3"/>
              </a:rPr>
              <a:t>tgerharz@wipfli.com</a:t>
            </a:r>
            <a:r>
              <a:rPr lang="en-US" sz="2000" dirty="0"/>
              <a:t>  </a:t>
            </a:r>
            <a:br>
              <a:rPr lang="en-US" sz="2000" dirty="0"/>
            </a:br>
            <a:endParaRPr lang="en-US" sz="800" dirty="0"/>
          </a:p>
          <a:p>
            <a:pPr marL="1714500" lvl="2" indent="-342900">
              <a:buClr>
                <a:srgbClr val="125EB2"/>
              </a:buClr>
              <a:buFontTx/>
              <a:buChar char="-"/>
            </a:pPr>
            <a:endParaRPr lang="en-US" sz="650" dirty="0"/>
          </a:p>
          <a:p>
            <a:pPr marL="1257300" lvl="1" indent="-342900">
              <a:buClr>
                <a:srgbClr val="125EB2"/>
              </a:buClr>
              <a:buFontTx/>
              <a:buChar char="-"/>
            </a:pPr>
            <a:endParaRPr lang="en-US" sz="1050" dirty="0"/>
          </a:p>
          <a:p>
            <a:pPr marL="1714500" lvl="2" indent="-342900">
              <a:buClr>
                <a:srgbClr val="125EB2"/>
              </a:buClr>
              <a:buFontTx/>
              <a:buChar char="-"/>
            </a:pPr>
            <a:endParaRPr lang="en-US" sz="800" dirty="0"/>
          </a:p>
          <a:p>
            <a:pPr marL="1257300" lvl="1" indent="-342900">
              <a:buClr>
                <a:srgbClr val="125EB2"/>
              </a:buClr>
              <a:buFontTx/>
              <a:buChar char="-"/>
            </a:pPr>
            <a:endParaRPr lang="en-US" sz="1600" dirty="0"/>
          </a:p>
          <a:p>
            <a:pPr marL="1714500" lvl="2" indent="-342900">
              <a:buClr>
                <a:srgbClr val="125EB2"/>
              </a:buClr>
              <a:buFontTx/>
              <a:buChar char="-"/>
            </a:pPr>
            <a:endParaRPr lang="en-US" sz="1400" dirty="0">
              <a:ea typeface="ＭＳ Ｐゴシック" pitchFamily="34" charset="-128"/>
              <a:sym typeface="Wingdings" panose="05000000000000000000" pitchFamily="2" charset="2"/>
            </a:endParaRPr>
          </a:p>
          <a:p>
            <a:pPr>
              <a:buClr>
                <a:srgbClr val="125EB2"/>
              </a:buClr>
            </a:pPr>
            <a:endParaRPr lang="en-US" sz="1000" dirty="0"/>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17</a:t>
            </a:fld>
            <a:endParaRPr lang="en-US" altLang="en-US" sz="1000">
              <a:solidFill>
                <a:srgbClr val="000000"/>
              </a:solidFill>
            </a:endParaRPr>
          </a:p>
        </p:txBody>
      </p:sp>
    </p:spTree>
    <p:extLst>
      <p:ext uri="{BB962C8B-B14F-4D97-AF65-F5344CB8AC3E}">
        <p14:creationId xmlns:p14="http://schemas.microsoft.com/office/powerpoint/2010/main" val="29903269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Materials/Disclaimer</a:t>
            </a:r>
          </a:p>
        </p:txBody>
      </p:sp>
      <p:sp>
        <p:nvSpPr>
          <p:cNvPr id="2" name="Content Placeholder 1"/>
          <p:cNvSpPr>
            <a:spLocks noGrp="1"/>
          </p:cNvSpPr>
          <p:nvPr>
            <p:ph idx="1"/>
          </p:nvPr>
        </p:nvSpPr>
        <p:spPr>
          <a:xfrm>
            <a:off x="95054" y="990600"/>
            <a:ext cx="8820346" cy="4953000"/>
          </a:xfrm>
        </p:spPr>
        <p:txBody>
          <a:bodyPr/>
          <a:lstStyle/>
          <a:p>
            <a:pPr marL="0" indent="0"/>
            <a:r>
              <a:rPr lang="en-US" dirty="0"/>
              <a:t>Please note that these materials are incomplete without the accompanying oral comments by the trainer(s). </a:t>
            </a:r>
          </a:p>
          <a:p>
            <a:pPr marL="0" indent="0"/>
            <a:endParaRPr lang="en-US" dirty="0"/>
          </a:p>
          <a:p>
            <a:pPr marL="0" indent="0"/>
            <a:r>
              <a:rPr lang="en-US" dirty="0"/>
              <a:t>These materials are informational and educational in nature and represent the speakers' own views. These materials are for the purchasing agency’s use only and not for distribution outside of the agency or publishing on a public website.</a:t>
            </a:r>
          </a:p>
          <a:p>
            <a:pPr algn="ctr"/>
            <a:r>
              <a:rPr lang="en-US" sz="3600" dirty="0"/>
              <a:t>    </a:t>
            </a:r>
          </a:p>
        </p:txBody>
      </p:sp>
      <p:sp>
        <p:nvSpPr>
          <p:cNvPr id="410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1000"/>
              </a:spcAft>
              <a:buClr>
                <a:schemeClr val="bg2"/>
              </a:buClr>
              <a:buSzPct val="75000"/>
              <a:buFont typeface="Arial" pitchFamily="34" charset="0"/>
              <a:defRPr sz="3200">
                <a:solidFill>
                  <a:schemeClr val="bg2"/>
                </a:solidFill>
                <a:latin typeface="Arial" pitchFamily="34" charset="0"/>
                <a:ea typeface="ＭＳ Ｐゴシック" pitchFamily="34" charset="-128"/>
              </a:defRPr>
            </a:lvl1pPr>
            <a:lvl2pPr marL="742950" indent="-285750" eaLnBrk="0" hangingPunct="0">
              <a:lnSpc>
                <a:spcPct val="95000"/>
              </a:lnSpc>
              <a:spcBef>
                <a:spcPts val="25"/>
              </a:spcBef>
              <a:spcAft>
                <a:spcPts val="1200"/>
              </a:spcAft>
              <a:buClr>
                <a:schemeClr val="bg2"/>
              </a:buClr>
              <a:buSzPct val="100000"/>
              <a:buFont typeface="Arial" pitchFamily="34" charset="0"/>
              <a:buChar char="•"/>
              <a:defRPr sz="2800">
                <a:solidFill>
                  <a:schemeClr val="bg2"/>
                </a:solidFill>
                <a:latin typeface="Arial" pitchFamily="34" charset="0"/>
                <a:ea typeface="ＭＳ Ｐゴシック" pitchFamily="34" charset="-128"/>
              </a:defRPr>
            </a:lvl2pPr>
            <a:lvl3pPr marL="1143000" indent="-228600" eaLnBrk="0" hangingPunct="0">
              <a:lnSpc>
                <a:spcPct val="95000"/>
              </a:lnSpc>
              <a:spcBef>
                <a:spcPts val="25"/>
              </a:spcBef>
              <a:spcAft>
                <a:spcPts val="1200"/>
              </a:spcAft>
              <a:buClr>
                <a:schemeClr val="bg2"/>
              </a:buClr>
              <a:buFont typeface="Arial" pitchFamily="34" charset="0"/>
              <a:buChar char="–"/>
              <a:defRPr sz="2400">
                <a:solidFill>
                  <a:schemeClr val="bg2"/>
                </a:solidFill>
                <a:latin typeface="Arial" pitchFamily="34" charset="0"/>
                <a:ea typeface="ＭＳ Ｐゴシック" pitchFamily="34" charset="-128"/>
              </a:defRPr>
            </a:lvl3pPr>
            <a:lvl4pPr marL="1600200" indent="-228600" eaLnBrk="0" hangingPunct="0">
              <a:lnSpc>
                <a:spcPct val="95000"/>
              </a:lnSpc>
              <a:spcBef>
                <a:spcPts val="25"/>
              </a:spcBef>
              <a:spcAft>
                <a:spcPts val="1200"/>
              </a:spcAft>
              <a:buClr>
                <a:schemeClr val="bg2"/>
              </a:buClr>
              <a:buFont typeface="Arial" pitchFamily="34" charset="0"/>
              <a:buChar char="•"/>
              <a:defRPr sz="2000">
                <a:solidFill>
                  <a:schemeClr val="bg2"/>
                </a:solidFill>
                <a:latin typeface="Arial" pitchFamily="34" charset="0"/>
                <a:ea typeface="ＭＳ Ｐゴシック" pitchFamily="34" charset="-128"/>
              </a:defRPr>
            </a:lvl4pPr>
            <a:lvl5pPr marL="2057400" indent="-228600" eaLnBrk="0"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5pPr>
            <a:lvl6pPr marL="25146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6pPr>
            <a:lvl7pPr marL="29718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7pPr>
            <a:lvl8pPr marL="34290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8pPr>
            <a:lvl9pPr marL="38862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9pPr>
          </a:lstStyle>
          <a:p>
            <a:pPr eaLnBrk="1" hangingPunct="1">
              <a:lnSpc>
                <a:spcPct val="100000"/>
              </a:lnSpc>
              <a:spcBef>
                <a:spcPct val="0"/>
              </a:spcBef>
              <a:spcAft>
                <a:spcPct val="0"/>
              </a:spcAft>
              <a:buClrTx/>
              <a:buSzTx/>
              <a:buFontTx/>
              <a:buNone/>
            </a:pPr>
            <a:fld id="{2BD38CAB-7849-41CE-A2F2-495A19B2B64B}" type="slidenum">
              <a:rPr lang="en-US" altLang="en-US" sz="1000" smtClean="0">
                <a:solidFill>
                  <a:srgbClr val="000000"/>
                </a:solidFill>
              </a:rPr>
              <a:pPr eaLnBrk="1" hangingPunct="1">
                <a:lnSpc>
                  <a:spcPct val="100000"/>
                </a:lnSpc>
                <a:spcBef>
                  <a:spcPct val="0"/>
                </a:spcBef>
                <a:spcAft>
                  <a:spcPct val="0"/>
                </a:spcAft>
                <a:buClrTx/>
                <a:buSzTx/>
                <a:buFontTx/>
                <a:buNone/>
              </a:pPr>
              <a:t>2</a:t>
            </a:fld>
            <a:endParaRPr lang="en-US" altLang="en-US" sz="1000" dirty="0">
              <a:solidFill>
                <a:srgbClr val="000000"/>
              </a:solidFill>
            </a:endParaRPr>
          </a:p>
        </p:txBody>
      </p:sp>
    </p:spTree>
    <p:extLst>
      <p:ext uri="{BB962C8B-B14F-4D97-AF65-F5344CB8AC3E}">
        <p14:creationId xmlns:p14="http://schemas.microsoft.com/office/powerpoint/2010/main" val="14513149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Outline</a:t>
            </a:r>
          </a:p>
        </p:txBody>
      </p:sp>
      <p:sp>
        <p:nvSpPr>
          <p:cNvPr id="6147" name="Rectangle 3"/>
          <p:cNvSpPr>
            <a:spLocks noGrp="1" noChangeArrowheads="1"/>
          </p:cNvSpPr>
          <p:nvPr>
            <p:ph type="body" idx="1"/>
          </p:nvPr>
        </p:nvSpPr>
        <p:spPr/>
        <p:txBody>
          <a:bodyPr/>
          <a:lstStyle/>
          <a:p>
            <a:pPr>
              <a:buClr>
                <a:srgbClr val="125EB2"/>
              </a:buClr>
              <a:buSzPct val="100000"/>
              <a:buFont typeface="Wingdings" pitchFamily="2" charset="2"/>
              <a:buNone/>
            </a:pPr>
            <a:r>
              <a:rPr lang="en-US" altLang="en-US" sz="2500" dirty="0">
                <a:ea typeface="ＭＳ Ｐゴシック" pitchFamily="34" charset="-128"/>
              </a:rPr>
              <a:t>After today’s session you will have a better understanding the following</a:t>
            </a:r>
          </a:p>
          <a:p>
            <a:pPr marL="342900" indent="-342900">
              <a:buClr>
                <a:srgbClr val="125EB2"/>
              </a:buClr>
              <a:buSzPct val="100000"/>
              <a:buFontTx/>
              <a:buChar char="-"/>
            </a:pPr>
            <a:r>
              <a:rPr lang="en-US" altLang="en-US" sz="2500" dirty="0">
                <a:ea typeface="ＭＳ Ｐゴシック" pitchFamily="34" charset="-128"/>
              </a:rPr>
              <a:t>What an audit is.</a:t>
            </a:r>
          </a:p>
          <a:p>
            <a:pPr marL="342900" indent="-342900">
              <a:buClr>
                <a:srgbClr val="125EB2"/>
              </a:buClr>
              <a:buSzPct val="100000"/>
              <a:buFontTx/>
              <a:buChar char="-"/>
            </a:pPr>
            <a:r>
              <a:rPr lang="en-US" altLang="en-US" sz="2500" dirty="0">
                <a:ea typeface="ＭＳ Ｐゴシック" pitchFamily="34" charset="-128"/>
              </a:rPr>
              <a:t>How to prepare for an audit and what to expect.</a:t>
            </a:r>
          </a:p>
          <a:p>
            <a:pPr marL="342900" indent="-342900">
              <a:buClr>
                <a:srgbClr val="125EB2"/>
              </a:buClr>
              <a:buSzPct val="100000"/>
              <a:buFontTx/>
              <a:buChar char="-"/>
            </a:pPr>
            <a:r>
              <a:rPr lang="en-US" altLang="en-US" sz="2500" dirty="0">
                <a:ea typeface="ＭＳ Ｐゴシック" pitchFamily="34" charset="-128"/>
              </a:rPr>
              <a:t>What information will the auditor will ask for. </a:t>
            </a:r>
          </a:p>
          <a:p>
            <a:pPr marL="342900" indent="-342900">
              <a:buClr>
                <a:srgbClr val="125EB2"/>
              </a:buClr>
              <a:buSzPct val="100000"/>
              <a:buFontTx/>
              <a:buChar char="-"/>
            </a:pPr>
            <a:r>
              <a:rPr lang="en-US" altLang="en-US" sz="2500" dirty="0">
                <a:ea typeface="ＭＳ Ｐゴシック" pitchFamily="34" charset="-128"/>
              </a:rPr>
              <a:t>What final product will be and your responsibilities. </a:t>
            </a:r>
          </a:p>
          <a:p>
            <a:pPr marL="1257300" lvl="1" indent="-342900">
              <a:buClr>
                <a:srgbClr val="125EB2"/>
              </a:buClr>
              <a:buFontTx/>
              <a:buChar char="-"/>
            </a:pPr>
            <a:r>
              <a:rPr lang="en-US" altLang="en-US" sz="2100" dirty="0">
                <a:ea typeface="ＭＳ Ｐゴシック" pitchFamily="34" charset="-128"/>
              </a:rPr>
              <a:t>Type of audit opinions.</a:t>
            </a:r>
          </a:p>
          <a:p>
            <a:pPr marL="1257300" lvl="1" indent="-342900">
              <a:buClr>
                <a:srgbClr val="125EB2"/>
              </a:buClr>
              <a:buFontTx/>
              <a:buChar char="-"/>
            </a:pPr>
            <a:r>
              <a:rPr lang="en-US" altLang="en-US" sz="2100" dirty="0">
                <a:ea typeface="ＭＳ Ｐゴシック" pitchFamily="34" charset="-128"/>
              </a:rPr>
              <a:t>If there are any findings how severe they are</a:t>
            </a:r>
          </a:p>
          <a:p>
            <a:pPr marL="914400" indent="-457200">
              <a:spcAft>
                <a:spcPts val="1000"/>
              </a:spcAft>
              <a:buClrTx/>
              <a:buSzPct val="100000"/>
              <a:buFont typeface="Arial" panose="020B0604020202020204" pitchFamily="34" charset="0"/>
              <a:buChar char="•"/>
            </a:pPr>
            <a:endParaRPr lang="en-US" altLang="en-US" sz="1600" dirty="0">
              <a:ea typeface="ＭＳ Ｐゴシック" pitchFamily="34" charset="-128"/>
            </a:endParaRP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3</a:t>
            </a:fld>
            <a:endParaRPr lang="en-US" altLang="en-US" sz="1000">
              <a:solidFill>
                <a:srgbClr val="000000"/>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What is an Audit</a:t>
            </a:r>
          </a:p>
        </p:txBody>
      </p:sp>
      <p:sp>
        <p:nvSpPr>
          <p:cNvPr id="6147" name="Rectangle 3"/>
          <p:cNvSpPr>
            <a:spLocks noGrp="1" noChangeArrowheads="1"/>
          </p:cNvSpPr>
          <p:nvPr>
            <p:ph type="body" idx="1"/>
          </p:nvPr>
        </p:nvSpPr>
        <p:spPr>
          <a:xfrm>
            <a:off x="228600" y="1808873"/>
            <a:ext cx="8458200" cy="2775046"/>
          </a:xfrm>
        </p:spPr>
        <p:txBody>
          <a:bodyPr/>
          <a:lstStyle/>
          <a:p>
            <a:pPr algn="ctr">
              <a:buClr>
                <a:srgbClr val="125EB2"/>
              </a:buClr>
              <a:buSzPct val="100000"/>
              <a:buFont typeface="Wingdings" pitchFamily="2" charset="2"/>
              <a:buNone/>
            </a:pPr>
            <a:r>
              <a:rPr lang="en-US" altLang="en-US" sz="2500" dirty="0">
                <a:ea typeface="ＭＳ Ｐゴシック" pitchFamily="34" charset="-128"/>
              </a:rPr>
              <a:t>“An audit is the examination and verification of the district’s financial statements and records, and their compliance with Generally Accepted Accounting Principles (GAAP)” </a:t>
            </a:r>
          </a:p>
          <a:p>
            <a:pPr algn="ctr">
              <a:buClr>
                <a:srgbClr val="125EB2"/>
              </a:buClr>
              <a:buSzPct val="100000"/>
              <a:buFont typeface="Wingdings" pitchFamily="2" charset="2"/>
              <a:buNone/>
            </a:pPr>
            <a:endParaRPr lang="en-US" altLang="en-US" sz="2500" dirty="0">
              <a:ea typeface="ＭＳ Ｐゴシック" pitchFamily="34" charset="-128"/>
            </a:endParaRPr>
          </a:p>
          <a:p>
            <a:pPr algn="ctr">
              <a:buClr>
                <a:srgbClr val="125EB2"/>
              </a:buClr>
              <a:buSzPct val="100000"/>
              <a:buFont typeface="Wingdings" pitchFamily="2" charset="2"/>
              <a:buNone/>
            </a:pPr>
            <a:r>
              <a:rPr lang="en-US" altLang="en-US" sz="2500" dirty="0">
                <a:ea typeface="ＭＳ Ｐゴシック" pitchFamily="34" charset="-128"/>
              </a:rPr>
              <a:t>– Merriam-Webster Dictionary </a:t>
            </a:r>
            <a:endParaRPr lang="en-US" altLang="en-US" sz="1600" dirty="0">
              <a:ea typeface="ＭＳ Ｐゴシック" pitchFamily="34" charset="-128"/>
            </a:endParaRPr>
          </a:p>
          <a:p>
            <a:pPr marL="1479550" lvl="1" algn="ctr">
              <a:buClr>
                <a:srgbClr val="125EB2"/>
              </a:buClr>
              <a:buFont typeface="Arial" panose="020B0604020202020204" pitchFamily="34" charset="0"/>
              <a:buChar char="•"/>
            </a:pPr>
            <a:endParaRPr lang="en-US" altLang="en-US" sz="1600" dirty="0">
              <a:ea typeface="ＭＳ Ｐゴシック" pitchFamily="34" charset="-128"/>
            </a:endParaRPr>
          </a:p>
          <a:p>
            <a:pPr marL="107950" algn="ctr">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4</a:t>
            </a:fld>
            <a:endParaRPr lang="en-US" altLang="en-US" sz="1000">
              <a:solidFill>
                <a:srgbClr val="000000"/>
              </a:solidFill>
            </a:endParaRPr>
          </a:p>
        </p:txBody>
      </p:sp>
    </p:spTree>
    <p:extLst>
      <p:ext uri="{BB962C8B-B14F-4D97-AF65-F5344CB8AC3E}">
        <p14:creationId xmlns:p14="http://schemas.microsoft.com/office/powerpoint/2010/main" val="42136875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What is an Audit - Phases</a:t>
            </a:r>
          </a:p>
        </p:txBody>
      </p:sp>
      <p:sp>
        <p:nvSpPr>
          <p:cNvPr id="6147" name="Rectangle 3"/>
          <p:cNvSpPr>
            <a:spLocks noGrp="1" noChangeArrowheads="1"/>
          </p:cNvSpPr>
          <p:nvPr>
            <p:ph type="body" idx="1"/>
          </p:nvPr>
        </p:nvSpPr>
        <p:spPr/>
        <p:txBody>
          <a:bodyPr/>
          <a:lstStyle/>
          <a:p>
            <a:pPr>
              <a:buClr>
                <a:srgbClr val="125EB2"/>
              </a:buClr>
              <a:buSzPct val="100000"/>
            </a:pPr>
            <a:r>
              <a:rPr lang="en-US" altLang="en-US" sz="2500" dirty="0">
                <a:ea typeface="ＭＳ Ｐゴシック" pitchFamily="34" charset="-128"/>
              </a:rPr>
              <a:t>There are three phases to an audit;</a:t>
            </a:r>
          </a:p>
          <a:p>
            <a:pPr marL="342900" indent="-342900">
              <a:buClr>
                <a:srgbClr val="125EB2"/>
              </a:buClr>
              <a:buSzPct val="100000"/>
              <a:buFontTx/>
              <a:buChar char="-"/>
            </a:pPr>
            <a:r>
              <a:rPr lang="en-US" altLang="en-US" sz="2500" dirty="0">
                <a:ea typeface="ＭＳ Ｐゴシック" pitchFamily="34" charset="-128"/>
              </a:rPr>
              <a:t>Planning</a:t>
            </a:r>
          </a:p>
          <a:p>
            <a:pPr marL="1257300" lvl="1" indent="-342900">
              <a:buClr>
                <a:srgbClr val="125EB2"/>
              </a:buClr>
              <a:buFontTx/>
              <a:buChar char="-"/>
            </a:pPr>
            <a:r>
              <a:rPr lang="en-US" altLang="en-US" sz="2100" dirty="0">
                <a:ea typeface="ＭＳ Ｐゴシック" pitchFamily="34" charset="-128"/>
              </a:rPr>
              <a:t>Get the auditor information in advance so that when they are on sight less work is required on your side. (We will cover what to get them in a bit)</a:t>
            </a:r>
            <a:endParaRPr lang="en-US" altLang="en-US" sz="2500" dirty="0">
              <a:ea typeface="ＭＳ Ｐゴシック" pitchFamily="34" charset="-128"/>
            </a:endParaRPr>
          </a:p>
          <a:p>
            <a:pPr marL="342900" indent="-342900">
              <a:buClr>
                <a:srgbClr val="125EB2"/>
              </a:buClr>
              <a:buSzPct val="100000"/>
              <a:buFontTx/>
              <a:buChar char="-"/>
            </a:pPr>
            <a:r>
              <a:rPr lang="en-US" altLang="en-US" sz="2500" dirty="0">
                <a:ea typeface="ＭＳ Ｐゴシック" pitchFamily="34" charset="-128"/>
              </a:rPr>
              <a:t>Fieldwork</a:t>
            </a:r>
          </a:p>
          <a:p>
            <a:pPr marL="1257300" lvl="1" indent="-342900">
              <a:buClr>
                <a:srgbClr val="125EB2"/>
              </a:buClr>
              <a:buFontTx/>
              <a:buChar char="-"/>
            </a:pPr>
            <a:r>
              <a:rPr lang="en-US" altLang="en-US" sz="2100" dirty="0">
                <a:ea typeface="ＭＳ Ｐゴシック" pitchFamily="34" charset="-128"/>
              </a:rPr>
              <a:t>The auditor is on sight and performing most of the audit and will be looking at the information that they requested you have ready for them. </a:t>
            </a:r>
            <a:endParaRPr lang="en-US" altLang="en-US" sz="2500" dirty="0">
              <a:ea typeface="ＭＳ Ｐゴシック" pitchFamily="34" charset="-128"/>
            </a:endParaRPr>
          </a:p>
          <a:p>
            <a:pPr marL="285750" indent="-285750">
              <a:buClr>
                <a:srgbClr val="125EB2"/>
              </a:buClr>
              <a:buSzPct val="100000"/>
              <a:buFontTx/>
              <a:buChar char="-"/>
            </a:pPr>
            <a:r>
              <a:rPr lang="en-US" altLang="en-US" sz="2500" dirty="0">
                <a:ea typeface="ＭＳ Ｐゴシック" pitchFamily="34" charset="-128"/>
              </a:rPr>
              <a:t>Wrap-up</a:t>
            </a:r>
          </a:p>
          <a:p>
            <a:pPr marL="1200150" lvl="1" indent="-285750">
              <a:buClr>
                <a:srgbClr val="125EB2"/>
              </a:buClr>
              <a:buFontTx/>
              <a:buChar char="-"/>
            </a:pPr>
            <a:r>
              <a:rPr lang="en-US" altLang="en-US" sz="2100" dirty="0">
                <a:ea typeface="ＭＳ Ｐゴシック" pitchFamily="34" charset="-128"/>
              </a:rPr>
              <a:t>The auditor is completing the audit. You may be asked for additional information and to help with any questions that arise after fieldwork. </a:t>
            </a:r>
          </a:p>
          <a:p>
            <a:pPr marL="285750" indent="-285750">
              <a:buClr>
                <a:srgbClr val="125EB2"/>
              </a:buClr>
              <a:buSzPct val="100000"/>
              <a:buFontTx/>
              <a:buChar char="-"/>
            </a:pPr>
            <a:endParaRPr lang="en-US" altLang="en-US" sz="1200" dirty="0">
              <a:ea typeface="ＭＳ Ｐゴシック" pitchFamily="34" charset="-128"/>
            </a:endParaRP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5</a:t>
            </a:fld>
            <a:endParaRPr lang="en-US" altLang="en-US" sz="1000">
              <a:solidFill>
                <a:srgbClr val="000000"/>
              </a:solidFill>
            </a:endParaRPr>
          </a:p>
        </p:txBody>
      </p:sp>
    </p:spTree>
    <p:extLst>
      <p:ext uri="{BB962C8B-B14F-4D97-AF65-F5344CB8AC3E}">
        <p14:creationId xmlns:p14="http://schemas.microsoft.com/office/powerpoint/2010/main" val="5201783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What to Expect During an Audit</a:t>
            </a:r>
          </a:p>
        </p:txBody>
      </p:sp>
      <p:sp>
        <p:nvSpPr>
          <p:cNvPr id="6147" name="Rectangle 3"/>
          <p:cNvSpPr>
            <a:spLocks noGrp="1" noChangeArrowheads="1"/>
          </p:cNvSpPr>
          <p:nvPr>
            <p:ph type="body" idx="1"/>
          </p:nvPr>
        </p:nvSpPr>
        <p:spPr/>
        <p:txBody>
          <a:bodyPr/>
          <a:lstStyle/>
          <a:p>
            <a:pPr>
              <a:buClr>
                <a:srgbClr val="125EB2"/>
              </a:buClr>
              <a:buSzPct val="100000"/>
              <a:buFont typeface="Wingdings" pitchFamily="2" charset="2"/>
              <a:buNone/>
            </a:pPr>
            <a:r>
              <a:rPr lang="en-US" altLang="en-US" sz="2500" dirty="0">
                <a:ea typeface="ＭＳ Ｐゴシック" pitchFamily="34" charset="-128"/>
              </a:rPr>
              <a:t>An audit is not a complete examination of the District’s books. Auditors are there to determine if the financial statements are free from material misstatement. </a:t>
            </a:r>
          </a:p>
          <a:p>
            <a:pPr>
              <a:buClr>
                <a:srgbClr val="125EB2"/>
              </a:buClr>
              <a:buSzPct val="100000"/>
              <a:buFont typeface="Wingdings" pitchFamily="2" charset="2"/>
              <a:buNone/>
            </a:pPr>
            <a:r>
              <a:rPr lang="en-US" altLang="en-US" sz="2500" dirty="0">
                <a:ea typeface="ＭＳ Ｐゴシック" pitchFamily="34" charset="-128"/>
              </a:rPr>
              <a:t>An audit will require additional time and effort, but with proper preparation it will go easily and that time and effort will get you ahead of the game. </a:t>
            </a:r>
          </a:p>
          <a:p>
            <a:pPr>
              <a:buClr>
                <a:srgbClr val="125EB2"/>
              </a:buClr>
              <a:buSzPct val="100000"/>
              <a:buFont typeface="Wingdings" pitchFamily="2" charset="2"/>
              <a:buNone/>
            </a:pPr>
            <a:endParaRPr lang="en-US" altLang="en-US" sz="2500" dirty="0">
              <a:ea typeface="ＭＳ Ｐゴシック" pitchFamily="34" charset="-128"/>
            </a:endParaRPr>
          </a:p>
          <a:p>
            <a:pPr>
              <a:buClr>
                <a:srgbClr val="125EB2"/>
              </a:buClr>
              <a:buSzPct val="100000"/>
              <a:buFont typeface="Wingdings" pitchFamily="2" charset="2"/>
              <a:buNone/>
            </a:pPr>
            <a:r>
              <a:rPr lang="en-US" altLang="en-US" sz="2500" dirty="0">
                <a:ea typeface="ＭＳ Ｐゴシック" pitchFamily="34" charset="-128"/>
              </a:rPr>
              <a:t>Remember, without your assistance auditors cannot do their job and I for one appreciate it. </a:t>
            </a:r>
            <a:endParaRPr lang="en-US" altLang="en-US" sz="2100" dirty="0">
              <a:ea typeface="ＭＳ Ｐゴシック" pitchFamily="34" charset="-128"/>
            </a:endParaRPr>
          </a:p>
          <a:p>
            <a:pPr marL="914400" indent="-457200">
              <a:spcAft>
                <a:spcPts val="1000"/>
              </a:spcAft>
              <a:buClrTx/>
              <a:buSzPct val="100000"/>
              <a:buFont typeface="Arial" panose="020B0604020202020204" pitchFamily="34" charset="0"/>
              <a:buChar char="•"/>
            </a:pPr>
            <a:endParaRPr lang="en-US" altLang="en-US" sz="1600" dirty="0">
              <a:ea typeface="ＭＳ Ｐゴシック" pitchFamily="34" charset="-128"/>
            </a:endParaRP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6</a:t>
            </a:fld>
            <a:endParaRPr lang="en-US" altLang="en-US" sz="1000">
              <a:solidFill>
                <a:srgbClr val="000000"/>
              </a:solidFill>
            </a:endParaRPr>
          </a:p>
        </p:txBody>
      </p:sp>
    </p:spTree>
    <p:extLst>
      <p:ext uri="{BB962C8B-B14F-4D97-AF65-F5344CB8AC3E}">
        <p14:creationId xmlns:p14="http://schemas.microsoft.com/office/powerpoint/2010/main" val="11180405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Ok lets get you prepared!</a:t>
            </a:r>
          </a:p>
        </p:txBody>
      </p:sp>
      <p:sp>
        <p:nvSpPr>
          <p:cNvPr id="6147" name="Rectangle 3"/>
          <p:cNvSpPr>
            <a:spLocks noGrp="1" noChangeArrowheads="1"/>
          </p:cNvSpPr>
          <p:nvPr>
            <p:ph type="body" idx="1"/>
          </p:nvPr>
        </p:nvSpPr>
        <p:spPr/>
        <p:txBody>
          <a:bodyPr/>
          <a:lstStyle/>
          <a:p>
            <a:pPr>
              <a:buClr>
                <a:srgbClr val="125EB2"/>
              </a:buClr>
              <a:buSzPct val="100000"/>
              <a:buFont typeface="Wingdings" pitchFamily="2" charset="2"/>
              <a:buNone/>
            </a:pPr>
            <a:r>
              <a:rPr lang="en-US" altLang="en-US" sz="2500" dirty="0">
                <a:ea typeface="ＭＳ Ｐゴシック" pitchFamily="34" charset="-128"/>
              </a:rPr>
              <a:t>Information and documentation that may be requested by the auditors and should be provided prior to fieldwork.  </a:t>
            </a:r>
          </a:p>
          <a:p>
            <a:pPr>
              <a:buClr>
                <a:srgbClr val="125EB2"/>
              </a:buClr>
              <a:buSzPct val="100000"/>
            </a:pPr>
            <a:r>
              <a:rPr lang="en-US" altLang="en-US" sz="1600" dirty="0">
                <a:ea typeface="ＭＳ Ｐゴシック" pitchFamily="34" charset="-128"/>
              </a:rPr>
              <a:t>Hopefully your auditor send an audit need list.</a:t>
            </a:r>
          </a:p>
          <a:p>
            <a:pPr marL="342900" indent="-342900">
              <a:buClr>
                <a:srgbClr val="125EB2"/>
              </a:buClr>
              <a:buSzPct val="100000"/>
              <a:buFontTx/>
              <a:buChar char="-"/>
            </a:pPr>
            <a:r>
              <a:rPr lang="en-US" altLang="en-US" sz="1600" dirty="0">
                <a:ea typeface="ＭＳ Ｐゴシック" pitchFamily="34" charset="-128"/>
              </a:rPr>
              <a:t>Trial balance report for the fiscal year.</a:t>
            </a:r>
          </a:p>
          <a:p>
            <a:pPr marL="1200150" lvl="1" indent="-285750">
              <a:buClr>
                <a:srgbClr val="125EB2"/>
              </a:buClr>
              <a:buFontTx/>
              <a:buChar char="-"/>
            </a:pPr>
            <a:r>
              <a:rPr lang="en-US" altLang="en-US" sz="1200" dirty="0">
                <a:ea typeface="ＭＳ Ｐゴシック" pitchFamily="34" charset="-128"/>
              </a:rPr>
              <a:t>Ensure that this report includes the revenue and expense accounts as well.</a:t>
            </a:r>
          </a:p>
          <a:p>
            <a:pPr marL="1200150" lvl="1" indent="-285750">
              <a:buClr>
                <a:srgbClr val="125EB2"/>
              </a:buClr>
              <a:buFontTx/>
              <a:buChar char="-"/>
            </a:pPr>
            <a:r>
              <a:rPr lang="en-US" altLang="en-US" sz="1200" dirty="0">
                <a:ea typeface="ＭＳ Ｐゴシック" pitchFamily="34" charset="-128"/>
              </a:rPr>
              <a:t>Trustee’s Financial Summary for the fiscal year. </a:t>
            </a:r>
          </a:p>
          <a:p>
            <a:pPr marL="285750" indent="-285750">
              <a:buClr>
                <a:srgbClr val="125EB2"/>
              </a:buClr>
              <a:buFontTx/>
              <a:buChar char="-"/>
            </a:pPr>
            <a:r>
              <a:rPr lang="en-US" altLang="en-US" sz="1600" dirty="0">
                <a:ea typeface="ＭＳ Ｐゴシック" pitchFamily="34" charset="-128"/>
              </a:rPr>
              <a:t>Accounting policies and procedure manual. </a:t>
            </a:r>
          </a:p>
          <a:p>
            <a:pPr marL="285750" indent="-285750">
              <a:buClr>
                <a:srgbClr val="125EB2"/>
              </a:buClr>
              <a:buFontTx/>
              <a:buChar char="-"/>
            </a:pPr>
            <a:r>
              <a:rPr lang="en-US" altLang="en-US" sz="1600" dirty="0">
                <a:ea typeface="ＭＳ Ｐゴシック" pitchFamily="34" charset="-128"/>
              </a:rPr>
              <a:t>A copy of the District’s financial statements and notes (if being prepared by the district). </a:t>
            </a:r>
          </a:p>
          <a:p>
            <a:pPr marL="1200150" lvl="1" indent="-285750">
              <a:buClr>
                <a:srgbClr val="125EB2"/>
              </a:buClr>
              <a:buFontTx/>
              <a:buChar char="-"/>
            </a:pPr>
            <a:r>
              <a:rPr lang="en-US" altLang="en-US" sz="1200" dirty="0">
                <a:ea typeface="ＭＳ Ｐゴシック" pitchFamily="34" charset="-128"/>
              </a:rPr>
              <a:t>If the financial statements and notes are not prepared by you then the auditor must prepare </a:t>
            </a:r>
            <a:r>
              <a:rPr lang="en-US" altLang="en-US" sz="1200" dirty="0" err="1">
                <a:ea typeface="ＭＳ Ｐゴシック" pitchFamily="34" charset="-128"/>
              </a:rPr>
              <a:t>themand</a:t>
            </a:r>
            <a:r>
              <a:rPr lang="en-US" altLang="en-US" sz="1200" dirty="0">
                <a:ea typeface="ＭＳ Ｐゴシック" pitchFamily="34" charset="-128"/>
              </a:rPr>
              <a:t> there are additional steps that will be needed.</a:t>
            </a:r>
          </a:p>
          <a:p>
            <a:pPr marL="285750" indent="-285750">
              <a:buClr>
                <a:srgbClr val="125EB2"/>
              </a:buClr>
              <a:buFontTx/>
              <a:buChar char="-"/>
            </a:pPr>
            <a:r>
              <a:rPr lang="en-US" altLang="en-US" sz="1600" dirty="0">
                <a:ea typeface="ＭＳ Ｐゴシック" pitchFamily="34" charset="-128"/>
              </a:rPr>
              <a:t>A listing of trustee members with contact information and position on board.</a:t>
            </a:r>
          </a:p>
          <a:p>
            <a:pPr marL="285750" indent="-285750">
              <a:buClr>
                <a:srgbClr val="125EB2"/>
              </a:buClr>
              <a:buFontTx/>
              <a:buChar char="-"/>
            </a:pPr>
            <a:r>
              <a:rPr lang="en-US" altLang="en-US" sz="1600" dirty="0">
                <a:ea typeface="ＭＳ Ｐゴシック" pitchFamily="34" charset="-128"/>
              </a:rPr>
              <a:t>A copy of the County Treasures Report for the year end, i.e. June’s report.</a:t>
            </a:r>
          </a:p>
          <a:p>
            <a:pPr marL="285750" indent="-285750">
              <a:buClr>
                <a:srgbClr val="125EB2"/>
              </a:buClr>
              <a:buFontTx/>
              <a:buChar char="-"/>
            </a:pPr>
            <a:r>
              <a:rPr lang="en-US" altLang="en-US" sz="1600" dirty="0">
                <a:ea typeface="ＭＳ Ｐゴシック" pitchFamily="34" charset="-128"/>
              </a:rPr>
              <a:t>A listing of any attorneys used/retained during the year.</a:t>
            </a:r>
          </a:p>
          <a:p>
            <a:pPr marL="1200150" lvl="1" indent="-285750">
              <a:buClr>
                <a:srgbClr val="125EB2"/>
              </a:buClr>
              <a:buFontTx/>
              <a:buChar char="-"/>
            </a:pPr>
            <a:r>
              <a:rPr lang="en-US" altLang="en-US" sz="1200" dirty="0">
                <a:ea typeface="ＭＳ Ｐゴシック" pitchFamily="34" charset="-128"/>
              </a:rPr>
              <a:t>Include contact information.</a:t>
            </a:r>
          </a:p>
          <a:p>
            <a:pPr marL="285750" indent="-285750">
              <a:buClr>
                <a:srgbClr val="125EB2"/>
              </a:buClr>
              <a:buFontTx/>
              <a:buChar char="-"/>
            </a:pPr>
            <a:r>
              <a:rPr lang="en-US" altLang="en-US" sz="1600" dirty="0">
                <a:ea typeface="ＭＳ Ｐゴシック" pitchFamily="34" charset="-128"/>
              </a:rPr>
              <a:t>A copy of trustee meeting minutes, if not available online.</a:t>
            </a: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7</a:t>
            </a:fld>
            <a:endParaRPr lang="en-US" altLang="en-US" sz="1000">
              <a:solidFill>
                <a:srgbClr val="000000"/>
              </a:solidFill>
            </a:endParaRPr>
          </a:p>
        </p:txBody>
      </p:sp>
    </p:spTree>
    <p:extLst>
      <p:ext uri="{BB962C8B-B14F-4D97-AF65-F5344CB8AC3E}">
        <p14:creationId xmlns:p14="http://schemas.microsoft.com/office/powerpoint/2010/main" val="30763457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Ok lets get you prepared! - continued</a:t>
            </a:r>
          </a:p>
        </p:txBody>
      </p:sp>
      <p:sp>
        <p:nvSpPr>
          <p:cNvPr id="6147" name="Rectangle 3"/>
          <p:cNvSpPr>
            <a:spLocks noGrp="1" noChangeArrowheads="1"/>
          </p:cNvSpPr>
          <p:nvPr>
            <p:ph type="body" idx="1"/>
          </p:nvPr>
        </p:nvSpPr>
        <p:spPr/>
        <p:txBody>
          <a:bodyPr/>
          <a:lstStyle/>
          <a:p>
            <a:pPr marL="285750" indent="-285750">
              <a:buClr>
                <a:srgbClr val="125EB2"/>
              </a:buClr>
              <a:buFontTx/>
              <a:buChar char="-"/>
            </a:pPr>
            <a:r>
              <a:rPr lang="en-US" altLang="en-US" sz="1600" dirty="0">
                <a:ea typeface="ＭＳ Ｐゴシック" pitchFamily="34" charset="-128"/>
              </a:rPr>
              <a:t>A listing of all district warrants written during the fiscal year (July 1, 2016 to June 30, 2017).</a:t>
            </a:r>
          </a:p>
          <a:p>
            <a:pPr marL="285750" indent="-285750">
              <a:buClr>
                <a:srgbClr val="125EB2"/>
              </a:buClr>
              <a:buFontTx/>
              <a:buChar char="-"/>
            </a:pPr>
            <a:r>
              <a:rPr lang="en-US" altLang="en-US" sz="1600" dirty="0">
                <a:ea typeface="ＭＳ Ｐゴシック" pitchFamily="34" charset="-128"/>
              </a:rPr>
              <a:t>A listing of all student activity checks written and all student activity receipts received. </a:t>
            </a:r>
          </a:p>
          <a:p>
            <a:pPr marL="285750" indent="-285750">
              <a:buClr>
                <a:srgbClr val="125EB2"/>
              </a:buClr>
              <a:buFontTx/>
              <a:buChar char="-"/>
            </a:pPr>
            <a:r>
              <a:rPr lang="en-US" altLang="en-US" sz="1600" dirty="0">
                <a:ea typeface="ＭＳ Ｐゴシック" pitchFamily="34" charset="-128"/>
              </a:rPr>
              <a:t>A listing of all warrants written subsequent to year end through date of request.</a:t>
            </a:r>
          </a:p>
          <a:p>
            <a:pPr marL="342900" indent="-342900">
              <a:buClr>
                <a:srgbClr val="125EB2"/>
              </a:buClr>
              <a:buFontTx/>
              <a:buChar char="-"/>
            </a:pPr>
            <a:r>
              <a:rPr lang="en-US" altLang="en-US" sz="1600" dirty="0">
                <a:ea typeface="ＭＳ Ｐゴシック" pitchFamily="34" charset="-128"/>
              </a:rPr>
              <a:t>A listing of all bank accounts held outside of the county. </a:t>
            </a:r>
          </a:p>
          <a:p>
            <a:pPr marL="1257300" lvl="1" indent="-342900">
              <a:buClr>
                <a:srgbClr val="125EB2"/>
              </a:buClr>
              <a:buFontTx/>
              <a:buChar char="-"/>
            </a:pPr>
            <a:r>
              <a:rPr lang="en-US" altLang="en-US" sz="1200" dirty="0">
                <a:ea typeface="ＭＳ Ｐゴシック" pitchFamily="34" charset="-128"/>
              </a:rPr>
              <a:t>Most student activity accounts are at a local bank.</a:t>
            </a:r>
          </a:p>
          <a:p>
            <a:pPr marL="342900" indent="-342900">
              <a:buClr>
                <a:srgbClr val="125EB2"/>
              </a:buClr>
              <a:buFontTx/>
              <a:buChar char="-"/>
            </a:pPr>
            <a:r>
              <a:rPr lang="en-US" altLang="en-US" sz="1600" dirty="0">
                <a:ea typeface="ＭＳ Ｐゴシック" pitchFamily="34" charset="-128"/>
              </a:rPr>
              <a:t>The District’s fixed asset schedule. </a:t>
            </a:r>
          </a:p>
          <a:p>
            <a:pPr marL="342900" indent="-342900">
              <a:buClr>
                <a:srgbClr val="125EB2"/>
              </a:buClr>
              <a:buFontTx/>
              <a:buChar char="-"/>
            </a:pPr>
            <a:r>
              <a:rPr lang="en-US" altLang="en-US" sz="1600" dirty="0">
                <a:ea typeface="ＭＳ Ｐゴシック" pitchFamily="34" charset="-128"/>
              </a:rPr>
              <a:t>A detailed listing of asset purchases.</a:t>
            </a:r>
          </a:p>
          <a:p>
            <a:pPr marL="1257300" lvl="1" indent="-342900">
              <a:buClr>
                <a:srgbClr val="125EB2"/>
              </a:buClr>
              <a:buFontTx/>
              <a:buChar char="-"/>
            </a:pPr>
            <a:r>
              <a:rPr lang="en-US" altLang="en-US" sz="1200" dirty="0">
                <a:ea typeface="ＭＳ Ｐゴシック" pitchFamily="34" charset="-128"/>
              </a:rPr>
              <a:t>Expenditures coded to XXX-XXX-XXXX-7XX-XXX.</a:t>
            </a:r>
          </a:p>
          <a:p>
            <a:pPr marL="342900" indent="-342900">
              <a:buClr>
                <a:srgbClr val="125EB2"/>
              </a:buClr>
              <a:buFontTx/>
              <a:buChar char="-"/>
            </a:pPr>
            <a:r>
              <a:rPr lang="en-US" altLang="en-US" sz="1600" dirty="0">
                <a:ea typeface="ＭＳ Ｐゴシック" pitchFamily="34" charset="-128"/>
              </a:rPr>
              <a:t>A detailed listing of asset disposals</a:t>
            </a:r>
          </a:p>
          <a:p>
            <a:pPr marL="1257300" lvl="1" indent="-342900">
              <a:buClr>
                <a:srgbClr val="125EB2"/>
              </a:buClr>
              <a:buFontTx/>
              <a:buChar char="-"/>
            </a:pPr>
            <a:r>
              <a:rPr lang="en-US" altLang="en-US" sz="1200" dirty="0">
                <a:ea typeface="ＭＳ Ｐゴシック" pitchFamily="34" charset="-128"/>
              </a:rPr>
              <a:t>Including information on whether they were sold, traded, or just disposed. </a:t>
            </a:r>
          </a:p>
          <a:p>
            <a:pPr marL="342900" indent="-342900">
              <a:buClr>
                <a:srgbClr val="125EB2"/>
              </a:buClr>
              <a:buFontTx/>
              <a:buChar char="-"/>
            </a:pPr>
            <a:r>
              <a:rPr lang="en-US" altLang="en-US" sz="1600" dirty="0">
                <a:ea typeface="ＭＳ Ｐゴシック" pitchFamily="34" charset="-128"/>
              </a:rPr>
              <a:t>A listing of all adjusting journal entries made during the year.</a:t>
            </a:r>
          </a:p>
          <a:p>
            <a:pPr marL="342900" indent="-342900">
              <a:buClr>
                <a:srgbClr val="125EB2"/>
              </a:buClr>
              <a:buFontTx/>
              <a:buChar char="-"/>
            </a:pPr>
            <a:r>
              <a:rPr lang="en-US" altLang="en-US" sz="1600" dirty="0">
                <a:ea typeface="ＭＳ Ｐゴシック" pitchFamily="34" charset="-128"/>
              </a:rPr>
              <a:t>Copies of account reconciliations. </a:t>
            </a:r>
          </a:p>
          <a:p>
            <a:pPr marL="342900" indent="-342900">
              <a:buClr>
                <a:srgbClr val="125EB2"/>
              </a:buClr>
              <a:buFontTx/>
              <a:buChar char="-"/>
            </a:pPr>
            <a:r>
              <a:rPr lang="en-US" altLang="en-US" sz="1600" dirty="0">
                <a:ea typeface="ＭＳ Ｐゴシック" pitchFamily="34" charset="-128"/>
              </a:rPr>
              <a:t>Listing of encumbrances outstanding at year end, open purchase orders. </a:t>
            </a:r>
            <a:endParaRPr lang="en-US" altLang="en-US" sz="1200" dirty="0">
              <a:ea typeface="ＭＳ Ｐゴシック" pitchFamily="34" charset="-128"/>
            </a:endParaRPr>
          </a:p>
          <a:p>
            <a:pPr marL="1257300" lvl="1" indent="-342900">
              <a:buClr>
                <a:srgbClr val="125EB2"/>
              </a:buClr>
              <a:buFontTx/>
              <a:buChar char="-"/>
            </a:pPr>
            <a:endParaRPr lang="en-US" altLang="en-US" sz="1200" dirty="0">
              <a:ea typeface="ＭＳ Ｐゴシック" pitchFamily="34" charset="-128"/>
            </a:endParaRPr>
          </a:p>
          <a:p>
            <a:pPr marL="1257300" lvl="1" indent="-342900">
              <a:buClr>
                <a:srgbClr val="125EB2"/>
              </a:buClr>
              <a:buFontTx/>
              <a:buChar char="-"/>
            </a:pPr>
            <a:endParaRPr lang="en-US" altLang="en-US" sz="1200" dirty="0">
              <a:ea typeface="ＭＳ Ｐゴシック" pitchFamily="34" charset="-128"/>
            </a:endParaRP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8</a:t>
            </a:fld>
            <a:endParaRPr lang="en-US" altLang="en-US" sz="1000">
              <a:solidFill>
                <a:srgbClr val="000000"/>
              </a:solidFill>
            </a:endParaRPr>
          </a:p>
        </p:txBody>
      </p:sp>
    </p:spTree>
    <p:extLst>
      <p:ext uri="{BB962C8B-B14F-4D97-AF65-F5344CB8AC3E}">
        <p14:creationId xmlns:p14="http://schemas.microsoft.com/office/powerpoint/2010/main" val="28413277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Ok lets get you prepared! - continued</a:t>
            </a:r>
          </a:p>
        </p:txBody>
      </p:sp>
      <p:sp>
        <p:nvSpPr>
          <p:cNvPr id="6147" name="Rectangle 3"/>
          <p:cNvSpPr>
            <a:spLocks noGrp="1" noChangeArrowheads="1"/>
          </p:cNvSpPr>
          <p:nvPr>
            <p:ph type="body" idx="1"/>
          </p:nvPr>
        </p:nvSpPr>
        <p:spPr/>
        <p:txBody>
          <a:bodyPr/>
          <a:lstStyle/>
          <a:p>
            <a:pPr marL="342900" indent="-342900">
              <a:buClr>
                <a:srgbClr val="125EB2"/>
              </a:buClr>
              <a:buFontTx/>
              <a:buChar char="-"/>
            </a:pPr>
            <a:r>
              <a:rPr lang="en-US" altLang="en-US" sz="1600" dirty="0">
                <a:ea typeface="ＭＳ Ｐゴシック" pitchFamily="34" charset="-128"/>
              </a:rPr>
              <a:t>Additional information that may apply. </a:t>
            </a:r>
          </a:p>
          <a:p>
            <a:pPr marL="1257300" lvl="1" indent="-342900">
              <a:buClr>
                <a:srgbClr val="125EB2"/>
              </a:buClr>
              <a:buFontTx/>
              <a:buChar char="-"/>
            </a:pPr>
            <a:r>
              <a:rPr lang="en-US" altLang="en-US" sz="1200" dirty="0">
                <a:ea typeface="ＭＳ Ｐゴシック" pitchFamily="34" charset="-128"/>
              </a:rPr>
              <a:t>Schedule of Expenditures of Federal Awards and grant files. </a:t>
            </a:r>
          </a:p>
          <a:p>
            <a:pPr marL="1257300" lvl="1" indent="-342900">
              <a:buClr>
                <a:srgbClr val="125EB2"/>
              </a:buClr>
              <a:buFontTx/>
              <a:buChar char="-"/>
            </a:pPr>
            <a:r>
              <a:rPr lang="en-US" altLang="en-US" sz="1200" dirty="0">
                <a:ea typeface="ＭＳ Ｐゴシック" pitchFamily="34" charset="-128"/>
              </a:rPr>
              <a:t>Other Post Employment Benefit Valuation Report (</a:t>
            </a:r>
            <a:r>
              <a:rPr lang="en-US" altLang="en-US" sz="1200" dirty="0" err="1">
                <a:ea typeface="ＭＳ Ｐゴシック" pitchFamily="34" charset="-128"/>
              </a:rPr>
              <a:t>OPEB</a:t>
            </a:r>
            <a:r>
              <a:rPr lang="en-US" altLang="en-US" sz="1200" dirty="0">
                <a:ea typeface="ＭＳ Ｐゴシック" pitchFamily="34" charset="-128"/>
              </a:rPr>
              <a:t> Report). </a:t>
            </a:r>
          </a:p>
          <a:p>
            <a:pPr marL="1257300" lvl="1" indent="-342900">
              <a:buClr>
                <a:srgbClr val="125EB2"/>
              </a:buClr>
              <a:buFontTx/>
              <a:buChar char="-"/>
            </a:pPr>
            <a:r>
              <a:rPr lang="en-US" altLang="en-US" sz="1200" dirty="0">
                <a:ea typeface="ＭＳ Ｐゴシック" pitchFamily="34" charset="-128"/>
              </a:rPr>
              <a:t>Listing of investments held by parties outside the county.</a:t>
            </a:r>
          </a:p>
          <a:p>
            <a:pPr marL="1257300" lvl="1" indent="-342900">
              <a:buClr>
                <a:srgbClr val="125EB2"/>
              </a:buClr>
              <a:buFontTx/>
              <a:buChar char="-"/>
            </a:pPr>
            <a:r>
              <a:rPr lang="en-US" altLang="en-US" sz="1200" dirty="0">
                <a:ea typeface="ＭＳ Ｐゴシック" pitchFamily="34" charset="-128"/>
              </a:rPr>
              <a:t>Information pertaining to any new debt and the agreements.</a:t>
            </a:r>
          </a:p>
          <a:p>
            <a:pPr marL="1257300" lvl="1" indent="-342900">
              <a:buClr>
                <a:srgbClr val="125EB2"/>
              </a:buClr>
              <a:buFontTx/>
              <a:buChar char="-"/>
            </a:pPr>
            <a:r>
              <a:rPr lang="en-US" altLang="en-US" sz="1200" dirty="0">
                <a:ea typeface="ＭＳ Ｐゴシック" pitchFamily="34" charset="-128"/>
              </a:rPr>
              <a:t>Compensated Absences worksheet</a:t>
            </a:r>
          </a:p>
          <a:p>
            <a:pPr marL="1257300" lvl="1" indent="-342900">
              <a:buClr>
                <a:srgbClr val="125EB2"/>
              </a:buClr>
              <a:buFontTx/>
              <a:buChar char="-"/>
            </a:pPr>
            <a:r>
              <a:rPr lang="en-US" altLang="en-US" sz="1200" dirty="0">
                <a:ea typeface="ＭＳ Ｐゴシック" pitchFamily="34" charset="-128"/>
              </a:rPr>
              <a:t>Steps/Lanes Schedule</a:t>
            </a:r>
          </a:p>
          <a:p>
            <a:pPr marL="1257300" lvl="1" indent="-342900">
              <a:buClr>
                <a:srgbClr val="125EB2"/>
              </a:buClr>
              <a:buFontTx/>
              <a:buChar char="-"/>
            </a:pPr>
            <a:endParaRPr lang="en-US" altLang="en-US" sz="1200" dirty="0">
              <a:ea typeface="ＭＳ Ｐゴシック" pitchFamily="34" charset="-128"/>
            </a:endParaRPr>
          </a:p>
          <a:p>
            <a:pPr marL="1257300" lvl="1" indent="-342900">
              <a:buClr>
                <a:srgbClr val="125EB2"/>
              </a:buClr>
              <a:buFontTx/>
              <a:buChar char="-"/>
            </a:pPr>
            <a:endParaRPr lang="en-US" altLang="en-US" sz="1200" dirty="0">
              <a:ea typeface="ＭＳ Ｐゴシック" pitchFamily="34" charset="-128"/>
            </a:endParaRPr>
          </a:p>
          <a:p>
            <a:pPr lvl="1" indent="0">
              <a:buClr>
                <a:srgbClr val="125EB2"/>
              </a:buClr>
              <a:buNone/>
            </a:pPr>
            <a:endParaRPr lang="en-US" altLang="en-US" sz="1200" dirty="0">
              <a:ea typeface="ＭＳ Ｐゴシック" pitchFamily="34" charset="-128"/>
            </a:endParaRPr>
          </a:p>
          <a:p>
            <a:pPr marL="342900" indent="-342900">
              <a:buClr>
                <a:srgbClr val="125EB2"/>
              </a:buClr>
              <a:buFontTx/>
              <a:buChar char="-"/>
            </a:pPr>
            <a:r>
              <a:rPr lang="en-US" altLang="en-US" sz="1600" dirty="0">
                <a:ea typeface="ＭＳ Ｐゴシック" pitchFamily="34" charset="-128"/>
              </a:rPr>
              <a:t>Information should in general be provided a week or two in advance of the scheduled date of fieldwork. The sooner information is provided the smoother it will go. </a:t>
            </a: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9</a:t>
            </a:fld>
            <a:endParaRPr lang="en-US" altLang="en-US" sz="1000">
              <a:solidFill>
                <a:srgbClr val="000000"/>
              </a:solidFill>
            </a:endParaRPr>
          </a:p>
        </p:txBody>
      </p:sp>
    </p:spTree>
    <p:extLst>
      <p:ext uri="{BB962C8B-B14F-4D97-AF65-F5344CB8AC3E}">
        <p14:creationId xmlns:p14="http://schemas.microsoft.com/office/powerpoint/2010/main" val="338017092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Blank Presentation">
  <a:themeElements>
    <a:clrScheme name="Custom 9">
      <a:dk1>
        <a:srgbClr val="666666"/>
      </a:dk1>
      <a:lt1>
        <a:srgbClr val="FFFFFF"/>
      </a:lt1>
      <a:dk2>
        <a:srgbClr val="FFFFD2"/>
      </a:dk2>
      <a:lt2>
        <a:srgbClr val="000000"/>
      </a:lt2>
      <a:accent1>
        <a:srgbClr val="666633"/>
      </a:accent1>
      <a:accent2>
        <a:srgbClr val="4C4C4C"/>
      </a:accent2>
      <a:accent3>
        <a:srgbClr val="FFFFFF"/>
      </a:accent3>
      <a:accent4>
        <a:srgbClr val="565656"/>
      </a:accent4>
      <a:accent5>
        <a:srgbClr val="B8B8AD"/>
      </a:accent5>
      <a:accent6>
        <a:srgbClr val="444444"/>
      </a:accent6>
      <a:hlink>
        <a:srgbClr val="C00000"/>
      </a:hlink>
      <a:folHlink>
        <a:srgbClr val="C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Helvetica" charset="0"/>
          </a:defRPr>
        </a:defPPr>
      </a:lstStyle>
    </a:lnDef>
  </a:objectDefaults>
  <a:extraClrSchemeLst>
    <a:extraClrScheme>
      <a:clrScheme name="Blank Presentation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66"/>
        </a:dk2>
        <a:lt2>
          <a:srgbClr val="FFFFFF"/>
        </a:lt2>
        <a:accent1>
          <a:srgbClr val="004080"/>
        </a:accent1>
        <a:accent2>
          <a:srgbClr val="0080FF"/>
        </a:accent2>
        <a:accent3>
          <a:srgbClr val="AAAAB8"/>
        </a:accent3>
        <a:accent4>
          <a:srgbClr val="DADADA"/>
        </a:accent4>
        <a:accent5>
          <a:srgbClr val="AAAFC0"/>
        </a:accent5>
        <a:accent6>
          <a:srgbClr val="0073E7"/>
        </a:accent6>
        <a:hlink>
          <a:srgbClr val="4C4C4C"/>
        </a:hlink>
        <a:folHlink>
          <a:srgbClr val="FFFFFF"/>
        </a:folHlink>
      </a:clrScheme>
      <a:clrMap bg1="dk2" tx1="lt1" bg2="dk1" tx2="lt2" accent1="accent1" accent2="accent2" accent3="accent3" accent4="accent4" accent5="accent5" accent6="accent6" hlink="hlink" folHlink="folHlink"/>
    </a:extraClrScheme>
    <a:extraClrScheme>
      <a:clrScheme name="Blank Presentation 4">
        <a:dk1>
          <a:srgbClr val="666666"/>
        </a:dk1>
        <a:lt1>
          <a:srgbClr val="FFFFFF"/>
        </a:lt1>
        <a:dk2>
          <a:srgbClr val="004080"/>
        </a:dk2>
        <a:lt2>
          <a:srgbClr val="000000"/>
        </a:lt2>
        <a:accent1>
          <a:srgbClr val="004080"/>
        </a:accent1>
        <a:accent2>
          <a:srgbClr val="0080FF"/>
        </a:accent2>
        <a:accent3>
          <a:srgbClr val="FFFFFF"/>
        </a:accent3>
        <a:accent4>
          <a:srgbClr val="565656"/>
        </a:accent4>
        <a:accent5>
          <a:srgbClr val="AAAFC0"/>
        </a:accent5>
        <a:accent6>
          <a:srgbClr val="0073E7"/>
        </a:accent6>
        <a:hlink>
          <a:srgbClr val="4C4C4C"/>
        </a:hlink>
        <a:folHlink>
          <a:srgbClr val="004080"/>
        </a:folHlink>
      </a:clrScheme>
      <a:clrMap bg1="lt1" tx1="dk1" bg2="lt2" tx2="dk2" accent1="accent1" accent2="accent2" accent3="accent3" accent4="accent4" accent5="accent5" accent6="accent6" hlink="hlink" folHlink="folHlink"/>
    </a:extraClrScheme>
    <a:extraClrScheme>
      <a:clrScheme name="Blank Presentation 5">
        <a:dk1>
          <a:srgbClr val="666666"/>
        </a:dk1>
        <a:lt1>
          <a:srgbClr val="FFFFFF"/>
        </a:lt1>
        <a:dk2>
          <a:srgbClr val="FFFFD2"/>
        </a:dk2>
        <a:lt2>
          <a:srgbClr val="000000"/>
        </a:lt2>
        <a:accent1>
          <a:srgbClr val="666633"/>
        </a:accent1>
        <a:accent2>
          <a:srgbClr val="4C4C4C"/>
        </a:accent2>
        <a:accent3>
          <a:srgbClr val="FFFFFF"/>
        </a:accent3>
        <a:accent4>
          <a:srgbClr val="565656"/>
        </a:accent4>
        <a:accent5>
          <a:srgbClr val="B8B8AD"/>
        </a:accent5>
        <a:accent6>
          <a:srgbClr val="444444"/>
        </a:accent6>
        <a:hlink>
          <a:srgbClr val="F8AF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ession_x0020_Name xmlns="86F43B14-4BED-4B62-9EDD-33E20429FE2E">Uploading Template</Session_x0020_Na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3BF486ED4B624B9EDD33E20429FE2E" ma:contentTypeVersion="0" ma:contentTypeDescription="Create a new document." ma:contentTypeScope="" ma:versionID="c2eef6759ff006d5488c5feaf8c2fc6b">
  <xsd:schema xmlns:xsd="http://www.w3.org/2001/XMLSchema" xmlns:p="http://schemas.microsoft.com/office/2006/metadata/properties" xmlns:ns2="86F43B14-4BED-4B62-9EDD-33E20429FE2E" targetNamespace="http://schemas.microsoft.com/office/2006/metadata/properties" ma:root="true" ma:fieldsID="55dd39c2db68b8a5f9c8bea7fa1b7235" ns2:_="">
    <xsd:import namespace="86F43B14-4BED-4B62-9EDD-33E20429FE2E"/>
    <xsd:element name="properties">
      <xsd:complexType>
        <xsd:sequence>
          <xsd:element name="documentManagement">
            <xsd:complexType>
              <xsd:all>
                <xsd:element ref="ns2:Session_x0020_Name"/>
              </xsd:all>
            </xsd:complexType>
          </xsd:element>
        </xsd:sequence>
      </xsd:complexType>
    </xsd:element>
  </xsd:schema>
  <xsd:schema xmlns:xsd="http://www.w3.org/2001/XMLSchema" xmlns:dms="http://schemas.microsoft.com/office/2006/documentManagement/types" targetNamespace="86F43B14-4BED-4B62-9EDD-33E20429FE2E" elementFormDefault="qualified">
    <xsd:import namespace="http://schemas.microsoft.com/office/2006/documentManagement/types"/>
    <xsd:element name="Session_x0020_Name" ma:index="8" ma:displayName="Session Name" ma:internalName="Session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7D979FA-1E89-4838-9CAA-1E85BD3AC6EA}">
  <ds:schemaRefs>
    <ds:schemaRef ds:uri="86F43B14-4BED-4B62-9EDD-33E20429FE2E"/>
    <ds:schemaRef ds:uri="http://schemas.microsoft.com/office/2006/metadata/properties"/>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D1B0CD9-346A-41EF-B75B-DE4CC009796C}">
  <ds:schemaRefs>
    <ds:schemaRef ds:uri="http://schemas.microsoft.com/sharepoint/v3/contenttype/forms"/>
  </ds:schemaRefs>
</ds:datastoreItem>
</file>

<file path=customXml/itemProps3.xml><?xml version="1.0" encoding="utf-8"?>
<ds:datastoreItem xmlns:ds="http://schemas.openxmlformats.org/officeDocument/2006/customXml" ds:itemID="{80658C50-A271-40C7-B001-8305ECABA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43B14-4BED-4B62-9EDD-33E20429FE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4399</TotalTime>
  <Words>1724</Words>
  <Application>Microsoft Office PowerPoint</Application>
  <PresentationFormat>On-screen Show (4:3)</PresentationFormat>
  <Paragraphs>196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Helvetica</vt:lpstr>
      <vt:lpstr>Times</vt:lpstr>
      <vt:lpstr>Times New Roman</vt:lpstr>
      <vt:lpstr>Wingdings</vt:lpstr>
      <vt:lpstr>Blank Presentation</vt:lpstr>
      <vt:lpstr>Preparing for an Audit</vt:lpstr>
      <vt:lpstr>Materials/Disclaimer</vt:lpstr>
      <vt:lpstr>Outline</vt:lpstr>
      <vt:lpstr>What is an Audit</vt:lpstr>
      <vt:lpstr>What is an Audit - Phases</vt:lpstr>
      <vt:lpstr>What to Expect During an Audit</vt:lpstr>
      <vt:lpstr>Ok lets get you prepared!</vt:lpstr>
      <vt:lpstr>Ok lets get you prepared! - continued</vt:lpstr>
      <vt:lpstr>Ok lets get you prepared! - continued</vt:lpstr>
      <vt:lpstr>You provided all information now what?</vt:lpstr>
      <vt:lpstr>Audit Fieldwork </vt:lpstr>
      <vt:lpstr>Audit Wrap-Up </vt:lpstr>
      <vt:lpstr>Audit Opinions</vt:lpstr>
      <vt:lpstr>Audit Opinions - continued</vt:lpstr>
      <vt:lpstr>Types of Findings</vt:lpstr>
      <vt:lpstr>Types of Findings -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Smith, Katrina</dc:creator>
  <cp:lastModifiedBy>Gerharz, Anthony</cp:lastModifiedBy>
  <cp:revision>202</cp:revision>
  <cp:lastPrinted>2017-09-01T19:47:24Z</cp:lastPrinted>
  <dcterms:created xsi:type="dcterms:W3CDTF">2009-11-02T15:16:32Z</dcterms:created>
  <dcterms:modified xsi:type="dcterms:W3CDTF">2018-06-06T18:32:32Z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0x010100143BF486ED4B624B9EDD33E20429FE2E</vt:lpwstr>
  </property>
</Properties>
</file>