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8"/>
  </p:notesMasterIdLst>
  <p:handoutMasterIdLst>
    <p:handoutMasterId r:id="rId79"/>
  </p:handoutMasterIdLst>
  <p:sldIdLst>
    <p:sldId id="256" r:id="rId2"/>
    <p:sldId id="368" r:id="rId3"/>
    <p:sldId id="307" r:id="rId4"/>
    <p:sldId id="308" r:id="rId5"/>
    <p:sldId id="285" r:id="rId6"/>
    <p:sldId id="286" r:id="rId7"/>
    <p:sldId id="287" r:id="rId8"/>
    <p:sldId id="288" r:id="rId9"/>
    <p:sldId id="290" r:id="rId10"/>
    <p:sldId id="289" r:id="rId11"/>
    <p:sldId id="370" r:id="rId12"/>
    <p:sldId id="291" r:id="rId13"/>
    <p:sldId id="260" r:id="rId14"/>
    <p:sldId id="297" r:id="rId15"/>
    <p:sldId id="293" r:id="rId16"/>
    <p:sldId id="294" r:id="rId17"/>
    <p:sldId id="369" r:id="rId18"/>
    <p:sldId id="317" r:id="rId19"/>
    <p:sldId id="318" r:id="rId20"/>
    <p:sldId id="320" r:id="rId21"/>
    <p:sldId id="321" r:id="rId22"/>
    <p:sldId id="322" r:id="rId23"/>
    <p:sldId id="323" r:id="rId24"/>
    <p:sldId id="324" r:id="rId25"/>
    <p:sldId id="325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79" r:id="rId35"/>
    <p:sldId id="335" r:id="rId36"/>
    <p:sldId id="336" r:id="rId37"/>
    <p:sldId id="337" r:id="rId38"/>
    <p:sldId id="338" r:id="rId39"/>
    <p:sldId id="380" r:id="rId40"/>
    <p:sldId id="339" r:id="rId41"/>
    <p:sldId id="378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71" r:id="rId50"/>
    <p:sldId id="347" r:id="rId51"/>
    <p:sldId id="348" r:id="rId52"/>
    <p:sldId id="349" r:id="rId53"/>
    <p:sldId id="350" r:id="rId54"/>
    <p:sldId id="372" r:id="rId55"/>
    <p:sldId id="351" r:id="rId56"/>
    <p:sldId id="352" r:id="rId57"/>
    <p:sldId id="353" r:id="rId58"/>
    <p:sldId id="354" r:id="rId59"/>
    <p:sldId id="355" r:id="rId60"/>
    <p:sldId id="356" r:id="rId61"/>
    <p:sldId id="357" r:id="rId62"/>
    <p:sldId id="358" r:id="rId63"/>
    <p:sldId id="359" r:id="rId64"/>
    <p:sldId id="361" r:id="rId65"/>
    <p:sldId id="362" r:id="rId66"/>
    <p:sldId id="376" r:id="rId67"/>
    <p:sldId id="377" r:id="rId68"/>
    <p:sldId id="363" r:id="rId69"/>
    <p:sldId id="374" r:id="rId70"/>
    <p:sldId id="375" r:id="rId71"/>
    <p:sldId id="382" r:id="rId72"/>
    <p:sldId id="381" r:id="rId73"/>
    <p:sldId id="364" r:id="rId74"/>
    <p:sldId id="365" r:id="rId75"/>
    <p:sldId id="366" r:id="rId76"/>
    <p:sldId id="367" r:id="rId7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F6FCA6-F107-468F-B47D-AE38C822E91F}">
          <p14:sldIdLst>
            <p14:sldId id="256"/>
          </p14:sldIdLst>
        </p14:section>
        <p14:section name="Part 1: New Clerk Training" id="{E9CB5032-9E8F-48B9-B5AA-A26B8001C951}">
          <p14:sldIdLst>
            <p14:sldId id="368"/>
            <p14:sldId id="307"/>
            <p14:sldId id="308"/>
            <p14:sldId id="285"/>
            <p14:sldId id="286"/>
            <p14:sldId id="287"/>
            <p14:sldId id="288"/>
            <p14:sldId id="290"/>
            <p14:sldId id="289"/>
            <p14:sldId id="370"/>
            <p14:sldId id="291"/>
            <p14:sldId id="260"/>
            <p14:sldId id="297"/>
            <p14:sldId id="293"/>
            <p14:sldId id="294"/>
          </p14:sldIdLst>
        </p14:section>
        <p14:section name="Part 2: Online Services" id="{DB82CDD5-88DD-49B6-969E-B523AB102B7F}">
          <p14:sldIdLst>
            <p14:sldId id="369"/>
            <p14:sldId id="317"/>
            <p14:sldId id="318"/>
            <p14:sldId id="320"/>
            <p14:sldId id="321"/>
            <p14:sldId id="322"/>
            <p14:sldId id="323"/>
            <p14:sldId id="324"/>
            <p14:sldId id="325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79"/>
            <p14:sldId id="335"/>
            <p14:sldId id="336"/>
            <p14:sldId id="337"/>
            <p14:sldId id="338"/>
            <p14:sldId id="380"/>
            <p14:sldId id="339"/>
            <p14:sldId id="378"/>
            <p14:sldId id="340"/>
            <p14:sldId id="341"/>
            <p14:sldId id="342"/>
            <p14:sldId id="343"/>
            <p14:sldId id="344"/>
            <p14:sldId id="345"/>
            <p14:sldId id="346"/>
            <p14:sldId id="371"/>
            <p14:sldId id="347"/>
            <p14:sldId id="348"/>
            <p14:sldId id="349"/>
            <p14:sldId id="350"/>
            <p14:sldId id="372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</p14:sldIdLst>
        </p14:section>
        <p14:section name="General Info" id="{AEF06A53-E392-4355-88CB-3F164E496DC9}">
          <p14:sldIdLst>
            <p14:sldId id="359"/>
            <p14:sldId id="361"/>
            <p14:sldId id="362"/>
            <p14:sldId id="376"/>
            <p14:sldId id="377"/>
            <p14:sldId id="363"/>
            <p14:sldId id="374"/>
            <p14:sldId id="375"/>
            <p14:sldId id="382"/>
            <p14:sldId id="381"/>
            <p14:sldId id="364"/>
            <p14:sldId id="365"/>
            <p14:sldId id="366"/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MacKenzie" initials="e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82A"/>
    <a:srgbClr val="294B7B"/>
    <a:srgbClr val="2A7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67" autoAdjust="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4B33D3-D928-498C-9B7E-51EB8F54EB9B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72005B-87FC-4975-8330-16D6F2BB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39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0C3A1E-9FD8-411B-9686-9B4C5AC53B7A}" type="datetimeFigureOut">
              <a:rPr lang="en-US" smtClean="0"/>
              <a:pPr/>
              <a:t>6/5/2018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A97E0A-0B8D-4160-8E9D-CBA579B3C1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97E0A-0B8D-4160-8E9D-CBA579B3C1D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97E0A-0B8D-4160-8E9D-CBA579B3C1D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7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97E0A-0B8D-4160-8E9D-CBA579B3C1D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75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97E0A-0B8D-4160-8E9D-CBA579B3C1D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97E0A-0B8D-4160-8E9D-CBA579B3C1D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9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97E0A-0B8D-4160-8E9D-CBA579B3C1D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9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97E0A-0B8D-4160-8E9D-CBA579B3C1D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97E0A-0B8D-4160-8E9D-CBA579B3C1D7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61DF42C-7F37-4766-A3CC-2330FF46507B}" type="datetime8">
              <a:rPr lang="en-US" smtClean="0"/>
              <a:t>6/5/2018 8:04 AM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/>
              <a:t>MASBO 2015 Summer Conference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345D113-5318-44AC-BFF7-1037F5D83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A590-9A95-424B-8B27-E9066F1DF231}" type="datetime8">
              <a:rPr lang="en-US" smtClean="0"/>
              <a:t>6/5/2018 8:04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MASBO 2015 Summer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5651-180B-4E29-B480-E6038B8E2110}" type="datetime8">
              <a:rPr lang="en-US" smtClean="0"/>
              <a:t>6/5/2018 8:04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MASBO 2015 Summer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94B7B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EA70-3665-4C92-88EC-471C66703E77}" type="datetime8">
              <a:rPr lang="en-US" smtClean="0"/>
              <a:t>6/5/2018 8:04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MASBO 2015 Summer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2pPr>
              <a:defRPr>
                <a:solidFill>
                  <a:srgbClr val="7A582A"/>
                </a:solidFill>
              </a:defRPr>
            </a:lvl2pPr>
            <a:lvl3pPr>
              <a:defRPr>
                <a:solidFill>
                  <a:srgbClr val="2A737A"/>
                </a:solidFill>
              </a:defRPr>
            </a:lvl3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A399B38-9F11-49DC-BD40-90A8955DD607}" type="datetime8">
              <a:rPr lang="en-US" smtClean="0"/>
              <a:t>6/5/2018 8:04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/>
              <a:t>MASBO 2015 Summer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345D113-5318-44AC-BFF7-1037F5D83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B2DF-9A89-4841-8DEF-D477722951CB}" type="datetime8">
              <a:rPr lang="en-US" smtClean="0"/>
              <a:t>6/5/2018 8:04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MASBO 2015 Summer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5F5A-1DAE-4EBF-86C7-AC03F8A7DBA8}" type="datetime8">
              <a:rPr lang="en-US" smtClean="0"/>
              <a:t>6/5/2018 8:04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MASBO 2015 Summer Conference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B1BF-1BB1-49F6-A234-F697AE580B69}" type="datetime8">
              <a:rPr lang="en-US" smtClean="0"/>
              <a:t>6/5/2018 8:04 AM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MASBO 2015 Summer Conference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D2A9-EF14-408A-8554-814422B272A1}" type="datetime8">
              <a:rPr lang="en-US" smtClean="0"/>
              <a:t>6/5/2018 8:04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MASBO 2015 Summer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388-52AC-4173-AACF-20E3F5B63E2F}" type="datetime8">
              <a:rPr lang="en-US" smtClean="0"/>
              <a:t>6/5/2018 8:04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MASBO 2015 Summer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D914-59F5-4262-BD5F-1784C0D74D5A}" type="datetime8">
              <a:rPr lang="en-US" smtClean="0"/>
              <a:t>6/5/2018 8:04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MASBO 2015 Summer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0D9661-6467-4C6B-ADCC-D7545060CC33}" type="datetime8">
              <a:rPr lang="en-US" smtClean="0"/>
              <a:t>6/5/2018 8:04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MASBO 2015 Summer Conference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45D113-5318-44AC-BFF7-1037F5D83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docid=ODDXFbdB9v2vmM&amp;tbnid=bcZqKFJQy5efKM:&amp;ved=0CAUQjRw&amp;url=http://vivayic.vipasuite.com/blog/posts/FdxbQVIpg8177,bx4910,bx4909,bx4907,cb23064?cat=1149336&amp;page_no=9&amp;ei=vZaYU9GrB4PZoAS-7oLICA&amp;bvm=bv.68693194,d.cGU&amp;psig=AFQjCNH6SDi5aVHzaWsgyEfEoVMq-i7Yhw&amp;ust=14025953361533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docid=ODDXFbdB9v2vmM&amp;tbnid=bcZqKFJQy5efKM:&amp;ved=0CAUQjRw&amp;url=http://vivayic.vipasuite.com/blog/posts/FdxbQVIpg8177,bx4910,bx4909,bx4907,cb23064?cat=1149336&amp;page_no=9&amp;ei=vZaYU9GrB4PZoAS-7oLICA&amp;bvm=bv.68693194,d.cGU&amp;psig=AFQjCNH6SDi5aVHzaWsgyEfEoVMq-i7Yhw&amp;ust=14025953361533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javascript:HMShowPictureLightbox('TOGGLE0186A5')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trs.mt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mailto:trswebadmin@mt.gov" TargetMode="External"/><Relationship Id="rId2" Type="http://schemas.openxmlformats.org/officeDocument/2006/relationships/hyperlink" Target="http://www.trs.mt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294B7B"/>
                </a:solidFill>
              </a:rPr>
              <a:t>MASBO Summer Conference</a:t>
            </a:r>
            <a:br>
              <a:rPr lang="en-US" b="1" dirty="0">
                <a:solidFill>
                  <a:srgbClr val="294B7B"/>
                </a:solidFill>
              </a:rPr>
            </a:br>
            <a:r>
              <a:rPr lang="en-US" b="1">
                <a:solidFill>
                  <a:srgbClr val="294B7B"/>
                </a:solidFill>
              </a:rPr>
              <a:t>June 13, 2018</a:t>
            </a:r>
            <a:endParaRPr lang="en-US" b="1" dirty="0">
              <a:solidFill>
                <a:srgbClr val="294B7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>
                <a:solidFill>
                  <a:srgbClr val="7A582A"/>
                </a:solidFill>
              </a:rPr>
              <a:t>Nolan Brilz, Accounting &amp; Fiscal Manager</a:t>
            </a:r>
          </a:p>
          <a:p>
            <a:r>
              <a:rPr lang="en-US" b="1">
                <a:solidFill>
                  <a:srgbClr val="7A582A"/>
                </a:solidFill>
              </a:rPr>
              <a:t>Montana </a:t>
            </a:r>
            <a:r>
              <a:rPr lang="en-US" b="1" dirty="0">
                <a:solidFill>
                  <a:srgbClr val="7A582A"/>
                </a:solidFill>
              </a:rPr>
              <a:t>Teachers’ Retirement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88" y="3810000"/>
            <a:ext cx="1714500" cy="1011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53865"/>
            <a:ext cx="7239000" cy="157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5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Eligibility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Substitute Teachers / Part-time Paraprofessional or Teacher’s Aide</a:t>
            </a:r>
          </a:p>
          <a:p>
            <a:endParaRPr lang="en-US" sz="1200" dirty="0"/>
          </a:p>
          <a:p>
            <a:pPr lvl="1"/>
            <a:r>
              <a:rPr lang="en-US" dirty="0"/>
              <a:t>On their first day of work, the individual must elect whether or not to participate in TRS</a:t>
            </a:r>
          </a:p>
          <a:p>
            <a:pPr lvl="2"/>
            <a:r>
              <a:rPr lang="en-US" cap="small" dirty="0"/>
              <a:t>Membership Election (</a:t>
            </a:r>
            <a:r>
              <a:rPr lang="en-US" i="1" cap="small" dirty="0"/>
              <a:t>Form 106</a:t>
            </a:r>
            <a:r>
              <a:rPr lang="en-US" cap="small" dirty="0"/>
              <a:t>)</a:t>
            </a:r>
          </a:p>
          <a:p>
            <a:pPr lvl="1"/>
            <a:r>
              <a:rPr lang="en-US" dirty="0"/>
              <a:t>After 210 hours of service during the school year – the individual must be enrolled as a TRS member</a:t>
            </a:r>
          </a:p>
          <a:p>
            <a:pPr lvl="1"/>
            <a:endParaRPr lang="en-US" dirty="0"/>
          </a:p>
          <a:p>
            <a:r>
              <a:rPr lang="en-US" dirty="0"/>
              <a:t>TRS recommends that you encourage these individuals to enroll  from day one if you believe they will go over the 210 hours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8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Hires: Form 107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 members should complete the </a:t>
            </a:r>
            <a:r>
              <a:rPr lang="en-US" cap="small" dirty="0"/>
              <a:t>TRS New Hire Questionnaire (</a:t>
            </a:r>
            <a:r>
              <a:rPr lang="en-US" i="1" cap="small" dirty="0"/>
              <a:t>Form 107</a:t>
            </a:r>
            <a:r>
              <a:rPr lang="en-US" cap="small" dirty="0"/>
              <a:t>)</a:t>
            </a:r>
            <a:r>
              <a:rPr lang="en-US" dirty="0"/>
              <a:t>. Employers will keep this form in their files – do </a:t>
            </a:r>
            <a:r>
              <a:rPr lang="en-US" b="1" i="1" dirty="0"/>
              <a:t>NOT</a:t>
            </a:r>
            <a:r>
              <a:rPr lang="en-US" dirty="0"/>
              <a:t> submit to TRS. The individual will indicate if they are </a:t>
            </a:r>
          </a:p>
          <a:p>
            <a:endParaRPr lang="en-US" sz="600" dirty="0"/>
          </a:p>
          <a:p>
            <a:pPr lvl="1"/>
            <a:r>
              <a:rPr lang="en-US" dirty="0"/>
              <a:t>TRS Member: Active or Inactive</a:t>
            </a:r>
          </a:p>
          <a:p>
            <a:pPr lvl="2"/>
            <a:r>
              <a:rPr lang="en-US" dirty="0"/>
              <a:t>Member must report name of current / previous employer</a:t>
            </a:r>
          </a:p>
          <a:p>
            <a:pPr lvl="2"/>
            <a:endParaRPr lang="en-US" sz="800" dirty="0"/>
          </a:p>
          <a:p>
            <a:pPr lvl="1"/>
            <a:r>
              <a:rPr lang="en-US" dirty="0"/>
              <a:t>Retired Member</a:t>
            </a:r>
          </a:p>
          <a:p>
            <a:pPr lvl="2"/>
            <a:r>
              <a:rPr lang="en-US" dirty="0"/>
              <a:t>Employer and working retiree must notify TRS within 30 days of employment via Notice of Postretirement Employment (</a:t>
            </a:r>
            <a:r>
              <a:rPr lang="en-US" i="1" dirty="0"/>
              <a:t>Form 146</a:t>
            </a:r>
            <a:r>
              <a:rPr lang="en-US" dirty="0"/>
              <a:t>)</a:t>
            </a:r>
          </a:p>
          <a:p>
            <a:pPr lvl="2"/>
            <a:endParaRPr lang="en-US" sz="800" dirty="0"/>
          </a:p>
          <a:p>
            <a:pPr lvl="1"/>
            <a:r>
              <a:rPr lang="en-US" dirty="0"/>
              <a:t>Member of TIAA-CREF</a:t>
            </a:r>
          </a:p>
          <a:p>
            <a:pPr lvl="2"/>
            <a:r>
              <a:rPr lang="en-US" dirty="0"/>
              <a:t>If member is employed in a TIAA-CREF reportable position and is concurrently employed in a TRS reportable position, they cannot become an active member of TRS.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7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Hires: Forms 102 &amp; 123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New TRS members </a:t>
            </a:r>
            <a:r>
              <a:rPr lang="en-US" dirty="0">
                <a:solidFill>
                  <a:srgbClr val="FF0000"/>
                </a:solidFill>
              </a:rPr>
              <a:t>MUST</a:t>
            </a:r>
            <a:r>
              <a:rPr lang="en-US" dirty="0"/>
              <a:t> fill out:</a:t>
            </a:r>
            <a:endParaRPr lang="en-US" sz="1200" dirty="0"/>
          </a:p>
          <a:p>
            <a:pPr lvl="1"/>
            <a:r>
              <a:rPr lang="en-US" cap="small" dirty="0">
                <a:solidFill>
                  <a:srgbClr val="FF0000"/>
                </a:solidFill>
              </a:rPr>
              <a:t>Record for Membership (Form 102)</a:t>
            </a:r>
          </a:p>
          <a:p>
            <a:pPr lvl="1"/>
            <a:r>
              <a:rPr lang="en-US" cap="small" dirty="0">
                <a:solidFill>
                  <a:srgbClr val="FF0000"/>
                </a:solidFill>
              </a:rPr>
              <a:t>Beneficiary Designation (Form 123)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These forms should both be submitted to TRS as soon as possible after the new hire begins.</a:t>
            </a:r>
          </a:p>
          <a:p>
            <a:r>
              <a:rPr lang="en-US" dirty="0"/>
              <a:t>Both of these forms are on the Forms page of the TRS website in the Employer Forms section.</a:t>
            </a:r>
          </a:p>
          <a:p>
            <a:r>
              <a:rPr lang="en-US" dirty="0"/>
              <a:t>Please use New Versions of forms from TRS website</a:t>
            </a:r>
          </a:p>
          <a:p>
            <a:r>
              <a:rPr lang="en-US" dirty="0"/>
              <a:t>If the new hire is already a TRS member coming from another MT school district we do not need new forms.</a:t>
            </a:r>
          </a:p>
          <a:p>
            <a:pPr lvl="1"/>
            <a:r>
              <a:rPr lang="en-US" dirty="0"/>
              <a:t>Unless the member wishes to update their beneficiary info</a:t>
            </a:r>
          </a:p>
          <a:p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8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to TRS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Employers</a:t>
            </a:r>
          </a:p>
          <a:p>
            <a:r>
              <a:rPr lang="en-US" dirty="0"/>
              <a:t>Active members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03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Reportable Earned Compensation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Earned compensation is:</a:t>
            </a:r>
          </a:p>
          <a:p>
            <a:pPr lvl="1"/>
            <a:r>
              <a:rPr lang="en-US" dirty="0"/>
              <a:t>Remuneration paid for the service of a member out of funds controlled by an employer before any pre-tax deductions are deducted from the member’s compensation.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Basically Gross Pay</a:t>
            </a:r>
            <a:endParaRPr lang="en-US" sz="800" dirty="0">
              <a:solidFill>
                <a:srgbClr val="FF0000"/>
              </a:solidFill>
            </a:endParaRPr>
          </a:p>
          <a:p>
            <a:r>
              <a:rPr lang="en-US" dirty="0"/>
              <a:t>Earned compensation does not include:</a:t>
            </a:r>
          </a:p>
          <a:p>
            <a:pPr lvl="1"/>
            <a:r>
              <a:rPr lang="en-US" dirty="0"/>
              <a:t>Direct premium payments by employer for medical, pharmaceutical, disability, life, vision, dental or any other insurance</a:t>
            </a:r>
          </a:p>
          <a:p>
            <a:pPr lvl="1"/>
            <a:r>
              <a:rPr lang="en-US" dirty="0"/>
              <a:t>Direct payments by employer for</a:t>
            </a:r>
          </a:p>
          <a:p>
            <a:pPr lvl="2"/>
            <a:r>
              <a:rPr lang="en-US" dirty="0"/>
              <a:t>Professional membership dues, maintenance, housing, day care, automobile, travel, lodging, or entertainment expenses, other forms of maintenance, allowance, or expenses.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31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to TRS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Employer Contributions (</a:t>
            </a:r>
            <a:r>
              <a:rPr lang="en-US" i="1" dirty="0">
                <a:solidFill>
                  <a:srgbClr val="FF0000"/>
                </a:solidFill>
              </a:rPr>
              <a:t>as of 7/1/2018</a:t>
            </a:r>
            <a:r>
              <a:rPr lang="en-US" dirty="0"/>
              <a:t>)</a:t>
            </a:r>
          </a:p>
          <a:p>
            <a:endParaRPr lang="en-US" sz="600" dirty="0"/>
          </a:p>
          <a:p>
            <a:pPr lvl="1"/>
            <a:r>
              <a:rPr lang="en-US" dirty="0"/>
              <a:t>Active Members</a:t>
            </a:r>
          </a:p>
          <a:p>
            <a:pPr lvl="2"/>
            <a:r>
              <a:rPr lang="en-US" dirty="0"/>
              <a:t>School District Employers remit to TRS </a:t>
            </a:r>
            <a:r>
              <a:rPr lang="en-US" dirty="0">
                <a:solidFill>
                  <a:srgbClr val="FF0000"/>
                </a:solidFill>
              </a:rPr>
              <a:t>8.97% </a:t>
            </a:r>
            <a:r>
              <a:rPr lang="en-US" dirty="0"/>
              <a:t>of total earned compensation paid to all active TRS members.</a:t>
            </a:r>
          </a:p>
          <a:p>
            <a:pPr lvl="2"/>
            <a:endParaRPr lang="en-US" sz="600" dirty="0"/>
          </a:p>
          <a:p>
            <a:pPr lvl="1"/>
            <a:r>
              <a:rPr lang="en-US" dirty="0"/>
              <a:t>Working Retirees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11.35%  </a:t>
            </a:r>
            <a:r>
              <a:rPr lang="en-US" dirty="0"/>
              <a:t>- Discussed in later section of presentation.</a:t>
            </a:r>
          </a:p>
          <a:p>
            <a:pPr lvl="2"/>
            <a:endParaRPr lang="en-US" sz="600" dirty="0"/>
          </a:p>
          <a:p>
            <a:pPr lvl="1"/>
            <a:r>
              <a:rPr lang="en-US" dirty="0"/>
              <a:t>The employer contribution rate for both active members and working retirees will continue to increase by .1% until July 1, 2023. </a:t>
            </a:r>
          </a:p>
          <a:p>
            <a:pPr lvl="1"/>
            <a:endParaRPr lang="en-US" sz="600" dirty="0"/>
          </a:p>
          <a:p>
            <a:pPr lvl="2"/>
            <a:r>
              <a:rPr lang="en-US" b="1" i="1" dirty="0"/>
              <a:t>Website Resource: </a:t>
            </a:r>
            <a:r>
              <a:rPr lang="en-US" i="1" dirty="0"/>
              <a:t>Rates &amp; Median Average Salary Charts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04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to TRS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 Contributions</a:t>
            </a:r>
          </a:p>
          <a:p>
            <a:pPr lvl="1"/>
            <a:r>
              <a:rPr lang="en-US" dirty="0"/>
              <a:t>Tier One: became members </a:t>
            </a:r>
            <a:r>
              <a:rPr lang="en-US" b="1" dirty="0"/>
              <a:t>before</a:t>
            </a:r>
            <a:r>
              <a:rPr lang="en-US" dirty="0"/>
              <a:t> July 1, 2013</a:t>
            </a:r>
          </a:p>
          <a:p>
            <a:pPr lvl="2"/>
            <a:r>
              <a:rPr lang="en-US" dirty="0"/>
              <a:t>Employers remit to TRS </a:t>
            </a:r>
            <a:r>
              <a:rPr lang="en-US" dirty="0">
                <a:solidFill>
                  <a:srgbClr val="FF0000"/>
                </a:solidFill>
              </a:rPr>
              <a:t>8.15% </a:t>
            </a:r>
            <a:r>
              <a:rPr lang="en-US" dirty="0"/>
              <a:t>of total earned compensation paid to each active member on behalf of that member</a:t>
            </a:r>
          </a:p>
          <a:p>
            <a:pPr lvl="2"/>
            <a:endParaRPr lang="en-US" sz="800" dirty="0"/>
          </a:p>
          <a:p>
            <a:pPr lvl="1"/>
            <a:r>
              <a:rPr lang="en-US" dirty="0"/>
              <a:t>Tier Two: became members </a:t>
            </a:r>
            <a:r>
              <a:rPr lang="en-US" b="1" dirty="0"/>
              <a:t>on or after </a:t>
            </a:r>
            <a:r>
              <a:rPr lang="en-US" dirty="0"/>
              <a:t>July 1, 2013</a:t>
            </a:r>
          </a:p>
          <a:p>
            <a:pPr lvl="2"/>
            <a:r>
              <a:rPr lang="en-US" dirty="0"/>
              <a:t>Employers remit to TRS </a:t>
            </a:r>
            <a:r>
              <a:rPr lang="en-US" dirty="0">
                <a:solidFill>
                  <a:srgbClr val="FF0000"/>
                </a:solidFill>
              </a:rPr>
              <a:t>8.15% </a:t>
            </a:r>
            <a:r>
              <a:rPr lang="en-US" dirty="0"/>
              <a:t>of total earned compensation paid to each active member on behalf of that member</a:t>
            </a:r>
          </a:p>
          <a:p>
            <a:pPr lvl="2"/>
            <a:endParaRPr lang="en-US" sz="800" dirty="0"/>
          </a:p>
          <a:p>
            <a:pPr lvl="1"/>
            <a:r>
              <a:rPr lang="en-US" dirty="0"/>
              <a:t>Depending on future funding of TRS, contributions for Tier One and Tier Two members may not always be the same.</a:t>
            </a:r>
          </a:p>
          <a:p>
            <a:pPr lvl="1"/>
            <a:endParaRPr lang="en-US" sz="800" dirty="0"/>
          </a:p>
          <a:p>
            <a:pPr lvl="1"/>
            <a:r>
              <a:rPr lang="en-US" dirty="0"/>
              <a:t>Working Retirees</a:t>
            </a:r>
          </a:p>
          <a:p>
            <a:pPr lvl="2"/>
            <a:r>
              <a:rPr lang="en-US" dirty="0"/>
              <a:t>Working retirees </a:t>
            </a:r>
            <a:r>
              <a:rPr lang="en-US" b="1" i="1" dirty="0"/>
              <a:t>do not </a:t>
            </a:r>
            <a:r>
              <a:rPr lang="en-US" dirty="0"/>
              <a:t>have employee contributions to TRS.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18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Two</a:t>
            </a:r>
            <a:br>
              <a:rPr lang="en-US" dirty="0"/>
            </a:br>
            <a:r>
              <a:rPr lang="en-US" dirty="0"/>
              <a:t>TRS Online Reporting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Insurance Deduction System</a:t>
            </a:r>
          </a:p>
          <a:p>
            <a:r>
              <a:rPr lang="en-US" dirty="0"/>
              <a:t>Wage &amp; Contribution Reporting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74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QG0Gv5jxtHfYTNj7z0rKHX_8ziKCGBnH5ytsztgl7iNoh4Kdd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1623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Online Services Overview</a:t>
            </a:r>
          </a:p>
          <a:p>
            <a:pPr>
              <a:lnSpc>
                <a:spcPct val="150000"/>
              </a:lnSpc>
            </a:pPr>
            <a:r>
              <a:rPr lang="en-US" dirty="0"/>
              <a:t>Insurance Deduction System</a:t>
            </a:r>
          </a:p>
          <a:p>
            <a:pPr>
              <a:lnSpc>
                <a:spcPct val="150000"/>
              </a:lnSpc>
            </a:pPr>
            <a:r>
              <a:rPr lang="en-US" dirty="0"/>
              <a:t>Wage &amp; Contribution Reporting System </a:t>
            </a:r>
          </a:p>
          <a:p>
            <a:pPr>
              <a:lnSpc>
                <a:spcPct val="150000"/>
              </a:lnSpc>
            </a:pPr>
            <a:r>
              <a:rPr lang="en-US" dirty="0"/>
              <a:t>Reminders</a:t>
            </a:r>
          </a:p>
          <a:p>
            <a:pPr>
              <a:lnSpc>
                <a:spcPct val="150000"/>
              </a:lnSpc>
            </a:pPr>
            <a:r>
              <a:rPr lang="en-US" dirty="0"/>
              <a:t>Resources for TRS Employers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55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242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6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One</a:t>
            </a:r>
            <a:br>
              <a:rPr lang="en-US" dirty="0"/>
            </a:br>
            <a:r>
              <a:rPr lang="en-US" dirty="0"/>
              <a:t>General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92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TRS Online Services (Form 141)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943600" cy="5181600"/>
          </a:xfrm>
        </p:spPr>
        <p:txBody>
          <a:bodyPr>
            <a:normAutofit fontScale="92500"/>
          </a:bodyPr>
          <a:lstStyle/>
          <a:p>
            <a:r>
              <a:rPr lang="en-US" dirty="0"/>
              <a:t>Form 141 - Online Services Roles (one person may be all 3)</a:t>
            </a:r>
          </a:p>
          <a:p>
            <a:pPr lvl="1"/>
            <a:r>
              <a:rPr lang="en-US" dirty="0"/>
              <a:t>Employer Representative</a:t>
            </a:r>
          </a:p>
          <a:p>
            <a:pPr lvl="2"/>
            <a:r>
              <a:rPr lang="en-US" dirty="0"/>
              <a:t>Administrative authority for employer</a:t>
            </a:r>
          </a:p>
          <a:p>
            <a:pPr lvl="2"/>
            <a:r>
              <a:rPr lang="en-US" dirty="0"/>
              <a:t>Assigns Online Administrator</a:t>
            </a:r>
          </a:p>
          <a:p>
            <a:pPr lvl="2"/>
            <a:r>
              <a:rPr lang="en-US" dirty="0"/>
              <a:t>Signs </a:t>
            </a:r>
            <a:r>
              <a:rPr lang="en-US" cap="small" dirty="0"/>
              <a:t>Form 141</a:t>
            </a:r>
          </a:p>
          <a:p>
            <a:pPr lvl="1"/>
            <a:r>
              <a:rPr lang="en-US" dirty="0"/>
              <a:t>Online Administrator</a:t>
            </a:r>
          </a:p>
          <a:p>
            <a:pPr lvl="2"/>
            <a:r>
              <a:rPr lang="en-US" dirty="0"/>
              <a:t>Primary manager of employer access to TRS Online Services system</a:t>
            </a:r>
          </a:p>
          <a:p>
            <a:pPr lvl="2"/>
            <a:r>
              <a:rPr lang="en-US" dirty="0"/>
              <a:t>Fills out </a:t>
            </a:r>
            <a:r>
              <a:rPr lang="en-US" cap="small" dirty="0"/>
              <a:t>Form 141</a:t>
            </a:r>
            <a:r>
              <a:rPr lang="en-US" dirty="0"/>
              <a:t>, creates online account</a:t>
            </a:r>
          </a:p>
          <a:p>
            <a:pPr lvl="2"/>
            <a:r>
              <a:rPr lang="en-US" dirty="0"/>
              <a:t>Must create account </a:t>
            </a:r>
            <a:r>
              <a:rPr lang="en-US" dirty="0">
                <a:solidFill>
                  <a:srgbClr val="FF0000"/>
                </a:solidFill>
              </a:rPr>
              <a:t>BEFORE</a:t>
            </a:r>
            <a:r>
              <a:rPr lang="en-US" dirty="0"/>
              <a:t> mailing Form 141</a:t>
            </a:r>
          </a:p>
          <a:p>
            <a:pPr lvl="1"/>
            <a:r>
              <a:rPr lang="en-US" dirty="0"/>
              <a:t>Additional Users</a:t>
            </a:r>
          </a:p>
          <a:p>
            <a:pPr lvl="2"/>
            <a:r>
              <a:rPr lang="en-US" dirty="0"/>
              <a:t>Assigned by Online Administrator</a:t>
            </a:r>
          </a:p>
          <a:p>
            <a:pPr lvl="2"/>
            <a:r>
              <a:rPr lang="en-US" dirty="0"/>
              <a:t>Creates online account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pic>
        <p:nvPicPr>
          <p:cNvPr id="1026" name="Picture 2" descr="http://icons.iconarchive.com/icons/custom-icon-design/pretty-office-8/256/Users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29" y="3124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91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TRS Online Accounts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00502" cy="5181600"/>
          </a:xfrm>
        </p:spPr>
        <p:txBody>
          <a:bodyPr>
            <a:normAutofit/>
          </a:bodyPr>
          <a:lstStyle/>
          <a:p>
            <a:r>
              <a:rPr lang="en-US" dirty="0"/>
              <a:t>Online Administrator</a:t>
            </a:r>
          </a:p>
          <a:p>
            <a:pPr lvl="1"/>
            <a:r>
              <a:rPr lang="en-US" dirty="0"/>
              <a:t>Creates Online Services account</a:t>
            </a:r>
          </a:p>
          <a:p>
            <a:pPr lvl="1"/>
            <a:r>
              <a:rPr lang="en-US" dirty="0"/>
              <a:t>Manages Additional Users </a:t>
            </a:r>
          </a:p>
          <a:p>
            <a:r>
              <a:rPr lang="en-US" dirty="0"/>
              <a:t>Username/Password</a:t>
            </a:r>
          </a:p>
          <a:p>
            <a:pPr lvl="1"/>
            <a:r>
              <a:rPr lang="en-US" dirty="0"/>
              <a:t>Follow instructions on Login page to recover user name and/or password</a:t>
            </a:r>
          </a:p>
          <a:p>
            <a:pPr lvl="1"/>
            <a:r>
              <a:rPr lang="en-US" dirty="0"/>
              <a:t>TRS does not have any record of the password. </a:t>
            </a:r>
          </a:p>
          <a:p>
            <a:pPr lvl="1"/>
            <a:r>
              <a:rPr lang="en-US" dirty="0"/>
              <a:t>TRS can reset your password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2" y="2819400"/>
            <a:ext cx="419099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31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Deduction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242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47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Insurance Deduction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Montana statute allows TRS benefit recipients to have their employer sponsored health insurance premiums withheld from their monthly TRS benefit payments.</a:t>
            </a:r>
          </a:p>
          <a:p>
            <a:endParaRPr lang="en-US" sz="1200" dirty="0"/>
          </a:p>
          <a:p>
            <a:r>
              <a:rPr lang="en-US" dirty="0"/>
              <a:t>The Employer Insurance Deduction System is designed for employers to record the appropriate insurance deduction amounts for TRS.</a:t>
            </a:r>
          </a:p>
          <a:p>
            <a:endParaRPr lang="en-US" sz="1200" dirty="0"/>
          </a:p>
          <a:p>
            <a:r>
              <a:rPr lang="en-US" dirty="0"/>
              <a:t>After payroll is run each month, the withheld funds are sent directly to the employer for payment of health insurance premiums on behalf of the benefit recipient.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35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Insurance Deduction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There is an Online Manual within the system to help you set up and report insurance deductions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are interested in more information about Insurance Deduction, contact: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TRS Retired Members &amp; Benefit Recipient Staff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(406) 444-3135: Natalie Chamberlain</a:t>
            </a:r>
          </a:p>
          <a:p>
            <a:pPr lvl="2"/>
            <a:r>
              <a:rPr lang="en-US" dirty="0"/>
              <a:t>(406) 444-3185: Chris Fish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59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&amp; Contribution </a:t>
            </a:r>
            <a:br>
              <a:rPr lang="en-US" dirty="0"/>
            </a:br>
            <a:r>
              <a:rPr lang="en-US" dirty="0"/>
              <a:t>Reporting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242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49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&amp; Contribution Main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2104635" cy="4937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1600200"/>
            <a:ext cx="5753100" cy="1292662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/>
              <a:t>Most of your work is done in this tab. </a:t>
            </a:r>
          </a:p>
          <a:p>
            <a:r>
              <a:rPr lang="en-US" sz="2600" dirty="0"/>
              <a:t>This is where you will access and create new Employer Reports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2590800" y="1447804"/>
            <a:ext cx="304800" cy="79872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865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Employer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3 ways to create a new report </a:t>
            </a:r>
          </a:p>
          <a:p>
            <a:pPr lvl="1"/>
            <a:r>
              <a:rPr lang="en-US" b="1" dirty="0"/>
              <a:t>New report from scratch (</a:t>
            </a:r>
            <a:r>
              <a:rPr lang="en-US" dirty="0"/>
              <a:t>use plus button on upper right) creates completely blank report that must be filled in. 			GOOD FOR ADJUSTMENTS</a:t>
            </a:r>
          </a:p>
          <a:p>
            <a:pPr lvl="1"/>
            <a:r>
              <a:rPr lang="en-US" b="1" dirty="0"/>
              <a:t>Copy forward </a:t>
            </a:r>
            <a:r>
              <a:rPr lang="en-US" dirty="0"/>
              <a:t>creates exact replica of previous posted report</a:t>
            </a:r>
          </a:p>
          <a:p>
            <a:pPr lvl="1"/>
            <a:r>
              <a:rPr lang="en-US" b="1" dirty="0"/>
              <a:t>Report upload </a:t>
            </a:r>
            <a:r>
              <a:rPr lang="en-US" dirty="0"/>
              <a:t>is a file generated by an accounting software system such as:</a:t>
            </a:r>
            <a:endParaRPr lang="en-US" sz="1000" dirty="0"/>
          </a:p>
          <a:p>
            <a:pPr lvl="2"/>
            <a:r>
              <a:rPr lang="en-US" dirty="0"/>
              <a:t>Black Mountain</a:t>
            </a:r>
          </a:p>
          <a:p>
            <a:pPr lvl="2"/>
            <a:r>
              <a:rPr lang="en-US" dirty="0"/>
              <a:t>Foxy Lady</a:t>
            </a:r>
          </a:p>
          <a:p>
            <a:pPr lvl="2"/>
            <a:r>
              <a:rPr lang="en-US" dirty="0"/>
              <a:t>Tyler Technologies</a:t>
            </a:r>
          </a:p>
          <a:p>
            <a:pPr lvl="2"/>
            <a:r>
              <a:rPr lang="en-US" dirty="0"/>
              <a:t>This method is highly recommended by TRS!!!</a:t>
            </a: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en-US" sz="2600" dirty="0">
                <a:solidFill>
                  <a:srgbClr val="FF0000"/>
                </a:solidFill>
              </a:rPr>
              <a:t>Be sure you are choosing the correct pay period!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76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Employer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9" y="1959212"/>
            <a:ext cx="8229600" cy="297387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76948" y="2388030"/>
            <a:ext cx="20574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764256" y="2924175"/>
            <a:ext cx="9144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781800" y="3781703"/>
            <a:ext cx="1066800" cy="159039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833" y="1331417"/>
            <a:ext cx="743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sort your reports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Fiscal or Calendar Year and you can look at any previous year reports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4969135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new report from scratch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View/Edit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the report summary screen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View/Edit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a list of employees included in this  report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cm0151\Desktop\pl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345" y="505073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m0151\Desktop\arrowDow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19" y="535518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m0151\Desktop\user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97" y="562957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2819400" y="2406197"/>
            <a:ext cx="1143000" cy="6418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 Summary</a:t>
            </a:r>
            <a:br>
              <a:rPr lang="en-US" dirty="0"/>
            </a:br>
            <a:r>
              <a:rPr lang="en-US" dirty="0"/>
              <a:t>Copy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238" y="1320205"/>
            <a:ext cx="6049523" cy="4937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209800" y="6077129"/>
            <a:ext cx="3200400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64226" y="5010329"/>
            <a:ext cx="3164774" cy="1200329"/>
            <a:chOff x="264226" y="5010329"/>
            <a:chExt cx="3164774" cy="1200329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209800" y="5867400"/>
              <a:ext cx="1219200" cy="2097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64226" y="5010329"/>
              <a:ext cx="2362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Make sure you have chosen the correct pay period when copying forward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3450" y="1536400"/>
            <a:ext cx="2196788" cy="2308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 into previously posted report and copy the report forward into the appropriate pay period.  Make any changes to wages and hours.</a:t>
            </a:r>
          </a:p>
        </p:txBody>
      </p:sp>
    </p:spTree>
    <p:extLst>
      <p:ext uri="{BB962C8B-B14F-4D97-AF65-F5344CB8AC3E}">
        <p14:creationId xmlns:p14="http://schemas.microsoft.com/office/powerpoint/2010/main" val="260558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TRS, Employers, Members</a:t>
            </a:r>
          </a:p>
          <a:p>
            <a:endParaRPr lang="en-US" dirty="0"/>
          </a:p>
          <a:p>
            <a:r>
              <a:rPr lang="en-US" dirty="0"/>
              <a:t>Contributions</a:t>
            </a:r>
          </a:p>
          <a:p>
            <a:pPr lvl="1"/>
            <a:r>
              <a:rPr lang="en-US" dirty="0"/>
              <a:t>Employers, Members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encrypted-tbn2.gstatic.com/images?q=tbn:ANd9GcQG0Gv5jxtHfYTNj7z0rKHX_8ziKCGBnH5ytsztgl7iNoh4Kdd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1623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38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 Summary</a:t>
            </a:r>
            <a:br>
              <a:rPr lang="en-US" dirty="0"/>
            </a:br>
            <a:r>
              <a:rPr lang="en-US" dirty="0"/>
              <a:t>Employer Edit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5850427" cy="49371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8400" y="167980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Return to previous screen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399" y="5181600"/>
            <a:ext cx="289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 by remitting the Total Balance Due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182094" y="4571999"/>
            <a:ext cx="2142506" cy="36195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4232566" y="5313432"/>
            <a:ext cx="2015833" cy="1913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172200" y="1428750"/>
            <a:ext cx="448294" cy="25105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24400" y="1583389"/>
            <a:ext cx="838200" cy="16921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15740" y="4248834"/>
            <a:ext cx="289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 your previous Balance Forward 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38107" y="3124200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 all amounts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pressing Run Report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0" y="1184945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Edit Header: Next Slide</a:t>
            </a:r>
          </a:p>
        </p:txBody>
      </p:sp>
      <p:sp>
        <p:nvSpPr>
          <p:cNvPr id="29" name="Oval 28"/>
          <p:cNvSpPr/>
          <p:nvPr/>
        </p:nvSpPr>
        <p:spPr>
          <a:xfrm>
            <a:off x="2514600" y="5827931"/>
            <a:ext cx="1600200" cy="4224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562600" y="1590432"/>
            <a:ext cx="381000" cy="4224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91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 Summary</a:t>
            </a:r>
            <a:br>
              <a:rPr lang="en-US" dirty="0"/>
            </a:br>
            <a:r>
              <a:rPr lang="en-US" dirty="0"/>
              <a:t>Edit Report Header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0" y="1630588"/>
            <a:ext cx="8229600" cy="389528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429000" y="3214880"/>
            <a:ext cx="1686296" cy="16268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81600" y="2971800"/>
            <a:ext cx="2990850" cy="14773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 change: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type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Amount remitted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Remittance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Notes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900136"/>
            <a:ext cx="2971800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TRS encourages you to use ACH for your monthly contributions. Fill out TRS Form 140 and submit to TRS with your bank info.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6251" y="5638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 also delete the report entirely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24548" y="3999747"/>
            <a:ext cx="660070" cy="3436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733800" y="3710464"/>
            <a:ext cx="1350818" cy="609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67200" y="4343400"/>
            <a:ext cx="848097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72000" y="5077599"/>
            <a:ext cx="1266207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4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 Summary</a:t>
            </a:r>
            <a:br>
              <a:rPr lang="en-US" dirty="0"/>
            </a:br>
            <a:r>
              <a:rPr lang="en-US" dirty="0"/>
              <a:t>Employer Edit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94437" y="3876544"/>
            <a:ext cx="25721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all amounts look correct click Run Report.  TRS system will check report and create errors and warnings for your review.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23005" y="1281112"/>
            <a:ext cx="5263267" cy="493712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514600" y="5864846"/>
            <a:ext cx="1600200" cy="4224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44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Sample: </a:t>
            </a:r>
            <a:br>
              <a:rPr lang="en-US" dirty="0"/>
            </a:br>
            <a:r>
              <a:rPr lang="en-US" dirty="0"/>
              <a:t>Employer Edit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41" y="1295400"/>
            <a:ext cx="6281559" cy="4937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752125"/>
            <a:ext cx="1828800" cy="23083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 in the Online Manual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 listing and explanation of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errors and warnings.  Call TRS with any questions.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381889"/>
            <a:ext cx="1828800" cy="20313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report is optional.  You can look at your Errors and Warning on the Member List Screen also.</a:t>
            </a:r>
          </a:p>
        </p:txBody>
      </p:sp>
    </p:spTree>
    <p:extLst>
      <p:ext uri="{BB962C8B-B14F-4D97-AF65-F5344CB8AC3E}">
        <p14:creationId xmlns:p14="http://schemas.microsoft.com/office/powerpoint/2010/main" val="3646873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 Summary</a:t>
            </a:r>
            <a:br>
              <a:rPr lang="en-US" dirty="0"/>
            </a:br>
            <a:r>
              <a:rPr lang="en-US" dirty="0"/>
              <a:t>Edited with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6483" y="3454582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you have Run Report you may have errors that must be corrected before submitting.  To see the errors click on the Member List.</a:t>
            </a:r>
          </a:p>
        </p:txBody>
      </p:sp>
      <p:pic>
        <p:nvPicPr>
          <p:cNvPr id="9" name="Content Placeholder 8" descr="Click to view larger image. (Click again to close.)">
            <a:hlinkClick r:id="rId3"/>
          </p:cNvPr>
          <p:cNvPicPr>
            <a:picLocks noGrp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7" y="1752600"/>
            <a:ext cx="749423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2463800" y="2531026"/>
            <a:ext cx="1600200" cy="4224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791200" y="2590800"/>
            <a:ext cx="1676400" cy="8059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867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0823"/>
            <a:ext cx="8229600" cy="297387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153400" y="3505200"/>
            <a:ext cx="495300" cy="4863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924800" y="3991532"/>
            <a:ext cx="381000" cy="12662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67256" y="5187434"/>
            <a:ext cx="5581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Member List – View/Edit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a list of employees included in this report.  After you Run Report this is where you can see any errors or warnings.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C:\Users\cm0151\Desktop\use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29728"/>
            <a:ext cx="685800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899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Employer Report</a:t>
            </a:r>
            <a:br>
              <a:rPr lang="en-US" dirty="0"/>
            </a:br>
            <a:r>
              <a:rPr lang="en-US" dirty="0"/>
              <a:t>Errors and Warnings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3" y="1219200"/>
            <a:ext cx="8203793" cy="4937125"/>
          </a:xfrm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5709945" y="1251305"/>
            <a:ext cx="1617129" cy="172049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607" y="227608"/>
            <a:ext cx="1904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 sort this screen for errors or warnings</a:t>
            </a:r>
          </a:p>
        </p:txBody>
      </p:sp>
      <p:sp>
        <p:nvSpPr>
          <p:cNvPr id="9" name="Oval 8"/>
          <p:cNvSpPr/>
          <p:nvPr/>
        </p:nvSpPr>
        <p:spPr>
          <a:xfrm>
            <a:off x="2286000" y="1787352"/>
            <a:ext cx="1600200" cy="4224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581400" y="1226146"/>
            <a:ext cx="819354" cy="56120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796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 Summary</a:t>
            </a:r>
            <a:br>
              <a:rPr lang="en-US" dirty="0"/>
            </a:br>
            <a:r>
              <a:rPr lang="en-US" dirty="0"/>
              <a:t>Employer Edit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39540"/>
            <a:ext cx="5850427" cy="4937125"/>
          </a:xfrm>
        </p:spPr>
      </p:pic>
      <p:cxnSp>
        <p:nvCxnSpPr>
          <p:cNvPr id="7" name="Straight Arrow Connector 6"/>
          <p:cNvCxnSpPr/>
          <p:nvPr/>
        </p:nvCxnSpPr>
        <p:spPr>
          <a:xfrm flipH="1">
            <a:off x="4267200" y="5810555"/>
            <a:ext cx="2286000" cy="228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1844" y="1840237"/>
            <a:ext cx="2362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must press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Run Report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button  each time you make any edits.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errors/warnings that were corrected will no longer display once you run the report.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You are not complete until you have clicked the Submit button on this screen!</a:t>
            </a:r>
          </a:p>
        </p:txBody>
      </p:sp>
      <p:sp>
        <p:nvSpPr>
          <p:cNvPr id="9" name="Oval 8"/>
          <p:cNvSpPr/>
          <p:nvPr/>
        </p:nvSpPr>
        <p:spPr>
          <a:xfrm>
            <a:off x="2514600" y="5827931"/>
            <a:ext cx="1600200" cy="4224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77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cm1550\AppData\Local\Microsoft\Windows\Temporary Internet Files\Content.Outlook\Y3S65JY0\Web_WC_ProgressBar_ReadyToSubmit_full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399"/>
            <a:ext cx="7924799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619499" y="6036302"/>
            <a:ext cx="1600200" cy="4224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828800" y="4724400"/>
            <a:ext cx="16002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7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Reporting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162800" cy="51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5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TRS</a:t>
            </a:r>
          </a:p>
          <a:p>
            <a:r>
              <a:rPr lang="en-US" dirty="0"/>
              <a:t>TRS Employers</a:t>
            </a:r>
          </a:p>
          <a:p>
            <a:r>
              <a:rPr lang="en-US" dirty="0"/>
              <a:t>TRS Members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32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 Summary</a:t>
            </a:r>
            <a:br>
              <a:rPr lang="en-US" dirty="0"/>
            </a:br>
            <a:r>
              <a:rPr lang="en-US" i="1" dirty="0"/>
              <a:t>Unsubmit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5848696" cy="4937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57200" y="4419600"/>
            <a:ext cx="1066800" cy="96660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3219271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 enter notes here for TRS staff</a:t>
            </a:r>
          </a:p>
        </p:txBody>
      </p:sp>
      <p:sp>
        <p:nvSpPr>
          <p:cNvPr id="12" name="Oval 11"/>
          <p:cNvSpPr/>
          <p:nvPr/>
        </p:nvSpPr>
        <p:spPr>
          <a:xfrm>
            <a:off x="3733800" y="5836953"/>
            <a:ext cx="1600200" cy="4224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4495800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Unsubmit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if you make a mistake. You will then start over from “run report”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334000" y="6048177"/>
            <a:ext cx="2057400" cy="12402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925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Print Report / Print Screen</a:t>
            </a:r>
            <a:br>
              <a:rPr lang="en-US" dirty="0"/>
            </a:b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0" y="32766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 print the report from the Report Summary screen by using the Print Screen function in the top right corner.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print screen function can be used on any screen.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35746" y="1219200"/>
            <a:ext cx="8229600" cy="161311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696200" y="1393623"/>
            <a:ext cx="990600" cy="4242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753100" y="1817911"/>
            <a:ext cx="1921646" cy="129440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512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&amp; Contribution Main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2104635" cy="4937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1" y="1293168"/>
            <a:ext cx="5181600" cy="1938992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Shows the history of TRS contributions for a specific employee. In order to protect privacy, it does not show contribution information from other employers.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2514601" y="1905000"/>
            <a:ext cx="685800" cy="3576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57500" y="3429000"/>
            <a:ext cx="5676900" cy="267765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You can search the TRS membership database to see if a new employee is already a TRS member.</a:t>
            </a:r>
          </a:p>
          <a:p>
            <a:r>
              <a:rPr lang="en-US" sz="2400" dirty="0"/>
              <a:t>Once that member is your employee, you can update name, address, etc. If they are not your employee, their private information is protected. (</a:t>
            </a:r>
            <a:r>
              <a:rPr lang="en-US" sz="2400" i="1" dirty="0"/>
              <a:t>next slide</a:t>
            </a:r>
            <a:r>
              <a:rPr lang="en-US" sz="2400" dirty="0"/>
              <a:t>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438401" y="2286000"/>
            <a:ext cx="419100" cy="1295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4148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Search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9" y="4217432"/>
            <a:ext cx="8229600" cy="195009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298762" y="4343400"/>
            <a:ext cx="3456824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0" y="1295400"/>
            <a:ext cx="8364118" cy="14480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0" y="2901434"/>
            <a:ext cx="2667000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Reminder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Members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must be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entered into the system manually or through the upload process.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59226" y="2777049"/>
            <a:ext cx="3112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 search for a member with the Find button by social security number or press Lookup to search by  name.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810000" y="2209800"/>
            <a:ext cx="1447800" cy="8881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496300" y="2653858"/>
            <a:ext cx="0" cy="4430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667000" y="3977164"/>
            <a:ext cx="533400" cy="3662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605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Search/Edit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m1550\AppData\Local\Microsoft\Windows\Temporary Internet Files\Content.Outlook\Y3S65JY0\Member Search-Edit_user has selected memb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7" y="1219200"/>
            <a:ext cx="8345065" cy="500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62500" y="3505200"/>
            <a:ext cx="2324100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view scree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n. Pressing the edit icon will bring you to the edit screen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next slide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858000" y="2755406"/>
            <a:ext cx="990600" cy="6218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383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Member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MASBO 2015 Summer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cm1550\AppData\Local\Microsoft\Windows\Temporary Internet Files\Content.Outlook\Y3S65JY0\Edit Memb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4" y="1219200"/>
            <a:ext cx="8354592" cy="547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429000" y="6248400"/>
            <a:ext cx="2286000" cy="4233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4550" y="4800600"/>
            <a:ext cx="2324100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all the fields with an asterisk are complete, click on the save button.</a:t>
            </a:r>
          </a:p>
        </p:txBody>
      </p:sp>
    </p:spTree>
    <p:extLst>
      <p:ext uri="{BB962C8B-B14F-4D97-AF65-F5344CB8AC3E}">
        <p14:creationId xmlns:p14="http://schemas.microsoft.com/office/powerpoint/2010/main" val="23291454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&amp; Contribution Main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2104635" cy="4937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9001" y="3432743"/>
            <a:ext cx="4648200" cy="1200329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Upload payroll reports from your accounting system.  Easiest way to create a report. If you do not use this function and would like to, let us know if you need help getting set up.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2514619" y="2819401"/>
            <a:ext cx="3238482" cy="6133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2220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Upload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676400"/>
            <a:ext cx="8229600" cy="232860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819401" y="3048001"/>
            <a:ext cx="152399" cy="68579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44881" y="3865316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sure you have chosen the correct pay period when uploading</a:t>
            </a:r>
          </a:p>
        </p:txBody>
      </p:sp>
    </p:spTree>
    <p:extLst>
      <p:ext uri="{BB962C8B-B14F-4D97-AF65-F5344CB8AC3E}">
        <p14:creationId xmlns:p14="http://schemas.microsoft.com/office/powerpoint/2010/main" val="39472655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&amp; Contribution Main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2104635" cy="4937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97345" y="2362201"/>
            <a:ext cx="361785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is feature which allows you to calculate employer and employee contributions due for  termination pay.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14600" y="2895600"/>
            <a:ext cx="914400" cy="22887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998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 Pay Overview: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Termination Pay Irrevocable Election Form – Form 129</a:t>
            </a:r>
          </a:p>
          <a:p>
            <a:pPr lvl="1"/>
            <a:r>
              <a:rPr lang="en-US" dirty="0"/>
              <a:t>At least 90 DAYS prior to last day of work</a:t>
            </a:r>
          </a:p>
          <a:p>
            <a:pPr lvl="1"/>
            <a:r>
              <a:rPr lang="en-US" dirty="0"/>
              <a:t>HAVE MEMBER CALL AND GET ESTIMATE</a:t>
            </a:r>
          </a:p>
          <a:p>
            <a:pPr lvl="1"/>
            <a:r>
              <a:rPr lang="en-US" dirty="0"/>
              <a:t>IRS rule – Allows for tax deferral of term pay</a:t>
            </a:r>
          </a:p>
          <a:p>
            <a:r>
              <a:rPr lang="en-US" dirty="0"/>
              <a:t>Retirement Termination Pay – Form 113</a:t>
            </a:r>
          </a:p>
          <a:p>
            <a:pPr lvl="1"/>
            <a:r>
              <a:rPr lang="en-US" dirty="0"/>
              <a:t>Filled out at or near termination - TURN IN BEFORE REMITTING  </a:t>
            </a:r>
          </a:p>
          <a:p>
            <a:pPr lvl="1"/>
            <a:r>
              <a:rPr lang="en-US" dirty="0"/>
              <a:t>Form used to enter; Term pay option, Amount vacation, Amount sick, Termination date, etc.</a:t>
            </a:r>
          </a:p>
          <a:p>
            <a:pPr lvl="1"/>
            <a:r>
              <a:rPr lang="en-US" dirty="0"/>
              <a:t>Will be used to enter amounts on Term Pay Calculator (Next 4 slides)</a:t>
            </a:r>
          </a:p>
          <a:p>
            <a:pPr lvl="1"/>
            <a:r>
              <a:rPr lang="en-US" dirty="0"/>
              <a:t>Must print Term Pay Calculator and send in with Form 113</a:t>
            </a:r>
          </a:p>
          <a:p>
            <a:pPr lvl="0">
              <a:buClr>
                <a:srgbClr val="727CA3"/>
              </a:buClr>
            </a:pPr>
            <a:r>
              <a:rPr lang="en-US" dirty="0">
                <a:solidFill>
                  <a:srgbClr val="FF0000"/>
                </a:solidFill>
              </a:rPr>
              <a:t>All above must be done before Term Pay can be submitted on W&amp;C report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Teachers’ Retirement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Established by Montana Legislature in 1937.</a:t>
            </a:r>
          </a:p>
          <a:p>
            <a:r>
              <a:rPr lang="en-US" dirty="0"/>
              <a:t>Over 19,000 active members</a:t>
            </a:r>
          </a:p>
          <a:p>
            <a:r>
              <a:rPr lang="en-US" dirty="0"/>
              <a:t>Over 15,000 benefit recipients</a:t>
            </a:r>
          </a:p>
          <a:p>
            <a:r>
              <a:rPr lang="en-US" dirty="0"/>
              <a:t>Over $3.6 billion in assets managed by Board of Investments</a:t>
            </a:r>
          </a:p>
          <a:p>
            <a:endParaRPr lang="en-US" dirty="0"/>
          </a:p>
          <a:p>
            <a:r>
              <a:rPr lang="en-US" dirty="0"/>
              <a:t>Defined benefit pension plan (</a:t>
            </a:r>
            <a:r>
              <a:rPr lang="en-US" i="1" dirty="0"/>
              <a:t>401a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 a defined contribution (</a:t>
            </a:r>
            <a:r>
              <a:rPr lang="en-US" i="1" dirty="0"/>
              <a:t>401k</a:t>
            </a:r>
            <a:r>
              <a:rPr lang="en-US" dirty="0"/>
              <a:t>)</a:t>
            </a:r>
          </a:p>
          <a:p>
            <a:pPr lvl="1"/>
            <a:endParaRPr lang="en-US" sz="1200" dirty="0"/>
          </a:p>
          <a:p>
            <a:r>
              <a:rPr lang="en-US" dirty="0"/>
              <a:t>TRS Staff</a:t>
            </a:r>
          </a:p>
          <a:p>
            <a:pPr lvl="1"/>
            <a:r>
              <a:rPr lang="en-US" dirty="0"/>
              <a:t>Contact Information on TRS website</a:t>
            </a:r>
          </a:p>
          <a:p>
            <a:pPr lvl="1"/>
            <a:r>
              <a:rPr lang="en-US" dirty="0"/>
              <a:t>www.trs.mt.gov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735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 Pay Calculator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3" y="1219200"/>
            <a:ext cx="7151154" cy="4937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038600" y="2629711"/>
            <a:ext cx="22098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081618" y="3048000"/>
            <a:ext cx="2166782" cy="6288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715000" y="3305492"/>
            <a:ext cx="609600" cy="3713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953000" y="5715000"/>
            <a:ext cx="1143000" cy="2475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05760"/>
            <a:ext cx="685800" cy="56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57950" y="2333985"/>
            <a:ext cx="1524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Date, Amount, and Option from Form 113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89994" y="3811319"/>
            <a:ext cx="260739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DON’T FORGET TO CLICK TAX CALCULATORS</a:t>
            </a:r>
          </a:p>
        </p:txBody>
      </p:sp>
    </p:spTree>
    <p:extLst>
      <p:ext uri="{BB962C8B-B14F-4D97-AF65-F5344CB8AC3E}">
        <p14:creationId xmlns:p14="http://schemas.microsoft.com/office/powerpoint/2010/main" val="2132010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 Pay Calculator : Result</a:t>
            </a:r>
            <a:br>
              <a:rPr lang="en-US" dirty="0"/>
            </a:br>
            <a:r>
              <a:rPr lang="en-US" dirty="0"/>
              <a:t>Options 1 &amp;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05" y="1219200"/>
            <a:ext cx="4811789" cy="4937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1790700" y="3429000"/>
            <a:ext cx="381000" cy="5334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53000" y="5591219"/>
            <a:ext cx="1143000" cy="2475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9622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 Pay Calculator: Input </a:t>
            </a:r>
            <a:br>
              <a:rPr lang="en-US" dirty="0"/>
            </a:br>
            <a:r>
              <a:rPr lang="en-US" dirty="0"/>
              <a:t>Option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2" y="1219200"/>
            <a:ext cx="7071236" cy="4937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953000" y="5591219"/>
            <a:ext cx="1143000" cy="2475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600" y="4800600"/>
            <a:ext cx="914400" cy="685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8600" y="2743200"/>
            <a:ext cx="914400" cy="88569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829300" y="2743200"/>
            <a:ext cx="1143000" cy="2475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514975" y="3352800"/>
            <a:ext cx="1143000" cy="2475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6536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 Pay Calculator: Result</a:t>
            </a:r>
            <a:br>
              <a:rPr lang="en-US" dirty="0"/>
            </a:br>
            <a:r>
              <a:rPr lang="en-US" dirty="0"/>
              <a:t>Option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89" y="1219200"/>
            <a:ext cx="5277822" cy="4937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838200" y="3429000"/>
            <a:ext cx="1295400" cy="4761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1245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PAY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Term Pay Calculator and Term Pay Forms</a:t>
            </a:r>
          </a:p>
          <a:p>
            <a:pPr lvl="1"/>
            <a:r>
              <a:rPr lang="en-US" dirty="0"/>
              <a:t>Cathy Page– 444-3132</a:t>
            </a:r>
          </a:p>
          <a:p>
            <a:pPr lvl="1"/>
            <a:r>
              <a:rPr lang="en-US" dirty="0"/>
              <a:t>Johnelle Sedlock – 444-4113</a:t>
            </a:r>
          </a:p>
          <a:p>
            <a:pPr lvl="1"/>
            <a:r>
              <a:rPr lang="en-US" dirty="0"/>
              <a:t>Brynn Dennehy – 444-3324</a:t>
            </a:r>
          </a:p>
          <a:p>
            <a:pPr lvl="1"/>
            <a:r>
              <a:rPr lang="en-US" dirty="0"/>
              <a:t>Jessie Hill – 444-3091</a:t>
            </a:r>
          </a:p>
          <a:p>
            <a:pPr lvl="0">
              <a:buClr>
                <a:srgbClr val="727CA3"/>
              </a:buClr>
            </a:pPr>
            <a:r>
              <a:rPr lang="en-US" dirty="0">
                <a:solidFill>
                  <a:prstClr val="black"/>
                </a:solidFill>
              </a:rPr>
              <a:t>Reporting Term Pay on W&amp;C Report</a:t>
            </a:r>
          </a:p>
          <a:p>
            <a:pPr lvl="1"/>
            <a:r>
              <a:rPr lang="en-US" dirty="0"/>
              <a:t>Joyce Love – 444-3323</a:t>
            </a:r>
          </a:p>
          <a:p>
            <a:pPr lvl="1"/>
            <a:r>
              <a:rPr lang="en-US" dirty="0"/>
              <a:t>Nolan Brilz – 444-3679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960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&amp; Contribution Main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2104635" cy="4937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3961" y="1900536"/>
            <a:ext cx="4467989" cy="1200329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It shows a list of any submitted or posted reports that contribute to a balance forward (over/short).</a:t>
            </a:r>
          </a:p>
          <a:p>
            <a:r>
              <a:rPr lang="en-US" dirty="0"/>
              <a:t>(</a:t>
            </a:r>
            <a:r>
              <a:rPr lang="en-US" i="1" dirty="0"/>
              <a:t>next slide</a:t>
            </a:r>
            <a:r>
              <a:rPr lang="en-US" dirty="0"/>
              <a:t>)</a:t>
            </a: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flipH="1">
            <a:off x="2362201" y="3100865"/>
            <a:ext cx="3385755" cy="48053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08777" y="5105400"/>
            <a:ext cx="5339923" cy="92333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Employer name and contact information for payroll/HR should be updated here whenever necessary.  </a:t>
            </a:r>
            <a:r>
              <a:rPr lang="en-US" dirty="0">
                <a:solidFill>
                  <a:srgbClr val="FF0000"/>
                </a:solidFill>
              </a:rPr>
              <a:t>PLEASE UPDATE IF YOU ARE NEW!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438401" y="3962400"/>
            <a:ext cx="107556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5546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 Balance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629400" y="3200400"/>
            <a:ext cx="381000" cy="8571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33600" y="2514600"/>
            <a:ext cx="381000" cy="50478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cm1550\AppData\Local\Microsoft\Windows\Temporary Internet Files\Content.Outlook\Y3S65JY0\Employer Balance screensh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153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4114800" y="3019381"/>
            <a:ext cx="1633157" cy="407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334000" y="3357540"/>
            <a:ext cx="566358" cy="1857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47957" y="2461736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Balance Forward is positive (Employer owes TRS).  If Balance Forward is negative (TRS owes Employer).</a:t>
            </a:r>
          </a:p>
        </p:txBody>
      </p:sp>
    </p:spTree>
    <p:extLst>
      <p:ext uri="{BB962C8B-B14F-4D97-AF65-F5344CB8AC3E}">
        <p14:creationId xmlns:p14="http://schemas.microsoft.com/office/powerpoint/2010/main" val="6917671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&amp; Contribution Main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2104635" cy="4937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17974" y="2209800"/>
            <a:ext cx="5236133" cy="397031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can run PDF reports anytime and print or save to your computer. </a:t>
            </a:r>
            <a:r>
              <a:rPr lang="en-US" i="1" dirty="0"/>
              <a:t>The system does not save previously run reports.</a:t>
            </a:r>
          </a:p>
          <a:p>
            <a:r>
              <a:rPr lang="en-US" b="1" dirty="0">
                <a:solidFill>
                  <a:srgbClr val="C00000"/>
                </a:solidFill>
              </a:rPr>
              <a:t>Contribution Summary </a:t>
            </a:r>
            <a:r>
              <a:rPr lang="en-US" dirty="0"/>
              <a:t>is a PDF version of the Report Summary screen (</a:t>
            </a:r>
            <a:r>
              <a:rPr lang="en-US" i="1" dirty="0"/>
              <a:t>next slide</a:t>
            </a:r>
            <a:r>
              <a:rPr lang="en-US" dirty="0"/>
              <a:t>).</a:t>
            </a:r>
          </a:p>
          <a:p>
            <a:r>
              <a:rPr lang="en-US" dirty="0"/>
              <a:t>If you pay your contributions by check, rather than EFT/ACH, you will print, sign, and mail this with your check.</a:t>
            </a:r>
          </a:p>
          <a:p>
            <a:r>
              <a:rPr lang="en-US" b="1" dirty="0">
                <a:solidFill>
                  <a:srgbClr val="C00000"/>
                </a:solidFill>
              </a:rPr>
              <a:t>Contribution Detail </a:t>
            </a:r>
            <a:r>
              <a:rPr lang="en-US" dirty="0"/>
              <a:t>is a PDF version of the Member List screen (</a:t>
            </a:r>
            <a:r>
              <a:rPr lang="en-US" i="1" dirty="0"/>
              <a:t>Employer Reports section</a:t>
            </a:r>
            <a:r>
              <a:rPr lang="en-US" dirty="0"/>
              <a:t>).</a:t>
            </a:r>
          </a:p>
          <a:p>
            <a:r>
              <a:rPr lang="en-US" b="1" dirty="0">
                <a:solidFill>
                  <a:srgbClr val="C00000"/>
                </a:solidFill>
              </a:rPr>
              <a:t>Working Retirees </a:t>
            </a:r>
            <a:r>
              <a:rPr lang="en-US" dirty="0"/>
              <a:t>is a PDF report of how close your TRS working retiree employees are to their maximum earnings limit.</a:t>
            </a:r>
          </a:p>
          <a:p>
            <a:r>
              <a:rPr lang="en-US" dirty="0"/>
              <a:t>(</a:t>
            </a:r>
            <a:r>
              <a:rPr lang="en-US" i="1" dirty="0"/>
              <a:t>two slide</a:t>
            </a:r>
            <a:r>
              <a:rPr lang="en-US" dirty="0"/>
              <a:t>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438400" y="4345126"/>
            <a:ext cx="870378" cy="30307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119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 Summary</a:t>
            </a:r>
            <a:br>
              <a:rPr lang="en-US" dirty="0"/>
            </a:br>
            <a:r>
              <a:rPr lang="en-US" dirty="0"/>
              <a:t>Contribution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5" y="1311275"/>
            <a:ext cx="4993485" cy="4937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37338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are submitting your contribution via check, you can sign and date this form and enclose with your payment.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34000" y="5334000"/>
            <a:ext cx="6858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5038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Retiree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8309"/>
            <a:ext cx="8229600" cy="447890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8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TRS Employers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Public School Districts</a:t>
            </a:r>
          </a:p>
          <a:p>
            <a:r>
              <a:rPr lang="en-US" dirty="0"/>
              <a:t>State of Montana</a:t>
            </a:r>
          </a:p>
          <a:p>
            <a:r>
              <a:rPr lang="en-US" dirty="0"/>
              <a:t>Office of Public Instruction</a:t>
            </a:r>
          </a:p>
          <a:p>
            <a:r>
              <a:rPr lang="en-US" dirty="0"/>
              <a:t>Board of Public Education</a:t>
            </a:r>
          </a:p>
          <a:p>
            <a:r>
              <a:rPr lang="en-US" dirty="0"/>
              <a:t>Education Cooperatives</a:t>
            </a:r>
          </a:p>
          <a:p>
            <a:r>
              <a:rPr lang="en-US" dirty="0"/>
              <a:t>Montana School for the Deaf and Blind</a:t>
            </a:r>
          </a:p>
          <a:p>
            <a:r>
              <a:rPr lang="en-US" dirty="0"/>
              <a:t>Youth Correctional Facilities</a:t>
            </a:r>
          </a:p>
          <a:p>
            <a:r>
              <a:rPr lang="en-US" dirty="0"/>
              <a:t>Montana University System</a:t>
            </a:r>
          </a:p>
          <a:p>
            <a:r>
              <a:rPr lang="en-US" dirty="0"/>
              <a:t>Community Colleges</a:t>
            </a:r>
          </a:p>
          <a:p>
            <a:r>
              <a:rPr lang="en-US" dirty="0"/>
              <a:t>Any other agency, political subdivision (</a:t>
            </a:r>
            <a:r>
              <a:rPr lang="en-US" i="1" dirty="0"/>
              <a:t>e.g. county</a:t>
            </a:r>
            <a:r>
              <a:rPr lang="en-US" dirty="0"/>
              <a:t>), or instrumentality of the state (</a:t>
            </a:r>
            <a:r>
              <a:rPr lang="en-US" i="1" dirty="0"/>
              <a:t>e.g. CSPD, educational cooperative</a:t>
            </a:r>
            <a:r>
              <a:rPr lang="en-US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669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&amp; Contribution Main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2104635" cy="4937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97940" y="3653135"/>
            <a:ext cx="4300920" cy="147732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Online Administrator will use this selection in order to give access to Additional Users, once they have registered online and submitted their user name (</a:t>
            </a:r>
            <a:r>
              <a:rPr lang="en-US" i="1" dirty="0"/>
              <a:t>but not password!) </a:t>
            </a:r>
            <a:r>
              <a:rPr lang="en-US" dirty="0"/>
              <a:t>to you.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362200" y="4648200"/>
            <a:ext cx="1524000" cy="12909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5036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Start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1804"/>
            <a:ext cx="5162550" cy="38290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2667000"/>
            <a:ext cx="2781300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Quick Start Guide is available on the Wage &amp; Contribution Reporting System web page to help you get started.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276600" y="2129134"/>
            <a:ext cx="2971800" cy="5378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8369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Manual – Table of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295401"/>
            <a:ext cx="7962900" cy="381177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1" y="4953000"/>
            <a:ext cx="4457700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Once you have entered the Wage &amp; Contribution Reporting System, you will have access to the Online Manual.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743200" y="1143000"/>
            <a:ext cx="3048000" cy="3810000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139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242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441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TRS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person employed at least 210 hours during the fiscal year in a position reportable to TRS must become a member of TRS.</a:t>
            </a:r>
          </a:p>
          <a:p>
            <a:endParaRPr lang="en-US" dirty="0"/>
          </a:p>
          <a:p>
            <a:r>
              <a:rPr lang="en-US" dirty="0"/>
              <a:t>TRS membership is not dependent on the job title but on the responsibilities and duties of the position.</a:t>
            </a:r>
          </a:p>
        </p:txBody>
      </p:sp>
      <p:pic>
        <p:nvPicPr>
          <p:cNvPr id="2050" name="Picture 2" descr="http://content.mycutegraphics.com/graphics/school/classroom-librarian-bo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69605"/>
            <a:ext cx="2664240" cy="18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079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TRS Retiree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TRS member is considered to be retired once they have:</a:t>
            </a:r>
          </a:p>
          <a:p>
            <a:pPr lvl="1"/>
            <a:r>
              <a:rPr lang="en-US" dirty="0"/>
              <a:t>Terminated all employment in positions reportable to TRS, </a:t>
            </a:r>
            <a:r>
              <a:rPr lang="en-US" b="1" i="1" dirty="0"/>
              <a:t>and</a:t>
            </a:r>
          </a:p>
          <a:p>
            <a:pPr lvl="1"/>
            <a:r>
              <a:rPr lang="en-US" dirty="0"/>
              <a:t>Received at least one  monthly benefit payment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 TRS member has </a:t>
            </a:r>
            <a:r>
              <a:rPr lang="en-US" b="1" i="1" dirty="0"/>
              <a:t>NOT</a:t>
            </a:r>
            <a:r>
              <a:rPr lang="en-US" dirty="0"/>
              <a:t> terminated employment if they have a prearranged agreement to return to work for their pre-retirement employer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  <p:pic>
        <p:nvPicPr>
          <p:cNvPr id="3074" name="Picture 2" descr="http://sr.photos3.fotosearch.com/bthumb/CSP/CSP991/k117824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33600"/>
            <a:ext cx="1409700" cy="121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5281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Retiree Reportable Positions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Working retirees must be reported to TRS if</a:t>
            </a:r>
          </a:p>
          <a:p>
            <a:pPr lvl="1"/>
            <a:r>
              <a:rPr lang="en-US" dirty="0"/>
              <a:t>The performance of duties and functions would require participation in TRS for an active member.</a:t>
            </a:r>
          </a:p>
          <a:p>
            <a:r>
              <a:rPr lang="en-US" dirty="0"/>
              <a:t>The job title does not determine reportability to TRS, it is the nature of the </a:t>
            </a:r>
            <a:r>
              <a:rPr lang="en-US" i="1" dirty="0"/>
              <a:t>services, duties, </a:t>
            </a:r>
            <a:r>
              <a:rPr lang="en-US" dirty="0"/>
              <a:t>and</a:t>
            </a:r>
            <a:r>
              <a:rPr lang="en-US" i="1" dirty="0"/>
              <a:t> functions</a:t>
            </a:r>
            <a:r>
              <a:rPr lang="en-US" dirty="0"/>
              <a:t> of the position.</a:t>
            </a:r>
          </a:p>
          <a:p>
            <a:r>
              <a:rPr lang="en-US" dirty="0"/>
              <a:t>Working retirees must be reported if they are </a:t>
            </a:r>
          </a:p>
          <a:p>
            <a:pPr lvl="1"/>
            <a:r>
              <a:rPr lang="en-US" dirty="0"/>
              <a:t>employed by the employer, </a:t>
            </a:r>
          </a:p>
          <a:p>
            <a:pPr lvl="1"/>
            <a:r>
              <a:rPr lang="en-US" dirty="0"/>
              <a:t>an independent contractor, </a:t>
            </a:r>
          </a:p>
          <a:p>
            <a:pPr lvl="1"/>
            <a:r>
              <a:rPr lang="en-US" dirty="0"/>
              <a:t>an employee of a third party, or </a:t>
            </a:r>
          </a:p>
          <a:p>
            <a:pPr lvl="1"/>
            <a:r>
              <a:rPr lang="en-US" dirty="0"/>
              <a:t>If the retiree is a volunteer and does NOT meet the legal definition of a “bona fide volunteer position”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484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Retiree 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Employers pay contributions for TRS working retirees</a:t>
            </a:r>
          </a:p>
          <a:p>
            <a:pPr lvl="1"/>
            <a:r>
              <a:rPr lang="en-US" dirty="0"/>
              <a:t>Employers remit to TRS a percentage of total earned compensation paid to each retired TRS member that they </a:t>
            </a:r>
            <a:r>
              <a:rPr lang="en-US" i="1" dirty="0"/>
              <a:t>employ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As of July 1, 2017 the rate increases to 11.35%.</a:t>
            </a:r>
          </a:p>
          <a:p>
            <a:pPr lvl="1"/>
            <a:r>
              <a:rPr lang="en-US" dirty="0"/>
              <a:t>If the retiree is a </a:t>
            </a:r>
            <a:r>
              <a:rPr lang="en-US" i="1" dirty="0"/>
              <a:t>volunteer that does NOT meet the Bona Fide Volunteer Position requirements</a:t>
            </a:r>
            <a:r>
              <a:rPr lang="en-US" dirty="0"/>
              <a:t>, the employer must </a:t>
            </a:r>
          </a:p>
          <a:p>
            <a:pPr lvl="2"/>
            <a:r>
              <a:rPr lang="en-US" dirty="0"/>
              <a:t>assign a reasonable value to the time (e.g. per hour rate, sub, rate, or other rate paid employee for similar work) and </a:t>
            </a:r>
          </a:p>
          <a:p>
            <a:pPr lvl="2"/>
            <a:r>
              <a:rPr lang="en-US" dirty="0"/>
              <a:t>contributions must be remitted to TRS by the employer based on the volunteer hours.</a:t>
            </a:r>
          </a:p>
          <a:p>
            <a:pPr lvl="2"/>
            <a:r>
              <a:rPr lang="en-US" dirty="0"/>
              <a:t>More on this - TRS Legislative Update session</a:t>
            </a:r>
          </a:p>
          <a:p>
            <a:pPr lvl="1"/>
            <a:r>
              <a:rPr lang="en-US" dirty="0"/>
              <a:t>If the retiree is an </a:t>
            </a:r>
            <a:r>
              <a:rPr lang="en-US" i="1" dirty="0"/>
              <a:t>independent consultant </a:t>
            </a:r>
            <a:r>
              <a:rPr lang="en-US" dirty="0"/>
              <a:t>or an </a:t>
            </a:r>
            <a:r>
              <a:rPr lang="en-US" i="1" dirty="0"/>
              <a:t>employee of a third party</a:t>
            </a:r>
            <a:r>
              <a:rPr lang="en-US" dirty="0"/>
              <a:t>, contributions must be remitted to TRS by the employer based on the compensation paid for services rendered.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830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Hiring TRS Retired Members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150 calendar day break in service</a:t>
            </a:r>
          </a:p>
          <a:p>
            <a:pPr lvl="1"/>
            <a:r>
              <a:rPr lang="en-US" dirty="0"/>
              <a:t>Retired TRS members may not return to work in a paid TRS position until 150 calendar days have elapsed. </a:t>
            </a:r>
          </a:p>
          <a:p>
            <a:pPr lvl="2"/>
            <a:r>
              <a:rPr lang="en-US" dirty="0"/>
              <a:t>Rules are different for Bona Fide Volunteer Positions</a:t>
            </a:r>
          </a:p>
          <a:p>
            <a:pPr lvl="2"/>
            <a:r>
              <a:rPr lang="en-US" dirty="0"/>
              <a:t>May substitute teach up to 45 days within the 150 days</a:t>
            </a:r>
          </a:p>
          <a:p>
            <a:pPr lvl="2"/>
            <a:endParaRPr lang="en-US" dirty="0"/>
          </a:p>
          <a:p>
            <a:r>
              <a:rPr lang="en-US" dirty="0"/>
              <a:t>Working Retirees</a:t>
            </a:r>
          </a:p>
          <a:p>
            <a:pPr lvl="1"/>
            <a:r>
              <a:rPr lang="en-US" dirty="0"/>
              <a:t>Must comply with break in service and earnings limitations.</a:t>
            </a:r>
          </a:p>
          <a:p>
            <a:pPr lvl="1"/>
            <a:r>
              <a:rPr lang="en-US" dirty="0"/>
              <a:t>Employers must submit contributions for their working retirees.</a:t>
            </a:r>
          </a:p>
          <a:p>
            <a:pPr lvl="1"/>
            <a:endParaRPr lang="en-US" dirty="0"/>
          </a:p>
          <a:p>
            <a:r>
              <a:rPr lang="en-US" dirty="0"/>
              <a:t>Independent contractors</a:t>
            </a:r>
          </a:p>
          <a:p>
            <a:pPr lvl="1"/>
            <a:r>
              <a:rPr lang="en-US" dirty="0"/>
              <a:t>Retired TRS members who return to work as an independent contractor must be reported to TRS and must comply with all necessary limitations.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674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Reminders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Sign up for ACH payments</a:t>
            </a:r>
          </a:p>
          <a:p>
            <a:pPr lvl="1"/>
            <a:r>
              <a:rPr lang="en-US" dirty="0"/>
              <a:t>ACH payments are safer and quicker to process</a:t>
            </a:r>
          </a:p>
          <a:p>
            <a:pPr lvl="1"/>
            <a:r>
              <a:rPr lang="en-US" dirty="0"/>
              <a:t>Easy accounting and less cost</a:t>
            </a:r>
          </a:p>
          <a:p>
            <a:pPr lvl="1"/>
            <a:r>
              <a:rPr lang="en-US" dirty="0"/>
              <a:t>Can choose ACH pull date</a:t>
            </a:r>
          </a:p>
          <a:p>
            <a:r>
              <a:rPr lang="en-US" dirty="0"/>
              <a:t>If remitting checks please send a copy of your contribution report</a:t>
            </a:r>
          </a:p>
          <a:p>
            <a:pPr lvl="1"/>
            <a:r>
              <a:rPr lang="en-US" dirty="0"/>
              <a:t>You can send the Print Screen version or the Contribution Summary Report</a:t>
            </a:r>
          </a:p>
          <a:p>
            <a:r>
              <a:rPr lang="en-US" dirty="0"/>
              <a:t>Do not skip pay period when creating a report</a:t>
            </a:r>
          </a:p>
          <a:p>
            <a:pPr lvl="1"/>
            <a:r>
              <a:rPr lang="en-US" dirty="0"/>
              <a:t>Please double check to be sure the report you are creating is for the proper pay period</a:t>
            </a:r>
          </a:p>
          <a:p>
            <a:pPr lvl="1"/>
            <a:r>
              <a:rPr lang="en-US" dirty="0"/>
              <a:t>TRS must do several adjustment to move wages and contributions to correct period.</a:t>
            </a:r>
          </a:p>
          <a:p>
            <a:r>
              <a:rPr lang="en-US" dirty="0"/>
              <a:t>Reports Due by 15</a:t>
            </a:r>
            <a:r>
              <a:rPr lang="en-US" baseline="30000" dirty="0"/>
              <a:t>th</a:t>
            </a:r>
            <a:r>
              <a:rPr lang="en-US" dirty="0"/>
              <a:t> of following month</a:t>
            </a:r>
          </a:p>
          <a:p>
            <a:pPr lvl="1"/>
            <a:r>
              <a:rPr lang="en-US" dirty="0"/>
              <a:t>Please be sure reports are submitted on time</a:t>
            </a:r>
          </a:p>
          <a:p>
            <a:pPr lvl="1"/>
            <a:r>
              <a:rPr lang="en-US" dirty="0"/>
              <a:t>TRS will contact the Superintendent if necessary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4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TRS Members</a:t>
            </a:r>
            <a:br>
              <a:rPr lang="en-US"/>
            </a:br>
            <a:r>
              <a:rPr lang="en-US"/>
              <a:t>Examples of Some Reportable </a:t>
            </a:r>
            <a:r>
              <a:rPr lang="en-US" dirty="0"/>
              <a:t>Positions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Coach</a:t>
            </a:r>
          </a:p>
          <a:p>
            <a:r>
              <a:rPr lang="en-US" dirty="0"/>
              <a:t>Dean of Students</a:t>
            </a:r>
          </a:p>
          <a:p>
            <a:r>
              <a:rPr lang="en-US" dirty="0"/>
              <a:t>Guidance Counselor</a:t>
            </a:r>
          </a:p>
          <a:p>
            <a:r>
              <a:rPr lang="en-US" dirty="0"/>
              <a:t>Librarian</a:t>
            </a:r>
          </a:p>
          <a:p>
            <a:r>
              <a:rPr lang="en-US" dirty="0"/>
              <a:t>Paraprofessional</a:t>
            </a:r>
          </a:p>
          <a:p>
            <a:r>
              <a:rPr lang="en-US" dirty="0"/>
              <a:t>PE Instructor</a:t>
            </a:r>
          </a:p>
          <a:p>
            <a:r>
              <a:rPr lang="en-US" dirty="0"/>
              <a:t>Principal</a:t>
            </a:r>
          </a:p>
          <a:p>
            <a:r>
              <a:rPr lang="en-US" dirty="0"/>
              <a:t>School Nurse</a:t>
            </a:r>
          </a:p>
          <a:p>
            <a:r>
              <a:rPr lang="en-US" dirty="0"/>
              <a:t>School Psychologist</a:t>
            </a:r>
          </a:p>
          <a:p>
            <a:r>
              <a:rPr lang="en-US" dirty="0"/>
              <a:t>Speech Therapist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Substitute Teacher</a:t>
            </a:r>
          </a:p>
          <a:p>
            <a:r>
              <a:rPr lang="en-US" dirty="0"/>
              <a:t>Study Hall Monitor</a:t>
            </a:r>
          </a:p>
          <a:p>
            <a:r>
              <a:rPr lang="en-US" dirty="0"/>
              <a:t>Superintendent</a:t>
            </a:r>
          </a:p>
          <a:p>
            <a:r>
              <a:rPr lang="en-US" dirty="0"/>
              <a:t>Teacher</a:t>
            </a:r>
          </a:p>
          <a:p>
            <a:r>
              <a:rPr lang="en-US" dirty="0"/>
              <a:t>Teacher’s Aide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Determined by </a:t>
            </a:r>
            <a:r>
              <a:rPr lang="en-US" b="1" i="1" dirty="0">
                <a:solidFill>
                  <a:srgbClr val="FF0000"/>
                </a:solidFill>
              </a:rPr>
              <a:t>duties</a:t>
            </a:r>
            <a:r>
              <a:rPr lang="en-US" dirty="0">
                <a:solidFill>
                  <a:srgbClr val="FF0000"/>
                </a:solidFill>
              </a:rPr>
              <a:t>, not by title</a:t>
            </a:r>
          </a:p>
          <a:p>
            <a:r>
              <a:rPr lang="en-US" dirty="0">
                <a:solidFill>
                  <a:srgbClr val="FF0000"/>
                </a:solidFill>
              </a:rPr>
              <a:t>Contact TRS if you have any questions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83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Reminders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June reports</a:t>
            </a:r>
          </a:p>
          <a:p>
            <a:pPr lvl="1"/>
            <a:r>
              <a:rPr lang="en-US" dirty="0"/>
              <a:t>All June reports must be in by July 15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TRS will send out reminder emails in June and early July</a:t>
            </a:r>
          </a:p>
          <a:p>
            <a:pPr lvl="1"/>
            <a:r>
              <a:rPr lang="en-US" dirty="0"/>
              <a:t>TRS must close fiscal year in mid July</a:t>
            </a:r>
          </a:p>
          <a:p>
            <a:pPr lvl="1"/>
            <a:r>
              <a:rPr lang="en-US" dirty="0"/>
              <a:t>If June reports are not on time the employer’s Net Pension Liability will be significantly affected.</a:t>
            </a:r>
          </a:p>
          <a:p>
            <a:r>
              <a:rPr lang="en-US" dirty="0"/>
              <a:t>Update contact information</a:t>
            </a:r>
          </a:p>
          <a:p>
            <a:pPr lvl="1"/>
            <a:r>
              <a:rPr lang="en-US" dirty="0"/>
              <a:t>Please double check your contact information</a:t>
            </a:r>
          </a:p>
          <a:p>
            <a:pPr lvl="1"/>
            <a:r>
              <a:rPr lang="en-US" dirty="0"/>
              <a:t>New clerks!</a:t>
            </a:r>
          </a:p>
          <a:p>
            <a:r>
              <a:rPr lang="en-US" dirty="0"/>
              <a:t>Warnings and Membership Forms</a:t>
            </a:r>
          </a:p>
          <a:p>
            <a:pPr lvl="1"/>
            <a:r>
              <a:rPr lang="en-US" dirty="0"/>
              <a:t>Please review your warnings and try to eliminate reoccurring issues. Call in with questions.</a:t>
            </a:r>
          </a:p>
          <a:p>
            <a:pPr lvl="1"/>
            <a:r>
              <a:rPr lang="en-US" dirty="0"/>
              <a:t>Please send in new membership forms if you have warnings.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969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Reminders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Be sure to use most recent forms</a:t>
            </a:r>
          </a:p>
          <a:p>
            <a:pPr lvl="1"/>
            <a:r>
              <a:rPr lang="en-US" dirty="0"/>
              <a:t>TRS is still receiving old forms </a:t>
            </a:r>
          </a:p>
          <a:p>
            <a:pPr lvl="1"/>
            <a:r>
              <a:rPr lang="en-US" dirty="0"/>
              <a:t>Check the website for new forms </a:t>
            </a:r>
          </a:p>
          <a:p>
            <a:pPr lvl="2"/>
            <a:r>
              <a:rPr lang="en-US" dirty="0"/>
              <a:t>trs.mt.gov/</a:t>
            </a:r>
            <a:r>
              <a:rPr lang="en-US" dirty="0" err="1"/>
              <a:t>TrsInfo</a:t>
            </a:r>
            <a:r>
              <a:rPr lang="en-US" dirty="0"/>
              <a:t>/Forms</a:t>
            </a:r>
          </a:p>
          <a:p>
            <a:pPr lvl="2"/>
            <a:r>
              <a:rPr lang="en-US" dirty="0"/>
              <a:t>TRS Home </a:t>
            </a:r>
            <a:r>
              <a:rPr lang="en-US"/>
              <a:t>Page - Popular </a:t>
            </a:r>
            <a:r>
              <a:rPr lang="en-US" dirty="0"/>
              <a:t>Link</a:t>
            </a:r>
          </a:p>
          <a:p>
            <a:pPr lvl="1"/>
            <a:r>
              <a:rPr lang="en-US" dirty="0"/>
              <a:t>Discard old forms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702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Reminders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Warning – Hourly vs Full-Time</a:t>
            </a:r>
          </a:p>
          <a:p>
            <a:pPr lvl="1"/>
            <a:r>
              <a:rPr lang="en-US" dirty="0"/>
              <a:t>You must choose the “Member Status” in the system or it will default to Full-Time.</a:t>
            </a:r>
          </a:p>
          <a:p>
            <a:pPr lvl="1"/>
            <a:r>
              <a:rPr lang="en-US" dirty="0"/>
              <a:t>If an employee is not contracted as a full-time teacher or contracted as a part-time teacher they are probably hourly</a:t>
            </a:r>
          </a:p>
          <a:p>
            <a:pPr lvl="1"/>
            <a:r>
              <a:rPr lang="en-US" dirty="0"/>
              <a:t>If an hourly employee goes over 140 hours in a month our system will give them 1.00 FTE.  But you should still just report the hours.</a:t>
            </a:r>
          </a:p>
          <a:p>
            <a:r>
              <a:rPr lang="en-US" dirty="0"/>
              <a:t>Warning – Retired Member Reporting Contributions</a:t>
            </a:r>
          </a:p>
          <a:p>
            <a:pPr lvl="1"/>
            <a:r>
              <a:rPr lang="en-US" dirty="0"/>
              <a:t>Should they be reported as an Active Member or a Working Retiree?</a:t>
            </a:r>
          </a:p>
          <a:p>
            <a:pPr lvl="1"/>
            <a:r>
              <a:rPr lang="en-US" dirty="0"/>
              <a:t>If TRS has to change the report it will create an overage or shortage.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91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TRS Employers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242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493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TRS Website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TRS website is located at: </a:t>
            </a:r>
            <a:r>
              <a:rPr lang="en-US" dirty="0">
                <a:hlinkClick r:id="rId2"/>
              </a:rPr>
              <a:t>www.trs.mt.gov</a:t>
            </a:r>
            <a:endParaRPr lang="en-US" sz="800" dirty="0"/>
          </a:p>
          <a:p>
            <a:endParaRPr lang="en-US" sz="800" dirty="0"/>
          </a:p>
          <a:p>
            <a:pPr lvl="1"/>
            <a:r>
              <a:rPr lang="en-US" dirty="0"/>
              <a:t>Active Members</a:t>
            </a:r>
          </a:p>
          <a:p>
            <a:pPr lvl="1"/>
            <a:r>
              <a:rPr lang="en-US" dirty="0"/>
              <a:t>Benefit Recipients</a:t>
            </a:r>
          </a:p>
          <a:p>
            <a:pPr lvl="1"/>
            <a:r>
              <a:rPr lang="en-US" dirty="0"/>
              <a:t>Employers</a:t>
            </a:r>
          </a:p>
          <a:p>
            <a:pPr lvl="1"/>
            <a:r>
              <a:rPr lang="en-US" dirty="0"/>
              <a:t>Resources</a:t>
            </a:r>
          </a:p>
          <a:p>
            <a:pPr lvl="1"/>
            <a:r>
              <a:rPr lang="en-US" dirty="0"/>
              <a:t>About TRS</a:t>
            </a:r>
          </a:p>
          <a:p>
            <a:pPr lvl="1"/>
            <a:r>
              <a:rPr lang="en-US" dirty="0"/>
              <a:t>TRS Board</a:t>
            </a:r>
          </a:p>
          <a:p>
            <a:pPr lvl="1"/>
            <a:r>
              <a:rPr lang="en-US" dirty="0"/>
              <a:t>Contact TRS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  <p:pic>
        <p:nvPicPr>
          <p:cNvPr id="2050" name="Picture 2" descr="teachers trust t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44" y="4953000"/>
            <a:ext cx="35528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est.trs.mt.gov/../../images/home_pic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63775"/>
            <a:ext cx="45053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171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TRS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Our staff members are available to help you with questions or problems that you may have.</a:t>
            </a:r>
          </a:p>
          <a:p>
            <a:endParaRPr lang="en-US" dirty="0"/>
          </a:p>
          <a:p>
            <a:pPr lvl="1"/>
            <a:r>
              <a:rPr lang="en-US" dirty="0"/>
              <a:t>Website:	</a:t>
            </a:r>
            <a:r>
              <a:rPr lang="en-US" dirty="0">
                <a:hlinkClick r:id="rId2"/>
              </a:rPr>
              <a:t>trs.mt.gov</a:t>
            </a:r>
            <a:endParaRPr lang="en-US" dirty="0"/>
          </a:p>
          <a:p>
            <a:pPr lvl="1"/>
            <a:r>
              <a:rPr lang="en-US" dirty="0"/>
              <a:t>Phone: 	(406) 444-3134 / (866) 600-4045</a:t>
            </a:r>
          </a:p>
          <a:p>
            <a:pPr lvl="1"/>
            <a:r>
              <a:rPr lang="en-US" dirty="0"/>
              <a:t>Email:	</a:t>
            </a:r>
            <a:r>
              <a:rPr lang="en-US" dirty="0">
                <a:hlinkClick r:id="rId3"/>
              </a:rPr>
              <a:t>trswebadmin@mt.gov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Contact TRS Staff page on the website has information on specific staff members who can help you address specific questions.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319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  <p:pic>
        <p:nvPicPr>
          <p:cNvPr id="2050" name="Picture 2" descr="http://www.cloudethernet.org/wp-content/uploads/2013/06/shutterstock_138532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1154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0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Excluded from TRS membership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Bus driver</a:t>
            </a:r>
          </a:p>
          <a:p>
            <a:r>
              <a:rPr lang="en-US" dirty="0"/>
              <a:t>Cafeteria staff</a:t>
            </a:r>
          </a:p>
          <a:p>
            <a:r>
              <a:rPr lang="en-US" dirty="0"/>
              <a:t>Custodial staff</a:t>
            </a:r>
          </a:p>
          <a:p>
            <a:r>
              <a:rPr lang="en-US" dirty="0"/>
              <a:t>Hall monitors</a:t>
            </a:r>
          </a:p>
          <a:p>
            <a:r>
              <a:rPr lang="en-US" dirty="0"/>
              <a:t>Non-instructional information technology staff</a:t>
            </a:r>
          </a:p>
          <a:p>
            <a:r>
              <a:rPr lang="en-US" dirty="0"/>
              <a:t>Playground aide</a:t>
            </a:r>
          </a:p>
          <a:p>
            <a:r>
              <a:rPr lang="en-US" dirty="0"/>
              <a:t>School Clerks</a:t>
            </a:r>
          </a:p>
          <a:p>
            <a:r>
              <a:rPr lang="en-US" dirty="0"/>
              <a:t>Ticket takers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Contact TRS if you have any questions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6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Eligibility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D113-5318-44AC-BFF7-1037F5D83E4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Employees must be enrolled in TRS if they</a:t>
            </a:r>
          </a:p>
          <a:p>
            <a:pPr lvl="1"/>
            <a:r>
              <a:rPr lang="en-US" dirty="0"/>
              <a:t>Are employed in a TRS reportable position</a:t>
            </a:r>
          </a:p>
          <a:p>
            <a:pPr lvl="1"/>
            <a:r>
              <a:rPr lang="en-US" dirty="0"/>
              <a:t>Will be employed in the position for at least 30 days or 210 hours in a fiscal year</a:t>
            </a:r>
          </a:p>
          <a:p>
            <a:pPr lvl="1"/>
            <a:r>
              <a:rPr lang="en-US" dirty="0"/>
              <a:t>Anything over 210 hours in a fiscal year is reportable</a:t>
            </a:r>
          </a:p>
          <a:p>
            <a:pPr lvl="1"/>
            <a:r>
              <a:rPr lang="en-US" dirty="0"/>
              <a:t>Anything under 210 hours is not reportable </a:t>
            </a:r>
            <a:endParaRPr lang="en-US" sz="800" dirty="0"/>
          </a:p>
          <a:p>
            <a:r>
              <a:rPr lang="en-US" dirty="0"/>
              <a:t>Full-time</a:t>
            </a:r>
          </a:p>
          <a:p>
            <a:pPr lvl="1"/>
            <a:r>
              <a:rPr lang="en-US" dirty="0"/>
              <a:t>At least 180 days or 140 hours in a fiscal year</a:t>
            </a:r>
          </a:p>
          <a:p>
            <a:pPr lvl="1"/>
            <a:r>
              <a:rPr lang="en-US" dirty="0"/>
              <a:t>Usually contracted full-time teachers</a:t>
            </a:r>
            <a:endParaRPr lang="en-US" sz="800" dirty="0"/>
          </a:p>
          <a:p>
            <a:r>
              <a:rPr lang="en-US" dirty="0"/>
              <a:t>Part-time</a:t>
            </a:r>
          </a:p>
          <a:p>
            <a:pPr lvl="1"/>
            <a:r>
              <a:rPr lang="en-US" dirty="0"/>
              <a:t>Usually contracted part-time teachers</a:t>
            </a:r>
          </a:p>
          <a:p>
            <a:r>
              <a:rPr lang="en-US" dirty="0"/>
              <a:t>Hourly</a:t>
            </a:r>
          </a:p>
          <a:p>
            <a:pPr lvl="1"/>
            <a:r>
              <a:rPr lang="en-US" dirty="0"/>
              <a:t>No Contract - paid hourly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333500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49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3936</TotalTime>
  <Words>3304</Words>
  <Application>Microsoft Office PowerPoint</Application>
  <PresentationFormat>On-screen Show (4:3)</PresentationFormat>
  <Paragraphs>506</Paragraphs>
  <Slides>76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Arial</vt:lpstr>
      <vt:lpstr>Calibri</vt:lpstr>
      <vt:lpstr>Times New Roman</vt:lpstr>
      <vt:lpstr>Wingdings</vt:lpstr>
      <vt:lpstr>Wingdings 3</vt:lpstr>
      <vt:lpstr>Origin</vt:lpstr>
      <vt:lpstr> MASBO Summer Conference June 13, 2018</vt:lpstr>
      <vt:lpstr>Part One General Information</vt:lpstr>
      <vt:lpstr>Agenda</vt:lpstr>
      <vt:lpstr>Overview</vt:lpstr>
      <vt:lpstr>Teachers’ Retirement System</vt:lpstr>
      <vt:lpstr>TRS Employers</vt:lpstr>
      <vt:lpstr>TRS Members Examples of Some Reportable Positions </vt:lpstr>
      <vt:lpstr>Excluded from TRS membership</vt:lpstr>
      <vt:lpstr>Membership Eligibility</vt:lpstr>
      <vt:lpstr>Membership Eligibility</vt:lpstr>
      <vt:lpstr>New Hires: Form 107</vt:lpstr>
      <vt:lpstr>New Hires: Forms 102 &amp; 123</vt:lpstr>
      <vt:lpstr>Contributions to TRS</vt:lpstr>
      <vt:lpstr>Reportable Earned Compensation</vt:lpstr>
      <vt:lpstr>Contributions to TRS</vt:lpstr>
      <vt:lpstr>Contributions to TRS</vt:lpstr>
      <vt:lpstr>Part Two TRS Online Reporting System</vt:lpstr>
      <vt:lpstr>Agenda</vt:lpstr>
      <vt:lpstr>Overview</vt:lpstr>
      <vt:lpstr>TRS Online Services (Form 141)</vt:lpstr>
      <vt:lpstr>TRS Online Accounts</vt:lpstr>
      <vt:lpstr>Insurance Deduction System</vt:lpstr>
      <vt:lpstr>Insurance Deduction System</vt:lpstr>
      <vt:lpstr>Insurance Deduction System</vt:lpstr>
      <vt:lpstr>Wage &amp; Contribution  Reporting</vt:lpstr>
      <vt:lpstr>Wage &amp; Contribution Main Menu</vt:lpstr>
      <vt:lpstr>List Employer Report</vt:lpstr>
      <vt:lpstr>List Employer Report</vt:lpstr>
      <vt:lpstr>Report Summary Copy Forward</vt:lpstr>
      <vt:lpstr>Report Summary Employer Edit Mode</vt:lpstr>
      <vt:lpstr>Report Summary Edit Report Header</vt:lpstr>
      <vt:lpstr>Report Summary Employer Edit Mode</vt:lpstr>
      <vt:lpstr>Sample:  Employer Edit Report</vt:lpstr>
      <vt:lpstr>Report Summary Edited with Errors</vt:lpstr>
      <vt:lpstr>Member List</vt:lpstr>
      <vt:lpstr>Employer Report Errors and Warnings</vt:lpstr>
      <vt:lpstr>Report Summary Employer Edit Mode</vt:lpstr>
      <vt:lpstr>Submit Report</vt:lpstr>
      <vt:lpstr>Full Reporting Cycle</vt:lpstr>
      <vt:lpstr>Report Summary Unsubmit</vt:lpstr>
      <vt:lpstr>Print Report / Print Screen </vt:lpstr>
      <vt:lpstr>Wage &amp; Contribution Main Menu</vt:lpstr>
      <vt:lpstr>Member Search</vt:lpstr>
      <vt:lpstr>Member Search/Edit</vt:lpstr>
      <vt:lpstr>Edit Member</vt:lpstr>
      <vt:lpstr>Wage &amp; Contribution Main Menu</vt:lpstr>
      <vt:lpstr>Report Upload</vt:lpstr>
      <vt:lpstr>Wage &amp; Contribution Main Menu</vt:lpstr>
      <vt:lpstr>Termination Pay Overview:</vt:lpstr>
      <vt:lpstr>Term Pay Calculator</vt:lpstr>
      <vt:lpstr>Term Pay Calculator : Result Options 1 &amp; 2</vt:lpstr>
      <vt:lpstr>Term Pay Calculator: Input  Option 1</vt:lpstr>
      <vt:lpstr>Term Pay Calculator: Result Option 1</vt:lpstr>
      <vt:lpstr>TERM PAY QUESTIONS</vt:lpstr>
      <vt:lpstr>Wage &amp; Contribution Main Menu</vt:lpstr>
      <vt:lpstr>Employer Balance</vt:lpstr>
      <vt:lpstr>Wage &amp; Contribution Main Menu</vt:lpstr>
      <vt:lpstr>Report Summary Contribution Report</vt:lpstr>
      <vt:lpstr>Working Retiree Report</vt:lpstr>
      <vt:lpstr>Wage &amp; Contribution Main Menu</vt:lpstr>
      <vt:lpstr>Quick Start Guide</vt:lpstr>
      <vt:lpstr>Online Manual – Table of Contents</vt:lpstr>
      <vt:lpstr>Reminders</vt:lpstr>
      <vt:lpstr>TRS Members</vt:lpstr>
      <vt:lpstr>TRS Retiree</vt:lpstr>
      <vt:lpstr>Working Retiree Reportable Positions </vt:lpstr>
      <vt:lpstr>Working Retiree Contributions</vt:lpstr>
      <vt:lpstr>Hiring TRS Retired Members</vt:lpstr>
      <vt:lpstr>Other Reminders</vt:lpstr>
      <vt:lpstr>Other Reminders</vt:lpstr>
      <vt:lpstr>Other Reminders</vt:lpstr>
      <vt:lpstr>Other Reminders</vt:lpstr>
      <vt:lpstr>Resources for TRS Employers</vt:lpstr>
      <vt:lpstr>TRS Website</vt:lpstr>
      <vt:lpstr>TRS Staff</vt:lpstr>
      <vt:lpstr>Thank You!</vt:lpstr>
    </vt:vector>
  </TitlesOfParts>
  <Company>TRS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Retirement Application Packet</dc:title>
  <dc:creator>Emma MacKenzie</dc:creator>
  <cp:lastModifiedBy>Brilz, Nolan</cp:lastModifiedBy>
  <cp:revision>263</cp:revision>
  <cp:lastPrinted>2016-06-14T14:55:21Z</cp:lastPrinted>
  <dcterms:created xsi:type="dcterms:W3CDTF">2014-02-06T21:38:55Z</dcterms:created>
  <dcterms:modified xsi:type="dcterms:W3CDTF">2018-06-05T22:05:21Z</dcterms:modified>
</cp:coreProperties>
</file>