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7" r:id="rId2"/>
  </p:sldMasterIdLst>
  <p:notesMasterIdLst>
    <p:notesMasterId r:id="rId18"/>
  </p:notesMasterIdLst>
  <p:sldIdLst>
    <p:sldId id="320" r:id="rId3"/>
    <p:sldId id="258" r:id="rId4"/>
    <p:sldId id="261" r:id="rId5"/>
    <p:sldId id="270" r:id="rId6"/>
    <p:sldId id="281" r:id="rId7"/>
    <p:sldId id="346" r:id="rId8"/>
    <p:sldId id="341" r:id="rId9"/>
    <p:sldId id="342" r:id="rId10"/>
    <p:sldId id="343" r:id="rId11"/>
    <p:sldId id="344" r:id="rId12"/>
    <p:sldId id="347" r:id="rId13"/>
    <p:sldId id="345" r:id="rId14"/>
    <p:sldId id="283" r:id="rId15"/>
    <p:sldId id="284" r:id="rId16"/>
    <p:sldId id="32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CSC User" initials="H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C83C"/>
    <a:srgbClr val="F88A38"/>
    <a:srgbClr val="B7E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0" autoAdjust="0"/>
    <p:restoredTop sz="94660"/>
  </p:normalViewPr>
  <p:slideViewPr>
    <p:cSldViewPr>
      <p:cViewPr varScale="1">
        <p:scale>
          <a:sx n="111" d="100"/>
          <a:sy n="111" d="100"/>
        </p:scale>
        <p:origin x="1398"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3E069C-410F-4655-B0E3-A6E87390D1EE}" type="datetimeFigureOut">
              <a:rPr lang="en-US" smtClean="0"/>
              <a:t>6/13/2018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D6F78A-13C5-494E-A81A-1AB0596B90CD}" type="slidenum">
              <a:rPr lang="en-US" smtClean="0"/>
              <a:t>‹#›</a:t>
            </a:fld>
            <a:endParaRPr lang="en-US"/>
          </a:p>
        </p:txBody>
      </p:sp>
    </p:spTree>
    <p:extLst>
      <p:ext uri="{BB962C8B-B14F-4D97-AF65-F5344CB8AC3E}">
        <p14:creationId xmlns:p14="http://schemas.microsoft.com/office/powerpoint/2010/main" val="162582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D6F78A-13C5-494E-A81A-1AB0596B90CD}" type="slidenum">
              <a:rPr lang="en-US" smtClean="0"/>
              <a:t>1</a:t>
            </a:fld>
            <a:endParaRPr lang="en-US"/>
          </a:p>
        </p:txBody>
      </p:sp>
    </p:spTree>
    <p:extLst>
      <p:ext uri="{BB962C8B-B14F-4D97-AF65-F5344CB8AC3E}">
        <p14:creationId xmlns:p14="http://schemas.microsoft.com/office/powerpoint/2010/main" val="2926976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814388"/>
            <a:ext cx="3351212" cy="25130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z="1800" kern="0">
                <a:solidFill>
                  <a:sysClr val="windowText" lastClr="000000"/>
                </a:solidFill>
              </a:rPr>
              <a:t>BCBS  Presentation</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a:defRPr/>
            </a:pPr>
            <a:r>
              <a:rPr lang="en-US" sz="1800" kern="0">
                <a:solidFill>
                  <a:sysClr val="windowText" lastClr="000000"/>
                </a:solidFill>
              </a:rPr>
              <a:t>Rev. 2011</a:t>
            </a:r>
            <a:endParaRPr lang="en-US" sz="1800" kern="0" dirty="0">
              <a:solidFill>
                <a:sysClr val="windowText" lastClr="000000"/>
              </a:solidFill>
            </a:endParaRPr>
          </a:p>
        </p:txBody>
      </p:sp>
    </p:spTree>
    <p:extLst>
      <p:ext uri="{BB962C8B-B14F-4D97-AF65-F5344CB8AC3E}">
        <p14:creationId xmlns:p14="http://schemas.microsoft.com/office/powerpoint/2010/main" val="725255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814388"/>
            <a:ext cx="3351212" cy="25130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z="1800" kern="0">
                <a:solidFill>
                  <a:sysClr val="windowText" lastClr="000000"/>
                </a:solidFill>
              </a:rPr>
              <a:t>BCBS  Presentation</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a:defRPr/>
            </a:pPr>
            <a:r>
              <a:rPr lang="en-US" sz="1800" kern="0">
                <a:solidFill>
                  <a:sysClr val="windowText" lastClr="000000"/>
                </a:solidFill>
              </a:rPr>
              <a:t>Rev. 2011</a:t>
            </a:r>
            <a:endParaRPr lang="en-US" sz="1800" kern="0" dirty="0">
              <a:solidFill>
                <a:sysClr val="windowText" lastClr="000000"/>
              </a:solidFill>
            </a:endParaRPr>
          </a:p>
        </p:txBody>
      </p:sp>
    </p:spTree>
    <p:extLst>
      <p:ext uri="{BB962C8B-B14F-4D97-AF65-F5344CB8AC3E}">
        <p14:creationId xmlns:p14="http://schemas.microsoft.com/office/powerpoint/2010/main" val="4277494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814388"/>
            <a:ext cx="3351212" cy="25130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z="1800" kern="0">
                <a:solidFill>
                  <a:sysClr val="windowText" lastClr="000000"/>
                </a:solidFill>
              </a:rPr>
              <a:t>BCBS  Presentation</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a:defRPr/>
            </a:pPr>
            <a:r>
              <a:rPr lang="en-US" sz="1800" kern="0">
                <a:solidFill>
                  <a:sysClr val="windowText" lastClr="000000"/>
                </a:solidFill>
              </a:rPr>
              <a:t>Rev. 2011</a:t>
            </a:r>
            <a:endParaRPr lang="en-US" sz="1800" kern="0" dirty="0">
              <a:solidFill>
                <a:sysClr val="windowText" lastClr="000000"/>
              </a:solidFill>
            </a:endParaRPr>
          </a:p>
        </p:txBody>
      </p:sp>
    </p:spTree>
    <p:extLst>
      <p:ext uri="{BB962C8B-B14F-4D97-AF65-F5344CB8AC3E}">
        <p14:creationId xmlns:p14="http://schemas.microsoft.com/office/powerpoint/2010/main" val="2823350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A2E5AC-0750-4274-8F3D-82FD63050697}" type="slidenum">
              <a:rPr lang="en-US" smtClean="0"/>
              <a:t>13</a:t>
            </a:fld>
            <a:endParaRPr lang="en-US"/>
          </a:p>
        </p:txBody>
      </p:sp>
    </p:spTree>
    <p:extLst>
      <p:ext uri="{BB962C8B-B14F-4D97-AF65-F5344CB8AC3E}">
        <p14:creationId xmlns:p14="http://schemas.microsoft.com/office/powerpoint/2010/main" val="3083828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814388"/>
            <a:ext cx="3351212" cy="25130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z="1800" kern="0">
                <a:solidFill>
                  <a:sysClr val="windowText" lastClr="000000"/>
                </a:solidFill>
              </a:rPr>
              <a:t>BCBS  Presentation</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a:defRPr/>
            </a:pPr>
            <a:r>
              <a:rPr lang="en-US" sz="1800" kern="0">
                <a:solidFill>
                  <a:sysClr val="windowText" lastClr="000000"/>
                </a:solidFill>
              </a:rPr>
              <a:t>Rev. 2011</a:t>
            </a:r>
            <a:endParaRPr lang="en-US" sz="1800" kern="0" dirty="0">
              <a:solidFill>
                <a:sysClr val="windowText" lastClr="000000"/>
              </a:solidFill>
            </a:endParaRPr>
          </a:p>
        </p:txBody>
      </p:sp>
    </p:spTree>
    <p:extLst>
      <p:ext uri="{BB962C8B-B14F-4D97-AF65-F5344CB8AC3E}">
        <p14:creationId xmlns:p14="http://schemas.microsoft.com/office/powerpoint/2010/main" val="3711208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814388"/>
            <a:ext cx="3351212" cy="2513012"/>
          </a:xfrm>
        </p:spPr>
      </p:sp>
      <p:sp>
        <p:nvSpPr>
          <p:cNvPr id="3" name="Notes Placeholder 2"/>
          <p:cNvSpPr>
            <a:spLocks noGrp="1"/>
          </p:cNvSpPr>
          <p:nvPr>
            <p:ph type="body" idx="1"/>
          </p:nvPr>
        </p:nvSpPr>
        <p:spPr/>
        <p:txBody>
          <a:bodyPr/>
          <a:lstStyle/>
          <a:p>
            <a:endParaRPr lang="en-US" b="1" baseline="0" dirty="0"/>
          </a:p>
        </p:txBody>
      </p:sp>
      <p:sp>
        <p:nvSpPr>
          <p:cNvPr id="4" name="Header Placeholder 3"/>
          <p:cNvSpPr>
            <a:spLocks noGrp="1"/>
          </p:cNvSpPr>
          <p:nvPr>
            <p:ph type="hdr" sz="quarter" idx="10"/>
          </p:nvPr>
        </p:nvSpPr>
        <p:spPr/>
        <p:txBody>
          <a:bodyPr/>
          <a:lstStyle/>
          <a:p>
            <a:pPr>
              <a:defRPr/>
            </a:pPr>
            <a:r>
              <a:rPr lang="en-US" sz="1800" kern="0">
                <a:solidFill>
                  <a:sysClr val="windowText" lastClr="000000"/>
                </a:solidFill>
              </a:rPr>
              <a:t>BCBS  Presentation</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a:defRPr/>
            </a:pPr>
            <a:r>
              <a:rPr lang="en-US" sz="1800" kern="0">
                <a:solidFill>
                  <a:sysClr val="windowText" lastClr="000000"/>
                </a:solidFill>
              </a:rPr>
              <a:t>Rev. 2011</a:t>
            </a:r>
            <a:endParaRPr lang="en-US" sz="1800" kern="0" dirty="0">
              <a:solidFill>
                <a:sysClr val="windowText" lastClr="000000"/>
              </a:solidFill>
            </a:endParaRPr>
          </a:p>
        </p:txBody>
      </p:sp>
    </p:spTree>
    <p:extLst>
      <p:ext uri="{BB962C8B-B14F-4D97-AF65-F5344CB8AC3E}">
        <p14:creationId xmlns:p14="http://schemas.microsoft.com/office/powerpoint/2010/main" val="48303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9410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814388"/>
            <a:ext cx="3351212" cy="25130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z="1800" kern="0">
                <a:solidFill>
                  <a:sysClr val="windowText" lastClr="000000"/>
                </a:solidFill>
              </a:rPr>
              <a:t>BCBS  Presentation</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a:defRPr/>
            </a:pPr>
            <a:r>
              <a:rPr lang="en-US" sz="1800" kern="0">
                <a:solidFill>
                  <a:sysClr val="windowText" lastClr="000000"/>
                </a:solidFill>
              </a:rPr>
              <a:t>Rev. 2011</a:t>
            </a:r>
            <a:endParaRPr lang="en-US" sz="1800" kern="0" dirty="0">
              <a:solidFill>
                <a:sysClr val="windowText" lastClr="000000"/>
              </a:solidFill>
            </a:endParaRPr>
          </a:p>
        </p:txBody>
      </p:sp>
    </p:spTree>
    <p:extLst>
      <p:ext uri="{BB962C8B-B14F-4D97-AF65-F5344CB8AC3E}">
        <p14:creationId xmlns:p14="http://schemas.microsoft.com/office/powerpoint/2010/main" val="3489838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814388"/>
            <a:ext cx="3351212" cy="25130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z="1800" kern="0">
                <a:solidFill>
                  <a:sysClr val="windowText" lastClr="000000"/>
                </a:solidFill>
              </a:rPr>
              <a:t>BCBS  Presentation</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a:defRPr/>
            </a:pPr>
            <a:r>
              <a:rPr lang="en-US" sz="1800" kern="0">
                <a:solidFill>
                  <a:sysClr val="windowText" lastClr="000000"/>
                </a:solidFill>
              </a:rPr>
              <a:t>Rev. 2011</a:t>
            </a:r>
            <a:endParaRPr lang="en-US" sz="1800" kern="0" dirty="0">
              <a:solidFill>
                <a:sysClr val="windowText" lastClr="000000"/>
              </a:solidFill>
            </a:endParaRPr>
          </a:p>
        </p:txBody>
      </p:sp>
    </p:spTree>
    <p:extLst>
      <p:ext uri="{BB962C8B-B14F-4D97-AF65-F5344CB8AC3E}">
        <p14:creationId xmlns:p14="http://schemas.microsoft.com/office/powerpoint/2010/main" val="115321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814388"/>
            <a:ext cx="3351212" cy="25130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z="1800" kern="0">
                <a:solidFill>
                  <a:sysClr val="windowText" lastClr="000000"/>
                </a:solidFill>
              </a:rPr>
              <a:t>BCBS  Presentation</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a:defRPr/>
            </a:pPr>
            <a:r>
              <a:rPr lang="en-US" sz="1800" kern="0">
                <a:solidFill>
                  <a:sysClr val="windowText" lastClr="000000"/>
                </a:solidFill>
              </a:rPr>
              <a:t>Rev. 2011</a:t>
            </a:r>
            <a:endParaRPr lang="en-US" sz="1800" kern="0" dirty="0">
              <a:solidFill>
                <a:sysClr val="windowText" lastClr="000000"/>
              </a:solidFill>
            </a:endParaRPr>
          </a:p>
        </p:txBody>
      </p:sp>
    </p:spTree>
    <p:extLst>
      <p:ext uri="{BB962C8B-B14F-4D97-AF65-F5344CB8AC3E}">
        <p14:creationId xmlns:p14="http://schemas.microsoft.com/office/powerpoint/2010/main" val="1630821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814388"/>
            <a:ext cx="3351212" cy="25130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z="1800" kern="0">
                <a:solidFill>
                  <a:sysClr val="windowText" lastClr="000000"/>
                </a:solidFill>
              </a:rPr>
              <a:t>BCBS  Presentation</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a:defRPr/>
            </a:pPr>
            <a:r>
              <a:rPr lang="en-US" sz="1800" kern="0">
                <a:solidFill>
                  <a:sysClr val="windowText" lastClr="000000"/>
                </a:solidFill>
              </a:rPr>
              <a:t>Rev. 2011</a:t>
            </a:r>
            <a:endParaRPr lang="en-US" sz="1800" kern="0" dirty="0">
              <a:solidFill>
                <a:sysClr val="windowText" lastClr="000000"/>
              </a:solidFill>
            </a:endParaRPr>
          </a:p>
        </p:txBody>
      </p:sp>
    </p:spTree>
    <p:extLst>
      <p:ext uri="{BB962C8B-B14F-4D97-AF65-F5344CB8AC3E}">
        <p14:creationId xmlns:p14="http://schemas.microsoft.com/office/powerpoint/2010/main" val="3238124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814388"/>
            <a:ext cx="3351212" cy="25130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z="1800" kern="0">
                <a:solidFill>
                  <a:sysClr val="windowText" lastClr="000000"/>
                </a:solidFill>
              </a:rPr>
              <a:t>BCBS  Presentation</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a:defRPr/>
            </a:pPr>
            <a:r>
              <a:rPr lang="en-US" sz="1800" kern="0">
                <a:solidFill>
                  <a:sysClr val="windowText" lastClr="000000"/>
                </a:solidFill>
              </a:rPr>
              <a:t>Rev. 2011</a:t>
            </a:r>
            <a:endParaRPr lang="en-US" sz="1800" kern="0" dirty="0">
              <a:solidFill>
                <a:sysClr val="windowText" lastClr="000000"/>
              </a:solidFill>
            </a:endParaRPr>
          </a:p>
        </p:txBody>
      </p:sp>
    </p:spTree>
    <p:extLst>
      <p:ext uri="{BB962C8B-B14F-4D97-AF65-F5344CB8AC3E}">
        <p14:creationId xmlns:p14="http://schemas.microsoft.com/office/powerpoint/2010/main" val="2868828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814388"/>
            <a:ext cx="3351212" cy="25130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z="1800" kern="0">
                <a:solidFill>
                  <a:sysClr val="windowText" lastClr="000000"/>
                </a:solidFill>
              </a:rPr>
              <a:t>BCBS  Presentation</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a:defRPr/>
            </a:pPr>
            <a:r>
              <a:rPr lang="en-US" sz="1800" kern="0">
                <a:solidFill>
                  <a:sysClr val="windowText" lastClr="000000"/>
                </a:solidFill>
              </a:rPr>
              <a:t>Rev. 2011</a:t>
            </a:r>
            <a:endParaRPr lang="en-US" sz="1800" kern="0" dirty="0">
              <a:solidFill>
                <a:sysClr val="windowText" lastClr="000000"/>
              </a:solidFill>
            </a:endParaRPr>
          </a:p>
        </p:txBody>
      </p:sp>
    </p:spTree>
    <p:extLst>
      <p:ext uri="{BB962C8B-B14F-4D97-AF65-F5344CB8AC3E}">
        <p14:creationId xmlns:p14="http://schemas.microsoft.com/office/powerpoint/2010/main" val="360361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vmlDrawing" Target="../drawings/vmlDrawing3.vml"/><Relationship Id="rId5" Type="http://schemas.openxmlformats.org/officeDocument/2006/relationships/image" Target="../media/image25.jpeg"/><Relationship Id="rId4" Type="http://schemas.openxmlformats.org/officeDocument/2006/relationships/image" Target="../media/image1.w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vmlDrawing" Target="../drawings/vmlDrawing4.vml"/><Relationship Id="rId5" Type="http://schemas.openxmlformats.org/officeDocument/2006/relationships/image" Target="../media/image25.jpeg"/><Relationship Id="rId4" Type="http://schemas.openxmlformats.org/officeDocument/2006/relationships/image" Target="../media/image1.w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vmlDrawing" Target="../drawings/vmlDrawing5.vml"/><Relationship Id="rId5" Type="http://schemas.openxmlformats.org/officeDocument/2006/relationships/image" Target="../media/image25.jpeg"/><Relationship Id="rId4" Type="http://schemas.openxmlformats.org/officeDocument/2006/relationships/image" Target="../media/image1.w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vmlDrawing" Target="../drawings/vmlDrawing2.vml"/><Relationship Id="rId4" Type="http://schemas.openxmlformats.org/officeDocument/2006/relationships/image" Target="../media/image6.w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157812" y="5334000"/>
            <a:ext cx="8824941" cy="1435608"/>
          </a:xfrm>
          <a:prstGeom prst="rect">
            <a:avLst/>
          </a:prstGeom>
          <a:solidFill>
            <a:srgbClr val="007FC6"/>
          </a:solidFill>
          <a:ln w="381000">
            <a:noFill/>
            <a:miter lim="800000"/>
            <a:headEnd/>
            <a:tailEnd/>
          </a:ln>
          <a:effectLst/>
        </p:spPr>
        <p:txBody>
          <a:bodyPr lIns="130615" tIns="65308" rIns="130615" bIns="65308" anchor="ctr"/>
          <a:lstStyle/>
          <a:p>
            <a:pPr algn="ctr" defTabSz="653012">
              <a:defRPr/>
            </a:pPr>
            <a:endParaRPr lang="en-US" sz="2600" kern="0" dirty="0">
              <a:solidFill>
                <a:srgbClr val="FFFFFF"/>
              </a:solidFill>
            </a:endParaRPr>
          </a:p>
        </p:txBody>
      </p:sp>
      <p:sp>
        <p:nvSpPr>
          <p:cNvPr id="3" name="Subtitle 2"/>
          <p:cNvSpPr>
            <a:spLocks noGrp="1"/>
          </p:cNvSpPr>
          <p:nvPr>
            <p:ph type="subTitle" idx="1"/>
          </p:nvPr>
        </p:nvSpPr>
        <p:spPr>
          <a:xfrm>
            <a:off x="262595" y="6245353"/>
            <a:ext cx="8717631" cy="344190"/>
          </a:xfrm>
        </p:spPr>
        <p:txBody>
          <a:bodyPr>
            <a:normAutofit/>
          </a:bodyPr>
          <a:lstStyle>
            <a:lvl1pPr marL="0" indent="0" algn="l">
              <a:buNone/>
              <a:defRPr sz="1400" b="0" cap="all" baseline="0">
                <a:solidFill>
                  <a:schemeClr val="accent3">
                    <a:lumMod val="40000"/>
                    <a:lumOff val="6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4" name="Group 3"/>
          <p:cNvGrpSpPr/>
          <p:nvPr userDrawn="1"/>
        </p:nvGrpSpPr>
        <p:grpSpPr>
          <a:xfrm>
            <a:off x="6908097" y="148500"/>
            <a:ext cx="2075076" cy="4971486"/>
            <a:chOff x="6908097" y="148500"/>
            <a:chExt cx="2075076" cy="4971486"/>
          </a:xfrm>
        </p:grpSpPr>
        <p:sp>
          <p:nvSpPr>
            <p:cNvPr id="18" name="Rectangle 17"/>
            <p:cNvSpPr/>
            <p:nvPr userDrawn="1"/>
          </p:nvSpPr>
          <p:spPr>
            <a:xfrm>
              <a:off x="6908098" y="148500"/>
              <a:ext cx="2074655" cy="1555535"/>
            </a:xfrm>
            <a:prstGeom prst="rect">
              <a:avLst/>
            </a:prstGeom>
            <a:solidFill>
              <a:srgbClr val="007FC6"/>
            </a:solidFill>
            <a:ln w="25400" cap="flat" cmpd="sng" algn="ctr">
              <a:noFill/>
              <a:prstDash val="solid"/>
            </a:ln>
            <a:effectLst/>
          </p:spPr>
          <p:txBody>
            <a:bodyPr rtlCol="0" anchor="ctr"/>
            <a:lstStyle/>
            <a:p>
              <a:pPr algn="ctr" defTabSz="652463">
                <a:defRPr/>
              </a:pPr>
              <a:endParaRPr lang="en-US" sz="2600" kern="0" dirty="0">
                <a:solidFill>
                  <a:srgbClr val="FFFFFF"/>
                </a:solidFill>
              </a:endParaRPr>
            </a:p>
          </p:txBody>
        </p:sp>
        <p:sp>
          <p:nvSpPr>
            <p:cNvPr id="12" name="Rectangle 11"/>
            <p:cNvSpPr/>
            <p:nvPr userDrawn="1"/>
          </p:nvSpPr>
          <p:spPr>
            <a:xfrm>
              <a:off x="6908097" y="1851792"/>
              <a:ext cx="2074655" cy="1555030"/>
            </a:xfrm>
            <a:prstGeom prst="rect">
              <a:avLst/>
            </a:prstGeom>
            <a:solidFill>
              <a:schemeClr val="accent2">
                <a:lumMod val="75000"/>
              </a:schemeClr>
            </a:solidFill>
            <a:ln w="25400" cap="flat" cmpd="sng" algn="ctr">
              <a:noFill/>
              <a:prstDash val="solid"/>
            </a:ln>
            <a:effectLst/>
          </p:spPr>
          <p:txBody>
            <a:bodyPr rtlCol="0" anchor="ctr"/>
            <a:lstStyle/>
            <a:p>
              <a:pPr algn="ctr" defTabSz="652463"/>
              <a:endParaRPr lang="en-US" sz="2600" kern="0" dirty="0">
                <a:solidFill>
                  <a:srgbClr val="FFFFFF"/>
                </a:solidFill>
              </a:endParaRPr>
            </a:p>
          </p:txBody>
        </p:sp>
        <p:sp>
          <p:nvSpPr>
            <p:cNvPr id="14" name="Rectangle 13"/>
            <p:cNvSpPr/>
            <p:nvPr userDrawn="1"/>
          </p:nvSpPr>
          <p:spPr>
            <a:xfrm>
              <a:off x="6908518" y="3564956"/>
              <a:ext cx="2074655" cy="1555030"/>
            </a:xfrm>
            <a:prstGeom prst="rect">
              <a:avLst/>
            </a:prstGeom>
            <a:solidFill>
              <a:srgbClr val="35B7C9"/>
            </a:solidFill>
            <a:ln w="25400" cap="flat" cmpd="sng" algn="ctr">
              <a:noFill/>
              <a:prstDash val="solid"/>
            </a:ln>
            <a:effectLst/>
          </p:spPr>
          <p:txBody>
            <a:bodyPr rtlCol="0" anchor="ctr"/>
            <a:lstStyle/>
            <a:p>
              <a:pPr algn="ctr" defTabSz="652463">
                <a:defRPr/>
              </a:pPr>
              <a:endParaRPr lang="en-US" sz="2600" kern="0" dirty="0">
                <a:solidFill>
                  <a:srgbClr val="FFFFFF"/>
                </a:solidFill>
              </a:endParaRPr>
            </a:p>
          </p:txBody>
        </p:sp>
      </p:grpSp>
      <p:sp>
        <p:nvSpPr>
          <p:cNvPr id="16" name="Title 1"/>
          <p:cNvSpPr>
            <a:spLocks noGrp="1"/>
          </p:cNvSpPr>
          <p:nvPr>
            <p:ph type="ctrTitle"/>
          </p:nvPr>
        </p:nvSpPr>
        <p:spPr>
          <a:xfrm>
            <a:off x="262595" y="5326370"/>
            <a:ext cx="8720157" cy="887105"/>
          </a:xfrm>
        </p:spPr>
        <p:txBody>
          <a:bodyPr anchor="b">
            <a:norm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436" r="2402"/>
          <a:stretch/>
        </p:blipFill>
        <p:spPr>
          <a:xfrm>
            <a:off x="168275" y="148500"/>
            <a:ext cx="6571601" cy="497595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5230" y="460697"/>
            <a:ext cx="1780390" cy="931141"/>
          </a:xfrm>
          <a:prstGeom prst="rect">
            <a:avLst/>
          </a:prstGeom>
        </p:spPr>
      </p:pic>
    </p:spTree>
    <p:extLst>
      <p:ext uri="{BB962C8B-B14F-4D97-AF65-F5344CB8AC3E}">
        <p14:creationId xmlns:p14="http://schemas.microsoft.com/office/powerpoint/2010/main" val="1042037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628651" y="895739"/>
            <a:ext cx="6406632" cy="4758611"/>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38990422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314632" y="1058673"/>
            <a:ext cx="4807975" cy="5504359"/>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23221829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628650" y="895740"/>
            <a:ext cx="7945079" cy="3564294"/>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10379554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628651" y="895739"/>
            <a:ext cx="5044362" cy="4851918"/>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38868624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3741575" y="895738"/>
            <a:ext cx="4618653" cy="566729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231996341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314632" y="1058673"/>
            <a:ext cx="4807975" cy="5504359"/>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177599827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628651" y="895739"/>
            <a:ext cx="7731578" cy="4851918"/>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209541796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dirty="0"/>
              <a:t>Click to edit Master title style</a:t>
            </a:r>
          </a:p>
        </p:txBody>
      </p:sp>
      <p:sp>
        <p:nvSpPr>
          <p:cNvPr id="8" name="Content Placeholder 2"/>
          <p:cNvSpPr>
            <a:spLocks noGrp="1"/>
          </p:cNvSpPr>
          <p:nvPr>
            <p:ph idx="1"/>
          </p:nvPr>
        </p:nvSpPr>
        <p:spPr>
          <a:xfrm>
            <a:off x="314632" y="1058673"/>
            <a:ext cx="4807975" cy="5504359"/>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85498066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2621902" y="895739"/>
            <a:ext cx="5850293" cy="566729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335615527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746449" y="895738"/>
            <a:ext cx="4739951" cy="566729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378623591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157812" y="5272905"/>
            <a:ext cx="8824941" cy="1435608"/>
          </a:xfrm>
          <a:prstGeom prst="rect">
            <a:avLst/>
          </a:prstGeom>
          <a:solidFill>
            <a:srgbClr val="007FC6"/>
          </a:solidFill>
          <a:ln w="381000">
            <a:noFill/>
            <a:miter lim="800000"/>
            <a:headEnd/>
            <a:tailEnd/>
          </a:ln>
          <a:effectLst/>
        </p:spPr>
        <p:txBody>
          <a:bodyPr lIns="130615" tIns="65308" rIns="130615" bIns="65308" anchor="ctr"/>
          <a:lstStyle/>
          <a:p>
            <a:pPr algn="ctr" defTabSz="653012">
              <a:defRPr/>
            </a:pPr>
            <a:endParaRPr lang="en-US" sz="2600" kern="0" dirty="0">
              <a:solidFill>
                <a:srgbClr val="FFFFFF"/>
              </a:solidFill>
            </a:endParaRPr>
          </a:p>
        </p:txBody>
      </p:sp>
      <p:sp>
        <p:nvSpPr>
          <p:cNvPr id="3" name="Subtitle 2"/>
          <p:cNvSpPr>
            <a:spLocks noGrp="1"/>
          </p:cNvSpPr>
          <p:nvPr>
            <p:ph type="subTitle" idx="1"/>
          </p:nvPr>
        </p:nvSpPr>
        <p:spPr>
          <a:xfrm>
            <a:off x="262595" y="6245353"/>
            <a:ext cx="8717631" cy="344190"/>
          </a:xfrm>
        </p:spPr>
        <p:txBody>
          <a:bodyPr>
            <a:normAutofit/>
          </a:bodyPr>
          <a:lstStyle>
            <a:lvl1pPr marL="0" indent="0" algn="l">
              <a:buNone/>
              <a:defRPr sz="1400" b="0" cap="all" baseline="0">
                <a:solidFill>
                  <a:schemeClr val="accent3">
                    <a:lumMod val="40000"/>
                    <a:lumOff val="6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4" name="Group 3"/>
          <p:cNvGrpSpPr/>
          <p:nvPr userDrawn="1"/>
        </p:nvGrpSpPr>
        <p:grpSpPr>
          <a:xfrm>
            <a:off x="6908097" y="148500"/>
            <a:ext cx="2075076" cy="4971486"/>
            <a:chOff x="6908097" y="148500"/>
            <a:chExt cx="2075076" cy="4971486"/>
          </a:xfrm>
        </p:grpSpPr>
        <p:sp>
          <p:nvSpPr>
            <p:cNvPr id="18" name="Rectangle 17"/>
            <p:cNvSpPr/>
            <p:nvPr userDrawn="1"/>
          </p:nvSpPr>
          <p:spPr>
            <a:xfrm>
              <a:off x="6908098" y="148500"/>
              <a:ext cx="2074655" cy="1555535"/>
            </a:xfrm>
            <a:prstGeom prst="rect">
              <a:avLst/>
            </a:prstGeom>
            <a:solidFill>
              <a:srgbClr val="007FC6"/>
            </a:solidFill>
            <a:ln w="25400" cap="flat" cmpd="sng" algn="ctr">
              <a:noFill/>
              <a:prstDash val="solid"/>
            </a:ln>
            <a:effectLst/>
          </p:spPr>
          <p:txBody>
            <a:bodyPr rtlCol="0" anchor="ctr"/>
            <a:lstStyle/>
            <a:p>
              <a:pPr algn="ctr" defTabSz="652463">
                <a:defRPr/>
              </a:pPr>
              <a:endParaRPr lang="en-US" sz="2600" kern="0" dirty="0">
                <a:solidFill>
                  <a:srgbClr val="FFFFFF"/>
                </a:solidFill>
              </a:endParaRPr>
            </a:p>
          </p:txBody>
        </p:sp>
        <p:sp>
          <p:nvSpPr>
            <p:cNvPr id="12" name="Rectangle 11"/>
            <p:cNvSpPr/>
            <p:nvPr userDrawn="1"/>
          </p:nvSpPr>
          <p:spPr>
            <a:xfrm>
              <a:off x="6908097" y="1851792"/>
              <a:ext cx="2074655" cy="1555030"/>
            </a:xfrm>
            <a:prstGeom prst="rect">
              <a:avLst/>
            </a:prstGeom>
            <a:solidFill>
              <a:schemeClr val="accent2">
                <a:lumMod val="75000"/>
              </a:schemeClr>
            </a:solidFill>
            <a:ln w="25400" cap="flat" cmpd="sng" algn="ctr">
              <a:noFill/>
              <a:prstDash val="solid"/>
            </a:ln>
            <a:effectLst/>
          </p:spPr>
          <p:txBody>
            <a:bodyPr rtlCol="0" anchor="ctr"/>
            <a:lstStyle/>
            <a:p>
              <a:pPr algn="ctr" defTabSz="652463"/>
              <a:endParaRPr lang="en-US" sz="2600" kern="0" dirty="0">
                <a:solidFill>
                  <a:srgbClr val="FFFFFF"/>
                </a:solidFill>
              </a:endParaRPr>
            </a:p>
          </p:txBody>
        </p:sp>
        <p:sp>
          <p:nvSpPr>
            <p:cNvPr id="14" name="Rectangle 13"/>
            <p:cNvSpPr/>
            <p:nvPr userDrawn="1"/>
          </p:nvSpPr>
          <p:spPr>
            <a:xfrm>
              <a:off x="6908518" y="3564956"/>
              <a:ext cx="2074655" cy="1555030"/>
            </a:xfrm>
            <a:prstGeom prst="rect">
              <a:avLst/>
            </a:prstGeom>
            <a:solidFill>
              <a:srgbClr val="35B7C9"/>
            </a:solidFill>
            <a:ln w="25400" cap="flat" cmpd="sng" algn="ctr">
              <a:noFill/>
              <a:prstDash val="solid"/>
            </a:ln>
            <a:effectLst/>
          </p:spPr>
          <p:txBody>
            <a:bodyPr rtlCol="0" anchor="ctr"/>
            <a:lstStyle/>
            <a:p>
              <a:pPr algn="ctr" defTabSz="652463">
                <a:defRPr/>
              </a:pPr>
              <a:endParaRPr lang="en-US" sz="2600" kern="0" dirty="0">
                <a:solidFill>
                  <a:srgbClr val="FFFFFF"/>
                </a:solidFill>
              </a:endParaRPr>
            </a:p>
          </p:txBody>
        </p:sp>
      </p:grpSp>
      <p:sp>
        <p:nvSpPr>
          <p:cNvPr id="15" name="Title 1"/>
          <p:cNvSpPr>
            <a:spLocks noGrp="1"/>
          </p:cNvSpPr>
          <p:nvPr>
            <p:ph type="ctrTitle"/>
          </p:nvPr>
        </p:nvSpPr>
        <p:spPr>
          <a:xfrm>
            <a:off x="262595" y="5326370"/>
            <a:ext cx="8720157" cy="887105"/>
          </a:xfrm>
        </p:spPr>
        <p:txBody>
          <a:bodyPr anchor="b">
            <a:norm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5230" y="460697"/>
            <a:ext cx="1780390" cy="931141"/>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r="12037"/>
          <a:stretch/>
        </p:blipFill>
        <p:spPr>
          <a:xfrm>
            <a:off x="168275" y="148499"/>
            <a:ext cx="6561138" cy="4972655"/>
          </a:xfrm>
          <a:prstGeom prst="rect">
            <a:avLst/>
          </a:prstGeom>
        </p:spPr>
      </p:pic>
      <p:pic>
        <p:nvPicPr>
          <p:cNvPr id="13" name="Picture 12">
            <a:extLst>
              <a:ext uri="{FF2B5EF4-FFF2-40B4-BE49-F238E27FC236}">
                <a16:creationId xmlns:a16="http://schemas.microsoft.com/office/drawing/2014/main" id="{8D4CA4C1-2C3A-46BD-97C2-B9E9F74F80E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2037"/>
          <a:stretch/>
        </p:blipFill>
        <p:spPr>
          <a:xfrm>
            <a:off x="157812" y="148500"/>
            <a:ext cx="6561138" cy="4972655"/>
          </a:xfrm>
          <a:prstGeom prst="rect">
            <a:avLst/>
          </a:prstGeom>
        </p:spPr>
      </p:pic>
    </p:spTree>
    <p:extLst>
      <p:ext uri="{BB962C8B-B14F-4D97-AF65-F5344CB8AC3E}">
        <p14:creationId xmlns:p14="http://schemas.microsoft.com/office/powerpoint/2010/main" val="1593374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4090219" y="1058673"/>
            <a:ext cx="4739148" cy="5386371"/>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85269542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2276669" y="895739"/>
            <a:ext cx="6195527" cy="5667293"/>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422385700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628651" y="895739"/>
            <a:ext cx="7731578" cy="4851918"/>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Tree>
    <p:extLst>
      <p:ext uri="{BB962C8B-B14F-4D97-AF65-F5344CB8AC3E}">
        <p14:creationId xmlns:p14="http://schemas.microsoft.com/office/powerpoint/2010/main" val="190371347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A picture containing clipart&#10;&#10;Description generated with very high confidence">
            <a:extLst>
              <a:ext uri="{FF2B5EF4-FFF2-40B4-BE49-F238E27FC236}">
                <a16:creationId xmlns:a16="http://schemas.microsoft.com/office/drawing/2014/main" id="{0F849F08-30C2-4B9C-9A5F-4D50D021AE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5257800"/>
            <a:ext cx="1981200" cy="1037481"/>
          </a:xfrm>
          <a:prstGeom prst="rect">
            <a:avLst/>
          </a:prstGeom>
        </p:spPr>
      </p:pic>
    </p:spTree>
    <p:extLst>
      <p:ext uri="{BB962C8B-B14F-4D97-AF65-F5344CB8AC3E}">
        <p14:creationId xmlns:p14="http://schemas.microsoft.com/office/powerpoint/2010/main" val="69420712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blank">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userDrawn="1">
            <p:extLst>
              <p:ext uri="{D42A27DB-BD31-4B8C-83A1-F6EECF244321}">
                <p14:modId xmlns:p14="http://schemas.microsoft.com/office/powerpoint/2010/main" val="3595057418"/>
              </p:ext>
            </p:extLst>
          </p:nvPr>
        </p:nvGraphicFramePr>
        <p:xfrm>
          <a:off x="0" y="6525131"/>
          <a:ext cx="9144000" cy="409069"/>
        </p:xfrm>
        <a:graphic>
          <a:graphicData uri="http://schemas.openxmlformats.org/presentationml/2006/ole">
            <mc:AlternateContent xmlns:mc="http://schemas.openxmlformats.org/markup-compatibility/2006">
              <mc:Choice xmlns:v="urn:schemas-microsoft-com:vml" Requires="v">
                <p:oleObj spid="_x0000_s2156" name="Image" r:id="rId3" imgW="11127960" imgH="441720" progId="Photoshop.Image.18">
                  <p:embed/>
                </p:oleObj>
              </mc:Choice>
              <mc:Fallback>
                <p:oleObj name="Image" r:id="rId3" imgW="11127960" imgH="441720" progId="Photoshop.Image.18">
                  <p:embed/>
                  <p:pic>
                    <p:nvPicPr>
                      <p:cNvPr id="0" name=""/>
                      <p:cNvPicPr/>
                      <p:nvPr/>
                    </p:nvPicPr>
                    <p:blipFill>
                      <a:blip r:embed="rId4"/>
                      <a:stretch>
                        <a:fillRect/>
                      </a:stretch>
                    </p:blipFill>
                    <p:spPr>
                      <a:xfrm>
                        <a:off x="0" y="6525131"/>
                        <a:ext cx="9144000" cy="409069"/>
                      </a:xfrm>
                      <a:prstGeom prst="rect">
                        <a:avLst/>
                      </a:prstGeom>
                    </p:spPr>
                  </p:pic>
                </p:oleObj>
              </mc:Fallback>
            </mc:AlternateContent>
          </a:graphicData>
        </a:graphic>
      </p:graphicFrame>
      <p:sp>
        <p:nvSpPr>
          <p:cNvPr id="2" name="Title 1"/>
          <p:cNvSpPr>
            <a:spLocks noGrp="1"/>
          </p:cNvSpPr>
          <p:nvPr>
            <p:ph type="title"/>
          </p:nvPr>
        </p:nvSpPr>
        <p:spPr>
          <a:xfrm>
            <a:off x="369888" y="165418"/>
            <a:ext cx="7295832" cy="965200"/>
          </a:xfrm>
          <a:prstGeom prst="rect">
            <a:avLst/>
          </a:prstGeom>
        </p:spPr>
        <p:txBody>
          <a:bodyPr lIns="0" tIns="0" rIns="0" bIns="0" anchor="ctr"/>
          <a:lstStyle>
            <a:lvl1pPr algn="l">
              <a:defRPr lang="en-US" sz="3200" b="1" dirty="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5" name="TextBox 4" hidden="1"/>
          <p:cNvSpPr txBox="1"/>
          <p:nvPr/>
        </p:nvSpPr>
        <p:spPr>
          <a:xfrm>
            <a:off x="2952750" y="6585410"/>
            <a:ext cx="3238500" cy="261610"/>
          </a:xfrm>
          <a:prstGeom prst="rect">
            <a:avLst/>
          </a:prstGeom>
          <a:noFill/>
        </p:spPr>
        <p:txBody>
          <a:bodyPr wrap="square" rtlCol="0">
            <a:spAutoFit/>
          </a:bodyPr>
          <a:lstStyle/>
          <a:p>
            <a:pPr algn="ctr">
              <a:defRPr/>
            </a:pPr>
            <a:r>
              <a:rPr lang="en-US" sz="1100" kern="0" dirty="0">
                <a:solidFill>
                  <a:prstClr val="white"/>
                </a:solidFill>
              </a:rPr>
              <a:t>FOR INTERNAL USE ONLY</a:t>
            </a:r>
          </a:p>
        </p:txBody>
      </p:sp>
      <p:sp>
        <p:nvSpPr>
          <p:cNvPr id="10" name="Slide Number Placeholder 5"/>
          <p:cNvSpPr txBox="1">
            <a:spLocks/>
          </p:cNvSpPr>
          <p:nvPr userDrawn="1"/>
        </p:nvSpPr>
        <p:spPr>
          <a:xfrm>
            <a:off x="8708924" y="6629400"/>
            <a:ext cx="368710" cy="176981"/>
          </a:xfrm>
          <a:prstGeom prst="rect">
            <a:avLst/>
          </a:prstGeom>
        </p:spPr>
        <p:txBody>
          <a:bodyPr vert="horz" lIns="91440" tIns="45720" rIns="91440" bIns="45720" rtlCol="0" anchor="ctr"/>
          <a:lstStyle>
            <a:defPPr>
              <a:defRPr lang="en-US"/>
            </a:defPPr>
            <a:lvl1pPr marL="0" algn="ctr" defTabSz="914400" rtl="0" eaLnBrk="1" latinLnBrk="0" hangingPunct="1">
              <a:defRPr sz="700" b="1" kern="1200">
                <a:solidFill>
                  <a:srgbClr val="4D5B1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A16919-5ABB-4EAA-AED1-99099B93BEEE}" type="slidenum">
              <a:rPr lang="en-US" sz="800" smtClean="0"/>
              <a:pPr/>
              <a:t>‹#›</a:t>
            </a:fld>
            <a:endParaRPr lang="en-US" sz="800" dirty="0"/>
          </a:p>
        </p:txBody>
      </p:sp>
      <p:pic>
        <p:nvPicPr>
          <p:cNvPr id="8" name="Picture 7" descr="A picture containing clipart&#10;&#10;Description generated with very high confidence">
            <a:extLst>
              <a:ext uri="{FF2B5EF4-FFF2-40B4-BE49-F238E27FC236}">
                <a16:creationId xmlns:a16="http://schemas.microsoft.com/office/drawing/2014/main" id="{B099A418-08EC-4531-A810-815494E10E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43799" y="303448"/>
            <a:ext cx="1257999" cy="638796"/>
          </a:xfrm>
          <a:prstGeom prst="rect">
            <a:avLst/>
          </a:prstGeom>
        </p:spPr>
      </p:pic>
    </p:spTree>
    <p:extLst>
      <p:ext uri="{BB962C8B-B14F-4D97-AF65-F5344CB8AC3E}">
        <p14:creationId xmlns:p14="http://schemas.microsoft.com/office/powerpoint/2010/main" val="302146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userDrawn="1">
            <p:extLst>
              <p:ext uri="{D42A27DB-BD31-4B8C-83A1-F6EECF244321}">
                <p14:modId xmlns:p14="http://schemas.microsoft.com/office/powerpoint/2010/main" val="2518308200"/>
              </p:ext>
            </p:extLst>
          </p:nvPr>
        </p:nvGraphicFramePr>
        <p:xfrm>
          <a:off x="0" y="6525131"/>
          <a:ext cx="9144000" cy="409069"/>
        </p:xfrm>
        <a:graphic>
          <a:graphicData uri="http://schemas.openxmlformats.org/presentationml/2006/ole">
            <mc:AlternateContent xmlns:mc="http://schemas.openxmlformats.org/markup-compatibility/2006">
              <mc:Choice xmlns:v="urn:schemas-microsoft-com:vml" Requires="v">
                <p:oleObj spid="_x0000_s3178" name="Image" r:id="rId3" imgW="11127960" imgH="441720" progId="Photoshop.Image.18">
                  <p:embed/>
                </p:oleObj>
              </mc:Choice>
              <mc:Fallback>
                <p:oleObj name="Image" r:id="rId3" imgW="11127960" imgH="441720" progId="Photoshop.Image.18">
                  <p:embed/>
                  <p:pic>
                    <p:nvPicPr>
                      <p:cNvPr id="0" name=""/>
                      <p:cNvPicPr/>
                      <p:nvPr/>
                    </p:nvPicPr>
                    <p:blipFill>
                      <a:blip r:embed="rId4"/>
                      <a:stretch>
                        <a:fillRect/>
                      </a:stretch>
                    </p:blipFill>
                    <p:spPr>
                      <a:xfrm>
                        <a:off x="0" y="6525131"/>
                        <a:ext cx="9144000" cy="409069"/>
                      </a:xfrm>
                      <a:prstGeom prst="rect">
                        <a:avLst/>
                      </a:prstGeom>
                    </p:spPr>
                  </p:pic>
                </p:oleObj>
              </mc:Fallback>
            </mc:AlternateContent>
          </a:graphicData>
        </a:graphic>
      </p:graphicFrame>
      <p:sp>
        <p:nvSpPr>
          <p:cNvPr id="2" name="Title 1"/>
          <p:cNvSpPr>
            <a:spLocks noGrp="1"/>
          </p:cNvSpPr>
          <p:nvPr>
            <p:ph type="title"/>
          </p:nvPr>
        </p:nvSpPr>
        <p:spPr>
          <a:xfrm>
            <a:off x="369888" y="165418"/>
            <a:ext cx="7295832" cy="965200"/>
          </a:xfrm>
          <a:prstGeom prst="rect">
            <a:avLst/>
          </a:prstGeom>
        </p:spPr>
        <p:txBody>
          <a:bodyPr lIns="0" tIns="0" rIns="0" bIns="0" anchor="ctr"/>
          <a:lstStyle>
            <a:lvl1pPr algn="l">
              <a:defRPr lang="en-US" sz="3200" b="1" dirty="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69888" y="1371600"/>
            <a:ext cx="8410575" cy="5036457"/>
          </a:xfrm>
          <a:prstGeom prst="rect">
            <a:avLst/>
          </a:prstGeom>
        </p:spPr>
        <p:txBody>
          <a:bodyPr lIns="0" tIns="0" rIns="0" bIns="0"/>
          <a:lstStyle>
            <a:lvl1pPr marL="274320" indent="-274320">
              <a:spcBef>
                <a:spcPts val="600"/>
              </a:spcBef>
              <a:buClr>
                <a:schemeClr val="tx1"/>
              </a:buClr>
              <a:buSzPct val="100000"/>
              <a:defRPr sz="2000">
                <a:latin typeface="Arial" panose="020B0604020202020204" pitchFamily="34" charset="0"/>
                <a:cs typeface="Arial" panose="020B0604020202020204" pitchFamily="34" charset="0"/>
              </a:defRPr>
            </a:lvl1pPr>
            <a:lvl2pPr marL="548640" indent="-274320">
              <a:spcBef>
                <a:spcPts val="400"/>
              </a:spcBef>
              <a:buClr>
                <a:srgbClr val="274652"/>
              </a:buClr>
              <a:buSzPct val="110000"/>
              <a:buFont typeface="Arial" panose="020B0604020202020204" pitchFamily="34" charset="0"/>
              <a:buChar char="•"/>
              <a:defRPr sz="16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p:txBody>
      </p:sp>
      <p:sp>
        <p:nvSpPr>
          <p:cNvPr id="12" name="Slide Number Placeholder 5"/>
          <p:cNvSpPr txBox="1">
            <a:spLocks/>
          </p:cNvSpPr>
          <p:nvPr userDrawn="1"/>
        </p:nvSpPr>
        <p:spPr>
          <a:xfrm>
            <a:off x="8708924" y="6629400"/>
            <a:ext cx="368710" cy="176981"/>
          </a:xfrm>
          <a:prstGeom prst="rect">
            <a:avLst/>
          </a:prstGeom>
        </p:spPr>
        <p:txBody>
          <a:bodyPr vert="horz" lIns="91440" tIns="45720" rIns="91440" bIns="45720" rtlCol="0" anchor="ctr"/>
          <a:lstStyle>
            <a:defPPr>
              <a:defRPr lang="en-US"/>
            </a:defPPr>
            <a:lvl1pPr marL="0" algn="ctr" defTabSz="914400" rtl="0" eaLnBrk="1" latinLnBrk="0" hangingPunct="1">
              <a:defRPr sz="700" b="1" kern="1200">
                <a:solidFill>
                  <a:srgbClr val="4D5B1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A16919-5ABB-4EAA-AED1-99099B93BEEE}" type="slidenum">
              <a:rPr lang="en-US" sz="800" smtClean="0"/>
              <a:pPr/>
              <a:t>‹#›</a:t>
            </a:fld>
            <a:endParaRPr lang="en-US" sz="800" dirty="0"/>
          </a:p>
        </p:txBody>
      </p:sp>
      <p:pic>
        <p:nvPicPr>
          <p:cNvPr id="8" name="Picture 7" descr="A picture containing clipart&#10;&#10;Description generated with very high confidence">
            <a:extLst>
              <a:ext uri="{FF2B5EF4-FFF2-40B4-BE49-F238E27FC236}">
                <a16:creationId xmlns:a16="http://schemas.microsoft.com/office/drawing/2014/main" id="{0C1B2A49-C004-485B-A00E-17AAEE6295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43799" y="303448"/>
            <a:ext cx="1257999" cy="638796"/>
          </a:xfrm>
          <a:prstGeom prst="rect">
            <a:avLst/>
          </a:prstGeom>
        </p:spPr>
      </p:pic>
    </p:spTree>
    <p:extLst>
      <p:ext uri="{BB962C8B-B14F-4D97-AF65-F5344CB8AC3E}">
        <p14:creationId xmlns:p14="http://schemas.microsoft.com/office/powerpoint/2010/main" val="338550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userDrawn="1">
            <p:extLst>
              <p:ext uri="{D42A27DB-BD31-4B8C-83A1-F6EECF244321}">
                <p14:modId xmlns:p14="http://schemas.microsoft.com/office/powerpoint/2010/main" val="2834863201"/>
              </p:ext>
            </p:extLst>
          </p:nvPr>
        </p:nvGraphicFramePr>
        <p:xfrm>
          <a:off x="0" y="6525131"/>
          <a:ext cx="9144000" cy="409069"/>
        </p:xfrm>
        <a:graphic>
          <a:graphicData uri="http://schemas.openxmlformats.org/presentationml/2006/ole">
            <mc:AlternateContent xmlns:mc="http://schemas.openxmlformats.org/markup-compatibility/2006">
              <mc:Choice xmlns:v="urn:schemas-microsoft-com:vml" Requires="v">
                <p:oleObj spid="_x0000_s5225" name="Image" r:id="rId3" imgW="11127960" imgH="441720" progId="Photoshop.Image.18">
                  <p:embed/>
                </p:oleObj>
              </mc:Choice>
              <mc:Fallback>
                <p:oleObj name="Image" r:id="rId3" imgW="11127960" imgH="441720" progId="Photoshop.Image.18">
                  <p:embed/>
                  <p:pic>
                    <p:nvPicPr>
                      <p:cNvPr id="0" name=""/>
                      <p:cNvPicPr/>
                      <p:nvPr/>
                    </p:nvPicPr>
                    <p:blipFill>
                      <a:blip r:embed="rId4"/>
                      <a:stretch>
                        <a:fillRect/>
                      </a:stretch>
                    </p:blipFill>
                    <p:spPr>
                      <a:xfrm>
                        <a:off x="0" y="6525131"/>
                        <a:ext cx="9144000" cy="409069"/>
                      </a:xfrm>
                      <a:prstGeom prst="rect">
                        <a:avLst/>
                      </a:prstGeom>
                    </p:spPr>
                  </p:pic>
                </p:oleObj>
              </mc:Fallback>
            </mc:AlternateContent>
          </a:graphicData>
        </a:graphic>
      </p:graphicFrame>
      <p:sp>
        <p:nvSpPr>
          <p:cNvPr id="2" name="Title 1"/>
          <p:cNvSpPr>
            <a:spLocks noGrp="1"/>
          </p:cNvSpPr>
          <p:nvPr>
            <p:ph type="title"/>
          </p:nvPr>
        </p:nvSpPr>
        <p:spPr>
          <a:xfrm>
            <a:off x="369888" y="165418"/>
            <a:ext cx="7295832" cy="965200"/>
          </a:xfrm>
          <a:prstGeom prst="rect">
            <a:avLst/>
          </a:prstGeom>
        </p:spPr>
        <p:txBody>
          <a:bodyPr lIns="0" tIns="0" rIns="0" bIns="0" anchor="ctr"/>
          <a:lstStyle>
            <a:lvl1pPr algn="l">
              <a:defRPr lang="en-US" sz="3200" b="1" dirty="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5" name="TextBox 4" hidden="1"/>
          <p:cNvSpPr txBox="1"/>
          <p:nvPr/>
        </p:nvSpPr>
        <p:spPr>
          <a:xfrm>
            <a:off x="2952750" y="6585410"/>
            <a:ext cx="3238500" cy="261610"/>
          </a:xfrm>
          <a:prstGeom prst="rect">
            <a:avLst/>
          </a:prstGeom>
          <a:noFill/>
        </p:spPr>
        <p:txBody>
          <a:bodyPr wrap="square" rtlCol="0">
            <a:spAutoFit/>
          </a:bodyPr>
          <a:lstStyle/>
          <a:p>
            <a:pPr algn="ctr">
              <a:defRPr/>
            </a:pPr>
            <a:r>
              <a:rPr lang="en-US" sz="1100" kern="0" dirty="0">
                <a:solidFill>
                  <a:prstClr val="white"/>
                </a:solidFill>
              </a:rPr>
              <a:t>FOR INTERNAL USE ONLY</a:t>
            </a:r>
          </a:p>
        </p:txBody>
      </p:sp>
      <p:sp>
        <p:nvSpPr>
          <p:cNvPr id="8" name="Content Placeholder 2"/>
          <p:cNvSpPr>
            <a:spLocks noGrp="1"/>
          </p:cNvSpPr>
          <p:nvPr>
            <p:ph sz="half" idx="1"/>
          </p:nvPr>
        </p:nvSpPr>
        <p:spPr>
          <a:xfrm>
            <a:off x="457200" y="1600202"/>
            <a:ext cx="4038600" cy="4525963"/>
          </a:xfrm>
          <a:prstGeom prst="rect">
            <a:avLst/>
          </a:prstGeom>
        </p:spPr>
        <p:txBody>
          <a:bodyPr lIns="0" tIns="0" rIns="0" bIns="0"/>
          <a:lstStyle>
            <a:lvl1pPr marL="274320" indent="-274320">
              <a:spcBef>
                <a:spcPts val="600"/>
              </a:spcBef>
              <a:buClrTx/>
              <a:defRPr sz="2400">
                <a:latin typeface="Arial" panose="020B0604020202020204" pitchFamily="34" charset="0"/>
                <a:cs typeface="Arial" panose="020B0604020202020204" pitchFamily="34" charset="0"/>
              </a:defRPr>
            </a:lvl1pPr>
            <a:lvl2pPr marL="548640" indent="-274320">
              <a:spcBef>
                <a:spcPts val="400"/>
              </a:spcBef>
              <a:buFont typeface="Arial" panose="020B0604020202020204" pitchFamily="34" charset="0"/>
              <a:buChar char="•"/>
              <a:defRPr sz="18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0" name="Content Placeholder 3"/>
          <p:cNvSpPr>
            <a:spLocks noGrp="1"/>
          </p:cNvSpPr>
          <p:nvPr>
            <p:ph sz="half" idx="2"/>
          </p:nvPr>
        </p:nvSpPr>
        <p:spPr>
          <a:xfrm>
            <a:off x="4648200" y="1600202"/>
            <a:ext cx="4038600" cy="4525963"/>
          </a:xfrm>
          <a:prstGeom prst="rect">
            <a:avLst/>
          </a:prstGeom>
        </p:spPr>
        <p:txBody>
          <a:bodyPr lIns="0" tIns="0" rIns="0" bIns="0"/>
          <a:lstStyle>
            <a:lvl1pPr marL="342900" indent="-342900">
              <a:buClr>
                <a:schemeClr val="tx1"/>
              </a:buClr>
              <a:defRPr lang="en-US" sz="2400" kern="1200" dirty="0" smtClean="0">
                <a:solidFill>
                  <a:schemeClr val="tx1"/>
                </a:solidFill>
                <a:latin typeface="Arial" panose="020B0604020202020204" pitchFamily="34" charset="0"/>
                <a:ea typeface="+mn-ea"/>
                <a:cs typeface="Arial" panose="020B0604020202020204" pitchFamily="34" charset="0"/>
              </a:defRPr>
            </a:lvl1pPr>
            <a:lvl2pPr marL="708660" indent="-274320">
              <a:defRPr lang="en-US" sz="1800" kern="1200" dirty="0" smtClean="0">
                <a:solidFill>
                  <a:schemeClr val="tx1"/>
                </a:solidFill>
                <a:latin typeface="Arial" panose="020B0604020202020204" pitchFamily="34" charset="0"/>
                <a:ea typeface="+mn-ea"/>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vl4pPr>
            <a:lvl5pPr>
              <a:defRPr sz="1800"/>
            </a:lvl5pPr>
            <a:lvl6pPr>
              <a:defRPr sz="1800"/>
            </a:lvl6pPr>
            <a:lvl7pPr>
              <a:defRPr sz="1800"/>
            </a:lvl7pPr>
            <a:lvl8pPr>
              <a:defRPr sz="1800"/>
            </a:lvl8pPr>
            <a:lvl9pPr>
              <a:defRPr sz="1800"/>
            </a:lvl9pPr>
          </a:lstStyle>
          <a:p>
            <a:pPr marL="274320" lvl="0" indent="-274320" algn="l" defTabSz="457200" rtl="0" eaLnBrk="1" latinLnBrk="0" hangingPunct="1">
              <a:spcBef>
                <a:spcPts val="600"/>
              </a:spcBef>
              <a:buClr>
                <a:schemeClr val="tx2"/>
              </a:buClr>
              <a:buFont typeface="Arial"/>
              <a:buChar char="•"/>
            </a:pPr>
            <a:r>
              <a:rPr lang="en-US" dirty="0"/>
              <a:t>Click to edit Master text styles</a:t>
            </a:r>
          </a:p>
          <a:p>
            <a:pPr marL="548640" lvl="1" indent="-182880" algn="l" defTabSz="457200" rtl="0" eaLnBrk="1" latinLnBrk="0" hangingPunct="1">
              <a:spcBef>
                <a:spcPts val="400"/>
              </a:spcBef>
              <a:buFont typeface="Arial" panose="020B0604020202020204" pitchFamily="34" charset="0"/>
              <a:buChar char="•"/>
            </a:pPr>
            <a:r>
              <a:rPr lang="en-US" dirty="0"/>
              <a:t>Second level</a:t>
            </a:r>
          </a:p>
        </p:txBody>
      </p:sp>
      <p:pic>
        <p:nvPicPr>
          <p:cNvPr id="11" name="Picture 10" descr="A picture containing clipart&#10;&#10;Description generated with very high confidence">
            <a:extLst>
              <a:ext uri="{FF2B5EF4-FFF2-40B4-BE49-F238E27FC236}">
                <a16:creationId xmlns:a16="http://schemas.microsoft.com/office/drawing/2014/main" id="{503B4600-14AD-4595-9DD8-BF213FF1C89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43799" y="303448"/>
            <a:ext cx="1257999" cy="638796"/>
          </a:xfrm>
          <a:prstGeom prst="rect">
            <a:avLst/>
          </a:prstGeom>
        </p:spPr>
      </p:pic>
    </p:spTree>
    <p:extLst>
      <p:ext uri="{BB962C8B-B14F-4D97-AF65-F5344CB8AC3E}">
        <p14:creationId xmlns:p14="http://schemas.microsoft.com/office/powerpoint/2010/main" val="378332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sp>
        <p:nvSpPr>
          <p:cNvPr id="11" name="Rectangle 10"/>
          <p:cNvSpPr/>
          <p:nvPr userDrawn="1"/>
        </p:nvSpPr>
        <p:spPr bwMode="auto">
          <a:xfrm>
            <a:off x="0" y="1"/>
            <a:ext cx="9144000" cy="6858000"/>
          </a:xfrm>
          <a:prstGeom prst="rect">
            <a:avLst/>
          </a:prstGeom>
          <a:gradFill flip="none" rotWithShape="1">
            <a:gsLst>
              <a:gs pos="417">
                <a:srgbClr val="003053"/>
              </a:gs>
              <a:gs pos="66000">
                <a:srgbClr val="6890BE"/>
              </a:gs>
              <a:gs pos="100000">
                <a:srgbClr val="0064A4"/>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sz="2000" b="1" kern="0">
              <a:solidFill>
                <a:srgbClr val="003053"/>
              </a:solidFill>
            </a:endParaRPr>
          </a:p>
        </p:txBody>
      </p:sp>
      <p:sp>
        <p:nvSpPr>
          <p:cNvPr id="2" name="Right Triangle 1"/>
          <p:cNvSpPr/>
          <p:nvPr userDrawn="1"/>
        </p:nvSpPr>
        <p:spPr bwMode="auto">
          <a:xfrm flipV="1">
            <a:off x="-9144" y="1600200"/>
            <a:ext cx="7400544" cy="4114800"/>
          </a:xfrm>
          <a:prstGeom prst="rtTriangle">
            <a:avLst/>
          </a:prstGeom>
          <a:solidFill>
            <a:schemeClr val="tx2">
              <a:lumMod val="20000"/>
              <a:lumOff val="80000"/>
              <a:alpha val="50196"/>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z="2000" b="1">
              <a:solidFill>
                <a:srgbClr val="0064A4"/>
              </a:solidFill>
            </a:endParaRPr>
          </a:p>
        </p:txBody>
      </p:sp>
      <p:sp>
        <p:nvSpPr>
          <p:cNvPr id="9" name="Right Triangle 8"/>
          <p:cNvSpPr/>
          <p:nvPr userDrawn="1"/>
        </p:nvSpPr>
        <p:spPr bwMode="auto">
          <a:xfrm flipH="1" flipV="1">
            <a:off x="1752600" y="0"/>
            <a:ext cx="7400544" cy="4114800"/>
          </a:xfrm>
          <a:prstGeom prst="rtTriangle">
            <a:avLst/>
          </a:prstGeom>
          <a:solidFill>
            <a:schemeClr val="accent2">
              <a:alpha val="50196"/>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z="2000" b="1">
              <a:solidFill>
                <a:srgbClr val="0064A4"/>
              </a:solidFill>
            </a:endParaRPr>
          </a:p>
        </p:txBody>
      </p:sp>
      <p:sp>
        <p:nvSpPr>
          <p:cNvPr id="10" name="Right Triangle 9"/>
          <p:cNvSpPr/>
          <p:nvPr userDrawn="1"/>
        </p:nvSpPr>
        <p:spPr bwMode="auto">
          <a:xfrm flipH="1">
            <a:off x="1273684" y="2495204"/>
            <a:ext cx="7879461" cy="4381084"/>
          </a:xfrm>
          <a:prstGeom prst="rtTriangle">
            <a:avLst/>
          </a:prstGeom>
          <a:solidFill>
            <a:schemeClr val="accent4">
              <a:lumMod val="50000"/>
              <a:alpha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z="2000" b="1">
              <a:solidFill>
                <a:srgbClr val="0064A4"/>
              </a:solidFill>
            </a:endParaRPr>
          </a:p>
        </p:txBody>
      </p:sp>
      <p:sp>
        <p:nvSpPr>
          <p:cNvPr id="7" name="big white"/>
          <p:cNvSpPr/>
          <p:nvPr userDrawn="1"/>
        </p:nvSpPr>
        <p:spPr bwMode="auto">
          <a:xfrm>
            <a:off x="1273684" y="1600199"/>
            <a:ext cx="7870317" cy="193403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z="2000" b="1">
              <a:solidFill>
                <a:srgbClr val="0064A4"/>
              </a:solidFill>
            </a:endParaRPr>
          </a:p>
        </p:txBody>
      </p:sp>
      <p:sp>
        <p:nvSpPr>
          <p:cNvPr id="4" name="Text Placeholder 3"/>
          <p:cNvSpPr>
            <a:spLocks noGrp="1"/>
          </p:cNvSpPr>
          <p:nvPr>
            <p:ph type="body" sz="quarter" idx="10"/>
          </p:nvPr>
        </p:nvSpPr>
        <p:spPr>
          <a:xfrm>
            <a:off x="1273176" y="1704975"/>
            <a:ext cx="7507288" cy="1733550"/>
          </a:xfrm>
          <a:prstGeom prst="rect">
            <a:avLst/>
          </a:prstGeom>
        </p:spPr>
        <p:txBody>
          <a:bodyPr anchor="ctr"/>
          <a:lstStyle>
            <a:lvl1pPr marL="0" indent="0">
              <a:buFontTx/>
              <a:buNone/>
              <a:defRPr/>
            </a:lvl1pPr>
            <a:lvl2pPr marL="0" indent="0">
              <a:buFontTx/>
              <a:buNone/>
              <a:defRPr sz="24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0285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228600" y="152400"/>
            <a:ext cx="8610600" cy="825500"/>
          </a:xfrm>
        </p:spPr>
        <p:txBody>
          <a:bodyPr/>
          <a:lstStyle/>
          <a:p>
            <a:r>
              <a:rPr lang="en-US" dirty="0"/>
              <a:t>Click to edit Master title style</a:t>
            </a:r>
          </a:p>
        </p:txBody>
      </p:sp>
      <p:sp>
        <p:nvSpPr>
          <p:cNvPr id="3" name="Content Placeholder 2"/>
          <p:cNvSpPr>
            <a:spLocks noGrp="1"/>
          </p:cNvSpPr>
          <p:nvPr userDrawn="1">
            <p:ph idx="1"/>
          </p:nvPr>
        </p:nvSpPr>
        <p:spPr>
          <a:xfrm>
            <a:off x="228600" y="1477962"/>
            <a:ext cx="8610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userDrawn="1">
            <p:ph type="ftr" sz="quarter" idx="11"/>
          </p:nvPr>
        </p:nvSpPr>
        <p:spPr/>
        <p:txBody>
          <a:bodyPr/>
          <a:lstStyle/>
          <a:p>
            <a:endParaRPr lang="en-US" dirty="0">
              <a:solidFill>
                <a:prstClr val="white"/>
              </a:solidFill>
            </a:endParaRPr>
          </a:p>
        </p:txBody>
      </p:sp>
    </p:spTree>
    <p:extLst>
      <p:ext uri="{BB962C8B-B14F-4D97-AF65-F5344CB8AC3E}">
        <p14:creationId xmlns:p14="http://schemas.microsoft.com/office/powerpoint/2010/main" val="384810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white"/>
              </a:solidFill>
            </a:endParaRPr>
          </a:p>
        </p:txBody>
      </p:sp>
    </p:spTree>
    <p:extLst>
      <p:ext uri="{BB962C8B-B14F-4D97-AF65-F5344CB8AC3E}">
        <p14:creationId xmlns:p14="http://schemas.microsoft.com/office/powerpoint/2010/main" val="1332269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userDrawn="1">
            <p:extLst>
              <p:ext uri="{D42A27DB-BD31-4B8C-83A1-F6EECF244321}">
                <p14:modId xmlns:p14="http://schemas.microsoft.com/office/powerpoint/2010/main" val="3217205014"/>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03" name="Image" r:id="rId3" imgW="12190320" imgH="9142560" progId="Photoshop.Image.18">
                  <p:embed/>
                </p:oleObj>
              </mc:Choice>
              <mc:Fallback>
                <p:oleObj name="Image" r:id="rId3" imgW="12190320" imgH="9142560" progId="Photoshop.Image.18">
                  <p:embed/>
                  <p:pic>
                    <p:nvPicPr>
                      <p:cNvPr id="0" name=""/>
                      <p:cNvPicPr/>
                      <p:nvPr/>
                    </p:nvPicPr>
                    <p:blipFill>
                      <a:blip r:embed="rId4"/>
                      <a:stretch>
                        <a:fillRect/>
                      </a:stretch>
                    </p:blipFill>
                    <p:spPr>
                      <a:xfrm>
                        <a:off x="0" y="0"/>
                        <a:ext cx="9144000" cy="6858000"/>
                      </a:xfrm>
                      <a:prstGeom prst="rect">
                        <a:avLst/>
                      </a:prstGeom>
                      <a:solidFill>
                        <a:schemeClr val="bg1"/>
                      </a:solidFill>
                    </p:spPr>
                  </p:pic>
                </p:oleObj>
              </mc:Fallback>
            </mc:AlternateContent>
          </a:graphicData>
        </a:graphic>
      </p:graphicFrame>
      <p:sp>
        <p:nvSpPr>
          <p:cNvPr id="7" name="Text Placeholder 2"/>
          <p:cNvSpPr>
            <a:spLocks noGrp="1"/>
          </p:cNvSpPr>
          <p:nvPr>
            <p:ph idx="1" hasCustomPrompt="1"/>
          </p:nvPr>
        </p:nvSpPr>
        <p:spPr>
          <a:xfrm>
            <a:off x="3797710" y="5051322"/>
            <a:ext cx="4717640" cy="1806677"/>
          </a:xfrm>
          <a:prstGeom prst="rect">
            <a:avLst/>
          </a:prstGeom>
        </p:spPr>
        <p:txBody>
          <a:bodyPr vert="horz" lIns="91440" tIns="45720" rIns="91440" bIns="45720" rtlCol="0">
            <a:normAutofit/>
          </a:bodyPr>
          <a:lstStyle>
            <a:lvl1pPr marL="0" indent="0" algn="r">
              <a:buNone/>
              <a:defRPr sz="2400" b="1">
                <a:latin typeface="Arial" panose="020B0604020202020204" pitchFamily="34" charset="0"/>
                <a:cs typeface="Arial" panose="020B0604020202020204" pitchFamily="34" charset="0"/>
              </a:defRPr>
            </a:lvl1pPr>
            <a:lvl2pPr marL="457200" indent="0" algn="r">
              <a:buNone/>
              <a:defRPr sz="1800">
                <a:latin typeface="Arial" panose="020B0604020202020204" pitchFamily="34" charset="0"/>
                <a:cs typeface="Arial" panose="020B0604020202020204" pitchFamily="34" charset="0"/>
              </a:defRPr>
            </a:lvl2pPr>
            <a:lvl3pPr marL="914400" indent="0" algn="r">
              <a:buNone/>
              <a:defRPr sz="1600">
                <a:latin typeface="Arial" panose="020B0604020202020204" pitchFamily="34" charset="0"/>
                <a:cs typeface="Arial" panose="020B0604020202020204" pitchFamily="34" charset="0"/>
              </a:defRPr>
            </a:lvl3pPr>
            <a:lvl4pPr marL="1371600" indent="0" algn="r">
              <a:buNone/>
              <a:defRPr/>
            </a:lvl4pPr>
            <a:lvl5pPr marL="1828800" indent="0" algn="r">
              <a:buNone/>
              <a:defRPr/>
            </a:lvl5pPr>
          </a:lstStyle>
          <a:p>
            <a:pPr lvl="0"/>
            <a:r>
              <a:rPr lang="en-US" dirty="0"/>
              <a:t>Click to edit Master text styles</a:t>
            </a:r>
          </a:p>
          <a:p>
            <a:pPr lvl="1"/>
            <a:r>
              <a:rPr lang="en-US" dirty="0"/>
              <a:t>Second level</a:t>
            </a:r>
          </a:p>
          <a:p>
            <a:pPr lvl="2"/>
            <a:r>
              <a:rPr lang="en-US" dirty="0"/>
              <a:t>Third level</a:t>
            </a:r>
          </a:p>
        </p:txBody>
      </p:sp>
      <p:sp>
        <p:nvSpPr>
          <p:cNvPr id="11" name="Slide Number Placeholder 5"/>
          <p:cNvSpPr txBox="1">
            <a:spLocks/>
          </p:cNvSpPr>
          <p:nvPr userDrawn="1"/>
        </p:nvSpPr>
        <p:spPr>
          <a:xfrm>
            <a:off x="8708924" y="6553200"/>
            <a:ext cx="368710" cy="176981"/>
          </a:xfrm>
          <a:prstGeom prst="rect">
            <a:avLst/>
          </a:prstGeom>
        </p:spPr>
        <p:txBody>
          <a:bodyPr vert="horz" lIns="91440" tIns="45720" rIns="91440" bIns="45720" rtlCol="0" anchor="ctr"/>
          <a:lstStyle>
            <a:defPPr>
              <a:defRPr lang="en-US"/>
            </a:defPPr>
            <a:lvl1pPr marL="0" algn="ctr" defTabSz="914400" rtl="0" eaLnBrk="1" latinLnBrk="0" hangingPunct="1">
              <a:defRPr sz="700" b="1" kern="1200">
                <a:solidFill>
                  <a:srgbClr val="4D5B1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A16919-5ABB-4EAA-AED1-99099B93BEEE}" type="slidenum">
              <a:rPr lang="en-US" sz="800" smtClean="0"/>
              <a:pPr/>
              <a:t>‹#›</a:t>
            </a:fld>
            <a:endParaRPr lang="en-US" sz="800" dirty="0"/>
          </a:p>
        </p:txBody>
      </p:sp>
      <p:sp>
        <p:nvSpPr>
          <p:cNvPr id="2" name="Rectangle 1"/>
          <p:cNvSpPr/>
          <p:nvPr userDrawn="1"/>
        </p:nvSpPr>
        <p:spPr>
          <a:xfrm>
            <a:off x="228600" y="5051322"/>
            <a:ext cx="2743200" cy="1425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45644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628650" y="895740"/>
            <a:ext cx="7945079" cy="4295692"/>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328526788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628650" y="895740"/>
            <a:ext cx="7945079" cy="3564294"/>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321240770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628650" y="895739"/>
            <a:ext cx="7843545" cy="4534677"/>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Box 5"/>
          <p:cNvSpPr txBox="1"/>
          <p:nvPr/>
        </p:nvSpPr>
        <p:spPr>
          <a:xfrm>
            <a:off x="8753166" y="781674"/>
            <a:ext cx="442452" cy="276999"/>
          </a:xfrm>
          <a:prstGeom prst="rect">
            <a:avLst/>
          </a:prstGeom>
          <a:noFill/>
        </p:spPr>
        <p:txBody>
          <a:bodyPr wrap="square" rtlCol="0">
            <a:spAutoFit/>
          </a:bodyPr>
          <a:lstStyle/>
          <a:p>
            <a:pPr algn="ctr"/>
            <a:fld id="{CB90CDF2-E8BA-4604-95BE-C96550C2946A}" type="slidenum">
              <a:rPr lang="en-US" sz="1200" smtClean="0">
                <a:solidFill>
                  <a:schemeClr val="bg1"/>
                </a:solidFill>
              </a:rPr>
              <a:pPr algn="ctr"/>
              <a:t>‹#›</a:t>
            </a:fld>
            <a:endParaRPr lang="en-US" sz="1200" dirty="0">
              <a:solidFill>
                <a:schemeClr val="bg1"/>
              </a:solidFill>
            </a:endParaRP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262287338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2426111" y="121779"/>
            <a:ext cx="6481916" cy="541900"/>
          </a:xfrm>
        </p:spPr>
        <p:txBody>
          <a:bodyPr>
            <a:noAutofit/>
          </a:bodyPr>
          <a:lstStyle>
            <a:lvl1pPr>
              <a:defRPr sz="2800">
                <a:solidFill>
                  <a:schemeClr val="bg1"/>
                </a:solidFill>
                <a:latin typeface="Arial Bold" panose="020B0704020202020204" pitchFamily="34" charset="0"/>
                <a:cs typeface="Arial Bold" panose="020B0704020202020204"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314632" y="1058673"/>
            <a:ext cx="4807975" cy="5504359"/>
          </a:xfrm>
        </p:spPr>
        <p:txBody>
          <a:bodyPr/>
          <a:lstStyle>
            <a:lvl1pPr>
              <a:defRPr>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8708924" y="6563032"/>
            <a:ext cx="368710" cy="176981"/>
          </a:xfrm>
          <a:prstGeom prst="rect">
            <a:avLst/>
          </a:prstGeom>
        </p:spPr>
        <p:txBody>
          <a:bodyPr vert="horz" lIns="91440" tIns="45720" rIns="91440" bIns="45720" rtlCol="0" anchor="ctr"/>
          <a:lstStyle>
            <a:lvl1pPr algn="ctr">
              <a:defRPr sz="700" b="1">
                <a:solidFill>
                  <a:srgbClr val="4D5B19"/>
                </a:solidFill>
                <a:latin typeface="Arial" panose="020B0604020202020204" pitchFamily="34" charset="0"/>
                <a:cs typeface="Arial" panose="020B0604020202020204" pitchFamily="34" charset="0"/>
              </a:defRPr>
            </a:lvl1pPr>
          </a:lstStyle>
          <a:p>
            <a:fld id="{CC7A0679-BB53-4C03-950E-17A05937A526}" type="slidenum">
              <a:rPr lang="en-US" smtClean="0"/>
              <a:pPr/>
              <a:t>‹#›</a:t>
            </a:fld>
            <a:endParaRPr lang="en-US" dirty="0"/>
          </a:p>
        </p:txBody>
      </p:sp>
    </p:spTree>
    <p:extLst>
      <p:ext uri="{BB962C8B-B14F-4D97-AF65-F5344CB8AC3E}">
        <p14:creationId xmlns:p14="http://schemas.microsoft.com/office/powerpoint/2010/main" val="213029687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vmlDrawing" Target="../drawings/vmlDrawing1.vml"/><Relationship Id="rId5" Type="http://schemas.openxmlformats.org/officeDocument/2006/relationships/theme" Target="../theme/theme1.xml"/><Relationship Id="rId10" Type="http://schemas.openxmlformats.org/officeDocument/2006/relationships/image" Target="../media/image2.wmf"/><Relationship Id="rId4" Type="http://schemas.openxmlformats.org/officeDocument/2006/relationships/slideLayout" Target="../slideLayouts/slideLayout4.xml"/><Relationship Id="rId9" Type="http://schemas.openxmlformats.org/officeDocument/2006/relationships/oleObject" Target="../embeddings/oleObject2.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theme" Target="../theme/theme2.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47796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152400" y="6463748"/>
            <a:ext cx="2895600" cy="244475"/>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6871252" y="6477000"/>
            <a:ext cx="2133600" cy="244475"/>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41D4590F-4286-4E47-820A-28AEBC75787C}" type="slidenum">
              <a:rPr lang="en-US" smtClean="0">
                <a:solidFill>
                  <a:prstClr val="white"/>
                </a:solidFill>
              </a:rPr>
              <a:pPr/>
              <a:t>‹#›</a:t>
            </a:fld>
            <a:endParaRPr lang="en-US" dirty="0">
              <a:solidFill>
                <a:prstClr val="white"/>
              </a:solidFill>
            </a:endParaRPr>
          </a:p>
        </p:txBody>
      </p:sp>
      <p:graphicFrame>
        <p:nvGraphicFramePr>
          <p:cNvPr id="8" name="Object 7"/>
          <p:cNvGraphicFramePr>
            <a:graphicFrameLocks noChangeAspect="1"/>
          </p:cNvGraphicFramePr>
          <p:nvPr userDrawn="1">
            <p:extLst>
              <p:ext uri="{D42A27DB-BD31-4B8C-83A1-F6EECF244321}">
                <p14:modId xmlns:p14="http://schemas.microsoft.com/office/powerpoint/2010/main" val="3774159238"/>
              </p:ext>
            </p:extLst>
          </p:nvPr>
        </p:nvGraphicFramePr>
        <p:xfrm>
          <a:off x="0" y="6525131"/>
          <a:ext cx="9144000" cy="409069"/>
        </p:xfrm>
        <a:graphic>
          <a:graphicData uri="http://schemas.openxmlformats.org/presentationml/2006/ole">
            <mc:AlternateContent xmlns:mc="http://schemas.openxmlformats.org/markup-compatibility/2006">
              <mc:Choice xmlns:v="urn:schemas-microsoft-com:vml" Requires="v">
                <p:oleObj spid="_x0000_s4256" name="Image" r:id="rId7" imgW="11127960" imgH="441720" progId="Photoshop.Image.18">
                  <p:embed/>
                </p:oleObj>
              </mc:Choice>
              <mc:Fallback>
                <p:oleObj name="Image" r:id="rId7" imgW="11127960" imgH="441720" progId="Photoshop.Image.18">
                  <p:embed/>
                  <p:pic>
                    <p:nvPicPr>
                      <p:cNvPr id="0" name=""/>
                      <p:cNvPicPr/>
                      <p:nvPr/>
                    </p:nvPicPr>
                    <p:blipFill>
                      <a:blip r:embed="rId8"/>
                      <a:stretch>
                        <a:fillRect/>
                      </a:stretch>
                    </p:blipFill>
                    <p:spPr>
                      <a:xfrm>
                        <a:off x="0" y="6525131"/>
                        <a:ext cx="9144000" cy="409069"/>
                      </a:xfrm>
                      <a:prstGeom prst="rect">
                        <a:avLst/>
                      </a:prstGeom>
                    </p:spPr>
                  </p:pic>
                </p:oleObj>
              </mc:Fallback>
            </mc:AlternateContent>
          </a:graphicData>
        </a:graphic>
      </p:graphicFrame>
      <p:graphicFrame>
        <p:nvGraphicFramePr>
          <p:cNvPr id="9" name="Object 8"/>
          <p:cNvGraphicFramePr>
            <a:graphicFrameLocks noChangeAspect="1"/>
          </p:cNvGraphicFramePr>
          <p:nvPr userDrawn="1">
            <p:extLst>
              <p:ext uri="{D42A27DB-BD31-4B8C-83A1-F6EECF244321}">
                <p14:modId xmlns:p14="http://schemas.microsoft.com/office/powerpoint/2010/main" val="2577764669"/>
              </p:ext>
            </p:extLst>
          </p:nvPr>
        </p:nvGraphicFramePr>
        <p:xfrm>
          <a:off x="7848600" y="426551"/>
          <a:ext cx="959592" cy="487849"/>
        </p:xfrm>
        <a:graphic>
          <a:graphicData uri="http://schemas.openxmlformats.org/presentationml/2006/ole">
            <mc:AlternateContent xmlns:mc="http://schemas.openxmlformats.org/markup-compatibility/2006">
              <mc:Choice xmlns:v="urn:schemas-microsoft-com:vml" Requires="v">
                <p:oleObj spid="_x0000_s4257" name="Image" r:id="rId9" imgW="2931840" imgH="1490400" progId="Photoshop.Image.18">
                  <p:embed/>
                </p:oleObj>
              </mc:Choice>
              <mc:Fallback>
                <p:oleObj name="Image" r:id="rId9" imgW="2931840" imgH="1490400" progId="Photoshop.Image.18">
                  <p:embed/>
                  <p:pic>
                    <p:nvPicPr>
                      <p:cNvPr id="0" name=""/>
                      <p:cNvPicPr/>
                      <p:nvPr/>
                    </p:nvPicPr>
                    <p:blipFill>
                      <a:blip r:embed="rId10"/>
                      <a:stretch>
                        <a:fillRect/>
                      </a:stretch>
                    </p:blipFill>
                    <p:spPr>
                      <a:xfrm>
                        <a:off x="7848600" y="426551"/>
                        <a:ext cx="959592" cy="487849"/>
                      </a:xfrm>
                      <a:prstGeom prst="rect">
                        <a:avLst/>
                      </a:prstGeom>
                    </p:spPr>
                  </p:pic>
                </p:oleObj>
              </mc:Fallback>
            </mc:AlternateContent>
          </a:graphicData>
        </a:graphic>
      </p:graphicFrame>
      <p:sp>
        <p:nvSpPr>
          <p:cNvPr id="10" name="Slide Number Placeholder 5"/>
          <p:cNvSpPr txBox="1">
            <a:spLocks/>
          </p:cNvSpPr>
          <p:nvPr userDrawn="1"/>
        </p:nvSpPr>
        <p:spPr>
          <a:xfrm>
            <a:off x="8708924" y="6629400"/>
            <a:ext cx="368710" cy="176981"/>
          </a:xfrm>
          <a:prstGeom prst="rect">
            <a:avLst/>
          </a:prstGeom>
        </p:spPr>
        <p:txBody>
          <a:bodyPr vert="horz" lIns="91440" tIns="45720" rIns="91440" bIns="45720" rtlCol="0" anchor="ctr"/>
          <a:lstStyle>
            <a:defPPr>
              <a:defRPr lang="en-US"/>
            </a:defPPr>
            <a:lvl1pPr marL="0" algn="ctr" defTabSz="914400" rtl="0" eaLnBrk="1" latinLnBrk="0" hangingPunct="1">
              <a:defRPr sz="700" b="1" kern="1200">
                <a:solidFill>
                  <a:srgbClr val="4D5B1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A16919-5ABB-4EAA-AED1-99099B93BEEE}" type="slidenum">
              <a:rPr lang="en-US" sz="800" smtClean="0"/>
              <a:pPr/>
              <a:t>‹#›</a:t>
            </a:fld>
            <a:endParaRPr lang="en-US" sz="800" dirty="0"/>
          </a:p>
        </p:txBody>
      </p:sp>
    </p:spTree>
    <p:extLst>
      <p:ext uri="{BB962C8B-B14F-4D97-AF65-F5344CB8AC3E}">
        <p14:creationId xmlns:p14="http://schemas.microsoft.com/office/powerpoint/2010/main" val="40408399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hf sldNum="0" hdr="0" ftr="0" dt="0"/>
  <p:txStyles>
    <p:titleStyle>
      <a:lvl1pPr algn="l" defTabSz="914400" rtl="0" eaLnBrk="1" latinLnBrk="0" hangingPunct="1">
        <a:lnSpc>
          <a:spcPct val="85000"/>
        </a:lnSpc>
        <a:spcBef>
          <a:spcPct val="0"/>
        </a:spcBef>
        <a:buNone/>
        <a:defRPr sz="3200" b="1" kern="1200">
          <a:solidFill>
            <a:srgbClr val="007FC6"/>
          </a:solidFill>
          <a:latin typeface="Arial" panose="020B0604020202020204" pitchFamily="34" charset="0"/>
          <a:ea typeface="+mj-ea"/>
          <a:cs typeface="Arial" panose="020B0604020202020204" pitchFamily="34" charset="0"/>
        </a:defRPr>
      </a:lvl1pPr>
    </p:titleStyle>
    <p:bodyStyle>
      <a:lvl1pPr marL="292100" indent="-292100" algn="l" defTabSz="914400" rtl="0" eaLnBrk="1" latinLnBrk="0" hangingPunct="1">
        <a:spcBef>
          <a:spcPct val="20000"/>
        </a:spcBef>
        <a:buClr>
          <a:schemeClr val="accent2"/>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F993C-82D2-4123-8BA9-B8C43716878B}" type="datetime1">
              <a:rPr lang="en-US" smtClean="0"/>
              <a:t>6/13/2018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txBox="1">
            <a:spLocks/>
          </p:cNvSpPr>
          <p:nvPr userDrawn="1"/>
        </p:nvSpPr>
        <p:spPr>
          <a:xfrm>
            <a:off x="8708924" y="6629400"/>
            <a:ext cx="368710" cy="176981"/>
          </a:xfrm>
          <a:prstGeom prst="rect">
            <a:avLst/>
          </a:prstGeom>
        </p:spPr>
        <p:txBody>
          <a:bodyPr vert="horz" lIns="91440" tIns="45720" rIns="91440" bIns="45720" rtlCol="0" anchor="ctr"/>
          <a:lstStyle>
            <a:defPPr>
              <a:defRPr lang="en-US"/>
            </a:defPPr>
            <a:lvl1pPr marL="0" algn="ctr" defTabSz="914400" rtl="0" eaLnBrk="1" latinLnBrk="0" hangingPunct="1">
              <a:defRPr sz="700" b="1" kern="1200">
                <a:solidFill>
                  <a:srgbClr val="4D5B1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A16919-5ABB-4EAA-AED1-99099B93BEEE}" type="slidenum">
              <a:rPr lang="en-US" sz="800" smtClean="0"/>
              <a:pPr/>
              <a:t>‹#›</a:t>
            </a:fld>
            <a:endParaRPr lang="en-US" sz="800" dirty="0"/>
          </a:p>
        </p:txBody>
      </p:sp>
    </p:spTree>
    <p:extLst>
      <p:ext uri="{BB962C8B-B14F-4D97-AF65-F5344CB8AC3E}">
        <p14:creationId xmlns:p14="http://schemas.microsoft.com/office/powerpoint/2010/main" val="22628140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63" r:id="rId22"/>
    <p:sldLayoutId id="2147483666" r:id="rId2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4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3200" y="5493603"/>
            <a:ext cx="5891173" cy="830997"/>
          </a:xfrm>
          <a:prstGeom prst="rect">
            <a:avLst/>
          </a:prstGeom>
          <a:noFill/>
        </p:spPr>
        <p:txBody>
          <a:bodyPr wrap="square" rtlCol="0">
            <a:spAutoFit/>
          </a:bodyPr>
          <a:lstStyle/>
          <a:p>
            <a:pPr algn="r"/>
            <a:r>
              <a:rPr lang="en-US" altLang="en-US" sz="2400" b="1" dirty="0">
                <a:solidFill>
                  <a:srgbClr val="00B0F0"/>
                </a:solidFill>
                <a:ea typeface="ＭＳ Ｐゴシック" panose="020B0600070205080204" pitchFamily="34" charset="-128"/>
              </a:rPr>
              <a:t>Alternate Ways To Access Care</a:t>
            </a:r>
          </a:p>
          <a:p>
            <a:pPr algn="r"/>
            <a:r>
              <a:rPr lang="en-US" altLang="en-US" sz="2400" b="1" dirty="0">
                <a:solidFill>
                  <a:srgbClr val="00B0F0"/>
                </a:solidFill>
                <a:ea typeface="ＭＳ Ｐゴシック" panose="020B0600070205080204" pitchFamily="34" charset="-128"/>
              </a:rPr>
              <a:t>MASBO Conference 2018</a:t>
            </a:r>
            <a:endParaRPr lang="en-US" altLang="en-US" sz="2000" dirty="0">
              <a:solidFill>
                <a:srgbClr val="00B0F0"/>
              </a:solidFill>
              <a:ea typeface="ＭＳ Ｐゴシック" panose="020B0600070205080204" pitchFamily="34" charset="-128"/>
            </a:endParaRPr>
          </a:p>
        </p:txBody>
      </p:sp>
      <p:pic>
        <p:nvPicPr>
          <p:cNvPr id="5" name="Picture 4" descr="A picture containing clipart&#10;&#10;Description generated with very high confidence">
            <a:extLst>
              <a:ext uri="{FF2B5EF4-FFF2-40B4-BE49-F238E27FC236}">
                <a16:creationId xmlns:a16="http://schemas.microsoft.com/office/drawing/2014/main" id="{28416C69-F62D-4F69-92FC-10B6D1039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5493603"/>
            <a:ext cx="1447800" cy="735176"/>
          </a:xfrm>
          <a:prstGeom prst="rect">
            <a:avLst/>
          </a:prstGeom>
        </p:spPr>
      </p:pic>
      <p:pic>
        <p:nvPicPr>
          <p:cNvPr id="3" name="Picture 2" descr="A group of people posing for the camera&#10;&#10;Description generated with very high confidence">
            <a:extLst>
              <a:ext uri="{FF2B5EF4-FFF2-40B4-BE49-F238E27FC236}">
                <a16:creationId xmlns:a16="http://schemas.microsoft.com/office/drawing/2014/main" id="{8D0B4DA3-0D30-4363-A688-67625656D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5" r="4549"/>
          <a:stretch/>
        </p:blipFill>
        <p:spPr>
          <a:xfrm>
            <a:off x="0" y="526026"/>
            <a:ext cx="9144000" cy="3817374"/>
          </a:xfrm>
          <a:prstGeom prst="rect">
            <a:avLst/>
          </a:prstGeom>
        </p:spPr>
      </p:pic>
    </p:spTree>
    <p:extLst>
      <p:ext uri="{BB962C8B-B14F-4D97-AF65-F5344CB8AC3E}">
        <p14:creationId xmlns:p14="http://schemas.microsoft.com/office/powerpoint/2010/main" val="3069799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woman, clothing&#10;&#10;Description generated with very high confidence">
            <a:extLst>
              <a:ext uri="{FF2B5EF4-FFF2-40B4-BE49-F238E27FC236}">
                <a16:creationId xmlns:a16="http://schemas.microsoft.com/office/drawing/2014/main" id="{0798398B-1640-447E-902D-71EC2A5F96E0}"/>
              </a:ext>
            </a:extLst>
          </p:cNvPr>
          <p:cNvPicPr>
            <a:picLocks noChangeAspect="1"/>
          </p:cNvPicPr>
          <p:nvPr/>
        </p:nvPicPr>
        <p:blipFill rotWithShape="1">
          <a:blip r:embed="rId3">
            <a:extLst>
              <a:ext uri="{28A0092B-C50C-407E-A947-70E740481C1C}">
                <a14:useLocalDpi xmlns:a14="http://schemas.microsoft.com/office/drawing/2010/main" val="0"/>
              </a:ext>
            </a:extLst>
          </a:blip>
          <a:srcRect l="7841" r="20611"/>
          <a:stretch/>
        </p:blipFill>
        <p:spPr>
          <a:xfrm>
            <a:off x="3581400" y="1183919"/>
            <a:ext cx="5562600" cy="5178550"/>
          </a:xfrm>
          <a:prstGeom prst="rect">
            <a:avLst/>
          </a:prstGeom>
        </p:spPr>
      </p:pic>
      <p:sp>
        <p:nvSpPr>
          <p:cNvPr id="2" name="Title 1"/>
          <p:cNvSpPr>
            <a:spLocks noGrp="1"/>
          </p:cNvSpPr>
          <p:nvPr>
            <p:ph type="title"/>
          </p:nvPr>
        </p:nvSpPr>
        <p:spPr/>
        <p:txBody>
          <a:bodyPr>
            <a:normAutofit/>
          </a:bodyPr>
          <a:lstStyle/>
          <a:p>
            <a:r>
              <a:rPr lang="en-US" sz="2400" b="0" dirty="0">
                <a:solidFill>
                  <a:srgbClr val="00B0F0"/>
                </a:solidFill>
                <a:latin typeface="Arial Bold" panose="020B0704020202020204" pitchFamily="34" charset="0"/>
                <a:cs typeface="Arial Bold" panose="020B0704020202020204" pitchFamily="34" charset="0"/>
              </a:rPr>
              <a:t>Alternate ways to access care </a:t>
            </a:r>
            <a:br>
              <a:rPr lang="en-US" sz="2400" b="0" dirty="0">
                <a:solidFill>
                  <a:srgbClr val="00B0F0"/>
                </a:solidFill>
                <a:latin typeface="Arial Bold" panose="020B0704020202020204" pitchFamily="34" charset="0"/>
                <a:cs typeface="Arial Bold" panose="020B0704020202020204" pitchFamily="34" charset="0"/>
              </a:rPr>
            </a:br>
            <a:r>
              <a:rPr lang="en-US" sz="2400" b="0" dirty="0">
                <a:solidFill>
                  <a:srgbClr val="00B0F0"/>
                </a:solidFill>
                <a:latin typeface="Arial Bold" panose="020B0704020202020204" pitchFamily="34" charset="0"/>
                <a:cs typeface="Arial Bold" panose="020B0704020202020204" pitchFamily="34" charset="0"/>
              </a:rPr>
              <a:t>and associated costs</a:t>
            </a:r>
          </a:p>
        </p:txBody>
      </p:sp>
      <p:sp>
        <p:nvSpPr>
          <p:cNvPr id="5" name="Rectangle 4"/>
          <p:cNvSpPr/>
          <p:nvPr/>
        </p:nvSpPr>
        <p:spPr>
          <a:xfrm>
            <a:off x="3505200" y="1180613"/>
            <a:ext cx="2512490" cy="5166049"/>
          </a:xfrm>
          <a:prstGeom prst="rect">
            <a:avLst/>
          </a:prstGeom>
          <a:gradFill>
            <a:gsLst>
              <a:gs pos="0">
                <a:schemeClr val="bg1"/>
              </a:gs>
              <a:gs pos="100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8" name="TextBox 7"/>
          <p:cNvSpPr txBox="1"/>
          <p:nvPr/>
        </p:nvSpPr>
        <p:spPr>
          <a:xfrm>
            <a:off x="-6458" y="1176016"/>
            <a:ext cx="3587858" cy="5170646"/>
          </a:xfrm>
          <a:prstGeom prst="rect">
            <a:avLst/>
          </a:prstGeom>
          <a:solidFill>
            <a:schemeClr val="accent4">
              <a:alpha val="80000"/>
            </a:schemeClr>
          </a:solidFill>
        </p:spPr>
        <p:txBody>
          <a:bodyPr wrap="square" lIns="365760" tIns="91440" rIns="91440" bIns="91440" rtlCol="0">
            <a:spAutoFit/>
          </a:bodyPr>
          <a:lstStyle>
            <a:defPPr>
              <a:defRPr lang="en-US"/>
            </a:defPPr>
            <a:lvl1pPr lvl="0">
              <a:defRPr sz="1600"/>
            </a:lvl1pPr>
          </a:lstStyle>
          <a:p>
            <a:pPr>
              <a:defRPr/>
            </a:pPr>
            <a:endParaRPr lang="en-US" sz="1800" kern="0" dirty="0">
              <a:solidFill>
                <a:srgbClr val="00B0F0"/>
              </a:solidFill>
              <a:latin typeface="Arial Bold" panose="020B0704020202020204" pitchFamily="34" charset="0"/>
              <a:cs typeface="Arial Bold" panose="020B0704020202020204" pitchFamily="34" charset="0"/>
            </a:endParaRPr>
          </a:p>
          <a:p>
            <a:pPr>
              <a:defRPr/>
            </a:pPr>
            <a:r>
              <a:rPr lang="en-US" sz="1800" kern="0" dirty="0">
                <a:solidFill>
                  <a:srgbClr val="00B0F0"/>
                </a:solidFill>
                <a:latin typeface="Arial Bold" panose="020B0704020202020204" pitchFamily="34" charset="0"/>
                <a:cs typeface="Arial Bold" panose="020B0704020202020204" pitchFamily="34" charset="0"/>
              </a:rPr>
              <a:t>Community Health Centers  and CareHere Health Clinics</a:t>
            </a:r>
          </a:p>
          <a:p>
            <a:endParaRPr lang="en-US" sz="1800" dirty="0">
              <a:latin typeface="Arial Narrow" panose="020B0606020202030204" pitchFamily="34" charset="0"/>
              <a:cs typeface="Arial" panose="020B0604020202020204" pitchFamily="34" charset="0"/>
            </a:endParaRPr>
          </a:p>
          <a:p>
            <a:r>
              <a:rPr lang="en-US" sz="1800" dirty="0">
                <a:latin typeface="Arial Narrow" panose="020B0606020202030204" pitchFamily="34" charset="0"/>
                <a:cs typeface="Arial" panose="020B0604020202020204" pitchFamily="34" charset="0"/>
              </a:rPr>
              <a:t>Provide an array of services. </a:t>
            </a:r>
          </a:p>
          <a:p>
            <a:pPr marL="285750" indent="-285750">
              <a:buFont typeface="Wingdings" panose="05000000000000000000" pitchFamily="2" charset="2"/>
              <a:buChar char="§"/>
            </a:pPr>
            <a:r>
              <a:rPr lang="en-US" sz="1800" dirty="0">
                <a:latin typeface="Arial Narrow" panose="020B0606020202030204" pitchFamily="34" charset="0"/>
                <a:cs typeface="Arial" panose="020B0604020202020204" pitchFamily="34" charset="0"/>
              </a:rPr>
              <a:t>Wellness</a:t>
            </a:r>
          </a:p>
          <a:p>
            <a:pPr marL="285750" indent="-285750">
              <a:buFont typeface="Wingdings" panose="05000000000000000000" pitchFamily="2" charset="2"/>
              <a:buChar char="§"/>
            </a:pPr>
            <a:r>
              <a:rPr lang="en-US" sz="1800" dirty="0">
                <a:latin typeface="Arial Narrow" panose="020B0606020202030204" pitchFamily="34" charset="0"/>
                <a:cs typeface="Arial" panose="020B0604020202020204" pitchFamily="34" charset="0"/>
              </a:rPr>
              <a:t>Nutrition &amp; Health Coaching</a:t>
            </a:r>
          </a:p>
          <a:p>
            <a:pPr marL="285750" indent="-285750">
              <a:buFont typeface="Wingdings" panose="05000000000000000000" pitchFamily="2" charset="2"/>
              <a:buChar char="§"/>
            </a:pPr>
            <a:r>
              <a:rPr lang="en-US" sz="1800" dirty="0">
                <a:latin typeface="Arial Narrow" panose="020B0606020202030204" pitchFamily="34" charset="0"/>
                <a:cs typeface="Arial" panose="020B0604020202020204" pitchFamily="34" charset="0"/>
              </a:rPr>
              <a:t>Laboratory Work</a:t>
            </a:r>
          </a:p>
          <a:p>
            <a:pPr marL="285750" indent="-285750">
              <a:buFont typeface="Wingdings" panose="05000000000000000000" pitchFamily="2" charset="2"/>
              <a:buChar char="§"/>
            </a:pPr>
            <a:r>
              <a:rPr lang="en-US" sz="1800" b="1" i="1" dirty="0">
                <a:latin typeface="Arial Narrow" panose="020B0606020202030204" pitchFamily="34" charset="0"/>
                <a:cs typeface="Arial" panose="020B0604020202020204" pitchFamily="34" charset="0"/>
              </a:rPr>
              <a:t>And more!</a:t>
            </a:r>
          </a:p>
          <a:p>
            <a:pPr marL="285750" indent="-285750">
              <a:buFont typeface="Wingdings" panose="05000000000000000000" pitchFamily="2" charset="2"/>
              <a:buChar char="§"/>
            </a:pPr>
            <a:endParaRPr lang="en-US" sz="1800" b="1" i="1" kern="0" dirty="0">
              <a:latin typeface="Arial Narrow" panose="020B0606020202030204" pitchFamily="34" charset="0"/>
              <a:cs typeface="Arial" panose="020B0604020202020204" pitchFamily="34" charset="0"/>
            </a:endParaRPr>
          </a:p>
          <a:p>
            <a:r>
              <a:rPr lang="en-US" sz="1800" kern="0" dirty="0">
                <a:latin typeface="Arial Narrow" panose="020B0606020202030204" pitchFamily="34" charset="0"/>
                <a:cs typeface="Arial" panose="020B0604020202020204" pitchFamily="34" charset="0"/>
              </a:rPr>
              <a:t>It is our goal to </a:t>
            </a:r>
            <a:r>
              <a:rPr lang="en-US" sz="1800" b="1" kern="0" dirty="0">
                <a:latin typeface="Arial Narrow" panose="020B0606020202030204" pitchFamily="34" charset="0"/>
                <a:cs typeface="Arial" panose="020B0604020202020204" pitchFamily="34" charset="0"/>
              </a:rPr>
              <a:t>remove the barriers</a:t>
            </a:r>
            <a:r>
              <a:rPr lang="en-US" sz="1800" kern="0" dirty="0">
                <a:latin typeface="Arial Narrow" panose="020B0606020202030204" pitchFamily="34" charset="0"/>
                <a:cs typeface="Arial" panose="020B0604020202020204" pitchFamily="34" charset="0"/>
              </a:rPr>
              <a:t> that keep people from seeking medical care.  Patients book appointments in 20-minute</a:t>
            </a:r>
          </a:p>
          <a:p>
            <a:r>
              <a:rPr lang="en-US" sz="1800" kern="0" dirty="0">
                <a:latin typeface="Arial Narrow" panose="020B0606020202030204" pitchFamily="34" charset="0"/>
                <a:cs typeface="Arial" panose="020B0604020202020204" pitchFamily="34" charset="0"/>
              </a:rPr>
              <a:t>Increments, and the Centers’ </a:t>
            </a:r>
            <a:r>
              <a:rPr lang="en-US" sz="1800" b="1" kern="0" dirty="0">
                <a:latin typeface="Arial Narrow" panose="020B0606020202030204" pitchFamily="34" charset="0"/>
                <a:cs typeface="Arial" panose="020B0604020202020204" pitchFamily="34" charset="0"/>
              </a:rPr>
              <a:t>wait times are less than four minutes</a:t>
            </a:r>
            <a:r>
              <a:rPr lang="en-US" sz="1800" kern="0" dirty="0">
                <a:latin typeface="Arial Narrow" panose="020B0606020202030204" pitchFamily="34" charset="0"/>
                <a:cs typeface="Arial" panose="020B0604020202020204" pitchFamily="34" charset="0"/>
              </a:rPr>
              <a:t>.  Patients are never double booked. </a:t>
            </a:r>
            <a:endParaRPr lang="en-US" sz="1800" kern="0" dirty="0">
              <a:latin typeface="Arial Bold" panose="020B0704020202020204" pitchFamily="34" charset="0"/>
              <a:cs typeface="Arial Bold" panose="020B0704020202020204" pitchFamily="34" charset="0"/>
            </a:endParaRPr>
          </a:p>
          <a:p>
            <a:pPr>
              <a:defRPr/>
            </a:pPr>
            <a:endParaRPr lang="en-US" sz="1800" b="1" kern="0" dirty="0">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2995516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007CB19-D5B8-4A9E-9F77-F33D847E23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0800" y="-690266"/>
            <a:ext cx="7124700" cy="9220199"/>
          </a:xfrm>
          <a:prstGeom prst="rect">
            <a:avLst/>
          </a:prstGeom>
        </p:spPr>
      </p:pic>
      <p:sp>
        <p:nvSpPr>
          <p:cNvPr id="2" name="Title 1"/>
          <p:cNvSpPr>
            <a:spLocks noGrp="1"/>
          </p:cNvSpPr>
          <p:nvPr>
            <p:ph type="title"/>
          </p:nvPr>
        </p:nvSpPr>
        <p:spPr/>
        <p:txBody>
          <a:bodyPr>
            <a:normAutofit/>
          </a:bodyPr>
          <a:lstStyle/>
          <a:p>
            <a:r>
              <a:rPr lang="en-US" dirty="0">
                <a:solidFill>
                  <a:srgbClr val="00B0F0"/>
                </a:solidFill>
              </a:rPr>
              <a:t>Alternate ways to access care </a:t>
            </a:r>
            <a:br>
              <a:rPr lang="en-US" dirty="0">
                <a:solidFill>
                  <a:srgbClr val="00B0F0"/>
                </a:solidFill>
              </a:rPr>
            </a:br>
            <a:r>
              <a:rPr lang="en-US" dirty="0">
                <a:solidFill>
                  <a:srgbClr val="00B0F0"/>
                </a:solidFill>
              </a:rPr>
              <a:t>and associated costs</a:t>
            </a:r>
          </a:p>
        </p:txBody>
      </p:sp>
      <p:sp>
        <p:nvSpPr>
          <p:cNvPr id="5" name="Rectangle 4"/>
          <p:cNvSpPr/>
          <p:nvPr/>
        </p:nvSpPr>
        <p:spPr>
          <a:xfrm>
            <a:off x="2897710" y="1180613"/>
            <a:ext cx="2512490" cy="5343404"/>
          </a:xfrm>
          <a:prstGeom prst="rect">
            <a:avLst/>
          </a:prstGeom>
          <a:gradFill>
            <a:gsLst>
              <a:gs pos="0">
                <a:schemeClr val="bg1"/>
              </a:gs>
              <a:gs pos="100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8" name="TextBox 7"/>
          <p:cNvSpPr txBox="1"/>
          <p:nvPr/>
        </p:nvSpPr>
        <p:spPr>
          <a:xfrm>
            <a:off x="0" y="2209800"/>
            <a:ext cx="4876800" cy="461665"/>
          </a:xfrm>
          <a:prstGeom prst="rect">
            <a:avLst/>
          </a:prstGeom>
          <a:solidFill>
            <a:schemeClr val="accent4">
              <a:alpha val="80000"/>
            </a:schemeClr>
          </a:solidFill>
        </p:spPr>
        <p:txBody>
          <a:bodyPr wrap="square" lIns="365760" tIns="91440" rIns="91440" bIns="91440" rtlCol="0">
            <a:spAutoFit/>
          </a:bodyPr>
          <a:lstStyle>
            <a:defPPr>
              <a:defRPr lang="en-US"/>
            </a:defPPr>
            <a:lvl1pPr lvl="0">
              <a:defRPr sz="1600"/>
            </a:lvl1pPr>
          </a:lstStyle>
          <a:p>
            <a:pPr>
              <a:defRPr/>
            </a:pPr>
            <a:r>
              <a:rPr lang="en-US" sz="1800" b="1" kern="0" dirty="0">
                <a:solidFill>
                  <a:prstClr val="white"/>
                </a:solidFill>
              </a:rPr>
              <a:t>Locations- Shop for what works best for you</a:t>
            </a:r>
          </a:p>
        </p:txBody>
      </p:sp>
      <p:sp>
        <p:nvSpPr>
          <p:cNvPr id="9" name="TextBox 8"/>
          <p:cNvSpPr txBox="1"/>
          <p:nvPr/>
        </p:nvSpPr>
        <p:spPr>
          <a:xfrm>
            <a:off x="3" y="2999480"/>
            <a:ext cx="3428998" cy="461665"/>
          </a:xfrm>
          <a:prstGeom prst="rect">
            <a:avLst/>
          </a:prstGeom>
          <a:solidFill>
            <a:schemeClr val="tx2">
              <a:lumMod val="75000"/>
              <a:alpha val="80000"/>
            </a:schemeClr>
          </a:solidFill>
        </p:spPr>
        <p:txBody>
          <a:bodyPr wrap="square" lIns="365760" tIns="91440" rIns="91440" bIns="91440" rtlCol="0">
            <a:spAutoFit/>
          </a:bodyPr>
          <a:lstStyle>
            <a:defPPr>
              <a:defRPr lang="en-US"/>
            </a:defPPr>
            <a:lvl1pPr lvl="0">
              <a:defRPr sz="1600"/>
            </a:lvl1pPr>
          </a:lstStyle>
          <a:p>
            <a:pPr>
              <a:defRPr/>
            </a:pPr>
            <a:r>
              <a:rPr lang="en-US" sz="1800" b="1" kern="0" dirty="0">
                <a:solidFill>
                  <a:prstClr val="white"/>
                </a:solidFill>
              </a:rPr>
              <a:t>Inpatient vs. Outpatient care</a:t>
            </a:r>
          </a:p>
        </p:txBody>
      </p:sp>
      <p:sp>
        <p:nvSpPr>
          <p:cNvPr id="10" name="TextBox 9"/>
          <p:cNvSpPr txBox="1"/>
          <p:nvPr/>
        </p:nvSpPr>
        <p:spPr>
          <a:xfrm>
            <a:off x="-1" y="3757368"/>
            <a:ext cx="5181601" cy="1015663"/>
          </a:xfrm>
          <a:prstGeom prst="rect">
            <a:avLst/>
          </a:prstGeom>
          <a:solidFill>
            <a:schemeClr val="bg2">
              <a:lumMod val="50000"/>
              <a:alpha val="80000"/>
            </a:schemeClr>
          </a:solidFill>
        </p:spPr>
        <p:txBody>
          <a:bodyPr wrap="square" lIns="365760" tIns="91440" rIns="91440" bIns="91440" rtlCol="0">
            <a:spAutoFit/>
          </a:bodyPr>
          <a:lstStyle/>
          <a:p>
            <a:pPr>
              <a:defRPr/>
            </a:pPr>
            <a:r>
              <a:rPr lang="en-US" b="1" kern="0" dirty="0">
                <a:solidFill>
                  <a:prstClr val="white"/>
                </a:solidFill>
              </a:rPr>
              <a:t>Utilize health plan’s customer service for assistance in navigating providers, services-ask questions up front.  </a:t>
            </a:r>
          </a:p>
        </p:txBody>
      </p:sp>
      <p:sp>
        <p:nvSpPr>
          <p:cNvPr id="13" name="TextBox 12"/>
          <p:cNvSpPr txBox="1"/>
          <p:nvPr/>
        </p:nvSpPr>
        <p:spPr>
          <a:xfrm>
            <a:off x="-6986" y="5069254"/>
            <a:ext cx="5874386" cy="461665"/>
          </a:xfrm>
          <a:prstGeom prst="rect">
            <a:avLst/>
          </a:prstGeom>
          <a:solidFill>
            <a:schemeClr val="accent2">
              <a:lumMod val="75000"/>
              <a:alpha val="80000"/>
            </a:schemeClr>
          </a:solidFill>
        </p:spPr>
        <p:txBody>
          <a:bodyPr wrap="square" lIns="365760" tIns="91440" rIns="91440" bIns="91440" rtlCol="0">
            <a:spAutoFit/>
          </a:bodyPr>
          <a:lstStyle>
            <a:defPPr>
              <a:defRPr lang="en-US"/>
            </a:defPPr>
            <a:lvl1pPr lvl="0">
              <a:defRPr sz="1600"/>
            </a:lvl1pPr>
          </a:lstStyle>
          <a:p>
            <a:pPr>
              <a:defRPr/>
            </a:pPr>
            <a:r>
              <a:rPr lang="en-US" sz="1800" b="1" kern="0" dirty="0">
                <a:solidFill>
                  <a:prstClr val="white"/>
                </a:solidFill>
              </a:rPr>
              <a:t>Take advantage of available transparency pricing tools</a:t>
            </a:r>
          </a:p>
        </p:txBody>
      </p:sp>
      <p:sp>
        <p:nvSpPr>
          <p:cNvPr id="3" name="TextBox 2">
            <a:extLst>
              <a:ext uri="{FF2B5EF4-FFF2-40B4-BE49-F238E27FC236}">
                <a16:creationId xmlns:a16="http://schemas.microsoft.com/office/drawing/2014/main" id="{33D6620B-2897-4311-8F7D-2F5B3A22B295}"/>
              </a:ext>
            </a:extLst>
          </p:cNvPr>
          <p:cNvSpPr txBox="1"/>
          <p:nvPr/>
        </p:nvSpPr>
        <p:spPr>
          <a:xfrm>
            <a:off x="369888" y="1167825"/>
            <a:ext cx="4125912" cy="584775"/>
          </a:xfrm>
          <a:prstGeom prst="rect">
            <a:avLst/>
          </a:prstGeom>
          <a:noFill/>
        </p:spPr>
        <p:txBody>
          <a:bodyPr wrap="square" rtlCol="0">
            <a:spAutoFit/>
          </a:bodyPr>
          <a:lstStyle/>
          <a:p>
            <a:r>
              <a:rPr lang="en-US" sz="1600" dirty="0">
                <a:latin typeface="Arial Narrow" panose="020B0606020202030204" pitchFamily="34" charset="0"/>
              </a:rPr>
              <a:t>Have a discussion with your doctor on where you can access care for the best cost and quality of care. </a:t>
            </a:r>
          </a:p>
        </p:txBody>
      </p:sp>
    </p:spTree>
    <p:extLst>
      <p:ext uri="{BB962C8B-B14F-4D97-AF65-F5344CB8AC3E}">
        <p14:creationId xmlns:p14="http://schemas.microsoft.com/office/powerpoint/2010/main" val="3664334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0" dirty="0">
                <a:solidFill>
                  <a:srgbClr val="00B0F0"/>
                </a:solidFill>
                <a:latin typeface="Arial Bold" panose="020B0704020202020204" pitchFamily="34" charset="0"/>
                <a:cs typeface="Arial Bold" panose="020B0704020202020204" pitchFamily="34" charset="0"/>
              </a:rPr>
              <a:t>Alternate ways to access care </a:t>
            </a:r>
            <a:br>
              <a:rPr lang="en-US" sz="2400" b="0" dirty="0">
                <a:solidFill>
                  <a:srgbClr val="00B0F0"/>
                </a:solidFill>
                <a:latin typeface="Arial Bold" panose="020B0704020202020204" pitchFamily="34" charset="0"/>
                <a:cs typeface="Arial Bold" panose="020B0704020202020204" pitchFamily="34" charset="0"/>
              </a:rPr>
            </a:br>
            <a:r>
              <a:rPr lang="en-US" sz="2400" b="0" dirty="0">
                <a:solidFill>
                  <a:srgbClr val="00B0F0"/>
                </a:solidFill>
                <a:latin typeface="Arial Bold" panose="020B0704020202020204" pitchFamily="34" charset="0"/>
                <a:cs typeface="Arial Bold" panose="020B0704020202020204" pitchFamily="34" charset="0"/>
              </a:rPr>
              <a:t>and associated costs</a:t>
            </a:r>
            <a:endParaRPr lang="en-US" sz="2400" dirty="0">
              <a:solidFill>
                <a:srgbClr val="00B0F0"/>
              </a:solidFill>
            </a:endParaRPr>
          </a:p>
        </p:txBody>
      </p:sp>
      <p:sp>
        <p:nvSpPr>
          <p:cNvPr id="7" name="Rectangle 6"/>
          <p:cNvSpPr/>
          <p:nvPr/>
        </p:nvSpPr>
        <p:spPr>
          <a:xfrm>
            <a:off x="369890" y="1365250"/>
            <a:ext cx="8410575" cy="1477328"/>
          </a:xfrm>
          <a:prstGeom prst="rect">
            <a:avLst/>
          </a:prstGeom>
        </p:spPr>
        <p:txBody>
          <a:bodyPr wrap="square" lIns="0" tIns="0" rIns="0" bIns="0">
            <a:spAutoFit/>
          </a:bodyPr>
          <a:lstStyle/>
          <a:p>
            <a:pPr>
              <a:defRPr/>
            </a:pPr>
            <a:r>
              <a:rPr lang="en-US" sz="2400" dirty="0">
                <a:solidFill>
                  <a:srgbClr val="00B0F0"/>
                </a:solidFill>
                <a:effectLst>
                  <a:glow rad="88900">
                    <a:schemeClr val="bg1">
                      <a:alpha val="79000"/>
                    </a:schemeClr>
                  </a:glow>
                </a:effectLst>
                <a:latin typeface="Arial Bold" panose="020B0704020202020204" pitchFamily="34" charset="0"/>
                <a:cs typeface="Arial Bold" panose="020B0704020202020204" pitchFamily="34" charset="0"/>
              </a:rPr>
              <a:t>Why Shop Smart for Health Care?</a:t>
            </a:r>
          </a:p>
          <a:p>
            <a:pPr>
              <a:defRPr/>
            </a:pPr>
            <a:endParaRPr lang="en-US" sz="2400" kern="0" dirty="0">
              <a:solidFill>
                <a:srgbClr val="00B0F0"/>
              </a:solidFill>
              <a:effectLst>
                <a:glow rad="88900">
                  <a:schemeClr val="bg1">
                    <a:alpha val="79000"/>
                  </a:schemeClr>
                </a:glow>
              </a:effectLst>
            </a:endParaRPr>
          </a:p>
          <a:p>
            <a:pPr>
              <a:defRPr/>
            </a:pPr>
            <a:r>
              <a:rPr lang="en-US" sz="2400" kern="0" dirty="0">
                <a:solidFill>
                  <a:prstClr val="black"/>
                </a:solidFill>
                <a:latin typeface="Arial Narrow" panose="020B0606020202030204" pitchFamily="34" charset="0"/>
              </a:rPr>
              <a:t>Prices for the same-quality medical procedure can vary dramatically depending on the chosen provider–even amongst nearby facilities. </a:t>
            </a:r>
          </a:p>
        </p:txBody>
      </p:sp>
      <p:graphicFrame>
        <p:nvGraphicFramePr>
          <p:cNvPr id="8" name="Table 7"/>
          <p:cNvGraphicFramePr>
            <a:graphicFrameLocks noGrp="1"/>
          </p:cNvGraphicFramePr>
          <p:nvPr>
            <p:extLst>
              <p:ext uri="{D42A27DB-BD31-4B8C-83A1-F6EECF244321}">
                <p14:modId xmlns:p14="http://schemas.microsoft.com/office/powerpoint/2010/main" val="4112310860"/>
              </p:ext>
            </p:extLst>
          </p:nvPr>
        </p:nvGraphicFramePr>
        <p:xfrm>
          <a:off x="364123" y="3124200"/>
          <a:ext cx="8374910" cy="1854200"/>
        </p:xfrm>
        <a:graphic>
          <a:graphicData uri="http://schemas.openxmlformats.org/drawingml/2006/table">
            <a:tbl>
              <a:tblPr firstRow="1" bandRow="1">
                <a:effectLst>
                  <a:outerShdw blurRad="50800" dist="38100" dir="2700000" algn="tl" rotWithShape="0">
                    <a:prstClr val="black">
                      <a:alpha val="40000"/>
                    </a:prstClr>
                  </a:outerShdw>
                </a:effectLst>
              </a:tblPr>
              <a:tblGrid>
                <a:gridCol w="2165498">
                  <a:extLst>
                    <a:ext uri="{9D8B030D-6E8A-4147-A177-3AD203B41FA5}">
                      <a16:colId xmlns:a16="http://schemas.microsoft.com/office/drawing/2014/main" val="20000"/>
                    </a:ext>
                  </a:extLst>
                </a:gridCol>
                <a:gridCol w="1509823">
                  <a:extLst>
                    <a:ext uri="{9D8B030D-6E8A-4147-A177-3AD203B41FA5}">
                      <a16:colId xmlns:a16="http://schemas.microsoft.com/office/drawing/2014/main" val="20001"/>
                    </a:ext>
                  </a:extLst>
                </a:gridCol>
                <a:gridCol w="1584251">
                  <a:extLst>
                    <a:ext uri="{9D8B030D-6E8A-4147-A177-3AD203B41FA5}">
                      <a16:colId xmlns:a16="http://schemas.microsoft.com/office/drawing/2014/main" val="20002"/>
                    </a:ext>
                  </a:extLst>
                </a:gridCol>
                <a:gridCol w="1531089">
                  <a:extLst>
                    <a:ext uri="{9D8B030D-6E8A-4147-A177-3AD203B41FA5}">
                      <a16:colId xmlns:a16="http://schemas.microsoft.com/office/drawing/2014/main" val="20003"/>
                    </a:ext>
                  </a:extLst>
                </a:gridCol>
                <a:gridCol w="1584249">
                  <a:extLst>
                    <a:ext uri="{9D8B030D-6E8A-4147-A177-3AD203B41FA5}">
                      <a16:colId xmlns:a16="http://schemas.microsoft.com/office/drawing/2014/main" val="20004"/>
                    </a:ext>
                  </a:extLst>
                </a:gridCol>
              </a:tblGrid>
              <a:tr h="370840">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a:t>Procedure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a:t>Provider A</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Provider B</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Difference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r>
                        <a:rPr lang="en-US" baseline="0" dirty="0"/>
                        <a:t> Difference</a:t>
                      </a:r>
                      <a:endParaRPr 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MRI</a:t>
                      </a:r>
                      <a:r>
                        <a:rPr lang="en-US" sz="1600" baseline="0" dirty="0"/>
                        <a:t> of the Brain</a:t>
                      </a:r>
                      <a:endParaRPr lang="en-US" sz="160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$513</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$4,073</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$3,560</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+794%</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Hysterectomy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$7,433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$35,039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$27,606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+471%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Hernia Repair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$3,170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$10,723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$7,553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+338%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Knee Replacement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$17,003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$61,930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$44,927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600" dirty="0"/>
                        <a:t>+364%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
        <p:nvSpPr>
          <p:cNvPr id="9" name="TextBox 8"/>
          <p:cNvSpPr txBox="1"/>
          <p:nvPr/>
        </p:nvSpPr>
        <p:spPr>
          <a:xfrm>
            <a:off x="369887" y="5269468"/>
            <a:ext cx="8369146" cy="369332"/>
          </a:xfrm>
          <a:prstGeom prst="rect">
            <a:avLst/>
          </a:prstGeom>
          <a:noFill/>
        </p:spPr>
        <p:txBody>
          <a:bodyPr wrap="square" lIns="0" tIns="0" rIns="0" bIns="0" rtlCol="0">
            <a:spAutoFit/>
          </a:bodyPr>
          <a:lstStyle/>
          <a:p>
            <a:pPr>
              <a:defRPr/>
            </a:pPr>
            <a:r>
              <a:rPr lang="en-US" sz="2400" b="1" kern="0" dirty="0">
                <a:solidFill>
                  <a:srgbClr val="005587"/>
                </a:solidFill>
              </a:rPr>
              <a:t>Encourage your employees to make more cost-effective choices.</a:t>
            </a:r>
            <a:endParaRPr lang="en-US" sz="2400" kern="0" dirty="0">
              <a:solidFill>
                <a:prstClr val="black"/>
              </a:solidFill>
            </a:endParaRPr>
          </a:p>
        </p:txBody>
      </p:sp>
    </p:spTree>
    <p:extLst>
      <p:ext uri="{BB962C8B-B14F-4D97-AF65-F5344CB8AC3E}">
        <p14:creationId xmlns:p14="http://schemas.microsoft.com/office/powerpoint/2010/main" val="1001940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56" y="241920"/>
            <a:ext cx="8229600" cy="1891680"/>
          </a:xfrm>
        </p:spPr>
        <p:txBody>
          <a:bodyPr>
            <a:normAutofit/>
          </a:bodyPr>
          <a:lstStyle/>
          <a:p>
            <a:r>
              <a:rPr lang="en-US" dirty="0">
                <a:solidFill>
                  <a:srgbClr val="00B0F0"/>
                </a:solidFill>
              </a:rPr>
              <a:t>Alternate ways to access care </a:t>
            </a:r>
            <a:br>
              <a:rPr lang="en-US" dirty="0">
                <a:solidFill>
                  <a:srgbClr val="00B0F0"/>
                </a:solidFill>
              </a:rPr>
            </a:br>
            <a:r>
              <a:rPr lang="en-US" dirty="0">
                <a:solidFill>
                  <a:srgbClr val="00B0F0"/>
                </a:solidFill>
              </a:rPr>
              <a:t>and associated costs</a:t>
            </a:r>
            <a:br>
              <a:rPr lang="en-US" dirty="0">
                <a:solidFill>
                  <a:srgbClr val="00B0F0"/>
                </a:solidFill>
              </a:rPr>
            </a:br>
            <a:br>
              <a:rPr lang="en-US" dirty="0">
                <a:solidFill>
                  <a:srgbClr val="00B0F0"/>
                </a:solidFill>
              </a:rPr>
            </a:br>
            <a:r>
              <a:rPr lang="en-US" sz="2000" dirty="0">
                <a:solidFill>
                  <a:srgbClr val="00B0F0"/>
                </a:solidFill>
              </a:rPr>
              <a:t>PHARMACY TOOLS</a:t>
            </a:r>
            <a:br>
              <a:rPr lang="en-US" dirty="0">
                <a:solidFill>
                  <a:srgbClr val="00B0F0"/>
                </a:solidFill>
              </a:rPr>
            </a:br>
            <a:endParaRPr lang="en-US" sz="2000" dirty="0">
              <a:solidFill>
                <a:srgbClr val="00B0F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657600" y="3048000"/>
            <a:ext cx="8229600" cy="4839300"/>
          </a:xfrm>
        </p:spPr>
        <p:txBody>
          <a:bodyPr>
            <a:normAutofit/>
          </a:bodyPr>
          <a:lstStyle/>
          <a:p>
            <a:pPr marL="0" indent="0">
              <a:buNone/>
            </a:pPr>
            <a:r>
              <a:rPr lang="en-US" dirty="0"/>
              <a:t>Logged in Pharmacy Tool Members: </a:t>
            </a:r>
          </a:p>
          <a:p>
            <a:r>
              <a:rPr lang="en-US" dirty="0"/>
              <a:t>Find medicines</a:t>
            </a:r>
          </a:p>
          <a:p>
            <a:r>
              <a:rPr lang="en-US" dirty="0"/>
              <a:t>Estimate drug costs</a:t>
            </a:r>
          </a:p>
          <a:p>
            <a:r>
              <a:rPr lang="en-US" dirty="0"/>
              <a:t>Find pharmacies</a:t>
            </a:r>
          </a:p>
          <a:p>
            <a:r>
              <a:rPr lang="en-US" dirty="0"/>
              <a:t>Many show specific cost to you</a:t>
            </a:r>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838200" y="2169703"/>
            <a:ext cx="1949839" cy="4015953"/>
          </a:xfrm>
          <a:prstGeom prst="rect">
            <a:avLst/>
          </a:prstGeom>
        </p:spPr>
      </p:pic>
    </p:spTree>
    <p:extLst>
      <p:ext uri="{BB962C8B-B14F-4D97-AF65-F5344CB8AC3E}">
        <p14:creationId xmlns:p14="http://schemas.microsoft.com/office/powerpoint/2010/main" val="2086987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19200"/>
            <a:ext cx="9144000" cy="5320393"/>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1" name="Right Triangle 10"/>
          <p:cNvSpPr/>
          <p:nvPr/>
        </p:nvSpPr>
        <p:spPr bwMode="auto">
          <a:xfrm flipH="1">
            <a:off x="1496562" y="2292044"/>
            <a:ext cx="7651137" cy="4254133"/>
          </a:xfrm>
          <a:prstGeom prst="rtTriangle">
            <a:avLst/>
          </a:prstGeom>
          <a:solidFill>
            <a:schemeClr val="bg1">
              <a:alpha val="50196"/>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sz="2000" b="1" kern="0">
              <a:solidFill>
                <a:srgbClr val="0064A4"/>
              </a:solidFill>
            </a:endParaRPr>
          </a:p>
        </p:txBody>
      </p:sp>
      <p:sp>
        <p:nvSpPr>
          <p:cNvPr id="2" name="Title 1"/>
          <p:cNvSpPr>
            <a:spLocks noGrp="1"/>
          </p:cNvSpPr>
          <p:nvPr>
            <p:ph type="title"/>
          </p:nvPr>
        </p:nvSpPr>
        <p:spPr/>
        <p:txBody>
          <a:bodyPr>
            <a:normAutofit/>
          </a:bodyPr>
          <a:lstStyle/>
          <a:p>
            <a:r>
              <a:rPr lang="en-US" dirty="0">
                <a:solidFill>
                  <a:srgbClr val="00B0F0"/>
                </a:solidFill>
              </a:rPr>
              <a:t>Alternate ways to access care </a:t>
            </a:r>
            <a:br>
              <a:rPr lang="en-US" dirty="0">
                <a:solidFill>
                  <a:srgbClr val="00B0F0"/>
                </a:solidFill>
              </a:rPr>
            </a:br>
            <a:r>
              <a:rPr lang="en-US" dirty="0">
                <a:solidFill>
                  <a:srgbClr val="00B0F0"/>
                </a:solidFill>
              </a:rPr>
              <a:t>and associated costs</a:t>
            </a:r>
            <a:endParaRPr lang="en-US" dirty="0">
              <a:solidFill>
                <a:srgbClr val="0070C0"/>
              </a:solidFill>
            </a:endParaRPr>
          </a:p>
        </p:txBody>
      </p:sp>
      <p:sp>
        <p:nvSpPr>
          <p:cNvPr id="4" name="Content Placeholder 2"/>
          <p:cNvSpPr txBox="1">
            <a:spLocks/>
          </p:cNvSpPr>
          <p:nvPr/>
        </p:nvSpPr>
        <p:spPr>
          <a:xfrm>
            <a:off x="304800" y="1905000"/>
            <a:ext cx="8686800" cy="4800600"/>
          </a:xfrm>
          <a:prstGeom prst="rect">
            <a:avLst/>
          </a:prstGeom>
        </p:spPr>
        <p:txBody>
          <a:bodyPr lIns="0" tIns="0" rIns="9144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1600" b="1" dirty="0">
                <a:solidFill>
                  <a:srgbClr val="0070C0"/>
                </a:solidFill>
                <a:latin typeface="Arial Bold" panose="020B0704020202020204" pitchFamily="34" charset="0"/>
                <a:cs typeface="Arial Bold" panose="020B0704020202020204" pitchFamily="34" charset="0"/>
              </a:rPr>
              <a:t>PHARMACY PRESCRIPTION OPTIONS</a:t>
            </a:r>
          </a:p>
          <a:p>
            <a:pPr>
              <a:spcBef>
                <a:spcPts val="1100"/>
              </a:spcBef>
              <a:buFont typeface="Wingdings" panose="05000000000000000000" pitchFamily="2" charset="2"/>
              <a:buChar char="§"/>
              <a:defRPr/>
            </a:pPr>
            <a:r>
              <a:rPr lang="en-US" sz="1400" dirty="0">
                <a:solidFill>
                  <a:prstClr val="black"/>
                </a:solidFill>
                <a:latin typeface="Arial Narrow" panose="020B0606020202030204" pitchFamily="34" charset="0"/>
              </a:rPr>
              <a:t>Generic, Brand, Preferred Brand, Specialty Networks or Mail Order</a:t>
            </a:r>
          </a:p>
          <a:p>
            <a:pPr>
              <a:spcBef>
                <a:spcPts val="1100"/>
              </a:spcBef>
              <a:buFont typeface="Wingdings" panose="05000000000000000000" pitchFamily="2" charset="2"/>
              <a:buChar char="§"/>
              <a:defRPr/>
            </a:pPr>
            <a:endParaRPr lang="en-US" sz="300" dirty="0">
              <a:solidFill>
                <a:prstClr val="black"/>
              </a:solidFill>
            </a:endParaRPr>
          </a:p>
          <a:p>
            <a:pPr marL="0" indent="0">
              <a:spcBef>
                <a:spcPts val="1100"/>
              </a:spcBef>
              <a:buNone/>
              <a:defRPr/>
            </a:pPr>
            <a:r>
              <a:rPr lang="en-US" sz="1600" b="1" dirty="0">
                <a:solidFill>
                  <a:srgbClr val="0070C0"/>
                </a:solidFill>
                <a:latin typeface="Arial Bold" panose="020B0704020202020204" pitchFamily="34" charset="0"/>
                <a:cs typeface="Arial Bold" panose="020B0704020202020204" pitchFamily="34" charset="0"/>
              </a:rPr>
              <a:t>PHARMACY COST ESTIMATOR</a:t>
            </a:r>
            <a:endParaRPr lang="en-US" sz="1400" b="1" dirty="0">
              <a:solidFill>
                <a:srgbClr val="0070C0"/>
              </a:solidFill>
              <a:latin typeface="Arial Bold" panose="020B0704020202020204" pitchFamily="34" charset="0"/>
              <a:cs typeface="Arial Bold" panose="020B0704020202020204" pitchFamily="34" charset="0"/>
            </a:endParaRPr>
          </a:p>
          <a:p>
            <a:pPr>
              <a:spcBef>
                <a:spcPts val="1100"/>
              </a:spcBef>
              <a:buFont typeface="Wingdings" panose="05000000000000000000" pitchFamily="2" charset="2"/>
              <a:buChar char="§"/>
              <a:defRPr/>
            </a:pPr>
            <a:r>
              <a:rPr lang="en-US" sz="1400" dirty="0">
                <a:solidFill>
                  <a:prstClr val="black"/>
                </a:solidFill>
                <a:latin typeface="Arial Narrow" panose="020B0606020202030204" pitchFamily="34" charset="0"/>
              </a:rPr>
              <a:t>View prescription cost estimates for pharmacies in </a:t>
            </a:r>
            <a:r>
              <a:rPr lang="en-US" sz="1400" b="1" dirty="0">
                <a:solidFill>
                  <a:srgbClr val="FE6005"/>
                </a:solidFill>
                <a:latin typeface="Arial Narrow" panose="020B0606020202030204" pitchFamily="34" charset="0"/>
              </a:rPr>
              <a:t>your</a:t>
            </a:r>
            <a:r>
              <a:rPr lang="en-US" sz="1400" dirty="0">
                <a:solidFill>
                  <a:srgbClr val="FE6005"/>
                </a:solidFill>
                <a:latin typeface="Arial Narrow" panose="020B0606020202030204" pitchFamily="34" charset="0"/>
              </a:rPr>
              <a:t> </a:t>
            </a:r>
            <a:r>
              <a:rPr lang="en-US" sz="1400" dirty="0">
                <a:solidFill>
                  <a:prstClr val="black"/>
                </a:solidFill>
                <a:latin typeface="Arial Narrow" panose="020B0606020202030204" pitchFamily="34" charset="0"/>
              </a:rPr>
              <a:t>search area</a:t>
            </a:r>
          </a:p>
          <a:p>
            <a:pPr>
              <a:spcBef>
                <a:spcPts val="1100"/>
              </a:spcBef>
              <a:buFont typeface="Wingdings" panose="05000000000000000000" pitchFamily="2" charset="2"/>
              <a:buChar char="§"/>
              <a:defRPr/>
            </a:pPr>
            <a:r>
              <a:rPr lang="en-US" sz="1400" dirty="0">
                <a:solidFill>
                  <a:prstClr val="black"/>
                </a:solidFill>
                <a:latin typeface="Arial Narrow" panose="020B0606020202030204" pitchFamily="34" charset="0"/>
              </a:rPr>
              <a:t>See </a:t>
            </a:r>
            <a:r>
              <a:rPr lang="en-US" sz="1400" b="1" dirty="0">
                <a:solidFill>
                  <a:srgbClr val="FE6005"/>
                </a:solidFill>
                <a:latin typeface="Arial Narrow" panose="020B0606020202030204" pitchFamily="34" charset="0"/>
              </a:rPr>
              <a:t>out-of-pocket cost </a:t>
            </a:r>
            <a:r>
              <a:rPr lang="en-US" sz="1400" dirty="0">
                <a:solidFill>
                  <a:prstClr val="black"/>
                </a:solidFill>
                <a:latin typeface="Arial Narrow" panose="020B0606020202030204" pitchFamily="34" charset="0"/>
              </a:rPr>
              <a:t>for the prescription based on plan design, </a:t>
            </a:r>
            <a:br>
              <a:rPr lang="en-US" sz="1400" dirty="0">
                <a:solidFill>
                  <a:prstClr val="black"/>
                </a:solidFill>
                <a:latin typeface="Arial Narrow" panose="020B0606020202030204" pitchFamily="34" charset="0"/>
              </a:rPr>
            </a:br>
            <a:r>
              <a:rPr lang="en-US" sz="1400" dirty="0">
                <a:solidFill>
                  <a:prstClr val="black"/>
                </a:solidFill>
                <a:latin typeface="Arial Narrow" panose="020B0606020202030204" pitchFamily="34" charset="0"/>
              </a:rPr>
              <a:t>drug list status and current personal spending balances</a:t>
            </a:r>
          </a:p>
          <a:p>
            <a:pPr>
              <a:spcBef>
                <a:spcPts val="1100"/>
              </a:spcBef>
              <a:buFont typeface="Wingdings" panose="05000000000000000000" pitchFamily="2" charset="2"/>
              <a:buChar char="§"/>
              <a:defRPr/>
            </a:pPr>
            <a:r>
              <a:rPr lang="en-US" sz="1400" dirty="0">
                <a:solidFill>
                  <a:prstClr val="black"/>
                </a:solidFill>
                <a:latin typeface="Arial Narrow" panose="020B0606020202030204" pitchFamily="34" charset="0"/>
              </a:rPr>
              <a:t>Search medication descriptions, side effects and generic alternatives </a:t>
            </a:r>
          </a:p>
          <a:p>
            <a:pPr>
              <a:buFont typeface="Wingdings" panose="05000000000000000000" pitchFamily="2" charset="2"/>
              <a:buChar char="§"/>
              <a:defRPr/>
            </a:pPr>
            <a:endParaRPr lang="en-US" sz="1400" dirty="0">
              <a:solidFill>
                <a:prstClr val="black"/>
              </a:solidFill>
            </a:endParaRPr>
          </a:p>
          <a:p>
            <a:pPr marL="0" indent="0">
              <a:buNone/>
              <a:defRPr/>
            </a:pPr>
            <a:r>
              <a:rPr lang="en-US" sz="1600" b="1" dirty="0">
                <a:solidFill>
                  <a:srgbClr val="0070C0"/>
                </a:solidFill>
                <a:latin typeface="Arial Bold" panose="020B0704020202020204" pitchFamily="34" charset="0"/>
                <a:cs typeface="Arial Bold" panose="020B0704020202020204" pitchFamily="34" charset="0"/>
              </a:rPr>
              <a:t>SAVINGS ALERT OPPORTUNITIES </a:t>
            </a:r>
            <a:endParaRPr lang="en-US" sz="1600" b="1" dirty="0">
              <a:solidFill>
                <a:srgbClr val="4D4D4D"/>
              </a:solidFill>
              <a:latin typeface="Arial Bold" panose="020B0704020202020204" pitchFamily="34" charset="0"/>
              <a:cs typeface="Arial Bold" panose="020B0704020202020204" pitchFamily="34" charset="0"/>
            </a:endParaRPr>
          </a:p>
          <a:p>
            <a:pPr>
              <a:buFont typeface="Wingdings" panose="05000000000000000000" pitchFamily="2" charset="2"/>
              <a:buChar char="§"/>
              <a:defRPr/>
            </a:pPr>
            <a:r>
              <a:rPr lang="en-US" sz="1400" dirty="0">
                <a:solidFill>
                  <a:prstClr val="black"/>
                </a:solidFill>
                <a:latin typeface="Arial Narrow" panose="020B0606020202030204" pitchFamily="34" charset="0"/>
              </a:rPr>
              <a:t>Moving to a </a:t>
            </a:r>
            <a:r>
              <a:rPr lang="en-US" sz="1400" b="1" dirty="0">
                <a:solidFill>
                  <a:srgbClr val="FE6005"/>
                </a:solidFill>
                <a:latin typeface="Arial Narrow" panose="020B0606020202030204" pitchFamily="34" charset="0"/>
              </a:rPr>
              <a:t>lower-cost pharmacy </a:t>
            </a:r>
          </a:p>
          <a:p>
            <a:pPr>
              <a:buFont typeface="Wingdings" panose="05000000000000000000" pitchFamily="2" charset="2"/>
              <a:buChar char="§"/>
              <a:defRPr/>
            </a:pPr>
            <a:r>
              <a:rPr lang="en-US" sz="1400" dirty="0">
                <a:solidFill>
                  <a:prstClr val="black"/>
                </a:solidFill>
                <a:latin typeface="Arial Narrow" panose="020B0606020202030204" pitchFamily="34" charset="0"/>
              </a:rPr>
              <a:t>Changing to a </a:t>
            </a:r>
            <a:r>
              <a:rPr lang="en-US" sz="1400" b="1" dirty="0">
                <a:solidFill>
                  <a:srgbClr val="FE6005"/>
                </a:solidFill>
                <a:latin typeface="Arial Narrow" panose="020B0606020202030204" pitchFamily="34" charset="0"/>
              </a:rPr>
              <a:t>generic drug</a:t>
            </a:r>
          </a:p>
          <a:p>
            <a:pPr>
              <a:buFont typeface="Wingdings" panose="05000000000000000000" pitchFamily="2" charset="2"/>
              <a:buChar char="§"/>
              <a:defRPr/>
            </a:pPr>
            <a:r>
              <a:rPr lang="en-US" sz="1400" dirty="0">
                <a:solidFill>
                  <a:prstClr val="black"/>
                </a:solidFill>
                <a:latin typeface="Arial Narrow" panose="020B0606020202030204" pitchFamily="34" charset="0"/>
              </a:rPr>
              <a:t>Consolidating all prescriptions to </a:t>
            </a:r>
            <a:r>
              <a:rPr lang="en-US" sz="1400" b="1" dirty="0">
                <a:solidFill>
                  <a:srgbClr val="FE6005"/>
                </a:solidFill>
                <a:latin typeface="Arial Narrow" panose="020B0606020202030204" pitchFamily="34" charset="0"/>
              </a:rPr>
              <a:t>one pharmacy</a:t>
            </a:r>
          </a:p>
        </p:txBody>
      </p:sp>
      <p:grpSp>
        <p:nvGrpSpPr>
          <p:cNvPr id="5" name="Group 4"/>
          <p:cNvGrpSpPr/>
          <p:nvPr/>
        </p:nvGrpSpPr>
        <p:grpSpPr>
          <a:xfrm>
            <a:off x="6245368" y="4422039"/>
            <a:ext cx="1743730" cy="1743729"/>
            <a:chOff x="609600" y="4427805"/>
            <a:chExt cx="1515800" cy="1515799"/>
          </a:xfrm>
        </p:grpSpPr>
        <p:pic>
          <p:nvPicPr>
            <p:cNvPr id="6" name="Picture 5"/>
            <p:cNvPicPr>
              <a:picLocks noChangeAspect="1"/>
            </p:cNvPicPr>
            <p:nvPr/>
          </p:nvPicPr>
          <p:blipFill rotWithShape="1">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50000"/>
            <a:stretch/>
          </p:blipFill>
          <p:spPr>
            <a:xfrm>
              <a:off x="609600" y="4427805"/>
              <a:ext cx="1515800" cy="1515799"/>
            </a:xfrm>
            <a:prstGeom prst="rect">
              <a:avLst/>
            </a:prstGeom>
          </p:spPr>
        </p:pic>
        <p:pic>
          <p:nvPicPr>
            <p:cNvPr id="7" name="Picture 6"/>
            <p:cNvPicPr>
              <a:picLocks noChangeAspect="1"/>
            </p:cNvPicPr>
            <p:nvPr/>
          </p:nvPicPr>
          <p:blipFill>
            <a:blip r:embed="rId5" cstate="print">
              <a:duotone>
                <a:prstClr val="black"/>
                <a:schemeClr val="accent4">
                  <a:lumMod val="75000"/>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051560" y="5130968"/>
              <a:ext cx="374090" cy="619494"/>
            </a:xfrm>
            <a:prstGeom prst="rect">
              <a:avLst/>
            </a:prstGeom>
          </p:spPr>
        </p:pic>
      </p:grpSp>
      <p:pic>
        <p:nvPicPr>
          <p:cNvPr id="9" name="Picture 8"/>
          <p:cNvPicPr>
            <a:picLocks noChangeAspect="1"/>
          </p:cNvPicPr>
          <p:nvPr/>
        </p:nvPicPr>
        <p:blipFill rotWithShape="1">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t="55556"/>
          <a:stretch/>
        </p:blipFill>
        <p:spPr>
          <a:xfrm>
            <a:off x="5257800" y="1475105"/>
            <a:ext cx="1838109" cy="1633874"/>
          </a:xfrm>
          <a:prstGeom prst="rect">
            <a:avLst/>
          </a:prstGeom>
        </p:spPr>
      </p:pic>
    </p:spTree>
    <p:extLst>
      <p:ext uri="{BB962C8B-B14F-4D97-AF65-F5344CB8AC3E}">
        <p14:creationId xmlns:p14="http://schemas.microsoft.com/office/powerpoint/2010/main" val="1455831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u344143\Desktop\ThinkstockPhotos-162906144_scale100.jpg"/>
          <p:cNvPicPr>
            <a:picLocks noChangeAspect="1" noChangeArrowheads="1"/>
          </p:cNvPicPr>
          <p:nvPr/>
        </p:nvPicPr>
        <p:blipFill rotWithShape="1">
          <a:blip r:embed="rId2">
            <a:extLst>
              <a:ext uri="{28A0092B-C50C-407E-A947-70E740481C1C}">
                <a14:useLocalDpi xmlns:a14="http://schemas.microsoft.com/office/drawing/2010/main" val="0"/>
              </a:ext>
            </a:extLst>
          </a:blip>
          <a:srcRect l="12009" r="112" b="6593"/>
          <a:stretch/>
        </p:blipFill>
        <p:spPr bwMode="auto">
          <a:xfrm>
            <a:off x="0" y="76200"/>
            <a:ext cx="9144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9144000" cy="1680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bwMode="auto">
          <a:xfrm>
            <a:off x="5311474" y="2252980"/>
            <a:ext cx="3013541" cy="3770866"/>
          </a:xfrm>
          <a:prstGeom prst="roundRect">
            <a:avLst>
              <a:gd name="adj" fmla="val 0"/>
            </a:avLst>
          </a:prstGeom>
          <a:solidFill>
            <a:srgbClr val="FFC000">
              <a:alpha val="7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defRPr/>
            </a:pPr>
            <a:endParaRPr lang="en-US" sz="3600" b="1" kern="0">
              <a:solidFill>
                <a:srgbClr val="F29625"/>
              </a:solidFill>
            </a:endParaRPr>
          </a:p>
        </p:txBody>
      </p:sp>
      <p:sp>
        <p:nvSpPr>
          <p:cNvPr id="6" name="Rounded Rectangle 5"/>
          <p:cNvSpPr/>
          <p:nvPr/>
        </p:nvSpPr>
        <p:spPr bwMode="auto">
          <a:xfrm>
            <a:off x="5311474" y="1901026"/>
            <a:ext cx="3013541" cy="3760303"/>
          </a:xfrm>
          <a:prstGeom prst="roundRect">
            <a:avLst>
              <a:gd name="adj" fmla="val 0"/>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defRPr/>
            </a:pPr>
            <a:endParaRPr lang="en-US" sz="3600" b="1" kern="0">
              <a:noFill/>
            </a:endParaRPr>
          </a:p>
        </p:txBody>
      </p:sp>
      <p:sp>
        <p:nvSpPr>
          <p:cNvPr id="7" name="TextBox 6"/>
          <p:cNvSpPr txBox="1"/>
          <p:nvPr/>
        </p:nvSpPr>
        <p:spPr>
          <a:xfrm>
            <a:off x="167640" y="-1726"/>
            <a:ext cx="6477000" cy="1754326"/>
          </a:xfrm>
          <a:prstGeom prst="rect">
            <a:avLst/>
          </a:prstGeom>
          <a:noFill/>
        </p:spPr>
        <p:txBody>
          <a:bodyPr wrap="square" rtlCol="0">
            <a:spAutoFit/>
          </a:bodyPr>
          <a:lstStyle/>
          <a:p>
            <a:r>
              <a:rPr lang="en-US" sz="3200" dirty="0">
                <a:solidFill>
                  <a:srgbClr val="00B0F0"/>
                </a:solidFill>
                <a:latin typeface="Arial Bold" panose="020B0704020202020204" pitchFamily="34" charset="0"/>
                <a:cs typeface="Arial Bold" panose="020B0704020202020204" pitchFamily="34" charset="0"/>
              </a:rPr>
              <a:t>Alternate ways to access care </a:t>
            </a:r>
            <a:br>
              <a:rPr lang="en-US" sz="3200" dirty="0">
                <a:solidFill>
                  <a:srgbClr val="00B0F0"/>
                </a:solidFill>
                <a:latin typeface="Arial Bold" panose="020B0704020202020204" pitchFamily="34" charset="0"/>
                <a:cs typeface="Arial Bold" panose="020B0704020202020204" pitchFamily="34" charset="0"/>
              </a:rPr>
            </a:br>
            <a:r>
              <a:rPr lang="en-US" sz="3200" dirty="0">
                <a:solidFill>
                  <a:srgbClr val="00B0F0"/>
                </a:solidFill>
                <a:latin typeface="Arial Bold" panose="020B0704020202020204" pitchFamily="34" charset="0"/>
                <a:cs typeface="Arial Bold" panose="020B0704020202020204" pitchFamily="34" charset="0"/>
              </a:rPr>
              <a:t>and associated costs</a:t>
            </a:r>
          </a:p>
          <a:p>
            <a:endParaRPr lang="en-US" sz="2200" b="1" dirty="0">
              <a:solidFill>
                <a:srgbClr val="00B0F0"/>
              </a:solidFill>
              <a:latin typeface="Arial Bold" panose="020B0704020202020204" pitchFamily="34" charset="0"/>
              <a:cs typeface="Arial Bold" panose="020B0704020202020204" pitchFamily="34" charset="0"/>
            </a:endParaRPr>
          </a:p>
          <a:p>
            <a:r>
              <a:rPr lang="en-US" b="1" dirty="0">
                <a:solidFill>
                  <a:srgbClr val="00B0F0"/>
                </a:solidFill>
                <a:latin typeface="Arial Bold" panose="020B0704020202020204" pitchFamily="34" charset="0"/>
                <a:cs typeface="Arial Bold" panose="020B0704020202020204" pitchFamily="34" charset="0"/>
              </a:rPr>
              <a:t>THE BIG PICTURE</a:t>
            </a:r>
            <a:endParaRPr lang="en-US" b="1" dirty="0">
              <a:solidFill>
                <a:schemeClr val="accent1">
                  <a:lumMod val="75000"/>
                </a:schemeClr>
              </a:solidFill>
              <a:latin typeface="Arial Bold" panose="020B0704020202020204" pitchFamily="34" charset="0"/>
              <a:cs typeface="Arial Bold" panose="020B0704020202020204" pitchFamily="34" charset="0"/>
            </a:endParaRPr>
          </a:p>
        </p:txBody>
      </p:sp>
      <p:sp>
        <p:nvSpPr>
          <p:cNvPr id="8" name="TextBox 7"/>
          <p:cNvSpPr txBox="1"/>
          <p:nvPr/>
        </p:nvSpPr>
        <p:spPr>
          <a:xfrm>
            <a:off x="5560944" y="2692837"/>
            <a:ext cx="2514600" cy="3631763"/>
          </a:xfrm>
          <a:prstGeom prst="rect">
            <a:avLst/>
          </a:prstGeom>
          <a:noFill/>
          <a:ln>
            <a:noFill/>
          </a:ln>
        </p:spPr>
        <p:txBody>
          <a:bodyPr wrap="square" rtlCol="0">
            <a:spAutoFit/>
          </a:bodyPr>
          <a:lstStyle/>
          <a:p>
            <a:pPr algn="ctr">
              <a:spcBef>
                <a:spcPts val="600"/>
              </a:spcBef>
              <a:spcAft>
                <a:spcPts val="600"/>
              </a:spcAft>
            </a:pPr>
            <a:r>
              <a:rPr lang="en-US" sz="3000" b="1" dirty="0">
                <a:solidFill>
                  <a:srgbClr val="0070C0"/>
                </a:solidFill>
                <a:cs typeface="Arial" panose="020B0604020202020204" pitchFamily="34" charset="0"/>
              </a:rPr>
              <a:t>PLAN</a:t>
            </a:r>
            <a:endParaRPr lang="en-US" sz="3000" dirty="0">
              <a:solidFill>
                <a:srgbClr val="0070C0"/>
              </a:solidFill>
              <a:cs typeface="Arial" panose="020B0604020202020204" pitchFamily="34" charset="0"/>
            </a:endParaRPr>
          </a:p>
          <a:p>
            <a:pPr algn="ctr">
              <a:spcBef>
                <a:spcPts val="600"/>
              </a:spcBef>
              <a:spcAft>
                <a:spcPts val="600"/>
              </a:spcAft>
            </a:pPr>
            <a:r>
              <a:rPr lang="en-US" sz="3000" b="1" dirty="0">
                <a:solidFill>
                  <a:srgbClr val="0070C0"/>
                </a:solidFill>
                <a:cs typeface="Arial" panose="020B0604020202020204" pitchFamily="34" charset="0"/>
              </a:rPr>
              <a:t>ENGAGE</a:t>
            </a:r>
            <a:endParaRPr lang="en-US" sz="3000" dirty="0">
              <a:solidFill>
                <a:srgbClr val="0070C0"/>
              </a:solidFill>
              <a:cs typeface="Arial" panose="020B0604020202020204" pitchFamily="34" charset="0"/>
            </a:endParaRPr>
          </a:p>
          <a:p>
            <a:pPr algn="ctr">
              <a:spcBef>
                <a:spcPts val="600"/>
              </a:spcBef>
              <a:spcAft>
                <a:spcPts val="600"/>
              </a:spcAft>
            </a:pPr>
            <a:r>
              <a:rPr lang="en-US" sz="3000" b="1" dirty="0">
                <a:solidFill>
                  <a:srgbClr val="0070C0"/>
                </a:solidFill>
                <a:cs typeface="Arial" panose="020B0604020202020204" pitchFamily="34" charset="0"/>
              </a:rPr>
              <a:t>MOTIVATE</a:t>
            </a:r>
            <a:endParaRPr lang="en-US" sz="3000" dirty="0">
              <a:solidFill>
                <a:srgbClr val="0070C0"/>
              </a:solidFill>
              <a:cs typeface="Arial" panose="020B0604020202020204" pitchFamily="34" charset="0"/>
            </a:endParaRPr>
          </a:p>
          <a:p>
            <a:pPr algn="ctr">
              <a:spcBef>
                <a:spcPts val="600"/>
              </a:spcBef>
              <a:spcAft>
                <a:spcPts val="600"/>
              </a:spcAft>
            </a:pPr>
            <a:r>
              <a:rPr lang="en-US" sz="3000" b="1" dirty="0">
                <a:solidFill>
                  <a:srgbClr val="0070C0"/>
                </a:solidFill>
                <a:cs typeface="Arial" panose="020B0604020202020204" pitchFamily="34" charset="0"/>
              </a:rPr>
              <a:t>SUSTAIN</a:t>
            </a:r>
          </a:p>
          <a:p>
            <a:pPr algn="ctr">
              <a:spcBef>
                <a:spcPts val="600"/>
              </a:spcBef>
              <a:spcAft>
                <a:spcPts val="600"/>
              </a:spcAft>
            </a:pPr>
            <a:r>
              <a:rPr lang="en-US" sz="3000" b="1" dirty="0">
                <a:solidFill>
                  <a:srgbClr val="0070C0"/>
                </a:solidFill>
                <a:cs typeface="Arial" panose="020B0604020202020204" pitchFamily="34" charset="0"/>
              </a:rPr>
              <a:t>MEASURE</a:t>
            </a:r>
          </a:p>
          <a:p>
            <a:pPr algn="ctr">
              <a:spcBef>
                <a:spcPts val="600"/>
              </a:spcBef>
              <a:spcAft>
                <a:spcPts val="600"/>
              </a:spcAft>
            </a:pPr>
            <a:endParaRPr lang="en-US" sz="3000" dirty="0">
              <a:cs typeface="Arial" panose="020B0604020202020204" pitchFamily="34" charset="0"/>
            </a:endParaRPr>
          </a:p>
        </p:txBody>
      </p:sp>
      <p:pic>
        <p:nvPicPr>
          <p:cNvPr id="10" name="Picture 9" descr="A picture containing clipart&#10;&#10;Description generated with very high confidence">
            <a:extLst>
              <a:ext uri="{FF2B5EF4-FFF2-40B4-BE49-F238E27FC236}">
                <a16:creationId xmlns:a16="http://schemas.microsoft.com/office/drawing/2014/main" id="{1E6B8CA7-5820-42C5-941B-64543A57D0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2964" y="288063"/>
            <a:ext cx="1382712" cy="702125"/>
          </a:xfrm>
          <a:prstGeom prst="rect">
            <a:avLst/>
          </a:prstGeom>
        </p:spPr>
      </p:pic>
    </p:spTree>
    <p:extLst>
      <p:ext uri="{BB962C8B-B14F-4D97-AF65-F5344CB8AC3E}">
        <p14:creationId xmlns:p14="http://schemas.microsoft.com/office/powerpoint/2010/main" val="3341608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8750" t="15348"/>
          <a:stretch/>
        </p:blipFill>
        <p:spPr>
          <a:xfrm>
            <a:off x="-1" y="1447800"/>
            <a:ext cx="7720781" cy="5160390"/>
          </a:xfrm>
          <a:prstGeom prst="rect">
            <a:avLst/>
          </a:prstGeom>
        </p:spPr>
      </p:pic>
      <p:sp>
        <p:nvSpPr>
          <p:cNvPr id="2" name="Title 1"/>
          <p:cNvSpPr>
            <a:spLocks noGrp="1"/>
          </p:cNvSpPr>
          <p:nvPr>
            <p:ph type="title"/>
          </p:nvPr>
        </p:nvSpPr>
        <p:spPr>
          <a:xfrm>
            <a:off x="369888" y="419418"/>
            <a:ext cx="7295832" cy="965200"/>
          </a:xfrm>
        </p:spPr>
        <p:txBody>
          <a:bodyPr>
            <a:normAutofit/>
          </a:bodyPr>
          <a:lstStyle/>
          <a:p>
            <a:pPr>
              <a:lnSpc>
                <a:spcPct val="80000"/>
              </a:lnSpc>
            </a:pPr>
            <a:r>
              <a:rPr lang="en-US" dirty="0">
                <a:solidFill>
                  <a:srgbClr val="00B0F0"/>
                </a:solidFill>
              </a:rPr>
              <a:t>The MANY ways to access care</a:t>
            </a:r>
          </a:p>
        </p:txBody>
      </p:sp>
      <p:sp>
        <p:nvSpPr>
          <p:cNvPr id="9" name="Rectangle 8"/>
          <p:cNvSpPr/>
          <p:nvPr/>
        </p:nvSpPr>
        <p:spPr>
          <a:xfrm flipH="1">
            <a:off x="4771233" y="1295400"/>
            <a:ext cx="2222499" cy="5171465"/>
          </a:xfrm>
          <a:prstGeom prst="rect">
            <a:avLst/>
          </a:prstGeom>
          <a:gradFill>
            <a:gsLst>
              <a:gs pos="0">
                <a:schemeClr val="bg1"/>
              </a:gs>
              <a:gs pos="100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0" name="Right Triangle 9"/>
          <p:cNvSpPr/>
          <p:nvPr/>
        </p:nvSpPr>
        <p:spPr bwMode="auto">
          <a:xfrm rot="10800000" flipH="1">
            <a:off x="0" y="1363549"/>
            <a:ext cx="3714750" cy="2065450"/>
          </a:xfrm>
          <a:prstGeom prst="rtTriangle">
            <a:avLst/>
          </a:prstGeom>
          <a:solidFill>
            <a:schemeClr val="bg1">
              <a:alpha val="50196"/>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sz="2000" b="1" kern="0">
              <a:solidFill>
                <a:srgbClr val="0064A4"/>
              </a:solidFill>
            </a:endParaRPr>
          </a:p>
        </p:txBody>
      </p:sp>
      <p:sp>
        <p:nvSpPr>
          <p:cNvPr id="12" name="TextBox 11">
            <a:hlinkClick r:id="rId4" action="ppaction://hlinksldjump"/>
          </p:cNvPr>
          <p:cNvSpPr txBox="1"/>
          <p:nvPr/>
        </p:nvSpPr>
        <p:spPr>
          <a:xfrm>
            <a:off x="228600" y="2798987"/>
            <a:ext cx="6765131" cy="461665"/>
          </a:xfrm>
          <a:prstGeom prst="rect">
            <a:avLst/>
          </a:prstGeom>
          <a:solidFill>
            <a:schemeClr val="accent4">
              <a:alpha val="80000"/>
            </a:schemeClr>
          </a:solidFill>
        </p:spPr>
        <p:txBody>
          <a:bodyPr wrap="square" lIns="91440" tIns="91440" rIns="365760" bIns="91440" rtlCol="0">
            <a:spAutoFit/>
          </a:bodyPr>
          <a:lstStyle>
            <a:defPPr>
              <a:defRPr lang="en-US"/>
            </a:defPPr>
            <a:lvl1pPr lvl="0">
              <a:defRPr sz="1600"/>
            </a:lvl1pPr>
          </a:lstStyle>
          <a:p>
            <a:pPr>
              <a:defRPr/>
            </a:pPr>
            <a:r>
              <a:rPr lang="en-US" sz="1800" b="1" kern="0" dirty="0">
                <a:solidFill>
                  <a:prstClr val="white"/>
                </a:solidFill>
              </a:rPr>
              <a:t>Alternative ways to access care and what options are best for you</a:t>
            </a:r>
          </a:p>
        </p:txBody>
      </p:sp>
      <p:sp>
        <p:nvSpPr>
          <p:cNvPr id="14" name="TextBox 13">
            <a:hlinkClick r:id="" action="ppaction://noaction"/>
          </p:cNvPr>
          <p:cNvSpPr txBox="1"/>
          <p:nvPr/>
        </p:nvSpPr>
        <p:spPr>
          <a:xfrm>
            <a:off x="228600" y="4784652"/>
            <a:ext cx="3248026" cy="461665"/>
          </a:xfrm>
          <a:prstGeom prst="rect">
            <a:avLst/>
          </a:prstGeom>
          <a:solidFill>
            <a:schemeClr val="accent6">
              <a:alpha val="80000"/>
            </a:schemeClr>
          </a:solidFill>
        </p:spPr>
        <p:txBody>
          <a:bodyPr wrap="square" lIns="91440" tIns="91440" rIns="365760" bIns="91440" rtlCol="0">
            <a:spAutoFit/>
          </a:bodyPr>
          <a:lstStyle>
            <a:defPPr>
              <a:defRPr lang="en-US"/>
            </a:defPPr>
            <a:lvl1pPr lvl="0">
              <a:defRPr sz="1600"/>
            </a:lvl1pPr>
          </a:lstStyle>
          <a:p>
            <a:pPr>
              <a:defRPr/>
            </a:pPr>
            <a:r>
              <a:rPr lang="en-US" sz="1800" b="1" kern="0" dirty="0">
                <a:solidFill>
                  <a:prstClr val="white"/>
                </a:solidFill>
              </a:rPr>
              <a:t>Prescriptions</a:t>
            </a:r>
          </a:p>
        </p:txBody>
      </p:sp>
      <p:sp>
        <p:nvSpPr>
          <p:cNvPr id="17" name="TextBox 16">
            <a:hlinkClick r:id="" action="ppaction://noaction"/>
          </p:cNvPr>
          <p:cNvSpPr txBox="1"/>
          <p:nvPr/>
        </p:nvSpPr>
        <p:spPr>
          <a:xfrm>
            <a:off x="228600" y="3794052"/>
            <a:ext cx="5447839" cy="461665"/>
          </a:xfrm>
          <a:prstGeom prst="rect">
            <a:avLst/>
          </a:prstGeom>
          <a:solidFill>
            <a:schemeClr val="bg2">
              <a:lumMod val="50000"/>
              <a:alpha val="80000"/>
            </a:schemeClr>
          </a:solidFill>
        </p:spPr>
        <p:txBody>
          <a:bodyPr wrap="square" lIns="91440" tIns="91440" rIns="365760" bIns="91440" rtlCol="0">
            <a:spAutoFit/>
          </a:bodyPr>
          <a:lstStyle/>
          <a:p>
            <a:pPr>
              <a:defRPr/>
            </a:pPr>
            <a:r>
              <a:rPr lang="en-US" b="1" kern="0" dirty="0">
                <a:solidFill>
                  <a:prstClr val="white"/>
                </a:solidFill>
              </a:rPr>
              <a:t>Discussions with your doctor about cost and quality</a:t>
            </a:r>
          </a:p>
        </p:txBody>
      </p:sp>
      <p:sp>
        <p:nvSpPr>
          <p:cNvPr id="23" name="TextBox 22">
            <a:hlinkClick r:id="rId4" action="ppaction://hlinksldjump"/>
          </p:cNvPr>
          <p:cNvSpPr txBox="1"/>
          <p:nvPr/>
        </p:nvSpPr>
        <p:spPr>
          <a:xfrm>
            <a:off x="228600" y="1828800"/>
            <a:ext cx="2628439" cy="461665"/>
          </a:xfrm>
          <a:prstGeom prst="rect">
            <a:avLst/>
          </a:prstGeom>
          <a:solidFill>
            <a:schemeClr val="tx2">
              <a:alpha val="80000"/>
            </a:schemeClr>
          </a:solidFill>
        </p:spPr>
        <p:txBody>
          <a:bodyPr wrap="square" lIns="91440" tIns="91440" rIns="365760" bIns="91440" rtlCol="0">
            <a:spAutoFit/>
          </a:bodyPr>
          <a:lstStyle>
            <a:defPPr>
              <a:defRPr lang="en-US"/>
            </a:defPPr>
            <a:lvl1pPr lvl="0">
              <a:defRPr sz="1600"/>
            </a:lvl1pPr>
          </a:lstStyle>
          <a:p>
            <a:r>
              <a:rPr lang="en-US" sz="1800" b="1" dirty="0">
                <a:solidFill>
                  <a:prstClr val="white"/>
                </a:solidFill>
              </a:rPr>
              <a:t>Why should you care? </a:t>
            </a:r>
            <a:endParaRPr lang="en-US" sz="1800" b="1" kern="0" dirty="0">
              <a:solidFill>
                <a:prstClr val="white"/>
              </a:solidFill>
            </a:endParaRPr>
          </a:p>
        </p:txBody>
      </p:sp>
      <p:sp>
        <p:nvSpPr>
          <p:cNvPr id="13" name="TextBox 12">
            <a:hlinkClick r:id="" action="ppaction://noaction"/>
          </p:cNvPr>
          <p:cNvSpPr txBox="1"/>
          <p:nvPr/>
        </p:nvSpPr>
        <p:spPr>
          <a:xfrm>
            <a:off x="228600" y="5770787"/>
            <a:ext cx="4533438" cy="461665"/>
          </a:xfrm>
          <a:prstGeom prst="rect">
            <a:avLst/>
          </a:prstGeom>
          <a:solidFill>
            <a:srgbClr val="0070C0">
              <a:alpha val="80000"/>
            </a:srgbClr>
          </a:solidFill>
        </p:spPr>
        <p:txBody>
          <a:bodyPr wrap="square" lIns="91440" tIns="91440" rIns="365760" bIns="91440" rtlCol="0">
            <a:spAutoFit/>
          </a:bodyPr>
          <a:lstStyle>
            <a:defPPr>
              <a:defRPr lang="en-US"/>
            </a:defPPr>
            <a:lvl1pPr lvl="0">
              <a:defRPr sz="1600"/>
            </a:lvl1pPr>
          </a:lstStyle>
          <a:p>
            <a:pPr>
              <a:defRPr/>
            </a:pPr>
            <a:r>
              <a:rPr lang="en-US" sz="1800" b="1" kern="0" dirty="0">
                <a:solidFill>
                  <a:prstClr val="white"/>
                </a:solidFill>
              </a:rPr>
              <a:t>The value of getting a second opinions</a:t>
            </a:r>
          </a:p>
        </p:txBody>
      </p:sp>
    </p:spTree>
    <p:extLst>
      <p:ext uri="{BB962C8B-B14F-4D97-AF65-F5344CB8AC3E}">
        <p14:creationId xmlns:p14="http://schemas.microsoft.com/office/powerpoint/2010/main" val="3472396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2046212"/>
            <a:ext cx="9144000" cy="3784142"/>
          </a:xfrm>
          <a:prstGeom prst="rect">
            <a:avLst/>
          </a:prstGeom>
        </p:spPr>
      </p:pic>
      <p:sp>
        <p:nvSpPr>
          <p:cNvPr id="15" name="TextBox 14"/>
          <p:cNvSpPr txBox="1"/>
          <p:nvPr/>
        </p:nvSpPr>
        <p:spPr>
          <a:xfrm>
            <a:off x="5257800" y="2046212"/>
            <a:ext cx="3886200" cy="3785652"/>
          </a:xfrm>
          <a:prstGeom prst="rect">
            <a:avLst/>
          </a:prstGeom>
          <a:solidFill>
            <a:schemeClr val="tx1">
              <a:lumMod val="75000"/>
              <a:lumOff val="25000"/>
              <a:alpha val="80000"/>
            </a:schemeClr>
          </a:solidFill>
        </p:spPr>
        <p:txBody>
          <a:bodyPr wrap="square" lIns="91440" tIns="91440" rIns="365760" bIns="91440" rtlCol="0">
            <a:spAutoFit/>
          </a:bodyPr>
          <a:lstStyle>
            <a:defPPr>
              <a:defRPr lang="en-US"/>
            </a:defPPr>
            <a:lvl1pPr lvl="0">
              <a:defRPr sz="1600"/>
            </a:lvl1pPr>
          </a:lstStyle>
          <a:p>
            <a:pPr>
              <a:defRPr/>
            </a:pPr>
            <a:endParaRPr lang="en-US" sz="1800" b="1" kern="0" dirty="0">
              <a:solidFill>
                <a:schemeClr val="bg1"/>
              </a:solidFill>
            </a:endParaRPr>
          </a:p>
          <a:p>
            <a:pPr>
              <a:defRPr/>
            </a:pPr>
            <a:endParaRPr lang="en-US" sz="1800" b="1" kern="0" dirty="0">
              <a:solidFill>
                <a:schemeClr val="bg1"/>
              </a:solidFill>
            </a:endParaRPr>
          </a:p>
          <a:p>
            <a:pPr>
              <a:defRPr/>
            </a:pPr>
            <a:endParaRPr lang="en-US" sz="1800" b="1" kern="0" dirty="0">
              <a:solidFill>
                <a:schemeClr val="bg1"/>
              </a:solidFill>
            </a:endParaRPr>
          </a:p>
          <a:p>
            <a:pPr>
              <a:defRPr/>
            </a:pPr>
            <a:endParaRPr lang="en-US" sz="1800" b="1" kern="0" dirty="0">
              <a:solidFill>
                <a:schemeClr val="bg1"/>
              </a:solidFill>
            </a:endParaRPr>
          </a:p>
          <a:p>
            <a:pPr>
              <a:defRPr/>
            </a:pPr>
            <a:endParaRPr lang="en-US" sz="1800" b="1" kern="0" dirty="0">
              <a:solidFill>
                <a:schemeClr val="bg1"/>
              </a:solidFill>
            </a:endParaRPr>
          </a:p>
          <a:p>
            <a:pPr>
              <a:defRPr/>
            </a:pPr>
            <a:endParaRPr lang="en-US" sz="1800" b="1" kern="0" dirty="0">
              <a:solidFill>
                <a:schemeClr val="bg1"/>
              </a:solidFill>
            </a:endParaRPr>
          </a:p>
          <a:p>
            <a:pPr>
              <a:defRPr/>
            </a:pPr>
            <a:endParaRPr lang="en-US" sz="1800" b="1" kern="0" dirty="0">
              <a:solidFill>
                <a:schemeClr val="bg1"/>
              </a:solidFill>
            </a:endParaRPr>
          </a:p>
          <a:p>
            <a:pPr>
              <a:defRPr/>
            </a:pPr>
            <a:endParaRPr lang="en-US" sz="1800" b="1" kern="0" dirty="0">
              <a:solidFill>
                <a:schemeClr val="bg1"/>
              </a:solidFill>
            </a:endParaRPr>
          </a:p>
          <a:p>
            <a:pPr>
              <a:defRPr/>
            </a:pPr>
            <a:endParaRPr lang="en-US" sz="1800" b="1" kern="0" dirty="0">
              <a:solidFill>
                <a:schemeClr val="bg1"/>
              </a:solidFill>
            </a:endParaRPr>
          </a:p>
          <a:p>
            <a:pPr>
              <a:defRPr/>
            </a:pPr>
            <a:endParaRPr lang="en-US" sz="1800" b="1" kern="0" dirty="0">
              <a:solidFill>
                <a:schemeClr val="bg1"/>
              </a:solidFill>
            </a:endParaRPr>
          </a:p>
          <a:p>
            <a:pPr>
              <a:defRPr/>
            </a:pPr>
            <a:endParaRPr lang="en-US" sz="1800" b="1" kern="0" dirty="0">
              <a:solidFill>
                <a:schemeClr val="bg1"/>
              </a:solidFill>
            </a:endParaRPr>
          </a:p>
          <a:p>
            <a:pPr>
              <a:defRPr/>
            </a:pPr>
            <a:endParaRPr lang="en-US" sz="1800" b="1" kern="0" dirty="0">
              <a:solidFill>
                <a:schemeClr val="bg1"/>
              </a:solidFill>
            </a:endParaRPr>
          </a:p>
          <a:p>
            <a:pPr>
              <a:defRPr/>
            </a:pPr>
            <a:endParaRPr lang="en-US" sz="1800" b="1" kern="0" dirty="0">
              <a:solidFill>
                <a:schemeClr val="bg1"/>
              </a:solidFill>
            </a:endParaRPr>
          </a:p>
        </p:txBody>
      </p:sp>
      <p:sp>
        <p:nvSpPr>
          <p:cNvPr id="12" name="Rectangle 11"/>
          <p:cNvSpPr/>
          <p:nvPr/>
        </p:nvSpPr>
        <p:spPr>
          <a:xfrm>
            <a:off x="0" y="1603903"/>
            <a:ext cx="2222499" cy="4905112"/>
          </a:xfrm>
          <a:prstGeom prst="rect">
            <a:avLst/>
          </a:prstGeom>
          <a:gradFill>
            <a:gsLst>
              <a:gs pos="0">
                <a:schemeClr val="bg1"/>
              </a:gs>
              <a:gs pos="100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 name="TextBox 1">
            <a:extLst>
              <a:ext uri="{FF2B5EF4-FFF2-40B4-BE49-F238E27FC236}">
                <a16:creationId xmlns:a16="http://schemas.microsoft.com/office/drawing/2014/main" id="{ED6A2B85-CD05-458A-891E-0BCC155714F2}"/>
              </a:ext>
            </a:extLst>
          </p:cNvPr>
          <p:cNvSpPr txBox="1"/>
          <p:nvPr/>
        </p:nvSpPr>
        <p:spPr>
          <a:xfrm>
            <a:off x="5410200" y="2209800"/>
            <a:ext cx="3657600" cy="3693319"/>
          </a:xfrm>
          <a:prstGeom prst="rect">
            <a:avLst/>
          </a:prstGeom>
          <a:noFill/>
        </p:spPr>
        <p:txBody>
          <a:bodyPr wrap="square" rtlCol="0">
            <a:spAutoFit/>
          </a:bodyPr>
          <a:lstStyle/>
          <a:p>
            <a:pPr>
              <a:defRPr/>
            </a:pPr>
            <a:r>
              <a:rPr lang="en-US" b="1" kern="0" dirty="0">
                <a:solidFill>
                  <a:schemeClr val="bg1"/>
                </a:solidFill>
              </a:rPr>
              <a:t>There are many ways to access care outside of your doctor.  Each different way has its own price point and benefits.  We always want you to get the best care possible, but you must know your options.</a:t>
            </a:r>
          </a:p>
          <a:p>
            <a:pPr algn="r">
              <a:defRPr/>
            </a:pPr>
            <a:endParaRPr lang="en-US" b="1" kern="0" dirty="0">
              <a:solidFill>
                <a:schemeClr val="bg1"/>
              </a:solidFill>
            </a:endParaRPr>
          </a:p>
          <a:p>
            <a:pPr marL="285750" indent="-285750">
              <a:buFont typeface="Wingdings" panose="05000000000000000000" pitchFamily="2" charset="2"/>
              <a:buChar char="§"/>
              <a:defRPr/>
            </a:pPr>
            <a:r>
              <a:rPr lang="en-US" b="1" kern="0" dirty="0">
                <a:solidFill>
                  <a:schemeClr val="bg1"/>
                </a:solidFill>
              </a:rPr>
              <a:t>Impacts your out of pocket expenses</a:t>
            </a:r>
          </a:p>
          <a:p>
            <a:pPr marL="285750" indent="-285750">
              <a:buFont typeface="Wingdings" panose="05000000000000000000" pitchFamily="2" charset="2"/>
              <a:buChar char="§"/>
              <a:defRPr/>
            </a:pPr>
            <a:r>
              <a:rPr lang="en-US" b="1" kern="0" dirty="0">
                <a:solidFill>
                  <a:schemeClr val="bg1"/>
                </a:solidFill>
              </a:rPr>
              <a:t>Lower costs to your plan</a:t>
            </a:r>
          </a:p>
          <a:p>
            <a:pPr marL="285750" indent="-285750">
              <a:buFont typeface="Wingdings" panose="05000000000000000000" pitchFamily="2" charset="2"/>
              <a:buChar char="§"/>
              <a:defRPr/>
            </a:pPr>
            <a:r>
              <a:rPr lang="en-US" b="1" kern="0" dirty="0">
                <a:solidFill>
                  <a:schemeClr val="bg1"/>
                </a:solidFill>
              </a:rPr>
              <a:t>Direct correlation between utilization and premiums </a:t>
            </a:r>
          </a:p>
          <a:p>
            <a:endParaRPr lang="en-US" dirty="0"/>
          </a:p>
        </p:txBody>
      </p:sp>
      <p:sp>
        <p:nvSpPr>
          <p:cNvPr id="11" name="Title 1"/>
          <p:cNvSpPr>
            <a:spLocks noGrp="1"/>
          </p:cNvSpPr>
          <p:nvPr>
            <p:ph type="title"/>
          </p:nvPr>
        </p:nvSpPr>
        <p:spPr>
          <a:xfrm>
            <a:off x="184355" y="152400"/>
            <a:ext cx="7481365" cy="1719127"/>
          </a:xfrm>
        </p:spPr>
        <p:txBody>
          <a:bodyPr>
            <a:normAutofit/>
          </a:bodyPr>
          <a:lstStyle/>
          <a:p>
            <a:pPr>
              <a:lnSpc>
                <a:spcPct val="80000"/>
              </a:lnSpc>
            </a:pPr>
            <a:r>
              <a:rPr lang="en-US" dirty="0">
                <a:solidFill>
                  <a:srgbClr val="00B0F0"/>
                </a:solidFill>
              </a:rPr>
              <a:t>Alternate ways to access care </a:t>
            </a:r>
            <a:br>
              <a:rPr lang="en-US" dirty="0">
                <a:solidFill>
                  <a:srgbClr val="00B0F0"/>
                </a:solidFill>
              </a:rPr>
            </a:br>
            <a:r>
              <a:rPr lang="en-US" dirty="0">
                <a:solidFill>
                  <a:srgbClr val="00B0F0"/>
                </a:solidFill>
              </a:rPr>
              <a:t>and associated costs</a:t>
            </a:r>
            <a:br>
              <a:rPr lang="en-US" dirty="0">
                <a:solidFill>
                  <a:srgbClr val="00B0F0"/>
                </a:solidFill>
              </a:rPr>
            </a:br>
            <a:br>
              <a:rPr lang="en-US" dirty="0">
                <a:solidFill>
                  <a:schemeClr val="tx1">
                    <a:lumMod val="50000"/>
                    <a:lumOff val="50000"/>
                  </a:schemeClr>
                </a:solidFill>
              </a:rPr>
            </a:br>
            <a:r>
              <a:rPr lang="en-US" sz="1800" dirty="0">
                <a:solidFill>
                  <a:srgbClr val="92D050"/>
                </a:solidFill>
              </a:rPr>
              <a:t>WHY SHOULD I CARE?</a:t>
            </a:r>
          </a:p>
        </p:txBody>
      </p:sp>
    </p:spTree>
    <p:extLst>
      <p:ext uri="{BB962C8B-B14F-4D97-AF65-F5344CB8AC3E}">
        <p14:creationId xmlns:p14="http://schemas.microsoft.com/office/powerpoint/2010/main" val="1964506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622" t="299" r="15254"/>
          <a:stretch/>
        </p:blipFill>
        <p:spPr>
          <a:xfrm>
            <a:off x="2590801" y="1183918"/>
            <a:ext cx="6535646" cy="5340099"/>
          </a:xfrm>
          <a:prstGeom prst="rect">
            <a:avLst/>
          </a:prstGeom>
        </p:spPr>
      </p:pic>
      <p:sp>
        <p:nvSpPr>
          <p:cNvPr id="2" name="Title 1"/>
          <p:cNvSpPr>
            <a:spLocks noGrp="1"/>
          </p:cNvSpPr>
          <p:nvPr>
            <p:ph type="title"/>
          </p:nvPr>
        </p:nvSpPr>
        <p:spPr/>
        <p:txBody>
          <a:bodyPr>
            <a:normAutofit/>
          </a:bodyPr>
          <a:lstStyle/>
          <a:p>
            <a:r>
              <a:rPr lang="en-US" dirty="0">
                <a:solidFill>
                  <a:srgbClr val="00B0F0"/>
                </a:solidFill>
              </a:rPr>
              <a:t>Alternate ways to access care </a:t>
            </a:r>
            <a:br>
              <a:rPr lang="en-US" dirty="0">
                <a:solidFill>
                  <a:srgbClr val="00B0F0"/>
                </a:solidFill>
              </a:rPr>
            </a:br>
            <a:r>
              <a:rPr lang="en-US" dirty="0">
                <a:solidFill>
                  <a:srgbClr val="00B0F0"/>
                </a:solidFill>
              </a:rPr>
              <a:t>and associated costs</a:t>
            </a:r>
          </a:p>
        </p:txBody>
      </p:sp>
      <p:sp>
        <p:nvSpPr>
          <p:cNvPr id="5" name="Rectangle 4"/>
          <p:cNvSpPr/>
          <p:nvPr/>
        </p:nvSpPr>
        <p:spPr>
          <a:xfrm>
            <a:off x="2897710" y="1180613"/>
            <a:ext cx="2512490" cy="5343404"/>
          </a:xfrm>
          <a:prstGeom prst="rect">
            <a:avLst/>
          </a:prstGeom>
          <a:gradFill>
            <a:gsLst>
              <a:gs pos="0">
                <a:schemeClr val="bg1"/>
              </a:gs>
              <a:gs pos="100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7" name="Right Triangle 6"/>
          <p:cNvSpPr/>
          <p:nvPr/>
        </p:nvSpPr>
        <p:spPr bwMode="auto">
          <a:xfrm flipH="1">
            <a:off x="4898435" y="4164677"/>
            <a:ext cx="4249260" cy="2362645"/>
          </a:xfrm>
          <a:prstGeom prst="rtTriangle">
            <a:avLst/>
          </a:prstGeom>
          <a:solidFill>
            <a:schemeClr val="bg1">
              <a:alpha val="50196"/>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sz="2000" b="1" kern="0">
              <a:solidFill>
                <a:srgbClr val="0064A4"/>
              </a:solidFill>
            </a:endParaRPr>
          </a:p>
        </p:txBody>
      </p:sp>
      <p:sp>
        <p:nvSpPr>
          <p:cNvPr id="8" name="TextBox 7"/>
          <p:cNvSpPr txBox="1"/>
          <p:nvPr/>
        </p:nvSpPr>
        <p:spPr>
          <a:xfrm>
            <a:off x="0" y="3262206"/>
            <a:ext cx="4114800" cy="461665"/>
          </a:xfrm>
          <a:prstGeom prst="rect">
            <a:avLst/>
          </a:prstGeom>
          <a:solidFill>
            <a:schemeClr val="accent4">
              <a:alpha val="80000"/>
            </a:schemeClr>
          </a:solidFill>
        </p:spPr>
        <p:txBody>
          <a:bodyPr wrap="square" lIns="365760" tIns="91440" rIns="91440" bIns="91440" rtlCol="0">
            <a:spAutoFit/>
          </a:bodyPr>
          <a:lstStyle>
            <a:defPPr>
              <a:defRPr lang="en-US"/>
            </a:defPPr>
            <a:lvl1pPr lvl="0">
              <a:defRPr sz="1600"/>
            </a:lvl1pPr>
          </a:lstStyle>
          <a:p>
            <a:pPr>
              <a:defRPr/>
            </a:pPr>
            <a:r>
              <a:rPr lang="en-US" sz="1800" b="1" kern="0" dirty="0">
                <a:solidFill>
                  <a:prstClr val="white"/>
                </a:solidFill>
              </a:rPr>
              <a:t>Statewide/Community Health Clinics</a:t>
            </a:r>
          </a:p>
        </p:txBody>
      </p:sp>
      <p:sp>
        <p:nvSpPr>
          <p:cNvPr id="9" name="TextBox 8"/>
          <p:cNvSpPr txBox="1"/>
          <p:nvPr/>
        </p:nvSpPr>
        <p:spPr>
          <a:xfrm>
            <a:off x="3" y="4051886"/>
            <a:ext cx="2819398" cy="461665"/>
          </a:xfrm>
          <a:prstGeom prst="rect">
            <a:avLst/>
          </a:prstGeom>
          <a:solidFill>
            <a:schemeClr val="tx2">
              <a:lumMod val="75000"/>
              <a:alpha val="80000"/>
            </a:schemeClr>
          </a:solidFill>
        </p:spPr>
        <p:txBody>
          <a:bodyPr wrap="square" lIns="365760" tIns="91440" rIns="91440" bIns="91440" rtlCol="0">
            <a:spAutoFit/>
          </a:bodyPr>
          <a:lstStyle>
            <a:defPPr>
              <a:defRPr lang="en-US"/>
            </a:defPPr>
            <a:lvl1pPr lvl="0">
              <a:defRPr sz="1600"/>
            </a:lvl1pPr>
          </a:lstStyle>
          <a:p>
            <a:pPr>
              <a:defRPr/>
            </a:pPr>
            <a:r>
              <a:rPr lang="en-US" sz="1800" b="1" kern="0" dirty="0">
                <a:solidFill>
                  <a:prstClr val="white"/>
                </a:solidFill>
              </a:rPr>
              <a:t>Primary Care Provider</a:t>
            </a:r>
          </a:p>
        </p:txBody>
      </p:sp>
      <p:sp>
        <p:nvSpPr>
          <p:cNvPr id="10" name="TextBox 9"/>
          <p:cNvSpPr txBox="1"/>
          <p:nvPr/>
        </p:nvSpPr>
        <p:spPr>
          <a:xfrm>
            <a:off x="-1" y="4809774"/>
            <a:ext cx="1905001" cy="461665"/>
          </a:xfrm>
          <a:prstGeom prst="rect">
            <a:avLst/>
          </a:prstGeom>
          <a:solidFill>
            <a:schemeClr val="bg2">
              <a:lumMod val="50000"/>
              <a:alpha val="80000"/>
            </a:schemeClr>
          </a:solidFill>
        </p:spPr>
        <p:txBody>
          <a:bodyPr wrap="square" lIns="365760" tIns="91440" rIns="91440" bIns="91440" rtlCol="0">
            <a:spAutoFit/>
          </a:bodyPr>
          <a:lstStyle/>
          <a:p>
            <a:pPr>
              <a:defRPr/>
            </a:pPr>
            <a:r>
              <a:rPr lang="en-US" b="1" kern="0" dirty="0">
                <a:solidFill>
                  <a:prstClr val="white"/>
                </a:solidFill>
              </a:rPr>
              <a:t>Urgent Care</a:t>
            </a:r>
          </a:p>
        </p:txBody>
      </p:sp>
      <p:sp>
        <p:nvSpPr>
          <p:cNvPr id="13" name="TextBox 12"/>
          <p:cNvSpPr txBox="1"/>
          <p:nvPr/>
        </p:nvSpPr>
        <p:spPr>
          <a:xfrm>
            <a:off x="1" y="5558135"/>
            <a:ext cx="2438400" cy="461665"/>
          </a:xfrm>
          <a:prstGeom prst="rect">
            <a:avLst/>
          </a:prstGeom>
          <a:solidFill>
            <a:schemeClr val="accent2">
              <a:lumMod val="75000"/>
              <a:alpha val="80000"/>
            </a:schemeClr>
          </a:solidFill>
        </p:spPr>
        <p:txBody>
          <a:bodyPr wrap="square" lIns="365760" tIns="91440" rIns="91440" bIns="91440" rtlCol="0">
            <a:spAutoFit/>
          </a:bodyPr>
          <a:lstStyle>
            <a:defPPr>
              <a:defRPr lang="en-US"/>
            </a:defPPr>
            <a:lvl1pPr lvl="0">
              <a:defRPr sz="1600"/>
            </a:lvl1pPr>
          </a:lstStyle>
          <a:p>
            <a:pPr>
              <a:defRPr/>
            </a:pPr>
            <a:r>
              <a:rPr lang="en-US" sz="1800" b="1" kern="0" dirty="0">
                <a:solidFill>
                  <a:prstClr val="white"/>
                </a:solidFill>
              </a:rPr>
              <a:t>Emergency Room</a:t>
            </a:r>
          </a:p>
        </p:txBody>
      </p:sp>
      <p:sp>
        <p:nvSpPr>
          <p:cNvPr id="11" name="TextBox 10">
            <a:extLst>
              <a:ext uri="{FF2B5EF4-FFF2-40B4-BE49-F238E27FC236}">
                <a16:creationId xmlns:a16="http://schemas.microsoft.com/office/drawing/2014/main" id="{321181BC-E6C0-4C6F-A77B-AD04F60D2EC0}"/>
              </a:ext>
            </a:extLst>
          </p:cNvPr>
          <p:cNvSpPr txBox="1"/>
          <p:nvPr/>
        </p:nvSpPr>
        <p:spPr>
          <a:xfrm>
            <a:off x="-1" y="2472924"/>
            <a:ext cx="1905001" cy="461665"/>
          </a:xfrm>
          <a:prstGeom prst="rect">
            <a:avLst/>
          </a:prstGeom>
          <a:solidFill>
            <a:srgbClr val="00B0F0">
              <a:alpha val="80000"/>
            </a:srgbClr>
          </a:solidFill>
        </p:spPr>
        <p:txBody>
          <a:bodyPr wrap="square" lIns="365760" tIns="91440" rIns="91440" bIns="91440" rtlCol="0">
            <a:spAutoFit/>
          </a:bodyPr>
          <a:lstStyle>
            <a:defPPr>
              <a:defRPr lang="en-US"/>
            </a:defPPr>
            <a:lvl1pPr lvl="0">
              <a:defRPr sz="1600"/>
            </a:lvl1pPr>
          </a:lstStyle>
          <a:p>
            <a:pPr>
              <a:defRPr/>
            </a:pPr>
            <a:r>
              <a:rPr lang="en-US" sz="1800" b="1" kern="0" dirty="0">
                <a:solidFill>
                  <a:prstClr val="white"/>
                </a:solidFill>
              </a:rPr>
              <a:t>Virtual Visits</a:t>
            </a:r>
          </a:p>
        </p:txBody>
      </p:sp>
      <p:sp>
        <p:nvSpPr>
          <p:cNvPr id="12" name="TextBox 11">
            <a:extLst>
              <a:ext uri="{FF2B5EF4-FFF2-40B4-BE49-F238E27FC236}">
                <a16:creationId xmlns:a16="http://schemas.microsoft.com/office/drawing/2014/main" id="{48438A62-8F51-418A-BE6F-02FDEB814B5B}"/>
              </a:ext>
            </a:extLst>
          </p:cNvPr>
          <p:cNvSpPr txBox="1"/>
          <p:nvPr/>
        </p:nvSpPr>
        <p:spPr>
          <a:xfrm>
            <a:off x="0" y="1699140"/>
            <a:ext cx="1752600" cy="461665"/>
          </a:xfrm>
          <a:prstGeom prst="rect">
            <a:avLst/>
          </a:prstGeom>
          <a:solidFill>
            <a:srgbClr val="A9C83C">
              <a:alpha val="80000"/>
            </a:srgbClr>
          </a:solidFill>
        </p:spPr>
        <p:txBody>
          <a:bodyPr wrap="square" lIns="365760" tIns="91440" rIns="91440" bIns="91440" rtlCol="0">
            <a:spAutoFit/>
          </a:bodyPr>
          <a:lstStyle>
            <a:defPPr>
              <a:defRPr lang="en-US"/>
            </a:defPPr>
            <a:lvl1pPr lvl="0">
              <a:defRPr sz="1600"/>
            </a:lvl1pPr>
          </a:lstStyle>
          <a:p>
            <a:pPr>
              <a:defRPr/>
            </a:pPr>
            <a:r>
              <a:rPr lang="en-US" sz="1800" b="1" kern="0" dirty="0">
                <a:solidFill>
                  <a:prstClr val="white"/>
                </a:solidFill>
              </a:rPr>
              <a:t>Nurse Line</a:t>
            </a:r>
          </a:p>
        </p:txBody>
      </p:sp>
    </p:spTree>
    <p:extLst>
      <p:ext uri="{BB962C8B-B14F-4D97-AF65-F5344CB8AC3E}">
        <p14:creationId xmlns:p14="http://schemas.microsoft.com/office/powerpoint/2010/main" val="2843762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DEF6890-B5CF-4FCB-91D7-6852B69B42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359" y="-1440666"/>
            <a:ext cx="7295832" cy="9441665"/>
          </a:xfrm>
          <a:prstGeom prst="rect">
            <a:avLst/>
          </a:prstGeom>
        </p:spPr>
      </p:pic>
      <p:sp>
        <p:nvSpPr>
          <p:cNvPr id="2" name="Title 1"/>
          <p:cNvSpPr>
            <a:spLocks noGrp="1"/>
          </p:cNvSpPr>
          <p:nvPr>
            <p:ph type="title"/>
          </p:nvPr>
        </p:nvSpPr>
        <p:spPr/>
        <p:txBody>
          <a:bodyPr>
            <a:normAutofit/>
          </a:bodyPr>
          <a:lstStyle/>
          <a:p>
            <a:r>
              <a:rPr lang="en-US" b="0" dirty="0">
                <a:solidFill>
                  <a:srgbClr val="00B0F0"/>
                </a:solidFill>
                <a:latin typeface="Arial Bold" panose="020B0704020202020204" pitchFamily="34" charset="0"/>
                <a:cs typeface="Arial Bold" panose="020B0704020202020204" pitchFamily="34" charset="0"/>
              </a:rPr>
              <a:t>Alternate ways to access care </a:t>
            </a:r>
            <a:br>
              <a:rPr lang="en-US" b="0" dirty="0">
                <a:solidFill>
                  <a:srgbClr val="00B0F0"/>
                </a:solidFill>
                <a:latin typeface="Arial Bold" panose="020B0704020202020204" pitchFamily="34" charset="0"/>
                <a:cs typeface="Arial Bold" panose="020B0704020202020204" pitchFamily="34" charset="0"/>
              </a:rPr>
            </a:br>
            <a:r>
              <a:rPr lang="en-US" b="0" dirty="0">
                <a:solidFill>
                  <a:srgbClr val="00B0F0"/>
                </a:solidFill>
                <a:latin typeface="Arial Bold" panose="020B0704020202020204" pitchFamily="34" charset="0"/>
                <a:cs typeface="Arial Bold" panose="020B0704020202020204" pitchFamily="34" charset="0"/>
              </a:rPr>
              <a:t>and associated costs</a:t>
            </a:r>
            <a:endParaRPr lang="en-US" dirty="0">
              <a:solidFill>
                <a:srgbClr val="00B0F0"/>
              </a:solidFill>
            </a:endParaRPr>
          </a:p>
        </p:txBody>
      </p:sp>
      <p:sp>
        <p:nvSpPr>
          <p:cNvPr id="5" name="Rectangle 4">
            <a:extLst>
              <a:ext uri="{FF2B5EF4-FFF2-40B4-BE49-F238E27FC236}">
                <a16:creationId xmlns:a16="http://schemas.microsoft.com/office/drawing/2014/main" id="{0B82E3E2-7E8C-4327-A982-C15D30F6E8C8}"/>
              </a:ext>
            </a:extLst>
          </p:cNvPr>
          <p:cNvSpPr/>
          <p:nvPr/>
        </p:nvSpPr>
        <p:spPr>
          <a:xfrm>
            <a:off x="683824" y="1330415"/>
            <a:ext cx="7240976" cy="34598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01E7693-1507-4DD9-81D9-DDF520D96AA7}"/>
              </a:ext>
            </a:extLst>
          </p:cNvPr>
          <p:cNvSpPr/>
          <p:nvPr/>
        </p:nvSpPr>
        <p:spPr>
          <a:xfrm>
            <a:off x="514519" y="1110643"/>
            <a:ext cx="1380308" cy="870557"/>
          </a:xfrm>
          <a:prstGeom prst="rect">
            <a:avLst/>
          </a:prstGeom>
          <a:gradFill>
            <a:gsLst>
              <a:gs pos="0">
                <a:schemeClr val="bg1"/>
              </a:gs>
              <a:gs pos="100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3" name="Oval 2">
            <a:extLst>
              <a:ext uri="{FF2B5EF4-FFF2-40B4-BE49-F238E27FC236}">
                <a16:creationId xmlns:a16="http://schemas.microsoft.com/office/drawing/2014/main" id="{D1DEBF2B-AA1E-45F5-8F1E-B08B8D02B88A}"/>
              </a:ext>
            </a:extLst>
          </p:cNvPr>
          <p:cNvSpPr/>
          <p:nvPr/>
        </p:nvSpPr>
        <p:spPr>
          <a:xfrm>
            <a:off x="912424" y="1137288"/>
            <a:ext cx="685800" cy="6858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B1BDA13-7052-400F-8D61-6793CA377F2C}"/>
              </a:ext>
            </a:extLst>
          </p:cNvPr>
          <p:cNvSpPr txBox="1"/>
          <p:nvPr/>
        </p:nvSpPr>
        <p:spPr>
          <a:xfrm>
            <a:off x="1604630" y="1352444"/>
            <a:ext cx="2667000" cy="307777"/>
          </a:xfrm>
          <a:prstGeom prst="rect">
            <a:avLst/>
          </a:prstGeom>
          <a:noFill/>
        </p:spPr>
        <p:txBody>
          <a:bodyPr wrap="square" rtlCol="0">
            <a:spAutoFit/>
          </a:bodyPr>
          <a:lstStyle/>
          <a:p>
            <a:r>
              <a:rPr lang="en-US" sz="1400" dirty="0">
                <a:solidFill>
                  <a:schemeClr val="bg1"/>
                </a:solidFill>
                <a:latin typeface="Arial Nova" panose="020B0604020202020204" pitchFamily="34" charset="0"/>
              </a:rPr>
              <a:t>Nurse Line</a:t>
            </a:r>
          </a:p>
        </p:txBody>
      </p:sp>
      <p:sp>
        <p:nvSpPr>
          <p:cNvPr id="9" name="TextBox 8">
            <a:extLst>
              <a:ext uri="{FF2B5EF4-FFF2-40B4-BE49-F238E27FC236}">
                <a16:creationId xmlns:a16="http://schemas.microsoft.com/office/drawing/2014/main" id="{5D298768-0F21-46B8-9C58-78CFE7191219}"/>
              </a:ext>
            </a:extLst>
          </p:cNvPr>
          <p:cNvSpPr txBox="1"/>
          <p:nvPr/>
        </p:nvSpPr>
        <p:spPr>
          <a:xfrm>
            <a:off x="1620071" y="1778030"/>
            <a:ext cx="5989320" cy="677108"/>
          </a:xfrm>
          <a:prstGeom prst="rect">
            <a:avLst/>
          </a:prstGeom>
          <a:noFill/>
        </p:spPr>
        <p:txBody>
          <a:bodyPr wrap="square" rtlCol="0">
            <a:spAutoFit/>
          </a:bodyPr>
          <a:lstStyle/>
          <a:p>
            <a:r>
              <a:rPr lang="en-US" sz="1000" dirty="0">
                <a:solidFill>
                  <a:schemeClr val="accent5">
                    <a:lumMod val="75000"/>
                  </a:schemeClr>
                </a:solidFill>
                <a:latin typeface="Arial Narrow" panose="020B0606020202030204" pitchFamily="34" charset="0"/>
                <a:cs typeface="Arial" panose="020B0604020202020204" pitchFamily="34" charset="0"/>
              </a:rPr>
              <a:t>Nurses can answer your health questions and try to help you decide whether you should go to the emergency room, urgent care center, or make an appointment with your doctor. </a:t>
            </a:r>
          </a:p>
          <a:p>
            <a:endParaRPr lang="en-US" dirty="0"/>
          </a:p>
        </p:txBody>
      </p:sp>
      <p:sp>
        <p:nvSpPr>
          <p:cNvPr id="10" name="Rectangle 9">
            <a:extLst>
              <a:ext uri="{FF2B5EF4-FFF2-40B4-BE49-F238E27FC236}">
                <a16:creationId xmlns:a16="http://schemas.microsoft.com/office/drawing/2014/main" id="{3723F665-06BE-4A48-BF23-441173002441}"/>
              </a:ext>
            </a:extLst>
          </p:cNvPr>
          <p:cNvSpPr/>
          <p:nvPr/>
        </p:nvSpPr>
        <p:spPr>
          <a:xfrm>
            <a:off x="1198357" y="1320411"/>
            <a:ext cx="103591" cy="34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C3FF9F-717B-43F0-958D-79083F51ED0A}"/>
              </a:ext>
            </a:extLst>
          </p:cNvPr>
          <p:cNvSpPr/>
          <p:nvPr/>
        </p:nvSpPr>
        <p:spPr>
          <a:xfrm rot="5400000">
            <a:off x="1194545" y="1324223"/>
            <a:ext cx="103591" cy="34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882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solidFill>
                  <a:srgbClr val="00B0F0"/>
                </a:solidFill>
                <a:latin typeface="Arial Bold" panose="020B0704020202020204" pitchFamily="34" charset="0"/>
                <a:cs typeface="Arial Bold" panose="020B0704020202020204" pitchFamily="34" charset="0"/>
              </a:rPr>
              <a:t>Alternate ways to access care </a:t>
            </a:r>
            <a:br>
              <a:rPr lang="en-US" b="0" dirty="0">
                <a:solidFill>
                  <a:srgbClr val="00B0F0"/>
                </a:solidFill>
                <a:latin typeface="Arial Bold" panose="020B0704020202020204" pitchFamily="34" charset="0"/>
                <a:cs typeface="Arial Bold" panose="020B0704020202020204" pitchFamily="34" charset="0"/>
              </a:rPr>
            </a:br>
            <a:r>
              <a:rPr lang="en-US" b="0" dirty="0">
                <a:solidFill>
                  <a:srgbClr val="00B0F0"/>
                </a:solidFill>
                <a:latin typeface="Arial Bold" panose="020B0704020202020204" pitchFamily="34" charset="0"/>
                <a:cs typeface="Arial Bold" panose="020B0704020202020204" pitchFamily="34" charset="0"/>
              </a:rPr>
              <a:t>and associated costs</a:t>
            </a:r>
            <a:endParaRPr lang="en-US" dirty="0">
              <a:solidFill>
                <a:srgbClr val="00B0F0"/>
              </a:solidFill>
            </a:endParaRPr>
          </a:p>
        </p:txBody>
      </p:sp>
      <p:pic>
        <p:nvPicPr>
          <p:cNvPr id="9" name="Graphic 8">
            <a:extLst>
              <a:ext uri="{FF2B5EF4-FFF2-40B4-BE49-F238E27FC236}">
                <a16:creationId xmlns:a16="http://schemas.microsoft.com/office/drawing/2014/main" id="{13435B63-9D98-4D68-8EA1-AFF9903780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67" y="1295400"/>
            <a:ext cx="9227033" cy="4372286"/>
          </a:xfrm>
          <a:prstGeom prst="rect">
            <a:avLst/>
          </a:prstGeom>
        </p:spPr>
      </p:pic>
    </p:spTree>
    <p:extLst>
      <p:ext uri="{BB962C8B-B14F-4D97-AF65-F5344CB8AC3E}">
        <p14:creationId xmlns:p14="http://schemas.microsoft.com/office/powerpoint/2010/main" val="3180183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in a white shirt&#10;&#10;Description generated with high confidence">
            <a:extLst>
              <a:ext uri="{FF2B5EF4-FFF2-40B4-BE49-F238E27FC236}">
                <a16:creationId xmlns:a16="http://schemas.microsoft.com/office/drawing/2014/main" id="{FE90E52A-6B1A-4EA9-B3D0-0CD9C94AF6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78" b="5517"/>
          <a:stretch/>
        </p:blipFill>
        <p:spPr>
          <a:xfrm>
            <a:off x="4988517" y="1130618"/>
            <a:ext cx="3995948" cy="5370826"/>
          </a:xfrm>
          <a:prstGeom prst="rect">
            <a:avLst/>
          </a:prstGeom>
        </p:spPr>
      </p:pic>
      <p:sp>
        <p:nvSpPr>
          <p:cNvPr id="2" name="Title 1"/>
          <p:cNvSpPr>
            <a:spLocks noGrp="1"/>
          </p:cNvSpPr>
          <p:nvPr>
            <p:ph type="title"/>
          </p:nvPr>
        </p:nvSpPr>
        <p:spPr/>
        <p:txBody>
          <a:bodyPr>
            <a:normAutofit/>
          </a:bodyPr>
          <a:lstStyle/>
          <a:p>
            <a:r>
              <a:rPr lang="en-US" dirty="0">
                <a:solidFill>
                  <a:srgbClr val="00B0F0"/>
                </a:solidFill>
              </a:rPr>
              <a:t>Alternate ways to access care </a:t>
            </a:r>
            <a:br>
              <a:rPr lang="en-US" dirty="0">
                <a:solidFill>
                  <a:srgbClr val="00B0F0"/>
                </a:solidFill>
              </a:rPr>
            </a:br>
            <a:r>
              <a:rPr lang="en-US" dirty="0">
                <a:solidFill>
                  <a:srgbClr val="00B0F0"/>
                </a:solidFill>
              </a:rPr>
              <a:t>and associated costs</a:t>
            </a:r>
          </a:p>
        </p:txBody>
      </p:sp>
      <p:sp>
        <p:nvSpPr>
          <p:cNvPr id="8" name="TextBox 7"/>
          <p:cNvSpPr txBox="1"/>
          <p:nvPr/>
        </p:nvSpPr>
        <p:spPr>
          <a:xfrm>
            <a:off x="0" y="1192173"/>
            <a:ext cx="4495800" cy="4370427"/>
          </a:xfrm>
          <a:prstGeom prst="rect">
            <a:avLst/>
          </a:prstGeom>
          <a:solidFill>
            <a:schemeClr val="accent4">
              <a:alpha val="80000"/>
            </a:schemeClr>
          </a:solidFill>
        </p:spPr>
        <p:txBody>
          <a:bodyPr wrap="square" lIns="365760" tIns="91440" rIns="91440" bIns="91440" rtlCol="0">
            <a:spAutoFit/>
          </a:bodyPr>
          <a:lstStyle>
            <a:defPPr>
              <a:defRPr lang="en-US"/>
            </a:defPPr>
            <a:lvl1pPr lvl="0">
              <a:defRPr sz="1600"/>
            </a:lvl1pPr>
          </a:lstStyle>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p:txBody>
      </p:sp>
      <p:sp>
        <p:nvSpPr>
          <p:cNvPr id="13" name="TextBox 12"/>
          <p:cNvSpPr txBox="1"/>
          <p:nvPr/>
        </p:nvSpPr>
        <p:spPr>
          <a:xfrm>
            <a:off x="-1" y="5788180"/>
            <a:ext cx="4495801" cy="461665"/>
          </a:xfrm>
          <a:prstGeom prst="rect">
            <a:avLst/>
          </a:prstGeom>
          <a:solidFill>
            <a:schemeClr val="accent2">
              <a:lumMod val="75000"/>
              <a:alpha val="80000"/>
            </a:schemeClr>
          </a:solidFill>
        </p:spPr>
        <p:txBody>
          <a:bodyPr wrap="square" lIns="365760" tIns="91440" rIns="91440" bIns="91440" rtlCol="0">
            <a:spAutoFit/>
          </a:bodyPr>
          <a:lstStyle>
            <a:defPPr>
              <a:defRPr lang="en-US"/>
            </a:defPPr>
            <a:lvl1pPr lvl="0">
              <a:defRPr sz="1600"/>
            </a:lvl1pPr>
          </a:lstStyle>
          <a:p>
            <a:pPr>
              <a:defRPr/>
            </a:pPr>
            <a:endParaRPr lang="en-US" sz="1800" b="1" kern="0" dirty="0">
              <a:solidFill>
                <a:prstClr val="white"/>
              </a:solidFill>
            </a:endParaRPr>
          </a:p>
        </p:txBody>
      </p:sp>
      <p:sp>
        <p:nvSpPr>
          <p:cNvPr id="5" name="Rectangle 4"/>
          <p:cNvSpPr/>
          <p:nvPr/>
        </p:nvSpPr>
        <p:spPr>
          <a:xfrm flipH="1">
            <a:off x="2396010" y="1130618"/>
            <a:ext cx="2175990" cy="5370825"/>
          </a:xfrm>
          <a:prstGeom prst="rect">
            <a:avLst/>
          </a:prstGeom>
          <a:gradFill>
            <a:gsLst>
              <a:gs pos="0">
                <a:schemeClr val="bg1"/>
              </a:gs>
              <a:gs pos="100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1" name="TextBox 10">
            <a:extLst>
              <a:ext uri="{FF2B5EF4-FFF2-40B4-BE49-F238E27FC236}">
                <a16:creationId xmlns:a16="http://schemas.microsoft.com/office/drawing/2014/main" id="{509A4F85-EC16-4F38-9B89-B355D2CFE60D}"/>
              </a:ext>
            </a:extLst>
          </p:cNvPr>
          <p:cNvSpPr txBox="1"/>
          <p:nvPr/>
        </p:nvSpPr>
        <p:spPr>
          <a:xfrm>
            <a:off x="228600" y="1371600"/>
            <a:ext cx="3939822" cy="4308872"/>
          </a:xfrm>
          <a:prstGeom prst="rect">
            <a:avLst/>
          </a:prstGeom>
          <a:noFill/>
        </p:spPr>
        <p:txBody>
          <a:bodyPr wrap="square" rtlCol="0">
            <a:spAutoFit/>
          </a:bodyPr>
          <a:lstStyle/>
          <a:p>
            <a:r>
              <a:rPr lang="en-US" dirty="0">
                <a:solidFill>
                  <a:schemeClr val="accent2"/>
                </a:solidFill>
                <a:latin typeface="Arial Bold" panose="020B0704020202020204" pitchFamily="34" charset="0"/>
                <a:cs typeface="Arial Bold" panose="020B0704020202020204" pitchFamily="34" charset="0"/>
              </a:rPr>
              <a:t>24/7 NURSE LINE</a:t>
            </a:r>
          </a:p>
          <a:p>
            <a:endParaRPr lang="en-US" sz="1400" dirty="0">
              <a:latin typeface="Arial Narrow" panose="020B0606020202030204" pitchFamily="34" charset="0"/>
              <a:cs typeface="Arial" panose="020B0604020202020204" pitchFamily="34" charset="0"/>
            </a:endParaRPr>
          </a:p>
          <a:p>
            <a:r>
              <a:rPr lang="en-US" sz="1400" dirty="0">
                <a:latin typeface="Arial Narrow" panose="020B0606020202030204" pitchFamily="34" charset="0"/>
                <a:cs typeface="Arial" panose="020B0604020202020204" pitchFamily="34" charset="0"/>
              </a:rPr>
              <a:t>Registered nurses are available when you need them! </a:t>
            </a:r>
          </a:p>
          <a:p>
            <a:endParaRPr lang="en-US" sz="1400" dirty="0">
              <a:latin typeface="Arial Narrow" panose="020B0606020202030204" pitchFamily="34" charset="0"/>
              <a:cs typeface="Arial" panose="020B0604020202020204" pitchFamily="34" charset="0"/>
            </a:endParaRPr>
          </a:p>
          <a:p>
            <a:r>
              <a:rPr lang="en-US" sz="1400" dirty="0">
                <a:latin typeface="Arial Narrow" panose="020B0606020202030204" pitchFamily="34" charset="0"/>
                <a:cs typeface="Arial" panose="020B0604020202020204" pitchFamily="34" charset="0"/>
              </a:rPr>
              <a:t>Nurses can answer your health questions and try to help you decide whether you should go to the emergency room, urgent care center, or make an appointment with your doctor. </a:t>
            </a:r>
          </a:p>
          <a:p>
            <a:endParaRPr lang="en-US" sz="1400" dirty="0">
              <a:latin typeface="Arial Narrow" panose="020B0606020202030204" pitchFamily="34" charset="0"/>
              <a:cs typeface="Arial" panose="020B0604020202020204" pitchFamily="34" charset="0"/>
            </a:endParaRPr>
          </a:p>
          <a:p>
            <a:r>
              <a:rPr lang="en-US" sz="1400" dirty="0">
                <a:latin typeface="Arial Narrow" panose="020B0606020202030204" pitchFamily="34" charset="0"/>
                <a:cs typeface="Arial" panose="020B0604020202020204" pitchFamily="34" charset="0"/>
              </a:rPr>
              <a:t>You can also call the Nurse Line whenever you or a covered family member needs answers to health questions about asthma, dizziness or severe headaches, cuts or burns, back pain, fever, cold symptoms, diabetes, a baby’s nonstop crying, and much more! </a:t>
            </a:r>
          </a:p>
          <a:p>
            <a:endParaRPr lang="en-US" sz="1400" dirty="0">
              <a:latin typeface="Arial Narrow" panose="020B0606020202030204" pitchFamily="34" charset="0"/>
              <a:cs typeface="Arial" panose="020B0604020202020204" pitchFamily="34" charset="0"/>
            </a:endParaRPr>
          </a:p>
          <a:p>
            <a:r>
              <a:rPr lang="en-US" sz="1400" dirty="0">
                <a:latin typeface="Arial Narrow" panose="020B0606020202030204" pitchFamily="34" charset="0"/>
                <a:cs typeface="Arial" panose="020B0604020202020204" pitchFamily="34" charset="0"/>
              </a:rPr>
              <a:t>Plus when you call, you can access an audio library of more than 1,000 health topics – from allergies to surgeries. 	</a:t>
            </a:r>
          </a:p>
          <a:p>
            <a:endParaRPr lang="en-US" dirty="0"/>
          </a:p>
        </p:txBody>
      </p:sp>
      <p:sp>
        <p:nvSpPr>
          <p:cNvPr id="18" name="TextBox 17">
            <a:extLst>
              <a:ext uri="{FF2B5EF4-FFF2-40B4-BE49-F238E27FC236}">
                <a16:creationId xmlns:a16="http://schemas.microsoft.com/office/drawing/2014/main" id="{C5710398-AC39-43D8-B341-642A3603B42F}"/>
              </a:ext>
            </a:extLst>
          </p:cNvPr>
          <p:cNvSpPr txBox="1"/>
          <p:nvPr/>
        </p:nvSpPr>
        <p:spPr>
          <a:xfrm>
            <a:off x="457200" y="5832114"/>
            <a:ext cx="3810000" cy="646331"/>
          </a:xfrm>
          <a:prstGeom prst="rect">
            <a:avLst/>
          </a:prstGeom>
          <a:noFill/>
        </p:spPr>
        <p:txBody>
          <a:bodyPr wrap="square" rtlCol="0">
            <a:spAutoFit/>
          </a:bodyPr>
          <a:lstStyle/>
          <a:p>
            <a:r>
              <a:rPr lang="en-US" b="1" kern="0" dirty="0">
                <a:latin typeface="Arial Narrow" panose="020B0606020202030204" pitchFamily="34" charset="0"/>
              </a:rPr>
              <a:t>Talk to a nurse anytime, 877.213.2565 </a:t>
            </a:r>
          </a:p>
          <a:p>
            <a:endParaRPr lang="en-US" dirty="0"/>
          </a:p>
        </p:txBody>
      </p:sp>
    </p:spTree>
    <p:extLst>
      <p:ext uri="{BB962C8B-B14F-4D97-AF65-F5344CB8AC3E}">
        <p14:creationId xmlns:p14="http://schemas.microsoft.com/office/powerpoint/2010/main" val="44076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E1C276-A065-4335-AC40-AC72AE9E39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782" r="12037" b="6329"/>
          <a:stretch/>
        </p:blipFill>
        <p:spPr>
          <a:xfrm>
            <a:off x="24796" y="1268373"/>
            <a:ext cx="6561138" cy="4370427"/>
          </a:xfrm>
          <a:prstGeom prst="rect">
            <a:avLst/>
          </a:prstGeom>
        </p:spPr>
      </p:pic>
      <p:sp>
        <p:nvSpPr>
          <p:cNvPr id="8" name="TextBox 7"/>
          <p:cNvSpPr txBox="1"/>
          <p:nvPr/>
        </p:nvSpPr>
        <p:spPr>
          <a:xfrm>
            <a:off x="4300781" y="1257795"/>
            <a:ext cx="4843219" cy="4370427"/>
          </a:xfrm>
          <a:prstGeom prst="rect">
            <a:avLst/>
          </a:prstGeom>
          <a:solidFill>
            <a:srgbClr val="00B0F0">
              <a:alpha val="80000"/>
            </a:srgbClr>
          </a:solidFill>
        </p:spPr>
        <p:txBody>
          <a:bodyPr wrap="square" lIns="365760" tIns="91440" rIns="91440" bIns="91440" rtlCol="0">
            <a:spAutoFit/>
          </a:bodyPr>
          <a:lstStyle>
            <a:defPPr>
              <a:defRPr lang="en-US"/>
            </a:defPPr>
            <a:lvl1pPr lvl="0">
              <a:defRPr sz="1600"/>
            </a:lvl1pPr>
          </a:lstStyle>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a:p>
            <a:endParaRPr lang="en-US" dirty="0">
              <a:latin typeface="Arial Bold" panose="020B0704020202020204" pitchFamily="34" charset="0"/>
              <a:cs typeface="Arial Bold" panose="020B0704020202020204" pitchFamily="34" charset="0"/>
            </a:endParaRPr>
          </a:p>
        </p:txBody>
      </p:sp>
      <p:sp>
        <p:nvSpPr>
          <p:cNvPr id="11" name="TextBox 10">
            <a:extLst>
              <a:ext uri="{FF2B5EF4-FFF2-40B4-BE49-F238E27FC236}">
                <a16:creationId xmlns:a16="http://schemas.microsoft.com/office/drawing/2014/main" id="{509A4F85-EC16-4F38-9B89-B355D2CFE60D}"/>
              </a:ext>
            </a:extLst>
          </p:cNvPr>
          <p:cNvSpPr txBox="1"/>
          <p:nvPr/>
        </p:nvSpPr>
        <p:spPr>
          <a:xfrm>
            <a:off x="4572000" y="1548586"/>
            <a:ext cx="4267200" cy="2523768"/>
          </a:xfrm>
          <a:prstGeom prst="rect">
            <a:avLst/>
          </a:prstGeom>
          <a:noFill/>
        </p:spPr>
        <p:txBody>
          <a:bodyPr wrap="square" rtlCol="0">
            <a:spAutoFit/>
          </a:bodyPr>
          <a:lstStyle/>
          <a:p>
            <a:r>
              <a:rPr lang="en-US" dirty="0">
                <a:solidFill>
                  <a:schemeClr val="accent4"/>
                </a:solidFill>
                <a:latin typeface="Arial Bold" panose="020B0704020202020204" pitchFamily="34" charset="0"/>
                <a:cs typeface="Arial Bold" panose="020B0704020202020204" pitchFamily="34" charset="0"/>
              </a:rPr>
              <a:t>VIRTUAL VISITS (telehealth)</a:t>
            </a:r>
          </a:p>
          <a:p>
            <a:endParaRPr lang="en-US" sz="1400" dirty="0">
              <a:latin typeface="Arial" panose="020B0604020202020204" pitchFamily="34" charset="0"/>
              <a:cs typeface="Arial" panose="020B0604020202020204" pitchFamily="34" charset="0"/>
            </a:endParaRPr>
          </a:p>
          <a:p>
            <a:r>
              <a:rPr lang="en-US" sz="1400" dirty="0">
                <a:solidFill>
                  <a:schemeClr val="bg1"/>
                </a:solidFill>
                <a:latin typeface="Arial Narrow" panose="020B0606020202030204" pitchFamily="34" charset="0"/>
                <a:cs typeface="Arial" panose="020B0604020202020204" pitchFamily="34" charset="0"/>
              </a:rPr>
              <a:t>No matter where you are, a doctor is available </a:t>
            </a:r>
          </a:p>
          <a:p>
            <a:r>
              <a:rPr lang="en-US" sz="1400" dirty="0">
                <a:solidFill>
                  <a:schemeClr val="bg1"/>
                </a:solidFill>
                <a:latin typeface="Arial Narrow" panose="020B0606020202030204" pitchFamily="34" charset="0"/>
                <a:cs typeface="Arial Bold" panose="020B0704020202020204" pitchFamily="34" charset="0"/>
              </a:rPr>
              <a:t>24 hours a day/seven days a week</a:t>
            </a:r>
            <a:r>
              <a:rPr lang="en-US" sz="1400" dirty="0">
                <a:solidFill>
                  <a:schemeClr val="bg1"/>
                </a:solidFill>
                <a:latin typeface="Arial Narrow" panose="020B0606020202030204" pitchFamily="34" charset="0"/>
                <a:cs typeface="Arial" panose="020B0604020202020204" pitchFamily="34" charset="0"/>
              </a:rPr>
              <a:t>.  </a:t>
            </a:r>
          </a:p>
          <a:p>
            <a:endParaRPr lang="en-US" sz="1400" dirty="0">
              <a:solidFill>
                <a:schemeClr val="bg1"/>
              </a:solidFill>
              <a:latin typeface="Arial Narrow" panose="020B0606020202030204" pitchFamily="34" charset="0"/>
              <a:cs typeface="Arial" panose="020B0604020202020204" pitchFamily="34" charset="0"/>
            </a:endParaRPr>
          </a:p>
          <a:p>
            <a:r>
              <a:rPr lang="en-US" sz="1400" dirty="0">
                <a:solidFill>
                  <a:schemeClr val="bg1"/>
                </a:solidFill>
                <a:latin typeface="Arial Narrow" panose="020B0606020202030204" pitchFamily="34" charset="0"/>
                <a:cs typeface="Arial" panose="020B0604020202020204" pitchFamily="34" charset="0"/>
              </a:rPr>
              <a:t>You can speak to a doctor immediately or schedule an appointment.  This can be a better alternative to the emergency room or urgent care. </a:t>
            </a:r>
          </a:p>
          <a:p>
            <a:endParaRPr lang="en-US" sz="1400" dirty="0">
              <a:solidFill>
                <a:schemeClr val="bg1"/>
              </a:solidFill>
              <a:latin typeface="Arial Narrow" panose="020B0606020202030204" pitchFamily="34" charset="0"/>
              <a:cs typeface="Arial" panose="020B0604020202020204" pitchFamily="34" charset="0"/>
            </a:endParaRPr>
          </a:p>
          <a:p>
            <a:r>
              <a:rPr lang="en-US" sz="1400" dirty="0">
                <a:solidFill>
                  <a:schemeClr val="bg1"/>
                </a:solidFill>
                <a:latin typeface="Arial Narrow" panose="020B0606020202030204" pitchFamily="34" charset="0"/>
                <a:cs typeface="Arial" panose="020B0604020202020204" pitchFamily="34" charset="0"/>
              </a:rPr>
              <a:t>These are just some of the conditions doctors can help treat on the phone, computer or tablet:</a:t>
            </a:r>
            <a:endParaRPr lang="en-US" sz="1400" dirty="0">
              <a:solidFill>
                <a:schemeClr val="bg1"/>
              </a:solidFill>
              <a:latin typeface="Arial Narrow" panose="020B0606020202030204" pitchFamily="34" charset="0"/>
            </a:endParaRPr>
          </a:p>
        </p:txBody>
      </p:sp>
      <p:sp>
        <p:nvSpPr>
          <p:cNvPr id="2" name="Title 1"/>
          <p:cNvSpPr>
            <a:spLocks noGrp="1"/>
          </p:cNvSpPr>
          <p:nvPr>
            <p:ph type="title"/>
          </p:nvPr>
        </p:nvSpPr>
        <p:spPr/>
        <p:txBody>
          <a:bodyPr>
            <a:normAutofit/>
          </a:bodyPr>
          <a:lstStyle/>
          <a:p>
            <a:r>
              <a:rPr lang="en-US" dirty="0">
                <a:solidFill>
                  <a:srgbClr val="00B0F0"/>
                </a:solidFill>
              </a:rPr>
              <a:t>Alternate ways to access care </a:t>
            </a:r>
            <a:br>
              <a:rPr lang="en-US" dirty="0">
                <a:solidFill>
                  <a:srgbClr val="00B0F0"/>
                </a:solidFill>
              </a:rPr>
            </a:br>
            <a:r>
              <a:rPr lang="en-US" dirty="0">
                <a:solidFill>
                  <a:srgbClr val="00B0F0"/>
                </a:solidFill>
              </a:rPr>
              <a:t>and associated costs</a:t>
            </a:r>
          </a:p>
        </p:txBody>
      </p:sp>
      <p:sp>
        <p:nvSpPr>
          <p:cNvPr id="5" name="Rectangle 4"/>
          <p:cNvSpPr/>
          <p:nvPr/>
        </p:nvSpPr>
        <p:spPr>
          <a:xfrm>
            <a:off x="0" y="1257796"/>
            <a:ext cx="2512490" cy="4381004"/>
          </a:xfrm>
          <a:prstGeom prst="rect">
            <a:avLst/>
          </a:prstGeom>
          <a:gradFill>
            <a:gsLst>
              <a:gs pos="0">
                <a:schemeClr val="bg1"/>
              </a:gs>
              <a:gs pos="100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6" name="Speech Bubble: Rectangle with Corners Rounded 5">
            <a:extLst>
              <a:ext uri="{FF2B5EF4-FFF2-40B4-BE49-F238E27FC236}">
                <a16:creationId xmlns:a16="http://schemas.microsoft.com/office/drawing/2014/main" id="{0910BC3A-697A-49E8-AB67-86005557E1A8}"/>
              </a:ext>
            </a:extLst>
          </p:cNvPr>
          <p:cNvSpPr/>
          <p:nvPr/>
        </p:nvSpPr>
        <p:spPr>
          <a:xfrm>
            <a:off x="4114800" y="4237000"/>
            <a:ext cx="1565959" cy="1148608"/>
          </a:xfrm>
          <a:prstGeom prst="wedgeRoundRectCallo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6">
            <a:extLst>
              <a:ext uri="{FF2B5EF4-FFF2-40B4-BE49-F238E27FC236}">
                <a16:creationId xmlns:a16="http://schemas.microsoft.com/office/drawing/2014/main" id="{A6053728-003B-49CB-A4FA-87B8F99C4A41}"/>
              </a:ext>
            </a:extLst>
          </p:cNvPr>
          <p:cNvSpPr/>
          <p:nvPr/>
        </p:nvSpPr>
        <p:spPr>
          <a:xfrm>
            <a:off x="5755433" y="4230204"/>
            <a:ext cx="1565959" cy="1148608"/>
          </a:xfrm>
          <a:prstGeom prst="wedgeRoundRectCallout">
            <a:avLst/>
          </a:prstGeom>
          <a:solidFill>
            <a:srgbClr val="A9C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990684F9-7890-4361-9374-55071A79C6AD}"/>
              </a:ext>
            </a:extLst>
          </p:cNvPr>
          <p:cNvSpPr/>
          <p:nvPr/>
        </p:nvSpPr>
        <p:spPr>
          <a:xfrm>
            <a:off x="7390742" y="4246947"/>
            <a:ext cx="1565959" cy="1148608"/>
          </a:xfrm>
          <a:prstGeom prst="wedgeRoundRectCallout">
            <a:avLst/>
          </a:prstGeom>
          <a:solidFill>
            <a:srgbClr val="F88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E6AC95-C60E-4142-B13A-CEC0F747840F}"/>
              </a:ext>
            </a:extLst>
          </p:cNvPr>
          <p:cNvSpPr txBox="1"/>
          <p:nvPr/>
        </p:nvSpPr>
        <p:spPr>
          <a:xfrm>
            <a:off x="4270524" y="4376631"/>
            <a:ext cx="1305004" cy="892552"/>
          </a:xfrm>
          <a:prstGeom prst="rect">
            <a:avLst/>
          </a:prstGeom>
          <a:noFill/>
        </p:spPr>
        <p:txBody>
          <a:bodyPr wrap="square" rtlCol="0">
            <a:spAutoFit/>
          </a:bodyPr>
          <a:lstStyle/>
          <a:p>
            <a:r>
              <a:rPr lang="en-US" sz="1200" dirty="0">
                <a:latin typeface="Arial Bold" panose="020B0704020202020204" pitchFamily="34" charset="0"/>
                <a:cs typeface="Arial Bold" panose="020B0704020202020204" pitchFamily="34" charset="0"/>
              </a:rPr>
              <a:t>General Health</a:t>
            </a:r>
          </a:p>
          <a:p>
            <a:pPr marL="171450"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Allergies</a:t>
            </a:r>
          </a:p>
          <a:p>
            <a:pPr marL="171450"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Asthma</a:t>
            </a:r>
          </a:p>
          <a:p>
            <a:pPr marL="171450"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Joint aches</a:t>
            </a:r>
          </a:p>
          <a:p>
            <a:pPr marL="171450"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Sinus infections</a:t>
            </a:r>
          </a:p>
        </p:txBody>
      </p:sp>
      <p:sp>
        <p:nvSpPr>
          <p:cNvPr id="10" name="TextBox 9">
            <a:extLst>
              <a:ext uri="{FF2B5EF4-FFF2-40B4-BE49-F238E27FC236}">
                <a16:creationId xmlns:a16="http://schemas.microsoft.com/office/drawing/2014/main" id="{929BA9C3-373C-481F-A7C3-24C54C48727B}"/>
              </a:ext>
            </a:extLst>
          </p:cNvPr>
          <p:cNvSpPr txBox="1"/>
          <p:nvPr/>
        </p:nvSpPr>
        <p:spPr>
          <a:xfrm>
            <a:off x="5883115" y="4380788"/>
            <a:ext cx="1254749" cy="738664"/>
          </a:xfrm>
          <a:prstGeom prst="rect">
            <a:avLst/>
          </a:prstGeom>
          <a:noFill/>
        </p:spPr>
        <p:txBody>
          <a:bodyPr wrap="square" rtlCol="0">
            <a:spAutoFit/>
          </a:bodyPr>
          <a:lstStyle/>
          <a:p>
            <a:r>
              <a:rPr lang="en-US" sz="1200" dirty="0">
                <a:latin typeface="Arial Bold" panose="020B0704020202020204" pitchFamily="34" charset="0"/>
                <a:cs typeface="Arial Bold" panose="020B0704020202020204" pitchFamily="34" charset="0"/>
              </a:rPr>
              <a:t>Pediatric Care</a:t>
            </a:r>
          </a:p>
          <a:p>
            <a:pPr marL="171450"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Cold/flu</a:t>
            </a:r>
          </a:p>
          <a:p>
            <a:pPr marL="171450"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Ear infections</a:t>
            </a:r>
          </a:p>
          <a:p>
            <a:pPr marL="171450"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Pink eye</a:t>
            </a:r>
          </a:p>
        </p:txBody>
      </p:sp>
      <p:sp>
        <p:nvSpPr>
          <p:cNvPr id="12" name="TextBox 11">
            <a:extLst>
              <a:ext uri="{FF2B5EF4-FFF2-40B4-BE49-F238E27FC236}">
                <a16:creationId xmlns:a16="http://schemas.microsoft.com/office/drawing/2014/main" id="{6BDAE0B7-666E-4DDB-86B6-CDEF0C1FD94E}"/>
              </a:ext>
            </a:extLst>
          </p:cNvPr>
          <p:cNvSpPr txBox="1"/>
          <p:nvPr/>
        </p:nvSpPr>
        <p:spPr>
          <a:xfrm>
            <a:off x="7437981" y="4350603"/>
            <a:ext cx="1535689" cy="892552"/>
          </a:xfrm>
          <a:prstGeom prst="rect">
            <a:avLst/>
          </a:prstGeom>
          <a:noFill/>
        </p:spPr>
        <p:txBody>
          <a:bodyPr wrap="square" rtlCol="0">
            <a:spAutoFit/>
          </a:bodyPr>
          <a:lstStyle/>
          <a:p>
            <a:r>
              <a:rPr lang="en-US" sz="1200" dirty="0">
                <a:latin typeface="Arial Bold" panose="020B0704020202020204" pitchFamily="34" charset="0"/>
                <a:cs typeface="Arial Bold" panose="020B0704020202020204" pitchFamily="34" charset="0"/>
              </a:rPr>
              <a:t>Behavioral Health</a:t>
            </a:r>
          </a:p>
          <a:p>
            <a:pPr marL="171450"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Online counseling</a:t>
            </a:r>
          </a:p>
          <a:p>
            <a:pPr marL="171450"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Child behavior/</a:t>
            </a:r>
          </a:p>
          <a:p>
            <a:pPr marL="171450"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learning issues</a:t>
            </a:r>
          </a:p>
          <a:p>
            <a:pPr marL="171450"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Stress management</a:t>
            </a:r>
          </a:p>
        </p:txBody>
      </p:sp>
    </p:spTree>
    <p:extLst>
      <p:ext uri="{BB962C8B-B14F-4D97-AF65-F5344CB8AC3E}">
        <p14:creationId xmlns:p14="http://schemas.microsoft.com/office/powerpoint/2010/main" val="549049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768C9E84-F1E7-43D8-9358-E6BA38B03A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 y="-2286000"/>
            <a:ext cx="9220200" cy="11241741"/>
          </a:xfrm>
          <a:prstGeom prst="rect">
            <a:avLst/>
          </a:prstGeom>
        </p:spPr>
      </p:pic>
      <p:sp>
        <p:nvSpPr>
          <p:cNvPr id="11" name="TextBox 10">
            <a:extLst>
              <a:ext uri="{FF2B5EF4-FFF2-40B4-BE49-F238E27FC236}">
                <a16:creationId xmlns:a16="http://schemas.microsoft.com/office/drawing/2014/main" id="{509A4F85-EC16-4F38-9B89-B355D2CFE60D}"/>
              </a:ext>
            </a:extLst>
          </p:cNvPr>
          <p:cNvSpPr txBox="1"/>
          <p:nvPr/>
        </p:nvSpPr>
        <p:spPr>
          <a:xfrm>
            <a:off x="304800" y="1371600"/>
            <a:ext cx="4267200" cy="369332"/>
          </a:xfrm>
          <a:prstGeom prst="rect">
            <a:avLst/>
          </a:prstGeom>
          <a:noFill/>
        </p:spPr>
        <p:txBody>
          <a:bodyPr wrap="square" rtlCol="0">
            <a:spAutoFit/>
          </a:bodyPr>
          <a:lstStyle/>
          <a:p>
            <a:r>
              <a:rPr lang="en-US" dirty="0">
                <a:solidFill>
                  <a:schemeClr val="accent4"/>
                </a:solidFill>
                <a:latin typeface="Arial Bold" panose="020B0704020202020204" pitchFamily="34" charset="0"/>
                <a:cs typeface="Arial Bold" panose="020B0704020202020204" pitchFamily="34" charset="0"/>
              </a:rPr>
              <a:t>VIRTUAL VISITS (telehealth)</a:t>
            </a:r>
          </a:p>
        </p:txBody>
      </p:sp>
      <p:sp>
        <p:nvSpPr>
          <p:cNvPr id="2" name="Title 1"/>
          <p:cNvSpPr>
            <a:spLocks noGrp="1"/>
          </p:cNvSpPr>
          <p:nvPr>
            <p:ph type="title"/>
          </p:nvPr>
        </p:nvSpPr>
        <p:spPr/>
        <p:txBody>
          <a:bodyPr>
            <a:normAutofit/>
          </a:bodyPr>
          <a:lstStyle/>
          <a:p>
            <a:r>
              <a:rPr lang="en-US" dirty="0">
                <a:solidFill>
                  <a:srgbClr val="00B0F0"/>
                </a:solidFill>
              </a:rPr>
              <a:t>Alternate ways to access care </a:t>
            </a:r>
            <a:br>
              <a:rPr lang="en-US" dirty="0">
                <a:solidFill>
                  <a:srgbClr val="00B0F0"/>
                </a:solidFill>
              </a:rPr>
            </a:br>
            <a:r>
              <a:rPr lang="en-US" dirty="0">
                <a:solidFill>
                  <a:srgbClr val="00B0F0"/>
                </a:solidFill>
              </a:rPr>
              <a:t>and associated costs</a:t>
            </a:r>
          </a:p>
        </p:txBody>
      </p:sp>
      <p:sp>
        <p:nvSpPr>
          <p:cNvPr id="15" name="TextBox 14">
            <a:extLst>
              <a:ext uri="{FF2B5EF4-FFF2-40B4-BE49-F238E27FC236}">
                <a16:creationId xmlns:a16="http://schemas.microsoft.com/office/drawing/2014/main" id="{A8E7D591-8F51-4D14-A8A0-9309036F52F7}"/>
              </a:ext>
            </a:extLst>
          </p:cNvPr>
          <p:cNvSpPr txBox="1"/>
          <p:nvPr/>
        </p:nvSpPr>
        <p:spPr>
          <a:xfrm>
            <a:off x="533400" y="4960597"/>
            <a:ext cx="7924800" cy="523220"/>
          </a:xfrm>
          <a:prstGeom prst="rect">
            <a:avLst/>
          </a:prstGeom>
          <a:noFill/>
        </p:spPr>
        <p:txBody>
          <a:bodyPr wrap="square" rtlCol="0">
            <a:spAutoFit/>
          </a:bodyPr>
          <a:lstStyle/>
          <a:p>
            <a:pPr algn="ctr"/>
            <a:r>
              <a:rPr lang="en-US" sz="2800" i="1" dirty="0">
                <a:solidFill>
                  <a:srgbClr val="00B0F0"/>
                </a:solidFill>
                <a:latin typeface="Arial Bold" panose="020B0704020202020204" pitchFamily="34" charset="0"/>
                <a:cs typeface="Arial Bold" panose="020B0704020202020204" pitchFamily="34" charset="0"/>
              </a:rPr>
              <a:t>Get connected today!</a:t>
            </a:r>
          </a:p>
        </p:txBody>
      </p:sp>
    </p:spTree>
    <p:extLst>
      <p:ext uri="{BB962C8B-B14F-4D97-AF65-F5344CB8AC3E}">
        <p14:creationId xmlns:p14="http://schemas.microsoft.com/office/powerpoint/2010/main" val="1349662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3_Office Theme">
  <a:themeElements>
    <a:clrScheme name="Enterprise palette">
      <a:dk1>
        <a:srgbClr val="003053"/>
      </a:dk1>
      <a:lt1>
        <a:sysClr val="window" lastClr="FFFFFF"/>
      </a:lt1>
      <a:dk2>
        <a:srgbClr val="0064A4"/>
      </a:dk2>
      <a:lt2>
        <a:srgbClr val="CFCEC4"/>
      </a:lt2>
      <a:accent1>
        <a:srgbClr val="6890BE"/>
      </a:accent1>
      <a:accent2>
        <a:srgbClr val="19286F"/>
      </a:accent2>
      <a:accent3>
        <a:srgbClr val="30A9AA"/>
      </a:accent3>
      <a:accent4>
        <a:srgbClr val="8CC049"/>
      </a:accent4>
      <a:accent5>
        <a:srgbClr val="D59232"/>
      </a:accent5>
      <a:accent6>
        <a:srgbClr val="D74320"/>
      </a:accent6>
      <a:hlink>
        <a:srgbClr val="30A9AA"/>
      </a:hlink>
      <a:folHlink>
        <a:srgbClr val="1928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UST_2017_PP_TEMPLATE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3910</TotalTime>
  <Words>783</Words>
  <Application>Microsoft Office PowerPoint</Application>
  <PresentationFormat>On-screen Show (4:3)</PresentationFormat>
  <Paragraphs>202</Paragraphs>
  <Slides>15</Slides>
  <Notes>14</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15</vt:i4>
      </vt:variant>
    </vt:vector>
  </HeadingPairs>
  <TitlesOfParts>
    <vt:vector size="26" baseType="lpstr">
      <vt:lpstr>ＭＳ Ｐゴシック</vt:lpstr>
      <vt:lpstr>Arial</vt:lpstr>
      <vt:lpstr>Arial Bold</vt:lpstr>
      <vt:lpstr>Arial Narrow</vt:lpstr>
      <vt:lpstr>Arial Nova</vt:lpstr>
      <vt:lpstr>Calibri</vt:lpstr>
      <vt:lpstr>Calibri Light</vt:lpstr>
      <vt:lpstr>Wingdings</vt:lpstr>
      <vt:lpstr>3_Office Theme</vt:lpstr>
      <vt:lpstr>MUST_2017_PP_TEMPLATE2</vt:lpstr>
      <vt:lpstr>Image</vt:lpstr>
      <vt:lpstr>PowerPoint Presentation</vt:lpstr>
      <vt:lpstr>The MANY ways to access care</vt:lpstr>
      <vt:lpstr>Alternate ways to access care  and associated costs  WHY SHOULD I CARE?</vt:lpstr>
      <vt:lpstr>Alternate ways to access care  and associated costs</vt:lpstr>
      <vt:lpstr>Alternate ways to access care  and associated costs</vt:lpstr>
      <vt:lpstr>Alternate ways to access care  and associated costs</vt:lpstr>
      <vt:lpstr>Alternate ways to access care  and associated costs</vt:lpstr>
      <vt:lpstr>Alternate ways to access care  and associated costs</vt:lpstr>
      <vt:lpstr>Alternate ways to access care  and associated costs</vt:lpstr>
      <vt:lpstr>Alternate ways to access care  and associated costs</vt:lpstr>
      <vt:lpstr>Alternate ways to access care  and associated costs</vt:lpstr>
      <vt:lpstr>Alternate ways to access care  and associated costs</vt:lpstr>
      <vt:lpstr>Alternate ways to access care  and associated costs  PHARMACY TOOLS </vt:lpstr>
      <vt:lpstr>Alternate ways to access care  and associated costs</vt:lpstr>
      <vt:lpstr>PowerPoint Presentation</vt:lpstr>
    </vt:vector>
  </TitlesOfParts>
  <Company>Health Care Service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M Huffman</dc:creator>
  <cp:lastModifiedBy>Molly Plummer</cp:lastModifiedBy>
  <cp:revision>105</cp:revision>
  <dcterms:created xsi:type="dcterms:W3CDTF">2017-06-07T02:46:28Z</dcterms:created>
  <dcterms:modified xsi:type="dcterms:W3CDTF">2018-06-13T17:00:14Z</dcterms:modified>
</cp:coreProperties>
</file>