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6"/>
  </p:notesMasterIdLst>
  <p:handoutMasterIdLst>
    <p:handoutMasterId r:id="rId27"/>
  </p:handoutMasterIdLst>
  <p:sldIdLst>
    <p:sldId id="290" r:id="rId2"/>
    <p:sldId id="381" r:id="rId3"/>
    <p:sldId id="382" r:id="rId4"/>
    <p:sldId id="327" r:id="rId5"/>
    <p:sldId id="340" r:id="rId6"/>
    <p:sldId id="387" r:id="rId7"/>
    <p:sldId id="317" r:id="rId8"/>
    <p:sldId id="384" r:id="rId9"/>
    <p:sldId id="392" r:id="rId10"/>
    <p:sldId id="394" r:id="rId11"/>
    <p:sldId id="386" r:id="rId12"/>
    <p:sldId id="391" r:id="rId13"/>
    <p:sldId id="375" r:id="rId14"/>
    <p:sldId id="315" r:id="rId15"/>
    <p:sldId id="388" r:id="rId16"/>
    <p:sldId id="374" r:id="rId17"/>
    <p:sldId id="389" r:id="rId18"/>
    <p:sldId id="395" r:id="rId19"/>
    <p:sldId id="379" r:id="rId20"/>
    <p:sldId id="397" r:id="rId21"/>
    <p:sldId id="378" r:id="rId22"/>
    <p:sldId id="380" r:id="rId23"/>
    <p:sldId id="399" r:id="rId24"/>
    <p:sldId id="396"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E43"/>
    <a:srgbClr val="FFFFFF"/>
    <a:srgbClr val="E4B798"/>
    <a:srgbClr val="CA7237"/>
    <a:srgbClr val="D28653"/>
    <a:srgbClr val="FF5050"/>
    <a:srgbClr val="4D5B19"/>
    <a:srgbClr val="3A5C44"/>
    <a:srgbClr val="2E3F4D"/>
    <a:srgbClr val="587B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77" autoAdjust="0"/>
    <p:restoredTop sz="95274" autoAdjust="0"/>
  </p:normalViewPr>
  <p:slideViewPr>
    <p:cSldViewPr snapToGrid="0">
      <p:cViewPr varScale="1">
        <p:scale>
          <a:sx n="111" d="100"/>
          <a:sy n="111" d="100"/>
        </p:scale>
        <p:origin x="1392" y="102"/>
      </p:cViewPr>
      <p:guideLst/>
    </p:cSldViewPr>
  </p:slideViewPr>
  <p:notesTextViewPr>
    <p:cViewPr>
      <p:scale>
        <a:sx n="1" d="1"/>
        <a:sy n="1" d="1"/>
      </p:scale>
      <p:origin x="0" y="0"/>
    </p:cViewPr>
  </p:notesTextViewPr>
  <p:notesViewPr>
    <p:cSldViewPr snapToGrid="0">
      <p:cViewPr varScale="1">
        <p:scale>
          <a:sx n="83" d="100"/>
          <a:sy n="83" d="100"/>
        </p:scale>
        <p:origin x="38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338C6-2A50-4BD3-BB8E-CBCE7111754A}" type="doc">
      <dgm:prSet loTypeId="urn:microsoft.com/office/officeart/2005/8/layout/hProcess9" loCatId="process" qsTypeId="urn:microsoft.com/office/officeart/2005/8/quickstyle/simple1" qsCatId="simple" csTypeId="urn:microsoft.com/office/officeart/2005/8/colors/accent1_2" csCatId="accent1" phldr="1"/>
      <dgm:spPr/>
    </dgm:pt>
    <dgm:pt modelId="{75D23168-38B8-40B7-9044-7592EA0F30BC}">
      <dgm:prSet phldrT="[Text]" custT="1"/>
      <dgm:spPr/>
      <dgm:t>
        <a:bodyPr/>
        <a:lstStyle/>
        <a:p>
          <a:r>
            <a:rPr lang="en-US" sz="1400" dirty="0">
              <a:latin typeface="Arial Bold" panose="020B0704020202020204" pitchFamily="34" charset="0"/>
              <a:cs typeface="Arial Bold" panose="020B0704020202020204" pitchFamily="34" charset="0"/>
            </a:rPr>
            <a:t>YOUR</a:t>
          </a:r>
        </a:p>
        <a:p>
          <a:r>
            <a:rPr lang="en-US" sz="1400" dirty="0">
              <a:latin typeface="Arial Bold" panose="020B0704020202020204" pitchFamily="34" charset="0"/>
              <a:cs typeface="Arial Bold" panose="020B0704020202020204" pitchFamily="34" charset="0"/>
            </a:rPr>
            <a:t>THOUGHTS</a:t>
          </a:r>
        </a:p>
        <a:p>
          <a:r>
            <a:rPr lang="en-US" sz="1000" dirty="0">
              <a:latin typeface="Arial" panose="020B0604020202020204" pitchFamily="34" charset="0"/>
              <a:cs typeface="Arial" panose="020B0604020202020204" pitchFamily="34" charset="0"/>
            </a:rPr>
            <a:t>I don’t like exercise</a:t>
          </a:r>
        </a:p>
      </dgm:t>
    </dgm:pt>
    <dgm:pt modelId="{BF0D2A16-7E03-495E-8DEA-2523D5BEC14F}" type="parTrans" cxnId="{CA8309F8-BB9C-4544-9BE0-05F232A074EF}">
      <dgm:prSet/>
      <dgm:spPr/>
      <dgm:t>
        <a:bodyPr/>
        <a:lstStyle/>
        <a:p>
          <a:endParaRPr lang="en-US"/>
        </a:p>
      </dgm:t>
    </dgm:pt>
    <dgm:pt modelId="{6F2AC404-82E5-4959-B3A2-B0C39B994EA9}" type="sibTrans" cxnId="{CA8309F8-BB9C-4544-9BE0-05F232A074EF}">
      <dgm:prSet/>
      <dgm:spPr/>
      <dgm:t>
        <a:bodyPr/>
        <a:lstStyle/>
        <a:p>
          <a:endParaRPr lang="en-US"/>
        </a:p>
      </dgm:t>
    </dgm:pt>
    <dgm:pt modelId="{F5A2527F-716A-4430-92E8-A631D8FFD14C}">
      <dgm:prSet phldrT="[Text]"/>
      <dgm:spPr/>
      <dgm:t>
        <a:bodyPr/>
        <a:lstStyle/>
        <a:p>
          <a:r>
            <a:rPr lang="en-US" dirty="0">
              <a:latin typeface="Arial Bold" panose="020B0704020202020204" pitchFamily="34" charset="0"/>
              <a:cs typeface="Arial Bold" panose="020B0704020202020204" pitchFamily="34" charset="0"/>
            </a:rPr>
            <a:t>REVISED</a:t>
          </a:r>
        </a:p>
        <a:p>
          <a:r>
            <a:rPr lang="en-US" dirty="0">
              <a:latin typeface="Arial Bold" panose="020B0704020202020204" pitchFamily="34" charset="0"/>
              <a:cs typeface="Arial Bold" panose="020B0704020202020204" pitchFamily="34" charset="0"/>
            </a:rPr>
            <a:t>THOUGHTS</a:t>
          </a:r>
        </a:p>
        <a:p>
          <a:r>
            <a:rPr lang="en-US" dirty="0">
              <a:latin typeface="Arial" panose="020B0604020202020204" pitchFamily="34" charset="0"/>
              <a:cs typeface="Arial" panose="020B0604020202020204" pitchFamily="34" charset="0"/>
            </a:rPr>
            <a:t>I am still trying new activities to find the right one for me.</a:t>
          </a:r>
          <a:endParaRPr lang="en-US" dirty="0"/>
        </a:p>
      </dgm:t>
    </dgm:pt>
    <dgm:pt modelId="{8B0B9578-9F70-46B8-A096-BA7F8D10057C}" type="parTrans" cxnId="{B2590BAB-2D0C-4545-8FE8-655C89484F44}">
      <dgm:prSet/>
      <dgm:spPr/>
      <dgm:t>
        <a:bodyPr/>
        <a:lstStyle/>
        <a:p>
          <a:endParaRPr lang="en-US"/>
        </a:p>
      </dgm:t>
    </dgm:pt>
    <dgm:pt modelId="{5CB4481B-08B1-40F1-9BE9-FC29AF3A3BA9}" type="sibTrans" cxnId="{B2590BAB-2D0C-4545-8FE8-655C89484F44}">
      <dgm:prSet/>
      <dgm:spPr/>
      <dgm:t>
        <a:bodyPr/>
        <a:lstStyle/>
        <a:p>
          <a:endParaRPr lang="en-US"/>
        </a:p>
      </dgm:t>
    </dgm:pt>
    <dgm:pt modelId="{6DAFBA2B-7C0D-4904-8942-8AC5BB79873F}" type="pres">
      <dgm:prSet presAssocID="{4CE338C6-2A50-4BD3-BB8E-CBCE7111754A}" presName="CompostProcess" presStyleCnt="0">
        <dgm:presLayoutVars>
          <dgm:dir/>
          <dgm:resizeHandles val="exact"/>
        </dgm:presLayoutVars>
      </dgm:prSet>
      <dgm:spPr/>
    </dgm:pt>
    <dgm:pt modelId="{48EC506D-5D22-4ABC-8051-9FB812346028}" type="pres">
      <dgm:prSet presAssocID="{4CE338C6-2A50-4BD3-BB8E-CBCE7111754A}" presName="arrow" presStyleLbl="bgShp" presStyleIdx="0" presStyleCnt="1" custLinFactNeighborX="9076"/>
      <dgm:spPr/>
    </dgm:pt>
    <dgm:pt modelId="{368BC069-0F86-41FC-8A7B-AFA1D9C5FDF1}" type="pres">
      <dgm:prSet presAssocID="{4CE338C6-2A50-4BD3-BB8E-CBCE7111754A}" presName="linearProcess" presStyleCnt="0"/>
      <dgm:spPr/>
    </dgm:pt>
    <dgm:pt modelId="{D76D913A-C174-4EC0-AB3B-EE21616B8C20}" type="pres">
      <dgm:prSet presAssocID="{75D23168-38B8-40B7-9044-7592EA0F30BC}" presName="textNode" presStyleLbl="node1" presStyleIdx="0" presStyleCnt="2">
        <dgm:presLayoutVars>
          <dgm:bulletEnabled val="1"/>
        </dgm:presLayoutVars>
      </dgm:prSet>
      <dgm:spPr/>
    </dgm:pt>
    <dgm:pt modelId="{09A1C347-0A58-424A-B1F5-421D1292E613}" type="pres">
      <dgm:prSet presAssocID="{6F2AC404-82E5-4959-B3A2-B0C39B994EA9}" presName="sibTrans" presStyleCnt="0"/>
      <dgm:spPr/>
    </dgm:pt>
    <dgm:pt modelId="{1B1A9F12-3AD8-4029-ACA2-381D476AC443}" type="pres">
      <dgm:prSet presAssocID="{F5A2527F-716A-4430-92E8-A631D8FFD14C}" presName="textNode" presStyleLbl="node1" presStyleIdx="1" presStyleCnt="2">
        <dgm:presLayoutVars>
          <dgm:bulletEnabled val="1"/>
        </dgm:presLayoutVars>
      </dgm:prSet>
      <dgm:spPr/>
    </dgm:pt>
  </dgm:ptLst>
  <dgm:cxnLst>
    <dgm:cxn modelId="{38E1F233-93E3-4FF8-ADE8-A38CB262E93B}" type="presOf" srcId="{75D23168-38B8-40B7-9044-7592EA0F30BC}" destId="{D76D913A-C174-4EC0-AB3B-EE21616B8C20}" srcOrd="0" destOrd="0" presId="urn:microsoft.com/office/officeart/2005/8/layout/hProcess9"/>
    <dgm:cxn modelId="{9F4A80A7-3EC0-420D-80EC-53DB783184D6}" type="presOf" srcId="{F5A2527F-716A-4430-92E8-A631D8FFD14C}" destId="{1B1A9F12-3AD8-4029-ACA2-381D476AC443}" srcOrd="0" destOrd="0" presId="urn:microsoft.com/office/officeart/2005/8/layout/hProcess9"/>
    <dgm:cxn modelId="{B2590BAB-2D0C-4545-8FE8-655C89484F44}" srcId="{4CE338C6-2A50-4BD3-BB8E-CBCE7111754A}" destId="{F5A2527F-716A-4430-92E8-A631D8FFD14C}" srcOrd="1" destOrd="0" parTransId="{8B0B9578-9F70-46B8-A096-BA7F8D10057C}" sibTransId="{5CB4481B-08B1-40F1-9BE9-FC29AF3A3BA9}"/>
    <dgm:cxn modelId="{C542FEE3-A9E6-4F4E-B0EF-7E42766A5B54}" type="presOf" srcId="{4CE338C6-2A50-4BD3-BB8E-CBCE7111754A}" destId="{6DAFBA2B-7C0D-4904-8942-8AC5BB79873F}" srcOrd="0" destOrd="0" presId="urn:microsoft.com/office/officeart/2005/8/layout/hProcess9"/>
    <dgm:cxn modelId="{CA8309F8-BB9C-4544-9BE0-05F232A074EF}" srcId="{4CE338C6-2A50-4BD3-BB8E-CBCE7111754A}" destId="{75D23168-38B8-40B7-9044-7592EA0F30BC}" srcOrd="0" destOrd="0" parTransId="{BF0D2A16-7E03-495E-8DEA-2523D5BEC14F}" sibTransId="{6F2AC404-82E5-4959-B3A2-B0C39B994EA9}"/>
    <dgm:cxn modelId="{94142FB4-2551-4AF1-8D37-0B4D4A4245FB}" type="presParOf" srcId="{6DAFBA2B-7C0D-4904-8942-8AC5BB79873F}" destId="{48EC506D-5D22-4ABC-8051-9FB812346028}" srcOrd="0" destOrd="0" presId="urn:microsoft.com/office/officeart/2005/8/layout/hProcess9"/>
    <dgm:cxn modelId="{E0C94881-B56E-4A02-A5A9-F20A6091CA8C}" type="presParOf" srcId="{6DAFBA2B-7C0D-4904-8942-8AC5BB79873F}" destId="{368BC069-0F86-41FC-8A7B-AFA1D9C5FDF1}" srcOrd="1" destOrd="0" presId="urn:microsoft.com/office/officeart/2005/8/layout/hProcess9"/>
    <dgm:cxn modelId="{03140D9F-E2D0-4FF2-A477-DE41060F66A7}" type="presParOf" srcId="{368BC069-0F86-41FC-8A7B-AFA1D9C5FDF1}" destId="{D76D913A-C174-4EC0-AB3B-EE21616B8C20}" srcOrd="0" destOrd="0" presId="urn:microsoft.com/office/officeart/2005/8/layout/hProcess9"/>
    <dgm:cxn modelId="{AF452A0A-A6F4-4D01-B79A-8F75382B68E7}" type="presParOf" srcId="{368BC069-0F86-41FC-8A7B-AFA1D9C5FDF1}" destId="{09A1C347-0A58-424A-B1F5-421D1292E613}" srcOrd="1" destOrd="0" presId="urn:microsoft.com/office/officeart/2005/8/layout/hProcess9"/>
    <dgm:cxn modelId="{F0602F11-B733-48D6-8672-EC447CEF47E9}" type="presParOf" srcId="{368BC069-0F86-41FC-8A7B-AFA1D9C5FDF1}" destId="{1B1A9F12-3AD8-4029-ACA2-381D476AC443}"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C506D-5D22-4ABC-8051-9FB812346028}">
      <dsp:nvSpPr>
        <dsp:cNvPr id="0" name=""/>
        <dsp:cNvSpPr/>
      </dsp:nvSpPr>
      <dsp:spPr>
        <a:xfrm>
          <a:off x="450194" y="0"/>
          <a:ext cx="2551101" cy="219013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6D913A-C174-4EC0-AB3B-EE21616B8C20}">
      <dsp:nvSpPr>
        <dsp:cNvPr id="0" name=""/>
        <dsp:cNvSpPr/>
      </dsp:nvSpPr>
      <dsp:spPr>
        <a:xfrm>
          <a:off x="169738" y="657040"/>
          <a:ext cx="1294308" cy="8760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Bold" panose="020B0704020202020204" pitchFamily="34" charset="0"/>
              <a:cs typeface="Arial Bold" panose="020B0704020202020204" pitchFamily="34" charset="0"/>
            </a:rPr>
            <a:t>YOUR</a:t>
          </a:r>
        </a:p>
        <a:p>
          <a:pPr marL="0" lvl="0" indent="0" algn="ctr" defTabSz="622300">
            <a:lnSpc>
              <a:spcPct val="90000"/>
            </a:lnSpc>
            <a:spcBef>
              <a:spcPct val="0"/>
            </a:spcBef>
            <a:spcAft>
              <a:spcPct val="35000"/>
            </a:spcAft>
            <a:buNone/>
          </a:pPr>
          <a:r>
            <a:rPr lang="en-US" sz="1400" kern="1200" dirty="0">
              <a:latin typeface="Arial Bold" panose="020B0704020202020204" pitchFamily="34" charset="0"/>
              <a:cs typeface="Arial Bold" panose="020B0704020202020204" pitchFamily="34" charset="0"/>
            </a:rPr>
            <a:t>THOUGHTS</a:t>
          </a:r>
        </a:p>
        <a:p>
          <a:pPr marL="0" lvl="0" indent="0" algn="ctr" defTabSz="6223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I don’t like exercise</a:t>
          </a:r>
        </a:p>
      </dsp:txBody>
      <dsp:txXfrm>
        <a:off x="212503" y="699805"/>
        <a:ext cx="1208778" cy="790523"/>
      </dsp:txXfrm>
    </dsp:sp>
    <dsp:sp modelId="{1B1A9F12-3AD8-4029-ACA2-381D476AC443}">
      <dsp:nvSpPr>
        <dsp:cNvPr id="0" name=""/>
        <dsp:cNvSpPr/>
      </dsp:nvSpPr>
      <dsp:spPr>
        <a:xfrm>
          <a:off x="1537248" y="657040"/>
          <a:ext cx="1294308" cy="8760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Bold" panose="020B0704020202020204" pitchFamily="34" charset="0"/>
              <a:cs typeface="Arial Bold" panose="020B0704020202020204" pitchFamily="34" charset="0"/>
            </a:rPr>
            <a:t>REVISED</a:t>
          </a:r>
        </a:p>
        <a:p>
          <a:pPr marL="0" lvl="0" indent="0" algn="ctr" defTabSz="400050">
            <a:lnSpc>
              <a:spcPct val="90000"/>
            </a:lnSpc>
            <a:spcBef>
              <a:spcPct val="0"/>
            </a:spcBef>
            <a:spcAft>
              <a:spcPct val="35000"/>
            </a:spcAft>
            <a:buNone/>
          </a:pPr>
          <a:r>
            <a:rPr lang="en-US" sz="900" kern="1200" dirty="0">
              <a:latin typeface="Arial Bold" panose="020B0704020202020204" pitchFamily="34" charset="0"/>
              <a:cs typeface="Arial Bold" panose="020B0704020202020204" pitchFamily="34" charset="0"/>
            </a:rPr>
            <a:t>THOUGHTS</a:t>
          </a:r>
        </a:p>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I am still trying new activities to find the right one for me.</a:t>
          </a:r>
          <a:endParaRPr lang="en-US" sz="900" kern="1200" dirty="0"/>
        </a:p>
      </dsp:txBody>
      <dsp:txXfrm>
        <a:off x="1580013" y="699805"/>
        <a:ext cx="1208778" cy="79052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0BCE439-B22F-4CD6-AB73-C172E196D41F}" type="datetimeFigureOut">
              <a:rPr lang="en-US" smtClean="0"/>
              <a:t>6/12/2018</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1085663-085A-4ECE-90F1-9A26D8D05D54}" type="slidenum">
              <a:rPr lang="en-US" smtClean="0"/>
              <a:t>‹#›</a:t>
            </a:fld>
            <a:endParaRPr lang="en-US" dirty="0"/>
          </a:p>
        </p:txBody>
      </p:sp>
    </p:spTree>
    <p:extLst>
      <p:ext uri="{BB962C8B-B14F-4D97-AF65-F5344CB8AC3E}">
        <p14:creationId xmlns:p14="http://schemas.microsoft.com/office/powerpoint/2010/main" val="2839038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E6DCD0E-2D87-4217-9932-A7FE90EEC0BD}" type="datetimeFigureOut">
              <a:rPr lang="en-US" smtClean="0"/>
              <a:t>6/12/2018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39D4A2D-8EB7-43DD-9BD7-9BEBD9328C2A}" type="slidenum">
              <a:rPr lang="en-US" smtClean="0"/>
              <a:t>‹#›</a:t>
            </a:fld>
            <a:endParaRPr lang="en-US" dirty="0"/>
          </a:p>
        </p:txBody>
      </p:sp>
    </p:spTree>
    <p:extLst>
      <p:ext uri="{BB962C8B-B14F-4D97-AF65-F5344CB8AC3E}">
        <p14:creationId xmlns:p14="http://schemas.microsoft.com/office/powerpoint/2010/main" val="2116777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D4A2D-8EB7-43DD-9BD7-9BEBD9328C2A}" type="slidenum">
              <a:rPr lang="en-US" smtClean="0"/>
              <a:t>5</a:t>
            </a:fld>
            <a:endParaRPr lang="en-US" dirty="0"/>
          </a:p>
        </p:txBody>
      </p:sp>
    </p:spTree>
    <p:extLst>
      <p:ext uri="{BB962C8B-B14F-4D97-AF65-F5344CB8AC3E}">
        <p14:creationId xmlns:p14="http://schemas.microsoft.com/office/powerpoint/2010/main" val="2641161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D4A2D-8EB7-43DD-9BD7-9BEBD9328C2A}" type="slidenum">
              <a:rPr lang="en-US" smtClean="0"/>
              <a:t>12</a:t>
            </a:fld>
            <a:endParaRPr lang="en-US" dirty="0"/>
          </a:p>
        </p:txBody>
      </p:sp>
    </p:spTree>
    <p:extLst>
      <p:ext uri="{BB962C8B-B14F-4D97-AF65-F5344CB8AC3E}">
        <p14:creationId xmlns:p14="http://schemas.microsoft.com/office/powerpoint/2010/main" val="3817185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D4A2D-8EB7-43DD-9BD7-9BEBD9328C2A}" type="slidenum">
              <a:rPr lang="en-US" smtClean="0"/>
              <a:t>22</a:t>
            </a:fld>
            <a:endParaRPr lang="en-US" dirty="0"/>
          </a:p>
        </p:txBody>
      </p:sp>
    </p:spTree>
    <p:extLst>
      <p:ext uri="{BB962C8B-B14F-4D97-AF65-F5344CB8AC3E}">
        <p14:creationId xmlns:p14="http://schemas.microsoft.com/office/powerpoint/2010/main" val="711194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stretch>
            <a:fillRect/>
          </a:stretch>
        </p:blipFill>
        <p:spPr>
          <a:xfrm>
            <a:off x="8714951" y="6454616"/>
            <a:ext cx="362684" cy="37153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t="16083" b="16483"/>
          <a:stretch/>
        </p:blipFill>
        <p:spPr>
          <a:xfrm>
            <a:off x="-8469" y="448731"/>
            <a:ext cx="9173516" cy="4021667"/>
          </a:xfrm>
          <a:prstGeom prst="rect">
            <a:avLst/>
          </a:prstGeom>
        </p:spPr>
      </p:pic>
      <p:sp>
        <p:nvSpPr>
          <p:cNvPr id="8"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752" y="5432181"/>
            <a:ext cx="1841915" cy="916864"/>
          </a:xfrm>
          <a:prstGeom prst="rect">
            <a:avLst/>
          </a:prstGeom>
        </p:spPr>
      </p:pic>
      <p:sp>
        <p:nvSpPr>
          <p:cNvPr id="15" name="Rectangle 14"/>
          <p:cNvSpPr/>
          <p:nvPr userDrawn="1"/>
        </p:nvSpPr>
        <p:spPr>
          <a:xfrm>
            <a:off x="-8468" y="5026586"/>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userDrawn="1"/>
        </p:nvGrpSpPr>
        <p:grpSpPr>
          <a:xfrm>
            <a:off x="-8469" y="4446748"/>
            <a:ext cx="9170084" cy="564604"/>
            <a:chOff x="28362" y="4411556"/>
            <a:chExt cx="9170084" cy="564604"/>
          </a:xfrm>
        </p:grpSpPr>
        <p:sp>
          <p:nvSpPr>
            <p:cNvPr id="13" name="Rectangle 12"/>
            <p:cNvSpPr/>
            <p:nvPr userDrawn="1"/>
          </p:nvSpPr>
          <p:spPr>
            <a:xfrm>
              <a:off x="28362" y="4411556"/>
              <a:ext cx="9144000" cy="564604"/>
            </a:xfrm>
            <a:prstGeom prst="rect">
              <a:avLst/>
            </a:prstGeom>
            <a:solidFill>
              <a:srgbClr val="A9C83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p:cNvSpPr/>
            <p:nvPr userDrawn="1"/>
          </p:nvSpPr>
          <p:spPr>
            <a:xfrm>
              <a:off x="3163666" y="4418284"/>
              <a:ext cx="6034780" cy="547866"/>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ooter Placeholder 3"/>
          <p:cNvSpPr txBox="1">
            <a:spLocks/>
          </p:cNvSpPr>
          <p:nvPr userDrawn="1"/>
        </p:nvSpPr>
        <p:spPr>
          <a:xfrm>
            <a:off x="108830" y="6596009"/>
            <a:ext cx="3511573" cy="2619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4D5B19"/>
                </a:solidFill>
              </a:rPr>
              <a:t>Confidential – Proprietary Information</a:t>
            </a:r>
          </a:p>
        </p:txBody>
      </p:sp>
      <p:sp>
        <p:nvSpPr>
          <p:cNvPr id="23" name="Rectangle 22">
            <a:extLst>
              <a:ext uri="{FF2B5EF4-FFF2-40B4-BE49-F238E27FC236}">
                <a16:creationId xmlns:a16="http://schemas.microsoft.com/office/drawing/2014/main" id="{ED465793-3A21-42A2-BF90-4CD19417A7B5}"/>
              </a:ext>
            </a:extLst>
          </p:cNvPr>
          <p:cNvSpPr/>
          <p:nvPr userDrawn="1"/>
        </p:nvSpPr>
        <p:spPr>
          <a:xfrm>
            <a:off x="-9622" y="477569"/>
            <a:ext cx="9173517" cy="746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7" name="Group 26">
            <a:extLst>
              <a:ext uri="{FF2B5EF4-FFF2-40B4-BE49-F238E27FC236}">
                <a16:creationId xmlns:a16="http://schemas.microsoft.com/office/drawing/2014/main" id="{32A2F44B-2C4F-4034-BC56-9AA1CCD68CB6}"/>
              </a:ext>
            </a:extLst>
          </p:cNvPr>
          <p:cNvGrpSpPr/>
          <p:nvPr userDrawn="1"/>
        </p:nvGrpSpPr>
        <p:grpSpPr>
          <a:xfrm>
            <a:off x="-8468" y="-10551"/>
            <a:ext cx="9163895" cy="495514"/>
            <a:chOff x="0" y="-711208"/>
            <a:chExt cx="9163895" cy="495514"/>
          </a:xfrm>
        </p:grpSpPr>
        <p:sp>
          <p:nvSpPr>
            <p:cNvPr id="28" name="Rectangle 27">
              <a:extLst>
                <a:ext uri="{FF2B5EF4-FFF2-40B4-BE49-F238E27FC236}">
                  <a16:creationId xmlns:a16="http://schemas.microsoft.com/office/drawing/2014/main" id="{9A91A4D5-28F3-47AA-BBA4-A0D60B3F8660}"/>
                </a:ext>
              </a:extLst>
            </p:cNvPr>
            <p:cNvSpPr/>
            <p:nvPr userDrawn="1"/>
          </p:nvSpPr>
          <p:spPr>
            <a:xfrm>
              <a:off x="0" y="-709267"/>
              <a:ext cx="9152467" cy="493573"/>
            </a:xfrm>
            <a:prstGeom prst="rect">
              <a:avLst/>
            </a:prstGeom>
            <a:solidFill>
              <a:srgbClr val="A9C83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6ADB7C0-9CFE-4D20-85BB-0E8F0696A7A6}"/>
                </a:ext>
              </a:extLst>
            </p:cNvPr>
            <p:cNvSpPr/>
            <p:nvPr userDrawn="1"/>
          </p:nvSpPr>
          <p:spPr>
            <a:xfrm>
              <a:off x="2670195" y="-711208"/>
              <a:ext cx="6493700" cy="486888"/>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888542E3-AB80-4F81-8B89-2FC89B5883F4}"/>
              </a:ext>
            </a:extLst>
          </p:cNvPr>
          <p:cNvSpPr/>
          <p:nvPr userDrawn="1"/>
        </p:nvSpPr>
        <p:spPr>
          <a:xfrm>
            <a:off x="-9622" y="515998"/>
            <a:ext cx="9173516" cy="17670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65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0617"/>
          <a:stretch/>
        </p:blipFill>
        <p:spPr>
          <a:xfrm>
            <a:off x="0" y="728132"/>
            <a:ext cx="9144000" cy="6129867"/>
          </a:xfrm>
          <a:prstGeom prst="rect">
            <a:avLst/>
          </a:prstGeom>
        </p:spPr>
      </p:pic>
      <p:sp>
        <p:nvSpPr>
          <p:cNvPr id="8" name="Content Placeholder 2"/>
          <p:cNvSpPr>
            <a:spLocks noGrp="1"/>
          </p:cNvSpPr>
          <p:nvPr>
            <p:ph idx="1"/>
          </p:nvPr>
        </p:nvSpPr>
        <p:spPr>
          <a:xfrm>
            <a:off x="628650" y="895740"/>
            <a:ext cx="7945079" cy="3564294"/>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3002742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F13942-248B-44B9-804C-4EE28644EA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3840" t="92586"/>
          <a:stretch/>
        </p:blipFill>
        <p:spPr>
          <a:xfrm>
            <a:off x="8580730" y="6352547"/>
            <a:ext cx="563270" cy="508406"/>
          </a:xfrm>
          <a:prstGeom prst="rect">
            <a:avLst/>
          </a:prstGeom>
        </p:spPr>
      </p:pic>
      <p:sp>
        <p:nvSpPr>
          <p:cNvPr id="8" name="Content Placeholder 2"/>
          <p:cNvSpPr>
            <a:spLocks noGrp="1"/>
          </p:cNvSpPr>
          <p:nvPr>
            <p:ph idx="1"/>
          </p:nvPr>
        </p:nvSpPr>
        <p:spPr>
          <a:xfrm>
            <a:off x="2084832" y="895739"/>
            <a:ext cx="6488897" cy="548677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70F011B8-65C6-47DE-8244-F7CC5446F1B0}"/>
              </a:ext>
            </a:extLst>
          </p:cNvPr>
          <p:cNvPicPr>
            <a:picLocks noChangeAspect="1"/>
          </p:cNvPicPr>
          <p:nvPr userDrawn="1"/>
        </p:nvPicPr>
        <p:blipFill rotWithShape="1">
          <a:blip r:embed="rId4"/>
          <a:srcRect l="2562" r="-1"/>
          <a:stretch/>
        </p:blipFill>
        <p:spPr>
          <a:xfrm>
            <a:off x="341287" y="3113659"/>
            <a:ext cx="1305410" cy="3718917"/>
          </a:xfrm>
          <a:prstGeom prst="rect">
            <a:avLst/>
          </a:prstGeom>
        </p:spPr>
      </p:pic>
    </p:spTree>
    <p:extLst>
      <p:ext uri="{BB962C8B-B14F-4D97-AF65-F5344CB8AC3E}">
        <p14:creationId xmlns:p14="http://schemas.microsoft.com/office/powerpoint/2010/main" val="4002395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05064D-3F23-487A-80F2-1103D33FB1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3840" t="92586"/>
          <a:stretch/>
        </p:blipFill>
        <p:spPr>
          <a:xfrm>
            <a:off x="8580730" y="6352547"/>
            <a:ext cx="563270" cy="508406"/>
          </a:xfrm>
          <a:prstGeom prst="rect">
            <a:avLst/>
          </a:prstGeom>
        </p:spPr>
      </p:pic>
      <p:sp>
        <p:nvSpPr>
          <p:cNvPr id="8" name="Content Placeholder 2"/>
          <p:cNvSpPr>
            <a:spLocks noGrp="1"/>
          </p:cNvSpPr>
          <p:nvPr>
            <p:ph idx="1"/>
          </p:nvPr>
        </p:nvSpPr>
        <p:spPr>
          <a:xfrm>
            <a:off x="2084832" y="895739"/>
            <a:ext cx="6488897" cy="548677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7C8F114B-7F7C-49E8-A5FA-747AC9604817}"/>
              </a:ext>
            </a:extLst>
          </p:cNvPr>
          <p:cNvPicPr>
            <a:picLocks noChangeAspect="1"/>
          </p:cNvPicPr>
          <p:nvPr userDrawn="1"/>
        </p:nvPicPr>
        <p:blipFill>
          <a:blip r:embed="rId4"/>
          <a:stretch>
            <a:fillRect/>
          </a:stretch>
        </p:blipFill>
        <p:spPr>
          <a:xfrm>
            <a:off x="312990" y="3448505"/>
            <a:ext cx="1447444" cy="3384071"/>
          </a:xfrm>
          <a:prstGeom prst="rect">
            <a:avLst/>
          </a:prstGeom>
        </p:spPr>
      </p:pic>
    </p:spTree>
    <p:extLst>
      <p:ext uri="{BB962C8B-B14F-4D97-AF65-F5344CB8AC3E}">
        <p14:creationId xmlns:p14="http://schemas.microsoft.com/office/powerpoint/2010/main" val="742244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19D2E46-9F1C-4683-9DA7-D856B4495B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3840" t="92586"/>
          <a:stretch/>
        </p:blipFill>
        <p:spPr>
          <a:xfrm>
            <a:off x="8580730" y="6352547"/>
            <a:ext cx="563270" cy="508406"/>
          </a:xfrm>
          <a:prstGeom prst="rect">
            <a:avLst/>
          </a:prstGeom>
        </p:spPr>
      </p:pic>
      <p:sp>
        <p:nvSpPr>
          <p:cNvPr id="8" name="Content Placeholder 2"/>
          <p:cNvSpPr>
            <a:spLocks noGrp="1"/>
          </p:cNvSpPr>
          <p:nvPr>
            <p:ph idx="1"/>
          </p:nvPr>
        </p:nvSpPr>
        <p:spPr>
          <a:xfrm>
            <a:off x="2084832" y="895739"/>
            <a:ext cx="6488897" cy="548677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7A028B8E-FB91-46A5-B356-DABCBC4B6261}"/>
              </a:ext>
            </a:extLst>
          </p:cNvPr>
          <p:cNvPicPr>
            <a:picLocks noChangeAspect="1"/>
          </p:cNvPicPr>
          <p:nvPr userDrawn="1"/>
        </p:nvPicPr>
        <p:blipFill>
          <a:blip r:embed="rId4"/>
          <a:stretch>
            <a:fillRect/>
          </a:stretch>
        </p:blipFill>
        <p:spPr>
          <a:xfrm>
            <a:off x="374542" y="3043175"/>
            <a:ext cx="1273300" cy="3789401"/>
          </a:xfrm>
          <a:prstGeom prst="rect">
            <a:avLst/>
          </a:prstGeom>
        </p:spPr>
      </p:pic>
    </p:spTree>
    <p:extLst>
      <p:ext uri="{BB962C8B-B14F-4D97-AF65-F5344CB8AC3E}">
        <p14:creationId xmlns:p14="http://schemas.microsoft.com/office/powerpoint/2010/main" val="530224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0617"/>
          <a:stretch/>
        </p:blipFill>
        <p:spPr>
          <a:xfrm>
            <a:off x="754858" y="1238620"/>
            <a:ext cx="8373578" cy="5613399"/>
          </a:xfrm>
          <a:prstGeom prst="rect">
            <a:avLst/>
          </a:prstGeom>
        </p:spPr>
      </p:pic>
      <p:sp>
        <p:nvSpPr>
          <p:cNvPr id="8" name="Content Placeholder 2"/>
          <p:cNvSpPr>
            <a:spLocks noGrp="1"/>
          </p:cNvSpPr>
          <p:nvPr>
            <p:ph idx="1"/>
          </p:nvPr>
        </p:nvSpPr>
        <p:spPr>
          <a:xfrm>
            <a:off x="628651" y="895739"/>
            <a:ext cx="5044362" cy="4851918"/>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3933095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0741"/>
          <a:stretch/>
        </p:blipFill>
        <p:spPr>
          <a:xfrm>
            <a:off x="66366" y="623355"/>
            <a:ext cx="9144000" cy="6121399"/>
          </a:xfrm>
          <a:prstGeom prst="rect">
            <a:avLst/>
          </a:prstGeom>
        </p:spPr>
      </p:pic>
      <p:sp>
        <p:nvSpPr>
          <p:cNvPr id="8" name="Content Placeholder 2"/>
          <p:cNvSpPr>
            <a:spLocks noGrp="1"/>
          </p:cNvSpPr>
          <p:nvPr>
            <p:ph idx="1"/>
          </p:nvPr>
        </p:nvSpPr>
        <p:spPr>
          <a:xfrm>
            <a:off x="3741575" y="895738"/>
            <a:ext cx="4618653" cy="566729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75471" y="6445733"/>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3248854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2"/>
          <p:cNvSpPr>
            <a:spLocks noGrp="1"/>
          </p:cNvSpPr>
          <p:nvPr>
            <p:ph idx="1"/>
          </p:nvPr>
        </p:nvSpPr>
        <p:spPr>
          <a:xfrm>
            <a:off x="314632" y="1058673"/>
            <a:ext cx="4807975" cy="5504359"/>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pic>
        <p:nvPicPr>
          <p:cNvPr id="6" name="Picture 5"/>
          <p:cNvPicPr>
            <a:picLocks noChangeAspect="1"/>
          </p:cNvPicPr>
          <p:nvPr userDrawn="1"/>
        </p:nvPicPr>
        <p:blipFill rotWithShape="1">
          <a:blip r:embed="rId3"/>
          <a:srcRect t="1" b="3244"/>
          <a:stretch/>
        </p:blipFill>
        <p:spPr>
          <a:xfrm>
            <a:off x="-25401" y="1"/>
            <a:ext cx="9144000" cy="736600"/>
          </a:xfrm>
          <a:prstGeom prst="rect">
            <a:avLst/>
          </a:prstGeom>
        </p:spPr>
      </p:pic>
      <p:sp>
        <p:nvSpPr>
          <p:cNvPr id="9" name="Title 1"/>
          <p:cNvSpPr>
            <a:spLocks noGrp="1"/>
          </p:cNvSpPr>
          <p:nvPr>
            <p:ph type="title"/>
          </p:nvPr>
        </p:nvSpPr>
        <p:spPr>
          <a:xfrm>
            <a:off x="2316998"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2273762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2800" t="81627" r="27120" b="1851"/>
          <a:stretch/>
        </p:blipFill>
        <p:spPr>
          <a:xfrm>
            <a:off x="901396" y="5329650"/>
            <a:ext cx="4943448" cy="1528350"/>
          </a:xfrm>
          <a:prstGeom prst="rect">
            <a:avLst/>
          </a:prstGeom>
        </p:spPr>
      </p:pic>
      <p:sp>
        <p:nvSpPr>
          <p:cNvPr id="8" name="Content Placeholder 2"/>
          <p:cNvSpPr>
            <a:spLocks noGrp="1"/>
          </p:cNvSpPr>
          <p:nvPr>
            <p:ph idx="1"/>
          </p:nvPr>
        </p:nvSpPr>
        <p:spPr>
          <a:xfrm>
            <a:off x="628651" y="895739"/>
            <a:ext cx="7731578" cy="4851918"/>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48401"/>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pic>
        <p:nvPicPr>
          <p:cNvPr id="15" name="Picture 14">
            <a:extLst>
              <a:ext uri="{FF2B5EF4-FFF2-40B4-BE49-F238E27FC236}">
                <a16:creationId xmlns:a16="http://schemas.microsoft.com/office/drawing/2014/main" id="{DFA4CBC3-D3B0-4A26-A56B-9E3276B247A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3840" t="92586"/>
          <a:stretch/>
        </p:blipFill>
        <p:spPr>
          <a:xfrm>
            <a:off x="8580730" y="6349594"/>
            <a:ext cx="563270" cy="508406"/>
          </a:xfrm>
          <a:prstGeom prst="rect">
            <a:avLst/>
          </a:prstGeom>
        </p:spPr>
      </p:pic>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2803047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0494"/>
          <a:stretch/>
        </p:blipFill>
        <p:spPr>
          <a:xfrm>
            <a:off x="0" y="719666"/>
            <a:ext cx="9144000" cy="6138333"/>
          </a:xfrm>
          <a:prstGeom prst="rect">
            <a:avLst/>
          </a:prstGeom>
        </p:spPr>
      </p:pic>
      <p:sp>
        <p:nvSpPr>
          <p:cNvPr id="8" name="Content Placeholder 2"/>
          <p:cNvSpPr>
            <a:spLocks noGrp="1"/>
          </p:cNvSpPr>
          <p:nvPr>
            <p:ph idx="1"/>
          </p:nvPr>
        </p:nvSpPr>
        <p:spPr>
          <a:xfrm>
            <a:off x="628651" y="895739"/>
            <a:ext cx="7731578" cy="4851918"/>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tx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1725653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2"/>
          <p:cNvSpPr>
            <a:spLocks noGrp="1"/>
          </p:cNvSpPr>
          <p:nvPr>
            <p:ph idx="1"/>
          </p:nvPr>
        </p:nvSpPr>
        <p:spPr>
          <a:xfrm>
            <a:off x="314632" y="1058673"/>
            <a:ext cx="4807975" cy="5504359"/>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pic>
        <p:nvPicPr>
          <p:cNvPr id="9" name="Picture 8"/>
          <p:cNvPicPr>
            <a:picLocks noChangeAspect="1"/>
          </p:cNvPicPr>
          <p:nvPr userDrawn="1"/>
        </p:nvPicPr>
        <p:blipFill rotWithShape="1">
          <a:blip r:embed="rId3"/>
          <a:srcRect t="1" b="3244"/>
          <a:stretch/>
        </p:blipFill>
        <p:spPr>
          <a:xfrm>
            <a:off x="0" y="1"/>
            <a:ext cx="9144000" cy="736600"/>
          </a:xfrm>
          <a:prstGeom prst="rect">
            <a:avLst/>
          </a:prstGeom>
        </p:spPr>
      </p:pic>
      <p:sp>
        <p:nvSpPr>
          <p:cNvPr id="11" name="Title 1"/>
          <p:cNvSpPr>
            <a:spLocks noGrp="1"/>
          </p:cNvSpPr>
          <p:nvPr>
            <p:ph type="title"/>
          </p:nvPr>
        </p:nvSpPr>
        <p:spPr>
          <a:xfrm>
            <a:off x="2316998"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732567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63827"/>
          <a:stretch/>
        </p:blipFill>
        <p:spPr>
          <a:xfrm>
            <a:off x="51618" y="4377267"/>
            <a:ext cx="9144000" cy="2480733"/>
          </a:xfrm>
          <a:prstGeom prst="rect">
            <a:avLst/>
          </a:prstGeom>
        </p:spPr>
      </p:pic>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0"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
        <p:nvSpPr>
          <p:cNvPr id="16" name="Content Placeholder 2"/>
          <p:cNvSpPr>
            <a:spLocks noGrp="1"/>
          </p:cNvSpPr>
          <p:nvPr>
            <p:ph idx="1"/>
          </p:nvPr>
        </p:nvSpPr>
        <p:spPr>
          <a:xfrm>
            <a:off x="628650" y="895740"/>
            <a:ext cx="7945079" cy="338062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15743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8" name="Content Placeholder 2"/>
          <p:cNvSpPr>
            <a:spLocks noGrp="1"/>
          </p:cNvSpPr>
          <p:nvPr>
            <p:ph idx="1"/>
          </p:nvPr>
        </p:nvSpPr>
        <p:spPr>
          <a:xfrm>
            <a:off x="2621902" y="895739"/>
            <a:ext cx="5850293" cy="566729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6DB7C9-942D-44A5-A231-49A22070A71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3840" t="92586"/>
          <a:stretch/>
        </p:blipFill>
        <p:spPr>
          <a:xfrm>
            <a:off x="8555092" y="6352547"/>
            <a:ext cx="563270" cy="508406"/>
          </a:xfrm>
          <a:prstGeom prst="rect">
            <a:avLst/>
          </a:prstGeom>
        </p:spPr>
      </p:pic>
      <p:sp>
        <p:nvSpPr>
          <p:cNvPr id="10" name="Slide Number Placeholder 5"/>
          <p:cNvSpPr>
            <a:spLocks noGrp="1"/>
          </p:cNvSpPr>
          <p:nvPr>
            <p:ph type="sldNum" sz="quarter" idx="4"/>
          </p:nvPr>
        </p:nvSpPr>
        <p:spPr>
          <a:xfrm>
            <a:off x="8678010" y="6561779"/>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966305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8" name="Content Placeholder 2"/>
          <p:cNvSpPr>
            <a:spLocks noGrp="1"/>
          </p:cNvSpPr>
          <p:nvPr>
            <p:ph idx="1"/>
          </p:nvPr>
        </p:nvSpPr>
        <p:spPr>
          <a:xfrm>
            <a:off x="746449" y="895738"/>
            <a:ext cx="4739951" cy="566729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pic>
        <p:nvPicPr>
          <p:cNvPr id="4" name="Picture 3" descr="A close up of a football ball&#10;&#10;Description generated with high confidence">
            <a:extLst>
              <a:ext uri="{FF2B5EF4-FFF2-40B4-BE49-F238E27FC236}">
                <a16:creationId xmlns:a16="http://schemas.microsoft.com/office/drawing/2014/main" id="{9688168E-6AA7-4427-9AF1-ED786BDF9FA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6990" b="15216"/>
          <a:stretch/>
        </p:blipFill>
        <p:spPr>
          <a:xfrm>
            <a:off x="4923130" y="3990719"/>
            <a:ext cx="4220870" cy="2867282"/>
          </a:xfrm>
          <a:prstGeom prst="rect">
            <a:avLst/>
          </a:prstGeom>
        </p:spPr>
      </p:pic>
    </p:spTree>
    <p:extLst>
      <p:ext uri="{BB962C8B-B14F-4D97-AF65-F5344CB8AC3E}">
        <p14:creationId xmlns:p14="http://schemas.microsoft.com/office/powerpoint/2010/main" val="104953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6429FC-CECE-446E-A8E3-79424C4BD0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3840" t="92586"/>
          <a:stretch/>
        </p:blipFill>
        <p:spPr>
          <a:xfrm>
            <a:off x="8580730" y="6352547"/>
            <a:ext cx="563270" cy="508406"/>
          </a:xfrm>
          <a:prstGeom prst="rect">
            <a:avLst/>
          </a:prstGeom>
        </p:spPr>
      </p:pic>
      <p:sp>
        <p:nvSpPr>
          <p:cNvPr id="8" name="Content Placeholder 2"/>
          <p:cNvSpPr>
            <a:spLocks noGrp="1"/>
          </p:cNvSpPr>
          <p:nvPr>
            <p:ph idx="1"/>
          </p:nvPr>
        </p:nvSpPr>
        <p:spPr>
          <a:xfrm>
            <a:off x="2720029" y="1127760"/>
            <a:ext cx="5501951" cy="4800600"/>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pic>
        <p:nvPicPr>
          <p:cNvPr id="4" name="Picture 3" descr="A close up of a football ball&#10;&#10;Description generated with high confidence">
            <a:extLst>
              <a:ext uri="{FF2B5EF4-FFF2-40B4-BE49-F238E27FC236}">
                <a16:creationId xmlns:a16="http://schemas.microsoft.com/office/drawing/2014/main" id="{9688168E-6AA7-4427-9AF1-ED786BDF9FA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838" r="16990" b="16543"/>
          <a:stretch/>
        </p:blipFill>
        <p:spPr>
          <a:xfrm flipH="1">
            <a:off x="-8468" y="4805513"/>
            <a:ext cx="2446867" cy="2052487"/>
          </a:xfrm>
          <a:prstGeom prst="rect">
            <a:avLst/>
          </a:prstGeom>
        </p:spPr>
      </p:pic>
    </p:spTree>
    <p:extLst>
      <p:ext uri="{BB962C8B-B14F-4D97-AF65-F5344CB8AC3E}">
        <p14:creationId xmlns:p14="http://schemas.microsoft.com/office/powerpoint/2010/main" val="3294713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2"/>
          <p:cNvSpPr>
            <a:spLocks noGrp="1"/>
          </p:cNvSpPr>
          <p:nvPr>
            <p:ph idx="1"/>
          </p:nvPr>
        </p:nvSpPr>
        <p:spPr>
          <a:xfrm>
            <a:off x="4090219" y="1058673"/>
            <a:ext cx="4739148" cy="5386371"/>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pic>
        <p:nvPicPr>
          <p:cNvPr id="6" name="Picture 5"/>
          <p:cNvPicPr>
            <a:picLocks noChangeAspect="1"/>
          </p:cNvPicPr>
          <p:nvPr userDrawn="1"/>
        </p:nvPicPr>
        <p:blipFill rotWithShape="1">
          <a:blip r:embed="rId3"/>
          <a:srcRect t="1" b="3244"/>
          <a:stretch/>
        </p:blipFill>
        <p:spPr>
          <a:xfrm>
            <a:off x="0" y="1"/>
            <a:ext cx="9144000" cy="736600"/>
          </a:xfrm>
          <a:prstGeom prst="rect">
            <a:avLst/>
          </a:prstGeom>
        </p:spPr>
      </p:pic>
      <p:sp>
        <p:nvSpPr>
          <p:cNvPr id="9"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1535295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338EE7-A52C-4293-93E5-BFCB61C7FF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3840" t="92586"/>
          <a:stretch/>
        </p:blipFill>
        <p:spPr>
          <a:xfrm>
            <a:off x="8580730" y="6352547"/>
            <a:ext cx="563270" cy="508406"/>
          </a:xfrm>
          <a:prstGeom prst="rect">
            <a:avLst/>
          </a:prstGeom>
        </p:spPr>
      </p:pic>
      <p:sp>
        <p:nvSpPr>
          <p:cNvPr id="8" name="Content Placeholder 2"/>
          <p:cNvSpPr>
            <a:spLocks noGrp="1"/>
          </p:cNvSpPr>
          <p:nvPr>
            <p:ph idx="1"/>
          </p:nvPr>
        </p:nvSpPr>
        <p:spPr>
          <a:xfrm>
            <a:off x="2276669" y="895739"/>
            <a:ext cx="6195527" cy="566729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3080927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0794E85-7DC7-43A3-98D9-63F434ED33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3840" t="92586"/>
          <a:stretch/>
        </p:blipFill>
        <p:spPr>
          <a:xfrm>
            <a:off x="8580730" y="6352547"/>
            <a:ext cx="563270" cy="508406"/>
          </a:xfrm>
          <a:prstGeom prst="rect">
            <a:avLst/>
          </a:prstGeom>
        </p:spPr>
      </p:pic>
      <p:sp>
        <p:nvSpPr>
          <p:cNvPr id="8" name="Content Placeholder 2"/>
          <p:cNvSpPr>
            <a:spLocks noGrp="1"/>
          </p:cNvSpPr>
          <p:nvPr>
            <p:ph idx="1"/>
          </p:nvPr>
        </p:nvSpPr>
        <p:spPr>
          <a:xfrm>
            <a:off x="2276669" y="895739"/>
            <a:ext cx="6195527" cy="566729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grpSp>
        <p:nvGrpSpPr>
          <p:cNvPr id="4" name="Group 3">
            <a:extLst>
              <a:ext uri="{FF2B5EF4-FFF2-40B4-BE49-F238E27FC236}">
                <a16:creationId xmlns:a16="http://schemas.microsoft.com/office/drawing/2014/main" id="{F7F46643-040A-4982-A39C-1220128487DC}"/>
              </a:ext>
            </a:extLst>
          </p:cNvPr>
          <p:cNvGrpSpPr/>
          <p:nvPr userDrawn="1"/>
        </p:nvGrpSpPr>
        <p:grpSpPr>
          <a:xfrm>
            <a:off x="462517" y="3678964"/>
            <a:ext cx="1739795" cy="3179036"/>
            <a:chOff x="577125" y="3014157"/>
            <a:chExt cx="1529414" cy="2745708"/>
          </a:xfrm>
        </p:grpSpPr>
        <p:pic>
          <p:nvPicPr>
            <p:cNvPr id="2" name="Picture 1">
              <a:extLst>
                <a:ext uri="{FF2B5EF4-FFF2-40B4-BE49-F238E27FC236}">
                  <a16:creationId xmlns:a16="http://schemas.microsoft.com/office/drawing/2014/main" id="{9FA9E647-F067-40BA-AAAC-8A6E84867671}"/>
                </a:ext>
              </a:extLst>
            </p:cNvPr>
            <p:cNvPicPr>
              <a:picLocks noChangeAspect="1"/>
            </p:cNvPicPr>
            <p:nvPr userDrawn="1"/>
          </p:nvPicPr>
          <p:blipFill rotWithShape="1">
            <a:blip r:embed="rId4"/>
            <a:srcRect b="24514"/>
            <a:stretch/>
          </p:blipFill>
          <p:spPr>
            <a:xfrm>
              <a:off x="577125" y="3014157"/>
              <a:ext cx="1174763" cy="2745708"/>
            </a:xfrm>
            <a:prstGeom prst="rect">
              <a:avLst/>
            </a:prstGeom>
          </p:spPr>
        </p:pic>
        <p:sp>
          <p:nvSpPr>
            <p:cNvPr id="3" name="TextBox 2">
              <a:extLst>
                <a:ext uri="{FF2B5EF4-FFF2-40B4-BE49-F238E27FC236}">
                  <a16:creationId xmlns:a16="http://schemas.microsoft.com/office/drawing/2014/main" id="{3EDAB120-4863-410E-8BB8-2A442C988825}"/>
                </a:ext>
              </a:extLst>
            </p:cNvPr>
            <p:cNvSpPr txBox="1"/>
            <p:nvPr userDrawn="1"/>
          </p:nvSpPr>
          <p:spPr>
            <a:xfrm>
              <a:off x="1448513" y="4469451"/>
              <a:ext cx="658026" cy="431744"/>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3145608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197901C-87FD-4A72-AE3D-0BBD009044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3840" t="92586"/>
          <a:stretch/>
        </p:blipFill>
        <p:spPr>
          <a:xfrm>
            <a:off x="8580730" y="6352547"/>
            <a:ext cx="563270" cy="508406"/>
          </a:xfrm>
          <a:prstGeom prst="rect">
            <a:avLst/>
          </a:prstGeom>
        </p:spPr>
      </p:pic>
      <p:sp>
        <p:nvSpPr>
          <p:cNvPr id="8" name="Content Placeholder 2"/>
          <p:cNvSpPr>
            <a:spLocks noGrp="1"/>
          </p:cNvSpPr>
          <p:nvPr>
            <p:ph idx="1"/>
          </p:nvPr>
        </p:nvSpPr>
        <p:spPr>
          <a:xfrm>
            <a:off x="2276669" y="895739"/>
            <a:ext cx="6195527" cy="566729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C487B7AC-DD3A-4704-8863-2DD082D65103}"/>
              </a:ext>
            </a:extLst>
          </p:cNvPr>
          <p:cNvPicPr>
            <a:picLocks noChangeAspect="1"/>
          </p:cNvPicPr>
          <p:nvPr userDrawn="1"/>
        </p:nvPicPr>
        <p:blipFill>
          <a:blip r:embed="rId4"/>
          <a:stretch>
            <a:fillRect/>
          </a:stretch>
        </p:blipFill>
        <p:spPr>
          <a:xfrm>
            <a:off x="317752" y="3294981"/>
            <a:ext cx="1536685" cy="3445032"/>
          </a:xfrm>
          <a:prstGeom prst="rect">
            <a:avLst/>
          </a:prstGeom>
        </p:spPr>
      </p:pic>
    </p:spTree>
    <p:extLst>
      <p:ext uri="{BB962C8B-B14F-4D97-AF65-F5344CB8AC3E}">
        <p14:creationId xmlns:p14="http://schemas.microsoft.com/office/powerpoint/2010/main" val="924121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0617"/>
          <a:stretch/>
        </p:blipFill>
        <p:spPr>
          <a:xfrm>
            <a:off x="0" y="728133"/>
            <a:ext cx="9144000" cy="6129866"/>
          </a:xfrm>
          <a:prstGeom prst="rect">
            <a:avLst/>
          </a:prstGeom>
        </p:spPr>
      </p:pic>
      <p:sp>
        <p:nvSpPr>
          <p:cNvPr id="8" name="Content Placeholder 2"/>
          <p:cNvSpPr>
            <a:spLocks noGrp="1"/>
          </p:cNvSpPr>
          <p:nvPr>
            <p:ph idx="1"/>
          </p:nvPr>
        </p:nvSpPr>
        <p:spPr>
          <a:xfrm>
            <a:off x="628651" y="895739"/>
            <a:ext cx="7731578" cy="4851918"/>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8467"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1070837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37161"/>
          <a:stretch/>
        </p:blipFill>
        <p:spPr>
          <a:xfrm>
            <a:off x="0" y="0"/>
            <a:ext cx="9144000" cy="4309533"/>
          </a:xfrm>
          <a:prstGeom prst="rect">
            <a:avLst/>
          </a:prstGeom>
        </p:spPr>
      </p:pic>
      <p:sp>
        <p:nvSpPr>
          <p:cNvPr id="4" name="Rectangle 3"/>
          <p:cNvSpPr/>
          <p:nvPr userDrawn="1"/>
        </p:nvSpPr>
        <p:spPr>
          <a:xfrm>
            <a:off x="-19895" y="488120"/>
            <a:ext cx="9163895" cy="658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28363" y="0"/>
            <a:ext cx="9163895" cy="495514"/>
            <a:chOff x="0" y="-711208"/>
            <a:chExt cx="9163895" cy="495514"/>
          </a:xfrm>
        </p:grpSpPr>
        <p:sp>
          <p:nvSpPr>
            <p:cNvPr id="6" name="Rectangle 5"/>
            <p:cNvSpPr/>
            <p:nvPr userDrawn="1"/>
          </p:nvSpPr>
          <p:spPr>
            <a:xfrm>
              <a:off x="0" y="-709267"/>
              <a:ext cx="9152467" cy="493573"/>
            </a:xfrm>
            <a:prstGeom prst="rect">
              <a:avLst/>
            </a:prstGeom>
            <a:solidFill>
              <a:srgbClr val="A9C83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userDrawn="1"/>
          </p:nvSpPr>
          <p:spPr>
            <a:xfrm>
              <a:off x="2670195" y="-711208"/>
              <a:ext cx="6493700" cy="486888"/>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userDrawn="1"/>
        </p:nvSpPr>
        <p:spPr>
          <a:xfrm>
            <a:off x="-16935" y="526549"/>
            <a:ext cx="9160934" cy="17670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9825" y="5495575"/>
            <a:ext cx="1239704" cy="617097"/>
          </a:xfrm>
          <a:prstGeom prst="rect">
            <a:avLst/>
          </a:prstGeom>
        </p:spPr>
      </p:pic>
      <p:sp>
        <p:nvSpPr>
          <p:cNvPr id="12" name="Rectangle 11"/>
          <p:cNvSpPr/>
          <p:nvPr userDrawn="1"/>
        </p:nvSpPr>
        <p:spPr>
          <a:xfrm>
            <a:off x="1" y="4889371"/>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userDrawn="1"/>
        </p:nvGrpSpPr>
        <p:grpSpPr>
          <a:xfrm>
            <a:off x="0" y="4309533"/>
            <a:ext cx="9170084" cy="564604"/>
            <a:chOff x="28362" y="4411556"/>
            <a:chExt cx="9170084" cy="564604"/>
          </a:xfrm>
        </p:grpSpPr>
        <p:sp>
          <p:nvSpPr>
            <p:cNvPr id="14" name="Rectangle 13"/>
            <p:cNvSpPr/>
            <p:nvPr userDrawn="1"/>
          </p:nvSpPr>
          <p:spPr>
            <a:xfrm>
              <a:off x="28362" y="4411556"/>
              <a:ext cx="9144000" cy="564604"/>
            </a:xfrm>
            <a:prstGeom prst="rect">
              <a:avLst/>
            </a:prstGeom>
            <a:solidFill>
              <a:srgbClr val="A9C83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Rectangle 14"/>
            <p:cNvSpPr/>
            <p:nvPr userDrawn="1"/>
          </p:nvSpPr>
          <p:spPr>
            <a:xfrm>
              <a:off x="3163666" y="4418284"/>
              <a:ext cx="6034780" cy="547866"/>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userDrawn="1"/>
        </p:nvSpPr>
        <p:spPr>
          <a:xfrm>
            <a:off x="324176" y="4367284"/>
            <a:ext cx="6230447" cy="515526"/>
          </a:xfrm>
          <a:prstGeom prst="rect">
            <a:avLst/>
          </a:prstGeom>
          <a:noFill/>
        </p:spPr>
        <p:txBody>
          <a:bodyPr wrap="square" rtlCol="0">
            <a:spAutoFit/>
          </a:bodyPr>
          <a:lstStyle/>
          <a:p>
            <a:pPr lvl="0"/>
            <a:r>
              <a:rPr lang="en-US" sz="2750" dirty="0">
                <a:solidFill>
                  <a:schemeClr val="bg1"/>
                </a:solidFill>
                <a:latin typeface="Eras Light ITC" panose="020B0402030504020804" pitchFamily="34" charset="0"/>
                <a:cs typeface="Calibri Light" panose="020F0302020204030204" pitchFamily="34" charset="0"/>
              </a:rPr>
              <a:t>2018 MASBO SUMMER CONFERENCE</a:t>
            </a:r>
            <a:endParaRPr lang="en-US" sz="2400" dirty="0">
              <a:solidFill>
                <a:schemeClr val="bg1"/>
              </a:solidFill>
              <a:latin typeface="Eras Light ITC" panose="020B0402030504020804" pitchFamily="34" charset="0"/>
              <a:cs typeface="Calibri Light" panose="020F0302020204030204" pitchFamily="34" charset="0"/>
            </a:endParaRPr>
          </a:p>
        </p:txBody>
      </p:sp>
      <p:pic>
        <p:nvPicPr>
          <p:cNvPr id="21" name="Picture 20">
            <a:extLst>
              <a:ext uri="{FF2B5EF4-FFF2-40B4-BE49-F238E27FC236}">
                <a16:creationId xmlns:a16="http://schemas.microsoft.com/office/drawing/2014/main" id="{B89436D5-04FC-4EAD-8847-5AA9AF1BA923}"/>
              </a:ext>
            </a:extLst>
          </p:cNvPr>
          <p:cNvPicPr>
            <a:picLocks noChangeAspect="1"/>
          </p:cNvPicPr>
          <p:nvPr userDrawn="1"/>
        </p:nvPicPr>
        <p:blipFill>
          <a:blip r:embed="rId4"/>
          <a:stretch>
            <a:fillRect/>
          </a:stretch>
        </p:blipFill>
        <p:spPr>
          <a:xfrm>
            <a:off x="7933381" y="6202353"/>
            <a:ext cx="552593" cy="205388"/>
          </a:xfrm>
          <a:prstGeom prst="rect">
            <a:avLst/>
          </a:prstGeom>
        </p:spPr>
      </p:pic>
      <p:sp>
        <p:nvSpPr>
          <p:cNvPr id="23" name="TextBox 22">
            <a:extLst>
              <a:ext uri="{FF2B5EF4-FFF2-40B4-BE49-F238E27FC236}">
                <a16:creationId xmlns:a16="http://schemas.microsoft.com/office/drawing/2014/main" id="{28B97C9C-83EB-42D2-98B4-496BA734475A}"/>
              </a:ext>
            </a:extLst>
          </p:cNvPr>
          <p:cNvSpPr txBox="1"/>
          <p:nvPr userDrawn="1"/>
        </p:nvSpPr>
        <p:spPr>
          <a:xfrm>
            <a:off x="7390180" y="6366000"/>
            <a:ext cx="1642029" cy="338554"/>
          </a:xfrm>
          <a:prstGeom prst="rect">
            <a:avLst/>
          </a:prstGeom>
          <a:noFill/>
        </p:spPr>
        <p:txBody>
          <a:bodyPr wrap="square" rtlCol="0">
            <a:spAutoFit/>
          </a:bodyPr>
          <a:lstStyle/>
          <a:p>
            <a:pPr algn="ctr"/>
            <a:r>
              <a:rPr lang="en-US" sz="800" b="1" dirty="0"/>
              <a:t>Follow MUSTbenefits</a:t>
            </a:r>
          </a:p>
          <a:p>
            <a:pPr algn="ctr"/>
            <a:r>
              <a:rPr lang="en-US" sz="800" b="1" dirty="0"/>
              <a:t>For more health &amp; safety tips!</a:t>
            </a:r>
          </a:p>
        </p:txBody>
      </p:sp>
    </p:spTree>
    <p:extLst>
      <p:ext uri="{BB962C8B-B14F-4D97-AF65-F5344CB8AC3E}">
        <p14:creationId xmlns:p14="http://schemas.microsoft.com/office/powerpoint/2010/main" val="114399043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8714951" y="6454616"/>
            <a:ext cx="362684" cy="371530"/>
          </a:xfrm>
          <a:prstGeom prst="rect">
            <a:avLst/>
          </a:prstGeom>
        </p:spPr>
      </p:pic>
      <p:sp>
        <p:nvSpPr>
          <p:cNvPr id="8" name="Content Placeholder 2"/>
          <p:cNvSpPr>
            <a:spLocks noGrp="1"/>
          </p:cNvSpPr>
          <p:nvPr>
            <p:ph idx="1"/>
          </p:nvPr>
        </p:nvSpPr>
        <p:spPr>
          <a:xfrm>
            <a:off x="628650" y="895740"/>
            <a:ext cx="7945079" cy="4295692"/>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3" name="Group 2"/>
          <p:cNvGrpSpPr/>
          <p:nvPr userDrawn="1"/>
        </p:nvGrpSpPr>
        <p:grpSpPr>
          <a:xfrm>
            <a:off x="-10394" y="4095"/>
            <a:ext cx="9172363" cy="732702"/>
            <a:chOff x="-10394" y="4095"/>
            <a:chExt cx="9172363" cy="732702"/>
          </a:xfrm>
        </p:grpSpPr>
        <p:sp>
          <p:nvSpPr>
            <p:cNvPr id="9" name="Rectangle 8"/>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1" name="Rectangle 10"/>
            <p:cNvSpPr/>
            <p:nvPr userDrawn="1"/>
          </p:nvSpPr>
          <p:spPr>
            <a:xfrm>
              <a:off x="-10394"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p:cNvSpPr>
            <a:spLocks noGrp="1"/>
          </p:cNvSpPr>
          <p:nvPr>
            <p:ph type="title" hasCustomPrompt="1"/>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Eye Health</a:t>
            </a:r>
          </a:p>
        </p:txBody>
      </p:sp>
    </p:spTree>
    <p:extLst>
      <p:ext uri="{BB962C8B-B14F-4D97-AF65-F5344CB8AC3E}">
        <p14:creationId xmlns:p14="http://schemas.microsoft.com/office/powerpoint/2010/main" val="191787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8714951" y="6454616"/>
            <a:ext cx="362684" cy="371530"/>
          </a:xfrm>
          <a:prstGeom prst="rect">
            <a:avLst/>
          </a:prstGeom>
        </p:spPr>
      </p:pic>
      <p:sp>
        <p:nvSpPr>
          <p:cNvPr id="8" name="Content Placeholder 2"/>
          <p:cNvSpPr>
            <a:spLocks noGrp="1"/>
          </p:cNvSpPr>
          <p:nvPr>
            <p:ph idx="1"/>
          </p:nvPr>
        </p:nvSpPr>
        <p:spPr>
          <a:xfrm>
            <a:off x="3551730" y="1019940"/>
            <a:ext cx="5036793" cy="5543091"/>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3" name="Group 2"/>
          <p:cNvGrpSpPr/>
          <p:nvPr userDrawn="1"/>
        </p:nvGrpSpPr>
        <p:grpSpPr>
          <a:xfrm>
            <a:off x="-10394" y="4095"/>
            <a:ext cx="9172363" cy="732702"/>
            <a:chOff x="-10394" y="4095"/>
            <a:chExt cx="9172363" cy="732702"/>
          </a:xfrm>
        </p:grpSpPr>
        <p:sp>
          <p:nvSpPr>
            <p:cNvPr id="9" name="Rectangle 8"/>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1" name="Rectangle 10"/>
            <p:cNvSpPr/>
            <p:nvPr userDrawn="1"/>
          </p:nvSpPr>
          <p:spPr>
            <a:xfrm>
              <a:off x="-10394"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p:cNvSpPr>
            <a:spLocks noGrp="1"/>
          </p:cNvSpPr>
          <p:nvPr>
            <p:ph type="title" hasCustomPrompt="1"/>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Eye Health</a:t>
            </a:r>
          </a:p>
        </p:txBody>
      </p:sp>
      <p:pic>
        <p:nvPicPr>
          <p:cNvPr id="13" name="Picture 12">
            <a:extLst>
              <a:ext uri="{FF2B5EF4-FFF2-40B4-BE49-F238E27FC236}">
                <a16:creationId xmlns:a16="http://schemas.microsoft.com/office/drawing/2014/main" id="{6A68F21F-B637-491A-BBAD-2BDA2E7F59DF}"/>
              </a:ext>
            </a:extLst>
          </p:cNvPr>
          <p:cNvPicPr>
            <a:picLocks noChangeAspect="1"/>
          </p:cNvPicPr>
          <p:nvPr userDrawn="1"/>
        </p:nvPicPr>
        <p:blipFill rotWithShape="1">
          <a:blip r:embed="rId4"/>
          <a:srcRect l="17881"/>
          <a:stretch/>
        </p:blipFill>
        <p:spPr>
          <a:xfrm>
            <a:off x="266798" y="4366900"/>
            <a:ext cx="3127904" cy="2196131"/>
          </a:xfrm>
          <a:prstGeom prst="rect">
            <a:avLst/>
          </a:prstGeom>
        </p:spPr>
      </p:pic>
      <p:sp>
        <p:nvSpPr>
          <p:cNvPr id="14" name="Rectangle 13">
            <a:extLst>
              <a:ext uri="{FF2B5EF4-FFF2-40B4-BE49-F238E27FC236}">
                <a16:creationId xmlns:a16="http://schemas.microsoft.com/office/drawing/2014/main" id="{A654DF37-5A9B-4D80-83A6-11935B39F155}"/>
              </a:ext>
            </a:extLst>
          </p:cNvPr>
          <p:cNvSpPr/>
          <p:nvPr userDrawn="1"/>
        </p:nvSpPr>
        <p:spPr>
          <a:xfrm>
            <a:off x="266797" y="1058674"/>
            <a:ext cx="45719" cy="31031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409754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13" name="Picture 12" descr="A person walking a dog&#10;&#10;Description generated with very high confidence">
            <a:extLst>
              <a:ext uri="{FF2B5EF4-FFF2-40B4-BE49-F238E27FC236}">
                <a16:creationId xmlns:a16="http://schemas.microsoft.com/office/drawing/2014/main" id="{588DF5A8-ED29-4A39-8A90-1F6E53E705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88"/>
          <a:stretch/>
        </p:blipFill>
        <p:spPr>
          <a:xfrm>
            <a:off x="0" y="700715"/>
            <a:ext cx="9144000" cy="6169288"/>
          </a:xfrm>
          <a:prstGeom prst="rect">
            <a:avLst/>
          </a:prstGeom>
        </p:spPr>
      </p:pic>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3" name="Group 2"/>
          <p:cNvGrpSpPr/>
          <p:nvPr userDrawn="1"/>
        </p:nvGrpSpPr>
        <p:grpSpPr>
          <a:xfrm>
            <a:off x="-10394" y="4095"/>
            <a:ext cx="9172363" cy="732702"/>
            <a:chOff x="-10394" y="4095"/>
            <a:chExt cx="9172363" cy="732702"/>
          </a:xfrm>
        </p:grpSpPr>
        <p:sp>
          <p:nvSpPr>
            <p:cNvPr id="9" name="Rectangle 8"/>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1" name="Rectangle 10"/>
            <p:cNvSpPr/>
            <p:nvPr userDrawn="1"/>
          </p:nvSpPr>
          <p:spPr>
            <a:xfrm>
              <a:off x="-10394"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2085095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77835"/>
          <a:stretch/>
        </p:blipFill>
        <p:spPr>
          <a:xfrm>
            <a:off x="0" y="5401734"/>
            <a:ext cx="9144000" cy="1456266"/>
          </a:xfrm>
          <a:prstGeom prst="rect">
            <a:avLst/>
          </a:prstGeom>
        </p:spPr>
      </p:pic>
      <p:sp>
        <p:nvSpPr>
          <p:cNvPr id="8" name="Content Placeholder 2"/>
          <p:cNvSpPr>
            <a:spLocks noGrp="1"/>
          </p:cNvSpPr>
          <p:nvPr>
            <p:ph idx="1"/>
          </p:nvPr>
        </p:nvSpPr>
        <p:spPr>
          <a:xfrm>
            <a:off x="628650" y="895739"/>
            <a:ext cx="7843545" cy="4534677"/>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0"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3804379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0F3AAE-73E3-448D-B976-137F36E52F2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3840" t="92586"/>
          <a:stretch/>
        </p:blipFill>
        <p:spPr>
          <a:xfrm>
            <a:off x="8580730" y="6352547"/>
            <a:ext cx="563270" cy="508406"/>
          </a:xfrm>
          <a:prstGeom prst="rect">
            <a:avLst/>
          </a:prstGeom>
        </p:spPr>
      </p:pic>
      <p:sp>
        <p:nvSpPr>
          <p:cNvPr id="8" name="Content Placeholder 2"/>
          <p:cNvSpPr>
            <a:spLocks noGrp="1"/>
          </p:cNvSpPr>
          <p:nvPr>
            <p:ph idx="1"/>
          </p:nvPr>
        </p:nvSpPr>
        <p:spPr>
          <a:xfrm>
            <a:off x="314632" y="1058673"/>
            <a:ext cx="4807975" cy="5504359"/>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pic>
        <p:nvPicPr>
          <p:cNvPr id="3" name="Picture 2"/>
          <p:cNvPicPr>
            <a:picLocks noChangeAspect="1"/>
          </p:cNvPicPr>
          <p:nvPr userDrawn="1"/>
        </p:nvPicPr>
        <p:blipFill rotWithShape="1">
          <a:blip r:embed="rId3"/>
          <a:srcRect t="1" b="3244"/>
          <a:stretch/>
        </p:blipFill>
        <p:spPr>
          <a:xfrm>
            <a:off x="0" y="1"/>
            <a:ext cx="9144000" cy="736600"/>
          </a:xfrm>
          <a:prstGeom prst="rect">
            <a:avLst/>
          </a:prstGeom>
        </p:spPr>
      </p:pic>
      <p:sp>
        <p:nvSpPr>
          <p:cNvPr id="9"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297836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0370"/>
          <a:stretch/>
        </p:blipFill>
        <p:spPr>
          <a:xfrm>
            <a:off x="8467" y="711200"/>
            <a:ext cx="9144000" cy="6146800"/>
          </a:xfrm>
          <a:prstGeom prst="rect">
            <a:avLst/>
          </a:prstGeom>
        </p:spPr>
      </p:pic>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grpSp>
        <p:nvGrpSpPr>
          <p:cNvPr id="9" name="Group 8"/>
          <p:cNvGrpSpPr/>
          <p:nvPr userDrawn="1"/>
        </p:nvGrpSpPr>
        <p:grpSpPr>
          <a:xfrm>
            <a:off x="0" y="-8443"/>
            <a:ext cx="9172363" cy="732702"/>
            <a:chOff x="-1927" y="4095"/>
            <a:chExt cx="9172363" cy="732702"/>
          </a:xfrm>
        </p:grpSpPr>
        <p:sp>
          <p:nvSpPr>
            <p:cNvPr id="11" name="Rectangle 10"/>
            <p:cNvSpPr/>
            <p:nvPr userDrawn="1"/>
          </p:nvSpPr>
          <p:spPr>
            <a:xfrm>
              <a:off x="8467" y="4095"/>
              <a:ext cx="9144000" cy="662754"/>
            </a:xfrm>
            <a:prstGeom prst="rect">
              <a:avLst/>
            </a:prstGeom>
            <a:gradFill flip="none" rotWithShape="1">
              <a:gsLst>
                <a:gs pos="7000">
                  <a:srgbClr val="A9C83C"/>
                </a:gs>
                <a:gs pos="0">
                  <a:srgbClr val="A9C83C"/>
                </a:gs>
                <a:gs pos="0">
                  <a:srgbClr val="A9C83C"/>
                </a:gs>
                <a:gs pos="51000">
                  <a:srgbClr val="CCDE8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911" y="37962"/>
              <a:ext cx="1110022" cy="628886"/>
            </a:xfrm>
            <a:prstGeom prst="rect">
              <a:avLst/>
            </a:prstGeom>
          </p:spPr>
        </p:pic>
        <p:sp>
          <p:nvSpPr>
            <p:cNvPr id="13" name="Rectangle 12"/>
            <p:cNvSpPr/>
            <p:nvPr userDrawn="1"/>
          </p:nvSpPr>
          <p:spPr>
            <a:xfrm>
              <a:off x="-1927" y="691078"/>
              <a:ext cx="9172363"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261109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2"/>
          <p:cNvSpPr>
            <a:spLocks noGrp="1"/>
          </p:cNvSpPr>
          <p:nvPr>
            <p:ph idx="1"/>
          </p:nvPr>
        </p:nvSpPr>
        <p:spPr>
          <a:xfrm>
            <a:off x="314632" y="1058673"/>
            <a:ext cx="4807975" cy="5504359"/>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userDrawn="1"/>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pic>
        <p:nvPicPr>
          <p:cNvPr id="9" name="Picture 8"/>
          <p:cNvPicPr>
            <a:picLocks noChangeAspect="1"/>
          </p:cNvPicPr>
          <p:nvPr userDrawn="1"/>
        </p:nvPicPr>
        <p:blipFill rotWithShape="1">
          <a:blip r:embed="rId3"/>
          <a:srcRect t="1" b="3244"/>
          <a:stretch/>
        </p:blipFill>
        <p:spPr>
          <a:xfrm>
            <a:off x="-16934" y="1"/>
            <a:ext cx="9144000" cy="736600"/>
          </a:xfrm>
          <a:prstGeom prst="rect">
            <a:avLst/>
          </a:prstGeom>
        </p:spPr>
      </p:pic>
      <p:sp>
        <p:nvSpPr>
          <p:cNvPr id="11" name="Title 1"/>
          <p:cNvSpPr>
            <a:spLocks noGrp="1"/>
          </p:cNvSpPr>
          <p:nvPr>
            <p:ph type="title"/>
          </p:nvPr>
        </p:nvSpPr>
        <p:spPr>
          <a:xfrm>
            <a:off x="2325465" y="81455"/>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552891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F993C-82D2-4123-8BA9-B8C43716878B}" type="datetime1">
              <a:rPr lang="en-US" smtClean="0"/>
              <a:t>6/12/2018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A0679-BB53-4C03-950E-17A05937A526}" type="slidenum">
              <a:rPr lang="en-US" smtClean="0"/>
              <a:t>‹#›</a:t>
            </a:fld>
            <a:endParaRPr lang="en-US" dirty="0"/>
          </a:p>
        </p:txBody>
      </p:sp>
    </p:spTree>
    <p:extLst>
      <p:ext uri="{BB962C8B-B14F-4D97-AF65-F5344CB8AC3E}">
        <p14:creationId xmlns:p14="http://schemas.microsoft.com/office/powerpoint/2010/main" val="290449539"/>
      </p:ext>
    </p:extLst>
  </p:cSld>
  <p:clrMap bg1="lt1" tx1="dk1" bg2="lt2" tx2="dk2" accent1="accent1" accent2="accent2" accent3="accent3" accent4="accent4" accent5="accent5" accent6="accent6" hlink="hlink" folHlink="folHlink"/>
  <p:sldLayoutIdLst>
    <p:sldLayoutId id="2147483717" r:id="rId1"/>
    <p:sldLayoutId id="2147483704" r:id="rId2"/>
    <p:sldLayoutId id="2147483700" r:id="rId3"/>
    <p:sldLayoutId id="2147483729" r:id="rId4"/>
    <p:sldLayoutId id="2147483719" r:id="rId5"/>
    <p:sldLayoutId id="2147483707" r:id="rId6"/>
    <p:sldLayoutId id="2147483702" r:id="rId7"/>
    <p:sldLayoutId id="2147483706" r:id="rId8"/>
    <p:sldLayoutId id="2147483715" r:id="rId9"/>
    <p:sldLayoutId id="2147483705" r:id="rId10"/>
    <p:sldLayoutId id="2147483724" r:id="rId11"/>
    <p:sldLayoutId id="2147483723" r:id="rId12"/>
    <p:sldLayoutId id="2147483725" r:id="rId13"/>
    <p:sldLayoutId id="2147483709" r:id="rId14"/>
    <p:sldLayoutId id="2147483712" r:id="rId15"/>
    <p:sldLayoutId id="2147483716" r:id="rId16"/>
    <p:sldLayoutId id="2147483711" r:id="rId17"/>
    <p:sldLayoutId id="2147483721" r:id="rId18"/>
    <p:sldLayoutId id="2147483703" r:id="rId19"/>
    <p:sldLayoutId id="2147483708" r:id="rId20"/>
    <p:sldLayoutId id="2147483713" r:id="rId21"/>
    <p:sldLayoutId id="2147483726" r:id="rId22"/>
    <p:sldLayoutId id="2147483701" r:id="rId23"/>
    <p:sldLayoutId id="2147483714" r:id="rId24"/>
    <p:sldLayoutId id="2147483728" r:id="rId25"/>
    <p:sldLayoutId id="2147483727" r:id="rId26"/>
    <p:sldLayoutId id="2147483710" r:id="rId27"/>
    <p:sldLayoutId id="2147483718"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png"/><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whatscooking.fns.usda.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hyperlink" Target="http://www.ada.org/sections/scienceAndResearch/pdfs/patient_61.pdf" TargetMode="Externa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hyperlink" Target="http://www.perio.org/consumer/heart_disease"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E9C8C4-5FEE-4A7E-A6A5-ACD02E291C4D}"/>
              </a:ext>
            </a:extLst>
          </p:cNvPr>
          <p:cNvSpPr txBox="1"/>
          <p:nvPr/>
        </p:nvSpPr>
        <p:spPr>
          <a:xfrm>
            <a:off x="363786" y="5456903"/>
            <a:ext cx="5850194" cy="707886"/>
          </a:xfrm>
          <a:prstGeom prst="rect">
            <a:avLst/>
          </a:prstGeom>
          <a:noFill/>
        </p:spPr>
        <p:txBody>
          <a:bodyPr wrap="square" rtlCol="0">
            <a:spAutoFit/>
          </a:bodyPr>
          <a:lstStyle/>
          <a:p>
            <a:r>
              <a:rPr lang="en-US" sz="4000" dirty="0">
                <a:solidFill>
                  <a:srgbClr val="375E43"/>
                </a:solidFill>
              </a:rPr>
              <a:t>Making Cents of Wellness</a:t>
            </a:r>
          </a:p>
        </p:txBody>
      </p:sp>
    </p:spTree>
    <p:extLst>
      <p:ext uri="{BB962C8B-B14F-4D97-AF65-F5344CB8AC3E}">
        <p14:creationId xmlns:p14="http://schemas.microsoft.com/office/powerpoint/2010/main" val="1448932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53AAB24-79ED-4505-81E8-5422B229157E}"/>
              </a:ext>
            </a:extLst>
          </p:cNvPr>
          <p:cNvSpPr>
            <a:spLocks noGrp="1"/>
          </p:cNvSpPr>
          <p:nvPr>
            <p:ph idx="1"/>
          </p:nvPr>
        </p:nvSpPr>
        <p:spPr>
          <a:xfrm>
            <a:off x="416477" y="895739"/>
            <a:ext cx="5698275" cy="5667293"/>
          </a:xfrm>
        </p:spPr>
        <p:txBody>
          <a:bodyPr>
            <a:normAutofit/>
          </a:bodyPr>
          <a:lstStyle/>
          <a:p>
            <a:pPr marL="0" indent="0">
              <a:buNone/>
            </a:pPr>
            <a:endParaRPr lang="en-US" sz="2400" dirty="0"/>
          </a:p>
          <a:p>
            <a:pPr marL="0" indent="0">
              <a:buNone/>
            </a:pPr>
            <a:endParaRPr lang="en-US" sz="2400" dirty="0"/>
          </a:p>
          <a:p>
            <a:pPr marL="0" indent="0">
              <a:buNone/>
            </a:pPr>
            <a:r>
              <a:rPr lang="en-US" sz="2400" dirty="0"/>
              <a:t>There are ways you can increase your physical activity to maintain a basic level of fitness — without setting aside a big part of your busy day.</a:t>
            </a:r>
          </a:p>
          <a:p>
            <a:pPr lvl="1">
              <a:lnSpc>
                <a:spcPct val="100000"/>
              </a:lnSpc>
              <a:spcBef>
                <a:spcPts val="1200"/>
              </a:spcBef>
              <a:buClr>
                <a:srgbClr val="00B0F0"/>
              </a:buClr>
            </a:pPr>
            <a:r>
              <a:rPr lang="en-US" sz="2000" dirty="0"/>
              <a:t>Walk up the stairs when possible</a:t>
            </a:r>
          </a:p>
          <a:p>
            <a:pPr lvl="1">
              <a:lnSpc>
                <a:spcPct val="100000"/>
              </a:lnSpc>
              <a:buClr>
                <a:srgbClr val="00B0F0"/>
              </a:buClr>
            </a:pPr>
            <a:r>
              <a:rPr lang="en-US" sz="2000" dirty="0"/>
              <a:t>Take an after-dinner walk with your family</a:t>
            </a:r>
          </a:p>
          <a:p>
            <a:pPr lvl="1">
              <a:lnSpc>
                <a:spcPct val="100000"/>
              </a:lnSpc>
              <a:buClr>
                <a:srgbClr val="00B0F0"/>
              </a:buClr>
            </a:pPr>
            <a:r>
              <a:rPr lang="en-US" sz="2000" dirty="0"/>
              <a:t>Choose the farthest parking spot in the lot at work or when shopping</a:t>
            </a:r>
          </a:p>
          <a:p>
            <a:pPr lvl="1">
              <a:lnSpc>
                <a:spcPct val="100000"/>
              </a:lnSpc>
              <a:buClr>
                <a:srgbClr val="00B0F0"/>
              </a:buClr>
            </a:pPr>
            <a:r>
              <a:rPr lang="en-US" sz="2000" dirty="0"/>
              <a:t>Enjoy your lunch outdoors instead of at your desk</a:t>
            </a:r>
          </a:p>
          <a:p>
            <a:endParaRPr lang="en-US" dirty="0"/>
          </a:p>
        </p:txBody>
      </p:sp>
      <p:sp>
        <p:nvSpPr>
          <p:cNvPr id="3" name="Slide Number Placeholder 2">
            <a:extLst>
              <a:ext uri="{FF2B5EF4-FFF2-40B4-BE49-F238E27FC236}">
                <a16:creationId xmlns:a16="http://schemas.microsoft.com/office/drawing/2014/main" id="{9D272211-AFDF-4F04-8231-07055EA08C55}"/>
              </a:ext>
            </a:extLst>
          </p:cNvPr>
          <p:cNvSpPr>
            <a:spLocks noGrp="1"/>
          </p:cNvSpPr>
          <p:nvPr>
            <p:ph type="sldNum" sz="quarter" idx="4"/>
          </p:nvPr>
        </p:nvSpPr>
        <p:spPr/>
        <p:txBody>
          <a:bodyPr/>
          <a:lstStyle/>
          <a:p>
            <a:fld id="{CC7A0679-BB53-4C03-950E-17A05937A526}" type="slidenum">
              <a:rPr lang="en-US" smtClean="0"/>
              <a:pPr/>
              <a:t>10</a:t>
            </a:fld>
            <a:endParaRPr lang="en-US" dirty="0"/>
          </a:p>
        </p:txBody>
      </p:sp>
      <p:pic>
        <p:nvPicPr>
          <p:cNvPr id="7" name="Picture 6">
            <a:extLst>
              <a:ext uri="{FF2B5EF4-FFF2-40B4-BE49-F238E27FC236}">
                <a16:creationId xmlns:a16="http://schemas.microsoft.com/office/drawing/2014/main" id="{C245B1A9-78C1-448B-BD61-8FCA46326AC2}"/>
              </a:ext>
            </a:extLst>
          </p:cNvPr>
          <p:cNvPicPr>
            <a:picLocks noChangeAspect="1"/>
          </p:cNvPicPr>
          <p:nvPr/>
        </p:nvPicPr>
        <p:blipFill rotWithShape="1">
          <a:blip r:embed="rId2"/>
          <a:srcRect b="2530"/>
          <a:stretch/>
        </p:blipFill>
        <p:spPr>
          <a:xfrm flipH="1">
            <a:off x="6483462" y="3666226"/>
            <a:ext cx="2225462" cy="2896806"/>
          </a:xfrm>
          <a:prstGeom prst="rect">
            <a:avLst/>
          </a:prstGeom>
        </p:spPr>
      </p:pic>
      <p:sp>
        <p:nvSpPr>
          <p:cNvPr id="9" name="Title 10">
            <a:extLst>
              <a:ext uri="{FF2B5EF4-FFF2-40B4-BE49-F238E27FC236}">
                <a16:creationId xmlns:a16="http://schemas.microsoft.com/office/drawing/2014/main" id="{820D0C88-2D64-4BE0-92DA-A68813D2ABAA}"/>
              </a:ext>
            </a:extLst>
          </p:cNvPr>
          <p:cNvSpPr>
            <a:spLocks noGrp="1"/>
          </p:cNvSpPr>
          <p:nvPr>
            <p:ph type="title"/>
          </p:nvPr>
        </p:nvSpPr>
        <p:spPr>
          <a:xfrm>
            <a:off x="1406107" y="81455"/>
            <a:ext cx="6823494" cy="541900"/>
          </a:xfrm>
        </p:spPr>
        <p:txBody>
          <a:bodyPr/>
          <a:lstStyle/>
          <a:p>
            <a:pPr algn="ctr"/>
            <a:r>
              <a:rPr lang="en-US" sz="2400" dirty="0"/>
              <a:t>Physical Activity </a:t>
            </a:r>
          </a:p>
        </p:txBody>
      </p:sp>
      <p:sp>
        <p:nvSpPr>
          <p:cNvPr id="10" name="TextBox 9">
            <a:extLst>
              <a:ext uri="{FF2B5EF4-FFF2-40B4-BE49-F238E27FC236}">
                <a16:creationId xmlns:a16="http://schemas.microsoft.com/office/drawing/2014/main" id="{80BF4864-4A89-4865-AFC7-14DFAD25D49D}"/>
              </a:ext>
            </a:extLst>
          </p:cNvPr>
          <p:cNvSpPr txBox="1"/>
          <p:nvPr/>
        </p:nvSpPr>
        <p:spPr>
          <a:xfrm>
            <a:off x="6769306" y="1520208"/>
            <a:ext cx="2000000" cy="1569660"/>
          </a:xfrm>
          <a:prstGeom prst="rect">
            <a:avLst/>
          </a:prstGeom>
          <a:noFill/>
        </p:spPr>
        <p:txBody>
          <a:bodyPr wrap="square" rtlCol="0">
            <a:spAutoFit/>
          </a:bodyPr>
          <a:lstStyle/>
          <a:p>
            <a:pPr algn="r"/>
            <a:r>
              <a:rPr lang="en-US" sz="2400" dirty="0">
                <a:solidFill>
                  <a:srgbClr val="00B0F0"/>
                </a:solidFill>
                <a:latin typeface="Arial Bold" panose="020B0704020202020204" pitchFamily="34" charset="0"/>
                <a:cs typeface="Arial Bold" panose="020B0704020202020204" pitchFamily="34" charset="0"/>
              </a:rPr>
              <a:t>Simple Steps</a:t>
            </a:r>
          </a:p>
          <a:p>
            <a:pPr algn="r"/>
            <a:r>
              <a:rPr lang="en-US" sz="2400" dirty="0">
                <a:solidFill>
                  <a:srgbClr val="00B0F0"/>
                </a:solidFill>
                <a:latin typeface="Arial Bold" panose="020B0704020202020204" pitchFamily="34" charset="0"/>
                <a:cs typeface="Arial Bold" panose="020B0704020202020204" pitchFamily="34" charset="0"/>
              </a:rPr>
              <a:t>…it’s that easy!</a:t>
            </a:r>
            <a:endParaRPr lang="en-US" sz="2400" dirty="0"/>
          </a:p>
        </p:txBody>
      </p:sp>
      <p:cxnSp>
        <p:nvCxnSpPr>
          <p:cNvPr id="11" name="Straight Connector 10">
            <a:extLst>
              <a:ext uri="{FF2B5EF4-FFF2-40B4-BE49-F238E27FC236}">
                <a16:creationId xmlns:a16="http://schemas.microsoft.com/office/drawing/2014/main" id="{81F0B101-6F31-433A-AB20-D4813319114D}"/>
              </a:ext>
            </a:extLst>
          </p:cNvPr>
          <p:cNvCxnSpPr>
            <a:cxnSpLocks/>
          </p:cNvCxnSpPr>
          <p:nvPr/>
        </p:nvCxnSpPr>
        <p:spPr>
          <a:xfrm>
            <a:off x="6877238" y="3200483"/>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id="{AFA666EB-0ABD-4DC0-8D83-3164BBCA3019}"/>
              </a:ext>
            </a:extLst>
          </p:cNvPr>
          <p:cNvCxnSpPr>
            <a:cxnSpLocks/>
          </p:cNvCxnSpPr>
          <p:nvPr/>
        </p:nvCxnSpPr>
        <p:spPr>
          <a:xfrm>
            <a:off x="6877237" y="1410753"/>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87681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9F4CEE28-590D-429E-A38E-15C056F58330}"/>
              </a:ext>
            </a:extLst>
          </p:cNvPr>
          <p:cNvSpPr>
            <a:spLocks noGrp="1"/>
          </p:cNvSpPr>
          <p:nvPr>
            <p:ph idx="1"/>
          </p:nvPr>
        </p:nvSpPr>
        <p:spPr>
          <a:xfrm>
            <a:off x="2414336" y="1123404"/>
            <a:ext cx="3336990" cy="5667293"/>
          </a:xfrm>
        </p:spPr>
        <p:txBody>
          <a:bodyPr>
            <a:normAutofit/>
          </a:bodyPr>
          <a:lstStyle/>
          <a:p>
            <a:pPr marL="0" indent="0">
              <a:buNone/>
            </a:pPr>
            <a:r>
              <a:rPr lang="en-US" sz="1800" b="1" dirty="0"/>
              <a:t>Take a look at how changing your thinking can change your life.</a:t>
            </a:r>
          </a:p>
          <a:p>
            <a:pPr marL="0" indent="0">
              <a:buNone/>
            </a:pPr>
            <a:r>
              <a:rPr lang="en-US" sz="1500" b="1" dirty="0"/>
              <a:t>Instructions: </a:t>
            </a:r>
            <a:r>
              <a:rPr lang="en-US" sz="1500" dirty="0"/>
              <a:t>Although physical activity needs to be a part of our lifestyle, exercise often carries with it thoughts and emotions that stand in the way of us taking action. </a:t>
            </a:r>
          </a:p>
          <a:p>
            <a:pPr marL="0" indent="0">
              <a:buNone/>
            </a:pPr>
            <a:r>
              <a:rPr lang="en-US" sz="1500" dirty="0"/>
              <a:t>Consider any recent thoughts and feelings you may have had about exercise. </a:t>
            </a:r>
          </a:p>
          <a:p>
            <a:pPr marL="0" indent="0">
              <a:buNone/>
            </a:pPr>
            <a:r>
              <a:rPr lang="en-US" sz="1500" dirty="0"/>
              <a:t>Think about what actions you took because of those thoughts and feelings, and what the outcome was. </a:t>
            </a:r>
          </a:p>
          <a:p>
            <a:pPr marL="0" indent="0">
              <a:buNone/>
            </a:pPr>
            <a:r>
              <a:rPr lang="en-US" sz="1500" dirty="0"/>
              <a:t>Revise your thoughts. How could different thinking about same event have resulted in more positive feelings, actions, and a better outcome? </a:t>
            </a:r>
          </a:p>
          <a:p>
            <a:pPr marL="0" indent="0">
              <a:buNone/>
            </a:pPr>
            <a:r>
              <a:rPr lang="en-US" sz="1500" dirty="0"/>
              <a:t>Record these thoughts to create a new feeling.</a:t>
            </a:r>
          </a:p>
        </p:txBody>
      </p:sp>
      <p:sp>
        <p:nvSpPr>
          <p:cNvPr id="3" name="Slide Number Placeholder 2">
            <a:extLst>
              <a:ext uri="{FF2B5EF4-FFF2-40B4-BE49-F238E27FC236}">
                <a16:creationId xmlns:a16="http://schemas.microsoft.com/office/drawing/2014/main" id="{776678FA-7751-4224-BA7A-B22E7D59BF9D}"/>
              </a:ext>
            </a:extLst>
          </p:cNvPr>
          <p:cNvSpPr>
            <a:spLocks noGrp="1"/>
          </p:cNvSpPr>
          <p:nvPr>
            <p:ph type="sldNum" sz="quarter" idx="4"/>
          </p:nvPr>
        </p:nvSpPr>
        <p:spPr/>
        <p:txBody>
          <a:bodyPr/>
          <a:lstStyle/>
          <a:p>
            <a:fld id="{CC7A0679-BB53-4C03-950E-17A05937A526}" type="slidenum">
              <a:rPr lang="en-US" smtClean="0"/>
              <a:pPr/>
              <a:t>11</a:t>
            </a:fld>
            <a:endParaRPr lang="en-US" dirty="0"/>
          </a:p>
        </p:txBody>
      </p:sp>
      <p:sp>
        <p:nvSpPr>
          <p:cNvPr id="9" name="Title 10">
            <a:extLst>
              <a:ext uri="{FF2B5EF4-FFF2-40B4-BE49-F238E27FC236}">
                <a16:creationId xmlns:a16="http://schemas.microsoft.com/office/drawing/2014/main" id="{51CF7DEE-204A-4D7F-A64F-ADBAA5397375}"/>
              </a:ext>
            </a:extLst>
          </p:cNvPr>
          <p:cNvSpPr>
            <a:spLocks noGrp="1"/>
          </p:cNvSpPr>
          <p:nvPr>
            <p:ph type="title"/>
          </p:nvPr>
        </p:nvSpPr>
        <p:spPr>
          <a:xfrm>
            <a:off x="1431985" y="81455"/>
            <a:ext cx="6840747" cy="541900"/>
          </a:xfrm>
        </p:spPr>
        <p:txBody>
          <a:bodyPr/>
          <a:lstStyle/>
          <a:p>
            <a:pPr algn="ctr"/>
            <a:r>
              <a:rPr lang="en-US" sz="2400" dirty="0"/>
              <a:t>Physical Activity </a:t>
            </a:r>
          </a:p>
        </p:txBody>
      </p:sp>
      <p:grpSp>
        <p:nvGrpSpPr>
          <p:cNvPr id="7" name="Group 6">
            <a:extLst>
              <a:ext uri="{FF2B5EF4-FFF2-40B4-BE49-F238E27FC236}">
                <a16:creationId xmlns:a16="http://schemas.microsoft.com/office/drawing/2014/main" id="{D3A3FFE1-6429-4F6F-A80D-31890228A8BC}"/>
              </a:ext>
            </a:extLst>
          </p:cNvPr>
          <p:cNvGrpSpPr/>
          <p:nvPr/>
        </p:nvGrpSpPr>
        <p:grpSpPr>
          <a:xfrm>
            <a:off x="346841" y="3208016"/>
            <a:ext cx="1987164" cy="3649984"/>
            <a:chOff x="346841" y="3208016"/>
            <a:chExt cx="1987164" cy="3649984"/>
          </a:xfrm>
        </p:grpSpPr>
        <p:pic>
          <p:nvPicPr>
            <p:cNvPr id="5" name="Picture 4">
              <a:extLst>
                <a:ext uri="{FF2B5EF4-FFF2-40B4-BE49-F238E27FC236}">
                  <a16:creationId xmlns:a16="http://schemas.microsoft.com/office/drawing/2014/main" id="{E968DD71-DBE6-419A-8DAC-A6AD6B19FEB7}"/>
                </a:ext>
              </a:extLst>
            </p:cNvPr>
            <p:cNvPicPr>
              <a:picLocks noChangeAspect="1"/>
            </p:cNvPicPr>
            <p:nvPr/>
          </p:nvPicPr>
          <p:blipFill rotWithShape="1">
            <a:blip r:embed="rId2"/>
            <a:srcRect l="5811" t="30696" r="48917" b="2963"/>
            <a:stretch/>
          </p:blipFill>
          <p:spPr>
            <a:xfrm>
              <a:off x="346841" y="3208016"/>
              <a:ext cx="1566042" cy="3649984"/>
            </a:xfrm>
            <a:prstGeom prst="rect">
              <a:avLst/>
            </a:prstGeom>
          </p:spPr>
        </p:pic>
        <p:sp>
          <p:nvSpPr>
            <p:cNvPr id="6" name="TextBox 5">
              <a:extLst>
                <a:ext uri="{FF2B5EF4-FFF2-40B4-BE49-F238E27FC236}">
                  <a16:creationId xmlns:a16="http://schemas.microsoft.com/office/drawing/2014/main" id="{56981D61-1629-4A72-90F5-BC47FC6F208C}"/>
                </a:ext>
              </a:extLst>
            </p:cNvPr>
            <p:cNvSpPr txBox="1"/>
            <p:nvPr/>
          </p:nvSpPr>
          <p:spPr>
            <a:xfrm>
              <a:off x="1724405" y="5365264"/>
              <a:ext cx="609600" cy="369332"/>
            </a:xfrm>
            <a:prstGeom prst="rect">
              <a:avLst/>
            </a:prstGeom>
            <a:solidFill>
              <a:schemeClr val="bg1"/>
            </a:solid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4752927B-31D4-4F86-ADF2-C3CD75BB7623}"/>
              </a:ext>
            </a:extLst>
          </p:cNvPr>
          <p:cNvSpPr txBox="1"/>
          <p:nvPr/>
        </p:nvSpPr>
        <p:spPr>
          <a:xfrm>
            <a:off x="310677" y="1350555"/>
            <a:ext cx="1810814" cy="1569660"/>
          </a:xfrm>
          <a:prstGeom prst="rect">
            <a:avLst/>
          </a:prstGeom>
          <a:noFill/>
        </p:spPr>
        <p:txBody>
          <a:bodyPr wrap="square" rtlCol="0">
            <a:spAutoFit/>
          </a:bodyPr>
          <a:lstStyle/>
          <a:p>
            <a:r>
              <a:rPr lang="en-US" sz="2400" dirty="0">
                <a:solidFill>
                  <a:srgbClr val="00B0F0"/>
                </a:solidFill>
                <a:latin typeface="Arial Bold" panose="020B0704020202020204" pitchFamily="34" charset="0"/>
                <a:cs typeface="Arial Bold" panose="020B0704020202020204" pitchFamily="34" charset="0"/>
              </a:rPr>
              <a:t>Thoughts Influencing Your Actions</a:t>
            </a:r>
            <a:endParaRPr lang="en-US" sz="2400" dirty="0"/>
          </a:p>
        </p:txBody>
      </p:sp>
      <p:cxnSp>
        <p:nvCxnSpPr>
          <p:cNvPr id="11" name="Straight Connector 10">
            <a:extLst>
              <a:ext uri="{FF2B5EF4-FFF2-40B4-BE49-F238E27FC236}">
                <a16:creationId xmlns:a16="http://schemas.microsoft.com/office/drawing/2014/main" id="{E7A1D4F4-DD07-4BCF-AD9A-3E71B456610C}"/>
              </a:ext>
            </a:extLst>
          </p:cNvPr>
          <p:cNvCxnSpPr>
            <a:cxnSpLocks/>
          </p:cNvCxnSpPr>
          <p:nvPr/>
        </p:nvCxnSpPr>
        <p:spPr>
          <a:xfrm>
            <a:off x="346842" y="3080670"/>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id="{7D3BE849-C7C8-4373-9661-A953073B54EC}"/>
              </a:ext>
            </a:extLst>
          </p:cNvPr>
          <p:cNvCxnSpPr>
            <a:cxnSpLocks/>
          </p:cNvCxnSpPr>
          <p:nvPr/>
        </p:nvCxnSpPr>
        <p:spPr>
          <a:xfrm>
            <a:off x="346841" y="1146376"/>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graphicFrame>
        <p:nvGraphicFramePr>
          <p:cNvPr id="14" name="Diagram 13">
            <a:extLst>
              <a:ext uri="{FF2B5EF4-FFF2-40B4-BE49-F238E27FC236}">
                <a16:creationId xmlns:a16="http://schemas.microsoft.com/office/drawing/2014/main" id="{7EE0908F-63B8-4DB5-ABA9-D822BD44152B}"/>
              </a:ext>
            </a:extLst>
          </p:cNvPr>
          <p:cNvGraphicFramePr/>
          <p:nvPr>
            <p:extLst>
              <p:ext uri="{D42A27DB-BD31-4B8C-83A1-F6EECF244321}">
                <p14:modId xmlns:p14="http://schemas.microsoft.com/office/powerpoint/2010/main" val="111164271"/>
              </p:ext>
            </p:extLst>
          </p:nvPr>
        </p:nvGraphicFramePr>
        <p:xfrm>
          <a:off x="5714039" y="1069209"/>
          <a:ext cx="3001296" cy="2190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D69B7FD4-0015-47BE-8DA3-D99110DBBE0C}"/>
              </a:ext>
            </a:extLst>
          </p:cNvPr>
          <p:cNvSpPr txBox="1"/>
          <p:nvPr/>
        </p:nvSpPr>
        <p:spPr>
          <a:xfrm>
            <a:off x="5832027" y="2722082"/>
            <a:ext cx="1460090" cy="138499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Actions: </a:t>
            </a:r>
            <a:r>
              <a:rPr lang="en-US" sz="1200" dirty="0">
                <a:latin typeface="Arial" panose="020B0604020202020204" pitchFamily="34" charset="0"/>
                <a:cs typeface="Arial" panose="020B0604020202020204" pitchFamily="34" charset="0"/>
              </a:rPr>
              <a:t>I don’t exercise because I</a:t>
            </a:r>
          </a:p>
          <a:p>
            <a:r>
              <a:rPr lang="en-US" sz="1200" dirty="0">
                <a:latin typeface="Arial" panose="020B0604020202020204" pitchFamily="34" charset="0"/>
                <a:cs typeface="Arial" panose="020B0604020202020204" pitchFamily="34" charset="0"/>
              </a:rPr>
              <a:t>don’t like it.</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Outcome: </a:t>
            </a:r>
            <a:r>
              <a:rPr lang="en-US" sz="1200" dirty="0">
                <a:latin typeface="Arial" panose="020B0604020202020204" pitchFamily="34" charset="0"/>
                <a:cs typeface="Arial" panose="020B0604020202020204" pitchFamily="34" charset="0"/>
              </a:rPr>
              <a:t>I am not physically</a:t>
            </a:r>
          </a:p>
          <a:p>
            <a:r>
              <a:rPr lang="en-US" sz="1200" dirty="0">
                <a:latin typeface="Arial" panose="020B0604020202020204" pitchFamily="34" charset="0"/>
                <a:cs typeface="Arial" panose="020B0604020202020204" pitchFamily="34" charset="0"/>
              </a:rPr>
              <a:t>active at all.</a:t>
            </a:r>
          </a:p>
        </p:txBody>
      </p:sp>
      <p:sp>
        <p:nvSpPr>
          <p:cNvPr id="16" name="TextBox 15">
            <a:extLst>
              <a:ext uri="{FF2B5EF4-FFF2-40B4-BE49-F238E27FC236}">
                <a16:creationId xmlns:a16="http://schemas.microsoft.com/office/drawing/2014/main" id="{FDF23BDB-4972-424E-BA51-73A9A96D66F4}"/>
              </a:ext>
            </a:extLst>
          </p:cNvPr>
          <p:cNvSpPr txBox="1"/>
          <p:nvPr/>
        </p:nvSpPr>
        <p:spPr>
          <a:xfrm>
            <a:off x="7292117" y="2711791"/>
            <a:ext cx="1541206" cy="2308324"/>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 will try a new activity each week until I find one I like.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 am exercising at least one time a week and discovering</a:t>
            </a:r>
          </a:p>
          <a:p>
            <a:r>
              <a:rPr lang="en-US" sz="1200" dirty="0">
                <a:latin typeface="Arial" panose="020B0604020202020204" pitchFamily="34" charset="0"/>
                <a:cs typeface="Arial" panose="020B0604020202020204" pitchFamily="34" charset="0"/>
              </a:rPr>
              <a:t>activities that are more rewarding than I thought they would be. </a:t>
            </a:r>
          </a:p>
        </p:txBody>
      </p:sp>
      <p:sp>
        <p:nvSpPr>
          <p:cNvPr id="17" name="TextBox 16">
            <a:extLst>
              <a:ext uri="{FF2B5EF4-FFF2-40B4-BE49-F238E27FC236}">
                <a16:creationId xmlns:a16="http://schemas.microsoft.com/office/drawing/2014/main" id="{E2567E57-7DAE-4E7C-8EAD-C947D80421E9}"/>
              </a:ext>
            </a:extLst>
          </p:cNvPr>
          <p:cNvSpPr txBox="1"/>
          <p:nvPr/>
        </p:nvSpPr>
        <p:spPr>
          <a:xfrm>
            <a:off x="5921184" y="5288320"/>
            <a:ext cx="2735826" cy="523220"/>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Now try this activity on your own and record your own thoughts. </a:t>
            </a:r>
          </a:p>
        </p:txBody>
      </p:sp>
    </p:spTree>
    <p:extLst>
      <p:ext uri="{BB962C8B-B14F-4D97-AF65-F5344CB8AC3E}">
        <p14:creationId xmlns:p14="http://schemas.microsoft.com/office/powerpoint/2010/main" val="64449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37C2B8-E067-4310-8781-19CB2851C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396" y="6496665"/>
            <a:ext cx="259274" cy="264141"/>
          </a:xfrm>
          <a:prstGeom prst="rect">
            <a:avLst/>
          </a:prstGeom>
        </p:spPr>
      </p:pic>
      <p:sp>
        <p:nvSpPr>
          <p:cNvPr id="4" name="Slide Number Placeholder 3"/>
          <p:cNvSpPr>
            <a:spLocks noGrp="1"/>
          </p:cNvSpPr>
          <p:nvPr>
            <p:ph type="sldNum" sz="quarter" idx="4"/>
          </p:nvPr>
        </p:nvSpPr>
        <p:spPr/>
        <p:txBody>
          <a:bodyPr/>
          <a:lstStyle/>
          <a:p>
            <a:fld id="{CC7A0679-BB53-4C03-950E-17A05937A526}" type="slidenum">
              <a:rPr lang="en-US" smtClean="0"/>
              <a:pPr/>
              <a:t>12</a:t>
            </a:fld>
            <a:endParaRPr lang="en-US" dirty="0"/>
          </a:p>
        </p:txBody>
      </p:sp>
      <p:sp>
        <p:nvSpPr>
          <p:cNvPr id="5" name="Content Placeholder 2"/>
          <p:cNvSpPr>
            <a:spLocks noGrp="1"/>
          </p:cNvSpPr>
          <p:nvPr>
            <p:ph idx="1"/>
          </p:nvPr>
        </p:nvSpPr>
        <p:spPr>
          <a:xfrm>
            <a:off x="705396" y="1348496"/>
            <a:ext cx="5230488" cy="5287572"/>
          </a:xfrm>
        </p:spPr>
        <p:txBody>
          <a:bodyPr>
            <a:noAutofit/>
          </a:bodyPr>
          <a:lstStyle/>
          <a:p>
            <a:pPr marL="0" indent="0" fontAlgn="base">
              <a:buNone/>
            </a:pPr>
            <a:r>
              <a:rPr lang="en-US" sz="1400" dirty="0">
                <a:latin typeface="Arial Bold" panose="020B0704020202020204" pitchFamily="34" charset="0"/>
                <a:cs typeface="Arial Bold" panose="020B0704020202020204" pitchFamily="34" charset="0"/>
              </a:rPr>
              <a:t>SET GOALS</a:t>
            </a:r>
          </a:p>
          <a:p>
            <a:pPr marL="0" indent="0" fontAlgn="base">
              <a:buNone/>
            </a:pPr>
            <a:r>
              <a:rPr lang="en-US" sz="1000" dirty="0"/>
              <a:t>Have your family establish goals that everyone can achieve together. In the first few weeks, you may not achieve every goal, but if you stick with it, physical activity will become a part of your family’s routine.</a:t>
            </a:r>
            <a:r>
              <a:rPr lang="en-US" sz="1200" dirty="0">
                <a:latin typeface="Arial Bold" panose="020B0704020202020204" pitchFamily="34" charset="0"/>
                <a:cs typeface="Arial Bold" panose="020B0704020202020204" pitchFamily="34" charset="0"/>
              </a:rPr>
              <a:t> </a:t>
            </a:r>
          </a:p>
          <a:p>
            <a:pPr marL="0" indent="0" fontAlgn="base">
              <a:buNone/>
            </a:pPr>
            <a:r>
              <a:rPr lang="en-US" sz="1400" dirty="0">
                <a:latin typeface="Arial Bold" panose="020B0704020202020204" pitchFamily="34" charset="0"/>
                <a:cs typeface="Arial Bold" panose="020B0704020202020204" pitchFamily="34" charset="0"/>
              </a:rPr>
              <a:t>SCHEDULE YOUR ACTIVITY</a:t>
            </a:r>
          </a:p>
          <a:p>
            <a:pPr marL="0" indent="0" fontAlgn="base">
              <a:buNone/>
            </a:pPr>
            <a:r>
              <a:rPr lang="en-US" sz="1000" dirty="0"/>
              <a:t>Best way to begin increasing your family’s physical activity is to schedule time for it. Start by identifying at least three 30-minute time slots this week for activities like taking a walk, playing sports or doing active chores. Choose times of the day or week when everyone is most likely to stick to the schedule. Creating a calendar can be helpful in tracking your progress and celebrating achievements.  </a:t>
            </a:r>
          </a:p>
          <a:p>
            <a:pPr marL="0" indent="0" fontAlgn="base">
              <a:buNone/>
            </a:pPr>
            <a:r>
              <a:rPr lang="en-US" sz="1400" dirty="0">
                <a:latin typeface="Arial Bold" panose="020B0704020202020204" pitchFamily="34" charset="0"/>
                <a:cs typeface="Arial Bold" panose="020B0704020202020204" pitchFamily="34" charset="0"/>
              </a:rPr>
              <a:t>BE FLEXIBLE</a:t>
            </a:r>
          </a:p>
          <a:p>
            <a:pPr marL="0" indent="0" fontAlgn="base">
              <a:buNone/>
            </a:pPr>
            <a:r>
              <a:rPr lang="en-US" sz="1000" dirty="0"/>
              <a:t>If a conflict comes up during physical activity time, reschedule instead of canceling. Find a new time for the activity to replace what you missed.</a:t>
            </a:r>
          </a:p>
          <a:p>
            <a:pPr marL="0" indent="0" fontAlgn="base">
              <a:buNone/>
            </a:pPr>
            <a:r>
              <a:rPr lang="en-US" sz="1400" dirty="0">
                <a:latin typeface="Arial Bold" panose="020B0704020202020204" pitchFamily="34" charset="0"/>
                <a:cs typeface="Arial Bold" panose="020B0704020202020204" pitchFamily="34" charset="0"/>
              </a:rPr>
              <a:t>SHARE IT</a:t>
            </a:r>
          </a:p>
          <a:p>
            <a:pPr marL="0" indent="0" fontAlgn="base">
              <a:buNone/>
            </a:pPr>
            <a:r>
              <a:rPr lang="en-US" sz="1000" dirty="0"/>
              <a:t>To keep the momentum going, share your new ideas, activities and tools with friends, neighbors and relatives. Invite them to join in and get moving too!</a:t>
            </a:r>
          </a:p>
          <a:p>
            <a:pPr marL="0" indent="0" fontAlgn="base">
              <a:buNone/>
            </a:pPr>
            <a:r>
              <a:rPr lang="en-US" sz="1400" b="1" dirty="0"/>
              <a:t>REDUCE SCREEN TIME</a:t>
            </a:r>
          </a:p>
          <a:p>
            <a:pPr marL="0" indent="0" fontAlgn="base">
              <a:buNone/>
            </a:pPr>
            <a:r>
              <a:rPr lang="en-US" sz="1000" dirty="0"/>
              <a:t>Parents and caregivers should set rules reducing “screen time” by limiting amount of time children spend on the computer, watching TV and playing video games. Time spent in front of the screen could be better spent being more physically active.</a:t>
            </a:r>
          </a:p>
          <a:p>
            <a:pPr marL="0" indent="0" fontAlgn="base">
              <a:buNone/>
            </a:pPr>
            <a:r>
              <a:rPr lang="en-US" sz="1000" dirty="0"/>
              <a:t>Explain that it’s important to sit less and move more in order to stay healthy. </a:t>
            </a:r>
          </a:p>
          <a:p>
            <a:pPr marL="0" indent="0" fontAlgn="base">
              <a:buNone/>
            </a:pPr>
            <a:r>
              <a:rPr lang="en-US" sz="1000" dirty="0"/>
              <a:t>Health experts suggest no more than 2 hours of computer or television time per day unless it’s related to work or homework. Children 2 and under should be kept away from the TV entirely. Don’t use TV time as reward or punishment; this practice makes TV seem even more important to children.</a:t>
            </a:r>
          </a:p>
          <a:p>
            <a:pPr marL="0" indent="0" fontAlgn="base">
              <a:buNone/>
            </a:pPr>
            <a:endParaRPr lang="en-US" sz="1000" dirty="0"/>
          </a:p>
          <a:p>
            <a:pPr marL="0" indent="0" fontAlgn="base">
              <a:buNone/>
            </a:pPr>
            <a:endParaRPr lang="en-US" sz="1000" dirty="0"/>
          </a:p>
        </p:txBody>
      </p:sp>
      <p:sp>
        <p:nvSpPr>
          <p:cNvPr id="3" name="Rounded Rectangle 2"/>
          <p:cNvSpPr/>
          <p:nvPr/>
        </p:nvSpPr>
        <p:spPr>
          <a:xfrm>
            <a:off x="6009090" y="1494362"/>
            <a:ext cx="2696358" cy="21042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spcAft>
                <a:spcPts val="600"/>
              </a:spcAft>
            </a:pPr>
            <a:r>
              <a:rPr lang="en-US" sz="1600" b="1" dirty="0">
                <a:latin typeface="Arial" panose="020B0604020202020204" pitchFamily="34" charset="0"/>
                <a:cs typeface="Arial" panose="020B0604020202020204" pitchFamily="34" charset="0"/>
              </a:rPr>
              <a:t>Exercise Tip</a:t>
            </a:r>
          </a:p>
          <a:p>
            <a:pPr algn="ctr" fontAlgn="base"/>
            <a:r>
              <a:rPr lang="en-US" sz="1400" dirty="0">
                <a:latin typeface="Arial" panose="020B0604020202020204" pitchFamily="34" charset="0"/>
                <a:cs typeface="Arial" panose="020B0604020202020204" pitchFamily="34" charset="0"/>
              </a:rPr>
              <a:t>Effective goals are specific, achievable and forgiving. "Exercise more" is a great idea, but "take a 30 minute walk" is more specific and easier to achieve.</a:t>
            </a:r>
          </a:p>
        </p:txBody>
      </p:sp>
      <p:sp>
        <p:nvSpPr>
          <p:cNvPr id="6" name="Title 10">
            <a:extLst>
              <a:ext uri="{FF2B5EF4-FFF2-40B4-BE49-F238E27FC236}">
                <a16:creationId xmlns:a16="http://schemas.microsoft.com/office/drawing/2014/main" id="{52348AB9-B6A6-4A6F-A812-5F89919FFD8C}"/>
              </a:ext>
            </a:extLst>
          </p:cNvPr>
          <p:cNvSpPr>
            <a:spLocks noGrp="1"/>
          </p:cNvSpPr>
          <p:nvPr>
            <p:ph type="title"/>
          </p:nvPr>
        </p:nvSpPr>
        <p:spPr>
          <a:xfrm>
            <a:off x="1414747" y="74081"/>
            <a:ext cx="6964931" cy="541900"/>
          </a:xfrm>
        </p:spPr>
        <p:txBody>
          <a:bodyPr/>
          <a:lstStyle/>
          <a:p>
            <a:pPr algn="ctr"/>
            <a:r>
              <a:rPr lang="en-US" sz="2400" dirty="0"/>
              <a:t>Physical Activity </a:t>
            </a:r>
          </a:p>
        </p:txBody>
      </p:sp>
      <p:sp>
        <p:nvSpPr>
          <p:cNvPr id="9" name="TextBox 8">
            <a:extLst>
              <a:ext uri="{FF2B5EF4-FFF2-40B4-BE49-F238E27FC236}">
                <a16:creationId xmlns:a16="http://schemas.microsoft.com/office/drawing/2014/main" id="{7157747B-927B-4777-81C5-1B4022550277}"/>
              </a:ext>
            </a:extLst>
          </p:cNvPr>
          <p:cNvSpPr txBox="1"/>
          <p:nvPr/>
        </p:nvSpPr>
        <p:spPr>
          <a:xfrm>
            <a:off x="718873" y="848032"/>
            <a:ext cx="6544710"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Making Physical Activity a Part of Your Family’s Routine</a:t>
            </a:r>
          </a:p>
          <a:p>
            <a:endParaRPr lang="en-US"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D7C25C9-3B23-4442-AF79-5EDDEBB3BC5A}"/>
              </a:ext>
            </a:extLst>
          </p:cNvPr>
          <p:cNvGrpSpPr/>
          <p:nvPr/>
        </p:nvGrpSpPr>
        <p:grpSpPr>
          <a:xfrm>
            <a:off x="185060" y="1316952"/>
            <a:ext cx="445527" cy="462490"/>
            <a:chOff x="2617076" y="1666567"/>
            <a:chExt cx="411178" cy="462490"/>
          </a:xfrm>
        </p:grpSpPr>
        <p:sp>
          <p:nvSpPr>
            <p:cNvPr id="11" name="Oval 10">
              <a:extLst>
                <a:ext uri="{FF2B5EF4-FFF2-40B4-BE49-F238E27FC236}">
                  <a16:creationId xmlns:a16="http://schemas.microsoft.com/office/drawing/2014/main" id="{3FBA2D35-3F7B-448F-83CB-ADDA5643C452}"/>
                </a:ext>
              </a:extLst>
            </p:cNvPr>
            <p:cNvSpPr/>
            <p:nvPr/>
          </p:nvSpPr>
          <p:spPr>
            <a:xfrm>
              <a:off x="2617076" y="1666567"/>
              <a:ext cx="411178"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93795EF-9532-4760-B13B-0515B8B9F058}"/>
                </a:ext>
              </a:extLst>
            </p:cNvPr>
            <p:cNvSpPr txBox="1"/>
            <p:nvPr/>
          </p:nvSpPr>
          <p:spPr>
            <a:xfrm>
              <a:off x="2645108" y="1667392"/>
              <a:ext cx="294968" cy="461665"/>
            </a:xfrm>
            <a:prstGeom prst="rect">
              <a:avLst/>
            </a:prstGeom>
            <a:noFill/>
          </p:spPr>
          <p:txBody>
            <a:bodyPr wrap="square" rtlCol="0">
              <a:spAutoFit/>
            </a:bodyPr>
            <a:lstStyle/>
            <a:p>
              <a:r>
                <a:rPr lang="en-US" sz="2400" dirty="0">
                  <a:solidFill>
                    <a:schemeClr val="bg1"/>
                  </a:solidFill>
                  <a:latin typeface="Arial Bold" panose="020B0704020202020204" pitchFamily="34" charset="0"/>
                  <a:cs typeface="Arial Bold" panose="020B0704020202020204" pitchFamily="34" charset="0"/>
                </a:rPr>
                <a:t>1</a:t>
              </a:r>
            </a:p>
          </p:txBody>
        </p:sp>
      </p:grpSp>
      <p:grpSp>
        <p:nvGrpSpPr>
          <p:cNvPr id="13" name="Group 12">
            <a:extLst>
              <a:ext uri="{FF2B5EF4-FFF2-40B4-BE49-F238E27FC236}">
                <a16:creationId xmlns:a16="http://schemas.microsoft.com/office/drawing/2014/main" id="{76AC9102-F354-457E-A968-B4A8281F6539}"/>
              </a:ext>
            </a:extLst>
          </p:cNvPr>
          <p:cNvGrpSpPr/>
          <p:nvPr/>
        </p:nvGrpSpPr>
        <p:grpSpPr>
          <a:xfrm>
            <a:off x="173388" y="2204759"/>
            <a:ext cx="457200" cy="462490"/>
            <a:chOff x="2571054" y="3146691"/>
            <a:chExt cx="457200" cy="462490"/>
          </a:xfrm>
        </p:grpSpPr>
        <p:sp>
          <p:nvSpPr>
            <p:cNvPr id="14" name="Oval 13">
              <a:extLst>
                <a:ext uri="{FF2B5EF4-FFF2-40B4-BE49-F238E27FC236}">
                  <a16:creationId xmlns:a16="http://schemas.microsoft.com/office/drawing/2014/main" id="{06294232-71D2-4997-97DC-CC23B316FDE9}"/>
                </a:ext>
              </a:extLst>
            </p:cNvPr>
            <p:cNvSpPr/>
            <p:nvPr/>
          </p:nvSpPr>
          <p:spPr>
            <a:xfrm>
              <a:off x="2571054" y="3146691"/>
              <a:ext cx="457200"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B547CFA-DBC8-4EDC-A6C6-5D6E6F2FC8EA}"/>
                </a:ext>
              </a:extLst>
            </p:cNvPr>
            <p:cNvSpPr txBox="1"/>
            <p:nvPr/>
          </p:nvSpPr>
          <p:spPr>
            <a:xfrm>
              <a:off x="2624088" y="3147516"/>
              <a:ext cx="224215" cy="461665"/>
            </a:xfrm>
            <a:prstGeom prst="rect">
              <a:avLst/>
            </a:prstGeom>
            <a:noFill/>
          </p:spPr>
          <p:txBody>
            <a:bodyPr wrap="square" rtlCol="0">
              <a:spAutoFit/>
            </a:bodyPr>
            <a:lstStyle/>
            <a:p>
              <a:r>
                <a:rPr lang="en-US" sz="2400" dirty="0">
                  <a:solidFill>
                    <a:schemeClr val="bg1"/>
                  </a:solidFill>
                  <a:latin typeface="Arial Bold" panose="020B0704020202020204" pitchFamily="34" charset="0"/>
                  <a:cs typeface="Arial Bold" panose="020B0704020202020204" pitchFamily="34" charset="0"/>
                </a:rPr>
                <a:t>2</a:t>
              </a:r>
            </a:p>
          </p:txBody>
        </p:sp>
      </p:grpSp>
      <p:grpSp>
        <p:nvGrpSpPr>
          <p:cNvPr id="16" name="Group 15">
            <a:extLst>
              <a:ext uri="{FF2B5EF4-FFF2-40B4-BE49-F238E27FC236}">
                <a16:creationId xmlns:a16="http://schemas.microsoft.com/office/drawing/2014/main" id="{010C7632-A233-4AAA-9FA5-FF7070F4E93F}"/>
              </a:ext>
            </a:extLst>
          </p:cNvPr>
          <p:cNvGrpSpPr/>
          <p:nvPr/>
        </p:nvGrpSpPr>
        <p:grpSpPr>
          <a:xfrm>
            <a:off x="173565" y="3361981"/>
            <a:ext cx="457200" cy="462490"/>
            <a:chOff x="2617572" y="5092608"/>
            <a:chExt cx="457200" cy="462490"/>
          </a:xfrm>
        </p:grpSpPr>
        <p:sp>
          <p:nvSpPr>
            <p:cNvPr id="17" name="Oval 16">
              <a:extLst>
                <a:ext uri="{FF2B5EF4-FFF2-40B4-BE49-F238E27FC236}">
                  <a16:creationId xmlns:a16="http://schemas.microsoft.com/office/drawing/2014/main" id="{2C133560-B559-4409-A293-2D38654A5C18}"/>
                </a:ext>
              </a:extLst>
            </p:cNvPr>
            <p:cNvSpPr/>
            <p:nvPr/>
          </p:nvSpPr>
          <p:spPr>
            <a:xfrm>
              <a:off x="2617572" y="5092608"/>
              <a:ext cx="457200"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7E871AA-05FB-4EEE-969B-D812A6A27593}"/>
                </a:ext>
              </a:extLst>
            </p:cNvPr>
            <p:cNvSpPr txBox="1"/>
            <p:nvPr/>
          </p:nvSpPr>
          <p:spPr>
            <a:xfrm>
              <a:off x="2670606" y="5093433"/>
              <a:ext cx="294968" cy="461665"/>
            </a:xfrm>
            <a:prstGeom prst="rect">
              <a:avLst/>
            </a:prstGeom>
            <a:noFill/>
          </p:spPr>
          <p:txBody>
            <a:bodyPr wrap="square" rtlCol="0">
              <a:spAutoFit/>
            </a:bodyPr>
            <a:lstStyle/>
            <a:p>
              <a:r>
                <a:rPr lang="en-US" sz="2400" dirty="0">
                  <a:solidFill>
                    <a:schemeClr val="bg1"/>
                  </a:solidFill>
                  <a:latin typeface="Arial Bold" panose="020B0704020202020204" pitchFamily="34" charset="0"/>
                  <a:cs typeface="Arial Bold" panose="020B0704020202020204" pitchFamily="34" charset="0"/>
                </a:rPr>
                <a:t>3</a:t>
              </a:r>
            </a:p>
          </p:txBody>
        </p:sp>
      </p:grpSp>
      <p:grpSp>
        <p:nvGrpSpPr>
          <p:cNvPr id="25" name="Group 24">
            <a:extLst>
              <a:ext uri="{FF2B5EF4-FFF2-40B4-BE49-F238E27FC236}">
                <a16:creationId xmlns:a16="http://schemas.microsoft.com/office/drawing/2014/main" id="{0A83100B-9BFE-4B21-A427-63FFD184937B}"/>
              </a:ext>
            </a:extLst>
          </p:cNvPr>
          <p:cNvGrpSpPr/>
          <p:nvPr/>
        </p:nvGrpSpPr>
        <p:grpSpPr>
          <a:xfrm>
            <a:off x="184179" y="4772499"/>
            <a:ext cx="457200" cy="462490"/>
            <a:chOff x="2617572" y="5092608"/>
            <a:chExt cx="457200" cy="462490"/>
          </a:xfrm>
        </p:grpSpPr>
        <p:sp>
          <p:nvSpPr>
            <p:cNvPr id="26" name="Oval 25">
              <a:extLst>
                <a:ext uri="{FF2B5EF4-FFF2-40B4-BE49-F238E27FC236}">
                  <a16:creationId xmlns:a16="http://schemas.microsoft.com/office/drawing/2014/main" id="{F2A5D971-E645-4F31-BD82-74C89742DEC8}"/>
                </a:ext>
              </a:extLst>
            </p:cNvPr>
            <p:cNvSpPr/>
            <p:nvPr/>
          </p:nvSpPr>
          <p:spPr>
            <a:xfrm>
              <a:off x="2617572" y="5092608"/>
              <a:ext cx="457200"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BA805FC-96D3-4589-9476-DA35FAFDFB55}"/>
                </a:ext>
              </a:extLst>
            </p:cNvPr>
            <p:cNvSpPr txBox="1"/>
            <p:nvPr/>
          </p:nvSpPr>
          <p:spPr>
            <a:xfrm>
              <a:off x="2670606" y="5093433"/>
              <a:ext cx="294968" cy="461665"/>
            </a:xfrm>
            <a:prstGeom prst="rect">
              <a:avLst/>
            </a:prstGeom>
            <a:noFill/>
          </p:spPr>
          <p:txBody>
            <a:bodyPr wrap="square" rtlCol="0">
              <a:spAutoFit/>
            </a:bodyPr>
            <a:lstStyle/>
            <a:p>
              <a:r>
                <a:rPr lang="en-US" sz="2400" dirty="0">
                  <a:solidFill>
                    <a:schemeClr val="bg1"/>
                  </a:solidFill>
                  <a:latin typeface="Arial Bold" panose="020B0704020202020204" pitchFamily="34" charset="0"/>
                  <a:cs typeface="Arial Bold" panose="020B0704020202020204" pitchFamily="34" charset="0"/>
                </a:rPr>
                <a:t>5</a:t>
              </a:r>
            </a:p>
          </p:txBody>
        </p:sp>
      </p:grpSp>
      <p:grpSp>
        <p:nvGrpSpPr>
          <p:cNvPr id="29" name="Group 28">
            <a:extLst>
              <a:ext uri="{FF2B5EF4-FFF2-40B4-BE49-F238E27FC236}">
                <a16:creationId xmlns:a16="http://schemas.microsoft.com/office/drawing/2014/main" id="{CC1B389E-500D-4865-A1A3-FC373354E640}"/>
              </a:ext>
            </a:extLst>
          </p:cNvPr>
          <p:cNvGrpSpPr/>
          <p:nvPr/>
        </p:nvGrpSpPr>
        <p:grpSpPr>
          <a:xfrm>
            <a:off x="173387" y="4082665"/>
            <a:ext cx="457200" cy="462490"/>
            <a:chOff x="2617572" y="5092608"/>
            <a:chExt cx="457200" cy="462490"/>
          </a:xfrm>
        </p:grpSpPr>
        <p:sp>
          <p:nvSpPr>
            <p:cNvPr id="30" name="Oval 29">
              <a:extLst>
                <a:ext uri="{FF2B5EF4-FFF2-40B4-BE49-F238E27FC236}">
                  <a16:creationId xmlns:a16="http://schemas.microsoft.com/office/drawing/2014/main" id="{C8DFCD47-76EA-4E37-B80E-59FB253C77C6}"/>
                </a:ext>
              </a:extLst>
            </p:cNvPr>
            <p:cNvSpPr/>
            <p:nvPr/>
          </p:nvSpPr>
          <p:spPr>
            <a:xfrm>
              <a:off x="2617572" y="5092608"/>
              <a:ext cx="457200"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94CAC4F-D2A5-4508-BF88-5CCD2D61D500}"/>
                </a:ext>
              </a:extLst>
            </p:cNvPr>
            <p:cNvSpPr txBox="1"/>
            <p:nvPr/>
          </p:nvSpPr>
          <p:spPr>
            <a:xfrm>
              <a:off x="2670606" y="5093433"/>
              <a:ext cx="294968" cy="461665"/>
            </a:xfrm>
            <a:prstGeom prst="rect">
              <a:avLst/>
            </a:prstGeom>
            <a:noFill/>
          </p:spPr>
          <p:txBody>
            <a:bodyPr wrap="square" rtlCol="0">
              <a:spAutoFit/>
            </a:bodyPr>
            <a:lstStyle/>
            <a:p>
              <a:r>
                <a:rPr lang="en-US" sz="2400" dirty="0">
                  <a:solidFill>
                    <a:schemeClr val="bg1"/>
                  </a:solidFill>
                  <a:latin typeface="Arial Bold" panose="020B0704020202020204" pitchFamily="34" charset="0"/>
                  <a:cs typeface="Arial Bold" panose="020B0704020202020204" pitchFamily="34" charset="0"/>
                </a:rPr>
                <a:t>4</a:t>
              </a:r>
            </a:p>
          </p:txBody>
        </p:sp>
      </p:grpSp>
    </p:spTree>
    <p:extLst>
      <p:ext uri="{BB962C8B-B14F-4D97-AF65-F5344CB8AC3E}">
        <p14:creationId xmlns:p14="http://schemas.microsoft.com/office/powerpoint/2010/main" val="912389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38B6E-15AB-4C44-A54D-C896300543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396" y="6496665"/>
            <a:ext cx="259274" cy="264141"/>
          </a:xfrm>
          <a:prstGeom prst="rect">
            <a:avLst/>
          </a:prstGeom>
        </p:spPr>
      </p:pic>
      <p:sp>
        <p:nvSpPr>
          <p:cNvPr id="3" name="Slide Number Placeholder 2">
            <a:extLst>
              <a:ext uri="{FF2B5EF4-FFF2-40B4-BE49-F238E27FC236}">
                <a16:creationId xmlns:a16="http://schemas.microsoft.com/office/drawing/2014/main" id="{EEDB89D2-03B1-4F25-8C4F-F539788968C7}"/>
              </a:ext>
            </a:extLst>
          </p:cNvPr>
          <p:cNvSpPr>
            <a:spLocks noGrp="1"/>
          </p:cNvSpPr>
          <p:nvPr>
            <p:ph type="sldNum" sz="quarter" idx="4"/>
          </p:nvPr>
        </p:nvSpPr>
        <p:spPr/>
        <p:txBody>
          <a:bodyPr/>
          <a:lstStyle/>
          <a:p>
            <a:fld id="{CC7A0679-BB53-4C03-950E-17A05937A526}" type="slidenum">
              <a:rPr lang="en-US" smtClean="0"/>
              <a:pPr/>
              <a:t>13</a:t>
            </a:fld>
            <a:endParaRPr lang="en-US" dirty="0"/>
          </a:p>
        </p:txBody>
      </p:sp>
      <p:sp>
        <p:nvSpPr>
          <p:cNvPr id="4" name="Title 3">
            <a:extLst>
              <a:ext uri="{FF2B5EF4-FFF2-40B4-BE49-F238E27FC236}">
                <a16:creationId xmlns:a16="http://schemas.microsoft.com/office/drawing/2014/main" id="{AFA99924-D6B2-4DAD-9379-806B64BECA29}"/>
              </a:ext>
            </a:extLst>
          </p:cNvPr>
          <p:cNvSpPr>
            <a:spLocks noGrp="1"/>
          </p:cNvSpPr>
          <p:nvPr>
            <p:ph type="title"/>
          </p:nvPr>
        </p:nvSpPr>
        <p:spPr>
          <a:xfrm>
            <a:off x="1504335" y="81455"/>
            <a:ext cx="7303046" cy="541900"/>
          </a:xfrm>
        </p:spPr>
        <p:txBody>
          <a:bodyPr/>
          <a:lstStyle/>
          <a:p>
            <a:pPr algn="ctr"/>
            <a:r>
              <a:rPr lang="en-US" sz="2400" dirty="0"/>
              <a:t>Physical activity </a:t>
            </a:r>
          </a:p>
        </p:txBody>
      </p:sp>
      <p:sp>
        <p:nvSpPr>
          <p:cNvPr id="6" name="Rectangle: Rounded Corners 5">
            <a:extLst>
              <a:ext uri="{FF2B5EF4-FFF2-40B4-BE49-F238E27FC236}">
                <a16:creationId xmlns:a16="http://schemas.microsoft.com/office/drawing/2014/main" id="{C303E7F2-8A58-47FE-9517-16ED6620C439}"/>
              </a:ext>
            </a:extLst>
          </p:cNvPr>
          <p:cNvSpPr/>
          <p:nvPr/>
        </p:nvSpPr>
        <p:spPr>
          <a:xfrm>
            <a:off x="405580" y="1084006"/>
            <a:ext cx="3827207" cy="5479026"/>
          </a:xfrm>
          <a:prstGeom prst="roundRect">
            <a:avLst/>
          </a:prstGeom>
          <a:solidFill>
            <a:srgbClr val="FFFFFF">
              <a:alpha val="69804"/>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577E2AE1-F868-49D6-B7CB-68B9706BED59}"/>
              </a:ext>
            </a:extLst>
          </p:cNvPr>
          <p:cNvSpPr txBox="1"/>
          <p:nvPr/>
        </p:nvSpPr>
        <p:spPr>
          <a:xfrm>
            <a:off x="645240" y="1953711"/>
            <a:ext cx="3366321" cy="4770537"/>
          </a:xfrm>
          <a:prstGeom prst="rect">
            <a:avLst/>
          </a:prstGeom>
          <a:noFill/>
        </p:spPr>
        <p:txBody>
          <a:bodyPr wrap="square" rtlCol="0">
            <a:spAutoFit/>
          </a:bodyPr>
          <a:lstStyle/>
          <a:p>
            <a:pPr marL="171450" indent="-171450" fontAlgn="base">
              <a:buFont typeface="Wingdings" panose="05000000000000000000" pitchFamily="2" charset="2"/>
              <a:buChar char="§"/>
            </a:pPr>
            <a:r>
              <a:rPr lang="en-US" sz="1100" dirty="0">
                <a:latin typeface="Arial" panose="020B0604020202020204" pitchFamily="34" charset="0"/>
                <a:cs typeface="Arial" panose="020B0604020202020204" pitchFamily="34" charset="0"/>
              </a:rPr>
              <a:t>Play tag, swim, toss a ball, jump rope, hula-hoop, dance to music or even play a dancing video game. It doesn’t have to be sports—just get your family moving!</a:t>
            </a:r>
          </a:p>
          <a:p>
            <a:pPr marL="171450" indent="-171450" fontAlgn="base">
              <a:buFont typeface="Wingdings" panose="05000000000000000000" pitchFamily="2" charset="2"/>
              <a:buChar char="§"/>
            </a:pPr>
            <a:endParaRPr lang="en-US" sz="1100" dirty="0">
              <a:latin typeface="Arial" panose="020B0604020202020204" pitchFamily="34" charset="0"/>
              <a:cs typeface="Arial" panose="020B0604020202020204" pitchFamily="34" charset="0"/>
            </a:endParaRPr>
          </a:p>
          <a:p>
            <a:pPr marL="171450" indent="-171450" fontAlgn="base">
              <a:buFont typeface="Wingdings" panose="05000000000000000000" pitchFamily="2" charset="2"/>
              <a:buChar char="§"/>
            </a:pPr>
            <a:r>
              <a:rPr lang="en-US" sz="1100" dirty="0">
                <a:latin typeface="Arial" panose="020B0604020202020204" pitchFamily="34" charset="0"/>
                <a:cs typeface="Arial" panose="020B0604020202020204" pitchFamily="34" charset="0"/>
              </a:rPr>
              <a:t>Walk the dog, go for a jog, go on a bike ride, take the stairs or head to the park and let kids run around for a while.</a:t>
            </a:r>
          </a:p>
          <a:p>
            <a:pPr marL="171450" indent="-171450" fontAlgn="base">
              <a:buFont typeface="Wingdings" panose="05000000000000000000" pitchFamily="2" charset="2"/>
              <a:buChar char="§"/>
            </a:pPr>
            <a:endParaRPr lang="en-US" sz="1100" dirty="0">
              <a:latin typeface="Arial" panose="020B0604020202020204" pitchFamily="34" charset="0"/>
              <a:cs typeface="Arial" panose="020B0604020202020204" pitchFamily="34" charset="0"/>
            </a:endParaRPr>
          </a:p>
          <a:p>
            <a:pPr marL="171450" indent="-171450" fontAlgn="base">
              <a:buFont typeface="Wingdings" panose="05000000000000000000" pitchFamily="2" charset="2"/>
              <a:buChar char="§"/>
            </a:pPr>
            <a:r>
              <a:rPr lang="en-US" sz="1100" dirty="0">
                <a:latin typeface="Arial" panose="020B0604020202020204" pitchFamily="34" charset="0"/>
                <a:cs typeface="Arial" panose="020B0604020202020204" pitchFamily="34" charset="0"/>
              </a:rPr>
              <a:t>Celebrate special occasions—like birthdays or anniversaries—with something active, such as a hike, a volleyball or soccer game or playing Frisbee at the park.</a:t>
            </a:r>
          </a:p>
          <a:p>
            <a:pPr marL="171450" indent="-171450" fontAlgn="base">
              <a:buFont typeface="Wingdings" panose="05000000000000000000" pitchFamily="2" charset="2"/>
              <a:buChar char="§"/>
            </a:pPr>
            <a:endParaRPr lang="en-US" sz="1100" dirty="0">
              <a:latin typeface="Arial" panose="020B0604020202020204" pitchFamily="34" charset="0"/>
              <a:cs typeface="Arial" panose="020B0604020202020204" pitchFamily="34" charset="0"/>
            </a:endParaRPr>
          </a:p>
          <a:p>
            <a:pPr marL="171450" indent="-171450" fontAlgn="base">
              <a:buFont typeface="Wingdings" panose="05000000000000000000" pitchFamily="2" charset="2"/>
              <a:buChar char="§"/>
            </a:pPr>
            <a:r>
              <a:rPr lang="en-US" sz="1100" dirty="0">
                <a:latin typeface="Arial" panose="020B0604020202020204" pitchFamily="34" charset="0"/>
                <a:cs typeface="Arial" panose="020B0604020202020204" pitchFamily="34" charset="0"/>
              </a:rPr>
              <a:t>Get the whole family involved in household chores like cleaning, vacuuming, and yard work.</a:t>
            </a:r>
          </a:p>
          <a:p>
            <a:pPr marL="171450" indent="-171450" fontAlgn="base">
              <a:buFont typeface="Wingdings" panose="05000000000000000000" pitchFamily="2" charset="2"/>
              <a:buChar char="§"/>
            </a:pPr>
            <a:endParaRPr lang="en-US" sz="1100" dirty="0">
              <a:latin typeface="Arial" panose="020B0604020202020204" pitchFamily="34" charset="0"/>
              <a:cs typeface="Arial" panose="020B0604020202020204" pitchFamily="34" charset="0"/>
            </a:endParaRPr>
          </a:p>
          <a:p>
            <a:pPr marL="171450" indent="-171450" fontAlgn="base">
              <a:buFont typeface="Wingdings" panose="05000000000000000000" pitchFamily="2" charset="2"/>
              <a:buChar char="§"/>
            </a:pPr>
            <a:r>
              <a:rPr lang="en-US" sz="1100" dirty="0">
                <a:latin typeface="Arial" panose="020B0604020202020204" pitchFamily="34" charset="0"/>
                <a:cs typeface="Arial" panose="020B0604020202020204" pitchFamily="34" charset="0"/>
              </a:rPr>
              <a:t>Park farther away and count with your children the number of steps from the car to your destination. Write it down and see if you can park even farther away on your next stop.</a:t>
            </a:r>
          </a:p>
          <a:p>
            <a:pPr marL="171450" indent="-171450" fontAlgn="base">
              <a:buFont typeface="Wingdings" panose="05000000000000000000" pitchFamily="2" charset="2"/>
              <a:buChar char="§"/>
            </a:pPr>
            <a:endParaRPr lang="en-US" sz="1100" dirty="0">
              <a:latin typeface="Arial" panose="020B0604020202020204" pitchFamily="34" charset="0"/>
              <a:cs typeface="Arial" panose="020B0604020202020204" pitchFamily="34" charset="0"/>
            </a:endParaRPr>
          </a:p>
          <a:p>
            <a:pPr marL="171450" indent="-171450" fontAlgn="base">
              <a:buFont typeface="Wingdings" panose="05000000000000000000" pitchFamily="2" charset="2"/>
              <a:buChar char="§"/>
            </a:pPr>
            <a:r>
              <a:rPr lang="en-US" sz="1100" dirty="0">
                <a:latin typeface="Arial" panose="020B0604020202020204" pitchFamily="34" charset="0"/>
                <a:cs typeface="Arial" panose="020B0604020202020204" pitchFamily="34" charset="0"/>
              </a:rPr>
              <a:t>Train as a family for a charity walk or run.</a:t>
            </a:r>
          </a:p>
          <a:p>
            <a:pPr fontAlgn="base"/>
            <a:endParaRPr lang="en-US" sz="1100" dirty="0">
              <a:latin typeface="Arial" panose="020B0604020202020204" pitchFamily="34" charset="0"/>
              <a:cs typeface="Arial" panose="020B0604020202020204" pitchFamily="34" charset="0"/>
            </a:endParaRPr>
          </a:p>
          <a:p>
            <a:pPr fontAlgn="base"/>
            <a:r>
              <a:rPr lang="en-US" sz="1100" b="1" dirty="0"/>
              <a:t>Make every step you take count toward better health.</a:t>
            </a:r>
            <a:endParaRPr lang="en-US" sz="1100" dirty="0">
              <a:latin typeface="Arial" panose="020B0604020202020204" pitchFamily="34" charset="0"/>
              <a:cs typeface="Arial" panose="020B0604020202020204" pitchFamily="34" charset="0"/>
            </a:endParaRPr>
          </a:p>
          <a:p>
            <a:endParaRPr lang="en-US" dirty="0"/>
          </a:p>
        </p:txBody>
      </p:sp>
      <p:sp>
        <p:nvSpPr>
          <p:cNvPr id="8" name="TextBox 7">
            <a:extLst>
              <a:ext uri="{FF2B5EF4-FFF2-40B4-BE49-F238E27FC236}">
                <a16:creationId xmlns:a16="http://schemas.microsoft.com/office/drawing/2014/main" id="{5B55310A-CB23-429C-AA28-77C66F927AAA}"/>
              </a:ext>
            </a:extLst>
          </p:cNvPr>
          <p:cNvSpPr txBox="1"/>
          <p:nvPr/>
        </p:nvSpPr>
        <p:spPr>
          <a:xfrm>
            <a:off x="1065706" y="1358377"/>
            <a:ext cx="2518289" cy="383458"/>
          </a:xfrm>
          <a:prstGeom prst="rect">
            <a:avLst/>
          </a:prstGeom>
          <a:noFill/>
        </p:spPr>
        <p:txBody>
          <a:bodyPr wrap="square" rtlCol="0">
            <a:spAutoFit/>
          </a:bodyPr>
          <a:lstStyle/>
          <a:p>
            <a:pPr algn="ctr"/>
            <a:r>
              <a:rPr lang="en-US" dirty="0">
                <a:latin typeface="Arial Bold" panose="020B0704020202020204" pitchFamily="34" charset="0"/>
                <a:cs typeface="Arial Bold" panose="020B0704020202020204" pitchFamily="34" charset="0"/>
              </a:rPr>
              <a:t>Family Activities</a:t>
            </a:r>
          </a:p>
        </p:txBody>
      </p:sp>
    </p:spTree>
    <p:extLst>
      <p:ext uri="{BB962C8B-B14F-4D97-AF65-F5344CB8AC3E}">
        <p14:creationId xmlns:p14="http://schemas.microsoft.com/office/powerpoint/2010/main" val="1376389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tennis racket&#10;&#10;Description generated with high confidence">
            <a:extLst>
              <a:ext uri="{FF2B5EF4-FFF2-40B4-BE49-F238E27FC236}">
                <a16:creationId xmlns:a16="http://schemas.microsoft.com/office/drawing/2014/main" id="{04DC3808-509C-4F16-900E-7B33F61F6DF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869"/>
          <a:stretch/>
        </p:blipFill>
        <p:spPr>
          <a:xfrm flipH="1">
            <a:off x="5322440" y="1360043"/>
            <a:ext cx="3821560" cy="5501148"/>
          </a:xfrm>
          <a:prstGeom prst="rect">
            <a:avLst/>
          </a:prstGeom>
        </p:spPr>
      </p:pic>
      <p:pic>
        <p:nvPicPr>
          <p:cNvPr id="9" name="Picture 8">
            <a:extLst>
              <a:ext uri="{FF2B5EF4-FFF2-40B4-BE49-F238E27FC236}">
                <a16:creationId xmlns:a16="http://schemas.microsoft.com/office/drawing/2014/main" id="{A807C605-FE57-4502-8EC4-02A10821A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4022" y="6496665"/>
            <a:ext cx="259274" cy="264141"/>
          </a:xfrm>
          <a:prstGeom prst="rect">
            <a:avLst/>
          </a:prstGeom>
        </p:spPr>
      </p:pic>
      <p:sp>
        <p:nvSpPr>
          <p:cNvPr id="3" name="Slide Number Placeholder 2"/>
          <p:cNvSpPr>
            <a:spLocks noGrp="1"/>
          </p:cNvSpPr>
          <p:nvPr>
            <p:ph type="sldNum" sz="quarter" idx="4"/>
          </p:nvPr>
        </p:nvSpPr>
        <p:spPr/>
        <p:txBody>
          <a:bodyPr/>
          <a:lstStyle/>
          <a:p>
            <a:fld id="{CC7A0679-BB53-4C03-950E-17A05937A526}" type="slidenum">
              <a:rPr lang="en-US" smtClean="0"/>
              <a:pPr/>
              <a:t>14</a:t>
            </a:fld>
            <a:endParaRPr lang="en-US" dirty="0"/>
          </a:p>
        </p:txBody>
      </p:sp>
      <p:sp>
        <p:nvSpPr>
          <p:cNvPr id="6" name="Title 1"/>
          <p:cNvSpPr>
            <a:spLocks noGrp="1"/>
          </p:cNvSpPr>
          <p:nvPr>
            <p:ph type="title"/>
          </p:nvPr>
        </p:nvSpPr>
        <p:spPr>
          <a:xfrm>
            <a:off x="1371601" y="81455"/>
            <a:ext cx="7337324" cy="541900"/>
          </a:xfrm>
        </p:spPr>
        <p:txBody>
          <a:bodyPr/>
          <a:lstStyle/>
          <a:p>
            <a:pPr algn="ctr"/>
            <a:r>
              <a:rPr lang="en-US" sz="2400" dirty="0"/>
              <a:t>Physical Activity</a:t>
            </a:r>
            <a:endParaRPr lang="en-US" sz="2550" dirty="0"/>
          </a:p>
        </p:txBody>
      </p:sp>
      <p:sp>
        <p:nvSpPr>
          <p:cNvPr id="2" name="TextBox 1">
            <a:extLst>
              <a:ext uri="{FF2B5EF4-FFF2-40B4-BE49-F238E27FC236}">
                <a16:creationId xmlns:a16="http://schemas.microsoft.com/office/drawing/2014/main" id="{1B03B213-675A-4325-B264-0BD5B3D79024}"/>
              </a:ext>
            </a:extLst>
          </p:cNvPr>
          <p:cNvSpPr txBox="1"/>
          <p:nvPr/>
        </p:nvSpPr>
        <p:spPr>
          <a:xfrm>
            <a:off x="581939" y="1686020"/>
            <a:ext cx="5415001" cy="4247317"/>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Writing out your plan is a very important step to achieving your goal. Lives are so busy that finding time, energy and motivation is a challenge. </a:t>
            </a:r>
          </a:p>
          <a:p>
            <a:pPr marL="285750" indent="-285750">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Think about which days work best for you, what type of exercise you like, and the most convenient place to work out. </a:t>
            </a:r>
          </a:p>
          <a:p>
            <a:pPr marL="285750" indent="-285750">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Don’t be limited by this individual action plan. Start fresh if the plan one doesn’t meet your needs.  Your plan may be to run a half marathon in three months, and if that is the case, your plan may look completely different. </a:t>
            </a:r>
          </a:p>
          <a:p>
            <a:pPr marL="285750" indent="-285750">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There are many ways to enhance fitness no matter your current fitness level. There are many pathways you can take to reach your fitness goal. </a:t>
            </a:r>
          </a:p>
          <a:p>
            <a:pPr marL="285750" indent="-285750">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Make this plan your own and don’t be afraid to aim high.   </a:t>
            </a:r>
          </a:p>
        </p:txBody>
      </p:sp>
      <p:sp>
        <p:nvSpPr>
          <p:cNvPr id="10" name="TextBox 9">
            <a:extLst>
              <a:ext uri="{FF2B5EF4-FFF2-40B4-BE49-F238E27FC236}">
                <a16:creationId xmlns:a16="http://schemas.microsoft.com/office/drawing/2014/main" id="{732A7C99-3B7D-4DF6-BB04-BA970C759B5A}"/>
              </a:ext>
            </a:extLst>
          </p:cNvPr>
          <p:cNvSpPr txBox="1"/>
          <p:nvPr/>
        </p:nvSpPr>
        <p:spPr>
          <a:xfrm>
            <a:off x="1504335" y="954610"/>
            <a:ext cx="6135329" cy="369332"/>
          </a:xfrm>
          <a:prstGeom prst="rect">
            <a:avLst/>
          </a:prstGeom>
          <a:noFill/>
        </p:spPr>
        <p:txBody>
          <a:bodyPr wrap="square" rtlCol="0">
            <a:spAutoFit/>
          </a:bodyPr>
          <a:lstStyle/>
          <a:p>
            <a:r>
              <a:rPr lang="en-US" dirty="0">
                <a:latin typeface="Arial Bold" panose="020B0704020202020204" pitchFamily="34" charset="0"/>
                <a:cs typeface="Arial Bold" panose="020B0704020202020204" pitchFamily="34" charset="0"/>
              </a:rPr>
              <a:t>Activity Plan: Tell your story…and create your plan</a:t>
            </a:r>
          </a:p>
        </p:txBody>
      </p:sp>
    </p:spTree>
    <p:extLst>
      <p:ext uri="{BB962C8B-B14F-4D97-AF65-F5344CB8AC3E}">
        <p14:creationId xmlns:p14="http://schemas.microsoft.com/office/powerpoint/2010/main" val="4064299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07C605-FE57-4502-8EC4-02A10821A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4022" y="6496665"/>
            <a:ext cx="259274" cy="264141"/>
          </a:xfrm>
          <a:prstGeom prst="rect">
            <a:avLst/>
          </a:prstGeom>
        </p:spPr>
      </p:pic>
      <p:sp>
        <p:nvSpPr>
          <p:cNvPr id="6" name="Title 1"/>
          <p:cNvSpPr>
            <a:spLocks noGrp="1"/>
          </p:cNvSpPr>
          <p:nvPr>
            <p:ph type="title"/>
          </p:nvPr>
        </p:nvSpPr>
        <p:spPr>
          <a:xfrm>
            <a:off x="1388853" y="81455"/>
            <a:ext cx="7039155" cy="541900"/>
          </a:xfrm>
        </p:spPr>
        <p:txBody>
          <a:bodyPr/>
          <a:lstStyle/>
          <a:p>
            <a:pPr algn="ctr"/>
            <a:r>
              <a:rPr lang="en-US" sz="2400" dirty="0"/>
              <a:t>Physical Activity</a:t>
            </a:r>
            <a:endParaRPr lang="en-US" sz="2550" dirty="0"/>
          </a:p>
        </p:txBody>
      </p:sp>
      <p:sp>
        <p:nvSpPr>
          <p:cNvPr id="3" name="Slide Number Placeholder 2"/>
          <p:cNvSpPr>
            <a:spLocks noGrp="1"/>
          </p:cNvSpPr>
          <p:nvPr>
            <p:ph type="sldNum" sz="quarter" idx="4"/>
          </p:nvPr>
        </p:nvSpPr>
        <p:spPr/>
        <p:txBody>
          <a:bodyPr/>
          <a:lstStyle/>
          <a:p>
            <a:fld id="{CC7A0679-BB53-4C03-950E-17A05937A526}" type="slidenum">
              <a:rPr lang="en-US" smtClean="0"/>
              <a:pPr/>
              <a:t>15</a:t>
            </a:fld>
            <a:endParaRPr lang="en-US" dirty="0"/>
          </a:p>
        </p:txBody>
      </p:sp>
      <p:sp>
        <p:nvSpPr>
          <p:cNvPr id="2" name="TextBox 1">
            <a:extLst>
              <a:ext uri="{FF2B5EF4-FFF2-40B4-BE49-F238E27FC236}">
                <a16:creationId xmlns:a16="http://schemas.microsoft.com/office/drawing/2014/main" id="{1B03B213-675A-4325-B264-0BD5B3D79024}"/>
              </a:ext>
            </a:extLst>
          </p:cNvPr>
          <p:cNvSpPr txBox="1"/>
          <p:nvPr/>
        </p:nvSpPr>
        <p:spPr>
          <a:xfrm>
            <a:off x="2179523" y="1115187"/>
            <a:ext cx="6355080" cy="5332229"/>
          </a:xfrm>
          <a:prstGeom prst="rect">
            <a:avLst/>
          </a:prstGeom>
          <a:noFill/>
        </p:spPr>
        <p:txBody>
          <a:bodyPr wrap="square" rtlCol="0">
            <a:spAutoFit/>
          </a:bodyPr>
          <a:lstStyle/>
          <a:p>
            <a:pPr marL="228600"/>
            <a:r>
              <a:rPr lang="en-US" sz="1600" dirty="0">
                <a:latin typeface="Arial Bold" panose="020B0704020202020204" pitchFamily="34" charset="0"/>
                <a:cs typeface="Arial Bold" panose="020B0704020202020204" pitchFamily="34" charset="0"/>
              </a:rPr>
              <a:t>Goal: Enhance Fitness </a:t>
            </a:r>
          </a:p>
          <a:p>
            <a:pPr marL="228600"/>
            <a:endParaRPr lang="en-US" sz="1200" dirty="0">
              <a:latin typeface="Arial Bold" panose="020B0704020202020204" pitchFamily="34" charset="0"/>
              <a:cs typeface="Arial Bold" panose="020B0704020202020204" pitchFamily="34" charset="0"/>
            </a:endParaRPr>
          </a:p>
          <a:p>
            <a:pPr marL="4000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My current fitness routine exercise includes: </a:t>
            </a:r>
          </a:p>
          <a:p>
            <a:pPr marL="228600" defTabSz="403225">
              <a:spcBef>
                <a:spcPts val="600"/>
              </a:spcBef>
            </a:pPr>
            <a:r>
              <a:rPr lang="en-US" sz="1050" i="1" dirty="0">
                <a:latin typeface="Arial" panose="020B0604020202020204" pitchFamily="34" charset="0"/>
                <a:cs typeface="Arial" panose="020B0604020202020204" pitchFamily="34" charset="0"/>
              </a:rPr>
              <a:t>	Example: I don’t exercise routinely but try to take the stairs at work instead of the elevator. </a:t>
            </a:r>
          </a:p>
          <a:p>
            <a:pPr marL="228600"/>
            <a:r>
              <a:rPr lang="en-US" sz="1200" dirty="0">
                <a:latin typeface="Arial" panose="020B0604020202020204" pitchFamily="34" charset="0"/>
                <a:cs typeface="Arial" panose="020B0604020202020204" pitchFamily="34" charset="0"/>
              </a:rPr>
              <a:t> </a:t>
            </a:r>
          </a:p>
          <a:p>
            <a:pPr marL="4000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I will begin my exercise program by adding ____ minutes/day(s) of ____.  </a:t>
            </a:r>
          </a:p>
          <a:p>
            <a:pPr marL="403225">
              <a:spcBef>
                <a:spcPts val="600"/>
              </a:spcBef>
              <a:tabLst>
                <a:tab pos="403225" algn="l"/>
              </a:tabLst>
            </a:pPr>
            <a:r>
              <a:rPr lang="en-US" sz="1050" i="1" dirty="0">
                <a:latin typeface="Arial" panose="020B0604020202020204" pitchFamily="34" charset="0"/>
                <a:cs typeface="Arial" panose="020B0604020202020204" pitchFamily="34" charset="0"/>
              </a:rPr>
              <a:t>Examples:  “I will begin my exercise program by adding five minutes of walking to the 15 minutes of walking I currently do.” </a:t>
            </a:r>
          </a:p>
          <a:p>
            <a:pPr marL="403225">
              <a:spcBef>
                <a:spcPts val="300"/>
              </a:spcBef>
              <a:tabLst>
                <a:tab pos="403225" algn="l"/>
              </a:tabLst>
            </a:pPr>
            <a:r>
              <a:rPr lang="en-US" sz="1050" i="1" dirty="0">
                <a:latin typeface="Arial" panose="020B0604020202020204" pitchFamily="34" charset="0"/>
                <a:cs typeface="Arial" panose="020B0604020202020204" pitchFamily="34" charset="0"/>
              </a:rPr>
              <a:t>“I will begin my exercise program by adding one day of strength training to my current exercise routine.” </a:t>
            </a:r>
          </a:p>
          <a:p>
            <a:pPr marL="228600"/>
            <a:r>
              <a:rPr lang="en-US" sz="1200" dirty="0">
                <a:latin typeface="Arial" panose="020B0604020202020204" pitchFamily="34" charset="0"/>
                <a:cs typeface="Arial" panose="020B0604020202020204" pitchFamily="34" charset="0"/>
              </a:rPr>
              <a:t> </a:t>
            </a:r>
          </a:p>
          <a:p>
            <a:pPr marL="4000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I will increase my cardiovascular exercise by ____ minutes/day(s) every one to two weeks  </a:t>
            </a:r>
            <a:endParaRPr lang="en-US" sz="1050" b="1" dirty="0">
              <a:latin typeface="Arial" panose="020B0604020202020204" pitchFamily="34" charset="0"/>
              <a:cs typeface="Arial" panose="020B0604020202020204" pitchFamily="34" charset="0"/>
            </a:endParaRPr>
          </a:p>
          <a:p>
            <a:pPr marL="403225">
              <a:spcBef>
                <a:spcPts val="600"/>
              </a:spcBef>
            </a:pPr>
            <a:r>
              <a:rPr lang="en-US" sz="1050" i="1" dirty="0">
                <a:latin typeface="Arial" panose="020B0604020202020204" pitchFamily="34" charset="0"/>
                <a:cs typeface="Arial" panose="020B0604020202020204" pitchFamily="34" charset="0"/>
              </a:rPr>
              <a:t>Example: “I plan to increase my cardiovascular exercise by five minutes every week.” </a:t>
            </a:r>
          </a:p>
          <a:p>
            <a:pPr marL="228600"/>
            <a:r>
              <a:rPr lang="en-US" sz="1200" dirty="0">
                <a:latin typeface="Arial" panose="020B0604020202020204" pitchFamily="34" charset="0"/>
                <a:cs typeface="Arial" panose="020B0604020202020204" pitchFamily="34" charset="0"/>
              </a:rPr>
              <a:t> </a:t>
            </a:r>
          </a:p>
          <a:p>
            <a:pPr marL="4000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In six weeks my goal is to be doing ____ minutes of moderate/vigorous intensity cardiovascular exercise ____ days per week.  </a:t>
            </a:r>
          </a:p>
          <a:p>
            <a:pPr marL="403225">
              <a:spcBef>
                <a:spcPts val="600"/>
              </a:spcBef>
            </a:pPr>
            <a:r>
              <a:rPr lang="en-US" sz="1050" i="1" dirty="0">
                <a:latin typeface="Arial" panose="020B0604020202020204" pitchFamily="34" charset="0"/>
                <a:cs typeface="Arial" panose="020B0604020202020204" pitchFamily="34" charset="0"/>
              </a:rPr>
              <a:t>Example: “In six weeks my goal is to be doing 60 minutes of moderate intensity exercise three days per week.” </a:t>
            </a:r>
          </a:p>
          <a:p>
            <a:pPr marL="228600"/>
            <a:r>
              <a:rPr lang="en-US" sz="1200" dirty="0">
                <a:latin typeface="Arial" panose="020B0604020202020204" pitchFamily="34" charset="0"/>
                <a:cs typeface="Arial" panose="020B0604020202020204" pitchFamily="34" charset="0"/>
              </a:rPr>
              <a:t> </a:t>
            </a:r>
          </a:p>
          <a:p>
            <a:pPr marL="4000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In three months my goal is to be meeting or exceeding the physical activity guidelines by doing  ____ minutes of moderate/vigorous intensity cardiovascular exercise ____ days a week and ____ days of strength training a week.  </a:t>
            </a:r>
          </a:p>
          <a:p>
            <a:pPr marL="403225">
              <a:spcBef>
                <a:spcPts val="600"/>
              </a:spcBef>
            </a:pPr>
            <a:r>
              <a:rPr lang="en-US" sz="1050" i="1" dirty="0">
                <a:latin typeface="Arial" panose="020B0604020202020204" pitchFamily="34" charset="0"/>
                <a:cs typeface="Arial" panose="020B0604020202020204" pitchFamily="34" charset="0"/>
              </a:rPr>
              <a:t>Example: “In three months my goal is to be exceeding the Physical Activity Guidelines by doing 40 minutes of vigorous intensity cardiovascular exercise, three days a week, and three days of strength training a week.” </a:t>
            </a:r>
            <a:r>
              <a:rPr lang="en-US" sz="12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8F68FFD-9316-433E-B2E1-DC68FD4DD128}"/>
              </a:ext>
            </a:extLst>
          </p:cNvPr>
          <p:cNvPicPr>
            <a:picLocks noChangeAspect="1"/>
          </p:cNvPicPr>
          <p:nvPr/>
        </p:nvPicPr>
        <p:blipFill>
          <a:blip r:embed="rId3"/>
          <a:stretch>
            <a:fillRect/>
          </a:stretch>
        </p:blipFill>
        <p:spPr>
          <a:xfrm>
            <a:off x="257714" y="3936611"/>
            <a:ext cx="1692391" cy="2921389"/>
          </a:xfrm>
          <a:prstGeom prst="rect">
            <a:avLst/>
          </a:prstGeom>
        </p:spPr>
      </p:pic>
      <p:sp>
        <p:nvSpPr>
          <p:cNvPr id="11" name="TextBox 10">
            <a:extLst>
              <a:ext uri="{FF2B5EF4-FFF2-40B4-BE49-F238E27FC236}">
                <a16:creationId xmlns:a16="http://schemas.microsoft.com/office/drawing/2014/main" id="{0EA1362C-6BD9-4D82-83B9-D7F22F509FA2}"/>
              </a:ext>
            </a:extLst>
          </p:cNvPr>
          <p:cNvSpPr txBox="1"/>
          <p:nvPr/>
        </p:nvSpPr>
        <p:spPr>
          <a:xfrm>
            <a:off x="338988" y="1746920"/>
            <a:ext cx="1810814" cy="1569660"/>
          </a:xfrm>
          <a:prstGeom prst="rect">
            <a:avLst/>
          </a:prstGeom>
          <a:noFill/>
        </p:spPr>
        <p:txBody>
          <a:bodyPr wrap="square" rtlCol="0">
            <a:spAutoFit/>
          </a:bodyPr>
          <a:lstStyle/>
          <a:p>
            <a:r>
              <a:rPr lang="en-US" sz="2400" dirty="0">
                <a:solidFill>
                  <a:srgbClr val="00B0F0"/>
                </a:solidFill>
                <a:latin typeface="Arial Bold" panose="020B0704020202020204" pitchFamily="34" charset="0"/>
                <a:cs typeface="Arial Bold" panose="020B0704020202020204" pitchFamily="34" charset="0"/>
              </a:rPr>
              <a:t>Tell Your Story</a:t>
            </a:r>
          </a:p>
          <a:p>
            <a:r>
              <a:rPr lang="en-US" sz="2400" dirty="0">
                <a:solidFill>
                  <a:srgbClr val="00B0F0"/>
                </a:solidFill>
                <a:latin typeface="Arial Bold" panose="020B0704020202020204" pitchFamily="34" charset="0"/>
                <a:cs typeface="Arial Bold" panose="020B0704020202020204" pitchFamily="34" charset="0"/>
              </a:rPr>
              <a:t>and Create Your Plan</a:t>
            </a:r>
            <a:endParaRPr lang="en-US" sz="2400" dirty="0"/>
          </a:p>
        </p:txBody>
      </p:sp>
      <p:cxnSp>
        <p:nvCxnSpPr>
          <p:cNvPr id="12" name="Straight Connector 11">
            <a:extLst>
              <a:ext uri="{FF2B5EF4-FFF2-40B4-BE49-F238E27FC236}">
                <a16:creationId xmlns:a16="http://schemas.microsoft.com/office/drawing/2014/main" id="{902EF7EE-35A7-4736-BDBF-AAFAEECE560D}"/>
              </a:ext>
            </a:extLst>
          </p:cNvPr>
          <p:cNvCxnSpPr>
            <a:cxnSpLocks/>
          </p:cNvCxnSpPr>
          <p:nvPr/>
        </p:nvCxnSpPr>
        <p:spPr>
          <a:xfrm>
            <a:off x="375153" y="3477035"/>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4" name="Straight Connector 13">
            <a:extLst>
              <a:ext uri="{FF2B5EF4-FFF2-40B4-BE49-F238E27FC236}">
                <a16:creationId xmlns:a16="http://schemas.microsoft.com/office/drawing/2014/main" id="{C835B055-1F9B-4C44-AEA7-42E4AF2C9865}"/>
              </a:ext>
            </a:extLst>
          </p:cNvPr>
          <p:cNvCxnSpPr>
            <a:cxnSpLocks/>
          </p:cNvCxnSpPr>
          <p:nvPr/>
        </p:nvCxnSpPr>
        <p:spPr>
          <a:xfrm>
            <a:off x="375152" y="1542741"/>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99124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using a computer&#10;&#10;Description generated with very high confidence">
            <a:extLst>
              <a:ext uri="{FF2B5EF4-FFF2-40B4-BE49-F238E27FC236}">
                <a16:creationId xmlns:a16="http://schemas.microsoft.com/office/drawing/2014/main" id="{E537304B-8B0F-480D-8BDA-89154757B81F}"/>
              </a:ext>
            </a:extLst>
          </p:cNvPr>
          <p:cNvPicPr>
            <a:picLocks noChangeAspect="1"/>
          </p:cNvPicPr>
          <p:nvPr/>
        </p:nvPicPr>
        <p:blipFill rotWithShape="1">
          <a:blip r:embed="rId2">
            <a:extLst>
              <a:ext uri="{28A0092B-C50C-407E-A947-70E740481C1C}">
                <a14:useLocalDpi xmlns:a14="http://schemas.microsoft.com/office/drawing/2010/main" val="0"/>
              </a:ext>
            </a:extLst>
          </a:blip>
          <a:srcRect l="561" b="480"/>
          <a:stretch/>
        </p:blipFill>
        <p:spPr>
          <a:xfrm>
            <a:off x="0" y="748344"/>
            <a:ext cx="9152767" cy="6109656"/>
          </a:xfrm>
          <a:prstGeom prst="rect">
            <a:avLst/>
          </a:prstGeom>
        </p:spPr>
      </p:pic>
      <p:pic>
        <p:nvPicPr>
          <p:cNvPr id="7" name="Picture 6">
            <a:extLst>
              <a:ext uri="{FF2B5EF4-FFF2-40B4-BE49-F238E27FC236}">
                <a16:creationId xmlns:a16="http://schemas.microsoft.com/office/drawing/2014/main" id="{3FCA8473-DE29-4951-AC09-99A8C48C50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022" y="6496665"/>
            <a:ext cx="259274" cy="264141"/>
          </a:xfrm>
          <a:prstGeom prst="rect">
            <a:avLst/>
          </a:prstGeom>
        </p:spPr>
      </p:pic>
      <p:sp>
        <p:nvSpPr>
          <p:cNvPr id="3" name="Slide Number Placeholder 2">
            <a:extLst>
              <a:ext uri="{FF2B5EF4-FFF2-40B4-BE49-F238E27FC236}">
                <a16:creationId xmlns:a16="http://schemas.microsoft.com/office/drawing/2014/main" id="{D35F00AC-73C5-40F5-BADA-F374F6E936AC}"/>
              </a:ext>
            </a:extLst>
          </p:cNvPr>
          <p:cNvSpPr>
            <a:spLocks noGrp="1"/>
          </p:cNvSpPr>
          <p:nvPr>
            <p:ph type="sldNum" sz="quarter" idx="4"/>
          </p:nvPr>
        </p:nvSpPr>
        <p:spPr/>
        <p:txBody>
          <a:bodyPr/>
          <a:lstStyle/>
          <a:p>
            <a:fld id="{CC7A0679-BB53-4C03-950E-17A05937A526}" type="slidenum">
              <a:rPr lang="en-US" smtClean="0"/>
              <a:pPr/>
              <a:t>16</a:t>
            </a:fld>
            <a:endParaRPr lang="en-US" dirty="0"/>
          </a:p>
        </p:txBody>
      </p:sp>
      <p:sp>
        <p:nvSpPr>
          <p:cNvPr id="4" name="Title 3">
            <a:extLst>
              <a:ext uri="{FF2B5EF4-FFF2-40B4-BE49-F238E27FC236}">
                <a16:creationId xmlns:a16="http://schemas.microsoft.com/office/drawing/2014/main" id="{143E6DBF-995C-4E98-8D4D-BBCD26B153CB}"/>
              </a:ext>
            </a:extLst>
          </p:cNvPr>
          <p:cNvSpPr>
            <a:spLocks noGrp="1"/>
          </p:cNvSpPr>
          <p:nvPr>
            <p:ph type="title"/>
          </p:nvPr>
        </p:nvSpPr>
        <p:spPr>
          <a:xfrm>
            <a:off x="1319843" y="81455"/>
            <a:ext cx="7082286" cy="541900"/>
          </a:xfrm>
        </p:spPr>
        <p:txBody>
          <a:bodyPr/>
          <a:lstStyle/>
          <a:p>
            <a:pPr algn="ctr"/>
            <a:r>
              <a:rPr lang="en-US" dirty="0"/>
              <a:t>Stress</a:t>
            </a:r>
          </a:p>
        </p:txBody>
      </p:sp>
      <p:sp>
        <p:nvSpPr>
          <p:cNvPr id="8" name="TextBox 7">
            <a:extLst>
              <a:ext uri="{FF2B5EF4-FFF2-40B4-BE49-F238E27FC236}">
                <a16:creationId xmlns:a16="http://schemas.microsoft.com/office/drawing/2014/main" id="{410E5E12-2354-4128-89B2-A584874250AE}"/>
              </a:ext>
            </a:extLst>
          </p:cNvPr>
          <p:cNvSpPr txBox="1"/>
          <p:nvPr/>
        </p:nvSpPr>
        <p:spPr>
          <a:xfrm>
            <a:off x="292507" y="3099037"/>
            <a:ext cx="4203291" cy="2831544"/>
          </a:xfrm>
          <a:prstGeom prst="rect">
            <a:avLst/>
          </a:prstGeom>
          <a:noFill/>
        </p:spPr>
        <p:txBody>
          <a:bodyPr wrap="square" rtlCol="0">
            <a:spAutoFit/>
          </a:bodyPr>
          <a:lstStyle/>
          <a:p>
            <a:pPr marL="171450" lvl="1" indent="-171450">
              <a:buFont typeface="Arial" panose="020B0604020202020204" pitchFamily="34" charset="0"/>
              <a:buChar char="•"/>
            </a:pPr>
            <a:r>
              <a:rPr lang="en-US" sz="1300" dirty="0">
                <a:latin typeface="Arial" panose="020B0604020202020204" pitchFamily="34" charset="0"/>
                <a:cs typeface="Arial" panose="020B0604020202020204" pitchFamily="34" charset="0"/>
              </a:rPr>
              <a:t>Stress causes a variety of health problems</a:t>
            </a:r>
          </a:p>
          <a:p>
            <a:pPr marL="0" lvl="1"/>
            <a:endParaRPr lang="en-US" sz="1300" dirty="0">
              <a:latin typeface="Arial" panose="020B0604020202020204" pitchFamily="34" charset="0"/>
              <a:cs typeface="Arial" panose="020B0604020202020204" pitchFamily="34" charset="0"/>
            </a:endParaRPr>
          </a:p>
          <a:p>
            <a:pPr marL="0" lvl="1"/>
            <a:endParaRPr lang="en-US" sz="1300" dirty="0">
              <a:latin typeface="Arial" panose="020B0604020202020204" pitchFamily="34" charset="0"/>
              <a:cs typeface="Arial" panose="020B0604020202020204" pitchFamily="34" charset="0"/>
            </a:endParaRPr>
          </a:p>
          <a:p>
            <a:pPr marL="0" lvl="1"/>
            <a:endParaRPr lang="en-US" sz="900" dirty="0">
              <a:latin typeface="Arial" panose="020B0604020202020204" pitchFamily="34" charset="0"/>
              <a:cs typeface="Arial" panose="020B0604020202020204" pitchFamily="34" charset="0"/>
            </a:endParaRPr>
          </a:p>
          <a:p>
            <a:pPr marL="0" lvl="1"/>
            <a:endParaRPr lang="en-US" sz="1300" dirty="0">
              <a:latin typeface="Arial" panose="020B0604020202020204" pitchFamily="34" charset="0"/>
              <a:cs typeface="Arial" panose="020B0604020202020204" pitchFamily="34" charset="0"/>
            </a:endParaRPr>
          </a:p>
          <a:p>
            <a:pPr marL="171450" lvl="1" indent="-171450">
              <a:buFont typeface="Arial" panose="020B0604020202020204" pitchFamily="34" charset="0"/>
              <a:buChar char="•"/>
            </a:pPr>
            <a:endParaRPr lang="en-US" sz="1300" dirty="0">
              <a:latin typeface="Arial" panose="020B0604020202020204" pitchFamily="34" charset="0"/>
              <a:cs typeface="Arial" panose="020B0604020202020204" pitchFamily="34" charset="0"/>
            </a:endParaRPr>
          </a:p>
          <a:p>
            <a:pPr marL="171450" lvl="1" indent="-171450">
              <a:buFont typeface="Arial" panose="020B0604020202020204" pitchFamily="34" charset="0"/>
              <a:buChar char="•"/>
            </a:pPr>
            <a:endParaRPr lang="en-US" sz="1300" dirty="0">
              <a:latin typeface="Arial" panose="020B0604020202020204" pitchFamily="34" charset="0"/>
              <a:cs typeface="Arial" panose="020B0604020202020204" pitchFamily="34" charset="0"/>
            </a:endParaRPr>
          </a:p>
          <a:p>
            <a:pPr marL="0" lvl="1"/>
            <a:endParaRPr lang="en-US" sz="1300" dirty="0">
              <a:latin typeface="Arial" panose="020B0604020202020204" pitchFamily="34" charset="0"/>
              <a:cs typeface="Arial" panose="020B0604020202020204" pitchFamily="34" charset="0"/>
            </a:endParaRPr>
          </a:p>
          <a:p>
            <a:pPr marL="171450" lvl="1" indent="-171450">
              <a:buFont typeface="Arial" panose="020B0604020202020204" pitchFamily="34" charset="0"/>
              <a:buChar char="•"/>
            </a:pPr>
            <a:r>
              <a:rPr lang="en-US" sz="1300" dirty="0">
                <a:latin typeface="Arial" panose="020B0604020202020204" pitchFamily="34" charset="0"/>
                <a:cs typeface="Arial" panose="020B0604020202020204" pitchFamily="34" charset="0"/>
              </a:rPr>
              <a:t>Poor emotional health can weaken immune system, making easier to contract colds and other infections </a:t>
            </a:r>
          </a:p>
          <a:p>
            <a:pPr marL="171450" lvl="1" indent="-171450">
              <a:buFont typeface="Arial" panose="020B0604020202020204" pitchFamily="34" charset="0"/>
              <a:buChar char="•"/>
            </a:pPr>
            <a:endParaRPr lang="en-US" sz="1300" dirty="0">
              <a:latin typeface="Arial" panose="020B0604020202020204" pitchFamily="34" charset="0"/>
              <a:cs typeface="Arial" panose="020B0604020202020204" pitchFamily="34" charset="0"/>
            </a:endParaRPr>
          </a:p>
          <a:p>
            <a:pPr marL="171450" lvl="1" indent="-171450">
              <a:buFont typeface="Arial" panose="020B0604020202020204" pitchFamily="34" charset="0"/>
              <a:buChar char="•"/>
            </a:pPr>
            <a:r>
              <a:rPr lang="en-US" sz="1300" dirty="0">
                <a:latin typeface="Arial" panose="020B0604020202020204" pitchFamily="34" charset="0"/>
                <a:cs typeface="Arial" panose="020B0604020202020204" pitchFamily="34" charset="0"/>
              </a:rPr>
              <a:t>These health problems can increase work absenteeism, usage of health insurance and work-related accidents</a:t>
            </a:r>
          </a:p>
        </p:txBody>
      </p:sp>
      <p:sp>
        <p:nvSpPr>
          <p:cNvPr id="9" name="Rectangle: Rounded Corners 8">
            <a:extLst>
              <a:ext uri="{FF2B5EF4-FFF2-40B4-BE49-F238E27FC236}">
                <a16:creationId xmlns:a16="http://schemas.microsoft.com/office/drawing/2014/main" id="{CCF40ACD-0F8A-4078-84CC-0FAD12FBE106}"/>
              </a:ext>
            </a:extLst>
          </p:cNvPr>
          <p:cNvSpPr/>
          <p:nvPr/>
        </p:nvSpPr>
        <p:spPr>
          <a:xfrm>
            <a:off x="185493" y="1061052"/>
            <a:ext cx="4417321" cy="1869866"/>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92D050"/>
              </a:buClr>
            </a:pPr>
            <a:r>
              <a:rPr lang="en-US" sz="1400" b="1" dirty="0">
                <a:solidFill>
                  <a:schemeClr val="tx1"/>
                </a:solidFill>
                <a:latin typeface="Arial" panose="020B0604020202020204" pitchFamily="34" charset="0"/>
                <a:cs typeface="Arial" panose="020B0604020202020204" pitchFamily="34" charset="0"/>
              </a:rPr>
              <a:t>The Facts About Stress</a:t>
            </a:r>
          </a:p>
          <a:p>
            <a:pPr marL="171450" indent="-171450">
              <a:spcBef>
                <a:spcPts val="600"/>
              </a:spcBef>
              <a:buClr>
                <a:srgbClr val="92D050"/>
              </a:buClr>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Called the “health epidemic of the 21</a:t>
            </a:r>
            <a:r>
              <a:rPr lang="en-US" sz="1200" baseline="30000" dirty="0">
                <a:solidFill>
                  <a:schemeClr val="tx1"/>
                </a:solidFill>
                <a:latin typeface="Arial" panose="020B0604020202020204" pitchFamily="34" charset="0"/>
                <a:cs typeface="Arial" panose="020B0604020202020204" pitchFamily="34" charset="0"/>
              </a:rPr>
              <a:t>st</a:t>
            </a:r>
            <a:r>
              <a:rPr lang="en-US" sz="1200" dirty="0">
                <a:solidFill>
                  <a:schemeClr val="tx1"/>
                </a:solidFill>
                <a:latin typeface="Arial" panose="020B0604020202020204" pitchFamily="34" charset="0"/>
                <a:cs typeface="Arial" panose="020B0604020202020204" pitchFamily="34" charset="0"/>
              </a:rPr>
              <a:t> century” by the World Health Organization</a:t>
            </a:r>
          </a:p>
          <a:p>
            <a:pPr marL="171450" lvl="0" indent="-171450">
              <a:spcBef>
                <a:spcPts val="600"/>
              </a:spcBef>
              <a:buClr>
                <a:srgbClr val="92D050"/>
              </a:buClr>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Almost ½ of all workers suffer from moderate to severe stress while on the job </a:t>
            </a:r>
          </a:p>
          <a:p>
            <a:pPr marL="171450" indent="-171450">
              <a:spcBef>
                <a:spcPts val="600"/>
              </a:spcBef>
              <a:buClr>
                <a:srgbClr val="92D050"/>
              </a:buClr>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Impacts all aspects of life – difficulty with focusing on tasks; responsible for errors and/or missed deadlines; trouble getting along with others; missed work days</a:t>
            </a:r>
          </a:p>
        </p:txBody>
      </p:sp>
      <p:graphicFrame>
        <p:nvGraphicFramePr>
          <p:cNvPr id="2" name="Table 1">
            <a:extLst>
              <a:ext uri="{FF2B5EF4-FFF2-40B4-BE49-F238E27FC236}">
                <a16:creationId xmlns:a16="http://schemas.microsoft.com/office/drawing/2014/main" id="{5F5EF9F1-CCCE-43D4-B16B-1C7BAB257447}"/>
              </a:ext>
            </a:extLst>
          </p:cNvPr>
          <p:cNvGraphicFramePr>
            <a:graphicFrameLocks noGrp="1"/>
          </p:cNvGraphicFramePr>
          <p:nvPr>
            <p:extLst>
              <p:ext uri="{D42A27DB-BD31-4B8C-83A1-F6EECF244321}">
                <p14:modId xmlns:p14="http://schemas.microsoft.com/office/powerpoint/2010/main" val="376390198"/>
              </p:ext>
            </p:extLst>
          </p:nvPr>
        </p:nvGraphicFramePr>
        <p:xfrm>
          <a:off x="619279" y="3434748"/>
          <a:ext cx="3653262" cy="1060090"/>
        </p:xfrm>
        <a:graphic>
          <a:graphicData uri="http://schemas.openxmlformats.org/drawingml/2006/table">
            <a:tbl>
              <a:tblPr firstRow="1" bandRow="1">
                <a:tableStyleId>{2D5ABB26-0587-4C30-8999-92F81FD0307C}</a:tableStyleId>
              </a:tblPr>
              <a:tblGrid>
                <a:gridCol w="1695065">
                  <a:extLst>
                    <a:ext uri="{9D8B030D-6E8A-4147-A177-3AD203B41FA5}">
                      <a16:colId xmlns:a16="http://schemas.microsoft.com/office/drawing/2014/main" val="1518362260"/>
                    </a:ext>
                  </a:extLst>
                </a:gridCol>
                <a:gridCol w="1958197">
                  <a:extLst>
                    <a:ext uri="{9D8B030D-6E8A-4147-A177-3AD203B41FA5}">
                      <a16:colId xmlns:a16="http://schemas.microsoft.com/office/drawing/2014/main" val="774404108"/>
                    </a:ext>
                  </a:extLst>
                </a:gridCol>
              </a:tblGrid>
              <a:tr h="212018">
                <a:tc>
                  <a:txBody>
                    <a:bodyPr/>
                    <a:lstStyle/>
                    <a:p>
                      <a:pPr>
                        <a:lnSpc>
                          <a:spcPct val="50000"/>
                        </a:lnSpc>
                      </a:pPr>
                      <a:r>
                        <a:rPr lang="en-US" sz="1000" dirty="0"/>
                        <a:t>High blood pressure</a:t>
                      </a:r>
                      <a:endParaRPr lang="en-US" sz="1000" b="0" dirty="0">
                        <a:latin typeface="Arial" panose="020B0604020202020204" pitchFamily="34" charset="0"/>
                        <a:cs typeface="Arial" panose="020B0604020202020204" pitchFamily="34" charset="0"/>
                      </a:endParaRPr>
                    </a:p>
                  </a:txBody>
                  <a:tcPr/>
                </a:tc>
                <a:tc>
                  <a:txBody>
                    <a:bodyPr/>
                    <a:lstStyle/>
                    <a:p>
                      <a:pPr>
                        <a:lnSpc>
                          <a:spcPct val="50000"/>
                        </a:lnSpc>
                      </a:pPr>
                      <a:r>
                        <a:rPr lang="en-US" sz="1000" dirty="0"/>
                        <a:t>Upset stomach &amp; ulcers</a:t>
                      </a:r>
                      <a:endParaRPr lang="en-US"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90270587"/>
                  </a:ext>
                </a:extLst>
              </a:tr>
              <a:tr h="212018">
                <a:tc>
                  <a:txBody>
                    <a:bodyPr/>
                    <a:lstStyle/>
                    <a:p>
                      <a:pPr>
                        <a:lnSpc>
                          <a:spcPct val="50000"/>
                        </a:lnSpc>
                      </a:pPr>
                      <a:r>
                        <a:rPr lang="en-US" sz="1000" dirty="0"/>
                        <a:t>Headaches</a:t>
                      </a:r>
                      <a:endParaRPr lang="en-US" sz="1000" b="0" dirty="0">
                        <a:latin typeface="Arial" panose="020B0604020202020204" pitchFamily="34" charset="0"/>
                        <a:cs typeface="Arial" panose="020B0604020202020204" pitchFamily="34" charset="0"/>
                      </a:endParaRPr>
                    </a:p>
                  </a:txBody>
                  <a:tcPr/>
                </a:tc>
                <a:tc>
                  <a:txBody>
                    <a:bodyPr/>
                    <a:lstStyle/>
                    <a:p>
                      <a:pPr>
                        <a:lnSpc>
                          <a:spcPct val="50000"/>
                        </a:lnSpc>
                      </a:pPr>
                      <a:r>
                        <a:rPr lang="en-US" sz="1000" dirty="0"/>
                        <a:t>Palpitations</a:t>
                      </a:r>
                      <a:endParaRPr lang="en-US"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22821082"/>
                  </a:ext>
                </a:extLst>
              </a:tr>
              <a:tr h="212018">
                <a:tc>
                  <a:txBody>
                    <a:bodyPr/>
                    <a:lstStyle/>
                    <a:p>
                      <a:pPr>
                        <a:lnSpc>
                          <a:spcPct val="50000"/>
                        </a:lnSpc>
                      </a:pPr>
                      <a:r>
                        <a:rPr lang="en-US" sz="1000" dirty="0"/>
                        <a:t>Fatigue &amp; trouble sleeping</a:t>
                      </a:r>
                      <a:endParaRPr lang="en-US" sz="1000" b="0" dirty="0">
                        <a:latin typeface="Arial" panose="020B0604020202020204" pitchFamily="34" charset="0"/>
                        <a:cs typeface="Arial" panose="020B0604020202020204" pitchFamily="34" charset="0"/>
                      </a:endParaRPr>
                    </a:p>
                  </a:txBody>
                  <a:tcPr/>
                </a:tc>
                <a:tc>
                  <a:txBody>
                    <a:bodyPr/>
                    <a:lstStyle/>
                    <a:p>
                      <a:pPr>
                        <a:lnSpc>
                          <a:spcPct val="50000"/>
                        </a:lnSpc>
                      </a:pPr>
                      <a:r>
                        <a:rPr lang="en-US" sz="1000" dirty="0"/>
                        <a:t>Sweating</a:t>
                      </a:r>
                      <a:endParaRPr lang="en-US"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17763949"/>
                  </a:ext>
                </a:extLst>
              </a:tr>
              <a:tr h="212018">
                <a:tc>
                  <a:txBody>
                    <a:bodyPr/>
                    <a:lstStyle/>
                    <a:p>
                      <a:pPr>
                        <a:lnSpc>
                          <a:spcPct val="50000"/>
                        </a:lnSpc>
                      </a:pPr>
                      <a:r>
                        <a:rPr lang="en-US" sz="1000" dirty="0"/>
                        <a:t>Weight &amp; appetite changes</a:t>
                      </a:r>
                      <a:endParaRPr lang="en-US" sz="1000" b="0" dirty="0">
                        <a:latin typeface="Arial" panose="020B0604020202020204" pitchFamily="34" charset="0"/>
                        <a:cs typeface="Arial" panose="020B0604020202020204" pitchFamily="34" charset="0"/>
                      </a:endParaRPr>
                    </a:p>
                  </a:txBody>
                  <a:tcPr/>
                </a:tc>
                <a:tc>
                  <a:txBody>
                    <a:bodyPr/>
                    <a:lstStyle/>
                    <a:p>
                      <a:pPr>
                        <a:lnSpc>
                          <a:spcPct val="50000"/>
                        </a:lnSpc>
                      </a:pPr>
                      <a:r>
                        <a:rPr lang="en-US" sz="1000" dirty="0"/>
                        <a:t>Dizziness</a:t>
                      </a:r>
                      <a:endParaRPr lang="en-US"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72849034"/>
                  </a:ext>
                </a:extLst>
              </a:tr>
              <a:tr h="212018">
                <a:tc>
                  <a:txBody>
                    <a:bodyPr/>
                    <a:lstStyle/>
                    <a:p>
                      <a:pPr>
                        <a:lnSpc>
                          <a:spcPct val="50000"/>
                        </a:lnSpc>
                      </a:pPr>
                      <a:r>
                        <a:rPr lang="en-US" sz="1000" dirty="0"/>
                        <a:t>Dry mouth</a:t>
                      </a:r>
                      <a:endParaRPr lang="en-US" sz="1000" b="0" dirty="0">
                        <a:latin typeface="Arial" panose="020B0604020202020204" pitchFamily="34" charset="0"/>
                        <a:cs typeface="Arial" panose="020B0604020202020204" pitchFamily="34" charset="0"/>
                      </a:endParaRPr>
                    </a:p>
                  </a:txBody>
                  <a:tcPr/>
                </a:tc>
                <a:tc>
                  <a:txBody>
                    <a:bodyPr/>
                    <a:lstStyle/>
                    <a:p>
                      <a:pPr>
                        <a:lnSpc>
                          <a:spcPct val="50000"/>
                        </a:lnSpc>
                      </a:pPr>
                      <a:r>
                        <a:rPr lang="en-US" sz="1000" dirty="0"/>
                        <a:t>Stiff neck, back pain, muscle aches</a:t>
                      </a:r>
                      <a:endParaRPr lang="en-US"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434474"/>
                  </a:ext>
                </a:extLst>
              </a:tr>
            </a:tbl>
          </a:graphicData>
        </a:graphic>
      </p:graphicFrame>
    </p:spTree>
    <p:extLst>
      <p:ext uri="{BB962C8B-B14F-4D97-AF65-F5344CB8AC3E}">
        <p14:creationId xmlns:p14="http://schemas.microsoft.com/office/powerpoint/2010/main" val="298595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CA8473-DE29-4951-AC09-99A8C48C50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4022" y="6496665"/>
            <a:ext cx="259274" cy="264141"/>
          </a:xfrm>
          <a:prstGeom prst="rect">
            <a:avLst/>
          </a:prstGeom>
        </p:spPr>
      </p:pic>
      <p:sp>
        <p:nvSpPr>
          <p:cNvPr id="3" name="Slide Number Placeholder 2">
            <a:extLst>
              <a:ext uri="{FF2B5EF4-FFF2-40B4-BE49-F238E27FC236}">
                <a16:creationId xmlns:a16="http://schemas.microsoft.com/office/drawing/2014/main" id="{D35F00AC-73C5-40F5-BADA-F374F6E936AC}"/>
              </a:ext>
            </a:extLst>
          </p:cNvPr>
          <p:cNvSpPr>
            <a:spLocks noGrp="1"/>
          </p:cNvSpPr>
          <p:nvPr>
            <p:ph type="sldNum" sz="quarter" idx="4"/>
          </p:nvPr>
        </p:nvSpPr>
        <p:spPr/>
        <p:txBody>
          <a:bodyPr/>
          <a:lstStyle/>
          <a:p>
            <a:fld id="{CC7A0679-BB53-4C03-950E-17A05937A526}" type="slidenum">
              <a:rPr lang="en-US" smtClean="0"/>
              <a:pPr/>
              <a:t>17</a:t>
            </a:fld>
            <a:endParaRPr lang="en-US" dirty="0"/>
          </a:p>
        </p:txBody>
      </p:sp>
      <p:sp>
        <p:nvSpPr>
          <p:cNvPr id="4" name="Title 3">
            <a:extLst>
              <a:ext uri="{FF2B5EF4-FFF2-40B4-BE49-F238E27FC236}">
                <a16:creationId xmlns:a16="http://schemas.microsoft.com/office/drawing/2014/main" id="{143E6DBF-995C-4E98-8D4D-BBCD26B153CB}"/>
              </a:ext>
            </a:extLst>
          </p:cNvPr>
          <p:cNvSpPr>
            <a:spLocks noGrp="1"/>
          </p:cNvSpPr>
          <p:nvPr>
            <p:ph type="title"/>
          </p:nvPr>
        </p:nvSpPr>
        <p:spPr>
          <a:xfrm>
            <a:off x="1402081" y="81455"/>
            <a:ext cx="6926580" cy="541900"/>
          </a:xfrm>
        </p:spPr>
        <p:txBody>
          <a:bodyPr/>
          <a:lstStyle/>
          <a:p>
            <a:pPr algn="ctr"/>
            <a:r>
              <a:rPr lang="en-US" dirty="0"/>
              <a:t>Stress</a:t>
            </a:r>
          </a:p>
        </p:txBody>
      </p:sp>
      <p:sp>
        <p:nvSpPr>
          <p:cNvPr id="9" name="TextBox 8">
            <a:extLst>
              <a:ext uri="{FF2B5EF4-FFF2-40B4-BE49-F238E27FC236}">
                <a16:creationId xmlns:a16="http://schemas.microsoft.com/office/drawing/2014/main" id="{B06ECBF6-FC75-4606-AF00-F49EA20DEC4B}"/>
              </a:ext>
            </a:extLst>
          </p:cNvPr>
          <p:cNvSpPr txBox="1"/>
          <p:nvPr/>
        </p:nvSpPr>
        <p:spPr>
          <a:xfrm>
            <a:off x="310676" y="1581167"/>
            <a:ext cx="1929603" cy="830997"/>
          </a:xfrm>
          <a:prstGeom prst="rect">
            <a:avLst/>
          </a:prstGeom>
          <a:noFill/>
        </p:spPr>
        <p:txBody>
          <a:bodyPr wrap="square" rtlCol="0">
            <a:spAutoFit/>
          </a:bodyPr>
          <a:lstStyle/>
          <a:p>
            <a:r>
              <a:rPr lang="en-US" sz="2400" dirty="0">
                <a:solidFill>
                  <a:srgbClr val="00B0F0"/>
                </a:solidFill>
                <a:latin typeface="Arial Bold" panose="020B0704020202020204" pitchFamily="34" charset="0"/>
                <a:cs typeface="Arial Bold" panose="020B0704020202020204" pitchFamily="34" charset="0"/>
              </a:rPr>
              <a:t>Stress Stoppers</a:t>
            </a:r>
            <a:endParaRPr lang="en-US" sz="2400" dirty="0"/>
          </a:p>
        </p:txBody>
      </p:sp>
      <p:cxnSp>
        <p:nvCxnSpPr>
          <p:cNvPr id="10" name="Straight Connector 9">
            <a:extLst>
              <a:ext uri="{FF2B5EF4-FFF2-40B4-BE49-F238E27FC236}">
                <a16:creationId xmlns:a16="http://schemas.microsoft.com/office/drawing/2014/main" id="{B7AE1A7C-C4A6-4B6D-8C17-455C69166955}"/>
              </a:ext>
            </a:extLst>
          </p:cNvPr>
          <p:cNvCxnSpPr>
            <a:cxnSpLocks/>
          </p:cNvCxnSpPr>
          <p:nvPr/>
        </p:nvCxnSpPr>
        <p:spPr>
          <a:xfrm>
            <a:off x="346842" y="2655962"/>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BD13786A-15C3-493D-A14D-223AAF3DA31B}"/>
              </a:ext>
            </a:extLst>
          </p:cNvPr>
          <p:cNvCxnSpPr>
            <a:cxnSpLocks/>
          </p:cNvCxnSpPr>
          <p:nvPr/>
        </p:nvCxnSpPr>
        <p:spPr>
          <a:xfrm>
            <a:off x="346841" y="1376988"/>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Content Placeholder 1">
            <a:extLst>
              <a:ext uri="{FF2B5EF4-FFF2-40B4-BE49-F238E27FC236}">
                <a16:creationId xmlns:a16="http://schemas.microsoft.com/office/drawing/2014/main" id="{4BC0BA43-EF47-4C25-BF8B-536A2AB5AB75}"/>
              </a:ext>
            </a:extLst>
          </p:cNvPr>
          <p:cNvSpPr>
            <a:spLocks noGrp="1"/>
          </p:cNvSpPr>
          <p:nvPr>
            <p:ph idx="1"/>
          </p:nvPr>
        </p:nvSpPr>
        <p:spPr>
          <a:xfrm>
            <a:off x="3119038" y="1165956"/>
            <a:ext cx="5527928" cy="4803319"/>
          </a:xfrm>
        </p:spPr>
        <p:txBody>
          <a:bodyPr>
            <a:normAutofit lnSpcReduction="10000"/>
          </a:bodyPr>
          <a:lstStyle/>
          <a:p>
            <a:pPr marL="0" indent="0">
              <a:spcAft>
                <a:spcPts val="1200"/>
              </a:spcAft>
              <a:buNone/>
            </a:pPr>
            <a:r>
              <a:rPr lang="en-US" sz="1800" dirty="0"/>
              <a:t>Stress is everywhere and everyone handles it differently.  Following these tips may help you begin coping with your stress right away:</a:t>
            </a:r>
          </a:p>
          <a:p>
            <a:pPr>
              <a:spcBef>
                <a:spcPts val="1200"/>
              </a:spcBef>
              <a:buClr>
                <a:srgbClr val="00B0F0"/>
              </a:buClr>
              <a:buSzPct val="110000"/>
              <a:buFont typeface="Arial" panose="020B0604020202020204" pitchFamily="34" charset="0"/>
              <a:buChar char="›"/>
            </a:pPr>
            <a:r>
              <a:rPr lang="en-US" sz="1400" dirty="0"/>
              <a:t>Know your limits and be realistic about how much you can do. </a:t>
            </a:r>
          </a:p>
          <a:p>
            <a:pPr>
              <a:buClr>
                <a:srgbClr val="00B0F0"/>
              </a:buClr>
              <a:buSzPct val="110000"/>
              <a:buFont typeface="Arial" panose="020B0604020202020204" pitchFamily="34" charset="0"/>
              <a:buChar char="›"/>
            </a:pPr>
            <a:r>
              <a:rPr lang="en-US" sz="1400" dirty="0"/>
              <a:t>Set priorities and focus on what is most important.</a:t>
            </a:r>
          </a:p>
          <a:p>
            <a:pPr>
              <a:buClr>
                <a:srgbClr val="00B0F0"/>
              </a:buClr>
              <a:buSzPct val="110000"/>
              <a:buFont typeface="Arial" panose="020B0604020202020204" pitchFamily="34" charset="0"/>
              <a:buChar char="›"/>
            </a:pPr>
            <a:r>
              <a:rPr lang="en-US" sz="1400" dirty="0"/>
              <a:t>Take one thing at a time.  </a:t>
            </a:r>
          </a:p>
          <a:p>
            <a:pPr>
              <a:buClr>
                <a:srgbClr val="00B0F0"/>
              </a:buClr>
              <a:buSzPct val="110000"/>
              <a:buFont typeface="Arial" panose="020B0604020202020204" pitchFamily="34" charset="0"/>
              <a:buChar char="›"/>
            </a:pPr>
            <a:r>
              <a:rPr lang="en-US" sz="1400" dirty="0"/>
              <a:t>Don’t expect perfection. </a:t>
            </a:r>
          </a:p>
          <a:p>
            <a:pPr>
              <a:buClr>
                <a:srgbClr val="00B0F0"/>
              </a:buClr>
              <a:buSzPct val="110000"/>
              <a:buFont typeface="Arial" panose="020B0604020202020204" pitchFamily="34" charset="0"/>
              <a:buChar char="›"/>
            </a:pPr>
            <a:r>
              <a:rPr lang="en-US" sz="1400" dirty="0"/>
              <a:t>Ask for help if you need it. </a:t>
            </a:r>
          </a:p>
          <a:p>
            <a:pPr>
              <a:buClr>
                <a:srgbClr val="00B0F0"/>
              </a:buClr>
              <a:buSzPct val="110000"/>
              <a:buFont typeface="Arial" panose="020B0604020202020204" pitchFamily="34" charset="0"/>
              <a:buChar char="›"/>
            </a:pPr>
            <a:r>
              <a:rPr lang="en-US" sz="1400" dirty="0"/>
              <a:t>Have quiet time daily. Relax, even if it is 5-10 minutes. </a:t>
            </a:r>
          </a:p>
          <a:p>
            <a:pPr>
              <a:buClr>
                <a:srgbClr val="00B0F0"/>
              </a:buClr>
              <a:buSzPct val="110000"/>
              <a:buFont typeface="Arial" panose="020B0604020202020204" pitchFamily="34" charset="0"/>
              <a:buChar char="›"/>
            </a:pPr>
            <a:r>
              <a:rPr lang="en-US" sz="1400" dirty="0"/>
              <a:t>Take mental vacation. Close your eyes and imagine a place where you feel relaxed and comfortable. </a:t>
            </a:r>
          </a:p>
          <a:p>
            <a:pPr>
              <a:buClr>
                <a:srgbClr val="00B0F0"/>
              </a:buClr>
              <a:buSzPct val="110000"/>
              <a:buFont typeface="Arial" panose="020B0604020202020204" pitchFamily="34" charset="0"/>
              <a:buChar char="›"/>
            </a:pPr>
            <a:r>
              <a:rPr lang="en-US" sz="1400" dirty="0"/>
              <a:t>Exercise and stretch. </a:t>
            </a:r>
          </a:p>
          <a:p>
            <a:pPr>
              <a:buClr>
                <a:srgbClr val="00B0F0"/>
              </a:buClr>
              <a:buSzPct val="110000"/>
              <a:buFont typeface="Arial" panose="020B0604020202020204" pitchFamily="34" charset="0"/>
              <a:buChar char="›"/>
            </a:pPr>
            <a:r>
              <a:rPr lang="en-US" sz="1400" dirty="0"/>
              <a:t>Develop a hobby and do something you enjoy. </a:t>
            </a:r>
          </a:p>
          <a:p>
            <a:pPr>
              <a:buClr>
                <a:srgbClr val="00B0F0"/>
              </a:buClr>
              <a:buSzPct val="110000"/>
              <a:buFont typeface="Arial" panose="020B0604020202020204" pitchFamily="34" charset="0"/>
              <a:buChar char="›"/>
            </a:pPr>
            <a:r>
              <a:rPr lang="en-US" sz="1400" dirty="0"/>
              <a:t>Eat well and get plenty of rest. </a:t>
            </a:r>
          </a:p>
          <a:p>
            <a:pPr>
              <a:buClr>
                <a:srgbClr val="00B0F0"/>
              </a:buClr>
              <a:buSzPct val="110000"/>
              <a:buFont typeface="Arial" panose="020B0604020202020204" pitchFamily="34" charset="0"/>
              <a:buChar char="›"/>
            </a:pPr>
            <a:r>
              <a:rPr lang="en-US" sz="1400" dirty="0"/>
              <a:t>Have a support system. Don’t try to cope alone. Let friends and family provide encouragement, motivation, support and guidance.  </a:t>
            </a:r>
          </a:p>
        </p:txBody>
      </p:sp>
    </p:spTree>
    <p:extLst>
      <p:ext uri="{BB962C8B-B14F-4D97-AF65-F5344CB8AC3E}">
        <p14:creationId xmlns:p14="http://schemas.microsoft.com/office/powerpoint/2010/main" val="772661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owl of oranges on a table&#10;&#10;Description generated with high confidence">
            <a:extLst>
              <a:ext uri="{FF2B5EF4-FFF2-40B4-BE49-F238E27FC236}">
                <a16:creationId xmlns:a16="http://schemas.microsoft.com/office/drawing/2014/main" id="{68E4803F-A6BC-4927-BB2F-98B9E974A9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551872"/>
            <a:ext cx="3459192" cy="2306128"/>
          </a:xfrm>
        </p:spPr>
      </p:pic>
      <p:sp>
        <p:nvSpPr>
          <p:cNvPr id="3" name="Slide Number Placeholder 2">
            <a:extLst>
              <a:ext uri="{FF2B5EF4-FFF2-40B4-BE49-F238E27FC236}">
                <a16:creationId xmlns:a16="http://schemas.microsoft.com/office/drawing/2014/main" id="{5818B1A2-BF79-4E23-A6DD-E7CDDE2ED53A}"/>
              </a:ext>
            </a:extLst>
          </p:cNvPr>
          <p:cNvSpPr>
            <a:spLocks noGrp="1"/>
          </p:cNvSpPr>
          <p:nvPr>
            <p:ph type="sldNum" sz="quarter" idx="4"/>
          </p:nvPr>
        </p:nvSpPr>
        <p:spPr/>
        <p:txBody>
          <a:bodyPr/>
          <a:lstStyle/>
          <a:p>
            <a:fld id="{CC7A0679-BB53-4C03-950E-17A05937A526}" type="slidenum">
              <a:rPr lang="en-US" smtClean="0"/>
              <a:pPr/>
              <a:t>18</a:t>
            </a:fld>
            <a:endParaRPr lang="en-US" dirty="0"/>
          </a:p>
        </p:txBody>
      </p:sp>
      <p:sp>
        <p:nvSpPr>
          <p:cNvPr id="4" name="Title 3">
            <a:extLst>
              <a:ext uri="{FF2B5EF4-FFF2-40B4-BE49-F238E27FC236}">
                <a16:creationId xmlns:a16="http://schemas.microsoft.com/office/drawing/2014/main" id="{47C80D1C-5EE3-48A5-91EE-17D75E13EC09}"/>
              </a:ext>
            </a:extLst>
          </p:cNvPr>
          <p:cNvSpPr>
            <a:spLocks noGrp="1"/>
          </p:cNvSpPr>
          <p:nvPr>
            <p:ph type="title"/>
          </p:nvPr>
        </p:nvSpPr>
        <p:spPr>
          <a:xfrm>
            <a:off x="1362974" y="81455"/>
            <a:ext cx="6763109" cy="541900"/>
          </a:xfrm>
        </p:spPr>
        <p:txBody>
          <a:bodyPr/>
          <a:lstStyle/>
          <a:p>
            <a:pPr algn="ctr"/>
            <a:r>
              <a:rPr lang="en-US" dirty="0"/>
              <a:t>Nutrition</a:t>
            </a:r>
          </a:p>
        </p:txBody>
      </p:sp>
      <p:sp>
        <p:nvSpPr>
          <p:cNvPr id="7" name="TextBox 6">
            <a:extLst>
              <a:ext uri="{FF2B5EF4-FFF2-40B4-BE49-F238E27FC236}">
                <a16:creationId xmlns:a16="http://schemas.microsoft.com/office/drawing/2014/main" id="{B4EBA579-F6A7-4A8D-97E5-F239EDB6C87F}"/>
              </a:ext>
            </a:extLst>
          </p:cNvPr>
          <p:cNvSpPr txBox="1"/>
          <p:nvPr/>
        </p:nvSpPr>
        <p:spPr>
          <a:xfrm>
            <a:off x="3804923" y="1162160"/>
            <a:ext cx="4558270" cy="5016758"/>
          </a:xfrm>
          <a:prstGeom prst="rect">
            <a:avLst/>
          </a:prstGeom>
          <a:noFill/>
        </p:spPr>
        <p:txBody>
          <a:bodyPr wrap="square" rtlCol="0">
            <a:spAutoFit/>
          </a:bodyPr>
          <a:lstStyle/>
          <a:p>
            <a:endParaRPr lang="en-US" dirty="0"/>
          </a:p>
          <a:p>
            <a:pPr marL="0" lvl="1"/>
            <a:r>
              <a:rPr lang="en-US" dirty="0"/>
              <a:t>Chances are you’ve heard the old adage “</a:t>
            </a:r>
            <a:r>
              <a:rPr lang="en-US" b="1" dirty="0"/>
              <a:t>you are what you eat</a:t>
            </a:r>
            <a:r>
              <a:rPr lang="en-US" dirty="0"/>
              <a:t>.” The idea is that everything you eat affects the way your body functions and how it performs. When you eat healthfully, your body processes the nutrients and maximizes them for optimal energy.</a:t>
            </a:r>
            <a:endParaRPr lang="en-US" sz="1400" dirty="0"/>
          </a:p>
          <a:p>
            <a:pPr marL="0" lvl="1"/>
            <a:endParaRPr lang="en-US" sz="1400" dirty="0"/>
          </a:p>
          <a:p>
            <a:pPr marL="0" lvl="1"/>
            <a:r>
              <a:rPr lang="en-US" b="1" dirty="0"/>
              <a:t>Poor nutrition </a:t>
            </a:r>
            <a:r>
              <a:rPr lang="en-US" dirty="0"/>
              <a:t>— often in the form of empty calories — doesn’t give you the energy that you need. Productivity and overall well-being suffer as a result of poor nutrition.</a:t>
            </a:r>
            <a:endParaRPr lang="en-US" sz="1400" dirty="0"/>
          </a:p>
          <a:p>
            <a:endParaRPr lang="en-US" dirty="0"/>
          </a:p>
          <a:p>
            <a:pPr marL="0" lvl="1"/>
            <a:r>
              <a:rPr lang="en-US" dirty="0"/>
              <a:t>A </a:t>
            </a:r>
            <a:r>
              <a:rPr lang="en-US" b="1" dirty="0"/>
              <a:t>healthy diet </a:t>
            </a:r>
            <a:r>
              <a:rPr lang="en-US" dirty="0"/>
              <a:t>helps you control your weight and lower your cholesterol, but also improve your concentration, alertness, problem-solving skills, and productivity.</a:t>
            </a:r>
            <a:endParaRPr lang="en-US" sz="1400" dirty="0"/>
          </a:p>
          <a:p>
            <a:endParaRPr lang="en-US" dirty="0"/>
          </a:p>
        </p:txBody>
      </p:sp>
      <p:sp>
        <p:nvSpPr>
          <p:cNvPr id="8" name="Rounded Rectangle 2">
            <a:extLst>
              <a:ext uri="{FF2B5EF4-FFF2-40B4-BE49-F238E27FC236}">
                <a16:creationId xmlns:a16="http://schemas.microsoft.com/office/drawing/2014/main" id="{24EADC09-161D-48ED-B8D4-962E80E025FE}"/>
              </a:ext>
            </a:extLst>
          </p:cNvPr>
          <p:cNvSpPr/>
          <p:nvPr/>
        </p:nvSpPr>
        <p:spPr>
          <a:xfrm>
            <a:off x="222526" y="1291085"/>
            <a:ext cx="3236666" cy="28553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2713" lvl="2"/>
            <a:r>
              <a:rPr lang="en-US" sz="1400" dirty="0">
                <a:latin typeface="Arial" panose="020B0604020202020204" pitchFamily="34" charset="0"/>
                <a:cs typeface="Arial" panose="020B0604020202020204" pitchFamily="34" charset="0"/>
              </a:rPr>
              <a:t>Poor dietary habits can lead to:</a:t>
            </a:r>
          </a:p>
          <a:p>
            <a:pPr marL="284163" lvl="2" indent="-171450">
              <a:spcBef>
                <a:spcPts val="600"/>
              </a:spcBef>
              <a:buFont typeface="Calibri" panose="020F0502020204030204" pitchFamily="34" charset="0"/>
              <a:buChar char="›"/>
            </a:pPr>
            <a:r>
              <a:rPr lang="en-US" sz="1200" dirty="0"/>
              <a:t>Fatigue</a:t>
            </a:r>
            <a:endParaRPr lang="en-US" sz="1050" dirty="0"/>
          </a:p>
          <a:p>
            <a:pPr marL="284163" lvl="2" indent="-171450">
              <a:buFont typeface="Calibri" panose="020F0502020204030204" pitchFamily="34" charset="0"/>
              <a:buChar char="›"/>
            </a:pPr>
            <a:r>
              <a:rPr lang="en-US" sz="1200" dirty="0"/>
              <a:t>decreased mental effectiveness</a:t>
            </a:r>
            <a:endParaRPr lang="en-US" sz="1050" dirty="0"/>
          </a:p>
          <a:p>
            <a:pPr marL="284163" lvl="2" indent="-171450">
              <a:buFont typeface="Calibri" panose="020F0502020204030204" pitchFamily="34" charset="0"/>
              <a:buChar char="›"/>
            </a:pPr>
            <a:r>
              <a:rPr lang="en-US" sz="1200" dirty="0"/>
              <a:t>irritability</a:t>
            </a:r>
            <a:endParaRPr lang="en-US" sz="1050" dirty="0"/>
          </a:p>
          <a:p>
            <a:pPr marL="284163" lvl="2" indent="-171450">
              <a:buFont typeface="Calibri" panose="020F0502020204030204" pitchFamily="34" charset="0"/>
              <a:buChar char="›"/>
            </a:pPr>
            <a:r>
              <a:rPr lang="en-US" sz="1200" dirty="0"/>
              <a:t>lower energy levels</a:t>
            </a:r>
            <a:endParaRPr lang="en-US" sz="1050" dirty="0"/>
          </a:p>
          <a:p>
            <a:pPr marL="284163" lvl="2" indent="-171450">
              <a:buFont typeface="Calibri" panose="020F0502020204030204" pitchFamily="34" charset="0"/>
              <a:buChar char="›"/>
            </a:pPr>
            <a:r>
              <a:rPr lang="en-US" sz="1200" dirty="0"/>
              <a:t>reduced ability to think clearly</a:t>
            </a:r>
            <a:endParaRPr lang="en-US" sz="1050" dirty="0"/>
          </a:p>
          <a:p>
            <a:pPr marL="284163" lvl="2" indent="-171450">
              <a:buFont typeface="Calibri" panose="020F0502020204030204" pitchFamily="34" charset="0"/>
              <a:buChar char="›"/>
            </a:pPr>
            <a:r>
              <a:rPr lang="en-US" sz="1200" dirty="0"/>
              <a:t>decreased ability to perform your job effectively</a:t>
            </a:r>
            <a:endParaRPr lang="en-US" sz="1050" dirty="0"/>
          </a:p>
          <a:p>
            <a:pPr marL="284163" lvl="2" indent="-171450">
              <a:buFont typeface="Calibri" panose="020F0502020204030204" pitchFamily="34" charset="0"/>
              <a:buChar char="›"/>
            </a:pPr>
            <a:r>
              <a:rPr lang="en-US" sz="1200" dirty="0"/>
              <a:t>higher levels of stress and depression</a:t>
            </a:r>
            <a:endParaRPr lang="en-US" sz="1050" dirty="0"/>
          </a:p>
          <a:p>
            <a:pPr marL="284163" lvl="2" indent="-171450">
              <a:buFont typeface="Calibri" panose="020F0502020204030204" pitchFamily="34" charset="0"/>
              <a:buChar char="›"/>
            </a:pPr>
            <a:r>
              <a:rPr lang="en-US" sz="1200" dirty="0"/>
              <a:t>decreased productivity</a:t>
            </a:r>
            <a:endParaRPr lang="en-US" sz="1050" dirty="0"/>
          </a:p>
        </p:txBody>
      </p:sp>
    </p:spTree>
    <p:extLst>
      <p:ext uri="{BB962C8B-B14F-4D97-AF65-F5344CB8AC3E}">
        <p14:creationId xmlns:p14="http://schemas.microsoft.com/office/powerpoint/2010/main" val="3906614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96A63B-EB1C-472D-A9F9-A89A80B58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4022" y="6496665"/>
            <a:ext cx="259274" cy="264141"/>
          </a:xfrm>
          <a:prstGeom prst="rect">
            <a:avLst/>
          </a:prstGeom>
        </p:spPr>
      </p:pic>
      <p:sp>
        <p:nvSpPr>
          <p:cNvPr id="3" name="Slide Number Placeholder 2">
            <a:extLst>
              <a:ext uri="{FF2B5EF4-FFF2-40B4-BE49-F238E27FC236}">
                <a16:creationId xmlns:a16="http://schemas.microsoft.com/office/drawing/2014/main" id="{E0065895-3C34-494F-95D2-F65338C005AD}"/>
              </a:ext>
            </a:extLst>
          </p:cNvPr>
          <p:cNvSpPr>
            <a:spLocks noGrp="1"/>
          </p:cNvSpPr>
          <p:nvPr>
            <p:ph type="sldNum" sz="quarter" idx="4"/>
          </p:nvPr>
        </p:nvSpPr>
        <p:spPr/>
        <p:txBody>
          <a:bodyPr/>
          <a:lstStyle/>
          <a:p>
            <a:fld id="{CC7A0679-BB53-4C03-950E-17A05937A526}" type="slidenum">
              <a:rPr lang="en-US" smtClean="0"/>
              <a:pPr/>
              <a:t>19</a:t>
            </a:fld>
            <a:endParaRPr lang="en-US" dirty="0"/>
          </a:p>
        </p:txBody>
      </p:sp>
      <p:sp>
        <p:nvSpPr>
          <p:cNvPr id="4" name="Title 3">
            <a:extLst>
              <a:ext uri="{FF2B5EF4-FFF2-40B4-BE49-F238E27FC236}">
                <a16:creationId xmlns:a16="http://schemas.microsoft.com/office/drawing/2014/main" id="{844744AF-CDBA-41CB-AF39-219D3E6A299D}"/>
              </a:ext>
            </a:extLst>
          </p:cNvPr>
          <p:cNvSpPr>
            <a:spLocks noGrp="1"/>
          </p:cNvSpPr>
          <p:nvPr>
            <p:ph type="title"/>
          </p:nvPr>
        </p:nvSpPr>
        <p:spPr>
          <a:xfrm>
            <a:off x="1464591" y="81455"/>
            <a:ext cx="6506218" cy="541900"/>
          </a:xfrm>
        </p:spPr>
        <p:txBody>
          <a:bodyPr/>
          <a:lstStyle/>
          <a:p>
            <a:pPr algn="ctr"/>
            <a:r>
              <a:rPr lang="en-US" dirty="0"/>
              <a:t>Nutrition</a:t>
            </a:r>
          </a:p>
        </p:txBody>
      </p:sp>
      <p:pic>
        <p:nvPicPr>
          <p:cNvPr id="7" name="Picture 6">
            <a:extLst>
              <a:ext uri="{FF2B5EF4-FFF2-40B4-BE49-F238E27FC236}">
                <a16:creationId xmlns:a16="http://schemas.microsoft.com/office/drawing/2014/main" id="{8B0D397C-B158-44F7-852B-05DA6496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63" y="971857"/>
            <a:ext cx="6000750" cy="5591175"/>
          </a:xfrm>
          <a:prstGeom prst="rect">
            <a:avLst/>
          </a:prstGeom>
        </p:spPr>
      </p:pic>
      <p:sp>
        <p:nvSpPr>
          <p:cNvPr id="8" name="Rectangle: Rounded Corners 7">
            <a:extLst>
              <a:ext uri="{FF2B5EF4-FFF2-40B4-BE49-F238E27FC236}">
                <a16:creationId xmlns:a16="http://schemas.microsoft.com/office/drawing/2014/main" id="{499C4898-0731-4FDF-897C-A86B146B176E}"/>
              </a:ext>
            </a:extLst>
          </p:cNvPr>
          <p:cNvSpPr/>
          <p:nvPr/>
        </p:nvSpPr>
        <p:spPr>
          <a:xfrm>
            <a:off x="6579031" y="1658320"/>
            <a:ext cx="2264206" cy="43316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9E6613-0CA9-4250-8B07-EB7C83A6B751}"/>
              </a:ext>
            </a:extLst>
          </p:cNvPr>
          <p:cNvSpPr txBox="1"/>
          <p:nvPr/>
        </p:nvSpPr>
        <p:spPr>
          <a:xfrm>
            <a:off x="6761997" y="1912213"/>
            <a:ext cx="1898273" cy="4124206"/>
          </a:xfrm>
          <a:prstGeom prst="rect">
            <a:avLst/>
          </a:prstGeom>
          <a:noFill/>
        </p:spPr>
        <p:txBody>
          <a:bodyPr wrap="square" rtlCol="0">
            <a:spAutoFit/>
          </a:bodyPr>
          <a:lstStyle/>
          <a:p>
            <a:pPr algn="ctr"/>
            <a:r>
              <a:rPr lang="en-US" sz="1400" dirty="0">
                <a:solidFill>
                  <a:schemeClr val="bg1"/>
                </a:solidFill>
                <a:latin typeface="Arial Bold" panose="020B0704020202020204" pitchFamily="34" charset="0"/>
                <a:cs typeface="Arial Bold" panose="020B0704020202020204" pitchFamily="34" charset="0"/>
              </a:rPr>
              <a:t>MEASURING UP</a:t>
            </a:r>
          </a:p>
          <a:p>
            <a:endParaRPr lang="en-US" sz="1000" dirty="0">
              <a:solidFill>
                <a:schemeClr val="bg1"/>
              </a:solidFill>
              <a:latin typeface="Arial" panose="020B0604020202020204" pitchFamily="34" charset="0"/>
              <a:cs typeface="Arial" panose="020B0604020202020204" pitchFamily="34" charset="0"/>
            </a:endParaRPr>
          </a:p>
          <a:p>
            <a:r>
              <a:rPr lang="en-US" sz="1000" dirty="0">
                <a:solidFill>
                  <a:schemeClr val="bg1"/>
                </a:solidFill>
                <a:latin typeface="Arial" panose="020B0604020202020204" pitchFamily="34" charset="0"/>
                <a:cs typeface="Arial" panose="020B0604020202020204" pitchFamily="34" charset="0"/>
              </a:rPr>
              <a:t>Measuring tools are a good way to help control portions, especially at home.  Examples of measuring tools include measuring cups, measuring spoons  and food scales. </a:t>
            </a:r>
          </a:p>
          <a:p>
            <a:endParaRPr lang="en-US" sz="1000" dirty="0">
              <a:solidFill>
                <a:schemeClr val="bg1"/>
              </a:solidFill>
              <a:latin typeface="Arial" panose="020B0604020202020204" pitchFamily="34" charset="0"/>
              <a:cs typeface="Arial" panose="020B0604020202020204" pitchFamily="34" charset="0"/>
            </a:endParaRPr>
          </a:p>
          <a:p>
            <a:r>
              <a:rPr lang="en-US" sz="1000" dirty="0">
                <a:solidFill>
                  <a:schemeClr val="bg1"/>
                </a:solidFill>
                <a:latin typeface="Arial" panose="020B0604020202020204" pitchFamily="34" charset="0"/>
                <a:cs typeface="Arial" panose="020B0604020202020204" pitchFamily="34" charset="0"/>
              </a:rPr>
              <a:t>When Measuring:</a:t>
            </a:r>
          </a:p>
          <a:p>
            <a:r>
              <a:rPr lang="en-US" sz="1000" dirty="0">
                <a:solidFill>
                  <a:schemeClr val="bg1"/>
                </a:solidFill>
                <a:latin typeface="Arial" panose="020B0604020202020204" pitchFamily="34" charset="0"/>
                <a:cs typeface="Arial" panose="020B0604020202020204" pitchFamily="34" charset="0"/>
              </a:rPr>
              <a:t> </a:t>
            </a: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Measure foods after they are cooked. </a:t>
            </a:r>
          </a:p>
          <a:p>
            <a:pPr marL="171450" indent="-171450">
              <a:buFont typeface="Wingdings" panose="05000000000000000000" pitchFamily="2" charset="2"/>
              <a:buChar char="§"/>
            </a:pPr>
            <a:endParaRPr lang="en-US" sz="1000" dirty="0">
              <a:solidFill>
                <a:schemeClr val="bg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Use measuring spoons for oil, margarine and salad dressings. Tableware is inaccurate for measuring. </a:t>
            </a:r>
          </a:p>
          <a:p>
            <a:pPr marL="171450" indent="-171450">
              <a:buFont typeface="Wingdings" panose="05000000000000000000" pitchFamily="2" charset="2"/>
              <a:buChar char="§"/>
            </a:pPr>
            <a:endParaRPr lang="en-US" sz="1000" dirty="0">
              <a:solidFill>
                <a:schemeClr val="bg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000" dirty="0">
                <a:solidFill>
                  <a:schemeClr val="bg1"/>
                </a:solidFill>
                <a:latin typeface="Arial" panose="020B0604020202020204" pitchFamily="34" charset="0"/>
                <a:cs typeface="Arial" panose="020B0604020202020204" pitchFamily="34" charset="0"/>
              </a:rPr>
              <a:t>Use measuring tools to find out how much the cup, glass and other pieces of dishware you use actually hold.</a:t>
            </a:r>
          </a:p>
          <a:p>
            <a:endParaRPr lang="en-US" dirty="0">
              <a:solidFill>
                <a:schemeClr val="bg1"/>
              </a:solidFill>
            </a:endParaRPr>
          </a:p>
        </p:txBody>
      </p:sp>
    </p:spTree>
    <p:extLst>
      <p:ext uri="{BB962C8B-B14F-4D97-AF65-F5344CB8AC3E}">
        <p14:creationId xmlns:p14="http://schemas.microsoft.com/office/powerpoint/2010/main" val="1560267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88AD86-BB28-44ED-B6EE-50D7D83F4078}"/>
              </a:ext>
            </a:extLst>
          </p:cNvPr>
          <p:cNvSpPr>
            <a:spLocks noGrp="1"/>
          </p:cNvSpPr>
          <p:nvPr>
            <p:ph idx="1"/>
          </p:nvPr>
        </p:nvSpPr>
        <p:spPr>
          <a:xfrm>
            <a:off x="970736" y="1883929"/>
            <a:ext cx="4739951" cy="4282286"/>
          </a:xfrm>
        </p:spPr>
        <p:txBody>
          <a:bodyPr>
            <a:normAutofit/>
          </a:bodyPr>
          <a:lstStyle/>
          <a:p>
            <a:pPr>
              <a:spcBef>
                <a:spcPts val="1200"/>
              </a:spcBef>
            </a:pPr>
            <a:r>
              <a:rPr lang="en-US" dirty="0"/>
              <a:t>Why?</a:t>
            </a:r>
          </a:p>
          <a:p>
            <a:pPr lvl="1">
              <a:spcBef>
                <a:spcPts val="1200"/>
              </a:spcBef>
            </a:pPr>
            <a:r>
              <a:rPr lang="en-US" dirty="0"/>
              <a:t>Live Longer</a:t>
            </a:r>
          </a:p>
          <a:p>
            <a:pPr lvl="1">
              <a:spcBef>
                <a:spcPts val="1200"/>
              </a:spcBef>
            </a:pPr>
            <a:r>
              <a:rPr lang="en-US" dirty="0"/>
              <a:t>Enjoy Activity</a:t>
            </a:r>
          </a:p>
          <a:p>
            <a:pPr lvl="1">
              <a:spcBef>
                <a:spcPts val="1200"/>
              </a:spcBef>
            </a:pPr>
            <a:r>
              <a:rPr lang="en-US" dirty="0"/>
              <a:t>Save Money (premium, medications, doctor costs)</a:t>
            </a:r>
          </a:p>
        </p:txBody>
      </p:sp>
      <p:sp>
        <p:nvSpPr>
          <p:cNvPr id="3" name="Slide Number Placeholder 2">
            <a:extLst>
              <a:ext uri="{FF2B5EF4-FFF2-40B4-BE49-F238E27FC236}">
                <a16:creationId xmlns:a16="http://schemas.microsoft.com/office/drawing/2014/main" id="{E1420589-6744-4245-B7F7-1DFA31D9997A}"/>
              </a:ext>
            </a:extLst>
          </p:cNvPr>
          <p:cNvSpPr>
            <a:spLocks noGrp="1"/>
          </p:cNvSpPr>
          <p:nvPr>
            <p:ph type="sldNum" sz="quarter" idx="4"/>
          </p:nvPr>
        </p:nvSpPr>
        <p:spPr/>
        <p:txBody>
          <a:bodyPr/>
          <a:lstStyle/>
          <a:p>
            <a:fld id="{CC7A0679-BB53-4C03-950E-17A05937A526}" type="slidenum">
              <a:rPr lang="en-US" smtClean="0"/>
              <a:pPr/>
              <a:t>2</a:t>
            </a:fld>
            <a:endParaRPr lang="en-US" dirty="0"/>
          </a:p>
        </p:txBody>
      </p:sp>
      <p:sp>
        <p:nvSpPr>
          <p:cNvPr id="4" name="Title 3">
            <a:extLst>
              <a:ext uri="{FF2B5EF4-FFF2-40B4-BE49-F238E27FC236}">
                <a16:creationId xmlns:a16="http://schemas.microsoft.com/office/drawing/2014/main" id="{03B208D6-D8AF-416E-A1D5-4D44CCCDDE2B}"/>
              </a:ext>
            </a:extLst>
          </p:cNvPr>
          <p:cNvSpPr>
            <a:spLocks noGrp="1"/>
          </p:cNvSpPr>
          <p:nvPr>
            <p:ph type="title"/>
          </p:nvPr>
        </p:nvSpPr>
        <p:spPr>
          <a:xfrm>
            <a:off x="1324303" y="81455"/>
            <a:ext cx="7483366" cy="541900"/>
          </a:xfrm>
        </p:spPr>
        <p:txBody>
          <a:bodyPr/>
          <a:lstStyle/>
          <a:p>
            <a:pPr algn="ctr"/>
            <a:r>
              <a:rPr lang="en-US" dirty="0"/>
              <a:t>Making Cents of Wellness</a:t>
            </a:r>
          </a:p>
        </p:txBody>
      </p:sp>
    </p:spTree>
    <p:extLst>
      <p:ext uri="{BB962C8B-B14F-4D97-AF65-F5344CB8AC3E}">
        <p14:creationId xmlns:p14="http://schemas.microsoft.com/office/powerpoint/2010/main" val="1747108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6BC1E-FAAF-400C-8815-4C04A0FB6489}"/>
              </a:ext>
            </a:extLst>
          </p:cNvPr>
          <p:cNvSpPr>
            <a:spLocks noGrp="1"/>
          </p:cNvSpPr>
          <p:nvPr>
            <p:ph idx="1"/>
          </p:nvPr>
        </p:nvSpPr>
        <p:spPr>
          <a:xfrm>
            <a:off x="698740" y="895739"/>
            <a:ext cx="7773455" cy="5667293"/>
          </a:xfrm>
        </p:spPr>
        <p:txBody>
          <a:bodyPr>
            <a:normAutofit/>
          </a:bodyPr>
          <a:lstStyle/>
          <a:p>
            <a:pPr>
              <a:buClr>
                <a:srgbClr val="00B0F0"/>
              </a:buClr>
              <a:buFont typeface="Arial" panose="020B0604020202020204" pitchFamily="34" charset="0"/>
              <a:buChar char="›"/>
            </a:pPr>
            <a:r>
              <a:rPr lang="en-US" sz="2000" dirty="0"/>
              <a:t>Choose foods and beverages from each food group </a:t>
            </a:r>
          </a:p>
          <a:p>
            <a:pPr>
              <a:buClr>
                <a:srgbClr val="00B0F0"/>
              </a:buClr>
              <a:buFont typeface="Arial" panose="020B0604020202020204" pitchFamily="34" charset="0"/>
              <a:buChar char="›"/>
            </a:pPr>
            <a:r>
              <a:rPr lang="en-US" sz="2000" dirty="0"/>
              <a:t>Make sure choices are limited in sodium, saturated fat, and added sugars </a:t>
            </a:r>
          </a:p>
          <a:p>
            <a:pPr>
              <a:buClr>
                <a:srgbClr val="00B0F0"/>
              </a:buClr>
              <a:buFont typeface="Arial" panose="020B0604020202020204" pitchFamily="34" charset="0"/>
              <a:buChar char="›"/>
            </a:pPr>
            <a:r>
              <a:rPr lang="en-US" sz="2000" dirty="0"/>
              <a:t>Start with small changes to make healthier choices you can enjoy.</a:t>
            </a:r>
          </a:p>
        </p:txBody>
      </p:sp>
      <p:sp>
        <p:nvSpPr>
          <p:cNvPr id="4" name="Slide Number Placeholder 3">
            <a:extLst>
              <a:ext uri="{FF2B5EF4-FFF2-40B4-BE49-F238E27FC236}">
                <a16:creationId xmlns:a16="http://schemas.microsoft.com/office/drawing/2014/main" id="{69A61B2A-28AB-470A-A70E-78F332697749}"/>
              </a:ext>
            </a:extLst>
          </p:cNvPr>
          <p:cNvSpPr>
            <a:spLocks noGrp="1"/>
          </p:cNvSpPr>
          <p:nvPr>
            <p:ph type="sldNum" sz="quarter" idx="4"/>
          </p:nvPr>
        </p:nvSpPr>
        <p:spPr/>
        <p:txBody>
          <a:bodyPr/>
          <a:lstStyle/>
          <a:p>
            <a:fld id="{CC7A0679-BB53-4C03-950E-17A05937A526}" type="slidenum">
              <a:rPr lang="en-US" smtClean="0"/>
              <a:pPr/>
              <a:t>20</a:t>
            </a:fld>
            <a:endParaRPr lang="en-US" dirty="0"/>
          </a:p>
        </p:txBody>
      </p:sp>
      <p:sp>
        <p:nvSpPr>
          <p:cNvPr id="6" name="Title 3">
            <a:extLst>
              <a:ext uri="{FF2B5EF4-FFF2-40B4-BE49-F238E27FC236}">
                <a16:creationId xmlns:a16="http://schemas.microsoft.com/office/drawing/2014/main" id="{A4198378-72F8-43A7-A0BD-B9E5AD7686EF}"/>
              </a:ext>
            </a:extLst>
          </p:cNvPr>
          <p:cNvSpPr>
            <a:spLocks noGrp="1"/>
          </p:cNvSpPr>
          <p:nvPr>
            <p:ph type="title"/>
          </p:nvPr>
        </p:nvSpPr>
        <p:spPr>
          <a:xfrm>
            <a:off x="1464591" y="81455"/>
            <a:ext cx="6506218" cy="541900"/>
          </a:xfrm>
        </p:spPr>
        <p:txBody>
          <a:bodyPr/>
          <a:lstStyle/>
          <a:p>
            <a:pPr algn="ctr"/>
            <a:r>
              <a:rPr lang="en-US" dirty="0"/>
              <a:t>Nutrition</a:t>
            </a:r>
          </a:p>
        </p:txBody>
      </p:sp>
      <p:sp>
        <p:nvSpPr>
          <p:cNvPr id="5" name="Rectangle 4">
            <a:extLst>
              <a:ext uri="{FF2B5EF4-FFF2-40B4-BE49-F238E27FC236}">
                <a16:creationId xmlns:a16="http://schemas.microsoft.com/office/drawing/2014/main" id="{5A474C4E-ABE0-4E3E-B69B-B9BBFE0E4B86}"/>
              </a:ext>
            </a:extLst>
          </p:cNvPr>
          <p:cNvSpPr/>
          <p:nvPr/>
        </p:nvSpPr>
        <p:spPr>
          <a:xfrm>
            <a:off x="4249585" y="6306610"/>
            <a:ext cx="2880169" cy="215444"/>
          </a:xfrm>
          <a:prstGeom prst="rect">
            <a:avLst/>
          </a:prstGeom>
        </p:spPr>
        <p:txBody>
          <a:bodyPr wrap="square">
            <a:spAutoFit/>
          </a:bodyPr>
          <a:lstStyle/>
          <a:p>
            <a:pPr algn="r"/>
            <a:r>
              <a:rPr lang="en-US" sz="800" dirty="0"/>
              <a:t>Go to ChooseMyPlate.gov for more information.</a:t>
            </a:r>
          </a:p>
        </p:txBody>
      </p:sp>
      <p:pic>
        <p:nvPicPr>
          <p:cNvPr id="1028" name="Picture 4" descr="Image result for choose my plate">
            <a:extLst>
              <a:ext uri="{FF2B5EF4-FFF2-40B4-BE49-F238E27FC236}">
                <a16:creationId xmlns:a16="http://schemas.microsoft.com/office/drawing/2014/main" id="{94D57A8B-C25D-4FDA-B59C-3C72CF5A7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800" y="2751826"/>
            <a:ext cx="5334954" cy="355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748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3C7B59-F716-4D6F-A170-688A025FB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4022" y="6496665"/>
            <a:ext cx="259274" cy="264141"/>
          </a:xfrm>
          <a:prstGeom prst="rect">
            <a:avLst/>
          </a:prstGeom>
        </p:spPr>
      </p:pic>
      <p:pic>
        <p:nvPicPr>
          <p:cNvPr id="6" name="Content Placeholder 5" descr="A variety of fresh vegetables on a table&#10;&#10;Description generated with very high confidence">
            <a:extLst>
              <a:ext uri="{FF2B5EF4-FFF2-40B4-BE49-F238E27FC236}">
                <a16:creationId xmlns:a16="http://schemas.microsoft.com/office/drawing/2014/main" id="{97DC54C1-0AE9-481F-B631-54C02238D3E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049"/>
          <a:stretch/>
        </p:blipFill>
        <p:spPr>
          <a:xfrm>
            <a:off x="0" y="4005936"/>
            <a:ext cx="4517662" cy="2852064"/>
          </a:xfrm>
        </p:spPr>
      </p:pic>
      <p:sp>
        <p:nvSpPr>
          <p:cNvPr id="3" name="Slide Number Placeholder 2">
            <a:extLst>
              <a:ext uri="{FF2B5EF4-FFF2-40B4-BE49-F238E27FC236}">
                <a16:creationId xmlns:a16="http://schemas.microsoft.com/office/drawing/2014/main" id="{BB1D7F1F-3A0F-49DF-B066-A8B16108E355}"/>
              </a:ext>
            </a:extLst>
          </p:cNvPr>
          <p:cNvSpPr>
            <a:spLocks noGrp="1"/>
          </p:cNvSpPr>
          <p:nvPr>
            <p:ph type="sldNum" sz="quarter" idx="4"/>
          </p:nvPr>
        </p:nvSpPr>
        <p:spPr/>
        <p:txBody>
          <a:bodyPr/>
          <a:lstStyle/>
          <a:p>
            <a:fld id="{CC7A0679-BB53-4C03-950E-17A05937A526}" type="slidenum">
              <a:rPr lang="en-US" smtClean="0"/>
              <a:pPr/>
              <a:t>21</a:t>
            </a:fld>
            <a:endParaRPr lang="en-US" dirty="0"/>
          </a:p>
        </p:txBody>
      </p:sp>
      <p:sp>
        <p:nvSpPr>
          <p:cNvPr id="4" name="Title 3">
            <a:extLst>
              <a:ext uri="{FF2B5EF4-FFF2-40B4-BE49-F238E27FC236}">
                <a16:creationId xmlns:a16="http://schemas.microsoft.com/office/drawing/2014/main" id="{BAE2B515-E133-41F8-91CA-A3ABD318F7A4}"/>
              </a:ext>
            </a:extLst>
          </p:cNvPr>
          <p:cNvSpPr>
            <a:spLocks noGrp="1"/>
          </p:cNvSpPr>
          <p:nvPr>
            <p:ph type="title"/>
          </p:nvPr>
        </p:nvSpPr>
        <p:spPr>
          <a:xfrm>
            <a:off x="1534332" y="81455"/>
            <a:ext cx="6169751" cy="541900"/>
          </a:xfrm>
        </p:spPr>
        <p:txBody>
          <a:bodyPr/>
          <a:lstStyle/>
          <a:p>
            <a:pPr algn="ctr"/>
            <a:r>
              <a:rPr lang="en-US" dirty="0"/>
              <a:t>Nutrition</a:t>
            </a:r>
          </a:p>
        </p:txBody>
      </p:sp>
      <p:sp>
        <p:nvSpPr>
          <p:cNvPr id="7" name="TextBox 6">
            <a:extLst>
              <a:ext uri="{FF2B5EF4-FFF2-40B4-BE49-F238E27FC236}">
                <a16:creationId xmlns:a16="http://schemas.microsoft.com/office/drawing/2014/main" id="{1465D99B-E2A0-4229-83B2-36DA1BA36693}"/>
              </a:ext>
            </a:extLst>
          </p:cNvPr>
          <p:cNvSpPr txBox="1"/>
          <p:nvPr/>
        </p:nvSpPr>
        <p:spPr>
          <a:xfrm>
            <a:off x="4572000" y="920476"/>
            <a:ext cx="4390083" cy="6170920"/>
          </a:xfrm>
          <a:prstGeom prst="rect">
            <a:avLst/>
          </a:prstGeom>
          <a:noFill/>
        </p:spPr>
        <p:txBody>
          <a:bodyPr wrap="square" rtlCol="0">
            <a:spAutoFit/>
          </a:bodyPr>
          <a:lstStyle/>
          <a:p>
            <a:pPr algn="ctr"/>
            <a:r>
              <a:rPr lang="en-US" sz="1200" dirty="0">
                <a:latin typeface="Arial Bold" panose="020B0704020202020204" pitchFamily="34" charset="0"/>
                <a:cs typeface="Arial Bold" panose="020B0704020202020204" pitchFamily="34" charset="0"/>
              </a:rPr>
              <a:t>Not sure which produce is in season each month?  </a:t>
            </a:r>
          </a:p>
          <a:p>
            <a:r>
              <a:rPr lang="en-US" sz="1000" dirty="0">
                <a:latin typeface="Arial" panose="020B0604020202020204" pitchFamily="34" charset="0"/>
                <a:cs typeface="Arial" panose="020B0604020202020204" pitchFamily="34" charset="0"/>
              </a:rPr>
              <a:t> </a:t>
            </a:r>
          </a:p>
          <a:p>
            <a:r>
              <a:rPr lang="en-US" sz="1000" dirty="0">
                <a:latin typeface="Arial" panose="020B0604020202020204" pitchFamily="34" charset="0"/>
                <a:cs typeface="Arial" panose="020B0604020202020204" pitchFamily="34" charset="0"/>
              </a:rPr>
              <a:t>Use the list below to help you find when your favorite fruits and vegetables are the freshest. </a:t>
            </a:r>
          </a:p>
          <a:p>
            <a:r>
              <a:rPr lang="en-US" sz="1000" dirty="0">
                <a:latin typeface="Arial" panose="020B0604020202020204" pitchFamily="34" charset="0"/>
                <a:cs typeface="Arial" panose="020B0604020202020204" pitchFamily="34" charset="0"/>
              </a:rPr>
              <a:t> </a:t>
            </a:r>
          </a:p>
          <a:p>
            <a:r>
              <a:rPr lang="en-US" sz="900" dirty="0">
                <a:latin typeface="Arial Bold" panose="020B0704020202020204" pitchFamily="34" charset="0"/>
                <a:cs typeface="Arial Bold" panose="020B0704020202020204" pitchFamily="34" charset="0"/>
              </a:rPr>
              <a:t>January</a:t>
            </a:r>
            <a:r>
              <a:rPr lang="en-US" sz="900" dirty="0">
                <a:latin typeface="Arial" panose="020B0604020202020204" pitchFamily="34" charset="0"/>
                <a:cs typeface="Arial" panose="020B0604020202020204" pitchFamily="34" charset="0"/>
              </a:rPr>
              <a:t> – oranges, grapefruit, tangerines, tangelos, lemons, papayas, cabbage, leeks, broccoli, cauliflower </a:t>
            </a:r>
          </a:p>
          <a:p>
            <a:endParaRPr lang="en-US" sz="900" dirty="0">
              <a:latin typeface="Arial Bold" panose="020B0704020202020204" pitchFamily="34" charset="0"/>
              <a:cs typeface="Arial Bold" panose="020B0704020202020204" pitchFamily="34" charset="0"/>
            </a:endParaRPr>
          </a:p>
          <a:p>
            <a:r>
              <a:rPr lang="en-US" sz="900" dirty="0">
                <a:latin typeface="Arial Bold" panose="020B0704020202020204" pitchFamily="34" charset="0"/>
                <a:cs typeface="Arial Bold" panose="020B0704020202020204" pitchFamily="34" charset="0"/>
              </a:rPr>
              <a:t>February</a:t>
            </a:r>
            <a:r>
              <a:rPr lang="en-US" sz="900" dirty="0">
                <a:latin typeface="Arial" panose="020B0604020202020204" pitchFamily="34" charset="0"/>
                <a:cs typeface="Arial" panose="020B0604020202020204" pitchFamily="34" charset="0"/>
              </a:rPr>
              <a:t> – oranges, tangelos, grapefruit, lemons, papayas, broccoli, cauliflower </a:t>
            </a:r>
          </a:p>
          <a:p>
            <a:endParaRPr lang="en-US" sz="900" dirty="0">
              <a:latin typeface="Arial Bold" panose="020B0704020202020204" pitchFamily="34" charset="0"/>
              <a:cs typeface="Arial Bold" panose="020B0704020202020204" pitchFamily="34" charset="0"/>
            </a:endParaRPr>
          </a:p>
          <a:p>
            <a:r>
              <a:rPr lang="en-US" sz="900" dirty="0">
                <a:latin typeface="Arial Bold" panose="020B0704020202020204" pitchFamily="34" charset="0"/>
                <a:cs typeface="Arial Bold" panose="020B0704020202020204" pitchFamily="34" charset="0"/>
              </a:rPr>
              <a:t>March</a:t>
            </a:r>
            <a:r>
              <a:rPr lang="en-US" sz="900" dirty="0">
                <a:latin typeface="Arial" panose="020B0604020202020204" pitchFamily="34" charset="0"/>
                <a:cs typeface="Arial" panose="020B0604020202020204" pitchFamily="34" charset="0"/>
              </a:rPr>
              <a:t> – pineapples, mangoes, broccoli, lettuce </a:t>
            </a:r>
          </a:p>
          <a:p>
            <a:endParaRPr lang="en-US" sz="900" dirty="0">
              <a:latin typeface="Arial Bold" panose="020B0704020202020204" pitchFamily="34" charset="0"/>
              <a:cs typeface="Arial Bold" panose="020B0704020202020204" pitchFamily="34" charset="0"/>
            </a:endParaRPr>
          </a:p>
          <a:p>
            <a:r>
              <a:rPr lang="en-US" sz="900" dirty="0">
                <a:latin typeface="Arial Bold" panose="020B0704020202020204" pitchFamily="34" charset="0"/>
                <a:cs typeface="Arial Bold" panose="020B0704020202020204" pitchFamily="34" charset="0"/>
              </a:rPr>
              <a:t>April</a:t>
            </a:r>
            <a:r>
              <a:rPr lang="en-US" sz="900" dirty="0">
                <a:latin typeface="Arial" panose="020B0604020202020204" pitchFamily="34" charset="0"/>
                <a:cs typeface="Arial" panose="020B0604020202020204" pitchFamily="34" charset="0"/>
              </a:rPr>
              <a:t> – pineapples, mangoes, zucchini, rhubarb, artichokes, asparagus, spring peas, broccoli, lettuce </a:t>
            </a:r>
          </a:p>
          <a:p>
            <a:endParaRPr lang="en-US" sz="900" dirty="0">
              <a:latin typeface="Arial Bold" panose="020B0704020202020204" pitchFamily="34" charset="0"/>
              <a:cs typeface="Arial Bold" panose="020B0704020202020204" pitchFamily="34" charset="0"/>
            </a:endParaRPr>
          </a:p>
          <a:p>
            <a:r>
              <a:rPr lang="en-US" sz="900" dirty="0">
                <a:latin typeface="Arial Bold" panose="020B0704020202020204" pitchFamily="34" charset="0"/>
                <a:cs typeface="Arial Bold" panose="020B0704020202020204" pitchFamily="34" charset="0"/>
              </a:rPr>
              <a:t>May</a:t>
            </a:r>
            <a:r>
              <a:rPr lang="en-US" sz="900" dirty="0">
                <a:latin typeface="Arial" panose="020B0604020202020204" pitchFamily="34" charset="0"/>
                <a:cs typeface="Arial" panose="020B0604020202020204" pitchFamily="34" charset="0"/>
              </a:rPr>
              <a:t> – cherries, pineapples, apricots, okra, zucchini, rhubarb, artichokes, asparagus, spring peas, broccoli, lettuce </a:t>
            </a:r>
          </a:p>
          <a:p>
            <a:endParaRPr lang="en-US" sz="900" dirty="0">
              <a:latin typeface="Arial Bold" panose="020B0704020202020204" pitchFamily="34" charset="0"/>
              <a:cs typeface="Arial Bold" panose="020B0704020202020204" pitchFamily="34" charset="0"/>
            </a:endParaRPr>
          </a:p>
          <a:p>
            <a:r>
              <a:rPr lang="en-US" sz="900" dirty="0">
                <a:latin typeface="Arial Bold" panose="020B0704020202020204" pitchFamily="34" charset="0"/>
                <a:cs typeface="Arial Bold" panose="020B0704020202020204" pitchFamily="34" charset="0"/>
              </a:rPr>
              <a:t>June</a:t>
            </a:r>
            <a:r>
              <a:rPr lang="en-US" sz="900" dirty="0">
                <a:latin typeface="Arial" panose="020B0604020202020204" pitchFamily="34" charset="0"/>
                <a:cs typeface="Arial" panose="020B0604020202020204" pitchFamily="34" charset="0"/>
              </a:rPr>
              <a:t> – watermelon, strawberries, cantaloupe, cherries, blueberries, peaches, apricots, corn, lettuce </a:t>
            </a:r>
          </a:p>
          <a:p>
            <a:endParaRPr lang="en-US" sz="900" dirty="0">
              <a:latin typeface="Arial Bold" panose="020B0704020202020204" pitchFamily="34" charset="0"/>
              <a:cs typeface="Arial Bold" panose="020B0704020202020204" pitchFamily="34" charset="0"/>
            </a:endParaRPr>
          </a:p>
          <a:p>
            <a:r>
              <a:rPr lang="en-US" sz="900" dirty="0">
                <a:latin typeface="Arial Bold" panose="020B0704020202020204" pitchFamily="34" charset="0"/>
                <a:cs typeface="Arial Bold" panose="020B0704020202020204" pitchFamily="34" charset="0"/>
              </a:rPr>
              <a:t>July</a:t>
            </a:r>
            <a:r>
              <a:rPr lang="en-US" sz="900" dirty="0">
                <a:latin typeface="Arial" panose="020B0604020202020204" pitchFamily="34" charset="0"/>
                <a:cs typeface="Arial" panose="020B0604020202020204" pitchFamily="34" charset="0"/>
              </a:rPr>
              <a:t> – watermelon, strawberries, cantaloupe, blueberries, peaches, apricots, kiwi, raspberries, plums, cucumbers, tomatoes, summer squash, corn, green beans, lettuce </a:t>
            </a:r>
          </a:p>
          <a:p>
            <a:endParaRPr lang="en-US" sz="900" dirty="0">
              <a:latin typeface="Arial Bold" panose="020B0704020202020204" pitchFamily="34" charset="0"/>
              <a:cs typeface="Arial Bold" panose="020B0704020202020204" pitchFamily="34" charset="0"/>
            </a:endParaRPr>
          </a:p>
          <a:p>
            <a:r>
              <a:rPr lang="en-US" sz="900" dirty="0">
                <a:latin typeface="Arial Bold" panose="020B0704020202020204" pitchFamily="34" charset="0"/>
                <a:cs typeface="Arial Bold" panose="020B0704020202020204" pitchFamily="34" charset="0"/>
              </a:rPr>
              <a:t>August</a:t>
            </a:r>
            <a:r>
              <a:rPr lang="en-US" sz="900" dirty="0">
                <a:latin typeface="Arial" panose="020B0604020202020204" pitchFamily="34" charset="0"/>
                <a:cs typeface="Arial" panose="020B0604020202020204" pitchFamily="34" charset="0"/>
              </a:rPr>
              <a:t> – watermelon, strawberries, cantaloupe, blueberries, peaches, apricots, kiwi, raspberries, plums, cucumbers, corn, eggplant, tomatoes, summer squash, green beans, lettuce </a:t>
            </a:r>
          </a:p>
          <a:p>
            <a:endParaRPr lang="en-US" sz="900" dirty="0">
              <a:latin typeface="Arial Bold" panose="020B0704020202020204" pitchFamily="34" charset="0"/>
              <a:cs typeface="Arial Bold" panose="020B0704020202020204" pitchFamily="34" charset="0"/>
            </a:endParaRPr>
          </a:p>
          <a:p>
            <a:r>
              <a:rPr lang="en-US" sz="900" dirty="0">
                <a:latin typeface="Arial Bold" panose="020B0704020202020204" pitchFamily="34" charset="0"/>
                <a:cs typeface="Arial Bold" panose="020B0704020202020204" pitchFamily="34" charset="0"/>
              </a:rPr>
              <a:t>September</a:t>
            </a:r>
            <a:r>
              <a:rPr lang="en-US" sz="900" dirty="0">
                <a:latin typeface="Arial" panose="020B0604020202020204" pitchFamily="34" charset="0"/>
                <a:cs typeface="Arial" panose="020B0604020202020204" pitchFamily="34" charset="0"/>
              </a:rPr>
              <a:t> – grapes, pomegranates, persimmons, eggplants, pumpkins, tomatoes, spinach, lettuce </a:t>
            </a:r>
          </a:p>
          <a:p>
            <a:endParaRPr lang="en-US" sz="900" dirty="0">
              <a:latin typeface="Arial Bold" panose="020B0704020202020204" pitchFamily="34" charset="0"/>
              <a:cs typeface="Arial Bold" panose="020B0704020202020204" pitchFamily="34" charset="0"/>
            </a:endParaRPr>
          </a:p>
          <a:p>
            <a:r>
              <a:rPr lang="en-US" sz="900" dirty="0">
                <a:latin typeface="Arial Bold" panose="020B0704020202020204" pitchFamily="34" charset="0"/>
                <a:cs typeface="Arial Bold" panose="020B0704020202020204" pitchFamily="34" charset="0"/>
              </a:rPr>
              <a:t>October</a:t>
            </a:r>
            <a:r>
              <a:rPr lang="en-US" sz="900" dirty="0">
                <a:latin typeface="Arial" panose="020B0604020202020204" pitchFamily="34" charset="0"/>
                <a:cs typeface="Arial" panose="020B0604020202020204" pitchFamily="34" charset="0"/>
              </a:rPr>
              <a:t> – cranberries, apples, pomegranates, grapes, sweet potatoes, pumpkins, winter squash, broccoli, spinach, lettuce </a:t>
            </a:r>
          </a:p>
          <a:p>
            <a:endParaRPr lang="en-US" sz="900" dirty="0">
              <a:latin typeface="Arial Bold" panose="020B0704020202020204" pitchFamily="34" charset="0"/>
              <a:cs typeface="Arial Bold" panose="020B0704020202020204" pitchFamily="34" charset="0"/>
            </a:endParaRPr>
          </a:p>
          <a:p>
            <a:r>
              <a:rPr lang="en-US" sz="900" dirty="0">
                <a:latin typeface="Arial Bold" panose="020B0704020202020204" pitchFamily="34" charset="0"/>
                <a:cs typeface="Arial Bold" panose="020B0704020202020204" pitchFamily="34" charset="0"/>
              </a:rPr>
              <a:t>November</a:t>
            </a:r>
            <a:r>
              <a:rPr lang="en-US" sz="900" dirty="0">
                <a:latin typeface="Arial" panose="020B0604020202020204" pitchFamily="34" charset="0"/>
                <a:cs typeface="Arial" panose="020B0604020202020204" pitchFamily="34" charset="0"/>
              </a:rPr>
              <a:t> – cranberries, oranges, tangerines, pears, pomegranates, persimmons, pumpkins, winter squash, sweet potatoes, broccoli, mushrooms, spinach </a:t>
            </a:r>
          </a:p>
          <a:p>
            <a:endParaRPr lang="en-US" sz="900" dirty="0">
              <a:latin typeface="Arial Bold" panose="020B0704020202020204" pitchFamily="34" charset="0"/>
              <a:cs typeface="Arial Bold" panose="020B0704020202020204" pitchFamily="34" charset="0"/>
            </a:endParaRPr>
          </a:p>
          <a:p>
            <a:r>
              <a:rPr lang="en-US" sz="900" dirty="0">
                <a:latin typeface="Arial Bold" panose="020B0704020202020204" pitchFamily="34" charset="0"/>
                <a:cs typeface="Arial Bold" panose="020B0704020202020204" pitchFamily="34" charset="0"/>
              </a:rPr>
              <a:t>December</a:t>
            </a:r>
            <a:r>
              <a:rPr lang="en-US" sz="900" dirty="0">
                <a:latin typeface="Arial" panose="020B0604020202020204" pitchFamily="34" charset="0"/>
                <a:cs typeface="Arial" panose="020B0604020202020204" pitchFamily="34" charset="0"/>
              </a:rPr>
              <a:t> – pears, oranges, tangelos, grape fruit, tangerines, papayas, pomegranates, sweet potatoes, mushrooms, broccoli, cauliflower </a:t>
            </a:r>
          </a:p>
          <a:p>
            <a:r>
              <a:rPr lang="en-US" sz="1000" dirty="0">
                <a:latin typeface="Arial" panose="020B0604020202020204" pitchFamily="34" charset="0"/>
                <a:cs typeface="Arial" panose="020B0604020202020204" pitchFamily="34" charset="0"/>
              </a:rPr>
              <a:t> </a:t>
            </a:r>
          </a:p>
          <a:p>
            <a:endParaRPr lang="en-US" dirty="0"/>
          </a:p>
        </p:txBody>
      </p:sp>
      <p:sp>
        <p:nvSpPr>
          <p:cNvPr id="9" name="Rectangle: Rounded Corners 8">
            <a:extLst>
              <a:ext uri="{FF2B5EF4-FFF2-40B4-BE49-F238E27FC236}">
                <a16:creationId xmlns:a16="http://schemas.microsoft.com/office/drawing/2014/main" id="{D62D8723-FD75-4008-A32D-5F261B2C2AB2}"/>
              </a:ext>
            </a:extLst>
          </p:cNvPr>
          <p:cNvSpPr/>
          <p:nvPr/>
        </p:nvSpPr>
        <p:spPr>
          <a:xfrm>
            <a:off x="181917" y="999266"/>
            <a:ext cx="4153545" cy="277457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0D82D03-69C3-454A-9A9F-AC638B723DD4}"/>
              </a:ext>
            </a:extLst>
          </p:cNvPr>
          <p:cNvSpPr txBox="1"/>
          <p:nvPr/>
        </p:nvSpPr>
        <p:spPr>
          <a:xfrm>
            <a:off x="457980" y="1208304"/>
            <a:ext cx="3634353" cy="369332"/>
          </a:xfrm>
          <a:prstGeom prst="rect">
            <a:avLst/>
          </a:prstGeom>
          <a:noFill/>
        </p:spPr>
        <p:txBody>
          <a:bodyPr wrap="square" rtlCol="0">
            <a:spAutoFit/>
          </a:bodyPr>
          <a:lstStyle/>
          <a:p>
            <a:pPr algn="ctr"/>
            <a:r>
              <a:rPr lang="en-US" dirty="0">
                <a:latin typeface="Arial Bold" panose="020B0704020202020204" pitchFamily="34" charset="0"/>
                <a:cs typeface="Arial Bold" panose="020B0704020202020204" pitchFamily="34" charset="0"/>
              </a:rPr>
              <a:t>Refreshing Watermelon Salad</a:t>
            </a:r>
          </a:p>
        </p:txBody>
      </p:sp>
      <p:sp>
        <p:nvSpPr>
          <p:cNvPr id="11" name="TextBox 10">
            <a:extLst>
              <a:ext uri="{FF2B5EF4-FFF2-40B4-BE49-F238E27FC236}">
                <a16:creationId xmlns:a16="http://schemas.microsoft.com/office/drawing/2014/main" id="{BF50B577-2C44-48C1-A0A1-C9D91B52A330}"/>
              </a:ext>
            </a:extLst>
          </p:cNvPr>
          <p:cNvSpPr txBox="1"/>
          <p:nvPr/>
        </p:nvSpPr>
        <p:spPr>
          <a:xfrm>
            <a:off x="457980" y="1577636"/>
            <a:ext cx="1945039" cy="147732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Ingredients</a:t>
            </a:r>
          </a:p>
          <a:p>
            <a:r>
              <a:rPr lang="en-US" sz="1000" b="1" dirty="0">
                <a:latin typeface="Arial" panose="020B0604020202020204" pitchFamily="34" charset="0"/>
                <a:cs typeface="Arial" panose="020B0604020202020204" pitchFamily="34" charset="0"/>
              </a:rPr>
              <a:t>1 cup</a:t>
            </a:r>
            <a:r>
              <a:rPr lang="en-US" sz="1000" dirty="0">
                <a:latin typeface="Arial" panose="020B0604020202020204" pitchFamily="34" charset="0"/>
                <a:cs typeface="Arial" panose="020B0604020202020204" pitchFamily="34" charset="0"/>
              </a:rPr>
              <a:t> fresh spring greens </a:t>
            </a:r>
          </a:p>
          <a:p>
            <a:r>
              <a:rPr lang="en-US" sz="1000" b="1" dirty="0">
                <a:latin typeface="Arial" panose="020B0604020202020204" pitchFamily="34" charset="0"/>
                <a:cs typeface="Arial" panose="020B0604020202020204" pitchFamily="34" charset="0"/>
              </a:rPr>
              <a:t>1 cup</a:t>
            </a:r>
            <a:r>
              <a:rPr lang="en-US" sz="1000" dirty="0">
                <a:latin typeface="Arial" panose="020B0604020202020204" pitchFamily="34" charset="0"/>
                <a:cs typeface="Arial" panose="020B0604020202020204" pitchFamily="34" charset="0"/>
              </a:rPr>
              <a:t> fresh cilantro</a:t>
            </a:r>
          </a:p>
          <a:p>
            <a:r>
              <a:rPr lang="en-US" sz="1000" b="1" dirty="0">
                <a:latin typeface="Arial" panose="020B0604020202020204" pitchFamily="34" charset="0"/>
                <a:cs typeface="Arial" panose="020B0604020202020204" pitchFamily="34" charset="0"/>
              </a:rPr>
              <a:t>1 cup</a:t>
            </a:r>
            <a:r>
              <a:rPr lang="en-US" sz="1000" dirty="0">
                <a:latin typeface="Arial" panose="020B0604020202020204" pitchFamily="34" charset="0"/>
                <a:cs typeface="Arial" panose="020B0604020202020204" pitchFamily="34" charset="0"/>
              </a:rPr>
              <a:t> fresh watermelon, cubed</a:t>
            </a:r>
          </a:p>
          <a:p>
            <a:r>
              <a:rPr lang="en-US" sz="1000" b="1" dirty="0">
                <a:latin typeface="Arial" panose="020B0604020202020204" pitchFamily="34" charset="0"/>
                <a:cs typeface="Arial" panose="020B0604020202020204" pitchFamily="34" charset="0"/>
              </a:rPr>
              <a:t>1/2 cup</a:t>
            </a:r>
            <a:r>
              <a:rPr lang="en-US" sz="1000" dirty="0">
                <a:latin typeface="Arial" panose="020B0604020202020204" pitchFamily="34" charset="0"/>
                <a:cs typeface="Arial" panose="020B0604020202020204" pitchFamily="34" charset="0"/>
              </a:rPr>
              <a:t> red grapes, halved</a:t>
            </a:r>
          </a:p>
          <a:p>
            <a:r>
              <a:rPr lang="en-US" sz="1000" b="1" dirty="0">
                <a:latin typeface="Arial" panose="020B0604020202020204" pitchFamily="34" charset="0"/>
                <a:cs typeface="Arial" panose="020B0604020202020204" pitchFamily="34" charset="0"/>
              </a:rPr>
              <a:t>1/4 cup</a:t>
            </a:r>
            <a:r>
              <a:rPr lang="en-US" sz="1000" dirty="0">
                <a:latin typeface="Arial" panose="020B0604020202020204" pitchFamily="34" charset="0"/>
                <a:cs typeface="Arial" panose="020B0604020202020204" pitchFamily="34" charset="0"/>
              </a:rPr>
              <a:t> walnuts, chopped</a:t>
            </a:r>
          </a:p>
          <a:p>
            <a:r>
              <a:rPr lang="en-US" sz="1000" b="1" dirty="0">
                <a:latin typeface="Arial" panose="020B0604020202020204" pitchFamily="34" charset="0"/>
                <a:cs typeface="Arial" panose="020B0604020202020204" pitchFamily="34" charset="0"/>
              </a:rPr>
              <a:t>1/4 cup</a:t>
            </a:r>
            <a:r>
              <a:rPr lang="en-US" sz="1000" dirty="0">
                <a:latin typeface="Arial" panose="020B0604020202020204" pitchFamily="34" charset="0"/>
                <a:cs typeface="Arial" panose="020B0604020202020204" pitchFamily="34" charset="0"/>
              </a:rPr>
              <a:t> Feta cheese</a:t>
            </a:r>
          </a:p>
          <a:p>
            <a:r>
              <a:rPr lang="en-US" sz="1000" b="1" dirty="0">
                <a:latin typeface="Arial" panose="020B0604020202020204" pitchFamily="34" charset="0"/>
                <a:cs typeface="Arial" panose="020B0604020202020204" pitchFamily="34" charset="0"/>
              </a:rPr>
              <a:t>4 </a:t>
            </a:r>
            <a:r>
              <a:rPr lang="en-US" sz="1000" dirty="0">
                <a:latin typeface="Arial" panose="020B0604020202020204" pitchFamily="34" charset="0"/>
                <a:cs typeface="Arial" panose="020B0604020202020204" pitchFamily="34" charset="0"/>
              </a:rPr>
              <a:t>whole-­grain dinner rolls </a:t>
            </a:r>
          </a:p>
          <a:p>
            <a:endParaRPr lang="en-US" sz="1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2C47E64-88B6-4FCF-967F-BE09DEBBEA10}"/>
              </a:ext>
            </a:extLst>
          </p:cNvPr>
          <p:cNvSpPr txBox="1"/>
          <p:nvPr/>
        </p:nvSpPr>
        <p:spPr>
          <a:xfrm>
            <a:off x="2403019" y="1577636"/>
            <a:ext cx="1689314" cy="1292662"/>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Directions</a:t>
            </a:r>
          </a:p>
          <a:p>
            <a:r>
              <a:rPr lang="en-US" sz="1000" b="1" dirty="0">
                <a:latin typeface="Arial" panose="020B0604020202020204" pitchFamily="34" charset="0"/>
                <a:cs typeface="Arial" panose="020B0604020202020204" pitchFamily="34" charset="0"/>
              </a:rPr>
              <a:t>In a large salad bowl, </a:t>
            </a:r>
            <a:r>
              <a:rPr lang="en-US" sz="1000" dirty="0">
                <a:latin typeface="Arial" panose="020B0604020202020204" pitchFamily="34" charset="0"/>
                <a:cs typeface="Arial" panose="020B0604020202020204" pitchFamily="34" charset="0"/>
              </a:rPr>
              <a:t>mix all ingredients together. Arrange the salad mixture on a platter and serve with whole-­grain dinner rolls.</a:t>
            </a:r>
          </a:p>
          <a:p>
            <a:endParaRPr lang="en-US" dirty="0"/>
          </a:p>
        </p:txBody>
      </p:sp>
      <p:sp>
        <p:nvSpPr>
          <p:cNvPr id="13" name="TextBox 12">
            <a:extLst>
              <a:ext uri="{FF2B5EF4-FFF2-40B4-BE49-F238E27FC236}">
                <a16:creationId xmlns:a16="http://schemas.microsoft.com/office/drawing/2014/main" id="{7ED60028-B228-4D07-A582-FFD4FD2A7E95}"/>
              </a:ext>
            </a:extLst>
          </p:cNvPr>
          <p:cNvSpPr txBox="1"/>
          <p:nvPr/>
        </p:nvSpPr>
        <p:spPr>
          <a:xfrm>
            <a:off x="483743" y="3051655"/>
            <a:ext cx="3549892" cy="461665"/>
          </a:xfrm>
          <a:prstGeom prst="rect">
            <a:avLst/>
          </a:prstGeom>
          <a:noFill/>
        </p:spPr>
        <p:txBody>
          <a:bodyPr wrap="square" rtlCol="0">
            <a:spAutoFit/>
          </a:bodyPr>
          <a:lstStyle/>
          <a:p>
            <a:pPr algn="ctr"/>
            <a:r>
              <a:rPr lang="en-US" sz="1200" i="1" dirty="0">
                <a:latin typeface="Arial" panose="020B0604020202020204" pitchFamily="34" charset="0"/>
                <a:cs typeface="Arial" panose="020B0604020202020204" pitchFamily="34" charset="0"/>
              </a:rPr>
              <a:t>Visit </a:t>
            </a:r>
            <a:r>
              <a:rPr lang="en-US" sz="1200" i="1" dirty="0">
                <a:latin typeface="Arial" panose="020B0604020202020204" pitchFamily="34" charset="0"/>
                <a:cs typeface="Arial" panose="020B0604020202020204" pitchFamily="34" charset="0"/>
                <a:hlinkClick r:id="rId4" action="ppaction://hlinkfile"/>
              </a:rPr>
              <a:t>whatscooking.fns.usda.gov </a:t>
            </a:r>
            <a:r>
              <a:rPr lang="en-US" sz="1200" i="1" dirty="0">
                <a:latin typeface="Arial" panose="020B0604020202020204" pitchFamily="34" charset="0"/>
                <a:cs typeface="Arial" panose="020B0604020202020204" pitchFamily="34" charset="0"/>
              </a:rPr>
              <a:t>for more great recipes and nutrition information. </a:t>
            </a:r>
          </a:p>
        </p:txBody>
      </p:sp>
    </p:spTree>
    <p:extLst>
      <p:ext uri="{BB962C8B-B14F-4D97-AF65-F5344CB8AC3E}">
        <p14:creationId xmlns:p14="http://schemas.microsoft.com/office/powerpoint/2010/main" val="707646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5465C9A-CDFB-4415-B6C8-488E476487EF}"/>
              </a:ext>
            </a:extLst>
          </p:cNvPr>
          <p:cNvSpPr/>
          <p:nvPr/>
        </p:nvSpPr>
        <p:spPr>
          <a:xfrm>
            <a:off x="5290276" y="4497824"/>
            <a:ext cx="3365024" cy="16372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AA09334-700C-4C2B-94EE-4E045F19D369}"/>
              </a:ext>
            </a:extLst>
          </p:cNvPr>
          <p:cNvSpPr/>
          <p:nvPr/>
        </p:nvSpPr>
        <p:spPr>
          <a:xfrm>
            <a:off x="5290276" y="4787460"/>
            <a:ext cx="3365024" cy="16372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F6FAC3-DB8A-4A7F-A905-8A8BC4171CCA}"/>
              </a:ext>
            </a:extLst>
          </p:cNvPr>
          <p:cNvSpPr/>
          <p:nvPr/>
        </p:nvSpPr>
        <p:spPr>
          <a:xfrm>
            <a:off x="850806" y="5363925"/>
            <a:ext cx="3237299" cy="16173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EBC17B-3995-4699-B4A6-5913EC5ED874}"/>
              </a:ext>
            </a:extLst>
          </p:cNvPr>
          <p:cNvSpPr/>
          <p:nvPr/>
        </p:nvSpPr>
        <p:spPr>
          <a:xfrm>
            <a:off x="850806" y="5671308"/>
            <a:ext cx="3237299" cy="16173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0F9D2FD-C9BD-47B9-A7FB-95A92CA31142}"/>
              </a:ext>
            </a:extLst>
          </p:cNvPr>
          <p:cNvSpPr/>
          <p:nvPr/>
        </p:nvSpPr>
        <p:spPr>
          <a:xfrm>
            <a:off x="854255" y="5965945"/>
            <a:ext cx="3237299" cy="16173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7780BF-E524-486B-B539-DB8BC10EF4E4}"/>
              </a:ext>
            </a:extLst>
          </p:cNvPr>
          <p:cNvSpPr/>
          <p:nvPr/>
        </p:nvSpPr>
        <p:spPr>
          <a:xfrm>
            <a:off x="854255" y="6284058"/>
            <a:ext cx="3237299" cy="16173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21EC83-2D16-441C-A983-619A234ED4FE}"/>
              </a:ext>
            </a:extLst>
          </p:cNvPr>
          <p:cNvSpPr/>
          <p:nvPr/>
        </p:nvSpPr>
        <p:spPr>
          <a:xfrm>
            <a:off x="854255" y="5056542"/>
            <a:ext cx="3237299" cy="16173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46DE095-4277-4AA5-90E0-9E6BC8D0A611}"/>
              </a:ext>
            </a:extLst>
          </p:cNvPr>
          <p:cNvSpPr>
            <a:spLocks noGrp="1"/>
          </p:cNvSpPr>
          <p:nvPr>
            <p:ph type="sldNum" sz="quarter" idx="4"/>
          </p:nvPr>
        </p:nvSpPr>
        <p:spPr/>
        <p:txBody>
          <a:bodyPr/>
          <a:lstStyle/>
          <a:p>
            <a:fld id="{CC7A0679-BB53-4C03-950E-17A05937A526}" type="slidenum">
              <a:rPr lang="en-US" smtClean="0"/>
              <a:pPr/>
              <a:t>22</a:t>
            </a:fld>
            <a:endParaRPr lang="en-US" dirty="0"/>
          </a:p>
        </p:txBody>
      </p:sp>
      <p:sp>
        <p:nvSpPr>
          <p:cNvPr id="4" name="Title 3">
            <a:extLst>
              <a:ext uri="{FF2B5EF4-FFF2-40B4-BE49-F238E27FC236}">
                <a16:creationId xmlns:a16="http://schemas.microsoft.com/office/drawing/2014/main" id="{B9B538AB-25F6-46BF-9208-3BFE5B130691}"/>
              </a:ext>
            </a:extLst>
          </p:cNvPr>
          <p:cNvSpPr>
            <a:spLocks noGrp="1"/>
          </p:cNvSpPr>
          <p:nvPr>
            <p:ph type="title"/>
          </p:nvPr>
        </p:nvSpPr>
        <p:spPr>
          <a:xfrm>
            <a:off x="1429789" y="81455"/>
            <a:ext cx="6368490" cy="541900"/>
          </a:xfrm>
        </p:spPr>
        <p:txBody>
          <a:bodyPr/>
          <a:lstStyle/>
          <a:p>
            <a:pPr algn="ctr"/>
            <a:r>
              <a:rPr lang="en-US" dirty="0"/>
              <a:t>Nutrition</a:t>
            </a:r>
          </a:p>
        </p:txBody>
      </p:sp>
      <p:pic>
        <p:nvPicPr>
          <p:cNvPr id="6" name="Picture 5" descr="A plate of food&#10;&#10;Description generated with very high confidence">
            <a:extLst>
              <a:ext uri="{FF2B5EF4-FFF2-40B4-BE49-F238E27FC236}">
                <a16:creationId xmlns:a16="http://schemas.microsoft.com/office/drawing/2014/main" id="{07082C9E-8A09-4BD1-8300-5ABBB4286A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31" r="329" b="3400"/>
          <a:stretch/>
        </p:blipFill>
        <p:spPr>
          <a:xfrm>
            <a:off x="0" y="879852"/>
            <a:ext cx="4471260" cy="2046157"/>
          </a:xfrm>
          <a:prstGeom prst="rect">
            <a:avLst/>
          </a:prstGeom>
        </p:spPr>
      </p:pic>
      <p:pic>
        <p:nvPicPr>
          <p:cNvPr id="8" name="Picture 7" descr="A plate of food with broccoli&#10;&#10;Description generated with very high confidence">
            <a:extLst>
              <a:ext uri="{FF2B5EF4-FFF2-40B4-BE49-F238E27FC236}">
                <a16:creationId xmlns:a16="http://schemas.microsoft.com/office/drawing/2014/main" id="{24714C87-9ECE-40AA-9EBA-74C4D201F5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6999" b="14269"/>
          <a:stretch/>
        </p:blipFill>
        <p:spPr>
          <a:xfrm>
            <a:off x="5566423" y="5130605"/>
            <a:ext cx="3832802" cy="1727396"/>
          </a:xfrm>
          <a:prstGeom prst="rect">
            <a:avLst/>
          </a:prstGeom>
        </p:spPr>
      </p:pic>
      <p:sp>
        <p:nvSpPr>
          <p:cNvPr id="9" name="TextBox 8">
            <a:extLst>
              <a:ext uri="{FF2B5EF4-FFF2-40B4-BE49-F238E27FC236}">
                <a16:creationId xmlns:a16="http://schemas.microsoft.com/office/drawing/2014/main" id="{42AC3ED7-352F-418C-80FB-3BE61974942C}"/>
              </a:ext>
            </a:extLst>
          </p:cNvPr>
          <p:cNvSpPr txBox="1"/>
          <p:nvPr/>
        </p:nvSpPr>
        <p:spPr>
          <a:xfrm>
            <a:off x="220985" y="3051149"/>
            <a:ext cx="4566948" cy="1938992"/>
          </a:xfrm>
          <a:prstGeom prst="rect">
            <a:avLst/>
          </a:prstGeom>
          <a:noFill/>
        </p:spPr>
        <p:txBody>
          <a:bodyPr wrap="square" rtlCol="0">
            <a:spAutoFit/>
          </a:bodyPr>
          <a:lstStyle/>
          <a:p>
            <a:pPr algn="ctr"/>
            <a:r>
              <a:rPr lang="en-US" sz="1000" dirty="0">
                <a:latin typeface="Arial Bold" panose="020B0704020202020204" pitchFamily="34" charset="0"/>
                <a:cs typeface="Arial Bold" panose="020B0704020202020204" pitchFamily="34" charset="0"/>
              </a:rPr>
              <a:t>PICK UP ON PROTEIN</a:t>
            </a:r>
          </a:p>
          <a:p>
            <a:r>
              <a:rPr lang="en-US" sz="1000" dirty="0">
                <a:latin typeface="Arial" panose="020B0604020202020204" pitchFamily="34" charset="0"/>
                <a:cs typeface="Arial" panose="020B0604020202020204" pitchFamily="34" charset="0"/>
              </a:rPr>
              <a:t>Protein is necessary for building, repairing and maintaining body tissues. The current daily dietary protein recommendation is 46 grams for women and 56 grams for men. Athletes and most active individuals require a slightly higher protein intake because of the demands of endurance and strength training. </a:t>
            </a:r>
          </a:p>
          <a:p>
            <a:r>
              <a:rPr lang="en-US" sz="1000" dirty="0">
                <a:latin typeface="Arial" panose="020B0604020202020204" pitchFamily="34" charset="0"/>
                <a:cs typeface="Arial" panose="020B0604020202020204" pitchFamily="34" charset="0"/>
              </a:rPr>
              <a:t>Too much protein may overwork the kidneys, cause calcium loss, raise the risk of heart disease and contribute to obesity.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You can meet your daily protein needs by including a serving of lean animal or vegetable protein and 2-3 servings of dairy. Vegetarians can combine a wide variety of vegetables, beans and nuts to get all the nutrients they need.</a:t>
            </a:r>
          </a:p>
          <a:p>
            <a:endParaRPr lang="en-US" sz="1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A39E430-6786-418F-A9A4-7FE4CF80E96E}"/>
              </a:ext>
            </a:extLst>
          </p:cNvPr>
          <p:cNvSpPr txBox="1"/>
          <p:nvPr/>
        </p:nvSpPr>
        <p:spPr>
          <a:xfrm>
            <a:off x="850806" y="5014146"/>
            <a:ext cx="3237299" cy="163121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3 oz. roasted, skinless chicken breast	26 g.</a:t>
            </a:r>
          </a:p>
          <a:p>
            <a:r>
              <a:rPr lang="en-US" sz="1000" dirty="0">
                <a:latin typeface="Arial" panose="020B0604020202020204" pitchFamily="34" charset="0"/>
                <a:cs typeface="Arial" panose="020B0604020202020204" pitchFamily="34" charset="0"/>
              </a:rPr>
              <a:t>3 oz. extra lean ground beef 		22 g.</a:t>
            </a:r>
          </a:p>
          <a:p>
            <a:r>
              <a:rPr lang="en-US" sz="1000" dirty="0">
                <a:latin typeface="Arial" panose="020B0604020202020204" pitchFamily="34" charset="0"/>
                <a:cs typeface="Arial" panose="020B0604020202020204" pitchFamily="34" charset="0"/>
              </a:rPr>
              <a:t>3 oz. salmon			22 g.</a:t>
            </a:r>
          </a:p>
          <a:p>
            <a:r>
              <a:rPr lang="en-US" sz="1000" dirty="0">
                <a:latin typeface="Arial" panose="020B0604020202020204" pitchFamily="34" charset="0"/>
                <a:cs typeface="Arial" panose="020B0604020202020204" pitchFamily="34" charset="0"/>
              </a:rPr>
              <a:t>1 c. skim milk 			8 g.</a:t>
            </a:r>
          </a:p>
          <a:p>
            <a:r>
              <a:rPr lang="en-US" sz="1000" dirty="0">
                <a:latin typeface="Arial" panose="020B0604020202020204" pitchFamily="34" charset="0"/>
                <a:cs typeface="Arial" panose="020B0604020202020204" pitchFamily="34" charset="0"/>
              </a:rPr>
              <a:t>1 oz. low-fat cheese 		7 g.</a:t>
            </a:r>
          </a:p>
          <a:p>
            <a:r>
              <a:rPr lang="en-US" sz="1000" dirty="0">
                <a:latin typeface="Arial" panose="020B0604020202020204" pitchFamily="34" charset="0"/>
                <a:cs typeface="Arial" panose="020B0604020202020204" pitchFamily="34" charset="0"/>
              </a:rPr>
              <a:t>2 T. peanut butter		8 g.</a:t>
            </a:r>
          </a:p>
          <a:p>
            <a:r>
              <a:rPr lang="en-US" sz="1000" dirty="0">
                <a:latin typeface="Arial" panose="020B0604020202020204" pitchFamily="34" charset="0"/>
                <a:cs typeface="Arial" panose="020B0604020202020204" pitchFamily="34" charset="0"/>
              </a:rPr>
              <a:t>½ c. black beans 		8 g.</a:t>
            </a:r>
          </a:p>
          <a:p>
            <a:r>
              <a:rPr lang="en-US" sz="1000" dirty="0">
                <a:latin typeface="Arial" panose="020B0604020202020204" pitchFamily="34" charset="0"/>
                <a:cs typeface="Arial" panose="020B0604020202020204" pitchFamily="34" charset="0"/>
              </a:rPr>
              <a:t>1 oz. firm tofu 			4 g.</a:t>
            </a:r>
          </a:p>
          <a:p>
            <a:r>
              <a:rPr lang="en-US" sz="1000" dirty="0">
                <a:latin typeface="Arial" panose="020B0604020202020204" pitchFamily="34" charset="0"/>
                <a:cs typeface="Arial" panose="020B0604020202020204" pitchFamily="34" charset="0"/>
              </a:rPr>
              <a:t>½ c. soybeans 			14 g.</a:t>
            </a:r>
          </a:p>
          <a:p>
            <a:r>
              <a:rPr lang="en-US" sz="10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67C7F69-DD8F-4B4B-8AB5-E0B85FAD001A}"/>
              </a:ext>
            </a:extLst>
          </p:cNvPr>
          <p:cNvSpPr txBox="1"/>
          <p:nvPr/>
        </p:nvSpPr>
        <p:spPr>
          <a:xfrm>
            <a:off x="4787933" y="805186"/>
            <a:ext cx="4108094" cy="2092881"/>
          </a:xfrm>
          <a:prstGeom prst="rect">
            <a:avLst/>
          </a:prstGeom>
          <a:noFill/>
        </p:spPr>
        <p:txBody>
          <a:bodyPr wrap="square" rtlCol="0">
            <a:spAutoFit/>
          </a:bodyPr>
          <a:lstStyle/>
          <a:p>
            <a:pPr algn="ctr"/>
            <a:r>
              <a:rPr lang="en-US" sz="1000" dirty="0">
                <a:latin typeface="Arial Bold" panose="020B0704020202020204" pitchFamily="34" charset="0"/>
                <a:cs typeface="Arial Bold" panose="020B0704020202020204" pitchFamily="34" charset="0"/>
              </a:rPr>
              <a:t>ALL ABOUT FIBER</a:t>
            </a:r>
          </a:p>
          <a:p>
            <a:r>
              <a:rPr lang="en-US" sz="1000" dirty="0">
                <a:latin typeface="Arial" panose="020B0604020202020204" pitchFamily="34" charset="0"/>
                <a:cs typeface="Arial" panose="020B0604020202020204" pitchFamily="34" charset="0"/>
              </a:rPr>
              <a:t>Packed with nutrients, fiber is found in all plant foods including fruits, vegetables and whole grains. There are two types of fiber: soluble and insoluble. Soluble fiber forms a gel in the presence of water—this keeps you fuller for a longer period of time. Soluble fiber has been proven to lower total cholesterol levels and protect against heart disease. Insoluble fiber absorbs water which helps you to feel full after eating. It moves quickly through your intestines, promoting regular bowel movements and aids in preventing constipation.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The daily dietary fiber recommendation is 30-38 grams for men and 21-25 grams for women.</a:t>
            </a:r>
          </a:p>
          <a:p>
            <a:endParaRPr lang="en-US" sz="1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D927CBD-1D30-4784-BEF1-E1434B99A523}"/>
              </a:ext>
            </a:extLst>
          </p:cNvPr>
          <p:cNvSpPr/>
          <p:nvPr/>
        </p:nvSpPr>
        <p:spPr>
          <a:xfrm>
            <a:off x="5293727" y="3259578"/>
            <a:ext cx="3365024" cy="16372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9380F3B-83D3-4B4D-90E7-F9597077529E}"/>
              </a:ext>
            </a:extLst>
          </p:cNvPr>
          <p:cNvSpPr/>
          <p:nvPr/>
        </p:nvSpPr>
        <p:spPr>
          <a:xfrm>
            <a:off x="5293727" y="3566961"/>
            <a:ext cx="3365024" cy="16372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E32640-9FA7-4DE7-9B77-FA9559AD6B1E}"/>
              </a:ext>
            </a:extLst>
          </p:cNvPr>
          <p:cNvSpPr/>
          <p:nvPr/>
        </p:nvSpPr>
        <p:spPr>
          <a:xfrm>
            <a:off x="5297176" y="3861598"/>
            <a:ext cx="3365024" cy="16372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D837CB7-B331-45A6-A1A0-A942574BFB08}"/>
              </a:ext>
            </a:extLst>
          </p:cNvPr>
          <p:cNvSpPr/>
          <p:nvPr/>
        </p:nvSpPr>
        <p:spPr>
          <a:xfrm>
            <a:off x="5297176" y="4179711"/>
            <a:ext cx="3365024" cy="16372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AE6FE8A-42B7-423A-BD26-998BE57A4943}"/>
              </a:ext>
            </a:extLst>
          </p:cNvPr>
          <p:cNvSpPr/>
          <p:nvPr/>
        </p:nvSpPr>
        <p:spPr>
          <a:xfrm>
            <a:off x="5297176" y="2952195"/>
            <a:ext cx="3365024" cy="16372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C6F6025-E40A-4CC6-856A-AC82AEA1F39D}"/>
              </a:ext>
            </a:extLst>
          </p:cNvPr>
          <p:cNvSpPr txBox="1"/>
          <p:nvPr/>
        </p:nvSpPr>
        <p:spPr>
          <a:xfrm>
            <a:off x="5293725" y="2913092"/>
            <a:ext cx="3173703" cy="2246769"/>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Barley (1/2 c.) 		1 	4 </a:t>
            </a:r>
          </a:p>
          <a:p>
            <a:r>
              <a:rPr lang="en-US" sz="1000" dirty="0">
                <a:latin typeface="Arial" panose="020B0604020202020204" pitchFamily="34" charset="0"/>
                <a:cs typeface="Arial" panose="020B0604020202020204" pitchFamily="34" charset="0"/>
              </a:rPr>
              <a:t>Oatmeal (1/2 c.) 	1 	2 Apples 		1 	4 Bananas 		1 	3 Blackberries (1/2 c.) 	1 	4 Pears 		2 	4 Black Beans (1/2 c.) 	2 	5.5 Kidney Beans (1/2 c.) 	3 	6 Lima Beans (1/2 c.) 	3.5 	6.5 Northern Beans (1/2 c.) 	1.5 	5.5 Pinto Beans (1/2 c.) 	2	7 Lentils (1/2 c.) 		1 	8 Chick Peas (1/2 c.) 	1 	6 Brussels Sprouts (1/2 c.)	 3 	4.5</a:t>
            </a:r>
          </a:p>
        </p:txBody>
      </p:sp>
      <p:sp>
        <p:nvSpPr>
          <p:cNvPr id="26" name="TextBox 25">
            <a:extLst>
              <a:ext uri="{FF2B5EF4-FFF2-40B4-BE49-F238E27FC236}">
                <a16:creationId xmlns:a16="http://schemas.microsoft.com/office/drawing/2014/main" id="{E9FDD1BF-01E3-49C0-A0B5-4C6A3EBE1020}"/>
              </a:ext>
            </a:extLst>
          </p:cNvPr>
          <p:cNvSpPr txBox="1"/>
          <p:nvPr/>
        </p:nvSpPr>
        <p:spPr>
          <a:xfrm>
            <a:off x="5297177" y="2758180"/>
            <a:ext cx="3365024" cy="230832"/>
          </a:xfrm>
          <a:prstGeom prst="rect">
            <a:avLst/>
          </a:prstGeom>
          <a:noFill/>
        </p:spPr>
        <p:txBody>
          <a:bodyPr wrap="none" rtlCol="0">
            <a:spAutoFit/>
          </a:bodyPr>
          <a:lstStyle/>
          <a:p>
            <a:r>
              <a:rPr lang="en-US" sz="900" dirty="0">
                <a:latin typeface="Arial Bold" panose="020B0704020202020204" pitchFamily="34" charset="0"/>
                <a:cs typeface="Arial Bold" panose="020B0704020202020204" pitchFamily="34" charset="0"/>
              </a:rPr>
              <a:t>Food Source	               Soluble Fiber (g)    Total Fiber (g)</a:t>
            </a:r>
          </a:p>
        </p:txBody>
      </p:sp>
    </p:spTree>
    <p:extLst>
      <p:ext uri="{BB962C8B-B14F-4D97-AF65-F5344CB8AC3E}">
        <p14:creationId xmlns:p14="http://schemas.microsoft.com/office/powerpoint/2010/main" val="3576379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7643F-96D9-495F-8AA1-261D0A12EE91}"/>
              </a:ext>
            </a:extLst>
          </p:cNvPr>
          <p:cNvSpPr>
            <a:spLocks noGrp="1"/>
          </p:cNvSpPr>
          <p:nvPr>
            <p:ph type="sldNum" sz="quarter" idx="4"/>
          </p:nvPr>
        </p:nvSpPr>
        <p:spPr/>
        <p:txBody>
          <a:bodyPr/>
          <a:lstStyle/>
          <a:p>
            <a:fld id="{CC7A0679-BB53-4C03-950E-17A05937A526}" type="slidenum">
              <a:rPr lang="en-US" smtClean="0"/>
              <a:pPr/>
              <a:t>23</a:t>
            </a:fld>
            <a:endParaRPr lang="en-US" dirty="0"/>
          </a:p>
        </p:txBody>
      </p:sp>
      <p:sp>
        <p:nvSpPr>
          <p:cNvPr id="4" name="Content Placeholder 3">
            <a:extLst>
              <a:ext uri="{FF2B5EF4-FFF2-40B4-BE49-F238E27FC236}">
                <a16:creationId xmlns:a16="http://schemas.microsoft.com/office/drawing/2014/main" id="{E47B90B4-BD24-4B96-85E0-F16D6E96293B}"/>
              </a:ext>
            </a:extLst>
          </p:cNvPr>
          <p:cNvSpPr>
            <a:spLocks noGrp="1"/>
          </p:cNvSpPr>
          <p:nvPr>
            <p:ph idx="1"/>
          </p:nvPr>
        </p:nvSpPr>
        <p:spPr>
          <a:xfrm>
            <a:off x="531863" y="1240797"/>
            <a:ext cx="8080274" cy="726025"/>
          </a:xfrm>
        </p:spPr>
        <p:txBody>
          <a:bodyPr>
            <a:normAutofit/>
          </a:bodyPr>
          <a:lstStyle/>
          <a:p>
            <a:pPr marL="0" indent="0">
              <a:buNone/>
            </a:pPr>
            <a:r>
              <a:rPr lang="en-US" sz="2000" dirty="0"/>
              <a:t>Good health is more than just exercise and diet. It’s a point of view and a mental attitude you have about yourself.</a:t>
            </a:r>
          </a:p>
          <a:p>
            <a:endParaRPr lang="en-US" sz="2000" dirty="0"/>
          </a:p>
        </p:txBody>
      </p:sp>
      <p:grpSp>
        <p:nvGrpSpPr>
          <p:cNvPr id="5" name="Group 4">
            <a:extLst>
              <a:ext uri="{FF2B5EF4-FFF2-40B4-BE49-F238E27FC236}">
                <a16:creationId xmlns:a16="http://schemas.microsoft.com/office/drawing/2014/main" id="{DFD8E9A7-EA16-4A38-B16E-546E8AE6212A}"/>
              </a:ext>
            </a:extLst>
          </p:cNvPr>
          <p:cNvGrpSpPr/>
          <p:nvPr/>
        </p:nvGrpSpPr>
        <p:grpSpPr>
          <a:xfrm>
            <a:off x="445950" y="2198126"/>
            <a:ext cx="8252099" cy="2164974"/>
            <a:chOff x="314504" y="2879613"/>
            <a:chExt cx="8252099" cy="2164974"/>
          </a:xfrm>
        </p:grpSpPr>
        <p:pic>
          <p:nvPicPr>
            <p:cNvPr id="6" name="Picture 5">
              <a:extLst>
                <a:ext uri="{FF2B5EF4-FFF2-40B4-BE49-F238E27FC236}">
                  <a16:creationId xmlns:a16="http://schemas.microsoft.com/office/drawing/2014/main" id="{674E3ED4-334B-4873-B001-7AA9ECEE7DBA}"/>
                </a:ext>
              </a:extLst>
            </p:cNvPr>
            <p:cNvPicPr>
              <a:picLocks noChangeAspect="1"/>
            </p:cNvPicPr>
            <p:nvPr/>
          </p:nvPicPr>
          <p:blipFill>
            <a:blip r:embed="rId2"/>
            <a:stretch>
              <a:fillRect/>
            </a:stretch>
          </p:blipFill>
          <p:spPr>
            <a:xfrm>
              <a:off x="314504" y="2879613"/>
              <a:ext cx="4956235" cy="2123144"/>
            </a:xfrm>
            <a:prstGeom prst="rect">
              <a:avLst/>
            </a:prstGeom>
          </p:spPr>
        </p:pic>
        <p:pic>
          <p:nvPicPr>
            <p:cNvPr id="7" name="Picture 6">
              <a:extLst>
                <a:ext uri="{FF2B5EF4-FFF2-40B4-BE49-F238E27FC236}">
                  <a16:creationId xmlns:a16="http://schemas.microsoft.com/office/drawing/2014/main" id="{44ED00D9-426F-41AA-9B50-7E73BCFD3867}"/>
                </a:ext>
              </a:extLst>
            </p:cNvPr>
            <p:cNvPicPr>
              <a:picLocks noChangeAspect="1"/>
            </p:cNvPicPr>
            <p:nvPr/>
          </p:nvPicPr>
          <p:blipFill>
            <a:blip r:embed="rId3"/>
            <a:stretch>
              <a:fillRect/>
            </a:stretch>
          </p:blipFill>
          <p:spPr>
            <a:xfrm>
              <a:off x="5337794" y="2921442"/>
              <a:ext cx="3228809" cy="2123145"/>
            </a:xfrm>
            <a:prstGeom prst="rect">
              <a:avLst/>
            </a:prstGeom>
          </p:spPr>
        </p:pic>
      </p:grpSp>
      <p:sp>
        <p:nvSpPr>
          <p:cNvPr id="8" name="Title 3">
            <a:extLst>
              <a:ext uri="{FF2B5EF4-FFF2-40B4-BE49-F238E27FC236}">
                <a16:creationId xmlns:a16="http://schemas.microsoft.com/office/drawing/2014/main" id="{56B2EE64-6552-4B0D-852C-769A94C3A2AD}"/>
              </a:ext>
            </a:extLst>
          </p:cNvPr>
          <p:cNvSpPr>
            <a:spLocks noGrp="1"/>
          </p:cNvSpPr>
          <p:nvPr>
            <p:ph type="title"/>
          </p:nvPr>
        </p:nvSpPr>
        <p:spPr>
          <a:xfrm>
            <a:off x="1504335" y="81455"/>
            <a:ext cx="7303046" cy="541900"/>
          </a:xfrm>
        </p:spPr>
        <p:txBody>
          <a:bodyPr/>
          <a:lstStyle/>
          <a:p>
            <a:pPr algn="ctr"/>
            <a:r>
              <a:rPr lang="en-US" sz="2400" dirty="0"/>
              <a:t>Making Cents of Wellness</a:t>
            </a:r>
          </a:p>
        </p:txBody>
      </p:sp>
    </p:spTree>
    <p:extLst>
      <p:ext uri="{BB962C8B-B14F-4D97-AF65-F5344CB8AC3E}">
        <p14:creationId xmlns:p14="http://schemas.microsoft.com/office/powerpoint/2010/main" val="1602441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38B6E-15AB-4C44-A54D-C896300543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396" y="6496665"/>
            <a:ext cx="259274" cy="264141"/>
          </a:xfrm>
          <a:prstGeom prst="rect">
            <a:avLst/>
          </a:prstGeom>
        </p:spPr>
      </p:pic>
      <p:sp>
        <p:nvSpPr>
          <p:cNvPr id="3" name="Slide Number Placeholder 2">
            <a:extLst>
              <a:ext uri="{FF2B5EF4-FFF2-40B4-BE49-F238E27FC236}">
                <a16:creationId xmlns:a16="http://schemas.microsoft.com/office/drawing/2014/main" id="{EEDB89D2-03B1-4F25-8C4F-F539788968C7}"/>
              </a:ext>
            </a:extLst>
          </p:cNvPr>
          <p:cNvSpPr>
            <a:spLocks noGrp="1"/>
          </p:cNvSpPr>
          <p:nvPr>
            <p:ph type="sldNum" sz="quarter" idx="4"/>
          </p:nvPr>
        </p:nvSpPr>
        <p:spPr/>
        <p:txBody>
          <a:bodyPr/>
          <a:lstStyle/>
          <a:p>
            <a:fld id="{CC7A0679-BB53-4C03-950E-17A05937A526}" type="slidenum">
              <a:rPr lang="en-US" smtClean="0"/>
              <a:pPr/>
              <a:t>24</a:t>
            </a:fld>
            <a:endParaRPr lang="en-US" dirty="0"/>
          </a:p>
        </p:txBody>
      </p:sp>
      <p:sp>
        <p:nvSpPr>
          <p:cNvPr id="4" name="Title 3">
            <a:extLst>
              <a:ext uri="{FF2B5EF4-FFF2-40B4-BE49-F238E27FC236}">
                <a16:creationId xmlns:a16="http://schemas.microsoft.com/office/drawing/2014/main" id="{AFA99924-D6B2-4DAD-9379-806B64BECA29}"/>
              </a:ext>
            </a:extLst>
          </p:cNvPr>
          <p:cNvSpPr>
            <a:spLocks noGrp="1"/>
          </p:cNvSpPr>
          <p:nvPr>
            <p:ph type="title"/>
          </p:nvPr>
        </p:nvSpPr>
        <p:spPr>
          <a:xfrm>
            <a:off x="1504335" y="81455"/>
            <a:ext cx="7303046" cy="541900"/>
          </a:xfrm>
        </p:spPr>
        <p:txBody>
          <a:bodyPr/>
          <a:lstStyle/>
          <a:p>
            <a:pPr algn="ctr"/>
            <a:r>
              <a:rPr lang="en-US" sz="2400" dirty="0"/>
              <a:t>Making Cents of Wellness</a:t>
            </a:r>
          </a:p>
        </p:txBody>
      </p:sp>
      <p:sp>
        <p:nvSpPr>
          <p:cNvPr id="6" name="Rectangle: Rounded Corners 5">
            <a:extLst>
              <a:ext uri="{FF2B5EF4-FFF2-40B4-BE49-F238E27FC236}">
                <a16:creationId xmlns:a16="http://schemas.microsoft.com/office/drawing/2014/main" id="{C303E7F2-8A58-47FE-9517-16ED6620C439}"/>
              </a:ext>
            </a:extLst>
          </p:cNvPr>
          <p:cNvSpPr/>
          <p:nvPr/>
        </p:nvSpPr>
        <p:spPr>
          <a:xfrm>
            <a:off x="405580" y="1084006"/>
            <a:ext cx="3827207" cy="5479026"/>
          </a:xfrm>
          <a:prstGeom prst="roundRect">
            <a:avLst/>
          </a:prstGeom>
          <a:solidFill>
            <a:srgbClr val="FFFFFF">
              <a:alpha val="69804"/>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577E2AE1-F868-49D6-B7CB-68B9706BED59}"/>
              </a:ext>
            </a:extLst>
          </p:cNvPr>
          <p:cNvSpPr txBox="1"/>
          <p:nvPr/>
        </p:nvSpPr>
        <p:spPr>
          <a:xfrm>
            <a:off x="636022" y="2773135"/>
            <a:ext cx="3366321" cy="2769989"/>
          </a:xfrm>
          <a:prstGeom prst="rect">
            <a:avLst/>
          </a:prstGeom>
          <a:noFill/>
        </p:spPr>
        <p:txBody>
          <a:bodyPr wrap="square" rtlCol="0">
            <a:spAutoFit/>
          </a:bodyPr>
          <a:lstStyle/>
          <a:p>
            <a:pPr fontAlgn="base"/>
            <a:r>
              <a:rPr lang="en-US" sz="1600" dirty="0">
                <a:latin typeface="Arial" panose="020B0604020202020204" pitchFamily="34" charset="0"/>
                <a:cs typeface="Arial" panose="020B0604020202020204" pitchFamily="34" charset="0"/>
              </a:rPr>
              <a:t>The greatest wealth is health.</a:t>
            </a:r>
          </a:p>
          <a:p>
            <a:pPr fontAlgn="base"/>
            <a:endParaRPr lang="en-US" sz="1600" dirty="0">
              <a:latin typeface="Arial" panose="020B0604020202020204" pitchFamily="34" charset="0"/>
              <a:cs typeface="Arial" panose="020B0604020202020204" pitchFamily="34" charset="0"/>
            </a:endParaRPr>
          </a:p>
          <a:p>
            <a:pPr fontAlgn="base"/>
            <a:r>
              <a:rPr lang="en-US" sz="1600" dirty="0">
                <a:latin typeface="Arial" panose="020B0604020202020204" pitchFamily="34" charset="0"/>
                <a:cs typeface="Arial" panose="020B0604020202020204" pitchFamily="34" charset="0"/>
              </a:rPr>
              <a:t>It’s the small, everyday steps that can make a big impact.</a:t>
            </a:r>
          </a:p>
          <a:p>
            <a:pPr fontAlgn="base"/>
            <a:endParaRPr lang="en-US" sz="1600" dirty="0">
              <a:latin typeface="Arial" panose="020B0604020202020204" pitchFamily="34" charset="0"/>
              <a:cs typeface="Arial" panose="020B0604020202020204" pitchFamily="34" charset="0"/>
            </a:endParaRPr>
          </a:p>
          <a:p>
            <a:pPr fontAlgn="base"/>
            <a:r>
              <a:rPr lang="en-US" sz="1600" dirty="0">
                <a:latin typeface="Arial" panose="020B0604020202020204" pitchFamily="34" charset="0"/>
                <a:cs typeface="Arial" panose="020B0604020202020204" pitchFamily="34" charset="0"/>
              </a:rPr>
              <a:t>Wellness is the complete integration of body, mind, and spirit - the realization that everything we do, think, feel, and believe has an effect on our state of well-being.  </a:t>
            </a:r>
          </a:p>
          <a:p>
            <a:pPr fontAlgn="base"/>
            <a:endParaRPr lang="en-US"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B55310A-CB23-429C-AA28-77C66F927AAA}"/>
              </a:ext>
            </a:extLst>
          </p:cNvPr>
          <p:cNvSpPr txBox="1"/>
          <p:nvPr/>
        </p:nvSpPr>
        <p:spPr>
          <a:xfrm>
            <a:off x="1065706" y="1358377"/>
            <a:ext cx="2518289"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In summary… </a:t>
            </a:r>
          </a:p>
        </p:txBody>
      </p:sp>
    </p:spTree>
    <p:extLst>
      <p:ext uri="{BB962C8B-B14F-4D97-AF65-F5344CB8AC3E}">
        <p14:creationId xmlns:p14="http://schemas.microsoft.com/office/powerpoint/2010/main" val="1719804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88AD86-BB28-44ED-B6EE-50D7D83F4078}"/>
              </a:ext>
            </a:extLst>
          </p:cNvPr>
          <p:cNvSpPr>
            <a:spLocks noGrp="1"/>
          </p:cNvSpPr>
          <p:nvPr>
            <p:ph idx="1"/>
          </p:nvPr>
        </p:nvSpPr>
        <p:spPr>
          <a:xfrm>
            <a:off x="1025465" y="1352940"/>
            <a:ext cx="7557817" cy="4851918"/>
          </a:xfrm>
        </p:spPr>
        <p:txBody>
          <a:bodyPr>
            <a:normAutofit/>
          </a:bodyPr>
          <a:lstStyle/>
          <a:p>
            <a:r>
              <a:rPr lang="en-US" dirty="0"/>
              <a:t>How?</a:t>
            </a:r>
          </a:p>
          <a:p>
            <a:pPr lvl="1">
              <a:spcBef>
                <a:spcPts val="1200"/>
              </a:spcBef>
            </a:pPr>
            <a:r>
              <a:rPr lang="en-US" dirty="0"/>
              <a:t>Physical Activity and Traditional Thought Process</a:t>
            </a:r>
          </a:p>
          <a:p>
            <a:pPr lvl="2">
              <a:spcBef>
                <a:spcPts val="600"/>
              </a:spcBef>
            </a:pPr>
            <a:r>
              <a:rPr lang="en-US" dirty="0"/>
              <a:t>Gym 5 days/week; restrictive diet</a:t>
            </a:r>
          </a:p>
          <a:p>
            <a:pPr lvl="1">
              <a:spcBef>
                <a:spcPts val="1200"/>
              </a:spcBef>
            </a:pPr>
            <a:r>
              <a:rPr lang="en-US" dirty="0"/>
              <a:t>It’s the Small Steps</a:t>
            </a:r>
          </a:p>
          <a:p>
            <a:pPr lvl="2">
              <a:spcBef>
                <a:spcPts val="600"/>
              </a:spcBef>
            </a:pPr>
            <a:r>
              <a:rPr lang="en-US" dirty="0"/>
              <a:t>Eye Exam</a:t>
            </a:r>
          </a:p>
          <a:p>
            <a:pPr lvl="2">
              <a:spcBef>
                <a:spcPts val="600"/>
              </a:spcBef>
            </a:pPr>
            <a:r>
              <a:rPr lang="en-US" dirty="0"/>
              <a:t>Dental Exam</a:t>
            </a:r>
          </a:p>
          <a:p>
            <a:pPr lvl="2">
              <a:spcBef>
                <a:spcPts val="600"/>
              </a:spcBef>
            </a:pPr>
            <a:r>
              <a:rPr lang="en-US" dirty="0"/>
              <a:t>Moderate Physical Activity</a:t>
            </a:r>
          </a:p>
          <a:p>
            <a:pPr lvl="2">
              <a:spcBef>
                <a:spcPts val="600"/>
              </a:spcBef>
            </a:pPr>
            <a:r>
              <a:rPr lang="en-US" dirty="0"/>
              <a:t>Moderate Change in Eating Habits</a:t>
            </a:r>
          </a:p>
          <a:p>
            <a:pPr lvl="2">
              <a:spcBef>
                <a:spcPts val="600"/>
              </a:spcBef>
            </a:pPr>
            <a:r>
              <a:rPr lang="en-US" dirty="0"/>
              <a:t>Mental Wellness</a:t>
            </a:r>
          </a:p>
        </p:txBody>
      </p:sp>
      <p:sp>
        <p:nvSpPr>
          <p:cNvPr id="3" name="Slide Number Placeholder 2">
            <a:extLst>
              <a:ext uri="{FF2B5EF4-FFF2-40B4-BE49-F238E27FC236}">
                <a16:creationId xmlns:a16="http://schemas.microsoft.com/office/drawing/2014/main" id="{E1420589-6744-4245-B7F7-1DFA31D9997A}"/>
              </a:ext>
            </a:extLst>
          </p:cNvPr>
          <p:cNvSpPr>
            <a:spLocks noGrp="1"/>
          </p:cNvSpPr>
          <p:nvPr>
            <p:ph type="sldNum" sz="quarter" idx="4"/>
          </p:nvPr>
        </p:nvSpPr>
        <p:spPr/>
        <p:txBody>
          <a:bodyPr/>
          <a:lstStyle/>
          <a:p>
            <a:fld id="{CC7A0679-BB53-4C03-950E-17A05937A526}" type="slidenum">
              <a:rPr lang="en-US" smtClean="0"/>
              <a:pPr/>
              <a:t>3</a:t>
            </a:fld>
            <a:endParaRPr lang="en-US" dirty="0"/>
          </a:p>
        </p:txBody>
      </p:sp>
      <p:sp>
        <p:nvSpPr>
          <p:cNvPr id="4" name="Title 3">
            <a:extLst>
              <a:ext uri="{FF2B5EF4-FFF2-40B4-BE49-F238E27FC236}">
                <a16:creationId xmlns:a16="http://schemas.microsoft.com/office/drawing/2014/main" id="{03B208D6-D8AF-416E-A1D5-4D44CCCDDE2B}"/>
              </a:ext>
            </a:extLst>
          </p:cNvPr>
          <p:cNvSpPr>
            <a:spLocks noGrp="1"/>
          </p:cNvSpPr>
          <p:nvPr>
            <p:ph type="title"/>
          </p:nvPr>
        </p:nvSpPr>
        <p:spPr/>
        <p:txBody>
          <a:bodyPr/>
          <a:lstStyle/>
          <a:p>
            <a:pPr algn="ctr"/>
            <a:r>
              <a:rPr lang="en-US" dirty="0">
                <a:solidFill>
                  <a:schemeClr val="bg1"/>
                </a:solidFill>
              </a:rPr>
              <a:t>Making Cents of Wellness</a:t>
            </a:r>
          </a:p>
        </p:txBody>
      </p:sp>
    </p:spTree>
    <p:extLst>
      <p:ext uri="{BB962C8B-B14F-4D97-AF65-F5344CB8AC3E}">
        <p14:creationId xmlns:p14="http://schemas.microsoft.com/office/powerpoint/2010/main" val="1847381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08924" y="6563032"/>
            <a:ext cx="368710" cy="17698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C7A0679-BB53-4C03-950E-17A05937A526}" type="slidenum">
              <a:rPr kumimoji="0" lang="en-US" sz="700" b="1" i="0" u="none" strike="noStrike" kern="1200" cap="none" spc="0" normalizeH="0" baseline="0" noProof="0" smtClean="0">
                <a:ln>
                  <a:noFill/>
                </a:ln>
                <a:solidFill>
                  <a:srgbClr val="4D5B19"/>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700" b="1" i="0" u="none" strike="noStrike" kern="1200" cap="none" spc="0" normalizeH="0" baseline="0" noProof="0" dirty="0">
              <a:ln>
                <a:noFill/>
              </a:ln>
              <a:solidFill>
                <a:srgbClr val="4D5B19"/>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52348AB9-B6A6-4A6F-A812-5F89919FFD8C}"/>
              </a:ext>
            </a:extLst>
          </p:cNvPr>
          <p:cNvSpPr>
            <a:spLocks noGrp="1"/>
          </p:cNvSpPr>
          <p:nvPr>
            <p:ph type="title"/>
          </p:nvPr>
        </p:nvSpPr>
        <p:spPr>
          <a:xfrm>
            <a:off x="1414747" y="74081"/>
            <a:ext cx="6964931" cy="541900"/>
          </a:xfrm>
        </p:spPr>
        <p:txBody>
          <a:bodyPr/>
          <a:lstStyle/>
          <a:p>
            <a:pPr algn="ctr"/>
            <a:r>
              <a:rPr lang="en-US" sz="2400" dirty="0"/>
              <a:t>Eye Health</a:t>
            </a:r>
          </a:p>
        </p:txBody>
      </p:sp>
      <p:pic>
        <p:nvPicPr>
          <p:cNvPr id="8" name="Picture 7" descr="A path with trees on the side of a mountain&#10;&#10;Description generated with very high confidence">
            <a:extLst>
              <a:ext uri="{FF2B5EF4-FFF2-40B4-BE49-F238E27FC236}">
                <a16:creationId xmlns:a16="http://schemas.microsoft.com/office/drawing/2014/main" id="{76E92C6E-CEFF-457B-B853-1D6F8577B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97" y="4129932"/>
            <a:ext cx="3597330" cy="2388665"/>
          </a:xfrm>
          <a:prstGeom prst="rect">
            <a:avLst/>
          </a:prstGeom>
        </p:spPr>
      </p:pic>
      <p:sp>
        <p:nvSpPr>
          <p:cNvPr id="11" name="TextBox 10">
            <a:extLst>
              <a:ext uri="{FF2B5EF4-FFF2-40B4-BE49-F238E27FC236}">
                <a16:creationId xmlns:a16="http://schemas.microsoft.com/office/drawing/2014/main" id="{46A4BF3B-05FB-4B30-AE99-D85FEFA7A5F1}"/>
              </a:ext>
            </a:extLst>
          </p:cNvPr>
          <p:cNvSpPr txBox="1"/>
          <p:nvPr/>
        </p:nvSpPr>
        <p:spPr>
          <a:xfrm>
            <a:off x="4354243" y="1195378"/>
            <a:ext cx="4211688" cy="440120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Studies have found connections between regular exercise and reducing risks for several common eye ailments such as cataracts, wet age-related macular degeneration and glaucoma.</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Vision problems and eye disease stem from high blood pressure and high cholesterol.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 healthy diet and regular exercise are two of the most important steps you can take to lower both.  </a:t>
            </a:r>
          </a:p>
        </p:txBody>
      </p:sp>
      <p:sp>
        <p:nvSpPr>
          <p:cNvPr id="12" name="Rectangle 11">
            <a:extLst>
              <a:ext uri="{FF2B5EF4-FFF2-40B4-BE49-F238E27FC236}">
                <a16:creationId xmlns:a16="http://schemas.microsoft.com/office/drawing/2014/main" id="{D8BB5651-FBF7-4242-B8AA-539D3F7232C5}"/>
              </a:ext>
            </a:extLst>
          </p:cNvPr>
          <p:cNvSpPr/>
          <p:nvPr/>
        </p:nvSpPr>
        <p:spPr>
          <a:xfrm>
            <a:off x="266797" y="1069258"/>
            <a:ext cx="45720" cy="28637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F0"/>
              </a:solidFill>
            </a:endParaRPr>
          </a:p>
        </p:txBody>
      </p:sp>
      <p:sp>
        <p:nvSpPr>
          <p:cNvPr id="14" name="TextBox 13">
            <a:extLst>
              <a:ext uri="{FF2B5EF4-FFF2-40B4-BE49-F238E27FC236}">
                <a16:creationId xmlns:a16="http://schemas.microsoft.com/office/drawing/2014/main" id="{434A5AF0-A937-4924-870E-56B8F3258DEE}"/>
              </a:ext>
            </a:extLst>
          </p:cNvPr>
          <p:cNvSpPr txBox="1"/>
          <p:nvPr/>
        </p:nvSpPr>
        <p:spPr>
          <a:xfrm>
            <a:off x="578069" y="1195378"/>
            <a:ext cx="3318458" cy="1938992"/>
          </a:xfrm>
          <a:prstGeom prst="rect">
            <a:avLst/>
          </a:prstGeom>
          <a:noFill/>
        </p:spPr>
        <p:txBody>
          <a:bodyPr wrap="square" rtlCol="0">
            <a:spAutoFit/>
          </a:bodyPr>
          <a:lstStyle/>
          <a:p>
            <a:r>
              <a:rPr lang="en-US" sz="4000" dirty="0">
                <a:solidFill>
                  <a:srgbClr val="00B0F0"/>
                </a:solidFill>
                <a:latin typeface="Arial Bold" panose="020B0704020202020204" pitchFamily="34" charset="0"/>
                <a:cs typeface="Arial Bold" panose="020B0704020202020204" pitchFamily="34" charset="0"/>
              </a:rPr>
              <a:t>Did</a:t>
            </a:r>
          </a:p>
          <a:p>
            <a:r>
              <a:rPr lang="en-US" sz="4000" dirty="0">
                <a:solidFill>
                  <a:srgbClr val="00B0F0"/>
                </a:solidFill>
                <a:latin typeface="Arial Bold" panose="020B0704020202020204" pitchFamily="34" charset="0"/>
                <a:cs typeface="Arial Bold" panose="020B0704020202020204" pitchFamily="34" charset="0"/>
              </a:rPr>
              <a:t>you </a:t>
            </a:r>
          </a:p>
          <a:p>
            <a:r>
              <a:rPr lang="en-US" sz="4000" dirty="0">
                <a:solidFill>
                  <a:srgbClr val="00B0F0"/>
                </a:solidFill>
                <a:latin typeface="Arial Bold" panose="020B0704020202020204" pitchFamily="34" charset="0"/>
                <a:cs typeface="Arial Bold" panose="020B0704020202020204" pitchFamily="34" charset="0"/>
              </a:rPr>
              <a:t>know?</a:t>
            </a:r>
          </a:p>
        </p:txBody>
      </p:sp>
    </p:spTree>
    <p:extLst>
      <p:ext uri="{BB962C8B-B14F-4D97-AF65-F5344CB8AC3E}">
        <p14:creationId xmlns:p14="http://schemas.microsoft.com/office/powerpoint/2010/main" val="2758361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4E646C7-B8B5-4A45-9811-23E9FF8573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8" r="24970"/>
          <a:stretch/>
        </p:blipFill>
        <p:spPr>
          <a:xfrm>
            <a:off x="0" y="723900"/>
            <a:ext cx="4895849" cy="6134100"/>
          </a:xfrm>
          <a:prstGeom prst="rect">
            <a:avLst/>
          </a:prstGeom>
        </p:spPr>
      </p:pic>
      <p:sp>
        <p:nvSpPr>
          <p:cNvPr id="3" name="Slide Number Placeholder 2"/>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C7A0679-BB53-4C03-950E-17A05937A526}" type="slidenum">
              <a:rPr kumimoji="0" lang="en-US" sz="700" b="1" i="0" u="none" strike="noStrike" kern="1200" cap="none" spc="0" normalizeH="0" baseline="0" noProof="0" smtClean="0">
                <a:ln>
                  <a:noFill/>
                </a:ln>
                <a:solidFill>
                  <a:srgbClr val="4D5B19"/>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700" b="1" i="0" u="none" strike="noStrike" kern="1200" cap="none" spc="0" normalizeH="0" baseline="0" noProof="0" dirty="0">
              <a:ln>
                <a:noFill/>
              </a:ln>
              <a:solidFill>
                <a:srgbClr val="4D5B19"/>
              </a:solidFill>
              <a:effectLst/>
              <a:uLnTx/>
              <a:uFillTx/>
              <a:latin typeface="Arial" panose="020B0604020202020204" pitchFamily="34" charset="0"/>
              <a:ea typeface="+mn-ea"/>
              <a:cs typeface="Arial" panose="020B0604020202020204" pitchFamily="34" charset="0"/>
            </a:endParaRPr>
          </a:p>
        </p:txBody>
      </p:sp>
      <p:sp>
        <p:nvSpPr>
          <p:cNvPr id="11" name="Title 10">
            <a:extLst>
              <a:ext uri="{FF2B5EF4-FFF2-40B4-BE49-F238E27FC236}">
                <a16:creationId xmlns:a16="http://schemas.microsoft.com/office/drawing/2014/main" id="{412901C7-077D-4A29-A207-3EE52638C18F}"/>
              </a:ext>
            </a:extLst>
          </p:cNvPr>
          <p:cNvSpPr>
            <a:spLocks noGrp="1"/>
          </p:cNvSpPr>
          <p:nvPr>
            <p:ph type="title"/>
          </p:nvPr>
        </p:nvSpPr>
        <p:spPr>
          <a:xfrm>
            <a:off x="1329267" y="94908"/>
            <a:ext cx="6745058" cy="541900"/>
          </a:xfrm>
        </p:spPr>
        <p:txBody>
          <a:bodyPr/>
          <a:lstStyle/>
          <a:p>
            <a:pPr algn="ctr"/>
            <a:r>
              <a:rPr lang="en-US" sz="2400" dirty="0"/>
              <a:t>Eye Health</a:t>
            </a:r>
          </a:p>
        </p:txBody>
      </p:sp>
      <p:sp>
        <p:nvSpPr>
          <p:cNvPr id="5" name="TextBox 4">
            <a:extLst>
              <a:ext uri="{FF2B5EF4-FFF2-40B4-BE49-F238E27FC236}">
                <a16:creationId xmlns:a16="http://schemas.microsoft.com/office/drawing/2014/main" id="{5623D5DC-5329-4857-B265-5C312B9765E3}"/>
              </a:ext>
            </a:extLst>
          </p:cNvPr>
          <p:cNvSpPr txBox="1"/>
          <p:nvPr/>
        </p:nvSpPr>
        <p:spPr>
          <a:xfrm>
            <a:off x="5232994" y="846092"/>
            <a:ext cx="3475930" cy="5893921"/>
          </a:xfrm>
          <a:prstGeom prst="rect">
            <a:avLst/>
          </a:prstGeom>
          <a:noFill/>
        </p:spPr>
        <p:txBody>
          <a:bodyPr wrap="square" rtlCol="0">
            <a:spAutoFit/>
          </a:bodyPr>
          <a:lstStyle/>
          <a:p>
            <a:pPr algn="just"/>
            <a:r>
              <a:rPr lang="en-US" sz="2000" b="1" dirty="0">
                <a:latin typeface="Arial" panose="020B0604020202020204" pitchFamily="34" charset="0"/>
                <a:ea typeface="Adobe Song Std L" panose="02020300000000000000" pitchFamily="18" charset="-128"/>
                <a:cs typeface="Arial" panose="020B0604020202020204" pitchFamily="34" charset="0"/>
              </a:rPr>
              <a:t>Annual Eye Exam Benefits</a:t>
            </a:r>
          </a:p>
          <a:p>
            <a:pPr algn="just"/>
            <a:endParaRPr lang="en-US" dirty="0">
              <a:latin typeface="Arial" panose="020B0604020202020204" pitchFamily="34" charset="0"/>
              <a:ea typeface="Adobe Song Std L" panose="02020300000000000000" pitchFamily="18" charset="-128"/>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Adobe Song Std L" panose="02020300000000000000" pitchFamily="18" charset="-128"/>
                <a:cs typeface="Arial" panose="020B0604020202020204" pitchFamily="34" charset="0"/>
              </a:rPr>
              <a:t>Evaluate visual acuity</a:t>
            </a:r>
          </a:p>
          <a:p>
            <a:endParaRPr lang="en-US" sz="1100" dirty="0">
              <a:latin typeface="Arial" panose="020B0604020202020204" pitchFamily="34" charset="0"/>
              <a:ea typeface="Adobe Song Std L" panose="02020300000000000000" pitchFamily="18" charset="-128"/>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Adobe Song Std L" panose="02020300000000000000" pitchFamily="18" charset="-128"/>
                <a:cs typeface="Arial" panose="020B0604020202020204" pitchFamily="34" charset="0"/>
              </a:rPr>
              <a:t>Evaluate the complete health of your eyes from front to back—including checking for early signs of serious eye problems</a:t>
            </a:r>
          </a:p>
          <a:p>
            <a:pPr marL="568325" indent="-568325">
              <a:spcBef>
                <a:spcPts val="600"/>
              </a:spcBef>
              <a:tabLst>
                <a:tab pos="568325" algn="l"/>
              </a:tabLst>
            </a:pPr>
            <a:r>
              <a:rPr lang="en-US" dirty="0">
                <a:latin typeface="Arial" panose="020B0604020202020204" pitchFamily="34" charset="0"/>
                <a:ea typeface="Adobe Song Std L" panose="02020300000000000000" pitchFamily="18" charset="-128"/>
                <a:cs typeface="Arial" panose="020B0604020202020204" pitchFamily="34" charset="0"/>
              </a:rPr>
              <a:t>	› glaucoma, cataracts, macular degeneration and detached retina</a:t>
            </a:r>
          </a:p>
          <a:p>
            <a:pPr marL="285750" indent="-285750">
              <a:buFont typeface="Arial" panose="020B0604020202020204" pitchFamily="34" charset="0"/>
              <a:buChar char="•"/>
            </a:pPr>
            <a:endParaRPr lang="en-US" sz="1200" dirty="0">
              <a:latin typeface="Arial" panose="020B0604020202020204" pitchFamily="34" charset="0"/>
              <a:ea typeface="Adobe Song Std L" panose="02020300000000000000" pitchFamily="18" charset="-128"/>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Adobe Song Std L" panose="02020300000000000000" pitchFamily="18" charset="-128"/>
                <a:cs typeface="Arial" panose="020B0604020202020204" pitchFamily="34" charset="0"/>
              </a:rPr>
              <a:t>Detect early signs of serious health problems based on the appearance of delicate blood vessels and other structures within the eye</a:t>
            </a:r>
          </a:p>
          <a:p>
            <a:pPr marL="568325" indent="-568325">
              <a:spcBef>
                <a:spcPts val="600"/>
              </a:spcBef>
              <a:tabLst>
                <a:tab pos="568325" algn="l"/>
              </a:tabLst>
            </a:pPr>
            <a:r>
              <a:rPr lang="en-US" dirty="0">
                <a:latin typeface="Arial" panose="020B0604020202020204" pitchFamily="34" charset="0"/>
                <a:ea typeface="Adobe Song Std L" panose="02020300000000000000" pitchFamily="18" charset="-128"/>
                <a:cs typeface="Arial" panose="020B0604020202020204" pitchFamily="34" charset="0"/>
              </a:rPr>
              <a:t>	› diabetes, high blood pressure and risk of stroke</a:t>
            </a:r>
          </a:p>
          <a:p>
            <a:pPr algn="just"/>
            <a:endParaRPr lang="en-US" sz="2000" dirty="0">
              <a:latin typeface="Adobe Song Std L" panose="02020300000000000000" pitchFamily="18" charset="-128"/>
              <a:ea typeface="Adobe Song Std L" panose="02020300000000000000" pitchFamily="18" charset="-128"/>
            </a:endParaRPr>
          </a:p>
        </p:txBody>
      </p:sp>
    </p:spTree>
    <p:extLst>
      <p:ext uri="{BB962C8B-B14F-4D97-AF65-F5344CB8AC3E}">
        <p14:creationId xmlns:p14="http://schemas.microsoft.com/office/powerpoint/2010/main" val="399487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C7A0679-BB53-4C03-950E-17A05937A526}" type="slidenum">
              <a:rPr kumimoji="0" lang="en-US" sz="700" b="1" i="0" u="none" strike="noStrike" kern="1200" cap="none" spc="0" normalizeH="0" baseline="0" noProof="0" smtClean="0">
                <a:ln>
                  <a:noFill/>
                </a:ln>
                <a:solidFill>
                  <a:srgbClr val="4D5B19"/>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700" b="1" i="0" u="none" strike="noStrike" kern="1200" cap="none" spc="0" normalizeH="0" baseline="0" noProof="0" dirty="0">
              <a:ln>
                <a:noFill/>
              </a:ln>
              <a:solidFill>
                <a:srgbClr val="4D5B19"/>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52348AB9-B6A6-4A6F-A812-5F89919FFD8C}"/>
              </a:ext>
            </a:extLst>
          </p:cNvPr>
          <p:cNvSpPr>
            <a:spLocks noGrp="1"/>
          </p:cNvSpPr>
          <p:nvPr>
            <p:ph type="title"/>
          </p:nvPr>
        </p:nvSpPr>
        <p:spPr>
          <a:xfrm>
            <a:off x="1397479" y="81455"/>
            <a:ext cx="6935638" cy="541900"/>
          </a:xfrm>
        </p:spPr>
        <p:txBody>
          <a:bodyPr/>
          <a:lstStyle/>
          <a:p>
            <a:pPr algn="ctr"/>
            <a:r>
              <a:rPr lang="en-US" sz="2400" dirty="0"/>
              <a:t>Eye Health</a:t>
            </a:r>
          </a:p>
        </p:txBody>
      </p:sp>
      <p:sp>
        <p:nvSpPr>
          <p:cNvPr id="16" name="Rectangle: Rounded Corners 15">
            <a:extLst>
              <a:ext uri="{FF2B5EF4-FFF2-40B4-BE49-F238E27FC236}">
                <a16:creationId xmlns:a16="http://schemas.microsoft.com/office/drawing/2014/main" id="{25DDF14D-766B-4531-B730-270E213427A1}"/>
              </a:ext>
            </a:extLst>
          </p:cNvPr>
          <p:cNvSpPr/>
          <p:nvPr/>
        </p:nvSpPr>
        <p:spPr>
          <a:xfrm>
            <a:off x="2278167" y="851461"/>
            <a:ext cx="6458784" cy="568521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4B7B971-51CF-4B56-B8AE-575F634AC4D4}"/>
              </a:ext>
            </a:extLst>
          </p:cNvPr>
          <p:cNvSpPr txBox="1"/>
          <p:nvPr/>
        </p:nvSpPr>
        <p:spPr>
          <a:xfrm>
            <a:off x="207172" y="1395153"/>
            <a:ext cx="1810814" cy="1200329"/>
          </a:xfrm>
          <a:prstGeom prst="rect">
            <a:avLst/>
          </a:prstGeom>
          <a:noFill/>
        </p:spPr>
        <p:txBody>
          <a:bodyPr wrap="square" rtlCol="0">
            <a:spAutoFit/>
          </a:bodyPr>
          <a:lstStyle/>
          <a:p>
            <a:r>
              <a:rPr lang="en-US" sz="2400" dirty="0">
                <a:solidFill>
                  <a:srgbClr val="00B0F0"/>
                </a:solidFill>
                <a:latin typeface="Arial Bold" panose="020B0704020202020204" pitchFamily="34" charset="0"/>
                <a:cs typeface="Arial Bold" panose="020B0704020202020204" pitchFamily="34" charset="0"/>
              </a:rPr>
              <a:t>Exercising</a:t>
            </a:r>
          </a:p>
          <a:p>
            <a:r>
              <a:rPr lang="en-US" sz="2400" dirty="0">
                <a:solidFill>
                  <a:srgbClr val="00B0F0"/>
                </a:solidFill>
                <a:latin typeface="Arial Bold" panose="020B0704020202020204" pitchFamily="34" charset="0"/>
                <a:cs typeface="Arial Bold" panose="020B0704020202020204" pitchFamily="34" charset="0"/>
              </a:rPr>
              <a:t>Your</a:t>
            </a:r>
          </a:p>
          <a:p>
            <a:r>
              <a:rPr lang="en-US" sz="2400" dirty="0">
                <a:solidFill>
                  <a:srgbClr val="00B0F0"/>
                </a:solidFill>
                <a:latin typeface="Arial Bold" panose="020B0704020202020204" pitchFamily="34" charset="0"/>
                <a:cs typeface="Arial Bold" panose="020B0704020202020204" pitchFamily="34" charset="0"/>
              </a:rPr>
              <a:t>Eyes</a:t>
            </a:r>
            <a:endParaRPr lang="en-US" sz="2400" dirty="0"/>
          </a:p>
        </p:txBody>
      </p:sp>
      <p:cxnSp>
        <p:nvCxnSpPr>
          <p:cNvPr id="19" name="Straight Connector 18">
            <a:extLst>
              <a:ext uri="{FF2B5EF4-FFF2-40B4-BE49-F238E27FC236}">
                <a16:creationId xmlns:a16="http://schemas.microsoft.com/office/drawing/2014/main" id="{167A0075-DFE2-456C-A466-3D441F273D03}"/>
              </a:ext>
            </a:extLst>
          </p:cNvPr>
          <p:cNvCxnSpPr>
            <a:cxnSpLocks/>
          </p:cNvCxnSpPr>
          <p:nvPr/>
        </p:nvCxnSpPr>
        <p:spPr>
          <a:xfrm>
            <a:off x="243337" y="2757411"/>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grpSp>
        <p:nvGrpSpPr>
          <p:cNvPr id="2" name="Group 1">
            <a:extLst>
              <a:ext uri="{FF2B5EF4-FFF2-40B4-BE49-F238E27FC236}">
                <a16:creationId xmlns:a16="http://schemas.microsoft.com/office/drawing/2014/main" id="{01AD3F14-1D72-4D21-BC12-91C3BD0B32F5}"/>
              </a:ext>
            </a:extLst>
          </p:cNvPr>
          <p:cNvGrpSpPr/>
          <p:nvPr/>
        </p:nvGrpSpPr>
        <p:grpSpPr>
          <a:xfrm>
            <a:off x="2511336" y="1170814"/>
            <a:ext cx="411178" cy="462490"/>
            <a:chOff x="2617076" y="1666567"/>
            <a:chExt cx="411178" cy="462490"/>
          </a:xfrm>
        </p:grpSpPr>
        <p:sp>
          <p:nvSpPr>
            <p:cNvPr id="20" name="Oval 19">
              <a:extLst>
                <a:ext uri="{FF2B5EF4-FFF2-40B4-BE49-F238E27FC236}">
                  <a16:creationId xmlns:a16="http://schemas.microsoft.com/office/drawing/2014/main" id="{8C87E120-D393-4BD5-8EBC-06A492CB6E1B}"/>
                </a:ext>
              </a:extLst>
            </p:cNvPr>
            <p:cNvSpPr/>
            <p:nvPr/>
          </p:nvSpPr>
          <p:spPr>
            <a:xfrm>
              <a:off x="2617076" y="1666567"/>
              <a:ext cx="411178"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DEC56E9-B7EE-4506-A1C4-F2B8ABFB8AF3}"/>
                </a:ext>
              </a:extLst>
            </p:cNvPr>
            <p:cNvSpPr txBox="1"/>
            <p:nvPr/>
          </p:nvSpPr>
          <p:spPr>
            <a:xfrm>
              <a:off x="2645108" y="1667392"/>
              <a:ext cx="294968" cy="461665"/>
            </a:xfrm>
            <a:prstGeom prst="rect">
              <a:avLst/>
            </a:prstGeom>
            <a:noFill/>
          </p:spPr>
          <p:txBody>
            <a:bodyPr wrap="square" rtlCol="0">
              <a:spAutoFit/>
            </a:bodyPr>
            <a:lstStyle/>
            <a:p>
              <a:r>
                <a:rPr lang="en-US" sz="2400" dirty="0">
                  <a:solidFill>
                    <a:schemeClr val="bg1"/>
                  </a:solidFill>
                  <a:latin typeface="Arial Bold" panose="020B0704020202020204" pitchFamily="34" charset="0"/>
                  <a:cs typeface="Arial Bold" panose="020B0704020202020204" pitchFamily="34" charset="0"/>
                </a:rPr>
                <a:t>1</a:t>
              </a:r>
            </a:p>
          </p:txBody>
        </p:sp>
      </p:grpSp>
      <p:grpSp>
        <p:nvGrpSpPr>
          <p:cNvPr id="4" name="Group 3">
            <a:extLst>
              <a:ext uri="{FF2B5EF4-FFF2-40B4-BE49-F238E27FC236}">
                <a16:creationId xmlns:a16="http://schemas.microsoft.com/office/drawing/2014/main" id="{62B4C611-79B3-456C-B775-F8A6D3B01729}"/>
              </a:ext>
            </a:extLst>
          </p:cNvPr>
          <p:cNvGrpSpPr/>
          <p:nvPr/>
        </p:nvGrpSpPr>
        <p:grpSpPr>
          <a:xfrm>
            <a:off x="2498503" y="2820467"/>
            <a:ext cx="457200" cy="462490"/>
            <a:chOff x="2571054" y="3146691"/>
            <a:chExt cx="457200" cy="462490"/>
          </a:xfrm>
        </p:grpSpPr>
        <p:sp>
          <p:nvSpPr>
            <p:cNvPr id="22" name="Oval 21">
              <a:extLst>
                <a:ext uri="{FF2B5EF4-FFF2-40B4-BE49-F238E27FC236}">
                  <a16:creationId xmlns:a16="http://schemas.microsoft.com/office/drawing/2014/main" id="{2A40FFB4-E903-4043-9468-90B23C4AA633}"/>
                </a:ext>
              </a:extLst>
            </p:cNvPr>
            <p:cNvSpPr/>
            <p:nvPr/>
          </p:nvSpPr>
          <p:spPr>
            <a:xfrm>
              <a:off x="2571054" y="3146691"/>
              <a:ext cx="457200"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E7A4D88-6C67-4523-829C-FA8CE6056617}"/>
                </a:ext>
              </a:extLst>
            </p:cNvPr>
            <p:cNvSpPr txBox="1"/>
            <p:nvPr/>
          </p:nvSpPr>
          <p:spPr>
            <a:xfrm>
              <a:off x="2624088" y="3147516"/>
              <a:ext cx="224215" cy="461665"/>
            </a:xfrm>
            <a:prstGeom prst="rect">
              <a:avLst/>
            </a:prstGeom>
            <a:noFill/>
          </p:spPr>
          <p:txBody>
            <a:bodyPr wrap="square" rtlCol="0">
              <a:spAutoFit/>
            </a:bodyPr>
            <a:lstStyle/>
            <a:p>
              <a:r>
                <a:rPr lang="en-US" sz="2400" dirty="0">
                  <a:solidFill>
                    <a:schemeClr val="bg1"/>
                  </a:solidFill>
                  <a:latin typeface="Arial Bold" panose="020B0704020202020204" pitchFamily="34" charset="0"/>
                  <a:cs typeface="Arial Bold" panose="020B0704020202020204" pitchFamily="34" charset="0"/>
                </a:rPr>
                <a:t>2</a:t>
              </a:r>
            </a:p>
          </p:txBody>
        </p:sp>
      </p:grpSp>
      <p:sp>
        <p:nvSpPr>
          <p:cNvPr id="24" name="TextBox 23">
            <a:extLst>
              <a:ext uri="{FF2B5EF4-FFF2-40B4-BE49-F238E27FC236}">
                <a16:creationId xmlns:a16="http://schemas.microsoft.com/office/drawing/2014/main" id="{E8140B5C-C15B-4610-B5D4-9E3C8D007D39}"/>
              </a:ext>
            </a:extLst>
          </p:cNvPr>
          <p:cNvSpPr txBox="1"/>
          <p:nvPr/>
        </p:nvSpPr>
        <p:spPr>
          <a:xfrm>
            <a:off x="3068596" y="1063893"/>
            <a:ext cx="5424986" cy="544764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Strengthen your eyes’ near and far focusing.</a:t>
            </a:r>
            <a:r>
              <a:rPr lang="en-US" sz="1200" dirty="0">
                <a:latin typeface="Arial" panose="020B0604020202020204" pitchFamily="34" charset="0"/>
                <a:cs typeface="Arial" panose="020B0604020202020204" pitchFamily="34" charset="0"/>
              </a:rPr>
              <a:t> This exercise strengthens the muscles in your eyes and helps maintain your current vision level. </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Sit in a chair or stand in front of a blank wall. Place your thumb about 10 inches in front of your face and focus on it. You can also focus on an object that is five to 10 feet away for 10–15 seconds.</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Then, focus on an object that is 10–20 feet in front of you without moving your head. Focus on the object for 10–15 seconds.</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After 10–15 seconds, refocus on your thumb. Practice this five times.</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Practice zooming with your eyes.</a:t>
            </a:r>
            <a:r>
              <a:rPr lang="en-US" sz="1200" dirty="0">
                <a:latin typeface="Arial" panose="020B0604020202020204" pitchFamily="34" charset="0"/>
                <a:cs typeface="Arial" panose="020B0604020202020204" pitchFamily="34" charset="0"/>
              </a:rPr>
              <a:t> This is a good eye focusing exercise, as you have to constantly adjust how well you can focus on an object from certain distances.</a:t>
            </a:r>
            <a:r>
              <a:rPr lang="en-US" sz="1200" baseline="30000" dirty="0">
                <a:latin typeface="Arial" panose="020B0604020202020204" pitchFamily="34" charset="0"/>
                <a:cs typeface="Arial" panose="020B0604020202020204" pitchFamily="34" charset="0"/>
              </a:rPr>
              <a:t> </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Sit in a comfortable position.</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Stretch out your arm with your thumb in the hitchhiking position (thumbs up).</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Focus on your thumb. Then, bring the thumb closer to you, focusing until your thumb is about 3 inches in front of your face.</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Move your thumb away again until your arm is fully outstretched.</a:t>
            </a:r>
          </a:p>
          <a:p>
            <a:r>
              <a:rPr lang="en-US" sz="1200" dirty="0">
                <a:latin typeface="Arial" panose="020B0604020202020204" pitchFamily="34" charset="0"/>
                <a:cs typeface="Arial" panose="020B0604020202020204" pitchFamily="34" charset="0"/>
              </a:rPr>
              <a:t>Repeat this exercise three more times, once a week.</a:t>
            </a:r>
          </a:p>
          <a:p>
            <a:r>
              <a:rPr lang="en-US" sz="1200" dirty="0">
                <a:latin typeface="Arial" panose="020B0604020202020204" pitchFamily="34" charset="0"/>
                <a:cs typeface="Arial" panose="020B0604020202020204" pitchFamily="34" charset="0"/>
              </a:rPr>
              <a:t>You can also practice this exercise by holding a pencil in front of you at arm’s length. Then, move your arm slowly to your nose. Follow the pencil with your eyes until you can’t focus on it any longer.</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Make a figure eight with your eyes.</a:t>
            </a:r>
            <a:r>
              <a:rPr lang="en-US" sz="1200" dirty="0">
                <a:latin typeface="Arial" panose="020B0604020202020204" pitchFamily="34" charset="0"/>
                <a:cs typeface="Arial" panose="020B0604020202020204" pitchFamily="34" charset="0"/>
              </a:rPr>
              <a:t> This is a great exercise to practice controlling the physical movement of your eyes.</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Imagine a giant figure eight on the floor, about 10 feet in front of you.</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Trace the figure eight with your eyes, slowly.</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Trace it one way for a few minutes and then trace it the other way for a few minutes.</a:t>
            </a:r>
          </a:p>
        </p:txBody>
      </p:sp>
      <p:grpSp>
        <p:nvGrpSpPr>
          <p:cNvPr id="5" name="Group 4">
            <a:extLst>
              <a:ext uri="{FF2B5EF4-FFF2-40B4-BE49-F238E27FC236}">
                <a16:creationId xmlns:a16="http://schemas.microsoft.com/office/drawing/2014/main" id="{183F94E7-F6AB-4D02-AE6A-5AB083FAC6B4}"/>
              </a:ext>
            </a:extLst>
          </p:cNvPr>
          <p:cNvGrpSpPr/>
          <p:nvPr/>
        </p:nvGrpSpPr>
        <p:grpSpPr>
          <a:xfrm>
            <a:off x="2511549" y="5395958"/>
            <a:ext cx="457200" cy="462490"/>
            <a:chOff x="2617572" y="5092608"/>
            <a:chExt cx="457200" cy="462490"/>
          </a:xfrm>
        </p:grpSpPr>
        <p:sp>
          <p:nvSpPr>
            <p:cNvPr id="27" name="Oval 26">
              <a:extLst>
                <a:ext uri="{FF2B5EF4-FFF2-40B4-BE49-F238E27FC236}">
                  <a16:creationId xmlns:a16="http://schemas.microsoft.com/office/drawing/2014/main" id="{C9C89FE8-EC51-4393-AC69-E5C51A20DF7F}"/>
                </a:ext>
              </a:extLst>
            </p:cNvPr>
            <p:cNvSpPr/>
            <p:nvPr/>
          </p:nvSpPr>
          <p:spPr>
            <a:xfrm>
              <a:off x="2617572" y="5092608"/>
              <a:ext cx="457200"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E7749A-5B19-4CC0-B2C9-232DA820C311}"/>
                </a:ext>
              </a:extLst>
            </p:cNvPr>
            <p:cNvSpPr txBox="1"/>
            <p:nvPr/>
          </p:nvSpPr>
          <p:spPr>
            <a:xfrm>
              <a:off x="2670606" y="5093433"/>
              <a:ext cx="294968" cy="461665"/>
            </a:xfrm>
            <a:prstGeom prst="rect">
              <a:avLst/>
            </a:prstGeom>
            <a:noFill/>
          </p:spPr>
          <p:txBody>
            <a:bodyPr wrap="square" rtlCol="0">
              <a:spAutoFit/>
            </a:bodyPr>
            <a:lstStyle/>
            <a:p>
              <a:r>
                <a:rPr lang="en-US" sz="2400" dirty="0">
                  <a:solidFill>
                    <a:schemeClr val="bg1"/>
                  </a:solidFill>
                  <a:latin typeface="Arial Bold" panose="020B0704020202020204" pitchFamily="34" charset="0"/>
                  <a:cs typeface="Arial Bold" panose="020B0704020202020204" pitchFamily="34" charset="0"/>
                </a:rPr>
                <a:t>3</a:t>
              </a:r>
            </a:p>
          </p:txBody>
        </p:sp>
      </p:grpSp>
      <p:sp>
        <p:nvSpPr>
          <p:cNvPr id="29" name="TextBox 28">
            <a:extLst>
              <a:ext uri="{FF2B5EF4-FFF2-40B4-BE49-F238E27FC236}">
                <a16:creationId xmlns:a16="http://schemas.microsoft.com/office/drawing/2014/main" id="{52BE3C89-CEEC-4AA4-A4EA-BE1726403A83}"/>
              </a:ext>
            </a:extLst>
          </p:cNvPr>
          <p:cNvSpPr txBox="1"/>
          <p:nvPr/>
        </p:nvSpPr>
        <p:spPr>
          <a:xfrm>
            <a:off x="4710021" y="6536671"/>
            <a:ext cx="4026929"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For more eye exercises visit www.wikihow.com/Exercise-Your-Eyes</a:t>
            </a:r>
          </a:p>
        </p:txBody>
      </p:sp>
      <p:cxnSp>
        <p:nvCxnSpPr>
          <p:cNvPr id="25" name="Straight Connector 24">
            <a:extLst>
              <a:ext uri="{FF2B5EF4-FFF2-40B4-BE49-F238E27FC236}">
                <a16:creationId xmlns:a16="http://schemas.microsoft.com/office/drawing/2014/main" id="{C18F8C34-6AD8-4B0C-87A8-36FEA1A621A5}"/>
              </a:ext>
            </a:extLst>
          </p:cNvPr>
          <p:cNvCxnSpPr>
            <a:cxnSpLocks/>
          </p:cNvCxnSpPr>
          <p:nvPr/>
        </p:nvCxnSpPr>
        <p:spPr>
          <a:xfrm>
            <a:off x="243336" y="1285564"/>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24911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E6009C-5DA4-417D-9A08-7B8BCEA36066}"/>
              </a:ext>
            </a:extLst>
          </p:cNvPr>
          <p:cNvSpPr/>
          <p:nvPr/>
        </p:nvSpPr>
        <p:spPr>
          <a:xfrm>
            <a:off x="336619" y="897775"/>
            <a:ext cx="5840770" cy="43558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Slide Number Placeholder 2"/>
          <p:cNvSpPr>
            <a:spLocks noGrp="1"/>
          </p:cNvSpPr>
          <p:nvPr>
            <p:ph type="sldNum" sz="quarter" idx="4"/>
          </p:nvPr>
        </p:nvSpPr>
        <p:spPr/>
        <p:txBody>
          <a:bodyPr/>
          <a:lstStyle/>
          <a:p>
            <a:fld id="{CC7A0679-BB53-4C03-950E-17A05937A526}" type="slidenum">
              <a:rPr lang="en-US" smtClean="0"/>
              <a:pPr/>
              <a:t>7</a:t>
            </a:fld>
            <a:endParaRPr lang="en-US" dirty="0"/>
          </a:p>
        </p:txBody>
      </p:sp>
      <p:sp>
        <p:nvSpPr>
          <p:cNvPr id="6" name="Title 1"/>
          <p:cNvSpPr>
            <a:spLocks noGrp="1"/>
          </p:cNvSpPr>
          <p:nvPr>
            <p:ph type="title"/>
          </p:nvPr>
        </p:nvSpPr>
        <p:spPr>
          <a:xfrm>
            <a:off x="1467465" y="81455"/>
            <a:ext cx="6898769" cy="541900"/>
          </a:xfrm>
        </p:spPr>
        <p:txBody>
          <a:bodyPr/>
          <a:lstStyle/>
          <a:p>
            <a:pPr algn="ctr"/>
            <a:r>
              <a:rPr lang="en-US" sz="2400" dirty="0"/>
              <a:t>Dental Health</a:t>
            </a:r>
            <a:endParaRPr lang="en-US" sz="2600" dirty="0"/>
          </a:p>
        </p:txBody>
      </p:sp>
      <p:sp>
        <p:nvSpPr>
          <p:cNvPr id="4" name="TextBox 3">
            <a:extLst>
              <a:ext uri="{FF2B5EF4-FFF2-40B4-BE49-F238E27FC236}">
                <a16:creationId xmlns:a16="http://schemas.microsoft.com/office/drawing/2014/main" id="{695163AE-317D-4C21-873A-9F4D889F9513}"/>
              </a:ext>
            </a:extLst>
          </p:cNvPr>
          <p:cNvSpPr txBox="1"/>
          <p:nvPr/>
        </p:nvSpPr>
        <p:spPr>
          <a:xfrm>
            <a:off x="6447642" y="828568"/>
            <a:ext cx="2359739" cy="5709255"/>
          </a:xfrm>
          <a:prstGeom prst="rect">
            <a:avLst/>
          </a:prstGeom>
          <a:noFill/>
        </p:spPr>
        <p:txBody>
          <a:bodyPr wrap="square" numCol="1" rtlCol="0">
            <a:spAutoFit/>
          </a:bodyPr>
          <a:lstStyle/>
          <a:p>
            <a:pPr fontAlgn="base"/>
            <a:r>
              <a:rPr lang="en-US" sz="1600" dirty="0">
                <a:latin typeface="Arial" panose="020B0604020202020204" pitchFamily="34" charset="0"/>
                <a:cs typeface="Arial" panose="020B0604020202020204" pitchFamily="34" charset="0"/>
              </a:rPr>
              <a:t>Taking good care of your teeth gives you a nice smile, but it also can keep you in good health. </a:t>
            </a:r>
          </a:p>
          <a:p>
            <a:pPr fontAlgn="base"/>
            <a:endParaRPr lang="en-US" sz="1600" dirty="0">
              <a:latin typeface="Arial" panose="020B0604020202020204" pitchFamily="34" charset="0"/>
              <a:cs typeface="Arial" panose="020B0604020202020204" pitchFamily="34" charset="0"/>
            </a:endParaRPr>
          </a:p>
          <a:p>
            <a:pPr fontAlgn="base"/>
            <a:r>
              <a:rPr lang="en-US" sz="1600" dirty="0">
                <a:latin typeface="Arial" panose="020B0604020202020204" pitchFamily="34" charset="0"/>
                <a:cs typeface="Arial" panose="020B0604020202020204" pitchFamily="34" charset="0"/>
              </a:rPr>
              <a:t>Poor oral hygiene is linked to heart disease, diabetes, and pregnancy complications. </a:t>
            </a:r>
          </a:p>
          <a:p>
            <a:pPr fontAlgn="base"/>
            <a:endParaRPr lang="en-US" sz="1600" dirty="0">
              <a:latin typeface="Arial" panose="020B0604020202020204" pitchFamily="34" charset="0"/>
              <a:cs typeface="Arial" panose="020B0604020202020204" pitchFamily="34" charset="0"/>
            </a:endParaRPr>
          </a:p>
          <a:p>
            <a:pPr fontAlgn="base"/>
            <a:r>
              <a:rPr lang="en-US" sz="1600" dirty="0">
                <a:latin typeface="Arial" panose="020B0604020202020204" pitchFamily="34" charset="0"/>
                <a:cs typeface="Arial" panose="020B0604020202020204" pitchFamily="34" charset="0"/>
              </a:rPr>
              <a:t>Tooth loss can make it hard to eat a healthy diet, leading to even more health trouble from poor oral hygiene. </a:t>
            </a:r>
          </a:p>
          <a:p>
            <a:pPr fontAlgn="base"/>
            <a:endParaRPr lang="en-US" sz="1600" dirty="0">
              <a:latin typeface="Arial" panose="020B0604020202020204" pitchFamily="34" charset="0"/>
              <a:cs typeface="Arial" panose="020B0604020202020204" pitchFamily="34" charset="0"/>
            </a:endParaRPr>
          </a:p>
          <a:p>
            <a:pPr fontAlgn="base"/>
            <a:endParaRPr lang="en-US" sz="1600" dirty="0">
              <a:latin typeface="Arial" panose="020B0604020202020204" pitchFamily="34" charset="0"/>
              <a:cs typeface="Arial" panose="020B0604020202020204" pitchFamily="34" charset="0"/>
            </a:endParaRPr>
          </a:p>
          <a:p>
            <a:pPr fontAlgn="base"/>
            <a:endParaRPr lang="en-US" sz="1600" dirty="0">
              <a:latin typeface="Arial" panose="020B0604020202020204" pitchFamily="34" charset="0"/>
              <a:cs typeface="Arial" panose="020B0604020202020204" pitchFamily="34" charset="0"/>
            </a:endParaRPr>
          </a:p>
          <a:p>
            <a:pPr fontAlgn="base"/>
            <a:endParaRPr lang="en-US" sz="900" dirty="0">
              <a:latin typeface="Arial" panose="020B0604020202020204" pitchFamily="34" charset="0"/>
              <a:cs typeface="Arial" panose="020B0604020202020204" pitchFamily="34" charset="0"/>
            </a:endParaRPr>
          </a:p>
          <a:p>
            <a:pPr fontAlgn="base"/>
            <a:r>
              <a:rPr lang="en-US" sz="900" dirty="0">
                <a:latin typeface="Arial" panose="020B0604020202020204" pitchFamily="34" charset="0"/>
                <a:cs typeface="Arial" panose="020B0604020202020204" pitchFamily="34" charset="0"/>
              </a:rPr>
              <a:t>“Healthy Mouth, Healthy Body.” American Dental Association, April 2006. </a:t>
            </a:r>
            <a:r>
              <a:rPr lang="en-US" sz="900" dirty="0">
                <a:latin typeface="Arial" panose="020B0604020202020204" pitchFamily="34" charset="0"/>
                <a:cs typeface="Arial" panose="020B0604020202020204" pitchFamily="34" charset="0"/>
                <a:hlinkClick r:id="rId2"/>
              </a:rPr>
              <a:t>www.ada.org/sections/scienceAndResearch/pdfs/patient_61.pdf</a:t>
            </a:r>
            <a:r>
              <a:rPr lang="en-US" sz="900" dirty="0">
                <a:latin typeface="Arial" panose="020B0604020202020204" pitchFamily="34" charset="0"/>
                <a:cs typeface="Arial" panose="020B0604020202020204" pitchFamily="34" charset="0"/>
              </a:rPr>
              <a:t> Accessed 2013.</a:t>
            </a:r>
          </a:p>
        </p:txBody>
      </p:sp>
      <p:sp>
        <p:nvSpPr>
          <p:cNvPr id="8" name="TextBox 7">
            <a:extLst>
              <a:ext uri="{FF2B5EF4-FFF2-40B4-BE49-F238E27FC236}">
                <a16:creationId xmlns:a16="http://schemas.microsoft.com/office/drawing/2014/main" id="{3595A577-281E-4BDB-8FB5-224823726638}"/>
              </a:ext>
            </a:extLst>
          </p:cNvPr>
          <p:cNvSpPr txBox="1"/>
          <p:nvPr/>
        </p:nvSpPr>
        <p:spPr>
          <a:xfrm>
            <a:off x="438155" y="897775"/>
            <a:ext cx="5634534" cy="4078039"/>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5 easy oral hygiene steps to maintain a healthy set of teeth</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Brush</a:t>
            </a:r>
            <a:r>
              <a:rPr lang="en-US" sz="1400" dirty="0">
                <a:latin typeface="Arial" panose="020B0604020202020204" pitchFamily="34" charset="0"/>
                <a:cs typeface="Arial" panose="020B0604020202020204" pitchFamily="34" charset="0"/>
              </a:rPr>
              <a:t>. </a:t>
            </a:r>
            <a:r>
              <a:rPr lang="en-US" sz="1100" dirty="0">
                <a:solidFill>
                  <a:schemeClr val="bg1"/>
                </a:solidFill>
                <a:latin typeface="Arial" panose="020B0604020202020204" pitchFamily="34" charset="0"/>
                <a:cs typeface="Arial" panose="020B0604020202020204" pitchFamily="34" charset="0"/>
              </a:rPr>
              <a:t>Twice a day use soft bristled toothbrush and toothpaste containing fluoride. Wait 30-45 minutes after you eat or drink, so the acids in your mouth drop to normal levels. Brush after breakfast, and again before bed – after you’re done eating and drinking for the day. </a:t>
            </a:r>
          </a:p>
          <a:p>
            <a:endParaRPr lang="en-US" sz="1000" b="1" dirty="0">
              <a:solidFill>
                <a:schemeClr val="bg1"/>
              </a:solidFill>
              <a:latin typeface="Arial" panose="020B0604020202020204" pitchFamily="34" charset="0"/>
              <a:cs typeface="Arial" panose="020B0604020202020204" pitchFamily="34" charset="0"/>
            </a:endParaRPr>
          </a:p>
          <a:p>
            <a:pPr>
              <a:tabLst>
                <a:tab pos="2795588" algn="l"/>
              </a:tabLst>
            </a:pPr>
            <a:r>
              <a:rPr lang="en-US" sz="1400" b="1" dirty="0">
                <a:latin typeface="Arial" panose="020B0604020202020204" pitchFamily="34" charset="0"/>
                <a:cs typeface="Arial" panose="020B0604020202020204" pitchFamily="34" charset="0"/>
              </a:rPr>
              <a:t>Floss</a:t>
            </a:r>
            <a:r>
              <a:rPr lang="en-US" sz="1400" dirty="0">
                <a:latin typeface="Arial" panose="020B0604020202020204" pitchFamily="34" charset="0"/>
                <a:cs typeface="Arial" panose="020B0604020202020204" pitchFamily="34" charset="0"/>
              </a:rPr>
              <a:t>. </a:t>
            </a:r>
            <a:r>
              <a:rPr lang="en-US" sz="1100" dirty="0">
                <a:solidFill>
                  <a:schemeClr val="bg1"/>
                </a:solidFill>
                <a:latin typeface="Arial" panose="020B0604020202020204" pitchFamily="34" charset="0"/>
                <a:cs typeface="Arial" panose="020B0604020202020204" pitchFamily="34" charset="0"/>
              </a:rPr>
              <a:t>Once a day, use dental floss to clean tight spaces between teeth. Floss before you brush – that way the fluoride in your toothpaste can coat more surface of each tooth. Choose a time of day when you aren’t rushed, taking time and clean each tooth carefully. </a:t>
            </a:r>
          </a:p>
          <a:p>
            <a:endParaRPr lang="en-US" sz="1000" b="1" dirty="0">
              <a:solidFill>
                <a:schemeClr val="bg1"/>
              </a:solidFill>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Rinse</a:t>
            </a:r>
            <a:r>
              <a:rPr lang="en-US" sz="1400" dirty="0">
                <a:latin typeface="Arial" panose="020B0604020202020204" pitchFamily="34" charset="0"/>
                <a:cs typeface="Arial" panose="020B0604020202020204" pitchFamily="34" charset="0"/>
              </a:rPr>
              <a:t>. </a:t>
            </a:r>
            <a:r>
              <a:rPr lang="en-US" sz="1100" dirty="0">
                <a:solidFill>
                  <a:schemeClr val="bg1"/>
                </a:solidFill>
                <a:latin typeface="Arial" panose="020B0604020202020204" pitchFamily="34" charset="0"/>
                <a:cs typeface="Arial" panose="020B0604020202020204" pitchFamily="34" charset="0"/>
              </a:rPr>
              <a:t>Talk with your dentist about what kind of mouthwash you should use, </a:t>
            </a:r>
          </a:p>
          <a:p>
            <a:r>
              <a:rPr lang="en-US" sz="1100" dirty="0">
                <a:solidFill>
                  <a:schemeClr val="bg1"/>
                </a:solidFill>
                <a:latin typeface="Arial" panose="020B0604020202020204" pitchFamily="34" charset="0"/>
                <a:cs typeface="Arial" panose="020B0604020202020204" pitchFamily="34" charset="0"/>
              </a:rPr>
              <a:t>and how often. Some kill bacteria, some contain fluoride, and some do both. After you use mouthwash, don’t eat, drink, or rinse your mouth for 30 minutes.</a:t>
            </a:r>
          </a:p>
          <a:p>
            <a:endParaRPr lang="en-US" sz="900" b="1" dirty="0">
              <a:solidFill>
                <a:schemeClr val="bg1"/>
              </a:solidFill>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Chew gum</a:t>
            </a:r>
            <a:r>
              <a:rPr lang="en-US" sz="1400" dirty="0">
                <a:latin typeface="Arial" panose="020B0604020202020204" pitchFamily="34" charset="0"/>
                <a:cs typeface="Arial" panose="020B0604020202020204" pitchFamily="34" charset="0"/>
              </a:rPr>
              <a:t>. </a:t>
            </a:r>
            <a:r>
              <a:rPr lang="en-US" sz="1100" dirty="0">
                <a:solidFill>
                  <a:schemeClr val="bg1"/>
                </a:solidFill>
                <a:latin typeface="Arial" panose="020B0604020202020204" pitchFamily="34" charset="0"/>
                <a:cs typeface="Arial" panose="020B0604020202020204" pitchFamily="34" charset="0"/>
              </a:rPr>
              <a:t>After you eat, pop in a piece of sugar-free gum sweetened with xylitol. Xylitol kills bacteria causing cavities. Gum in general makes more saliva in your mouth, helping to bring down acid levels. Chew gum for about 20 minutes after you eat. </a:t>
            </a:r>
          </a:p>
          <a:p>
            <a:endParaRPr lang="en-US" sz="1000" b="1" dirty="0">
              <a:solidFill>
                <a:schemeClr val="bg1"/>
              </a:solidFill>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Rinse again</a:t>
            </a:r>
            <a:r>
              <a:rPr lang="en-US" sz="1400" dirty="0">
                <a:latin typeface="Arial" panose="020B0604020202020204" pitchFamily="34" charset="0"/>
                <a:cs typeface="Arial" panose="020B0604020202020204" pitchFamily="34" charset="0"/>
              </a:rPr>
              <a:t>. </a:t>
            </a:r>
            <a:r>
              <a:rPr lang="en-US" sz="1100" dirty="0">
                <a:solidFill>
                  <a:schemeClr val="bg1"/>
                </a:solidFill>
                <a:latin typeface="Arial" panose="020B0604020202020204" pitchFamily="34" charset="0"/>
                <a:cs typeface="Arial" panose="020B0604020202020204" pitchFamily="34" charset="0"/>
              </a:rPr>
              <a:t>If you’re out and don’t have gum or a toothbrush, rinse your mouth with water to loosen food particles between teeth and reduce acids in your mouth. </a:t>
            </a:r>
          </a:p>
        </p:txBody>
      </p:sp>
    </p:spTree>
    <p:extLst>
      <p:ext uri="{BB962C8B-B14F-4D97-AF65-F5344CB8AC3E}">
        <p14:creationId xmlns:p14="http://schemas.microsoft.com/office/powerpoint/2010/main" val="114834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C7A0679-BB53-4C03-950E-17A05937A526}" type="slidenum">
              <a:rPr lang="en-US" smtClean="0"/>
              <a:pPr/>
              <a:t>8</a:t>
            </a:fld>
            <a:endParaRPr lang="en-US" dirty="0"/>
          </a:p>
        </p:txBody>
      </p:sp>
      <p:sp>
        <p:nvSpPr>
          <p:cNvPr id="6" name="Title 1"/>
          <p:cNvSpPr>
            <a:spLocks noGrp="1"/>
          </p:cNvSpPr>
          <p:nvPr>
            <p:ph type="title"/>
          </p:nvPr>
        </p:nvSpPr>
        <p:spPr/>
        <p:txBody>
          <a:bodyPr/>
          <a:lstStyle/>
          <a:p>
            <a:pPr algn="ctr"/>
            <a:r>
              <a:rPr lang="en-US" sz="2400" dirty="0"/>
              <a:t>Dental Health</a:t>
            </a:r>
            <a:endParaRPr lang="en-US" sz="2600" dirty="0"/>
          </a:p>
        </p:txBody>
      </p:sp>
      <p:sp>
        <p:nvSpPr>
          <p:cNvPr id="4" name="TextBox 3">
            <a:extLst>
              <a:ext uri="{FF2B5EF4-FFF2-40B4-BE49-F238E27FC236}">
                <a16:creationId xmlns:a16="http://schemas.microsoft.com/office/drawing/2014/main" id="{695163AE-317D-4C21-873A-9F4D889F9513}"/>
              </a:ext>
            </a:extLst>
          </p:cNvPr>
          <p:cNvSpPr txBox="1"/>
          <p:nvPr/>
        </p:nvSpPr>
        <p:spPr>
          <a:xfrm>
            <a:off x="2658702" y="927987"/>
            <a:ext cx="5728138" cy="5647700"/>
          </a:xfrm>
          <a:prstGeom prst="rect">
            <a:avLst/>
          </a:prstGeom>
          <a:noFill/>
        </p:spPr>
        <p:txBody>
          <a:bodyPr wrap="square" numCol="1" rtlCol="0">
            <a:spAutoFit/>
          </a:bodyPr>
          <a:lstStyle/>
          <a:p>
            <a:pPr fontAlgn="base"/>
            <a:r>
              <a:rPr lang="en-US" sz="1600" b="1" dirty="0">
                <a:latin typeface="Arial" panose="020B0604020202020204" pitchFamily="34" charset="0"/>
                <a:cs typeface="Arial" panose="020B0604020202020204" pitchFamily="34" charset="0"/>
              </a:rPr>
              <a:t>Yet another reason to brush at least twice and floss at least once every day.</a:t>
            </a:r>
            <a:endParaRPr lang="en-US" sz="1600" dirty="0">
              <a:latin typeface="Arial" panose="020B0604020202020204" pitchFamily="34" charset="0"/>
              <a:cs typeface="Arial" panose="020B0604020202020204" pitchFamily="34" charset="0"/>
            </a:endParaRPr>
          </a:p>
          <a:p>
            <a:pPr marL="285750" indent="-285750" fontAlgn="base">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Researcher shows that periodontal (gum) disease is caused by poor oral hygiene, leading to pain and tooth loss as well as heart disease and stroke.</a:t>
            </a:r>
          </a:p>
          <a:p>
            <a:pPr marL="285750" indent="-285750" fontAlgn="base">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People with gum disease have nearly double the risk for heart disease as those with healthy gums, according to the American Academy of Periodontology. </a:t>
            </a:r>
          </a:p>
          <a:p>
            <a:pPr marL="285750" indent="-285750" fontAlgn="base">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Gum infection is more prevalent in people who suffer a certain type of stroke.</a:t>
            </a:r>
          </a:p>
          <a:p>
            <a:pPr marL="285750" indent="-285750" fontAlgn="base">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While researchers don’t yet know exactly how gum disease affects heart health,</a:t>
            </a:r>
          </a:p>
          <a:p>
            <a:pPr marL="630238" lvl="1" indent="-288925" fontAlgn="base">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bacteria from infected gums may enter the blood and attach to fatty plaque in the heart’s blood vessels, or</a:t>
            </a:r>
          </a:p>
          <a:p>
            <a:pPr marL="630238" lvl="1" indent="-288925" fontAlgn="base">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inflammation from gum disease may increase plaque buildup. In heart disease, fatty proteins build up and thicken the walls of the arteries and can lead to restricted blood flow leading to a heart attack or stroke.</a:t>
            </a:r>
          </a:p>
          <a:p>
            <a:pPr fontAlgn="base"/>
            <a:endParaRPr lang="en-US" sz="900" dirty="0">
              <a:latin typeface="Arial" panose="020B0604020202020204" pitchFamily="34" charset="0"/>
              <a:cs typeface="Arial" panose="020B0604020202020204" pitchFamily="34" charset="0"/>
            </a:endParaRPr>
          </a:p>
          <a:p>
            <a:pPr fontAlgn="base"/>
            <a:r>
              <a:rPr lang="en-US" sz="900" dirty="0">
                <a:latin typeface="Arial" panose="020B0604020202020204" pitchFamily="34" charset="0"/>
                <a:cs typeface="Arial" panose="020B0604020202020204" pitchFamily="34" charset="0"/>
              </a:rPr>
              <a:t>“Gum Disease and Heart Disease.” American Academy of Periodontology. </a:t>
            </a:r>
            <a:r>
              <a:rPr lang="en-US" sz="900" dirty="0">
                <a:latin typeface="Arial" panose="020B0604020202020204" pitchFamily="34" charset="0"/>
                <a:cs typeface="Arial" panose="020B0604020202020204" pitchFamily="34" charset="0"/>
                <a:hlinkClick r:id="rId2"/>
              </a:rPr>
              <a:t>http://www.perio.org/consumer/heart_disease</a:t>
            </a:r>
            <a:r>
              <a:rPr lang="en-US" sz="900" dirty="0">
                <a:latin typeface="Arial" panose="020B0604020202020204" pitchFamily="34" charset="0"/>
                <a:cs typeface="Arial" panose="020B0604020202020204" pitchFamily="34" charset="0"/>
              </a:rPr>
              <a:t> Accessed 2013.</a:t>
            </a:r>
          </a:p>
        </p:txBody>
      </p:sp>
      <p:sp>
        <p:nvSpPr>
          <p:cNvPr id="9" name="TextBox 8">
            <a:extLst>
              <a:ext uri="{FF2B5EF4-FFF2-40B4-BE49-F238E27FC236}">
                <a16:creationId xmlns:a16="http://schemas.microsoft.com/office/drawing/2014/main" id="{9E181BAC-877F-405E-B5CF-D18FACAC0777}"/>
              </a:ext>
            </a:extLst>
          </p:cNvPr>
          <p:cNvSpPr txBox="1"/>
          <p:nvPr/>
        </p:nvSpPr>
        <p:spPr>
          <a:xfrm>
            <a:off x="208975" y="1136328"/>
            <a:ext cx="2000000" cy="1938992"/>
          </a:xfrm>
          <a:prstGeom prst="rect">
            <a:avLst/>
          </a:prstGeom>
          <a:noFill/>
        </p:spPr>
        <p:txBody>
          <a:bodyPr wrap="square" rtlCol="0">
            <a:spAutoFit/>
          </a:bodyPr>
          <a:lstStyle/>
          <a:p>
            <a:r>
              <a:rPr lang="en-US" sz="2400" dirty="0">
                <a:solidFill>
                  <a:srgbClr val="00B0F0"/>
                </a:solidFill>
                <a:latin typeface="Arial Bold" panose="020B0704020202020204" pitchFamily="34" charset="0"/>
                <a:cs typeface="Arial Bold" panose="020B0704020202020204" pitchFamily="34" charset="0"/>
              </a:rPr>
              <a:t>Good Dental Hygiene Important for Heart Health</a:t>
            </a:r>
            <a:endParaRPr lang="en-US" sz="2400" dirty="0"/>
          </a:p>
        </p:txBody>
      </p:sp>
      <p:cxnSp>
        <p:nvCxnSpPr>
          <p:cNvPr id="11" name="Straight Connector 10">
            <a:extLst>
              <a:ext uri="{FF2B5EF4-FFF2-40B4-BE49-F238E27FC236}">
                <a16:creationId xmlns:a16="http://schemas.microsoft.com/office/drawing/2014/main" id="{2CA1A079-95AF-4C12-900A-111F58EBE113}"/>
              </a:ext>
            </a:extLst>
          </p:cNvPr>
          <p:cNvCxnSpPr>
            <a:cxnSpLocks/>
          </p:cNvCxnSpPr>
          <p:nvPr/>
        </p:nvCxnSpPr>
        <p:spPr>
          <a:xfrm>
            <a:off x="316907" y="3213418"/>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id="{0232BEDC-7670-4B48-80BD-458F2B8BF893}"/>
              </a:ext>
            </a:extLst>
          </p:cNvPr>
          <p:cNvCxnSpPr>
            <a:cxnSpLocks/>
          </p:cNvCxnSpPr>
          <p:nvPr/>
        </p:nvCxnSpPr>
        <p:spPr>
          <a:xfrm>
            <a:off x="316906" y="1026873"/>
            <a:ext cx="1574953" cy="0"/>
          </a:xfrm>
          <a:prstGeom prst="line">
            <a:avLst/>
          </a:prstGeom>
          <a:ln>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84115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FDF1F5-D71F-42D5-8956-484636B3946E}"/>
              </a:ext>
            </a:extLst>
          </p:cNvPr>
          <p:cNvSpPr>
            <a:spLocks noGrp="1"/>
          </p:cNvSpPr>
          <p:nvPr>
            <p:ph idx="1"/>
          </p:nvPr>
        </p:nvSpPr>
        <p:spPr>
          <a:xfrm>
            <a:off x="3603488" y="1080824"/>
            <a:ext cx="5036793" cy="5461678"/>
          </a:xfrm>
        </p:spPr>
        <p:txBody>
          <a:bodyPr>
            <a:noAutofit/>
          </a:bodyPr>
          <a:lstStyle/>
          <a:p>
            <a:pPr marL="0" indent="0" algn="ctr">
              <a:buNone/>
            </a:pPr>
            <a:r>
              <a:rPr lang="en-US" sz="1600" b="1" dirty="0"/>
              <a:t>Benefits of Physical Activity</a:t>
            </a:r>
          </a:p>
          <a:p>
            <a:pPr>
              <a:spcBef>
                <a:spcPts val="1200"/>
              </a:spcBef>
            </a:pPr>
            <a:r>
              <a:rPr lang="en-US" sz="1400" b="1" dirty="0"/>
              <a:t>Manage your weight. </a:t>
            </a:r>
            <a:r>
              <a:rPr lang="en-US" sz="1100" dirty="0"/>
              <a:t>Combined with healthy eating, physical activity is key for long-lasting weight control.</a:t>
            </a:r>
          </a:p>
          <a:p>
            <a:pPr>
              <a:spcBef>
                <a:spcPts val="1200"/>
              </a:spcBef>
            </a:pPr>
            <a:r>
              <a:rPr lang="en-US" sz="1400" b="1" dirty="0"/>
              <a:t>Strengthen your heart and lungs. </a:t>
            </a:r>
            <a:r>
              <a:rPr lang="en-US" sz="1100" dirty="0"/>
              <a:t>When your heart and lungs work efficiently, you’ll have more energy.</a:t>
            </a:r>
          </a:p>
          <a:p>
            <a:pPr>
              <a:spcBef>
                <a:spcPts val="1200"/>
              </a:spcBef>
            </a:pPr>
            <a:r>
              <a:rPr lang="en-US" sz="1400" b="1" dirty="0"/>
              <a:t>Reduce your heart attack risk. </a:t>
            </a:r>
            <a:r>
              <a:rPr lang="en-US" sz="1100" dirty="0"/>
              <a:t>Walking keeps your heart healthy by lowering cholesterol levels. </a:t>
            </a:r>
            <a:endParaRPr lang="en-US" sz="1200" dirty="0"/>
          </a:p>
          <a:p>
            <a:pPr>
              <a:spcBef>
                <a:spcPts val="1200"/>
              </a:spcBef>
            </a:pPr>
            <a:r>
              <a:rPr lang="en-US" sz="1400" b="1" dirty="0"/>
              <a:t>Control your blood pressure. </a:t>
            </a:r>
            <a:r>
              <a:rPr lang="en-US" sz="1100" dirty="0"/>
              <a:t>Walking helps reduce high blood pressure in many cases.</a:t>
            </a:r>
            <a:endParaRPr lang="en-US" sz="1200" dirty="0"/>
          </a:p>
          <a:p>
            <a:pPr>
              <a:spcBef>
                <a:spcPts val="1200"/>
              </a:spcBef>
            </a:pPr>
            <a:r>
              <a:rPr lang="en-US" sz="1400" b="1" dirty="0"/>
              <a:t>Decrease your risk for diabetes. </a:t>
            </a:r>
            <a:r>
              <a:rPr lang="en-US" sz="1100" dirty="0"/>
              <a:t>Walking helps address conditions that create the risk of diabetes. If you already have diabetes, a regular walking program can help lower your blood sugar.</a:t>
            </a:r>
          </a:p>
          <a:p>
            <a:pPr>
              <a:spcBef>
                <a:spcPts val="1200"/>
              </a:spcBef>
            </a:pPr>
            <a:r>
              <a:rPr lang="en-US" sz="1400" b="1" dirty="0"/>
              <a:t>Boost your spirits. </a:t>
            </a:r>
            <a:r>
              <a:rPr lang="en-US" sz="1100" dirty="0"/>
              <a:t>Going for a walk is a super way to reduce stress. Regular walking can also help lower feelings of depression and anxiety.</a:t>
            </a:r>
          </a:p>
          <a:p>
            <a:pPr>
              <a:spcBef>
                <a:spcPts val="1200"/>
              </a:spcBef>
            </a:pPr>
            <a:r>
              <a:rPr lang="en-US" sz="1400" b="1" dirty="0"/>
              <a:t>Improve your sleep. </a:t>
            </a:r>
            <a:r>
              <a:rPr lang="en-US" sz="1100" dirty="0"/>
              <a:t>Regular physical activity can help you fall asleep more quickly and deepen your sleep. A good night’s sleep can improve your concentration, productivity and mood.</a:t>
            </a:r>
          </a:p>
          <a:p>
            <a:pPr>
              <a:spcBef>
                <a:spcPts val="1200"/>
              </a:spcBef>
            </a:pPr>
            <a:r>
              <a:rPr lang="en-US" sz="1400" b="1" dirty="0"/>
              <a:t>Enhance your mental functioning. </a:t>
            </a:r>
            <a:r>
              <a:rPr lang="en-US" sz="1100" dirty="0"/>
              <a:t>Research shows that regular physical activity improves blood flow to the brain, which translates to a better ability to think.</a:t>
            </a:r>
            <a:endParaRPr lang="en-US" sz="1200" dirty="0"/>
          </a:p>
        </p:txBody>
      </p:sp>
      <p:sp>
        <p:nvSpPr>
          <p:cNvPr id="3" name="Slide Number Placeholder 2">
            <a:extLst>
              <a:ext uri="{FF2B5EF4-FFF2-40B4-BE49-F238E27FC236}">
                <a16:creationId xmlns:a16="http://schemas.microsoft.com/office/drawing/2014/main" id="{AAFE418B-2CE0-4199-BCCC-88B40059629D}"/>
              </a:ext>
            </a:extLst>
          </p:cNvPr>
          <p:cNvSpPr>
            <a:spLocks noGrp="1"/>
          </p:cNvSpPr>
          <p:nvPr>
            <p:ph type="sldNum" sz="quarter" idx="4"/>
          </p:nvPr>
        </p:nvSpPr>
        <p:spPr/>
        <p:txBody>
          <a:bodyPr/>
          <a:lstStyle/>
          <a:p>
            <a:fld id="{CC7A0679-BB53-4C03-950E-17A05937A526}" type="slidenum">
              <a:rPr lang="en-US" smtClean="0"/>
              <a:pPr/>
              <a:t>9</a:t>
            </a:fld>
            <a:endParaRPr lang="en-US" dirty="0"/>
          </a:p>
        </p:txBody>
      </p:sp>
      <p:sp>
        <p:nvSpPr>
          <p:cNvPr id="5" name="Title 10">
            <a:extLst>
              <a:ext uri="{FF2B5EF4-FFF2-40B4-BE49-F238E27FC236}">
                <a16:creationId xmlns:a16="http://schemas.microsoft.com/office/drawing/2014/main" id="{2BCECAA6-7E55-4E25-B09B-6AAA63665792}"/>
              </a:ext>
            </a:extLst>
          </p:cNvPr>
          <p:cNvSpPr>
            <a:spLocks noGrp="1"/>
          </p:cNvSpPr>
          <p:nvPr>
            <p:ph type="title"/>
          </p:nvPr>
        </p:nvSpPr>
        <p:spPr>
          <a:xfrm>
            <a:off x="1406107" y="81455"/>
            <a:ext cx="6823494" cy="541900"/>
          </a:xfrm>
        </p:spPr>
        <p:txBody>
          <a:bodyPr/>
          <a:lstStyle/>
          <a:p>
            <a:pPr algn="ctr"/>
            <a:r>
              <a:rPr lang="en-US" sz="2400" dirty="0"/>
              <a:t>Physical Activity </a:t>
            </a:r>
          </a:p>
        </p:txBody>
      </p:sp>
      <p:sp>
        <p:nvSpPr>
          <p:cNvPr id="6" name="Rectangle 5">
            <a:extLst>
              <a:ext uri="{FF2B5EF4-FFF2-40B4-BE49-F238E27FC236}">
                <a16:creationId xmlns:a16="http://schemas.microsoft.com/office/drawing/2014/main" id="{683A0F9A-A479-42E1-A4CE-90D6E0CFABCB}"/>
              </a:ext>
            </a:extLst>
          </p:cNvPr>
          <p:cNvSpPr/>
          <p:nvPr/>
        </p:nvSpPr>
        <p:spPr>
          <a:xfrm>
            <a:off x="3510951" y="6389454"/>
            <a:ext cx="5633049" cy="230832"/>
          </a:xfrm>
          <a:prstGeom prst="rect">
            <a:avLst/>
          </a:prstGeom>
        </p:spPr>
        <p:txBody>
          <a:bodyPr wrap="square">
            <a:spAutoFit/>
          </a:bodyPr>
          <a:lstStyle/>
          <a:p>
            <a:r>
              <a:rPr lang="en-US" sz="900" i="1" dirty="0"/>
              <a:t>Sources: Substance Abuse &amp; Mental Health Services Administration; Mayo Clinic; Johns Hopkins University</a:t>
            </a:r>
            <a:endParaRPr lang="en-US" sz="900" dirty="0"/>
          </a:p>
        </p:txBody>
      </p:sp>
      <p:sp>
        <p:nvSpPr>
          <p:cNvPr id="7" name="Rectangle: Rounded Corners 6">
            <a:extLst>
              <a:ext uri="{FF2B5EF4-FFF2-40B4-BE49-F238E27FC236}">
                <a16:creationId xmlns:a16="http://schemas.microsoft.com/office/drawing/2014/main" id="{E95B988E-3A9F-418A-B3BD-A3C392D750E7}"/>
              </a:ext>
            </a:extLst>
          </p:cNvPr>
          <p:cNvSpPr/>
          <p:nvPr/>
        </p:nvSpPr>
        <p:spPr>
          <a:xfrm>
            <a:off x="503719" y="1738898"/>
            <a:ext cx="2808825" cy="18440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Almost three-quarters of Americans don’t get the recommended 30 minutes of daily physical activity. </a:t>
            </a:r>
          </a:p>
        </p:txBody>
      </p:sp>
    </p:spTree>
    <p:extLst>
      <p:ext uri="{BB962C8B-B14F-4D97-AF65-F5344CB8AC3E}">
        <p14:creationId xmlns:p14="http://schemas.microsoft.com/office/powerpoint/2010/main" val="793733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15741</TotalTime>
  <Words>3295</Words>
  <Application>Microsoft Office PowerPoint</Application>
  <PresentationFormat>On-screen Show (4:3)</PresentationFormat>
  <Paragraphs>379</Paragraphs>
  <Slides>24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Adobe Song Std L</vt:lpstr>
      <vt:lpstr>Arial</vt:lpstr>
      <vt:lpstr>Arial Bold</vt:lpstr>
      <vt:lpstr>Calibri</vt:lpstr>
      <vt:lpstr>Calibri Light</vt:lpstr>
      <vt:lpstr>Eras Light ITC</vt:lpstr>
      <vt:lpstr>Wingdings</vt:lpstr>
      <vt:lpstr>Office Theme</vt:lpstr>
      <vt:lpstr>PowerPoint Presentation</vt:lpstr>
      <vt:lpstr>Making Cents of Wellness</vt:lpstr>
      <vt:lpstr>Making Cents of Wellness</vt:lpstr>
      <vt:lpstr>Eye Health</vt:lpstr>
      <vt:lpstr>Eye Health</vt:lpstr>
      <vt:lpstr>Eye Health</vt:lpstr>
      <vt:lpstr>Dental Health</vt:lpstr>
      <vt:lpstr>Dental Health</vt:lpstr>
      <vt:lpstr>Physical Activity </vt:lpstr>
      <vt:lpstr>Physical Activity </vt:lpstr>
      <vt:lpstr>Physical Activity </vt:lpstr>
      <vt:lpstr>Physical Activity </vt:lpstr>
      <vt:lpstr>Physical activity </vt:lpstr>
      <vt:lpstr>Physical Activity</vt:lpstr>
      <vt:lpstr>Physical Activity</vt:lpstr>
      <vt:lpstr>Stress</vt:lpstr>
      <vt:lpstr>Stress</vt:lpstr>
      <vt:lpstr>Nutrition</vt:lpstr>
      <vt:lpstr>Nutrition</vt:lpstr>
      <vt:lpstr>Nutrition</vt:lpstr>
      <vt:lpstr>Nutrition</vt:lpstr>
      <vt:lpstr>Nutrition</vt:lpstr>
      <vt:lpstr>Making Cents of Wellness</vt:lpstr>
      <vt:lpstr>Making Cents of Wellness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McMillen</dc:creator>
  <cp:lastModifiedBy>Molly Plummer</cp:lastModifiedBy>
  <cp:revision>305</cp:revision>
  <cp:lastPrinted>2018-06-07T22:00:58Z</cp:lastPrinted>
  <dcterms:created xsi:type="dcterms:W3CDTF">2016-09-16T15:05:49Z</dcterms:created>
  <dcterms:modified xsi:type="dcterms:W3CDTF">2018-06-12T19:46:50Z</dcterms:modified>
</cp:coreProperties>
</file>