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256" r:id="rId2"/>
    <p:sldId id="268" r:id="rId3"/>
    <p:sldId id="263" r:id="rId4"/>
    <p:sldId id="261" r:id="rId5"/>
    <p:sldId id="257" r:id="rId6"/>
    <p:sldId id="258" r:id="rId7"/>
    <p:sldId id="259" r:id="rId8"/>
    <p:sldId id="260" r:id="rId9"/>
    <p:sldId id="264" r:id="rId10"/>
    <p:sldId id="262" r:id="rId11"/>
    <p:sldId id="266" r:id="rId12"/>
    <p:sldId id="265" r:id="rId13"/>
    <p:sldId id="267" r:id="rId14"/>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025" autoAdjust="0"/>
    <p:restoredTop sz="94660"/>
  </p:normalViewPr>
  <p:slideViewPr>
    <p:cSldViewPr snapToGrid="0">
      <p:cViewPr varScale="1">
        <p:scale>
          <a:sx n="119" d="100"/>
          <a:sy n="119" d="100"/>
        </p:scale>
        <p:origin x="96" y="222"/>
      </p:cViewPr>
      <p:guideLst/>
    </p:cSldViewPr>
  </p:slideViewPr>
  <p:notesTextViewPr>
    <p:cViewPr>
      <p:scale>
        <a:sx n="1" d="1"/>
        <a:sy n="1" d="1"/>
      </p:scale>
      <p:origin x="0" y="0"/>
    </p:cViewPr>
  </p:notesTextViewPr>
  <p:notesViewPr>
    <p:cSldViewPr snapToGrid="0">
      <p:cViewPr varScale="1">
        <p:scale>
          <a:sx n="100" d="100"/>
          <a:sy n="100" d="100"/>
        </p:scale>
        <p:origin x="3552"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5C05C6B3-1F8B-463E-855B-0EED5CA10275}" type="datetimeFigureOut">
              <a:rPr lang="en-US" smtClean="0"/>
              <a:t>6/14/2018</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86C0800B-16F4-431C-8048-3F2371E04737}" type="slidenum">
              <a:rPr lang="en-US" smtClean="0"/>
              <a:t>‹#›</a:t>
            </a:fld>
            <a:endParaRPr lang="en-US"/>
          </a:p>
        </p:txBody>
      </p:sp>
    </p:spTree>
    <p:extLst>
      <p:ext uri="{BB962C8B-B14F-4D97-AF65-F5344CB8AC3E}">
        <p14:creationId xmlns:p14="http://schemas.microsoft.com/office/powerpoint/2010/main" val="11605184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7BC3586A-B310-4F31-876E-8DA056B34F20}" type="datetimeFigureOut">
              <a:rPr lang="en-US" smtClean="0"/>
              <a:t>6/11/2018</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2DB8947F-56D2-4286-BE4E-94F45927B833}" type="slidenum">
              <a:rPr lang="en-US" smtClean="0"/>
              <a:t>‹#›</a:t>
            </a:fld>
            <a:endParaRPr lang="en-US" dirty="0"/>
          </a:p>
        </p:txBody>
      </p:sp>
    </p:spTree>
    <p:extLst>
      <p:ext uri="{BB962C8B-B14F-4D97-AF65-F5344CB8AC3E}">
        <p14:creationId xmlns:p14="http://schemas.microsoft.com/office/powerpoint/2010/main" val="22178361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a nutshell, FMLA provides unpaid job-protected leave.</a:t>
            </a:r>
          </a:p>
          <a:p>
            <a:endParaRPr lang="en-US" dirty="0" smtClean="0"/>
          </a:p>
          <a:p>
            <a:r>
              <a:rPr lang="en-US" dirty="0" smtClean="0"/>
              <a:t>Intention:</a:t>
            </a:r>
            <a:r>
              <a:rPr lang="en-US" baseline="0" dirty="0" smtClean="0"/>
              <a:t>  work life balance</a:t>
            </a:r>
            <a:endParaRPr lang="en-US" dirty="0"/>
          </a:p>
        </p:txBody>
      </p:sp>
      <p:sp>
        <p:nvSpPr>
          <p:cNvPr id="4" name="Slide Number Placeholder 3"/>
          <p:cNvSpPr>
            <a:spLocks noGrp="1"/>
          </p:cNvSpPr>
          <p:nvPr>
            <p:ph type="sldNum" sz="quarter" idx="10"/>
          </p:nvPr>
        </p:nvSpPr>
        <p:spPr/>
        <p:txBody>
          <a:bodyPr/>
          <a:lstStyle/>
          <a:p>
            <a:fld id="{2DB8947F-56D2-4286-BE4E-94F45927B833}" type="slidenum">
              <a:rPr lang="en-US" smtClean="0"/>
              <a:t>2</a:t>
            </a:fld>
            <a:endParaRPr lang="en-US" dirty="0"/>
          </a:p>
        </p:txBody>
      </p:sp>
    </p:spTree>
    <p:extLst>
      <p:ext uri="{BB962C8B-B14F-4D97-AF65-F5344CB8AC3E}">
        <p14:creationId xmlns:p14="http://schemas.microsoft.com/office/powerpoint/2010/main" val="41579799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Notice on your website and hard</a:t>
            </a:r>
            <a:r>
              <a:rPr lang="en-US" baseline="0" dirty="0" smtClean="0"/>
              <a:t> copy employment poster, handbooks, new hires</a:t>
            </a:r>
          </a:p>
          <a:p>
            <a:endParaRPr lang="en-US" baseline="0" dirty="0" smtClean="0"/>
          </a:p>
          <a:p>
            <a:r>
              <a:rPr lang="en-US" baseline="0" dirty="0" smtClean="0"/>
              <a:t>EE’s must be notified if they qualified or didn’t qualify for FMLA.  Must have that letter in their medical file for proof.  Can either be oral or in writing within 5 days of initial request</a:t>
            </a:r>
          </a:p>
          <a:p>
            <a:r>
              <a:rPr lang="en-US" baseline="0" dirty="0" smtClean="0"/>
              <a:t>EE’s do not have to expressly ask for FMLA – that’s where awareness is Key</a:t>
            </a:r>
          </a:p>
        </p:txBody>
      </p:sp>
      <p:sp>
        <p:nvSpPr>
          <p:cNvPr id="4" name="Slide Number Placeholder 3"/>
          <p:cNvSpPr>
            <a:spLocks noGrp="1"/>
          </p:cNvSpPr>
          <p:nvPr>
            <p:ph type="sldNum" sz="quarter" idx="10"/>
          </p:nvPr>
        </p:nvSpPr>
        <p:spPr/>
        <p:txBody>
          <a:bodyPr/>
          <a:lstStyle/>
          <a:p>
            <a:fld id="{2DB8947F-56D2-4286-BE4E-94F45927B833}" type="slidenum">
              <a:rPr lang="en-US" smtClean="0"/>
              <a:t>3</a:t>
            </a:fld>
            <a:endParaRPr lang="en-US" dirty="0"/>
          </a:p>
        </p:txBody>
      </p:sp>
    </p:spTree>
    <p:extLst>
      <p:ext uri="{BB962C8B-B14F-4D97-AF65-F5344CB8AC3E}">
        <p14:creationId xmlns:p14="http://schemas.microsoft.com/office/powerpoint/2010/main" val="37358987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B8947F-56D2-4286-BE4E-94F45927B833}" type="slidenum">
              <a:rPr lang="en-US" smtClean="0"/>
              <a:t>7</a:t>
            </a:fld>
            <a:endParaRPr lang="en-US" dirty="0"/>
          </a:p>
        </p:txBody>
      </p:sp>
    </p:spTree>
    <p:extLst>
      <p:ext uri="{BB962C8B-B14F-4D97-AF65-F5344CB8AC3E}">
        <p14:creationId xmlns:p14="http://schemas.microsoft.com/office/powerpoint/2010/main" val="2155133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If </a:t>
            </a:r>
            <a:r>
              <a:rPr lang="en-US" dirty="0" err="1" smtClean="0"/>
              <a:t>ee</a:t>
            </a:r>
            <a:r>
              <a:rPr lang="en-US" dirty="0" smtClean="0"/>
              <a:t> qualifies for FMLA leave and</a:t>
            </a:r>
            <a:r>
              <a:rPr lang="en-US" baseline="0" dirty="0" smtClean="0"/>
              <a:t> is a teacher and coach – you must give back their coaching position</a:t>
            </a:r>
            <a:endParaRPr lang="en-US" dirty="0"/>
          </a:p>
        </p:txBody>
      </p:sp>
      <p:sp>
        <p:nvSpPr>
          <p:cNvPr id="4" name="Slide Number Placeholder 3"/>
          <p:cNvSpPr>
            <a:spLocks noGrp="1"/>
          </p:cNvSpPr>
          <p:nvPr>
            <p:ph type="sldNum" sz="quarter" idx="10"/>
          </p:nvPr>
        </p:nvSpPr>
        <p:spPr/>
        <p:txBody>
          <a:bodyPr/>
          <a:lstStyle/>
          <a:p>
            <a:fld id="{2DB8947F-56D2-4286-BE4E-94F45927B833}" type="slidenum">
              <a:rPr lang="en-US" smtClean="0"/>
              <a:t>11</a:t>
            </a:fld>
            <a:endParaRPr lang="en-US" dirty="0"/>
          </a:p>
        </p:txBody>
      </p:sp>
    </p:spTree>
    <p:extLst>
      <p:ext uri="{BB962C8B-B14F-4D97-AF65-F5344CB8AC3E}">
        <p14:creationId xmlns:p14="http://schemas.microsoft.com/office/powerpoint/2010/main" val="24183843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B8947F-56D2-4286-BE4E-94F45927B833}" type="slidenum">
              <a:rPr lang="en-US" smtClean="0"/>
              <a:t>12</a:t>
            </a:fld>
            <a:endParaRPr lang="en-US" dirty="0"/>
          </a:p>
        </p:txBody>
      </p:sp>
    </p:spTree>
    <p:extLst>
      <p:ext uri="{BB962C8B-B14F-4D97-AF65-F5344CB8AC3E}">
        <p14:creationId xmlns:p14="http://schemas.microsoft.com/office/powerpoint/2010/main" val="25381819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1DF92DC-3935-439F-A043-CB9037FEFD6A}" type="datetimeFigureOut">
              <a:rPr lang="en-US" smtClean="0"/>
              <a:t>6/11/2018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D5CE454-916E-4408-9554-9DFF598366E7}" type="slidenum">
              <a:rPr lang="en-US" smtClean="0"/>
              <a:t>‹#›</a:t>
            </a:fld>
            <a:endParaRPr lang="en-US" dirty="0"/>
          </a:p>
        </p:txBody>
      </p:sp>
    </p:spTree>
    <p:extLst>
      <p:ext uri="{BB962C8B-B14F-4D97-AF65-F5344CB8AC3E}">
        <p14:creationId xmlns:p14="http://schemas.microsoft.com/office/powerpoint/2010/main" val="25451208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DF92DC-3935-439F-A043-CB9037FEFD6A}" type="datetimeFigureOut">
              <a:rPr lang="en-US" smtClean="0"/>
              <a:t>6/11/2018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D5CE454-916E-4408-9554-9DFF598366E7}" type="slidenum">
              <a:rPr lang="en-US" smtClean="0"/>
              <a:t>‹#›</a:t>
            </a:fld>
            <a:endParaRPr lang="en-US" dirty="0"/>
          </a:p>
        </p:txBody>
      </p:sp>
    </p:spTree>
    <p:extLst>
      <p:ext uri="{BB962C8B-B14F-4D97-AF65-F5344CB8AC3E}">
        <p14:creationId xmlns:p14="http://schemas.microsoft.com/office/powerpoint/2010/main" val="3401158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DF92DC-3935-439F-A043-CB9037FEFD6A}" type="datetimeFigureOut">
              <a:rPr lang="en-US" smtClean="0"/>
              <a:t>6/11/2018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D5CE454-916E-4408-9554-9DFF598366E7}" type="slidenum">
              <a:rPr lang="en-US" smtClean="0"/>
              <a:t>‹#›</a:t>
            </a:fld>
            <a:endParaRPr lang="en-US" dirty="0"/>
          </a:p>
        </p:txBody>
      </p:sp>
    </p:spTree>
    <p:extLst>
      <p:ext uri="{BB962C8B-B14F-4D97-AF65-F5344CB8AC3E}">
        <p14:creationId xmlns:p14="http://schemas.microsoft.com/office/powerpoint/2010/main" val="41256230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DF92DC-3935-439F-A043-CB9037FEFD6A}" type="datetimeFigureOut">
              <a:rPr lang="en-US" smtClean="0"/>
              <a:t>6/11/2018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D5CE454-916E-4408-9554-9DFF598366E7}" type="slidenum">
              <a:rPr lang="en-US" smtClean="0"/>
              <a:t>‹#›</a:t>
            </a:fld>
            <a:endParaRPr lang="en-US" dirty="0"/>
          </a:p>
        </p:txBody>
      </p:sp>
    </p:spTree>
    <p:extLst>
      <p:ext uri="{BB962C8B-B14F-4D97-AF65-F5344CB8AC3E}">
        <p14:creationId xmlns:p14="http://schemas.microsoft.com/office/powerpoint/2010/main" val="15366370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1DF92DC-3935-439F-A043-CB9037FEFD6A}" type="datetimeFigureOut">
              <a:rPr lang="en-US" smtClean="0"/>
              <a:t>6/11/2018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D5CE454-916E-4408-9554-9DFF598366E7}" type="slidenum">
              <a:rPr lang="en-US" smtClean="0"/>
              <a:t>‹#›</a:t>
            </a:fld>
            <a:endParaRPr lang="en-US" dirty="0"/>
          </a:p>
        </p:txBody>
      </p:sp>
    </p:spTree>
    <p:extLst>
      <p:ext uri="{BB962C8B-B14F-4D97-AF65-F5344CB8AC3E}">
        <p14:creationId xmlns:p14="http://schemas.microsoft.com/office/powerpoint/2010/main" val="3547547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1DF92DC-3935-439F-A043-CB9037FEFD6A}" type="datetimeFigureOut">
              <a:rPr lang="en-US" smtClean="0"/>
              <a:t>6/11/2018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D5CE454-916E-4408-9554-9DFF598366E7}" type="slidenum">
              <a:rPr lang="en-US" smtClean="0"/>
              <a:t>‹#›</a:t>
            </a:fld>
            <a:endParaRPr lang="en-US" dirty="0"/>
          </a:p>
        </p:txBody>
      </p:sp>
    </p:spTree>
    <p:extLst>
      <p:ext uri="{BB962C8B-B14F-4D97-AF65-F5344CB8AC3E}">
        <p14:creationId xmlns:p14="http://schemas.microsoft.com/office/powerpoint/2010/main" val="20443873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1DF92DC-3935-439F-A043-CB9037FEFD6A}" type="datetimeFigureOut">
              <a:rPr lang="en-US" smtClean="0"/>
              <a:t>6/11/2018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D5CE454-916E-4408-9554-9DFF598366E7}" type="slidenum">
              <a:rPr lang="en-US" smtClean="0"/>
              <a:t>‹#›</a:t>
            </a:fld>
            <a:endParaRPr lang="en-US" dirty="0"/>
          </a:p>
        </p:txBody>
      </p:sp>
    </p:spTree>
    <p:extLst>
      <p:ext uri="{BB962C8B-B14F-4D97-AF65-F5344CB8AC3E}">
        <p14:creationId xmlns:p14="http://schemas.microsoft.com/office/powerpoint/2010/main" val="958194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1DF92DC-3935-439F-A043-CB9037FEFD6A}" type="datetimeFigureOut">
              <a:rPr lang="en-US" smtClean="0"/>
              <a:t>6/11/2018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D5CE454-916E-4408-9554-9DFF598366E7}" type="slidenum">
              <a:rPr lang="en-US" smtClean="0"/>
              <a:t>‹#›</a:t>
            </a:fld>
            <a:endParaRPr lang="en-US" dirty="0"/>
          </a:p>
        </p:txBody>
      </p:sp>
    </p:spTree>
    <p:extLst>
      <p:ext uri="{BB962C8B-B14F-4D97-AF65-F5344CB8AC3E}">
        <p14:creationId xmlns:p14="http://schemas.microsoft.com/office/powerpoint/2010/main" val="32126800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DF92DC-3935-439F-A043-CB9037FEFD6A}" type="datetimeFigureOut">
              <a:rPr lang="en-US" smtClean="0"/>
              <a:t>6/11/2018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D5CE454-916E-4408-9554-9DFF598366E7}" type="slidenum">
              <a:rPr lang="en-US" smtClean="0"/>
              <a:t>‹#›</a:t>
            </a:fld>
            <a:endParaRPr lang="en-US" dirty="0"/>
          </a:p>
        </p:txBody>
      </p:sp>
    </p:spTree>
    <p:extLst>
      <p:ext uri="{BB962C8B-B14F-4D97-AF65-F5344CB8AC3E}">
        <p14:creationId xmlns:p14="http://schemas.microsoft.com/office/powerpoint/2010/main" val="1536062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1DF92DC-3935-439F-A043-CB9037FEFD6A}" type="datetimeFigureOut">
              <a:rPr lang="en-US" smtClean="0"/>
              <a:t>6/11/2018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D5CE454-916E-4408-9554-9DFF598366E7}" type="slidenum">
              <a:rPr lang="en-US" smtClean="0"/>
              <a:t>‹#›</a:t>
            </a:fld>
            <a:endParaRPr lang="en-US" dirty="0"/>
          </a:p>
        </p:txBody>
      </p:sp>
    </p:spTree>
    <p:extLst>
      <p:ext uri="{BB962C8B-B14F-4D97-AF65-F5344CB8AC3E}">
        <p14:creationId xmlns:p14="http://schemas.microsoft.com/office/powerpoint/2010/main" val="27335072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1DF92DC-3935-439F-A043-CB9037FEFD6A}" type="datetimeFigureOut">
              <a:rPr lang="en-US" smtClean="0"/>
              <a:t>6/11/2018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D5CE454-916E-4408-9554-9DFF598366E7}" type="slidenum">
              <a:rPr lang="en-US" smtClean="0"/>
              <a:t>‹#›</a:t>
            </a:fld>
            <a:endParaRPr lang="en-US" dirty="0"/>
          </a:p>
        </p:txBody>
      </p:sp>
    </p:spTree>
    <p:extLst>
      <p:ext uri="{BB962C8B-B14F-4D97-AF65-F5344CB8AC3E}">
        <p14:creationId xmlns:p14="http://schemas.microsoft.com/office/powerpoint/2010/main" val="19416403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DF92DC-3935-439F-A043-CB9037FEFD6A}" type="datetimeFigureOut">
              <a:rPr lang="en-US" smtClean="0"/>
              <a:t>6/11/2018</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5CE454-916E-4408-9554-9DFF598366E7}" type="slidenum">
              <a:rPr lang="en-US" smtClean="0"/>
              <a:t>‹#›</a:t>
            </a:fld>
            <a:endParaRPr lang="en-US" dirty="0"/>
          </a:p>
        </p:txBody>
      </p:sp>
    </p:spTree>
    <p:extLst>
      <p:ext uri="{BB962C8B-B14F-4D97-AF65-F5344CB8AC3E}">
        <p14:creationId xmlns:p14="http://schemas.microsoft.com/office/powerpoint/2010/main" val="18187776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304801"/>
            <a:ext cx="11101136" cy="1520824"/>
          </a:xfrm>
        </p:spPr>
        <p:txBody>
          <a:bodyPr/>
          <a:lstStyle/>
          <a:p>
            <a:r>
              <a:rPr lang="en-US" dirty="0" smtClean="0"/>
              <a:t>			</a:t>
            </a:r>
            <a:br>
              <a:rPr lang="en-US" dirty="0" smtClean="0"/>
            </a:br>
            <a:r>
              <a:rPr lang="en-US" dirty="0"/>
              <a:t> </a:t>
            </a:r>
            <a:r>
              <a:rPr lang="en-US" dirty="0" smtClean="0"/>
              <a:t>                 </a:t>
            </a:r>
            <a:endParaRPr lang="en-US" dirty="0">
              <a:solidFill>
                <a:schemeClr val="accent5">
                  <a:lumMod val="75000"/>
                </a:schemeClr>
              </a:solidFill>
              <a:latin typeface="Arial" panose="020B0604020202020204" pitchFamily="34" charset="0"/>
              <a:cs typeface="Arial" panose="020B0604020202020204" pitchFamily="34" charset="0"/>
            </a:endParaRPr>
          </a:p>
        </p:txBody>
      </p:sp>
      <p:sp>
        <p:nvSpPr>
          <p:cNvPr id="5" name="Content Placeholder 4"/>
          <p:cNvSpPr>
            <a:spLocks noGrp="1"/>
          </p:cNvSpPr>
          <p:nvPr>
            <p:ph idx="1"/>
          </p:nvPr>
        </p:nvSpPr>
        <p:spPr>
          <a:xfrm>
            <a:off x="581526" y="2108199"/>
            <a:ext cx="10515600" cy="4351338"/>
          </a:xfrm>
        </p:spPr>
        <p:txBody>
          <a:bodyPr/>
          <a:lstStyle/>
          <a:p>
            <a:pPr marL="0" indent="0">
              <a:buNone/>
            </a:pPr>
            <a:endParaRPr lang="en-US" dirty="0"/>
          </a:p>
          <a:p>
            <a:pPr marL="0" indent="0" algn="ctr">
              <a:buNone/>
            </a:pPr>
            <a:r>
              <a:rPr lang="en-US" sz="4000" dirty="0" smtClean="0">
                <a:solidFill>
                  <a:schemeClr val="accent5">
                    <a:lumMod val="75000"/>
                  </a:schemeClr>
                </a:solidFill>
                <a:latin typeface="Arial" panose="020B0604020202020204" pitchFamily="34" charset="0"/>
                <a:cs typeface="Arial" panose="020B0604020202020204" pitchFamily="34" charset="0"/>
              </a:rPr>
              <a:t>Welcome!</a:t>
            </a:r>
          </a:p>
          <a:p>
            <a:pPr marL="0" indent="0" algn="ctr">
              <a:buNone/>
            </a:pPr>
            <a:endParaRPr lang="en-US" dirty="0">
              <a:solidFill>
                <a:schemeClr val="accent5">
                  <a:lumMod val="75000"/>
                </a:schemeClr>
              </a:solidFill>
              <a:latin typeface="Arial" panose="020B0604020202020204" pitchFamily="34" charset="0"/>
              <a:cs typeface="Arial" panose="020B0604020202020204" pitchFamily="34" charset="0"/>
            </a:endParaRPr>
          </a:p>
          <a:p>
            <a:pPr marL="0" indent="0" algn="ctr">
              <a:buNone/>
            </a:pPr>
            <a:r>
              <a:rPr lang="en-US" dirty="0" smtClean="0">
                <a:solidFill>
                  <a:schemeClr val="accent5">
                    <a:lumMod val="75000"/>
                  </a:schemeClr>
                </a:solidFill>
                <a:latin typeface="Arial" panose="020B0604020202020204" pitchFamily="34" charset="0"/>
                <a:cs typeface="Arial" panose="020B0604020202020204" pitchFamily="34" charset="0"/>
              </a:rPr>
              <a:t>Katie Nordstrom, PHR, SHRM-CP</a:t>
            </a:r>
          </a:p>
          <a:p>
            <a:pPr marL="0" indent="0" algn="ctr">
              <a:buNone/>
            </a:pPr>
            <a:r>
              <a:rPr lang="en-US" dirty="0" smtClean="0">
                <a:solidFill>
                  <a:schemeClr val="accent5">
                    <a:lumMod val="75000"/>
                  </a:schemeClr>
                </a:solidFill>
                <a:latin typeface="Arial" panose="020B0604020202020204" pitchFamily="34" charset="0"/>
                <a:cs typeface="Arial" panose="020B0604020202020204" pitchFamily="34" charset="0"/>
              </a:rPr>
              <a:t>Executive Director of Human Resources</a:t>
            </a:r>
          </a:p>
          <a:p>
            <a:pPr marL="0" indent="0" algn="ctr">
              <a:buNone/>
            </a:pPr>
            <a:r>
              <a:rPr lang="en-US" dirty="0" smtClean="0">
                <a:solidFill>
                  <a:schemeClr val="accent5">
                    <a:lumMod val="75000"/>
                  </a:schemeClr>
                </a:solidFill>
                <a:latin typeface="Arial" panose="020B0604020202020204" pitchFamily="34" charset="0"/>
                <a:cs typeface="Arial" panose="020B0604020202020204" pitchFamily="34" charset="0"/>
              </a:rPr>
              <a:t>Billings Public Schools</a:t>
            </a:r>
          </a:p>
          <a:p>
            <a:pPr marL="0" indent="0">
              <a:buNone/>
            </a:pPr>
            <a:endParaRPr lang="en-US" dirty="0">
              <a:solidFill>
                <a:schemeClr val="accent5">
                  <a:lumMod val="75000"/>
                </a:schemeClr>
              </a:solidFill>
              <a:latin typeface="Arial" panose="020B0604020202020204" pitchFamily="34" charset="0"/>
              <a:cs typeface="Arial" panose="020B0604020202020204" pitchFamily="34" charset="0"/>
            </a:endParaRPr>
          </a:p>
        </p:txBody>
      </p:sp>
      <p:pic>
        <p:nvPicPr>
          <p:cNvPr id="1026" name="Picture 2" descr="C:\Users\mcallisterm\Downloads\FinalBPSLogoColor.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9361" y="587375"/>
            <a:ext cx="2571750" cy="1238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793767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304801"/>
            <a:ext cx="11101136" cy="1520824"/>
          </a:xfrm>
        </p:spPr>
        <p:txBody>
          <a:bodyPr/>
          <a:lstStyle/>
          <a:p>
            <a:r>
              <a:rPr lang="en-US" dirty="0" smtClean="0"/>
              <a:t>			</a:t>
            </a:r>
            <a:br>
              <a:rPr lang="en-US" dirty="0" smtClean="0"/>
            </a:br>
            <a:r>
              <a:rPr lang="en-US" dirty="0"/>
              <a:t> </a:t>
            </a:r>
            <a:r>
              <a:rPr lang="en-US" dirty="0" smtClean="0"/>
              <a:t>                 </a:t>
            </a:r>
            <a:r>
              <a:rPr lang="en-US" dirty="0" smtClean="0">
                <a:solidFill>
                  <a:schemeClr val="accent5">
                    <a:lumMod val="75000"/>
                  </a:schemeClr>
                </a:solidFill>
                <a:latin typeface="Arial" panose="020B0604020202020204" pitchFamily="34" charset="0"/>
                <a:cs typeface="Arial" panose="020B0604020202020204" pitchFamily="34" charset="0"/>
              </a:rPr>
              <a:t>Family Medical Leave Act (FMLA)</a:t>
            </a:r>
            <a:endParaRPr lang="en-US" dirty="0">
              <a:solidFill>
                <a:schemeClr val="accent5">
                  <a:lumMod val="75000"/>
                </a:schemeClr>
              </a:solidFill>
              <a:latin typeface="Arial" panose="020B0604020202020204" pitchFamily="34" charset="0"/>
              <a:cs typeface="Arial" panose="020B0604020202020204" pitchFamily="34" charset="0"/>
            </a:endParaRPr>
          </a:p>
        </p:txBody>
      </p:sp>
      <p:sp>
        <p:nvSpPr>
          <p:cNvPr id="5" name="Content Placeholder 4"/>
          <p:cNvSpPr>
            <a:spLocks noGrp="1"/>
          </p:cNvSpPr>
          <p:nvPr>
            <p:ph idx="1"/>
          </p:nvPr>
        </p:nvSpPr>
        <p:spPr/>
        <p:txBody>
          <a:bodyPr>
            <a:normAutofit/>
          </a:bodyPr>
          <a:lstStyle/>
          <a:p>
            <a:pPr marL="0" indent="0">
              <a:buNone/>
            </a:pPr>
            <a:endParaRPr lang="en-US" dirty="0"/>
          </a:p>
          <a:p>
            <a:pPr marL="0" indent="0">
              <a:buNone/>
            </a:pPr>
            <a:r>
              <a:rPr lang="en-US" dirty="0" smtClean="0">
                <a:solidFill>
                  <a:schemeClr val="accent5">
                    <a:lumMod val="75000"/>
                  </a:schemeClr>
                </a:solidFill>
                <a:latin typeface="Arial" panose="020B0604020202020204" pitchFamily="34" charset="0"/>
                <a:cs typeface="Arial" panose="020B0604020202020204" pitchFamily="34" charset="0"/>
              </a:rPr>
              <a:t>Return to Work or additional leave</a:t>
            </a:r>
          </a:p>
          <a:p>
            <a:r>
              <a:rPr lang="en-US" dirty="0" smtClean="0">
                <a:latin typeface="Arial" panose="020B0604020202020204" pitchFamily="34" charset="0"/>
                <a:cs typeface="Arial" panose="020B0604020202020204" pitchFamily="34" charset="0"/>
              </a:rPr>
              <a:t>If the employee wants to come back early – MD note </a:t>
            </a:r>
          </a:p>
          <a:p>
            <a:r>
              <a:rPr lang="en-US" dirty="0" smtClean="0">
                <a:latin typeface="Arial" panose="020B0604020202020204" pitchFamily="34" charset="0"/>
                <a:cs typeface="Arial" panose="020B0604020202020204" pitchFamily="34" charset="0"/>
              </a:rPr>
              <a:t>Fit for duty exam if necessary (only for what the FMLA was for)</a:t>
            </a:r>
          </a:p>
          <a:p>
            <a:pPr lvl="1"/>
            <a:r>
              <a:rPr lang="en-US" dirty="0" smtClean="0">
                <a:latin typeface="Arial" panose="020B0604020202020204" pitchFamily="34" charset="0"/>
                <a:cs typeface="Arial" panose="020B0604020202020204" pitchFamily="34" charset="0"/>
              </a:rPr>
              <a:t>*Be aware of ADA</a:t>
            </a:r>
          </a:p>
          <a:p>
            <a:r>
              <a:rPr lang="en-US" dirty="0" smtClean="0">
                <a:latin typeface="Arial" panose="020B0604020202020204" pitchFamily="34" charset="0"/>
                <a:cs typeface="Arial" panose="020B0604020202020204" pitchFamily="34" charset="0"/>
              </a:rPr>
              <a:t>For additional leave – look at your CBA </a:t>
            </a:r>
          </a:p>
          <a:p>
            <a:pPr lvl="1"/>
            <a:r>
              <a:rPr lang="en-US" dirty="0" smtClean="0">
                <a:latin typeface="Arial" panose="020B0604020202020204" pitchFamily="34" charset="0"/>
                <a:cs typeface="Arial" panose="020B0604020202020204" pitchFamily="34" charset="0"/>
              </a:rPr>
              <a:t>Make sure all FMLA days are tracked</a:t>
            </a:r>
          </a:p>
          <a:p>
            <a:pPr lvl="1"/>
            <a:endParaRPr lang="en-US" dirty="0">
              <a:latin typeface="Arial" panose="020B0604020202020204" pitchFamily="34" charset="0"/>
              <a:cs typeface="Arial" panose="020B0604020202020204" pitchFamily="34" charset="0"/>
            </a:endParaRPr>
          </a:p>
          <a:p>
            <a:pPr lvl="1"/>
            <a:endParaRPr lang="en-US" dirty="0" smtClean="0">
              <a:latin typeface="Arial" panose="020B0604020202020204" pitchFamily="34" charset="0"/>
              <a:cs typeface="Arial" panose="020B0604020202020204" pitchFamily="34" charset="0"/>
            </a:endParaRPr>
          </a:p>
          <a:p>
            <a:endParaRPr lang="en-US" dirty="0" smtClean="0">
              <a:latin typeface="Arial" panose="020B0604020202020204" pitchFamily="34" charset="0"/>
              <a:cs typeface="Arial" panose="020B0604020202020204" pitchFamily="34" charset="0"/>
            </a:endParaRPr>
          </a:p>
          <a:p>
            <a:endParaRPr lang="en-US" dirty="0" smtClean="0">
              <a:latin typeface="Arial" panose="020B0604020202020204" pitchFamily="34" charset="0"/>
              <a:cs typeface="Arial" panose="020B0604020202020204" pitchFamily="34" charset="0"/>
            </a:endParaRPr>
          </a:p>
          <a:p>
            <a:endParaRPr lang="en-US" dirty="0" smtClean="0">
              <a:latin typeface="Arial" panose="020B0604020202020204" pitchFamily="34" charset="0"/>
              <a:cs typeface="Arial" panose="020B0604020202020204" pitchFamily="34" charset="0"/>
            </a:endParaRPr>
          </a:p>
        </p:txBody>
      </p:sp>
      <p:pic>
        <p:nvPicPr>
          <p:cNvPr id="1026" name="Picture 2" descr="C:\Users\mcallisterm\Downloads\FinalBPSLogoColor.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9361" y="587375"/>
            <a:ext cx="2571750" cy="1238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470151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304801"/>
            <a:ext cx="11101136" cy="1520824"/>
          </a:xfrm>
        </p:spPr>
        <p:txBody>
          <a:bodyPr/>
          <a:lstStyle/>
          <a:p>
            <a:r>
              <a:rPr lang="en-US" dirty="0" smtClean="0"/>
              <a:t>			</a:t>
            </a:r>
            <a:br>
              <a:rPr lang="en-US" dirty="0" smtClean="0"/>
            </a:br>
            <a:r>
              <a:rPr lang="en-US" dirty="0"/>
              <a:t> </a:t>
            </a:r>
            <a:r>
              <a:rPr lang="en-US" dirty="0" smtClean="0"/>
              <a:t>                 </a:t>
            </a:r>
            <a:r>
              <a:rPr lang="en-US" dirty="0" smtClean="0">
                <a:solidFill>
                  <a:schemeClr val="accent5">
                    <a:lumMod val="75000"/>
                  </a:schemeClr>
                </a:solidFill>
                <a:latin typeface="Arial" panose="020B0604020202020204" pitchFamily="34" charset="0"/>
                <a:cs typeface="Arial" panose="020B0604020202020204" pitchFamily="34" charset="0"/>
              </a:rPr>
              <a:t>Family Medical Leave Act (FMLA)</a:t>
            </a:r>
            <a:endParaRPr lang="en-US" dirty="0">
              <a:solidFill>
                <a:schemeClr val="accent5">
                  <a:lumMod val="75000"/>
                </a:schemeClr>
              </a:solidFill>
              <a:latin typeface="Arial" panose="020B0604020202020204" pitchFamily="34" charset="0"/>
              <a:cs typeface="Arial" panose="020B0604020202020204" pitchFamily="34" charset="0"/>
            </a:endParaRPr>
          </a:p>
        </p:txBody>
      </p:sp>
      <p:sp>
        <p:nvSpPr>
          <p:cNvPr id="5" name="Content Placeholder 4"/>
          <p:cNvSpPr>
            <a:spLocks noGrp="1"/>
          </p:cNvSpPr>
          <p:nvPr>
            <p:ph idx="1"/>
          </p:nvPr>
        </p:nvSpPr>
        <p:spPr/>
        <p:txBody>
          <a:bodyPr>
            <a:normAutofit fontScale="92500" lnSpcReduction="20000"/>
          </a:bodyPr>
          <a:lstStyle/>
          <a:p>
            <a:pPr marL="0" indent="0">
              <a:buNone/>
            </a:pPr>
            <a:endParaRPr lang="en-US" dirty="0"/>
          </a:p>
          <a:p>
            <a:pPr marL="0" indent="0">
              <a:buNone/>
            </a:pPr>
            <a:r>
              <a:rPr lang="en-US" dirty="0" smtClean="0">
                <a:solidFill>
                  <a:schemeClr val="accent5">
                    <a:lumMod val="75000"/>
                  </a:schemeClr>
                </a:solidFill>
                <a:latin typeface="Arial" panose="020B0604020202020204" pitchFamily="34" charset="0"/>
                <a:cs typeface="Arial" panose="020B0604020202020204" pitchFamily="34" charset="0"/>
              </a:rPr>
              <a:t>School Specific Considerations</a:t>
            </a:r>
          </a:p>
          <a:p>
            <a:r>
              <a:rPr lang="en-US" dirty="0" smtClean="0">
                <a:latin typeface="Arial" panose="020B0604020202020204" pitchFamily="34" charset="0"/>
                <a:cs typeface="Arial" panose="020B0604020202020204" pitchFamily="34" charset="0"/>
              </a:rPr>
              <a:t>May require teachers to take leave not to exceed the length of the planned treatments or transfer the teacher to another job with equivalent pay and benefits.</a:t>
            </a:r>
          </a:p>
          <a:p>
            <a:r>
              <a:rPr lang="en-US" dirty="0" smtClean="0">
                <a:latin typeface="Arial" panose="020B0604020202020204" pitchFamily="34" charset="0"/>
                <a:cs typeface="Arial" panose="020B0604020202020204" pitchFamily="34" charset="0"/>
              </a:rPr>
              <a:t>Coaching and teaching considerations</a:t>
            </a:r>
          </a:p>
          <a:p>
            <a:r>
              <a:rPr lang="en-US" dirty="0" smtClean="0">
                <a:latin typeface="Arial" panose="020B0604020202020204" pitchFamily="34" charset="0"/>
                <a:cs typeface="Arial" panose="020B0604020202020204" pitchFamily="34" charset="0"/>
              </a:rPr>
              <a:t>End of term considerations – </a:t>
            </a:r>
          </a:p>
          <a:p>
            <a:pPr lvl="1"/>
            <a:r>
              <a:rPr lang="en-US" dirty="0" smtClean="0">
                <a:latin typeface="Arial" panose="020B0604020202020204" pitchFamily="34" charset="0"/>
                <a:cs typeface="Arial" panose="020B0604020202020204" pitchFamily="34" charset="0"/>
              </a:rPr>
              <a:t>If 5 weeks before end of term, may direct them to wait until the end of the term.  </a:t>
            </a:r>
          </a:p>
          <a:p>
            <a:pPr lvl="1"/>
            <a:r>
              <a:rPr lang="en-US" dirty="0" smtClean="0">
                <a:latin typeface="Arial" panose="020B0604020202020204" pitchFamily="34" charset="0"/>
                <a:cs typeface="Arial" panose="020B0604020202020204" pitchFamily="34" charset="0"/>
              </a:rPr>
              <a:t>If less than 3 weeks before the end of term – may require them to take leave through end of term.</a:t>
            </a:r>
          </a:p>
          <a:p>
            <a:r>
              <a:rPr lang="en-US" dirty="0" smtClean="0">
                <a:latin typeface="Arial" panose="020B0604020202020204" pitchFamily="34" charset="0"/>
                <a:cs typeface="Arial" panose="020B0604020202020204" pitchFamily="34" charset="0"/>
              </a:rPr>
              <a:t>For additional leave – look at your CBA </a:t>
            </a:r>
          </a:p>
          <a:p>
            <a:pPr lvl="1"/>
            <a:r>
              <a:rPr lang="en-US" dirty="0" smtClean="0">
                <a:latin typeface="Arial" panose="020B0604020202020204" pitchFamily="34" charset="0"/>
                <a:cs typeface="Arial" panose="020B0604020202020204" pitchFamily="34" charset="0"/>
              </a:rPr>
              <a:t>Make sure all FMLA days are tracked</a:t>
            </a:r>
          </a:p>
          <a:p>
            <a:pPr lvl="1"/>
            <a:endParaRPr lang="en-US" dirty="0">
              <a:latin typeface="Arial" panose="020B0604020202020204" pitchFamily="34" charset="0"/>
              <a:cs typeface="Arial" panose="020B0604020202020204" pitchFamily="34" charset="0"/>
            </a:endParaRPr>
          </a:p>
          <a:p>
            <a:pPr lvl="1"/>
            <a:endParaRPr lang="en-US" dirty="0" smtClean="0">
              <a:latin typeface="Arial" panose="020B0604020202020204" pitchFamily="34" charset="0"/>
              <a:cs typeface="Arial" panose="020B0604020202020204" pitchFamily="34" charset="0"/>
            </a:endParaRPr>
          </a:p>
          <a:p>
            <a:endParaRPr lang="en-US" dirty="0" smtClean="0">
              <a:latin typeface="Arial" panose="020B0604020202020204" pitchFamily="34" charset="0"/>
              <a:cs typeface="Arial" panose="020B0604020202020204" pitchFamily="34" charset="0"/>
            </a:endParaRPr>
          </a:p>
          <a:p>
            <a:endParaRPr lang="en-US" dirty="0" smtClean="0">
              <a:latin typeface="Arial" panose="020B0604020202020204" pitchFamily="34" charset="0"/>
              <a:cs typeface="Arial" panose="020B0604020202020204" pitchFamily="34" charset="0"/>
            </a:endParaRPr>
          </a:p>
          <a:p>
            <a:endParaRPr lang="en-US" dirty="0" smtClean="0">
              <a:latin typeface="Arial" panose="020B0604020202020204" pitchFamily="34" charset="0"/>
              <a:cs typeface="Arial" panose="020B0604020202020204" pitchFamily="34" charset="0"/>
            </a:endParaRPr>
          </a:p>
        </p:txBody>
      </p:sp>
      <p:pic>
        <p:nvPicPr>
          <p:cNvPr id="1026" name="Picture 2" descr="C:\Users\mcallisterm\Downloads\FinalBPSLogoColor.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9361" y="587375"/>
            <a:ext cx="2571750" cy="1238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071253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304801"/>
            <a:ext cx="11101136" cy="1520824"/>
          </a:xfrm>
        </p:spPr>
        <p:txBody>
          <a:bodyPr/>
          <a:lstStyle/>
          <a:p>
            <a:r>
              <a:rPr lang="en-US" dirty="0" smtClean="0"/>
              <a:t>			</a:t>
            </a:r>
            <a:br>
              <a:rPr lang="en-US" dirty="0" smtClean="0"/>
            </a:br>
            <a:r>
              <a:rPr lang="en-US" dirty="0"/>
              <a:t> </a:t>
            </a:r>
            <a:r>
              <a:rPr lang="en-US" dirty="0" smtClean="0"/>
              <a:t>                 </a:t>
            </a:r>
            <a:r>
              <a:rPr lang="en-US" dirty="0" smtClean="0">
                <a:solidFill>
                  <a:schemeClr val="accent5">
                    <a:lumMod val="75000"/>
                  </a:schemeClr>
                </a:solidFill>
                <a:latin typeface="Arial" panose="020B0604020202020204" pitchFamily="34" charset="0"/>
                <a:cs typeface="Arial" panose="020B0604020202020204" pitchFamily="34" charset="0"/>
              </a:rPr>
              <a:t>Family Medical Leave Act (FMLA)</a:t>
            </a:r>
            <a:endParaRPr lang="en-US" dirty="0">
              <a:solidFill>
                <a:schemeClr val="accent5">
                  <a:lumMod val="75000"/>
                </a:schemeClr>
              </a:solidFill>
              <a:latin typeface="Arial" panose="020B0604020202020204" pitchFamily="34" charset="0"/>
              <a:cs typeface="Arial" panose="020B0604020202020204" pitchFamily="34" charset="0"/>
            </a:endParaRPr>
          </a:p>
        </p:txBody>
      </p:sp>
      <p:sp>
        <p:nvSpPr>
          <p:cNvPr id="5" name="Content Placeholder 4"/>
          <p:cNvSpPr>
            <a:spLocks noGrp="1"/>
          </p:cNvSpPr>
          <p:nvPr>
            <p:ph idx="1"/>
          </p:nvPr>
        </p:nvSpPr>
        <p:spPr/>
        <p:txBody>
          <a:bodyPr>
            <a:normAutofit/>
          </a:bodyPr>
          <a:lstStyle/>
          <a:p>
            <a:pPr marL="0" indent="0">
              <a:buNone/>
            </a:pPr>
            <a:endParaRPr lang="en-US" dirty="0"/>
          </a:p>
          <a:p>
            <a:pPr marL="0" indent="0">
              <a:buNone/>
            </a:pPr>
            <a:r>
              <a:rPr lang="en-US" dirty="0" smtClean="0">
                <a:solidFill>
                  <a:schemeClr val="accent5">
                    <a:lumMod val="75000"/>
                  </a:schemeClr>
                </a:solidFill>
                <a:latin typeface="Arial" panose="020B0604020202020204" pitchFamily="34" charset="0"/>
                <a:cs typeface="Arial" panose="020B0604020202020204" pitchFamily="34" charset="0"/>
              </a:rPr>
              <a:t>Take </a:t>
            </a:r>
            <a:r>
              <a:rPr lang="en-US" dirty="0" smtClean="0">
                <a:solidFill>
                  <a:schemeClr val="accent5">
                    <a:lumMod val="75000"/>
                  </a:schemeClr>
                </a:solidFill>
                <a:latin typeface="Arial" panose="020B0604020202020204" pitchFamily="34" charset="0"/>
                <a:cs typeface="Arial" panose="020B0604020202020204" pitchFamily="34" charset="0"/>
              </a:rPr>
              <a:t>Aways</a:t>
            </a:r>
            <a:endParaRPr lang="en-US" dirty="0" smtClean="0">
              <a:solidFill>
                <a:schemeClr val="accent5">
                  <a:lumMod val="75000"/>
                </a:schemeClr>
              </a:solidFill>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Districts should ensure that they have district wide policies in place addressing FMLA</a:t>
            </a:r>
          </a:p>
          <a:p>
            <a:r>
              <a:rPr lang="en-US" dirty="0" smtClean="0">
                <a:latin typeface="Arial" panose="020B0604020202020204" pitchFamily="34" charset="0"/>
                <a:cs typeface="Arial" panose="020B0604020202020204" pitchFamily="34" charset="0"/>
              </a:rPr>
              <a:t>Keep medical information in its own file/filing cabinet</a:t>
            </a:r>
          </a:p>
          <a:p>
            <a:r>
              <a:rPr lang="en-US" dirty="0" smtClean="0">
                <a:latin typeface="Arial" panose="020B0604020202020204" pitchFamily="34" charset="0"/>
                <a:cs typeface="Arial" panose="020B0604020202020204" pitchFamily="34" charset="0"/>
              </a:rPr>
              <a:t>Offer professional development for staff that administer FMLA</a:t>
            </a:r>
          </a:p>
          <a:p>
            <a:r>
              <a:rPr lang="en-US" dirty="0" smtClean="0">
                <a:latin typeface="Arial" panose="020B0604020202020204" pitchFamily="34" charset="0"/>
                <a:cs typeface="Arial" panose="020B0604020202020204" pitchFamily="34" charset="0"/>
              </a:rPr>
              <a:t>Educate staff through periodic informational sessions or other communications</a:t>
            </a:r>
          </a:p>
          <a:p>
            <a:r>
              <a:rPr lang="en-US" dirty="0" smtClean="0">
                <a:latin typeface="Arial" panose="020B0604020202020204" pitchFamily="34" charset="0"/>
                <a:cs typeface="Arial" panose="020B0604020202020204" pitchFamily="34" charset="0"/>
              </a:rPr>
              <a:t>Opportunity to connect with staff</a:t>
            </a:r>
          </a:p>
          <a:p>
            <a:pPr lvl="1"/>
            <a:endParaRPr lang="en-US" dirty="0">
              <a:latin typeface="Arial" panose="020B0604020202020204" pitchFamily="34" charset="0"/>
              <a:cs typeface="Arial" panose="020B0604020202020204" pitchFamily="34" charset="0"/>
            </a:endParaRPr>
          </a:p>
          <a:p>
            <a:pPr lvl="1"/>
            <a:endParaRPr lang="en-US" dirty="0" smtClean="0">
              <a:latin typeface="Arial" panose="020B0604020202020204" pitchFamily="34" charset="0"/>
              <a:cs typeface="Arial" panose="020B0604020202020204" pitchFamily="34" charset="0"/>
            </a:endParaRPr>
          </a:p>
          <a:p>
            <a:endParaRPr lang="en-US" dirty="0" smtClean="0">
              <a:latin typeface="Arial" panose="020B0604020202020204" pitchFamily="34" charset="0"/>
              <a:cs typeface="Arial" panose="020B0604020202020204" pitchFamily="34" charset="0"/>
            </a:endParaRPr>
          </a:p>
          <a:p>
            <a:endParaRPr lang="en-US" dirty="0" smtClean="0">
              <a:latin typeface="Arial" panose="020B0604020202020204" pitchFamily="34" charset="0"/>
              <a:cs typeface="Arial" panose="020B0604020202020204" pitchFamily="34" charset="0"/>
            </a:endParaRPr>
          </a:p>
          <a:p>
            <a:endParaRPr lang="en-US" dirty="0" smtClean="0">
              <a:latin typeface="Arial" panose="020B0604020202020204" pitchFamily="34" charset="0"/>
              <a:cs typeface="Arial" panose="020B0604020202020204" pitchFamily="34" charset="0"/>
            </a:endParaRPr>
          </a:p>
        </p:txBody>
      </p:sp>
      <p:pic>
        <p:nvPicPr>
          <p:cNvPr id="1026" name="Picture 2" descr="C:\Users\mcallisterm\Downloads\FinalBPSLogoColor.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9361" y="587375"/>
            <a:ext cx="2571750" cy="1238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3148091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304801"/>
            <a:ext cx="11101136" cy="1520824"/>
          </a:xfrm>
        </p:spPr>
        <p:txBody>
          <a:bodyPr/>
          <a:lstStyle/>
          <a:p>
            <a:r>
              <a:rPr lang="en-US" dirty="0" smtClean="0"/>
              <a:t>			</a:t>
            </a:r>
            <a:br>
              <a:rPr lang="en-US" dirty="0" smtClean="0"/>
            </a:br>
            <a:r>
              <a:rPr lang="en-US" dirty="0"/>
              <a:t> </a:t>
            </a:r>
            <a:r>
              <a:rPr lang="en-US" dirty="0" smtClean="0"/>
              <a:t>                 </a:t>
            </a:r>
            <a:r>
              <a:rPr lang="en-US" dirty="0" smtClean="0">
                <a:solidFill>
                  <a:schemeClr val="accent5">
                    <a:lumMod val="75000"/>
                  </a:schemeClr>
                </a:solidFill>
                <a:latin typeface="Arial" panose="020B0604020202020204" pitchFamily="34" charset="0"/>
                <a:cs typeface="Arial" panose="020B0604020202020204" pitchFamily="34" charset="0"/>
              </a:rPr>
              <a:t>Family Medical Leave Act (FMLA)</a:t>
            </a:r>
            <a:endParaRPr lang="en-US" dirty="0">
              <a:solidFill>
                <a:schemeClr val="accent5">
                  <a:lumMod val="75000"/>
                </a:schemeClr>
              </a:solidFill>
              <a:latin typeface="Arial" panose="020B0604020202020204" pitchFamily="34" charset="0"/>
              <a:cs typeface="Arial" panose="020B0604020202020204" pitchFamily="34" charset="0"/>
            </a:endParaRPr>
          </a:p>
        </p:txBody>
      </p:sp>
      <p:sp>
        <p:nvSpPr>
          <p:cNvPr id="5" name="Content Placeholder 4"/>
          <p:cNvSpPr>
            <a:spLocks noGrp="1"/>
          </p:cNvSpPr>
          <p:nvPr>
            <p:ph idx="1"/>
          </p:nvPr>
        </p:nvSpPr>
        <p:spPr/>
        <p:txBody>
          <a:bodyPr>
            <a:normAutofit/>
          </a:bodyPr>
          <a:lstStyle/>
          <a:p>
            <a:pPr marL="0" indent="0">
              <a:buNone/>
            </a:pPr>
            <a:endParaRPr lang="en-US" dirty="0"/>
          </a:p>
          <a:p>
            <a:pPr marL="0" indent="0" algn="ctr">
              <a:buNone/>
            </a:pPr>
            <a:r>
              <a:rPr lang="en-US" dirty="0" smtClean="0">
                <a:solidFill>
                  <a:schemeClr val="accent5">
                    <a:lumMod val="75000"/>
                  </a:schemeClr>
                </a:solidFill>
                <a:latin typeface="Arial" panose="020B0604020202020204" pitchFamily="34" charset="0"/>
                <a:cs typeface="Arial" panose="020B0604020202020204" pitchFamily="34" charset="0"/>
              </a:rPr>
              <a:t>Thank you!  </a:t>
            </a:r>
          </a:p>
          <a:p>
            <a:pPr marL="0" indent="0" algn="ctr">
              <a:buNone/>
            </a:pPr>
            <a:endParaRPr lang="en-US" dirty="0">
              <a:solidFill>
                <a:schemeClr val="accent5">
                  <a:lumMod val="75000"/>
                </a:schemeClr>
              </a:solidFill>
              <a:latin typeface="Arial" panose="020B0604020202020204" pitchFamily="34" charset="0"/>
              <a:cs typeface="Arial" panose="020B0604020202020204" pitchFamily="34" charset="0"/>
            </a:endParaRPr>
          </a:p>
          <a:p>
            <a:pPr marL="0" indent="0" algn="ctr">
              <a:buNone/>
            </a:pPr>
            <a:r>
              <a:rPr lang="en-US" dirty="0" smtClean="0">
                <a:solidFill>
                  <a:schemeClr val="accent5">
                    <a:lumMod val="75000"/>
                  </a:schemeClr>
                </a:solidFill>
                <a:latin typeface="Arial" panose="020B0604020202020204" pitchFamily="34" charset="0"/>
                <a:cs typeface="Arial" panose="020B0604020202020204" pitchFamily="34" charset="0"/>
              </a:rPr>
              <a:t>Questions for me?</a:t>
            </a:r>
            <a:endParaRPr lang="en-US" dirty="0" smtClean="0">
              <a:latin typeface="Arial" panose="020B0604020202020204" pitchFamily="34" charset="0"/>
              <a:cs typeface="Arial" panose="020B0604020202020204" pitchFamily="34" charset="0"/>
            </a:endParaRPr>
          </a:p>
          <a:p>
            <a:pPr lvl="1"/>
            <a:endParaRPr lang="en-US" dirty="0">
              <a:latin typeface="Arial" panose="020B0604020202020204" pitchFamily="34" charset="0"/>
              <a:cs typeface="Arial" panose="020B0604020202020204" pitchFamily="34" charset="0"/>
            </a:endParaRPr>
          </a:p>
          <a:p>
            <a:pPr lvl="1"/>
            <a:endParaRPr lang="en-US" dirty="0" smtClean="0">
              <a:latin typeface="Arial" panose="020B0604020202020204" pitchFamily="34" charset="0"/>
              <a:cs typeface="Arial" panose="020B0604020202020204" pitchFamily="34" charset="0"/>
            </a:endParaRPr>
          </a:p>
          <a:p>
            <a:endParaRPr lang="en-US" dirty="0" smtClean="0">
              <a:latin typeface="Arial" panose="020B0604020202020204" pitchFamily="34" charset="0"/>
              <a:cs typeface="Arial" panose="020B0604020202020204" pitchFamily="34" charset="0"/>
            </a:endParaRPr>
          </a:p>
          <a:p>
            <a:endParaRPr lang="en-US" dirty="0" smtClean="0">
              <a:latin typeface="Arial" panose="020B0604020202020204" pitchFamily="34" charset="0"/>
              <a:cs typeface="Arial" panose="020B0604020202020204" pitchFamily="34" charset="0"/>
            </a:endParaRPr>
          </a:p>
          <a:p>
            <a:endParaRPr lang="en-US" dirty="0" smtClean="0">
              <a:latin typeface="Arial" panose="020B0604020202020204" pitchFamily="34" charset="0"/>
              <a:cs typeface="Arial" panose="020B0604020202020204" pitchFamily="34" charset="0"/>
            </a:endParaRPr>
          </a:p>
        </p:txBody>
      </p:sp>
      <p:pic>
        <p:nvPicPr>
          <p:cNvPr id="1026" name="Picture 2" descr="C:\Users\mcallisterm\Downloads\FinalBPSLogoColor.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9361" y="587375"/>
            <a:ext cx="2571750" cy="1238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326396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304801"/>
            <a:ext cx="11101136" cy="1520824"/>
          </a:xfrm>
        </p:spPr>
        <p:txBody>
          <a:bodyPr/>
          <a:lstStyle/>
          <a:p>
            <a:r>
              <a:rPr lang="en-US" dirty="0" smtClean="0"/>
              <a:t>			</a:t>
            </a:r>
            <a:br>
              <a:rPr lang="en-US" dirty="0" smtClean="0"/>
            </a:br>
            <a:r>
              <a:rPr lang="en-US" dirty="0"/>
              <a:t> </a:t>
            </a:r>
            <a:r>
              <a:rPr lang="en-US" dirty="0" smtClean="0"/>
              <a:t>                 </a:t>
            </a:r>
            <a:r>
              <a:rPr lang="en-US" dirty="0" smtClean="0">
                <a:solidFill>
                  <a:schemeClr val="accent5">
                    <a:lumMod val="75000"/>
                  </a:schemeClr>
                </a:solidFill>
                <a:latin typeface="Arial" panose="020B0604020202020204" pitchFamily="34" charset="0"/>
                <a:cs typeface="Arial" panose="020B0604020202020204" pitchFamily="34" charset="0"/>
              </a:rPr>
              <a:t>Family Medical Leave Act (FMLA)</a:t>
            </a:r>
            <a:endParaRPr lang="en-US" dirty="0">
              <a:solidFill>
                <a:schemeClr val="accent5">
                  <a:lumMod val="75000"/>
                </a:schemeClr>
              </a:solidFill>
              <a:latin typeface="Arial" panose="020B0604020202020204" pitchFamily="34" charset="0"/>
              <a:cs typeface="Arial" panose="020B0604020202020204" pitchFamily="34" charset="0"/>
            </a:endParaRPr>
          </a:p>
        </p:txBody>
      </p:sp>
      <p:sp>
        <p:nvSpPr>
          <p:cNvPr id="5" name="Content Placeholder 4"/>
          <p:cNvSpPr>
            <a:spLocks noGrp="1"/>
          </p:cNvSpPr>
          <p:nvPr>
            <p:ph idx="1"/>
          </p:nvPr>
        </p:nvSpPr>
        <p:spPr/>
        <p:txBody>
          <a:bodyPr/>
          <a:lstStyle/>
          <a:p>
            <a:pPr marL="0" indent="0">
              <a:buNone/>
            </a:pPr>
            <a:endParaRPr lang="en-US" dirty="0"/>
          </a:p>
          <a:p>
            <a:pPr marL="0" indent="0">
              <a:buNone/>
            </a:pPr>
            <a:r>
              <a:rPr lang="en-US" dirty="0" smtClean="0">
                <a:solidFill>
                  <a:schemeClr val="accent5">
                    <a:lumMod val="75000"/>
                  </a:schemeClr>
                </a:solidFill>
                <a:latin typeface="Arial" panose="020B0604020202020204" pitchFamily="34" charset="0"/>
                <a:cs typeface="Arial" panose="020B0604020202020204" pitchFamily="34" charset="0"/>
              </a:rPr>
              <a:t>Why FMLA?</a:t>
            </a:r>
          </a:p>
          <a:p>
            <a:r>
              <a:rPr lang="en-US" dirty="0" smtClean="0">
                <a:latin typeface="Arial" panose="020B0604020202020204" pitchFamily="34" charset="0"/>
                <a:cs typeface="Arial" panose="020B0604020202020204" pitchFamily="34" charset="0"/>
              </a:rPr>
              <a:t>For workers with a serious health condition or if they have a family member with a serious health condition it:</a:t>
            </a:r>
          </a:p>
          <a:p>
            <a:pPr lvl="1"/>
            <a:r>
              <a:rPr lang="en-US" dirty="0" smtClean="0">
                <a:latin typeface="Arial" panose="020B0604020202020204" pitchFamily="34" charset="0"/>
                <a:cs typeface="Arial" panose="020B0604020202020204" pitchFamily="34" charset="0"/>
              </a:rPr>
              <a:t>Allows time off which may not be held against them in employment actions such as hiring, promotions or discipline.</a:t>
            </a:r>
          </a:p>
          <a:p>
            <a:pPr lvl="1"/>
            <a:r>
              <a:rPr lang="en-US" dirty="0" smtClean="0">
                <a:latin typeface="Arial" panose="020B0604020202020204" pitchFamily="34" charset="0"/>
                <a:cs typeface="Arial" panose="020B0604020202020204" pitchFamily="34" charset="0"/>
              </a:rPr>
              <a:t>Protects their job</a:t>
            </a:r>
          </a:p>
          <a:p>
            <a:pPr lvl="1"/>
            <a:r>
              <a:rPr lang="en-US" dirty="0" smtClean="0">
                <a:latin typeface="Arial" panose="020B0604020202020204" pitchFamily="34" charset="0"/>
                <a:cs typeface="Arial" panose="020B0604020202020204" pitchFamily="34" charset="0"/>
              </a:rPr>
              <a:t>Protects their health insurance</a:t>
            </a:r>
          </a:p>
          <a:p>
            <a:pPr lvl="1"/>
            <a:r>
              <a:rPr lang="en-US" u="sng" dirty="0" smtClean="0">
                <a:latin typeface="Arial" panose="020B0604020202020204" pitchFamily="34" charset="0"/>
                <a:cs typeface="Arial" panose="020B0604020202020204" pitchFamily="34" charset="0"/>
              </a:rPr>
              <a:t>Unpaid</a:t>
            </a:r>
            <a:r>
              <a:rPr lang="en-US" dirty="0" smtClean="0">
                <a:latin typeface="Arial" panose="020B0604020202020204" pitchFamily="34" charset="0"/>
                <a:cs typeface="Arial" panose="020B0604020202020204" pitchFamily="34" charset="0"/>
              </a:rPr>
              <a:t> unless you have other benefits that run in tandem with FMLA</a:t>
            </a:r>
            <a:endParaRPr lang="en-US" dirty="0">
              <a:latin typeface="Arial" panose="020B0604020202020204" pitchFamily="34" charset="0"/>
              <a:cs typeface="Arial" panose="020B0604020202020204" pitchFamily="34" charset="0"/>
            </a:endParaRPr>
          </a:p>
        </p:txBody>
      </p:sp>
      <p:pic>
        <p:nvPicPr>
          <p:cNvPr id="1026" name="Picture 2" descr="C:\Users\mcallisterm\Downloads\FinalBPSLogoColor.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9361" y="587375"/>
            <a:ext cx="2571750" cy="1238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475053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304801"/>
            <a:ext cx="11101136" cy="1520824"/>
          </a:xfrm>
        </p:spPr>
        <p:txBody>
          <a:bodyPr/>
          <a:lstStyle/>
          <a:p>
            <a:r>
              <a:rPr lang="en-US" dirty="0" smtClean="0"/>
              <a:t>			</a:t>
            </a:r>
            <a:br>
              <a:rPr lang="en-US" dirty="0" smtClean="0"/>
            </a:br>
            <a:r>
              <a:rPr lang="en-US" dirty="0"/>
              <a:t> </a:t>
            </a:r>
            <a:r>
              <a:rPr lang="en-US" dirty="0" smtClean="0"/>
              <a:t>                 </a:t>
            </a:r>
            <a:r>
              <a:rPr lang="en-US" dirty="0" smtClean="0">
                <a:solidFill>
                  <a:schemeClr val="accent5">
                    <a:lumMod val="75000"/>
                  </a:schemeClr>
                </a:solidFill>
                <a:latin typeface="Arial" panose="020B0604020202020204" pitchFamily="34" charset="0"/>
                <a:cs typeface="Arial" panose="020B0604020202020204" pitchFamily="34" charset="0"/>
              </a:rPr>
              <a:t>Family Medical Leave Act (FMLA)</a:t>
            </a:r>
            <a:endParaRPr lang="en-US" dirty="0">
              <a:solidFill>
                <a:schemeClr val="accent5">
                  <a:lumMod val="75000"/>
                </a:schemeClr>
              </a:solidFill>
              <a:latin typeface="Arial" panose="020B0604020202020204" pitchFamily="34" charset="0"/>
              <a:cs typeface="Arial" panose="020B0604020202020204" pitchFamily="34" charset="0"/>
            </a:endParaRPr>
          </a:p>
        </p:txBody>
      </p:sp>
      <p:sp>
        <p:nvSpPr>
          <p:cNvPr id="5" name="Content Placeholder 4"/>
          <p:cNvSpPr>
            <a:spLocks noGrp="1"/>
          </p:cNvSpPr>
          <p:nvPr>
            <p:ph idx="1"/>
          </p:nvPr>
        </p:nvSpPr>
        <p:spPr/>
        <p:txBody>
          <a:bodyPr>
            <a:normAutofit fontScale="85000" lnSpcReduction="20000"/>
          </a:bodyPr>
          <a:lstStyle/>
          <a:p>
            <a:pPr marL="0" indent="0">
              <a:buNone/>
            </a:pPr>
            <a:endParaRPr lang="en-US" dirty="0"/>
          </a:p>
          <a:p>
            <a:pPr marL="0" indent="0">
              <a:buNone/>
            </a:pPr>
            <a:r>
              <a:rPr lang="en-US" dirty="0" smtClean="0">
                <a:solidFill>
                  <a:schemeClr val="accent5">
                    <a:lumMod val="75000"/>
                  </a:schemeClr>
                </a:solidFill>
                <a:latin typeface="Arial" panose="020B0604020202020204" pitchFamily="34" charset="0"/>
                <a:cs typeface="Arial" panose="020B0604020202020204" pitchFamily="34" charset="0"/>
              </a:rPr>
              <a:t>Employer Notification Requirements</a:t>
            </a:r>
          </a:p>
          <a:p>
            <a:pPr marL="0" indent="0">
              <a:buNone/>
            </a:pPr>
            <a:r>
              <a:rPr lang="en-US" dirty="0" smtClean="0"/>
              <a:t>All covered employers must display a general notice about the FMLA (an FMLA poster). Additionally, covered employers who have employees who are eligible for FMLA leave must: </a:t>
            </a:r>
          </a:p>
          <a:p>
            <a:pPr marL="0" indent="0">
              <a:buNone/>
            </a:pPr>
            <a:r>
              <a:rPr lang="en-US" dirty="0"/>
              <a:t>	</a:t>
            </a:r>
            <a:r>
              <a:rPr lang="en-US" dirty="0" smtClean="0"/>
              <a:t>Provide employees with general notice about the FMLA; </a:t>
            </a:r>
          </a:p>
          <a:p>
            <a:pPr marL="0" indent="0">
              <a:buNone/>
            </a:pPr>
            <a:r>
              <a:rPr lang="en-US" dirty="0"/>
              <a:t>	</a:t>
            </a:r>
            <a:r>
              <a:rPr lang="en-US" dirty="0" smtClean="0"/>
              <a:t>Notify employees concerning their eligibility status and rights and 	responsibilities under 	the FMLA; and </a:t>
            </a:r>
          </a:p>
          <a:p>
            <a:pPr marL="0" indent="0">
              <a:buNone/>
            </a:pPr>
            <a:r>
              <a:rPr lang="en-US" dirty="0" smtClean="0"/>
              <a:t>	Notify employees whether specific leave is designated as FMLA leave and 	the amount of time that will count against their FMLA leave entitlement. </a:t>
            </a:r>
            <a:endParaRPr lang="en-US" dirty="0">
              <a:solidFill>
                <a:schemeClr val="accent5">
                  <a:lumMod val="75000"/>
                </a:schemeClr>
              </a:solidFill>
              <a:latin typeface="Arial" panose="020B0604020202020204" pitchFamily="34" charset="0"/>
              <a:cs typeface="Arial" panose="020B0604020202020204" pitchFamily="34" charset="0"/>
            </a:endParaRPr>
          </a:p>
          <a:p>
            <a:pPr marL="0" indent="0">
              <a:buNone/>
            </a:pPr>
            <a:endParaRPr lang="en-US" dirty="0" smtClean="0">
              <a:solidFill>
                <a:schemeClr val="accent5">
                  <a:lumMod val="75000"/>
                </a:schemeClr>
              </a:solidFill>
              <a:latin typeface="Arial" panose="020B0604020202020204" pitchFamily="34" charset="0"/>
              <a:cs typeface="Arial" panose="020B0604020202020204" pitchFamily="34" charset="0"/>
            </a:endParaRPr>
          </a:p>
          <a:p>
            <a:pPr marL="0" indent="0">
              <a:buNone/>
            </a:pPr>
            <a:r>
              <a:rPr lang="en-US" dirty="0" smtClean="0">
                <a:solidFill>
                  <a:schemeClr val="accent5">
                    <a:lumMod val="75000"/>
                  </a:schemeClr>
                </a:solidFill>
                <a:latin typeface="Arial" panose="020B0604020202020204" pitchFamily="34" charset="0"/>
                <a:cs typeface="Arial" panose="020B0604020202020204" pitchFamily="34" charset="0"/>
              </a:rPr>
              <a:t>Train Principals, HR Staff and anyone in a Supervisory Position to have an “Ear” for FMLA issues.</a:t>
            </a:r>
          </a:p>
          <a:p>
            <a:pPr marL="0" indent="0">
              <a:buNone/>
            </a:pPr>
            <a:endParaRPr lang="en-US" dirty="0">
              <a:solidFill>
                <a:schemeClr val="accent5">
                  <a:lumMod val="75000"/>
                </a:schemeClr>
              </a:solidFill>
              <a:latin typeface="Arial" panose="020B0604020202020204" pitchFamily="34" charset="0"/>
              <a:cs typeface="Arial" panose="020B0604020202020204" pitchFamily="34" charset="0"/>
            </a:endParaRPr>
          </a:p>
          <a:p>
            <a:pPr marL="0" indent="0">
              <a:buNone/>
            </a:pPr>
            <a:endParaRPr lang="en-US" dirty="0" smtClean="0">
              <a:solidFill>
                <a:schemeClr val="accent5">
                  <a:lumMod val="75000"/>
                </a:schemeClr>
              </a:solidFill>
              <a:latin typeface="Arial" panose="020B0604020202020204" pitchFamily="34" charset="0"/>
              <a:cs typeface="Arial" panose="020B0604020202020204" pitchFamily="34" charset="0"/>
            </a:endParaRPr>
          </a:p>
        </p:txBody>
      </p:sp>
      <p:pic>
        <p:nvPicPr>
          <p:cNvPr id="1026" name="Picture 2" descr="C:\Users\mcallisterm\Downloads\FinalBPSLogoColor.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9361" y="587375"/>
            <a:ext cx="2571750" cy="1238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85481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304801"/>
            <a:ext cx="11101136" cy="1520824"/>
          </a:xfrm>
        </p:spPr>
        <p:txBody>
          <a:bodyPr/>
          <a:lstStyle/>
          <a:p>
            <a:r>
              <a:rPr lang="en-US" dirty="0" smtClean="0"/>
              <a:t>			</a:t>
            </a:r>
            <a:br>
              <a:rPr lang="en-US" dirty="0" smtClean="0"/>
            </a:br>
            <a:r>
              <a:rPr lang="en-US" dirty="0"/>
              <a:t> </a:t>
            </a:r>
            <a:r>
              <a:rPr lang="en-US" dirty="0" smtClean="0"/>
              <a:t>                 </a:t>
            </a:r>
            <a:r>
              <a:rPr lang="en-US" dirty="0" smtClean="0">
                <a:solidFill>
                  <a:schemeClr val="accent5">
                    <a:lumMod val="75000"/>
                  </a:schemeClr>
                </a:solidFill>
                <a:latin typeface="Arial" panose="020B0604020202020204" pitchFamily="34" charset="0"/>
                <a:cs typeface="Arial" panose="020B0604020202020204" pitchFamily="34" charset="0"/>
              </a:rPr>
              <a:t>Family Medical Leave Act (FMLA)</a:t>
            </a:r>
            <a:endParaRPr lang="en-US" dirty="0">
              <a:solidFill>
                <a:schemeClr val="accent5">
                  <a:lumMod val="75000"/>
                </a:schemeClr>
              </a:solidFill>
              <a:latin typeface="Arial" panose="020B0604020202020204" pitchFamily="34" charset="0"/>
              <a:cs typeface="Arial" panose="020B0604020202020204" pitchFamily="34" charset="0"/>
            </a:endParaRPr>
          </a:p>
        </p:txBody>
      </p:sp>
      <p:sp>
        <p:nvSpPr>
          <p:cNvPr id="5" name="Content Placeholder 4"/>
          <p:cNvSpPr>
            <a:spLocks noGrp="1"/>
          </p:cNvSpPr>
          <p:nvPr>
            <p:ph idx="1"/>
          </p:nvPr>
        </p:nvSpPr>
        <p:spPr/>
        <p:txBody>
          <a:bodyPr/>
          <a:lstStyle/>
          <a:p>
            <a:pPr marL="0" indent="0">
              <a:buNone/>
            </a:pPr>
            <a:endParaRPr lang="en-US" dirty="0"/>
          </a:p>
          <a:p>
            <a:pPr marL="0" indent="0">
              <a:buNone/>
            </a:pPr>
            <a:r>
              <a:rPr lang="en-US" dirty="0" smtClean="0">
                <a:solidFill>
                  <a:schemeClr val="accent5">
                    <a:lumMod val="75000"/>
                  </a:schemeClr>
                </a:solidFill>
                <a:latin typeface="Arial" panose="020B0604020202020204" pitchFamily="34" charset="0"/>
                <a:cs typeface="Arial" panose="020B0604020202020204" pitchFamily="34" charset="0"/>
              </a:rPr>
              <a:t>Employee Eligibility Requirements</a:t>
            </a:r>
          </a:p>
          <a:p>
            <a:r>
              <a:rPr lang="en-US" dirty="0" smtClean="0">
                <a:latin typeface="Arial" panose="020B0604020202020204" pitchFamily="34" charset="0"/>
                <a:cs typeface="Arial" panose="020B0604020202020204" pitchFamily="34" charset="0"/>
              </a:rPr>
              <a:t>Work at a worksite with 50 or more employees or for an employer who has 50 or more employees within 75 miles of the worksite;</a:t>
            </a:r>
          </a:p>
          <a:p>
            <a:r>
              <a:rPr lang="en-US" dirty="0" smtClean="0">
                <a:latin typeface="Arial" panose="020B0604020202020204" pitchFamily="34" charset="0"/>
                <a:cs typeface="Arial" panose="020B0604020202020204" pitchFamily="34" charset="0"/>
              </a:rPr>
              <a:t>Have worked for at least 12 months prior to the request;</a:t>
            </a:r>
          </a:p>
          <a:p>
            <a:r>
              <a:rPr lang="en-US" dirty="0" smtClean="0">
                <a:latin typeface="Arial" panose="020B0604020202020204" pitchFamily="34" charset="0"/>
                <a:cs typeface="Arial" panose="020B0604020202020204" pitchFamily="34" charset="0"/>
              </a:rPr>
              <a:t>Have worked at least 1250 hours during that 12 month period</a:t>
            </a:r>
            <a:endParaRPr lang="en-US" dirty="0">
              <a:latin typeface="Arial" panose="020B0604020202020204" pitchFamily="34" charset="0"/>
              <a:cs typeface="Arial" panose="020B0604020202020204" pitchFamily="34" charset="0"/>
            </a:endParaRPr>
          </a:p>
        </p:txBody>
      </p:sp>
      <p:pic>
        <p:nvPicPr>
          <p:cNvPr id="1026" name="Picture 2" descr="C:\Users\mcallisterm\Downloads\FinalBPSLogoColor.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9361" y="587375"/>
            <a:ext cx="2571750" cy="1238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208684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304801"/>
            <a:ext cx="11101136" cy="1520824"/>
          </a:xfrm>
        </p:spPr>
        <p:txBody>
          <a:bodyPr/>
          <a:lstStyle/>
          <a:p>
            <a:r>
              <a:rPr lang="en-US" dirty="0" smtClean="0"/>
              <a:t>			</a:t>
            </a:r>
            <a:br>
              <a:rPr lang="en-US" dirty="0" smtClean="0"/>
            </a:br>
            <a:r>
              <a:rPr lang="en-US" dirty="0"/>
              <a:t> </a:t>
            </a:r>
            <a:r>
              <a:rPr lang="en-US" dirty="0" smtClean="0"/>
              <a:t>                 </a:t>
            </a:r>
            <a:r>
              <a:rPr lang="en-US" dirty="0" smtClean="0">
                <a:solidFill>
                  <a:schemeClr val="accent5">
                    <a:lumMod val="75000"/>
                  </a:schemeClr>
                </a:solidFill>
                <a:latin typeface="Arial" panose="020B0604020202020204" pitchFamily="34" charset="0"/>
                <a:cs typeface="Arial" panose="020B0604020202020204" pitchFamily="34" charset="0"/>
              </a:rPr>
              <a:t>Family Medical Leave Act (FMLA)</a:t>
            </a:r>
            <a:endParaRPr lang="en-US" dirty="0">
              <a:solidFill>
                <a:schemeClr val="accent5">
                  <a:lumMod val="75000"/>
                </a:schemeClr>
              </a:solidFill>
              <a:latin typeface="Arial" panose="020B0604020202020204" pitchFamily="34" charset="0"/>
              <a:cs typeface="Arial" panose="020B0604020202020204" pitchFamily="34" charset="0"/>
            </a:endParaRPr>
          </a:p>
        </p:txBody>
      </p:sp>
      <p:sp>
        <p:nvSpPr>
          <p:cNvPr id="5" name="Content Placeholder 4"/>
          <p:cNvSpPr>
            <a:spLocks noGrp="1"/>
          </p:cNvSpPr>
          <p:nvPr>
            <p:ph idx="1"/>
          </p:nvPr>
        </p:nvSpPr>
        <p:spPr/>
        <p:txBody>
          <a:bodyPr>
            <a:normAutofit fontScale="92500" lnSpcReduction="20000"/>
          </a:bodyPr>
          <a:lstStyle/>
          <a:p>
            <a:pPr marL="0" indent="0">
              <a:buNone/>
            </a:pPr>
            <a:endParaRPr lang="en-US" dirty="0"/>
          </a:p>
          <a:p>
            <a:pPr marL="0" indent="0">
              <a:buNone/>
            </a:pPr>
            <a:r>
              <a:rPr lang="en-US" dirty="0" smtClean="0">
                <a:solidFill>
                  <a:schemeClr val="accent5">
                    <a:lumMod val="75000"/>
                  </a:schemeClr>
                </a:solidFill>
                <a:latin typeface="Arial" panose="020B0604020202020204" pitchFamily="34" charset="0"/>
                <a:cs typeface="Arial" panose="020B0604020202020204" pitchFamily="34" charset="0"/>
              </a:rPr>
              <a:t>Reasons for Leave</a:t>
            </a:r>
          </a:p>
          <a:p>
            <a:r>
              <a:rPr lang="en-US" dirty="0" smtClean="0">
                <a:latin typeface="Arial" panose="020B0604020202020204" pitchFamily="34" charset="0"/>
                <a:cs typeface="Arial" panose="020B0604020202020204" pitchFamily="34" charset="0"/>
              </a:rPr>
              <a:t>For birth of child, and to care for the newborn</a:t>
            </a:r>
            <a:r>
              <a:rPr lang="en-US" dirty="0" smtClean="0">
                <a:solidFill>
                  <a:schemeClr val="accent5">
                    <a:lumMod val="75000"/>
                  </a:schemeClr>
                </a:solidFill>
                <a:latin typeface="Arial" panose="020B0604020202020204" pitchFamily="34" charset="0"/>
                <a:cs typeface="Arial" panose="020B0604020202020204" pitchFamily="34" charset="0"/>
              </a:rPr>
              <a:t> </a:t>
            </a:r>
          </a:p>
          <a:p>
            <a:r>
              <a:rPr lang="en-US" dirty="0" smtClean="0">
                <a:latin typeface="Arial" panose="020B0604020202020204" pitchFamily="34" charset="0"/>
                <a:cs typeface="Arial" panose="020B0604020202020204" pitchFamily="34" charset="0"/>
              </a:rPr>
              <a:t>Placement of a son or daughter for adoption or foster care</a:t>
            </a:r>
          </a:p>
          <a:p>
            <a:r>
              <a:rPr lang="en-US" dirty="0" smtClean="0">
                <a:latin typeface="Arial" panose="020B0604020202020204" pitchFamily="34" charset="0"/>
                <a:cs typeface="Arial" panose="020B0604020202020204" pitchFamily="34" charset="0"/>
              </a:rPr>
              <a:t>To care for a spouse, son, daughter or parent with a serious health condition</a:t>
            </a:r>
          </a:p>
          <a:p>
            <a:r>
              <a:rPr lang="en-US" dirty="0" smtClean="0">
                <a:latin typeface="Arial" panose="020B0604020202020204" pitchFamily="34" charset="0"/>
                <a:cs typeface="Arial" panose="020B0604020202020204" pitchFamily="34" charset="0"/>
              </a:rPr>
              <a:t>Employees own serious health condition</a:t>
            </a:r>
          </a:p>
          <a:p>
            <a:r>
              <a:rPr lang="en-US" dirty="0" smtClean="0">
                <a:latin typeface="Arial" panose="020B0604020202020204" pitchFamily="34" charset="0"/>
                <a:cs typeface="Arial" panose="020B0604020202020204" pitchFamily="34" charset="0"/>
              </a:rPr>
              <a:t>Qualifying military duty for employees spouse, son, daughter or parent</a:t>
            </a:r>
          </a:p>
          <a:p>
            <a:r>
              <a:rPr lang="en-US" dirty="0" smtClean="0">
                <a:latin typeface="Arial" panose="020B0604020202020204" pitchFamily="34" charset="0"/>
                <a:cs typeface="Arial" panose="020B0604020202020204" pitchFamily="34" charset="0"/>
              </a:rPr>
              <a:t>To care for the employee’s spouse, son, daughter, parent or next of kin who was injured or ill during active duty (26 weeks)</a:t>
            </a:r>
          </a:p>
        </p:txBody>
      </p:sp>
      <p:pic>
        <p:nvPicPr>
          <p:cNvPr id="1026" name="Picture 2" descr="C:\Users\mcallisterm\Downloads\FinalBPSLogoColor.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9361" y="587375"/>
            <a:ext cx="2571750" cy="1238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803907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304801"/>
            <a:ext cx="11101136" cy="1520824"/>
          </a:xfrm>
        </p:spPr>
        <p:txBody>
          <a:bodyPr/>
          <a:lstStyle/>
          <a:p>
            <a:r>
              <a:rPr lang="en-US" dirty="0" smtClean="0"/>
              <a:t>			</a:t>
            </a:r>
            <a:br>
              <a:rPr lang="en-US" dirty="0" smtClean="0"/>
            </a:br>
            <a:r>
              <a:rPr lang="en-US" dirty="0"/>
              <a:t> </a:t>
            </a:r>
            <a:r>
              <a:rPr lang="en-US" dirty="0" smtClean="0"/>
              <a:t>                 </a:t>
            </a:r>
            <a:r>
              <a:rPr lang="en-US" dirty="0" smtClean="0">
                <a:solidFill>
                  <a:schemeClr val="accent5">
                    <a:lumMod val="75000"/>
                  </a:schemeClr>
                </a:solidFill>
                <a:latin typeface="Arial" panose="020B0604020202020204" pitchFamily="34" charset="0"/>
                <a:cs typeface="Arial" panose="020B0604020202020204" pitchFamily="34" charset="0"/>
              </a:rPr>
              <a:t>Family Medical Leave Act (FMLA)</a:t>
            </a:r>
            <a:endParaRPr lang="en-US" dirty="0">
              <a:solidFill>
                <a:schemeClr val="accent5">
                  <a:lumMod val="75000"/>
                </a:schemeClr>
              </a:solidFill>
              <a:latin typeface="Arial" panose="020B0604020202020204" pitchFamily="34" charset="0"/>
              <a:cs typeface="Arial" panose="020B0604020202020204" pitchFamily="34" charset="0"/>
            </a:endParaRPr>
          </a:p>
        </p:txBody>
      </p:sp>
      <p:sp>
        <p:nvSpPr>
          <p:cNvPr id="5" name="Content Placeholder 4"/>
          <p:cNvSpPr>
            <a:spLocks noGrp="1"/>
          </p:cNvSpPr>
          <p:nvPr>
            <p:ph idx="1"/>
          </p:nvPr>
        </p:nvSpPr>
        <p:spPr/>
        <p:txBody>
          <a:bodyPr>
            <a:normAutofit/>
          </a:bodyPr>
          <a:lstStyle/>
          <a:p>
            <a:pPr marL="0" indent="0">
              <a:buNone/>
            </a:pPr>
            <a:endParaRPr lang="en-US" dirty="0"/>
          </a:p>
          <a:p>
            <a:pPr marL="0" indent="0">
              <a:buNone/>
            </a:pPr>
            <a:r>
              <a:rPr lang="en-US" dirty="0" smtClean="0">
                <a:solidFill>
                  <a:schemeClr val="accent5">
                    <a:lumMod val="75000"/>
                  </a:schemeClr>
                </a:solidFill>
                <a:latin typeface="Arial" panose="020B0604020202020204" pitchFamily="34" charset="0"/>
                <a:cs typeface="Arial" panose="020B0604020202020204" pitchFamily="34" charset="0"/>
              </a:rPr>
              <a:t>Length of Leave</a:t>
            </a:r>
          </a:p>
          <a:p>
            <a:r>
              <a:rPr lang="en-US" dirty="0" smtClean="0">
                <a:latin typeface="Arial" panose="020B0604020202020204" pitchFamily="34" charset="0"/>
                <a:cs typeface="Arial" panose="020B0604020202020204" pitchFamily="34" charset="0"/>
              </a:rPr>
              <a:t>12 weeks in a 12 month period</a:t>
            </a:r>
          </a:p>
          <a:p>
            <a:pPr lvl="1"/>
            <a:r>
              <a:rPr lang="en-US" dirty="0" smtClean="0">
                <a:latin typeface="Arial" panose="020B0604020202020204" pitchFamily="34" charset="0"/>
                <a:cs typeface="Arial" panose="020B0604020202020204" pitchFamily="34" charset="0"/>
              </a:rPr>
              <a:t>Make sure your FMLA policy states if your District measures FMLA on a Calendar year or a Rolling year.</a:t>
            </a:r>
            <a:endParaRPr lang="en-US" dirty="0">
              <a:latin typeface="Arial" panose="020B0604020202020204" pitchFamily="34" charset="0"/>
              <a:cs typeface="Arial" panose="020B0604020202020204" pitchFamily="34" charset="0"/>
            </a:endParaRPr>
          </a:p>
          <a:p>
            <a:pPr lvl="1"/>
            <a:r>
              <a:rPr lang="en-US" dirty="0" smtClean="0">
                <a:latin typeface="Arial" panose="020B0604020202020204" pitchFamily="34" charset="0"/>
                <a:cs typeface="Arial" panose="020B0604020202020204" pitchFamily="34" charset="0"/>
              </a:rPr>
              <a:t>Employee must give advance notice of leave if able.  </a:t>
            </a:r>
          </a:p>
          <a:p>
            <a:pPr lvl="2"/>
            <a:r>
              <a:rPr lang="en-US" dirty="0" smtClean="0">
                <a:latin typeface="Arial" panose="020B0604020202020204" pitchFamily="34" charset="0"/>
                <a:cs typeface="Arial" panose="020B0604020202020204" pitchFamily="34" charset="0"/>
              </a:rPr>
              <a:t>Leave of absence request form</a:t>
            </a:r>
          </a:p>
          <a:p>
            <a:pPr lvl="2"/>
            <a:r>
              <a:rPr lang="en-US" dirty="0" smtClean="0">
                <a:latin typeface="Arial" panose="020B0604020202020204" pitchFamily="34" charset="0"/>
                <a:cs typeface="Arial" panose="020B0604020202020204" pitchFamily="34" charset="0"/>
              </a:rPr>
              <a:t>Forms on the DOL website</a:t>
            </a:r>
          </a:p>
          <a:p>
            <a:pPr marL="914400" lvl="2" indent="0">
              <a:buNone/>
            </a:pPr>
            <a:endParaRPr lang="en-US" dirty="0">
              <a:latin typeface="Arial" panose="020B0604020202020204" pitchFamily="34" charset="0"/>
              <a:cs typeface="Arial" panose="020B0604020202020204" pitchFamily="34" charset="0"/>
            </a:endParaRPr>
          </a:p>
          <a:p>
            <a:pPr lvl="2"/>
            <a:endParaRPr lang="en-US" dirty="0" smtClean="0">
              <a:latin typeface="Arial" panose="020B0604020202020204" pitchFamily="34" charset="0"/>
              <a:cs typeface="Arial" panose="020B0604020202020204" pitchFamily="34" charset="0"/>
            </a:endParaRPr>
          </a:p>
          <a:p>
            <a:pPr lvl="2"/>
            <a:r>
              <a:rPr lang="en-US" sz="1800" dirty="0" smtClean="0">
                <a:solidFill>
                  <a:srgbClr val="C00000"/>
                </a:solidFill>
                <a:latin typeface="Arial" panose="020B0604020202020204" pitchFamily="34" charset="0"/>
                <a:cs typeface="Arial" panose="020B0604020202020204" pitchFamily="34" charset="0"/>
              </a:rPr>
              <a:t>*26 weeks to care for a covered service member with a serious injury or illness.</a:t>
            </a:r>
          </a:p>
        </p:txBody>
      </p:sp>
      <p:pic>
        <p:nvPicPr>
          <p:cNvPr id="1026" name="Picture 2" descr="C:\Users\mcallisterm\Downloads\FinalBPSLogoColor.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9361" y="587375"/>
            <a:ext cx="2571750" cy="1238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246222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304801"/>
            <a:ext cx="11101136" cy="1520824"/>
          </a:xfrm>
        </p:spPr>
        <p:txBody>
          <a:bodyPr/>
          <a:lstStyle/>
          <a:p>
            <a:r>
              <a:rPr lang="en-US" dirty="0" smtClean="0"/>
              <a:t>			</a:t>
            </a:r>
            <a:br>
              <a:rPr lang="en-US" dirty="0" smtClean="0"/>
            </a:br>
            <a:r>
              <a:rPr lang="en-US" dirty="0"/>
              <a:t> </a:t>
            </a:r>
            <a:r>
              <a:rPr lang="en-US" dirty="0" smtClean="0"/>
              <a:t>                 </a:t>
            </a:r>
            <a:r>
              <a:rPr lang="en-US" dirty="0" smtClean="0">
                <a:solidFill>
                  <a:schemeClr val="accent5">
                    <a:lumMod val="75000"/>
                  </a:schemeClr>
                </a:solidFill>
                <a:latin typeface="Arial" panose="020B0604020202020204" pitchFamily="34" charset="0"/>
                <a:cs typeface="Arial" panose="020B0604020202020204" pitchFamily="34" charset="0"/>
              </a:rPr>
              <a:t>Family Medical Leave Act (FMLA)</a:t>
            </a:r>
            <a:endParaRPr lang="en-US" dirty="0">
              <a:solidFill>
                <a:schemeClr val="accent5">
                  <a:lumMod val="75000"/>
                </a:schemeClr>
              </a:solidFill>
              <a:latin typeface="Arial" panose="020B0604020202020204" pitchFamily="34" charset="0"/>
              <a:cs typeface="Arial" panose="020B0604020202020204" pitchFamily="34" charset="0"/>
            </a:endParaRPr>
          </a:p>
        </p:txBody>
      </p:sp>
      <p:sp>
        <p:nvSpPr>
          <p:cNvPr id="5" name="Content Placeholder 4"/>
          <p:cNvSpPr>
            <a:spLocks noGrp="1"/>
          </p:cNvSpPr>
          <p:nvPr>
            <p:ph idx="1"/>
          </p:nvPr>
        </p:nvSpPr>
        <p:spPr/>
        <p:txBody>
          <a:bodyPr>
            <a:normAutofit lnSpcReduction="10000"/>
          </a:bodyPr>
          <a:lstStyle/>
          <a:p>
            <a:pPr marL="0" indent="0">
              <a:buNone/>
            </a:pPr>
            <a:endParaRPr lang="en-US" dirty="0"/>
          </a:p>
          <a:p>
            <a:pPr marL="0" indent="0">
              <a:buNone/>
            </a:pPr>
            <a:r>
              <a:rPr lang="en-US" dirty="0" smtClean="0">
                <a:solidFill>
                  <a:schemeClr val="accent5">
                    <a:lumMod val="75000"/>
                  </a:schemeClr>
                </a:solidFill>
                <a:latin typeface="Arial" panose="020B0604020202020204" pitchFamily="34" charset="0"/>
                <a:cs typeface="Arial" panose="020B0604020202020204" pitchFamily="34" charset="0"/>
              </a:rPr>
              <a:t>Medical Certification</a:t>
            </a:r>
          </a:p>
          <a:p>
            <a:r>
              <a:rPr lang="en-US" dirty="0" smtClean="0">
                <a:latin typeface="Arial" panose="020B0604020202020204" pitchFamily="34" charset="0"/>
                <a:cs typeface="Arial" panose="020B0604020202020204" pitchFamily="34" charset="0"/>
              </a:rPr>
              <a:t>Must be a “serious health condition” under the Federal Law</a:t>
            </a:r>
          </a:p>
          <a:p>
            <a:pPr lvl="1"/>
            <a:r>
              <a:rPr lang="en-US" dirty="0" smtClean="0">
                <a:latin typeface="Arial" panose="020B0604020202020204" pitchFamily="34" charset="0"/>
                <a:cs typeface="Arial" panose="020B0604020202020204" pitchFamily="34" charset="0"/>
              </a:rPr>
              <a:t>Conditions requiring an overnight stay in the hospital or other medical care facility.</a:t>
            </a:r>
          </a:p>
          <a:p>
            <a:pPr lvl="1"/>
            <a:r>
              <a:rPr lang="en-US" dirty="0" smtClean="0">
                <a:latin typeface="Arial" panose="020B0604020202020204" pitchFamily="34" charset="0"/>
                <a:cs typeface="Arial" panose="020B0604020202020204" pitchFamily="34" charset="0"/>
              </a:rPr>
              <a:t>Employee or family member must be incapacitated for more than three consecutive full calendar days.</a:t>
            </a:r>
          </a:p>
          <a:p>
            <a:pPr lvl="1"/>
            <a:r>
              <a:rPr lang="en-US" dirty="0" smtClean="0">
                <a:latin typeface="Arial" panose="020B0604020202020204" pitchFamily="34" charset="0"/>
                <a:cs typeface="Arial" panose="020B0604020202020204" pitchFamily="34" charset="0"/>
              </a:rPr>
              <a:t>Continuing treatment: regimen of treatments under Providers supervision.</a:t>
            </a:r>
          </a:p>
          <a:p>
            <a:pPr lvl="1"/>
            <a:r>
              <a:rPr lang="en-US" dirty="0" smtClean="0">
                <a:latin typeface="Arial" panose="020B0604020202020204" pitchFamily="34" charset="0"/>
                <a:cs typeface="Arial" panose="020B0604020202020204" pitchFamily="34" charset="0"/>
              </a:rPr>
              <a:t>Chronic Conditions – </a:t>
            </a:r>
            <a:r>
              <a:rPr lang="en-US" dirty="0" smtClean="0">
                <a:latin typeface="Arial" panose="020B0604020202020204" pitchFamily="34" charset="0"/>
                <a:cs typeface="Arial" panose="020B0604020202020204" pitchFamily="34" charset="0"/>
              </a:rPr>
              <a:t>ie</a:t>
            </a:r>
            <a:r>
              <a:rPr lang="en-US" dirty="0" smtClean="0">
                <a:latin typeface="Arial" panose="020B0604020202020204" pitchFamily="34" charset="0"/>
                <a:cs typeface="Arial" panose="020B0604020202020204" pitchFamily="34" charset="0"/>
              </a:rPr>
              <a:t>:  diabetes, asthma, epilepsy</a:t>
            </a:r>
          </a:p>
          <a:p>
            <a:pPr lvl="1"/>
            <a:r>
              <a:rPr lang="en-US" dirty="0" smtClean="0">
                <a:latin typeface="Arial" panose="020B0604020202020204" pitchFamily="34" charset="0"/>
                <a:cs typeface="Arial" panose="020B0604020202020204" pitchFamily="34" charset="0"/>
              </a:rPr>
              <a:t>Pregnancy, birth, foster care or adoption (includes prenatal visits)</a:t>
            </a:r>
          </a:p>
        </p:txBody>
      </p:sp>
      <p:pic>
        <p:nvPicPr>
          <p:cNvPr id="1026" name="Picture 2" descr="C:\Users\mcallisterm\Downloads\FinalBPSLogoColor.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9361" y="587375"/>
            <a:ext cx="2571750" cy="1238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267385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304801"/>
            <a:ext cx="11101136" cy="1520824"/>
          </a:xfrm>
        </p:spPr>
        <p:txBody>
          <a:bodyPr/>
          <a:lstStyle/>
          <a:p>
            <a:r>
              <a:rPr lang="en-US" dirty="0" smtClean="0"/>
              <a:t>			</a:t>
            </a:r>
            <a:br>
              <a:rPr lang="en-US" dirty="0" smtClean="0"/>
            </a:br>
            <a:r>
              <a:rPr lang="en-US" dirty="0"/>
              <a:t> </a:t>
            </a:r>
            <a:r>
              <a:rPr lang="en-US" dirty="0" smtClean="0"/>
              <a:t>                 </a:t>
            </a:r>
            <a:r>
              <a:rPr lang="en-US" dirty="0" smtClean="0">
                <a:solidFill>
                  <a:schemeClr val="accent5">
                    <a:lumMod val="75000"/>
                  </a:schemeClr>
                </a:solidFill>
                <a:latin typeface="Arial" panose="020B0604020202020204" pitchFamily="34" charset="0"/>
                <a:cs typeface="Arial" panose="020B0604020202020204" pitchFamily="34" charset="0"/>
              </a:rPr>
              <a:t>Family Medical Leave Act (FMLA)</a:t>
            </a:r>
            <a:endParaRPr lang="en-US" dirty="0">
              <a:solidFill>
                <a:schemeClr val="accent5">
                  <a:lumMod val="75000"/>
                </a:schemeClr>
              </a:solidFill>
              <a:latin typeface="Arial" panose="020B0604020202020204" pitchFamily="34" charset="0"/>
              <a:cs typeface="Arial" panose="020B0604020202020204" pitchFamily="34" charset="0"/>
            </a:endParaRPr>
          </a:p>
        </p:txBody>
      </p:sp>
      <p:sp>
        <p:nvSpPr>
          <p:cNvPr id="5" name="Content Placeholder 4"/>
          <p:cNvSpPr>
            <a:spLocks noGrp="1"/>
          </p:cNvSpPr>
          <p:nvPr>
            <p:ph idx="1"/>
          </p:nvPr>
        </p:nvSpPr>
        <p:spPr/>
        <p:txBody>
          <a:bodyPr>
            <a:normAutofit/>
          </a:bodyPr>
          <a:lstStyle/>
          <a:p>
            <a:pPr marL="0" indent="0">
              <a:buNone/>
            </a:pPr>
            <a:endParaRPr lang="en-US" dirty="0"/>
          </a:p>
          <a:p>
            <a:pPr marL="0" indent="0">
              <a:buNone/>
            </a:pPr>
            <a:r>
              <a:rPr lang="en-US" dirty="0" smtClean="0">
                <a:solidFill>
                  <a:schemeClr val="accent5">
                    <a:lumMod val="75000"/>
                  </a:schemeClr>
                </a:solidFill>
                <a:latin typeface="Arial" panose="020B0604020202020204" pitchFamily="34" charset="0"/>
                <a:cs typeface="Arial" panose="020B0604020202020204" pitchFamily="34" charset="0"/>
              </a:rPr>
              <a:t>Tracking Days</a:t>
            </a:r>
          </a:p>
          <a:p>
            <a:r>
              <a:rPr lang="en-US" dirty="0" smtClean="0">
                <a:latin typeface="Arial" panose="020B0604020202020204" pitchFamily="34" charset="0"/>
                <a:cs typeface="Arial" panose="020B0604020202020204" pitchFamily="34" charset="0"/>
              </a:rPr>
              <a:t>Single block of time (count in weeks)</a:t>
            </a:r>
          </a:p>
          <a:p>
            <a:r>
              <a:rPr lang="en-US" dirty="0" smtClean="0">
                <a:latin typeface="Arial" panose="020B0604020202020204" pitchFamily="34" charset="0"/>
                <a:cs typeface="Arial" panose="020B0604020202020204" pitchFamily="34" charset="0"/>
              </a:rPr>
              <a:t>Intermittent Leave (count in hours – 480 hours = 40 </a:t>
            </a:r>
            <a:r>
              <a:rPr lang="en-US" dirty="0" smtClean="0">
                <a:latin typeface="Arial" panose="020B0604020202020204" pitchFamily="34" charset="0"/>
                <a:cs typeface="Arial" panose="020B0604020202020204" pitchFamily="34" charset="0"/>
              </a:rPr>
              <a:t>hrs</a:t>
            </a:r>
            <a:r>
              <a:rPr lang="en-US" dirty="0" smtClean="0">
                <a:latin typeface="Arial" panose="020B0604020202020204" pitchFamily="34" charset="0"/>
                <a:cs typeface="Arial" panose="020B0604020202020204" pitchFamily="34" charset="0"/>
              </a:rPr>
              <a:t>/</a:t>
            </a:r>
            <a:r>
              <a:rPr lang="en-US" dirty="0" smtClean="0">
                <a:latin typeface="Arial" panose="020B0604020202020204" pitchFamily="34" charset="0"/>
                <a:cs typeface="Arial" panose="020B0604020202020204" pitchFamily="34" charset="0"/>
              </a:rPr>
              <a:t>wk</a:t>
            </a:r>
            <a:endParaRPr lang="en-US" dirty="0" smtClean="0">
              <a:latin typeface="Arial" panose="020B0604020202020204" pitchFamily="34" charset="0"/>
              <a:cs typeface="Arial" panose="020B0604020202020204" pitchFamily="34" charset="0"/>
            </a:endParaRPr>
          </a:p>
          <a:p>
            <a:pPr lvl="1"/>
            <a:r>
              <a:rPr lang="en-US" dirty="0" smtClean="0">
                <a:latin typeface="Arial" panose="020B0604020202020204" pitchFamily="34" charset="0"/>
                <a:cs typeface="Arial" panose="020B0604020202020204" pitchFamily="34" charset="0"/>
              </a:rPr>
              <a:t>Smaller blocks of time if medically necessary (chemo)</a:t>
            </a:r>
          </a:p>
          <a:p>
            <a:pPr lvl="1"/>
            <a:r>
              <a:rPr lang="en-US" dirty="0" smtClean="0">
                <a:latin typeface="Arial" panose="020B0604020202020204" pitchFamily="34" charset="0"/>
                <a:cs typeface="Arial" panose="020B0604020202020204" pitchFamily="34" charset="0"/>
              </a:rPr>
              <a:t>Part-time basis – if medical note allows employee to work a partial day following surgery</a:t>
            </a:r>
          </a:p>
          <a:p>
            <a:pPr lvl="1"/>
            <a:r>
              <a:rPr lang="en-US" dirty="0" smtClean="0">
                <a:latin typeface="Arial" panose="020B0604020202020204" pitchFamily="34" charset="0"/>
                <a:cs typeface="Arial" panose="020B0604020202020204" pitchFamily="34" charset="0"/>
              </a:rPr>
              <a:t>Appointments should be scheduled to minimize disruption to employer.</a:t>
            </a:r>
          </a:p>
          <a:p>
            <a:pPr lvl="1"/>
            <a:r>
              <a:rPr lang="en-US" dirty="0" smtClean="0">
                <a:latin typeface="Arial" panose="020B0604020202020204" pitchFamily="34" charset="0"/>
                <a:cs typeface="Arial" panose="020B0604020202020204" pitchFamily="34" charset="0"/>
              </a:rPr>
              <a:t>Watch for abuse</a:t>
            </a:r>
          </a:p>
          <a:p>
            <a:endParaRPr lang="en-US" dirty="0" smtClean="0">
              <a:latin typeface="Arial" panose="020B0604020202020204" pitchFamily="34" charset="0"/>
              <a:cs typeface="Arial" panose="020B0604020202020204" pitchFamily="34" charset="0"/>
            </a:endParaRPr>
          </a:p>
        </p:txBody>
      </p:sp>
      <p:pic>
        <p:nvPicPr>
          <p:cNvPr id="1026" name="Picture 2" descr="C:\Users\mcallisterm\Downloads\FinalBPSLogoColor.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9361" y="587375"/>
            <a:ext cx="2571750" cy="1238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715956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304801"/>
            <a:ext cx="11101136" cy="1520824"/>
          </a:xfrm>
        </p:spPr>
        <p:txBody>
          <a:bodyPr/>
          <a:lstStyle/>
          <a:p>
            <a:r>
              <a:rPr lang="en-US" dirty="0" smtClean="0"/>
              <a:t>			</a:t>
            </a:r>
            <a:br>
              <a:rPr lang="en-US" dirty="0" smtClean="0"/>
            </a:br>
            <a:r>
              <a:rPr lang="en-US" dirty="0"/>
              <a:t> </a:t>
            </a:r>
            <a:r>
              <a:rPr lang="en-US" dirty="0" smtClean="0"/>
              <a:t>                 </a:t>
            </a:r>
            <a:r>
              <a:rPr lang="en-US" dirty="0" smtClean="0">
                <a:solidFill>
                  <a:schemeClr val="accent5">
                    <a:lumMod val="75000"/>
                  </a:schemeClr>
                </a:solidFill>
                <a:latin typeface="Arial" panose="020B0604020202020204" pitchFamily="34" charset="0"/>
                <a:cs typeface="Arial" panose="020B0604020202020204" pitchFamily="34" charset="0"/>
              </a:rPr>
              <a:t>Family Medical Leave Act (FMLA)</a:t>
            </a:r>
            <a:endParaRPr lang="en-US" dirty="0">
              <a:solidFill>
                <a:schemeClr val="accent5">
                  <a:lumMod val="75000"/>
                </a:schemeClr>
              </a:solidFill>
              <a:latin typeface="Arial" panose="020B0604020202020204" pitchFamily="34" charset="0"/>
              <a:cs typeface="Arial" panose="020B0604020202020204" pitchFamily="34" charset="0"/>
            </a:endParaRPr>
          </a:p>
        </p:txBody>
      </p:sp>
      <p:sp>
        <p:nvSpPr>
          <p:cNvPr id="5" name="Content Placeholder 4"/>
          <p:cNvSpPr>
            <a:spLocks noGrp="1"/>
          </p:cNvSpPr>
          <p:nvPr>
            <p:ph idx="1"/>
          </p:nvPr>
        </p:nvSpPr>
        <p:spPr/>
        <p:txBody>
          <a:bodyPr>
            <a:normAutofit fontScale="62500" lnSpcReduction="20000"/>
          </a:bodyPr>
          <a:lstStyle/>
          <a:p>
            <a:pPr marL="0" indent="0">
              <a:buNone/>
            </a:pPr>
            <a:endParaRPr lang="en-US" dirty="0"/>
          </a:p>
          <a:p>
            <a:pPr marL="0" indent="0">
              <a:buNone/>
            </a:pPr>
            <a:r>
              <a:rPr lang="en-US" dirty="0" smtClean="0">
                <a:solidFill>
                  <a:schemeClr val="accent5">
                    <a:lumMod val="75000"/>
                  </a:schemeClr>
                </a:solidFill>
                <a:latin typeface="Arial" panose="020B0604020202020204" pitchFamily="34" charset="0"/>
                <a:cs typeface="Arial" panose="020B0604020202020204" pitchFamily="34" charset="0"/>
              </a:rPr>
              <a:t>Military Leave</a:t>
            </a:r>
          </a:p>
          <a:p>
            <a:r>
              <a:rPr lang="en-US" b="1" dirty="0"/>
              <a:t>Qualifying exigency leave</a:t>
            </a:r>
            <a:r>
              <a:rPr lang="en-US" dirty="0"/>
              <a:t> provides eligible employees with up to 12 workweeks of leave during any 12-month period for certain qualifying exigencies arising out of the fact that the employee's spouse, son, daughter, or parent (i.e., the covered military member) is on active duty (or has been notified of an impending call or order to active duty). Qualifying exigencies may include attending certain military events, arranging for alternative childcare, addressing certain financial and legal arrangements, attending certain counseling sessions and attending post-deployment reintegration briefings. Originally available only to those employees with family members in the National Guard or Reserves, the National Defense Authorization Act for Fiscal Year 2010 expanded eligibility for qualifying exigency leave to family members of covered-active-duty service members in the regular service during deployment to a foreign country.</a:t>
            </a:r>
          </a:p>
          <a:p>
            <a:r>
              <a:rPr lang="en-US" b="1" dirty="0"/>
              <a:t>Military caregiver leave</a:t>
            </a:r>
            <a:r>
              <a:rPr lang="en-US" dirty="0"/>
              <a:t> provides eligible employees who are the spouse, son, daughter, parent or next of kin of covered </a:t>
            </a:r>
            <a:r>
              <a:rPr lang="en-US" dirty="0" smtClean="0"/>
              <a:t>service members</a:t>
            </a:r>
            <a:r>
              <a:rPr lang="en-US" dirty="0"/>
              <a:t>, including members of the National Guard or Reserves and veterans within five years of separation from service, with up to 26 workweeks of leave during a single 12-month period to care for that </a:t>
            </a:r>
            <a:r>
              <a:rPr lang="en-US" dirty="0" smtClean="0"/>
              <a:t>service member </a:t>
            </a:r>
            <a:r>
              <a:rPr lang="en-US" dirty="0"/>
              <a:t>or veteran, who because of a serious injury or illness incurred or aggravated in the line of duty on active duty that may render the </a:t>
            </a:r>
            <a:r>
              <a:rPr lang="en-US" dirty="0" smtClean="0"/>
              <a:t>service member </a:t>
            </a:r>
            <a:r>
              <a:rPr lang="en-US" dirty="0"/>
              <a:t>medically unfit to perform his or her duties, is undergoing medical treatment, recuperation, or therapy, is otherwise in outpatient status, or is otherwise on the temporary disability retired list. In the case of a veteran, the illness or injury may manifest itself before or after the member became a veteran.</a:t>
            </a:r>
          </a:p>
          <a:p>
            <a:endParaRPr lang="en-US" dirty="0" smtClean="0">
              <a:latin typeface="Arial" panose="020B0604020202020204" pitchFamily="34" charset="0"/>
              <a:cs typeface="Arial" panose="020B0604020202020204" pitchFamily="34" charset="0"/>
            </a:endParaRPr>
          </a:p>
        </p:txBody>
      </p:sp>
      <p:pic>
        <p:nvPicPr>
          <p:cNvPr id="1026" name="Picture 2" descr="C:\Users\mcallisterm\Downloads\FinalBPSLogoColor.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9361" y="587375"/>
            <a:ext cx="2571750" cy="1238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1422716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4652</TotalTime>
  <Words>769</Words>
  <Application>Microsoft Office PowerPoint</Application>
  <PresentationFormat>Widescreen</PresentationFormat>
  <Paragraphs>129</Paragraphs>
  <Slides>13</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                      </vt:lpstr>
      <vt:lpstr>                      Family Medical Leave Act (FMLA)</vt:lpstr>
      <vt:lpstr>                      Family Medical Leave Act (FMLA)</vt:lpstr>
      <vt:lpstr>                      Family Medical Leave Act (FMLA)</vt:lpstr>
      <vt:lpstr>                      Family Medical Leave Act (FMLA)</vt:lpstr>
      <vt:lpstr>                      Family Medical Leave Act (FMLA)</vt:lpstr>
      <vt:lpstr>                      Family Medical Leave Act (FMLA)</vt:lpstr>
      <vt:lpstr>                      Family Medical Leave Act (FMLA)</vt:lpstr>
      <vt:lpstr>                      Family Medical Leave Act (FMLA)</vt:lpstr>
      <vt:lpstr>                      Family Medical Leave Act (FMLA)</vt:lpstr>
      <vt:lpstr>                      Family Medical Leave Act (FMLA)</vt:lpstr>
      <vt:lpstr>                      Family Medical Leave Act (FMLA)</vt:lpstr>
      <vt:lpstr>                      Family Medical Leave Act (FMLA)</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Family Medical Leave Act (FMLA)</dc:title>
  <dc:creator>Katie Nordstrom</dc:creator>
  <cp:lastModifiedBy>Katie Nordstrom</cp:lastModifiedBy>
  <cp:revision>21</cp:revision>
  <cp:lastPrinted>2018-06-14T21:45:40Z</cp:lastPrinted>
  <dcterms:created xsi:type="dcterms:W3CDTF">2018-06-11T16:12:49Z</dcterms:created>
  <dcterms:modified xsi:type="dcterms:W3CDTF">2018-06-14T21:45:46Z</dcterms:modified>
</cp:coreProperties>
</file>