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2" r:id="rId4"/>
    <p:sldId id="263" r:id="rId5"/>
    <p:sldId id="264" r:id="rId6"/>
    <p:sldId id="260" r:id="rId7"/>
    <p:sldId id="261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9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1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4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4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6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4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2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5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3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6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8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A4158-724D-4180-B09F-4DA7CA6555C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9F48-BE0A-4ECA-AEA5-1D7EA6F34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6M9_9igOWskcUphTENrcEljbG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omdev.mt.gov/programs/qualityschoo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inkClick.aspx?fileticket=C1fl-xIUbUI%3d&amp;portalid=18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Building Reserve Funds – Permissive Levies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077200" cy="1752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Montana Conference of Education Leadership (MCEL)</a:t>
            </a:r>
          </a:p>
          <a:p>
            <a:pPr algn="l"/>
            <a:r>
              <a:rPr lang="en-US" sz="2800" dirty="0" smtClean="0"/>
              <a:t>October 17, 2018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480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Senate Bill 307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(2017 Legislative Session)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Revised school funding </a:t>
            </a:r>
            <a:r>
              <a:rPr lang="en-US" sz="2800" dirty="0" smtClean="0"/>
              <a:t>law </a:t>
            </a:r>
            <a:r>
              <a:rPr lang="en-US" sz="2800" dirty="0" smtClean="0"/>
              <a:t>to address facilities</a:t>
            </a:r>
          </a:p>
          <a:p>
            <a:pPr lvl="1"/>
            <a:r>
              <a:rPr lang="en-US" dirty="0" smtClean="0"/>
              <a:t>New permissive levy in the Building Reserve Fund</a:t>
            </a:r>
          </a:p>
          <a:p>
            <a:pPr lvl="2"/>
            <a:r>
              <a:rPr lang="en-US" sz="2800" dirty="0" smtClean="0"/>
              <a:t>“</a:t>
            </a:r>
            <a:r>
              <a:rPr lang="en-US" sz="2800" b="1" i="1" dirty="0" smtClean="0">
                <a:solidFill>
                  <a:srgbClr val="00B050"/>
                </a:solidFill>
              </a:rPr>
              <a:t>School facility maintenance amount</a:t>
            </a:r>
            <a:r>
              <a:rPr lang="en-US" sz="2800" dirty="0" smtClean="0"/>
              <a:t>”</a:t>
            </a:r>
          </a:p>
          <a:p>
            <a:pPr lvl="3"/>
            <a:r>
              <a:rPr lang="en-US" sz="2400" dirty="0" smtClean="0"/>
              <a:t>$</a:t>
            </a:r>
            <a:r>
              <a:rPr lang="en-US" sz="2400" dirty="0" smtClean="0"/>
              <a:t>15,000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</a:t>
            </a:r>
            <a:r>
              <a:rPr lang="en-US" sz="2400" dirty="0" smtClean="0"/>
              <a:t>+ ($100 X previous year’s ANB)</a:t>
            </a:r>
          </a:p>
          <a:p>
            <a:pPr lvl="3"/>
            <a:r>
              <a:rPr lang="en-US" sz="2400" dirty="0" smtClean="0"/>
              <a:t>Can levy up to 10 mills; supplement with other legally available funds if 10 mills isn’t enough</a:t>
            </a:r>
          </a:p>
          <a:p>
            <a:pPr lvl="2"/>
            <a:r>
              <a:rPr lang="en-US" sz="2800" dirty="0" smtClean="0"/>
              <a:t>Must spend on certain items in 2008 School Facility Condition Inventory report</a:t>
            </a:r>
          </a:p>
          <a:p>
            <a:pPr lvl="2"/>
            <a:r>
              <a:rPr lang="en-US" sz="2800" dirty="0" smtClean="0"/>
              <a:t>Eventual state subsidy (GTB) to support levy in future </a:t>
            </a:r>
            <a:r>
              <a:rPr lang="en-US" sz="2800" dirty="0" smtClean="0"/>
              <a:t>years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919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School Facility Maintenance Amount: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Max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annual contribution amount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from ALL sources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3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15,000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(budget limit ANB x $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100)</a:t>
            </a:r>
          </a:p>
          <a:p>
            <a:pPr marL="1028700" lvl="3" indent="0">
              <a:lnSpc>
                <a:spcPct val="114000"/>
              </a:lnSpc>
              <a:spcBef>
                <a:spcPts val="0"/>
              </a:spcBef>
              <a:buNone/>
            </a:pPr>
            <a:endParaRPr lang="en-US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>
              <a:spcBef>
                <a:spcPts val="0"/>
              </a:spcBef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Can permissively levy up to 10 mills; supplement with other legally available funds if 10 mills isn’t enough</a:t>
            </a:r>
          </a:p>
          <a:p>
            <a:pPr marL="1028700" lvl="3" indent="0">
              <a:lnSpc>
                <a:spcPct val="114000"/>
              </a:lnSpc>
              <a:spcBef>
                <a:spcPts val="0"/>
              </a:spcBef>
              <a:buNone/>
            </a:pP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3581400"/>
            <a:ext cx="144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Examples: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027889"/>
              </p:ext>
            </p:extLst>
          </p:nvPr>
        </p:nvGraphicFramePr>
        <p:xfrm>
          <a:off x="1524000" y="4114800"/>
          <a:ext cx="6477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1780">
                  <a:extLst>
                    <a:ext uri="{9D8B030D-6E8A-4147-A177-3AD203B41FA5}">
                      <a16:colId xmlns:a16="http://schemas.microsoft.com/office/drawing/2014/main" xmlns="" val="3654902181"/>
                    </a:ext>
                  </a:extLst>
                </a:gridCol>
                <a:gridCol w="3815220">
                  <a:extLst>
                    <a:ext uri="{9D8B030D-6E8A-4147-A177-3AD203B41FA5}">
                      <a16:colId xmlns:a16="http://schemas.microsoft.com/office/drawing/2014/main" xmlns="" val="2201243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ANB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Max</a:t>
                      </a:r>
                      <a:r>
                        <a:rPr lang="en-US" sz="2000" baseline="0" dirty="0" smtClean="0"/>
                        <a:t> Annual Contribution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3326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</a:t>
                      </a:r>
                      <a:r>
                        <a:rPr lang="en-US" sz="2000" baseline="0" dirty="0" smtClean="0"/>
                        <a:t> 25,000   (100 x $100 + $15,000</a:t>
                      </a:r>
                      <a:r>
                        <a:rPr lang="en-US" sz="2000" baseline="0" dirty="0" smtClean="0"/>
                        <a:t>)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4583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$ 75,000   (500 x $100 + $15,000</a:t>
                      </a:r>
                      <a:r>
                        <a:rPr lang="en-US" sz="2000" dirty="0" smtClean="0"/>
                        <a:t>)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592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$100,000  (750 x $100 + $15,000</a:t>
                      </a:r>
                      <a:r>
                        <a:rPr lang="en-US" sz="2000" dirty="0" smtClean="0"/>
                        <a:t>)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437412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91000" y="5867400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$30,000 for a K-12 district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271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696200" cy="5287963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dirty="0" smtClean="0">
                <a:latin typeface="+mj-lt"/>
              </a:rPr>
              <a:t>Remember </a:t>
            </a:r>
            <a:r>
              <a:rPr lang="en-US" dirty="0">
                <a:latin typeface="+mj-lt"/>
              </a:rPr>
              <a:t>to include in </a:t>
            </a:r>
            <a:r>
              <a:rPr lang="en-US" dirty="0" smtClean="0">
                <a:latin typeface="+mj-lt"/>
              </a:rPr>
              <a:t>SB307 notice </a:t>
            </a:r>
            <a:r>
              <a:rPr lang="en-US" dirty="0">
                <a:latin typeface="+mj-lt"/>
              </a:rPr>
              <a:t>if you </a:t>
            </a:r>
            <a:r>
              <a:rPr lang="en-US" dirty="0" smtClean="0">
                <a:latin typeface="+mj-lt"/>
              </a:rPr>
              <a:t>intend </a:t>
            </a:r>
            <a:r>
              <a:rPr lang="en-US" dirty="0">
                <a:latin typeface="+mj-lt"/>
              </a:rPr>
              <a:t>to </a:t>
            </a:r>
            <a:r>
              <a:rPr lang="en-US" dirty="0" smtClean="0">
                <a:latin typeface="+mj-lt"/>
              </a:rPr>
              <a:t>levy</a:t>
            </a:r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latin typeface="+mj-lt"/>
              </a:rPr>
              <a:t>Trustees must adopt and publish by March 31</a:t>
            </a:r>
            <a:endParaRPr lang="en-US" dirty="0" smtClean="0">
              <a:latin typeface="+mj-lt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n-US" dirty="0" smtClean="0">
              <a:latin typeface="+mj-lt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dirty="0" smtClean="0">
                <a:latin typeface="+mj-lt"/>
              </a:rPr>
              <a:t>Requires </a:t>
            </a:r>
            <a:r>
              <a:rPr lang="en-US" dirty="0">
                <a:latin typeface="+mj-lt"/>
              </a:rPr>
              <a:t>use of Project Reporter Codes in Building Reserve </a:t>
            </a:r>
            <a:r>
              <a:rPr lang="en-US" dirty="0" smtClean="0">
                <a:latin typeface="+mj-lt"/>
              </a:rPr>
              <a:t>Fund</a:t>
            </a:r>
          </a:p>
          <a:p>
            <a:pPr marL="1085850" lvl="2" indent="-342900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latin typeface="+mj-lt"/>
              </a:rPr>
              <a:t>Balance sheet accounts (including cash and fund balance), revenues, and expenditures all tracked separately</a:t>
            </a:r>
          </a:p>
          <a:p>
            <a:pPr marL="1085850" lvl="2" indent="-342900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latin typeface="+mj-lt"/>
              </a:rPr>
              <a:t>Reconcile PRCs monthly!  Recommend using </a:t>
            </a:r>
            <a:r>
              <a:rPr lang="en-US" dirty="0" smtClean="0">
                <a:latin typeface="+mj-lt"/>
                <a:hlinkClick r:id="rId2"/>
              </a:rPr>
              <a:t>OPI Fund 15 spreadsheet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100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Allowable Uses:</a:t>
            </a:r>
          </a:p>
          <a:p>
            <a:pPr marL="914400" lvl="2" indent="-51435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Repairs categorized as ‘safety,’ ‘damage/wear out,’ or ‘codes and standards’ in 2008 Facility Condition Inventory, </a:t>
            </a:r>
            <a:r>
              <a:rPr lang="en-US" i="1" dirty="0" smtClean="0"/>
              <a:t>then</a:t>
            </a:r>
            <a:r>
              <a:rPr lang="en-US" dirty="0" smtClean="0"/>
              <a:t>:</a:t>
            </a:r>
          </a:p>
          <a:p>
            <a:pPr marL="914400" lvl="2" indent="-51435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Updating FCI</a:t>
            </a:r>
          </a:p>
          <a:p>
            <a:pPr marL="914400" lvl="2" indent="-51435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New projects </a:t>
            </a:r>
            <a:r>
              <a:rPr lang="en-US" dirty="0" smtClean="0"/>
              <a:t>designed to produce operational </a:t>
            </a:r>
            <a:r>
              <a:rPr lang="en-US" dirty="0"/>
              <a:t>efficiencies such </a:t>
            </a:r>
            <a:r>
              <a:rPr lang="en-US" dirty="0" smtClean="0"/>
              <a:t>as: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dirty="0"/>
              <a:t>U</a:t>
            </a:r>
            <a:r>
              <a:rPr lang="en-US" dirty="0" smtClean="0"/>
              <a:t>tility savings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dirty="0"/>
              <a:t>R</a:t>
            </a:r>
            <a:r>
              <a:rPr lang="en-US" dirty="0" smtClean="0"/>
              <a:t>educed </a:t>
            </a:r>
            <a:r>
              <a:rPr lang="en-US" dirty="0"/>
              <a:t>future maintenance </a:t>
            </a:r>
            <a:r>
              <a:rPr lang="en-US" dirty="0" smtClean="0"/>
              <a:t>costs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dirty="0" smtClean="0"/>
              <a:t>Improved </a:t>
            </a:r>
            <a:r>
              <a:rPr lang="en-US" dirty="0"/>
              <a:t>utilization of </a:t>
            </a:r>
            <a:r>
              <a:rPr lang="en-US" dirty="0" smtClean="0"/>
              <a:t>staff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dirty="0" smtClean="0"/>
              <a:t>Enhanced </a:t>
            </a:r>
            <a:r>
              <a:rPr lang="en-US" dirty="0"/>
              <a:t>learning environments for </a:t>
            </a:r>
            <a:r>
              <a:rPr lang="en-US" dirty="0" smtClean="0"/>
              <a:t>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Senate Bill 307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(2017 Legislative Session)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105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2008 School Facility Condition Inventory report</a:t>
            </a:r>
          </a:p>
          <a:p>
            <a:pPr marL="114300" indent="0">
              <a:buNone/>
            </a:pPr>
            <a:r>
              <a:rPr lang="en-US" sz="2800" dirty="0" smtClean="0"/>
              <a:t>Link to Home page: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comdev.mt.gov/programs/qualityschools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marL="571500" indent="-457200"/>
            <a:r>
              <a:rPr lang="en-US" sz="2800" dirty="0" smtClean="0"/>
              <a:t>Find </a:t>
            </a:r>
            <a:r>
              <a:rPr lang="en-US" sz="2800" dirty="0" smtClean="0"/>
              <a:t>your district using drop down boxes</a:t>
            </a:r>
          </a:p>
          <a:p>
            <a:pPr marL="571500" indent="-457200"/>
            <a:r>
              <a:rPr lang="en-US" sz="2800" dirty="0" smtClean="0"/>
              <a:t>Look for deficiency categories:</a:t>
            </a:r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1 = safety</a:t>
            </a:r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2= damage/</a:t>
            </a:r>
            <a:r>
              <a:rPr lang="en-US" sz="2800" dirty="0" err="1" smtClean="0"/>
              <a:t>wearout</a:t>
            </a:r>
            <a:endParaRPr lang="en-US" sz="2800" dirty="0" smtClean="0"/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3 = codes/standards</a:t>
            </a:r>
          </a:p>
          <a:p>
            <a:pPr lvl="1"/>
            <a:endParaRPr lang="en-US" sz="2400" dirty="0" smtClean="0"/>
          </a:p>
        </p:txBody>
      </p:sp>
      <p:sp>
        <p:nvSpPr>
          <p:cNvPr id="4" name="Left Arrow Callout 3"/>
          <p:cNvSpPr/>
          <p:nvPr/>
        </p:nvSpPr>
        <p:spPr>
          <a:xfrm>
            <a:off x="4466936" y="4343400"/>
            <a:ext cx="3733800" cy="11430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67400" y="45720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MUST ADDRESS THESE ITEMS FIRST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61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Senate Bill 307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(2017 Legislative Session)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105400"/>
          </a:xfrm>
        </p:spPr>
        <p:txBody>
          <a:bodyPr>
            <a:normAutofit lnSpcReduction="10000"/>
          </a:bodyPr>
          <a:lstStyle/>
          <a:p>
            <a:pPr marL="57150" indent="0">
              <a:buNone/>
            </a:pPr>
            <a:r>
              <a:rPr lang="en-US" dirty="0" smtClean="0"/>
              <a:t>2008 School Facility Condition Inventory (FCI)</a:t>
            </a:r>
          </a:p>
          <a:p>
            <a:pPr marL="571500" indent="-514350">
              <a:buAutoNum type="arabicPeriod"/>
            </a:pPr>
            <a:r>
              <a:rPr lang="en-US" dirty="0" smtClean="0"/>
              <a:t>Address deficiency categories 1, 2 and 3</a:t>
            </a:r>
          </a:p>
          <a:p>
            <a:pPr marL="571500" indent="-514350">
              <a:buAutoNum type="arabicPeriod"/>
            </a:pPr>
            <a:r>
              <a:rPr lang="en-US" dirty="0" smtClean="0"/>
              <a:t>Review and update the FCI by </a:t>
            </a:r>
            <a:r>
              <a:rPr lang="en-US" b="1" dirty="0" smtClean="0">
                <a:solidFill>
                  <a:srgbClr val="FF0000"/>
                </a:solidFill>
              </a:rPr>
              <a:t>July 1, 2019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Trustees determine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en-US" dirty="0" smtClean="0"/>
              <a:t>Scope and methods of the review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r>
              <a:rPr lang="en-US" dirty="0" smtClean="0"/>
              <a:t>Any experts needed for the review</a:t>
            </a:r>
          </a:p>
          <a:p>
            <a:pPr marL="1371600" lvl="2" indent="-514350">
              <a:buFont typeface="Wingdings" panose="05000000000000000000" pitchFamily="2" charset="2"/>
              <a:buChar char="§"/>
            </a:pPr>
            <a:endParaRPr lang="en-US" dirty="0"/>
          </a:p>
          <a:p>
            <a:pPr marL="57150" indent="0" algn="ctr">
              <a:buNone/>
            </a:pPr>
            <a:r>
              <a:rPr lang="en-US" dirty="0" smtClean="0"/>
              <a:t>Certify completion of the update to OPI by </a:t>
            </a:r>
            <a:r>
              <a:rPr lang="en-US" b="1" dirty="0" smtClean="0"/>
              <a:t>October 31, 2019 </a:t>
            </a:r>
            <a:r>
              <a:rPr lang="en-US" dirty="0" smtClean="0"/>
              <a:t>and certify updates once every 5 years thereafter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06140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Timeline:</a:t>
            </a:r>
            <a:endParaRPr lang="en-US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en-US" u="sng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034537"/>
              </p:ext>
            </p:extLst>
          </p:nvPr>
        </p:nvGraphicFramePr>
        <p:xfrm>
          <a:off x="609600" y="1828800"/>
          <a:ext cx="79248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xmlns="" val="2072314670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xmlns="" val="1940976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Date/Deadline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Event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35744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March 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i="0" dirty="0" smtClean="0"/>
                        <a:t>OPI</a:t>
                      </a:r>
                      <a:r>
                        <a:rPr lang="en-US" sz="2000" i="0" baseline="0" dirty="0" smtClean="0"/>
                        <a:t> releases estimate of </a:t>
                      </a:r>
                      <a:r>
                        <a:rPr lang="en-US" sz="2000" i="1" baseline="0" dirty="0" smtClean="0"/>
                        <a:t>maximum </a:t>
                      </a:r>
                      <a:r>
                        <a:rPr lang="en-US" sz="2000" i="0" baseline="0" dirty="0" smtClean="0"/>
                        <a:t>state funding for ensuing year </a:t>
                      </a:r>
                      <a:r>
                        <a:rPr lang="en-US" sz="2000" i="0" baseline="0" dirty="0" smtClean="0"/>
                        <a:t>on preliminary budget data sheet ($</a:t>
                      </a:r>
                      <a:r>
                        <a:rPr lang="en-US" sz="2000" i="0" baseline="0" dirty="0" smtClean="0"/>
                        <a:t>0 for FY19)</a:t>
                      </a:r>
                      <a:endParaRPr lang="en-US" sz="20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3132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March 31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SB307 notice published, to include: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Projects expected to be pursued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Funding sources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Funds &amp; mills to be raised by levy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53843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August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Budgets</a:t>
                      </a:r>
                      <a:r>
                        <a:rPr lang="en-US" sz="2000" baseline="0" dirty="0" smtClean="0"/>
                        <a:t> adopted, levies set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950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Last working day in May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State </a:t>
                      </a:r>
                      <a:r>
                        <a:rPr lang="en-US" sz="2000" dirty="0" smtClean="0"/>
                        <a:t>funding, if any will be distributed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18320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1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IMPORTANT 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OPI </a:t>
            </a:r>
            <a:r>
              <a:rPr lang="en-US" dirty="0" smtClean="0">
                <a:hlinkClick r:id="rId2"/>
              </a:rPr>
              <a:t>Building Reserve </a:t>
            </a:r>
            <a:r>
              <a:rPr lang="en-US" dirty="0" err="1" smtClean="0">
                <a:hlinkClick r:id="rId2"/>
              </a:rPr>
              <a:t>Subfunds</a:t>
            </a:r>
            <a:r>
              <a:rPr lang="en-US" dirty="0" smtClean="0">
                <a:hlinkClick r:id="rId2"/>
              </a:rPr>
              <a:t> Guidance</a:t>
            </a:r>
            <a:endParaRPr lang="en-US" dirty="0" smtClean="0"/>
          </a:p>
          <a:p>
            <a:r>
              <a:rPr lang="en-US" dirty="0" smtClean="0"/>
              <a:t>Senate Bill 307 (2017 regular session)</a:t>
            </a:r>
          </a:p>
          <a:p>
            <a:r>
              <a:rPr lang="en-US" dirty="0" smtClean="0"/>
              <a:t>MTSBA 2017 Legislative Session Resources (log in to mtsba.org to access SB307 Q&amp;A)</a:t>
            </a:r>
          </a:p>
        </p:txBody>
      </p:sp>
    </p:spTree>
    <p:extLst>
      <p:ext uri="{BB962C8B-B14F-4D97-AF65-F5344CB8AC3E}">
        <p14:creationId xmlns:p14="http://schemas.microsoft.com/office/powerpoint/2010/main" val="239948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492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Building Reserve Funds – Permissive Levies</vt:lpstr>
      <vt:lpstr>Senate Bill 307  (2017 Legislative Session)</vt:lpstr>
      <vt:lpstr>PowerPoint Presentation</vt:lpstr>
      <vt:lpstr>PowerPoint Presentation</vt:lpstr>
      <vt:lpstr>PowerPoint Presentation</vt:lpstr>
      <vt:lpstr>Senate Bill 307  (2017 Legislative Session)</vt:lpstr>
      <vt:lpstr>Senate Bill 307  (2017 Legislative Session)</vt:lpstr>
      <vt:lpstr>PowerPoint Presentation</vt:lpstr>
      <vt:lpstr>IMPORTANT RESOURCES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</dc:creator>
  <cp:lastModifiedBy>Denise</cp:lastModifiedBy>
  <cp:revision>10</cp:revision>
  <dcterms:created xsi:type="dcterms:W3CDTF">2017-10-13T14:51:20Z</dcterms:created>
  <dcterms:modified xsi:type="dcterms:W3CDTF">2018-10-16T23:15:17Z</dcterms:modified>
</cp:coreProperties>
</file>