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57" r:id="rId4"/>
    <p:sldId id="262" r:id="rId5"/>
    <p:sldId id="258" r:id="rId6"/>
    <p:sldId id="261" r:id="rId7"/>
    <p:sldId id="259" r:id="rId8"/>
    <p:sldId id="263" r:id="rId9"/>
    <p:sldId id="264" r:id="rId10"/>
    <p:sldId id="265" r:id="rId11"/>
    <p:sldId id="274" r:id="rId12"/>
    <p:sldId id="266" r:id="rId13"/>
    <p:sldId id="273" r:id="rId14"/>
    <p:sldId id="271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FFF"/>
    <a:srgbClr val="F3FAFF"/>
    <a:srgbClr val="DF0D8E"/>
    <a:srgbClr val="FEECF7"/>
    <a:srgbClr val="FCC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A2C20-DC31-4D28-8DA3-A9B86852A3CB}" type="doc">
      <dgm:prSet loTypeId="urn:microsoft.com/office/officeart/2011/layout/RadialPictureList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B8E33F-B184-426F-8CED-12BBE59FB348}">
      <dgm:prSet phldrT="[Text]" custT="1"/>
      <dgm:spPr/>
      <dgm:t>
        <a:bodyPr tIns="0"/>
        <a:lstStyle/>
        <a:p>
          <a:pPr algn="ctr"/>
          <a:r>
            <a:rPr lang="en-US" sz="2800" b="1" dirty="0">
              <a:latin typeface="Arial Narrow" panose="020B0606020202030204" pitchFamily="34" charset="0"/>
            </a:rPr>
            <a:t>Term pay options</a:t>
          </a:r>
        </a:p>
      </dgm:t>
    </dgm:pt>
    <dgm:pt modelId="{3C967E6D-FAAD-4756-9218-C7858C75870F}" type="parTrans" cxnId="{961240DB-C8E8-4CB0-B4A5-2921B4BB002B}">
      <dgm:prSet/>
      <dgm:spPr/>
      <dgm:t>
        <a:bodyPr/>
        <a:lstStyle/>
        <a:p>
          <a:endParaRPr lang="en-US"/>
        </a:p>
      </dgm:t>
    </dgm:pt>
    <dgm:pt modelId="{BBAAFA2F-CB05-461B-A4C4-4F1FD6547DB0}" type="sibTrans" cxnId="{961240DB-C8E8-4CB0-B4A5-2921B4BB002B}">
      <dgm:prSet/>
      <dgm:spPr/>
      <dgm:t>
        <a:bodyPr/>
        <a:lstStyle/>
        <a:p>
          <a:endParaRPr lang="en-US"/>
        </a:p>
      </dgm:t>
    </dgm:pt>
    <dgm:pt modelId="{A1D9AE16-3D8E-4F5A-92D2-6A8520FED14C}">
      <dgm:prSet phldrT="[Text]" custT="1"/>
      <dgm:spPr/>
      <dgm:t>
        <a:bodyPr/>
        <a:lstStyle/>
        <a:p>
          <a:r>
            <a:rPr lang="en-US" sz="2100" dirty="0"/>
            <a:t>Term pay gross amount is divided among the years used to calculate Average Final Compensation (AFC)</a:t>
          </a:r>
        </a:p>
      </dgm:t>
    </dgm:pt>
    <dgm:pt modelId="{CBF8A8C4-A7C4-40EF-9977-BE525E1D7454}" type="parTrans" cxnId="{54D84A34-C09B-4F58-ADAE-385DD76BF997}">
      <dgm:prSet/>
      <dgm:spPr/>
      <dgm:t>
        <a:bodyPr/>
        <a:lstStyle/>
        <a:p>
          <a:endParaRPr lang="en-US"/>
        </a:p>
      </dgm:t>
    </dgm:pt>
    <dgm:pt modelId="{B1F76F6A-8FA5-494A-A91C-F76C0D474035}" type="sibTrans" cxnId="{54D84A34-C09B-4F58-ADAE-385DD76BF997}">
      <dgm:prSet/>
      <dgm:spPr/>
      <dgm:t>
        <a:bodyPr/>
        <a:lstStyle/>
        <a:p>
          <a:endParaRPr lang="en-US"/>
        </a:p>
      </dgm:t>
    </dgm:pt>
    <dgm:pt modelId="{D802BF11-17D9-49EF-B50D-C5B3958D2314}">
      <dgm:prSet phldrT="[Text]" custT="1"/>
      <dgm:spPr/>
      <dgm:t>
        <a:bodyPr/>
        <a:lstStyle/>
        <a:p>
          <a:r>
            <a:rPr lang="en-US" sz="2100" dirty="0"/>
            <a:t>Term pay gross amount is divided by total years of service credit to determine an annual amount </a:t>
          </a:r>
        </a:p>
      </dgm:t>
    </dgm:pt>
    <dgm:pt modelId="{1F131682-4758-463A-9C6D-3ACD8508C17E}" type="parTrans" cxnId="{6BEEE4FA-DC45-4F8A-BE7E-8BEAA32CFE87}">
      <dgm:prSet/>
      <dgm:spPr/>
      <dgm:t>
        <a:bodyPr/>
        <a:lstStyle/>
        <a:p>
          <a:endParaRPr lang="en-US"/>
        </a:p>
      </dgm:t>
    </dgm:pt>
    <dgm:pt modelId="{9BF2EF6E-DD6B-4A46-9B1C-2D0DF857947B}" type="sibTrans" cxnId="{6BEEE4FA-DC45-4F8A-BE7E-8BEAA32CFE87}">
      <dgm:prSet/>
      <dgm:spPr/>
      <dgm:t>
        <a:bodyPr/>
        <a:lstStyle/>
        <a:p>
          <a:endParaRPr lang="en-US"/>
        </a:p>
      </dgm:t>
    </dgm:pt>
    <dgm:pt modelId="{67D5C156-D61B-4AAD-ABE3-25380DFFFFEE}">
      <dgm:prSet phldrT="[Text]" custT="1"/>
      <dgm:spPr/>
      <dgm:t>
        <a:bodyPr/>
        <a:lstStyle/>
        <a:p>
          <a:r>
            <a:rPr lang="en-US" sz="2100" dirty="0"/>
            <a:t>Term pay is not used in calculation (employee takes cash)</a:t>
          </a:r>
        </a:p>
      </dgm:t>
    </dgm:pt>
    <dgm:pt modelId="{490C9638-3ABD-435A-BF07-3258FCF9A0BA}" type="parTrans" cxnId="{A8B3F587-F0EA-441A-B995-8820679F3BC9}">
      <dgm:prSet/>
      <dgm:spPr/>
      <dgm:t>
        <a:bodyPr/>
        <a:lstStyle/>
        <a:p>
          <a:endParaRPr lang="en-US"/>
        </a:p>
      </dgm:t>
    </dgm:pt>
    <dgm:pt modelId="{2E3F14BD-08BD-4E7A-AC2B-C40CD3BC5487}" type="sibTrans" cxnId="{A8B3F587-F0EA-441A-B995-8820679F3BC9}">
      <dgm:prSet/>
      <dgm:spPr/>
      <dgm:t>
        <a:bodyPr/>
        <a:lstStyle/>
        <a:p>
          <a:endParaRPr lang="en-US"/>
        </a:p>
      </dgm:t>
    </dgm:pt>
    <dgm:pt modelId="{86F15031-AA31-4D64-9571-68B876233CCC}" type="pres">
      <dgm:prSet presAssocID="{3F4A2C20-DC31-4D28-8DA3-A9B86852A3CB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4E1668C-9B5C-43AC-95B5-22C81C53E69F}" type="pres">
      <dgm:prSet presAssocID="{B1B8E33F-B184-426F-8CED-12BBE59FB348}" presName="Parent" presStyleLbl="node1" presStyleIdx="0" presStyleCnt="2" custScaleX="98933" custScaleY="100979" custLinFactNeighborX="-85187" custLinFactNeighborY="407">
        <dgm:presLayoutVars>
          <dgm:chMax val="4"/>
          <dgm:chPref val="3"/>
        </dgm:presLayoutVars>
      </dgm:prSet>
      <dgm:spPr/>
    </dgm:pt>
    <dgm:pt modelId="{E29C074D-481A-4617-A6F7-D6CBB71FFE4B}" type="pres">
      <dgm:prSet presAssocID="{A1D9AE16-3D8E-4F5A-92D2-6A8520FED14C}" presName="Accent" presStyleLbl="node1" presStyleIdx="1" presStyleCnt="2" custLinFactNeighborX="-46298"/>
      <dgm:spPr/>
    </dgm:pt>
    <dgm:pt modelId="{1F0A86F8-1645-4728-876F-ADE8E8BC358D}" type="pres">
      <dgm:prSet presAssocID="{A1D9AE16-3D8E-4F5A-92D2-6A8520FED14C}" presName="Image1" presStyleLbl="fgImgPlace1" presStyleIdx="0" presStyleCnt="3" custScaleX="72902" custScaleY="72882" custLinFactX="-66870" custLinFactNeighborX="-100000" custLinFactNeighborY="-23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262C27E-09A3-4A2D-A159-3224FBDDFEEE}" type="pres">
      <dgm:prSet presAssocID="{A1D9AE16-3D8E-4F5A-92D2-6A8520FED14C}" presName="Child1" presStyleLbl="revTx" presStyleIdx="0" presStyleCnt="3" custScaleX="531027" custScaleY="89713" custLinFactNeighborX="95818" custLinFactNeighborY="-1694">
        <dgm:presLayoutVars>
          <dgm:chMax val="0"/>
          <dgm:chPref val="0"/>
          <dgm:bulletEnabled val="1"/>
        </dgm:presLayoutVars>
      </dgm:prSet>
      <dgm:spPr/>
    </dgm:pt>
    <dgm:pt modelId="{7C07B3D3-7F61-4499-8D2B-92BB8FDBDB89}" type="pres">
      <dgm:prSet presAssocID="{D802BF11-17D9-49EF-B50D-C5B3958D2314}" presName="Image2" presStyleCnt="0"/>
      <dgm:spPr/>
    </dgm:pt>
    <dgm:pt modelId="{53C87189-FD31-4DEC-9FD0-7789FF4A7EE8}" type="pres">
      <dgm:prSet presAssocID="{D802BF11-17D9-49EF-B50D-C5B3958D2314}" presName="Image" presStyleLbl="fgImgPlace1" presStyleIdx="1" presStyleCnt="3" custScaleX="72902" custScaleY="72882" custLinFactX="-69680" custLinFactNeighborX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EBC1EF-4CE4-43AB-BE9F-45F64AC9241A}" type="pres">
      <dgm:prSet presAssocID="{D802BF11-17D9-49EF-B50D-C5B3958D2314}" presName="Child2" presStyleLbl="revTx" presStyleIdx="1" presStyleCnt="3" custScaleX="516369" custScaleY="98687" custLinFactNeighborX="82390" custLinFactNeighborY="4351">
        <dgm:presLayoutVars>
          <dgm:chMax val="0"/>
          <dgm:chPref val="0"/>
          <dgm:bulletEnabled val="1"/>
        </dgm:presLayoutVars>
      </dgm:prSet>
      <dgm:spPr/>
    </dgm:pt>
    <dgm:pt modelId="{784EA6B7-350D-4EB3-8135-F1066D7E97D0}" type="pres">
      <dgm:prSet presAssocID="{67D5C156-D61B-4AAD-ABE3-25380DFFFFEE}" presName="Image3" presStyleCnt="0"/>
      <dgm:spPr/>
    </dgm:pt>
    <dgm:pt modelId="{131DB04B-33AA-419D-8609-6138993AF5B0}" type="pres">
      <dgm:prSet presAssocID="{67D5C156-D61B-4AAD-ABE3-25380DFFFFEE}" presName="Image" presStyleLbl="fgImgPlace1" presStyleIdx="2" presStyleCnt="3" custScaleX="72902" custScaleY="72882" custLinFactX="-71088" custLinFactNeighborX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9350FB-B14E-410E-B370-1DDCFEB6597B}" type="pres">
      <dgm:prSet presAssocID="{67D5C156-D61B-4AAD-ABE3-25380DFFFFEE}" presName="Child3" presStyleLbl="revTx" presStyleIdx="2" presStyleCnt="3" custScaleX="558181" custScaleY="70984" custLinFactX="3017" custLinFactNeighborX="100000" custLinFactNeighborY="4890">
        <dgm:presLayoutVars>
          <dgm:chMax val="0"/>
          <dgm:chPref val="0"/>
          <dgm:bulletEnabled val="1"/>
        </dgm:presLayoutVars>
      </dgm:prSet>
      <dgm:spPr/>
    </dgm:pt>
  </dgm:ptLst>
  <dgm:cxnLst>
    <dgm:cxn modelId="{A2B8940F-12A4-48EB-A058-5EE20D2BB29E}" type="presOf" srcId="{D802BF11-17D9-49EF-B50D-C5B3958D2314}" destId="{7EEBC1EF-4CE4-43AB-BE9F-45F64AC9241A}" srcOrd="0" destOrd="0" presId="urn:microsoft.com/office/officeart/2011/layout/RadialPictureList"/>
    <dgm:cxn modelId="{54D84A34-C09B-4F58-ADAE-385DD76BF997}" srcId="{B1B8E33F-B184-426F-8CED-12BBE59FB348}" destId="{A1D9AE16-3D8E-4F5A-92D2-6A8520FED14C}" srcOrd="0" destOrd="0" parTransId="{CBF8A8C4-A7C4-40EF-9977-BE525E1D7454}" sibTransId="{B1F76F6A-8FA5-494A-A91C-F76C0D474035}"/>
    <dgm:cxn modelId="{21AFA338-5166-4DF1-A855-504136245835}" type="presOf" srcId="{B1B8E33F-B184-426F-8CED-12BBE59FB348}" destId="{24E1668C-9B5C-43AC-95B5-22C81C53E69F}" srcOrd="0" destOrd="0" presId="urn:microsoft.com/office/officeart/2011/layout/RadialPictureList"/>
    <dgm:cxn modelId="{A8B3F587-F0EA-441A-B995-8820679F3BC9}" srcId="{B1B8E33F-B184-426F-8CED-12BBE59FB348}" destId="{67D5C156-D61B-4AAD-ABE3-25380DFFFFEE}" srcOrd="2" destOrd="0" parTransId="{490C9638-3ABD-435A-BF07-3258FCF9A0BA}" sibTransId="{2E3F14BD-08BD-4E7A-AC2B-C40CD3BC5487}"/>
    <dgm:cxn modelId="{4E515B8C-9D84-4559-B004-F8065F6F4BFF}" type="presOf" srcId="{A1D9AE16-3D8E-4F5A-92D2-6A8520FED14C}" destId="{2262C27E-09A3-4A2D-A159-3224FBDDFEEE}" srcOrd="0" destOrd="0" presId="urn:microsoft.com/office/officeart/2011/layout/RadialPictureList"/>
    <dgm:cxn modelId="{433B48C0-D15C-4AB0-9316-38AB4C08D63A}" type="presOf" srcId="{3F4A2C20-DC31-4D28-8DA3-A9B86852A3CB}" destId="{86F15031-AA31-4D64-9571-68B876233CCC}" srcOrd="0" destOrd="0" presId="urn:microsoft.com/office/officeart/2011/layout/RadialPictureList"/>
    <dgm:cxn modelId="{961240DB-C8E8-4CB0-B4A5-2921B4BB002B}" srcId="{3F4A2C20-DC31-4D28-8DA3-A9B86852A3CB}" destId="{B1B8E33F-B184-426F-8CED-12BBE59FB348}" srcOrd="0" destOrd="0" parTransId="{3C967E6D-FAAD-4756-9218-C7858C75870F}" sibTransId="{BBAAFA2F-CB05-461B-A4C4-4F1FD6547DB0}"/>
    <dgm:cxn modelId="{AECA7AF5-9AA6-4F6B-8473-CF634ACACD83}" type="presOf" srcId="{67D5C156-D61B-4AAD-ABE3-25380DFFFFEE}" destId="{ED9350FB-B14E-410E-B370-1DDCFEB6597B}" srcOrd="0" destOrd="0" presId="urn:microsoft.com/office/officeart/2011/layout/RadialPictureList"/>
    <dgm:cxn modelId="{6BEEE4FA-DC45-4F8A-BE7E-8BEAA32CFE87}" srcId="{B1B8E33F-B184-426F-8CED-12BBE59FB348}" destId="{D802BF11-17D9-49EF-B50D-C5B3958D2314}" srcOrd="1" destOrd="0" parTransId="{1F131682-4758-463A-9C6D-3ACD8508C17E}" sibTransId="{9BF2EF6E-DD6B-4A46-9B1C-2D0DF857947B}"/>
    <dgm:cxn modelId="{6CD069C3-DB8E-4B86-8895-3862AA13B8CF}" type="presParOf" srcId="{86F15031-AA31-4D64-9571-68B876233CCC}" destId="{24E1668C-9B5C-43AC-95B5-22C81C53E69F}" srcOrd="0" destOrd="0" presId="urn:microsoft.com/office/officeart/2011/layout/RadialPictureList"/>
    <dgm:cxn modelId="{26E1A0F5-E825-4F88-A488-382B2D1C1BCC}" type="presParOf" srcId="{86F15031-AA31-4D64-9571-68B876233CCC}" destId="{E29C074D-481A-4617-A6F7-D6CBB71FFE4B}" srcOrd="1" destOrd="0" presId="urn:microsoft.com/office/officeart/2011/layout/RadialPictureList"/>
    <dgm:cxn modelId="{F0A9B7EB-B638-4DE4-ADF0-2ABF963AD17B}" type="presParOf" srcId="{86F15031-AA31-4D64-9571-68B876233CCC}" destId="{1F0A86F8-1645-4728-876F-ADE8E8BC358D}" srcOrd="2" destOrd="0" presId="urn:microsoft.com/office/officeart/2011/layout/RadialPictureList"/>
    <dgm:cxn modelId="{BEF21FF9-FC1F-47B7-9559-E1A50FE5C752}" type="presParOf" srcId="{86F15031-AA31-4D64-9571-68B876233CCC}" destId="{2262C27E-09A3-4A2D-A159-3224FBDDFEEE}" srcOrd="3" destOrd="0" presId="urn:microsoft.com/office/officeart/2011/layout/RadialPictureList"/>
    <dgm:cxn modelId="{B0A2B2FD-AA36-433D-8F41-F01C80D173AA}" type="presParOf" srcId="{86F15031-AA31-4D64-9571-68B876233CCC}" destId="{7C07B3D3-7F61-4499-8D2B-92BB8FDBDB89}" srcOrd="4" destOrd="0" presId="urn:microsoft.com/office/officeart/2011/layout/RadialPictureList"/>
    <dgm:cxn modelId="{234B8A3C-8D4B-487B-BEC5-36C56458C24A}" type="presParOf" srcId="{7C07B3D3-7F61-4499-8D2B-92BB8FDBDB89}" destId="{53C87189-FD31-4DEC-9FD0-7789FF4A7EE8}" srcOrd="0" destOrd="0" presId="urn:microsoft.com/office/officeart/2011/layout/RadialPictureList"/>
    <dgm:cxn modelId="{D158BC91-FB17-4DB8-8039-6B518F130384}" type="presParOf" srcId="{86F15031-AA31-4D64-9571-68B876233CCC}" destId="{7EEBC1EF-4CE4-43AB-BE9F-45F64AC9241A}" srcOrd="5" destOrd="0" presId="urn:microsoft.com/office/officeart/2011/layout/RadialPictureList"/>
    <dgm:cxn modelId="{F75C21B3-C3EE-4FA6-BCE6-0753AFD40C29}" type="presParOf" srcId="{86F15031-AA31-4D64-9571-68B876233CCC}" destId="{784EA6B7-350D-4EB3-8135-F1066D7E97D0}" srcOrd="6" destOrd="0" presId="urn:microsoft.com/office/officeart/2011/layout/RadialPictureList"/>
    <dgm:cxn modelId="{72F36B55-A244-49A3-8B40-7A01916EF3C6}" type="presParOf" srcId="{784EA6B7-350D-4EB3-8135-F1066D7E97D0}" destId="{131DB04B-33AA-419D-8609-6138993AF5B0}" srcOrd="0" destOrd="0" presId="urn:microsoft.com/office/officeart/2011/layout/RadialPictureList"/>
    <dgm:cxn modelId="{C5EA06EF-71E5-4026-8908-6072EC92B939}" type="presParOf" srcId="{86F15031-AA31-4D64-9571-68B876233CCC}" destId="{ED9350FB-B14E-410E-B370-1DDCFEB6597B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668C-9B5C-43AC-95B5-22C81C53E69F}">
      <dsp:nvSpPr>
        <dsp:cNvPr id="0" name=""/>
        <dsp:cNvSpPr/>
      </dsp:nvSpPr>
      <dsp:spPr>
        <a:xfrm>
          <a:off x="823690" y="974954"/>
          <a:ext cx="1737299" cy="1773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 Narrow" panose="020B0606020202030204" pitchFamily="34" charset="0"/>
            </a:rPr>
            <a:t>Term pay options</a:t>
          </a:r>
        </a:p>
      </dsp:txBody>
      <dsp:txXfrm>
        <a:off x="1078112" y="1234650"/>
        <a:ext cx="1228455" cy="1253923"/>
      </dsp:txXfrm>
    </dsp:sp>
    <dsp:sp modelId="{E29C074D-481A-4617-A6F7-D6CBB71FFE4B}">
      <dsp:nvSpPr>
        <dsp:cNvPr id="0" name=""/>
        <dsp:cNvSpPr/>
      </dsp:nvSpPr>
      <dsp:spPr>
        <a:xfrm>
          <a:off x="-234219" y="0"/>
          <a:ext cx="3539879" cy="3690110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0A86F8-1645-4728-876F-ADE8E8BC358D}">
      <dsp:nvSpPr>
        <dsp:cNvPr id="0" name=""/>
        <dsp:cNvSpPr/>
      </dsp:nvSpPr>
      <dsp:spPr>
        <a:xfrm>
          <a:off x="2568870" y="416531"/>
          <a:ext cx="685800" cy="6858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62C27E-09A3-4A2D-A159-3224FBDDFEEE}">
      <dsp:nvSpPr>
        <dsp:cNvPr id="0" name=""/>
        <dsp:cNvSpPr/>
      </dsp:nvSpPr>
      <dsp:spPr>
        <a:xfrm>
          <a:off x="3516067" y="357620"/>
          <a:ext cx="6686604" cy="81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Term pay gross amount is divided among the years used to calculate Average Final Compensation (AFC)</a:t>
          </a:r>
        </a:p>
      </dsp:txBody>
      <dsp:txXfrm>
        <a:off x="3516067" y="357620"/>
        <a:ext cx="6686604" cy="817033"/>
      </dsp:txXfrm>
    </dsp:sp>
    <dsp:sp modelId="{53C87189-FD31-4DEC-9FD0-7789FF4A7EE8}">
      <dsp:nvSpPr>
        <dsp:cNvPr id="0" name=""/>
        <dsp:cNvSpPr/>
      </dsp:nvSpPr>
      <dsp:spPr>
        <a:xfrm>
          <a:off x="2906025" y="1509164"/>
          <a:ext cx="685800" cy="6858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EBC1EF-4CE4-43AB-BE9F-45F64AC9241A}">
      <dsp:nvSpPr>
        <dsp:cNvPr id="0" name=""/>
        <dsp:cNvSpPr/>
      </dsp:nvSpPr>
      <dsp:spPr>
        <a:xfrm>
          <a:off x="3808105" y="1440465"/>
          <a:ext cx="6502033" cy="898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Term pay gross amount is divided by total years of service credit to determine an annual amount </a:t>
          </a:r>
        </a:p>
      </dsp:txBody>
      <dsp:txXfrm>
        <a:off x="3808105" y="1440465"/>
        <a:ext cx="6502033" cy="898761"/>
      </dsp:txXfrm>
    </dsp:sp>
    <dsp:sp modelId="{131DB04B-33AA-419D-8609-6138993AF5B0}">
      <dsp:nvSpPr>
        <dsp:cNvPr id="0" name=""/>
        <dsp:cNvSpPr/>
      </dsp:nvSpPr>
      <dsp:spPr>
        <a:xfrm>
          <a:off x="2529191" y="2594794"/>
          <a:ext cx="685800" cy="6858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9350FB-B14E-410E-B370-1DDCFEB6597B}">
      <dsp:nvSpPr>
        <dsp:cNvPr id="0" name=""/>
        <dsp:cNvSpPr/>
      </dsp:nvSpPr>
      <dsp:spPr>
        <a:xfrm>
          <a:off x="3435756" y="2663057"/>
          <a:ext cx="7028523" cy="64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2100" kern="1200" dirty="0"/>
            <a:t>Term pay is not used in calculation (employee takes cash)</a:t>
          </a:r>
        </a:p>
      </dsp:txBody>
      <dsp:txXfrm>
        <a:off x="3435756" y="2663057"/>
        <a:ext cx="7028523" cy="64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A373-5C3B-4AC3-A982-BA6B82DF9790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D0341-73A4-49B5-A232-A759C38EA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6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9DB9863-35EC-42EB-8BAB-3FE6507D3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100" y="6239960"/>
            <a:ext cx="879189" cy="51872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36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74395" y="6368902"/>
            <a:ext cx="811019" cy="388152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3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81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5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5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6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2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Spring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Montana Teachers’ Retirement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8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6B05-1473-4CC3-89A4-B42E396AC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7174" y="1899136"/>
            <a:ext cx="6847842" cy="2156029"/>
          </a:xfrm>
        </p:spPr>
        <p:txBody>
          <a:bodyPr/>
          <a:lstStyle/>
          <a:p>
            <a:r>
              <a:rPr lang="en-US" dirty="0"/>
              <a:t>Termination Pay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72161-5478-4ECA-A019-100D249A63B1}"/>
              </a:ext>
            </a:extLst>
          </p:cNvPr>
          <p:cNvSpPr/>
          <p:nvPr/>
        </p:nvSpPr>
        <p:spPr>
          <a:xfrm>
            <a:off x="4216574" y="1444947"/>
            <a:ext cx="5799296" cy="5954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 anchorCtr="0"/>
          <a:lstStyle/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b="1" dirty="0">
                <a:solidFill>
                  <a:schemeClr val="bg1"/>
                </a:solidFill>
              </a:rPr>
              <a:t>Montana Teachers’ Retirement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88AC41-F6BC-4E98-AD1F-7C945C7B4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47" b="17666"/>
          <a:stretch/>
        </p:blipFill>
        <p:spPr>
          <a:xfrm>
            <a:off x="2507174" y="1156908"/>
            <a:ext cx="2030414" cy="1276865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2C6D206A-DAC8-47CF-94AC-87E21AB28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4140803"/>
            <a:ext cx="8561746" cy="977621"/>
          </a:xfrm>
        </p:spPr>
        <p:txBody>
          <a:bodyPr>
            <a:normAutofit/>
          </a:bodyPr>
          <a:lstStyle/>
          <a:p>
            <a:r>
              <a:rPr lang="en-US" sz="2400" dirty="0"/>
              <a:t>2018 MASBO Spring regional workshops</a:t>
            </a:r>
          </a:p>
        </p:txBody>
      </p:sp>
    </p:spTree>
    <p:extLst>
      <p:ext uri="{BB962C8B-B14F-4D97-AF65-F5344CB8AC3E}">
        <p14:creationId xmlns:p14="http://schemas.microsoft.com/office/powerpoint/2010/main" val="169984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8139391" cy="1049235"/>
          </a:xfrm>
        </p:spPr>
        <p:txBody>
          <a:bodyPr>
            <a:normAutofit/>
          </a:bodyPr>
          <a:lstStyle/>
          <a:p>
            <a:r>
              <a:rPr lang="en-US" dirty="0"/>
              <a:t>Using the online Term Pay Calculator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982A-690F-44F1-A2F4-1EC07614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35848-44B1-49D8-8E18-DA0CE87F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090" y="2099391"/>
            <a:ext cx="1929018" cy="355513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7BDA7B-1E30-44CA-9E10-0884E87C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015732"/>
            <a:ext cx="6615391" cy="3450613"/>
          </a:xfrm>
        </p:spPr>
        <p:txBody>
          <a:bodyPr>
            <a:normAutofit/>
          </a:bodyPr>
          <a:lstStyle/>
          <a:p>
            <a:r>
              <a:rPr lang="en-US" sz="2200" dirty="0"/>
              <a:t>Once the employee has terminated and the term pay amount is known:</a:t>
            </a:r>
          </a:p>
          <a:p>
            <a:pPr lvl="1"/>
            <a:r>
              <a:rPr lang="en-US" sz="2000" dirty="0"/>
              <a:t>Log into the TRS Wage &amp; Contribution Reporting System</a:t>
            </a:r>
          </a:p>
          <a:p>
            <a:pPr lvl="1"/>
            <a:r>
              <a:rPr lang="en-US" sz="2000" dirty="0"/>
              <a:t>Select “Term Pay Calculator” from the menu</a:t>
            </a:r>
          </a:p>
          <a:p>
            <a:pPr lvl="1"/>
            <a:r>
              <a:rPr lang="en-US" sz="2000" dirty="0"/>
              <a:t>Look up your employee by name or SSN</a:t>
            </a:r>
          </a:p>
          <a:p>
            <a:pPr lvl="1"/>
            <a:r>
              <a:rPr lang="en-US" sz="2000" i="1" dirty="0"/>
              <a:t>TIP:  </a:t>
            </a:r>
            <a:r>
              <a:rPr lang="en-US" sz="2000" dirty="0"/>
              <a:t>Use the online manual (red button) for more information about using the screen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D0ACB0-8507-4828-B37D-82C8B1D301E8}"/>
              </a:ext>
            </a:extLst>
          </p:cNvPr>
          <p:cNvCxnSpPr>
            <a:cxnSpLocks/>
          </p:cNvCxnSpPr>
          <p:nvPr/>
        </p:nvCxnSpPr>
        <p:spPr>
          <a:xfrm>
            <a:off x="7593496" y="3988904"/>
            <a:ext cx="1298713" cy="622853"/>
          </a:xfrm>
          <a:prstGeom prst="straightConnector1">
            <a:avLst/>
          </a:prstGeom>
          <a:ln w="698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29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0CF82-93D5-4557-8660-16A5A91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89583-8EEF-4CE2-A5DB-DEC66161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62" y="407181"/>
            <a:ext cx="8096966" cy="610952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6D4BAAB-C1C1-4C79-BA88-A0DCFB9ADCAD}"/>
              </a:ext>
            </a:extLst>
          </p:cNvPr>
          <p:cNvSpPr txBox="1">
            <a:spLocks/>
          </p:cNvSpPr>
          <p:nvPr/>
        </p:nvSpPr>
        <p:spPr>
          <a:xfrm>
            <a:off x="7134295" y="2378999"/>
            <a:ext cx="3721396" cy="3785191"/>
          </a:xfrm>
          <a:prstGeom prst="rect">
            <a:avLst/>
          </a:prstGeo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3716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b="1" dirty="0"/>
              <a:t>To use Term Pay Calculator:</a:t>
            </a:r>
          </a:p>
          <a:p>
            <a:r>
              <a:rPr lang="en-US" sz="2300" dirty="0"/>
              <a:t>Enter the </a:t>
            </a:r>
            <a:r>
              <a:rPr lang="en-US" sz="2300" b="1" dirty="0"/>
              <a:t>Termination Date</a:t>
            </a:r>
          </a:p>
          <a:p>
            <a:pPr lvl="1"/>
            <a:r>
              <a:rPr lang="en-US" sz="2000" dirty="0"/>
              <a:t>If needed, update </a:t>
            </a:r>
            <a:r>
              <a:rPr lang="en-US" sz="2000" b="1" dirty="0"/>
              <a:t>Retirement Date</a:t>
            </a:r>
          </a:p>
          <a:p>
            <a:pPr lvl="1"/>
            <a:r>
              <a:rPr lang="en-US" sz="2000" dirty="0"/>
              <a:t>Years of Service will fill in later</a:t>
            </a:r>
          </a:p>
          <a:p>
            <a:r>
              <a:rPr lang="en-US" sz="2300" dirty="0"/>
              <a:t>Enter </a:t>
            </a:r>
            <a:r>
              <a:rPr lang="en-US" sz="2300" b="1" dirty="0"/>
              <a:t>Termination Pay </a:t>
            </a:r>
            <a:r>
              <a:rPr lang="en-US" sz="2300" dirty="0"/>
              <a:t>amount</a:t>
            </a:r>
          </a:p>
          <a:p>
            <a:r>
              <a:rPr lang="en-US" sz="2300" dirty="0"/>
              <a:t>You may select “Both” to see contributions due under Options 1 and 2</a:t>
            </a:r>
          </a:p>
          <a:p>
            <a:r>
              <a:rPr lang="en-US" sz="2300" dirty="0"/>
              <a:t>Click the calculator icons to fill in FICA and Medicare w/h</a:t>
            </a:r>
          </a:p>
          <a:p>
            <a:r>
              <a:rPr lang="en-US" sz="2300" b="1" dirty="0"/>
              <a:t>Click the Calculate button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A86D2E91-7EED-4F26-8B3F-8D4D68FB1B3B}"/>
              </a:ext>
            </a:extLst>
          </p:cNvPr>
          <p:cNvSpPr txBox="1">
            <a:spLocks/>
          </p:cNvSpPr>
          <p:nvPr/>
        </p:nvSpPr>
        <p:spPr>
          <a:xfrm>
            <a:off x="4494301" y="992110"/>
            <a:ext cx="6337875" cy="622994"/>
          </a:xfrm>
          <a:prstGeom prst="rect">
            <a:avLst/>
          </a:prstGeo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3716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EXAMPLE 1:  TRS does not have a TPIEF on file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157257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0CF82-93D5-4557-8660-16A5A91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11EBAE-AFB5-4190-8A8D-D1D0181F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141" y="3943090"/>
            <a:ext cx="1961317" cy="1842052"/>
          </a:xfr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>
            <a:normAutofit lnSpcReduction="10000"/>
          </a:bodyPr>
          <a:lstStyle/>
          <a:p>
            <a:r>
              <a:rPr lang="en-US" dirty="0"/>
              <a:t>Click “Recalculate” to start over or modify your entries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06EF18-1EBE-4C82-B27E-F2FC2B220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7" y="162431"/>
            <a:ext cx="6716481" cy="6556746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ACC2092-A6A6-4CC5-B916-5A234A3E53EA}"/>
              </a:ext>
            </a:extLst>
          </p:cNvPr>
          <p:cNvSpPr txBox="1">
            <a:spLocks/>
          </p:cNvSpPr>
          <p:nvPr/>
        </p:nvSpPr>
        <p:spPr>
          <a:xfrm>
            <a:off x="4859080" y="2415237"/>
            <a:ext cx="6007395" cy="1052630"/>
          </a:xfrm>
          <a:prstGeom prst="rect">
            <a:avLst/>
          </a:prstGeo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Screen shows contributions due for both options, but no tax-deferred net amount</a:t>
            </a:r>
          </a:p>
        </p:txBody>
      </p:sp>
    </p:spTree>
    <p:extLst>
      <p:ext uri="{BB962C8B-B14F-4D97-AF65-F5344CB8AC3E}">
        <p14:creationId xmlns:p14="http://schemas.microsoft.com/office/powerpoint/2010/main" val="264053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0CF82-93D5-4557-8660-16A5A91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C4C0A-5D27-413A-B9EE-F1E4CFA31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119" y="1242768"/>
            <a:ext cx="8326012" cy="40486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38B0838-DA5E-4FBB-AA55-3734CBA68354}"/>
              </a:ext>
            </a:extLst>
          </p:cNvPr>
          <p:cNvSpPr txBox="1">
            <a:spLocks/>
          </p:cNvSpPr>
          <p:nvPr/>
        </p:nvSpPr>
        <p:spPr>
          <a:xfrm>
            <a:off x="5649182" y="837126"/>
            <a:ext cx="5284387" cy="1073287"/>
          </a:xfrm>
          <a:prstGeom prst="rect">
            <a:avLst/>
          </a:prstGeo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3716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EXAMPLE 2:  This employee has made an irrevocable election (Option 1)</a:t>
            </a:r>
            <a:endParaRPr lang="en-US" sz="2100" b="1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49C53CE-B86A-455B-BFC7-37AB22EFE575}"/>
              </a:ext>
            </a:extLst>
          </p:cNvPr>
          <p:cNvSpPr txBox="1">
            <a:spLocks/>
          </p:cNvSpPr>
          <p:nvPr/>
        </p:nvSpPr>
        <p:spPr>
          <a:xfrm>
            <a:off x="7359330" y="3923414"/>
            <a:ext cx="3536198" cy="1127057"/>
          </a:xfrm>
          <a:prstGeom prst="rect">
            <a:avLst/>
          </a:prstGeo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13716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Notice the termination pay option cannot be changed.</a:t>
            </a:r>
          </a:p>
        </p:txBody>
      </p:sp>
    </p:spTree>
    <p:extLst>
      <p:ext uri="{BB962C8B-B14F-4D97-AF65-F5344CB8AC3E}">
        <p14:creationId xmlns:p14="http://schemas.microsoft.com/office/powerpoint/2010/main" val="1678236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0CF82-93D5-4557-8660-16A5A91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F91C7-575B-4FD7-BD34-38AF48D0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36" y="322727"/>
            <a:ext cx="7378995" cy="6375784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ACC2092-A6A6-4CC5-B916-5A234A3E53EA}"/>
              </a:ext>
            </a:extLst>
          </p:cNvPr>
          <p:cNvSpPr txBox="1">
            <a:spLocks/>
          </p:cNvSpPr>
          <p:nvPr/>
        </p:nvSpPr>
        <p:spPr>
          <a:xfrm>
            <a:off x="6528391" y="2711298"/>
            <a:ext cx="4348714" cy="1339704"/>
          </a:xfrm>
          <a:prstGeom prst="rect">
            <a:avLst/>
          </a:prstGeom>
          <a:solidFill>
            <a:srgbClr val="FEECF7"/>
          </a:solidFill>
          <a:ln w="12700">
            <a:solidFill>
              <a:srgbClr val="DF0D8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144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Bottom section shows contributions due, out-of-pocket expense, and the tax-deferred net amount</a:t>
            </a:r>
          </a:p>
        </p:txBody>
      </p:sp>
    </p:spTree>
    <p:extLst>
      <p:ext uri="{BB962C8B-B14F-4D97-AF65-F5344CB8AC3E}">
        <p14:creationId xmlns:p14="http://schemas.microsoft.com/office/powerpoint/2010/main" val="3344503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87559"/>
            <a:ext cx="8086382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Print calculation and send to TRS with Form 113 – Retirement Termination Pay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982A-690F-44F1-A2F4-1EC07614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7BDA7B-1E30-44CA-9E10-0884E87C5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365" y="1930515"/>
            <a:ext cx="6568962" cy="377916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You can print the calculation using the Print icon at the top of screen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Follow all instructions on TRS Form 113 </a:t>
            </a:r>
            <a:r>
              <a:rPr lang="en-US" sz="2200" i="1" dirty="0"/>
              <a:t>Retirement Termination Pay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Submit Form 113 to TRS (fax, email, or mail) with the Term Pay Calculator printout</a:t>
            </a:r>
            <a:r>
              <a:rPr lang="en-US" sz="2200" i="1" dirty="0"/>
              <a:t> one week prior</a:t>
            </a:r>
            <a:r>
              <a:rPr lang="en-US" sz="2200" dirty="0"/>
              <a:t> to submitting your Wage &amp; Contribution report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1705B-CC5F-47A8-A1CF-7356EA0B4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886" y="2020644"/>
            <a:ext cx="2831101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52004-B064-4BC1-BD7A-418B00A15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356" y="2738708"/>
            <a:ext cx="6677596" cy="5209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4D939D8-4BB3-4521-9675-12A766402283}"/>
              </a:ext>
            </a:extLst>
          </p:cNvPr>
          <p:cNvSpPr/>
          <p:nvPr/>
        </p:nvSpPr>
        <p:spPr>
          <a:xfrm>
            <a:off x="7368363" y="2764463"/>
            <a:ext cx="489098" cy="520996"/>
          </a:xfrm>
          <a:prstGeom prst="ellipse">
            <a:avLst/>
          </a:prstGeom>
          <a:noFill/>
          <a:ln w="28575">
            <a:solidFill>
              <a:srgbClr val="DF0D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5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2A7354-9F8D-4BFE-B218-D79E71504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14675"/>
              </p:ext>
            </p:extLst>
          </p:nvPr>
        </p:nvGraphicFramePr>
        <p:xfrm>
          <a:off x="1384943" y="3130402"/>
          <a:ext cx="9569001" cy="275872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{46F890A9-2807-4EBB-B81D-B2AA78EC7F39}</a:tableStyleId>
              </a:tblPr>
              <a:tblGrid>
                <a:gridCol w="3825025">
                  <a:extLst>
                    <a:ext uri="{9D8B030D-6E8A-4147-A177-3AD203B41FA5}">
                      <a16:colId xmlns:a16="http://schemas.microsoft.com/office/drawing/2014/main" val="258446594"/>
                    </a:ext>
                  </a:extLst>
                </a:gridCol>
                <a:gridCol w="1970467">
                  <a:extLst>
                    <a:ext uri="{9D8B030D-6E8A-4147-A177-3AD203B41FA5}">
                      <a16:colId xmlns:a16="http://schemas.microsoft.com/office/drawing/2014/main" val="3722193849"/>
                    </a:ext>
                  </a:extLst>
                </a:gridCol>
                <a:gridCol w="1558344">
                  <a:extLst>
                    <a:ext uri="{9D8B030D-6E8A-4147-A177-3AD203B41FA5}">
                      <a16:colId xmlns:a16="http://schemas.microsoft.com/office/drawing/2014/main" val="3505640470"/>
                    </a:ext>
                  </a:extLst>
                </a:gridCol>
                <a:gridCol w="2215165">
                  <a:extLst>
                    <a:ext uri="{9D8B030D-6E8A-4147-A177-3AD203B41FA5}">
                      <a16:colId xmlns:a16="http://schemas.microsoft.com/office/drawing/2014/main" val="1011664997"/>
                    </a:ext>
                  </a:extLst>
                </a:gridCol>
              </a:tblGrid>
              <a:tr h="5564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Questions about Term Pay forms: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Cathy Page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(406) 444-3132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CPage2@mt.gov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051547"/>
                  </a:ext>
                </a:extLst>
              </a:tr>
              <a:tr h="440464">
                <a:tc rowSpan="3"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Other TRS Active team members: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Johnelle Sedlock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(406) 444-4113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jsedlock@mt.gov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491976"/>
                  </a:ext>
                </a:extLst>
              </a:tr>
              <a:tr h="440464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Brynn</a:t>
                      </a:r>
                      <a:r>
                        <a:rPr lang="en-US" sz="1600" b="1" baseline="0" dirty="0"/>
                        <a:t> Dennehy</a:t>
                      </a:r>
                      <a:endParaRPr lang="en-US" sz="1600" b="1" dirty="0"/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(406) 444-3324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BDennehy2@mt.gov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3301"/>
                  </a:ext>
                </a:extLst>
              </a:tr>
              <a:tr h="440464">
                <a:tc v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Jessie Hill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(406) 444-3091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Jessie.Hill@mt.gov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343844"/>
                  </a:ext>
                </a:extLst>
              </a:tr>
              <a:tr h="44046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Questions about W&amp;C Reporting: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Nolan Brilz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(406) 444-3679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NBrilz@mt.gov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30285"/>
                  </a:ext>
                </a:extLst>
              </a:tr>
              <a:tr h="4404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</a:txBody>
                  <a:tcPr marL="1828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Joyce Love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(406) 444-3323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200"/>
                        </a:spcAft>
                      </a:pPr>
                      <a:r>
                        <a:rPr lang="en-US" sz="1600" dirty="0"/>
                        <a:t>JLove@mt.gov</a:t>
                      </a:r>
                    </a:p>
                  </a:txBody>
                  <a:tcPr marL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2755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D5BD56DD-5654-415C-A7F8-1BEA5EB1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695" y="816386"/>
            <a:ext cx="2573912" cy="186759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730FE4B-7D75-48C6-A040-EA44095384C2}"/>
              </a:ext>
            </a:extLst>
          </p:cNvPr>
          <p:cNvSpPr txBox="1">
            <a:spLocks/>
          </p:cNvSpPr>
          <p:nvPr/>
        </p:nvSpPr>
        <p:spPr>
          <a:xfrm>
            <a:off x="5093369" y="1640039"/>
            <a:ext cx="5157651" cy="677414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412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649119" cy="1049235"/>
          </a:xfrm>
        </p:spPr>
        <p:txBody>
          <a:bodyPr>
            <a:noAutofit/>
          </a:bodyPr>
          <a:lstStyle/>
          <a:p>
            <a:br>
              <a:rPr lang="en-US" sz="3400" dirty="0"/>
            </a:br>
            <a:r>
              <a:rPr lang="en-US" dirty="0"/>
              <a:t>This presentation will cover: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D4699-B4B8-4C6C-B58E-46724D48E357}"/>
              </a:ext>
            </a:extLst>
          </p:cNvPr>
          <p:cNvSpPr/>
          <p:nvPr/>
        </p:nvSpPr>
        <p:spPr>
          <a:xfrm>
            <a:off x="1587708" y="2160720"/>
            <a:ext cx="9597743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DF0D8E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Which payments qualify as termination (“term”) pay</a:t>
            </a:r>
          </a:p>
          <a:p>
            <a:pPr marL="457200" indent="-457200">
              <a:spcBef>
                <a:spcPts val="1800"/>
              </a:spcBef>
              <a:buClr>
                <a:srgbClr val="DF0D8E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What options are available for including term pay in calculation of TRS retirement benefits</a:t>
            </a:r>
          </a:p>
          <a:p>
            <a:pPr marL="457200" indent="-457200">
              <a:spcBef>
                <a:spcPts val="1800"/>
              </a:spcBef>
              <a:buClr>
                <a:srgbClr val="DF0D8E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When to have an employee sign TRS Form 129, </a:t>
            </a:r>
            <a:r>
              <a:rPr lang="en-US" sz="2400" i="1" dirty="0"/>
              <a:t>Termination Pay Irrevocable Election</a:t>
            </a:r>
          </a:p>
          <a:p>
            <a:pPr marL="457200" indent="-457200">
              <a:spcBef>
                <a:spcPts val="1800"/>
              </a:spcBef>
              <a:buClr>
                <a:srgbClr val="DF0D8E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When and how to use the Term Pay Calculator to submit with TRS Form 113, </a:t>
            </a:r>
            <a:r>
              <a:rPr lang="en-US" sz="2400" i="1" dirty="0"/>
              <a:t>Retirement Termination Pay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335A0-555F-46B9-B1C9-2D3BFBA3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71861"/>
            <a:ext cx="9520158" cy="1049235"/>
          </a:xfrm>
        </p:spPr>
        <p:txBody>
          <a:bodyPr>
            <a:normAutofit/>
          </a:bodyPr>
          <a:lstStyle/>
          <a:p>
            <a:r>
              <a:rPr lang="en-US" sz="3600" dirty="0"/>
              <a:t>Termination pay generally includes: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C4C3-74BC-4C86-9650-00354AAD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1916071"/>
            <a:ext cx="6833128" cy="220936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200" dirty="0"/>
              <a:t>Bona fide vacation leave, sick leave, severance pay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200" dirty="0"/>
              <a:t>Amounts provided under a window or early retirement incentive plan</a:t>
            </a:r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2200" dirty="0"/>
              <a:t>Other payments contingent on terminating employment and retiring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42D12-DBD2-44EE-B1A8-798D8DE6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185EB-4030-4B21-B819-A8F1706EB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79540" y="2082441"/>
            <a:ext cx="2394635" cy="1596423"/>
          </a:xfrm>
          <a:prstGeom prst="rect">
            <a:avLst/>
          </a:prstGeom>
          <a:ln w="31750">
            <a:solidFill>
              <a:schemeClr val="accent1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A4C512-0BA0-46C6-9085-385D24A10889}"/>
              </a:ext>
            </a:extLst>
          </p:cNvPr>
          <p:cNvSpPr txBox="1">
            <a:spLocks/>
          </p:cNvSpPr>
          <p:nvPr/>
        </p:nvSpPr>
        <p:spPr>
          <a:xfrm>
            <a:off x="1543480" y="3923412"/>
            <a:ext cx="8599980" cy="18394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800"/>
              </a:spcBef>
            </a:pPr>
            <a:r>
              <a:rPr lang="en-US" sz="2600" dirty="0"/>
              <a:t>Note: If your district’s termination or severance package includes options or benefits other than cash payments, you must contact TRS for a determination before remitting a contribution on a retiring employee’s behalf.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3500" b="1" dirty="0"/>
              <a:t>These payments must be made to the employee at the time of termination and retirement to be considered termination pay.</a:t>
            </a:r>
          </a:p>
        </p:txBody>
      </p:sp>
    </p:spTree>
    <p:extLst>
      <p:ext uri="{BB962C8B-B14F-4D97-AF65-F5344CB8AC3E}">
        <p14:creationId xmlns:p14="http://schemas.microsoft.com/office/powerpoint/2010/main" val="177366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71861"/>
            <a:ext cx="9520158" cy="1049235"/>
          </a:xfrm>
        </p:spPr>
        <p:txBody>
          <a:bodyPr>
            <a:normAutofit/>
          </a:bodyPr>
          <a:lstStyle/>
          <a:p>
            <a:r>
              <a:rPr lang="en-US" sz="3600" dirty="0"/>
              <a:t>Termination pay does </a:t>
            </a:r>
            <a:r>
              <a:rPr lang="en-US" sz="3600" u="sng" dirty="0"/>
              <a:t>not</a:t>
            </a:r>
            <a:r>
              <a:rPr lang="en-US" sz="3600" dirty="0"/>
              <a:t> include: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F3A38D-1B5E-48D5-969F-2E61629B8BD1}"/>
              </a:ext>
            </a:extLst>
          </p:cNvPr>
          <p:cNvSpPr txBox="1">
            <a:spLocks/>
          </p:cNvSpPr>
          <p:nvPr/>
        </p:nvSpPr>
        <p:spPr>
          <a:xfrm>
            <a:off x="1541326" y="1934552"/>
            <a:ext cx="9139926" cy="3922909"/>
          </a:xfrm>
          <a:custGeom>
            <a:avLst/>
            <a:gdLst>
              <a:gd name="connsiteX0" fmla="*/ 0 w 9139927"/>
              <a:gd name="connsiteY0" fmla="*/ 0 h 4068683"/>
              <a:gd name="connsiteX1" fmla="*/ 9139927 w 9139927"/>
              <a:gd name="connsiteY1" fmla="*/ 0 h 4068683"/>
              <a:gd name="connsiteX2" fmla="*/ 9139927 w 9139927"/>
              <a:gd name="connsiteY2" fmla="*/ 4068683 h 4068683"/>
              <a:gd name="connsiteX3" fmla="*/ 0 w 9139927"/>
              <a:gd name="connsiteY3" fmla="*/ 4068683 h 4068683"/>
              <a:gd name="connsiteX4" fmla="*/ 0 w 9139927"/>
              <a:gd name="connsiteY4" fmla="*/ 0 h 4068683"/>
              <a:gd name="connsiteX0" fmla="*/ 0 w 9139927"/>
              <a:gd name="connsiteY0" fmla="*/ 0 h 4068683"/>
              <a:gd name="connsiteX1" fmla="*/ 8941144 w 9139927"/>
              <a:gd name="connsiteY1" fmla="*/ 755374 h 4068683"/>
              <a:gd name="connsiteX2" fmla="*/ 9139927 w 9139927"/>
              <a:gd name="connsiteY2" fmla="*/ 4068683 h 4068683"/>
              <a:gd name="connsiteX3" fmla="*/ 0 w 9139927"/>
              <a:gd name="connsiteY3" fmla="*/ 4068683 h 4068683"/>
              <a:gd name="connsiteX4" fmla="*/ 0 w 9139927"/>
              <a:gd name="connsiteY4" fmla="*/ 0 h 4068683"/>
              <a:gd name="connsiteX0" fmla="*/ 0 w 9193667"/>
              <a:gd name="connsiteY0" fmla="*/ 0 h 4068683"/>
              <a:gd name="connsiteX1" fmla="*/ 9193667 w 9193667"/>
              <a:gd name="connsiteY1" fmla="*/ 109377 h 4068683"/>
              <a:gd name="connsiteX2" fmla="*/ 9139927 w 9193667"/>
              <a:gd name="connsiteY2" fmla="*/ 4068683 h 4068683"/>
              <a:gd name="connsiteX3" fmla="*/ 0 w 9193667"/>
              <a:gd name="connsiteY3" fmla="*/ 4068683 h 4068683"/>
              <a:gd name="connsiteX4" fmla="*/ 0 w 9193667"/>
              <a:gd name="connsiteY4" fmla="*/ 0 h 40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3667" h="4068683">
                <a:moveTo>
                  <a:pt x="0" y="0"/>
                </a:moveTo>
                <a:lnTo>
                  <a:pt x="9193667" y="109377"/>
                </a:lnTo>
                <a:lnTo>
                  <a:pt x="9139927" y="4068683"/>
                </a:lnTo>
                <a:lnTo>
                  <a:pt x="0" y="4068683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Amounts that are not wages under Section 3121 of the Internal Revenue Code (IRC)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Amounts payable from a deferred compensation plan under Section 457(f) of the IRC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Amounts that are not actually paid to the employee at the time of termination and retirement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Amounts for which the employee was allowed a choice between a cash payment and another form of payment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i="1" dirty="0"/>
              <a:t>Example: </a:t>
            </a:r>
            <a:r>
              <a:rPr lang="en-US" sz="2000" dirty="0"/>
              <a:t>District offers the option of either cash or payment of health insurance premiums in lieu of cash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84219-AE8D-4CDB-8763-148FB6FD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967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13624"/>
            <a:ext cx="9782661" cy="1049235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Three options for treatment of termination pay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5AD82A-D75C-4AF6-BFC5-F81B6ADC1F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91974"/>
              </p:ext>
            </p:extLst>
          </p:nvPr>
        </p:nvGraphicFramePr>
        <p:xfrm>
          <a:off x="742332" y="1961953"/>
          <a:ext cx="10677372" cy="369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4592F-A5E5-4B1A-A447-9F755096E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94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636103"/>
            <a:ext cx="8059878" cy="1297163"/>
          </a:xfrm>
        </p:spPr>
        <p:txBody>
          <a:bodyPr>
            <a:normAutofit/>
          </a:bodyPr>
          <a:lstStyle/>
          <a:p>
            <a:r>
              <a:rPr lang="en-US" dirty="0"/>
              <a:t>Options 1 and 2 increase the retiree’s monthly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C4C3-74BC-4C86-9650-00354AAD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103044"/>
            <a:ext cx="6403356" cy="13690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Employer and employee must make contributions to TRS to fund the increase in benefits over the employee’s lifetime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C33EA-0C38-4DA0-9D1E-2998C98CB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E058E-C45D-497E-A616-2532BDFE2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956" y="1656521"/>
            <a:ext cx="2502011" cy="15637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37B8E0-ED83-4109-90D3-0E5DAFE89742}"/>
              </a:ext>
            </a:extLst>
          </p:cNvPr>
          <p:cNvSpPr txBox="1">
            <a:spLocks/>
          </p:cNvSpPr>
          <p:nvPr/>
        </p:nvSpPr>
        <p:spPr>
          <a:xfrm>
            <a:off x="1528071" y="3368629"/>
            <a:ext cx="8543582" cy="2449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Option 1 = Highest increase in benefits; highest cost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Option 2 = Smaller increase in benefits; lower cost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If the termination pay amount is insufficient to fund the cost of the increase, the employee may owe additional money to TRS (“out of pocket” cost)</a:t>
            </a:r>
          </a:p>
        </p:txBody>
      </p:sp>
    </p:spTree>
    <p:extLst>
      <p:ext uri="{BB962C8B-B14F-4D97-AF65-F5344CB8AC3E}">
        <p14:creationId xmlns:p14="http://schemas.microsoft.com/office/powerpoint/2010/main" val="90587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39203"/>
            <a:ext cx="9902338" cy="1049235"/>
          </a:xfrm>
        </p:spPr>
        <p:txBody>
          <a:bodyPr>
            <a:normAutofit/>
          </a:bodyPr>
          <a:lstStyle/>
          <a:p>
            <a:r>
              <a:rPr lang="en-US" dirty="0"/>
              <a:t>Tax deferral of employee contributions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C4C3-74BC-4C86-9650-00354AAD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8" y="1918458"/>
            <a:ext cx="6588576" cy="41394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You and your employee sign TRS Form 129 </a:t>
            </a:r>
            <a:r>
              <a:rPr lang="en-US" sz="2200" i="1" dirty="0"/>
              <a:t>Termination Pay Irrevocable Election</a:t>
            </a:r>
            <a:r>
              <a:rPr lang="en-US" sz="2200" dirty="0"/>
              <a:t> (TPIEF) and file with TRS </a:t>
            </a:r>
            <a:r>
              <a:rPr lang="en-US" sz="2200" b="1" dirty="0"/>
              <a:t>at least 90 calendar days prior to employee’s termination date </a:t>
            </a:r>
            <a:r>
              <a:rPr lang="en-US" sz="2200" dirty="0"/>
              <a:t>for employer to deduct contributions pre-tax</a:t>
            </a:r>
            <a:endParaRPr lang="en-US" sz="2200" b="1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900" dirty="0"/>
              <a:t>90 days = IRC requirement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/>
              <a:t>If </a:t>
            </a:r>
            <a:r>
              <a:rPr lang="en-US" sz="2200" u="sng" dirty="0"/>
              <a:t>not</a:t>
            </a:r>
            <a:r>
              <a:rPr lang="en-US" sz="2200" dirty="0"/>
              <a:t> executed at least 90 calendar days before termination date: Employee may still elect to include term pay in calculation but must pay all employee contributions by personal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E982A-690F-44F1-A2F4-1EC07614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CFBA2B-A046-412A-802A-0C599CC5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093" y="2039770"/>
            <a:ext cx="2834747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90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787428"/>
            <a:ext cx="8845677" cy="1179599"/>
          </a:xfrm>
        </p:spPr>
        <p:txBody>
          <a:bodyPr>
            <a:normAutofit/>
          </a:bodyPr>
          <a:lstStyle/>
          <a:p>
            <a:r>
              <a:rPr lang="en-US" dirty="0"/>
              <a:t>Sign and submit TPIEF at least 90 calendar days ahead – but not </a:t>
            </a:r>
            <a:r>
              <a:rPr lang="en-US" u="sng" dirty="0"/>
              <a:t>too</a:t>
            </a:r>
            <a:r>
              <a:rPr lang="en-US" dirty="0"/>
              <a:t> far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4C4C3-74BC-4C86-9650-00354AAD3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7" y="2103044"/>
            <a:ext cx="6748065" cy="355347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TRS strongly recommends you have employees </a:t>
            </a:r>
            <a:r>
              <a:rPr lang="en-US" sz="2400" b="1" dirty="0"/>
              <a:t>get an estimate of retirement benefits</a:t>
            </a:r>
            <a:r>
              <a:rPr lang="en-US" sz="2400" dirty="0"/>
              <a:t> – either from TRS staff or by using the “My TRS” online account system – </a:t>
            </a:r>
            <a:r>
              <a:rPr lang="en-US" sz="2400" b="1" dirty="0"/>
              <a:t>before they make an </a:t>
            </a:r>
            <a:r>
              <a:rPr lang="en-US" sz="2400" b="1" u="sng" dirty="0"/>
              <a:t>irrevocable</a:t>
            </a:r>
            <a:r>
              <a:rPr lang="en-US" sz="2400" b="1" dirty="0"/>
              <a:t> election</a:t>
            </a:r>
            <a:endParaRPr lang="en-US" sz="2400" dirty="0"/>
          </a:p>
          <a:p>
            <a:pPr marL="822960" lvl="3" indent="0">
              <a:lnSpc>
                <a:spcPct val="110000"/>
              </a:lnSpc>
              <a:spcBef>
                <a:spcPts val="2400"/>
              </a:spcBef>
              <a:buNone/>
            </a:pPr>
            <a:r>
              <a:rPr lang="en-US" sz="2200" i="1" dirty="0"/>
              <a:t>Employees should not lock themselves into a term pay option until they understand how this election will affect them!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0CF82-93D5-4557-8660-16A5A91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89380-0C2D-4AF5-9D6D-1B017A054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64" y="2700683"/>
            <a:ext cx="1884203" cy="2376138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phic 7" descr="Warning">
            <a:extLst>
              <a:ext uri="{FF2B5EF4-FFF2-40B4-BE49-F238E27FC236}">
                <a16:creationId xmlns:a16="http://schemas.microsoft.com/office/drawing/2014/main" id="{C8EF0EB5-DA5E-46D9-B9EB-6EE5330B8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66224" y="4466673"/>
            <a:ext cx="708992" cy="7089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083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6BFF9-DEFF-4FDA-95D0-52BF7915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702364"/>
            <a:ext cx="8059878" cy="1192698"/>
          </a:xfrm>
        </p:spPr>
        <p:txBody>
          <a:bodyPr>
            <a:normAutofit/>
          </a:bodyPr>
          <a:lstStyle/>
          <a:p>
            <a:r>
              <a:rPr lang="en-US" dirty="0"/>
              <a:t>Example: Term Pay Option 1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BF708C1-7A1C-4EDE-B963-B8A31AD5F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386934"/>
              </p:ext>
            </p:extLst>
          </p:nvPr>
        </p:nvGraphicFramePr>
        <p:xfrm>
          <a:off x="1653523" y="2233378"/>
          <a:ext cx="7285075" cy="3308327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70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7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590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Hypothetical employee retiring at age 60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Service credit:</a:t>
                      </a: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</a:rPr>
                        <a:t>25 Years</a:t>
                      </a:r>
                      <a:endParaRPr lang="en-US" sz="1600" b="1" u="non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</a:rPr>
                        <a:t>30 Years</a:t>
                      </a:r>
                      <a:endParaRPr lang="en-US" sz="1600" b="1" u="non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dirty="0">
                          <a:solidFill>
                            <a:schemeClr val="bg1"/>
                          </a:solidFill>
                          <a:effectLst/>
                        </a:rPr>
                        <a:t>35 Years</a:t>
                      </a:r>
                      <a:endParaRPr lang="en-US" sz="1600" b="1" u="non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Term Pay Amount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5,000.00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 5,000.00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   5,000.00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FICA/Medicare 7.65%    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572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($  </a:t>
                      </a:r>
                      <a:r>
                        <a:rPr lang="en-US" sz="1500" baseline="0" dirty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382.50)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($</a:t>
                      </a:r>
                      <a:r>
                        <a:rPr lang="en-US" sz="1500" baseline="0" dirty="0">
                          <a:effectLst/>
                        </a:rPr>
                        <a:t>    </a:t>
                      </a:r>
                      <a:r>
                        <a:rPr lang="en-US" sz="1500" dirty="0">
                          <a:effectLst/>
                        </a:rPr>
                        <a:t>382.50)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($      382.50)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Net Amount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4,617.50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   $   4,617.50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   4,617.50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Contributions Due TRS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($ 4,200.00)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($ 5,040.00)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($   5,880.00)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Difference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B050"/>
                          </a:solidFill>
                          <a:effectLst/>
                        </a:rPr>
                        <a:t>$   </a:t>
                      </a:r>
                      <a:r>
                        <a:rPr lang="en-US" sz="1500" b="1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500" b="1" dirty="0">
                          <a:solidFill>
                            <a:srgbClr val="00B050"/>
                          </a:solidFill>
                          <a:effectLst/>
                        </a:rPr>
                        <a:t>417.50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</a:rPr>
                        <a:t>*</a:t>
                      </a:r>
                      <a:endParaRPr lang="en-US" sz="1500" b="1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DF0D8E"/>
                          </a:solidFill>
                          <a:effectLst/>
                        </a:rPr>
                        <a:t>($</a:t>
                      </a:r>
                      <a:r>
                        <a:rPr lang="en-US" sz="1500" b="1" baseline="0" dirty="0">
                          <a:solidFill>
                            <a:srgbClr val="DF0D8E"/>
                          </a:solidFill>
                          <a:effectLst/>
                        </a:rPr>
                        <a:t> </a:t>
                      </a:r>
                      <a:r>
                        <a:rPr lang="en-US" sz="1500" b="1" dirty="0">
                          <a:solidFill>
                            <a:srgbClr val="DF0D8E"/>
                          </a:solidFill>
                          <a:effectLst/>
                        </a:rPr>
                        <a:t>422.50)**</a:t>
                      </a:r>
                      <a:endParaRPr lang="en-US" sz="1500" b="1" dirty="0">
                        <a:solidFill>
                          <a:srgbClr val="DF0D8E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DF0D8E"/>
                          </a:solidFill>
                          <a:effectLst/>
                        </a:rPr>
                        <a:t>($ 1,262.50)**</a:t>
                      </a:r>
                      <a:endParaRPr lang="en-US" sz="1500" b="1" dirty="0">
                        <a:solidFill>
                          <a:srgbClr val="DF0D8E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Monthly Benefit Increase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     57.87  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</a:t>
                      </a:r>
                      <a:r>
                        <a:rPr lang="en-US" sz="1500" baseline="0" dirty="0">
                          <a:effectLst/>
                        </a:rPr>
                        <a:t>       </a:t>
                      </a:r>
                      <a:r>
                        <a:rPr lang="en-US" sz="1500" dirty="0">
                          <a:effectLst/>
                        </a:rPr>
                        <a:t>69.44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         81.02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Recovery time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(N/A)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 </a:t>
                      </a:r>
                      <a:r>
                        <a:rPr lang="en-US" sz="1500" dirty="0">
                          <a:effectLst/>
                        </a:rPr>
                        <a:t>months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16 months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3F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9E2C63-3D10-4419-ABFA-5934B52AED27}"/>
              </a:ext>
            </a:extLst>
          </p:cNvPr>
          <p:cNvSpPr txBox="1">
            <a:spLocks/>
          </p:cNvSpPr>
          <p:nvPr/>
        </p:nvSpPr>
        <p:spPr>
          <a:xfrm>
            <a:off x="9200168" y="2878911"/>
            <a:ext cx="2262961" cy="13882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rgbClr val="00B050"/>
                </a:solidFill>
              </a:rPr>
              <a:t>*</a:t>
            </a:r>
            <a:r>
              <a:rPr lang="en-US" sz="1700" dirty="0">
                <a:solidFill>
                  <a:srgbClr val="00B050"/>
                </a:solidFill>
              </a:rPr>
              <a:t> Payable to the employee, less federal and Montana state income taxes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1B26B9-F34B-4394-BCDF-BDA73A58F65F}"/>
              </a:ext>
            </a:extLst>
          </p:cNvPr>
          <p:cNvSpPr txBox="1">
            <a:spLocks/>
          </p:cNvSpPr>
          <p:nvPr/>
        </p:nvSpPr>
        <p:spPr>
          <a:xfrm>
            <a:off x="9193082" y="4147932"/>
            <a:ext cx="2283300" cy="14577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700" dirty="0">
                <a:solidFill>
                  <a:srgbClr val="DF0D8E"/>
                </a:solidFill>
              </a:rPr>
              <a:t>** Out-of-pocket expense payable to TRS by personal check to fund the benefit increase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C081F2-8232-4868-85C6-3F9C0A7E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A4D03E-5CC3-4EAC-AB2C-EF3A11C6D3BB}"/>
              </a:ext>
            </a:extLst>
          </p:cNvPr>
          <p:cNvSpPr/>
          <p:nvPr/>
        </p:nvSpPr>
        <p:spPr>
          <a:xfrm>
            <a:off x="8216348" y="821635"/>
            <a:ext cx="1895061" cy="18420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more years of service, the more it will cost</a:t>
            </a:r>
          </a:p>
        </p:txBody>
      </p:sp>
    </p:spTree>
    <p:extLst>
      <p:ext uri="{BB962C8B-B14F-4D97-AF65-F5344CB8AC3E}">
        <p14:creationId xmlns:p14="http://schemas.microsoft.com/office/powerpoint/2010/main" val="4046535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905</TotalTime>
  <Words>1004</Words>
  <Application>Microsoft Office PowerPoint</Application>
  <PresentationFormat>Widescreen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Palatino Linotype</vt:lpstr>
      <vt:lpstr>Segoe UI</vt:lpstr>
      <vt:lpstr>Wingdings</vt:lpstr>
      <vt:lpstr>Gallery</vt:lpstr>
      <vt:lpstr>Termination Pay</vt:lpstr>
      <vt:lpstr> This presentation will cover:</vt:lpstr>
      <vt:lpstr>Termination pay generally includes:</vt:lpstr>
      <vt:lpstr>Termination pay does not include:</vt:lpstr>
      <vt:lpstr> Three options for treatment of termination pay</vt:lpstr>
      <vt:lpstr>Options 1 and 2 increase the retiree’s monthly benefit</vt:lpstr>
      <vt:lpstr>Tax deferral of employee contributions</vt:lpstr>
      <vt:lpstr>Sign and submit TPIEF at least 90 calendar days ahead – but not too far ahead</vt:lpstr>
      <vt:lpstr>Example: Term Pay Option 1</vt:lpstr>
      <vt:lpstr>Using the online Term Pay Calculator</vt:lpstr>
      <vt:lpstr>PowerPoint Presentation</vt:lpstr>
      <vt:lpstr>PowerPoint Presentation</vt:lpstr>
      <vt:lpstr>PowerPoint Presentation</vt:lpstr>
      <vt:lpstr>PowerPoint Presentation</vt:lpstr>
      <vt:lpstr>Print calculation and send to TRS with Form 113 – Retirement Termination Pay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Termination Pay</dc:title>
  <dc:creator>Darla Fitzpatrick</dc:creator>
  <cp:lastModifiedBy>Fitzpatrick, Darla</cp:lastModifiedBy>
  <cp:revision>114</cp:revision>
  <dcterms:created xsi:type="dcterms:W3CDTF">2018-01-15T03:50:24Z</dcterms:created>
  <dcterms:modified xsi:type="dcterms:W3CDTF">2018-01-18T20:57:32Z</dcterms:modified>
</cp:coreProperties>
</file>