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83" r:id="rId3"/>
    <p:sldId id="268" r:id="rId4"/>
    <p:sldId id="282" r:id="rId5"/>
    <p:sldId id="270" r:id="rId6"/>
    <p:sldId id="271" r:id="rId7"/>
    <p:sldId id="286" r:id="rId8"/>
    <p:sldId id="294" r:id="rId9"/>
    <p:sldId id="293" r:id="rId10"/>
    <p:sldId id="296" r:id="rId11"/>
    <p:sldId id="297" r:id="rId12"/>
    <p:sldId id="290" r:id="rId13"/>
    <p:sldId id="278" r:id="rId14"/>
    <p:sldId id="289" r:id="rId15"/>
    <p:sldId id="261" r:id="rId16"/>
    <p:sldId id="277" r:id="rId17"/>
    <p:sldId id="279" r:id="rId18"/>
    <p:sldId id="280" r:id="rId19"/>
    <p:sldId id="287" r:id="rId20"/>
    <p:sldId id="288" r:id="rId21"/>
    <p:sldId id="299" r:id="rId22"/>
    <p:sldId id="285" r:id="rId23"/>
    <p:sldId id="291" r:id="rId24"/>
    <p:sldId id="292" r:id="rId2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4087746-6F5E-48A8-82C3-06D3D9C43C14}" type="datetimeFigureOut">
              <a:rPr lang="en-US" smtClean="0"/>
              <a:t>2/10/2018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DB02F2B-9A62-4861-A56E-8E36AE276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1692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B77D72F-72BA-43CE-9DD8-6AB20BA06383}" type="datetimeFigureOut">
              <a:rPr lang="en-US" smtClean="0"/>
              <a:t>2/10/2018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06EE9B0-5739-443D-AC1D-1B7EB0AA0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444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EA3E9645-4DF0-439E-BD6A-A6F3F4ACDB9F}" type="slidenum">
              <a:rPr lang="en-US" altLang="en-US" smtClean="0">
                <a:latin typeface="Calibri" pitchFamily="34" charset="0"/>
              </a:rPr>
              <a:pPr eaLnBrk="1" hangingPunct="1"/>
              <a:t>4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71450" indent="-296711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86847" indent="-237369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61585" indent="-237369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136324" indent="-237369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611062" indent="-237369" defTabSz="4747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85801" indent="-237369" defTabSz="4747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560540" indent="-237369" defTabSz="4747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4035279" indent="-237369" defTabSz="4747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EA3E9645-4DF0-439E-BD6A-A6F3F4ACDB9F}" type="slidenum">
              <a:rPr lang="en-US" altLang="en-US" smtClean="0">
                <a:latin typeface="Calibri" pitchFamily="34" charset="0"/>
              </a:rPr>
              <a:pPr eaLnBrk="1" hangingPunct="1"/>
              <a:t>5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71450" indent="-296711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86847" indent="-237369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61585" indent="-237369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136324" indent="-237369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611062" indent="-237369" defTabSz="4747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85801" indent="-237369" defTabSz="4747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560540" indent="-237369" defTabSz="4747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4035279" indent="-237369" defTabSz="4747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EA3E9645-4DF0-439E-BD6A-A6F3F4ACDB9F}" type="slidenum">
              <a:rPr lang="en-US" altLang="en-US" smtClean="0">
                <a:latin typeface="Calibri" pitchFamily="34" charset="0"/>
              </a:rPr>
              <a:pPr eaLnBrk="1" hangingPunct="1"/>
              <a:t>6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E4D5-43C1-40DC-87E7-B4BBA19BB45E}" type="datetimeFigureOut">
              <a:rPr lang="en-US" smtClean="0"/>
              <a:t>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E0E9-9BB3-4B45-934F-DC277A3EE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143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E4D5-43C1-40DC-87E7-B4BBA19BB45E}" type="datetimeFigureOut">
              <a:rPr lang="en-US" smtClean="0"/>
              <a:t>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E0E9-9BB3-4B45-934F-DC277A3EE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7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E4D5-43C1-40DC-87E7-B4BBA19BB45E}" type="datetimeFigureOut">
              <a:rPr lang="en-US" smtClean="0"/>
              <a:t>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E0E9-9BB3-4B45-934F-DC277A3EE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972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E4D5-43C1-40DC-87E7-B4BBA19BB45E}" type="datetimeFigureOut">
              <a:rPr lang="en-US" smtClean="0"/>
              <a:t>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E0E9-9BB3-4B45-934F-DC277A3EE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57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E4D5-43C1-40DC-87E7-B4BBA19BB45E}" type="datetimeFigureOut">
              <a:rPr lang="en-US" smtClean="0"/>
              <a:t>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E0E9-9BB3-4B45-934F-DC277A3EE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67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E4D5-43C1-40DC-87E7-B4BBA19BB45E}" type="datetimeFigureOut">
              <a:rPr lang="en-US" smtClean="0"/>
              <a:t>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E0E9-9BB3-4B45-934F-DC277A3EE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042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E4D5-43C1-40DC-87E7-B4BBA19BB45E}" type="datetimeFigureOut">
              <a:rPr lang="en-US" smtClean="0"/>
              <a:t>2/10/2018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E0E9-9BB3-4B45-934F-DC277A3EE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450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E4D5-43C1-40DC-87E7-B4BBA19BB45E}" type="datetimeFigureOut">
              <a:rPr lang="en-US" smtClean="0"/>
              <a:t>2/10/2018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E0E9-9BB3-4B45-934F-DC277A3EE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919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E4D5-43C1-40DC-87E7-B4BBA19BB45E}" type="datetimeFigureOut">
              <a:rPr lang="en-US" smtClean="0"/>
              <a:t>2/10/2018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E0E9-9BB3-4B45-934F-DC277A3EE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19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E4D5-43C1-40DC-87E7-B4BBA19BB45E}" type="datetimeFigureOut">
              <a:rPr lang="en-US" smtClean="0"/>
              <a:t>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E0E9-9BB3-4B45-934F-DC277A3EE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990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E4D5-43C1-40DC-87E7-B4BBA19BB45E}" type="datetimeFigureOut">
              <a:rPr lang="en-US" smtClean="0"/>
              <a:t>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E0E9-9BB3-4B45-934F-DC277A3EE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503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8E4D5-43C1-40DC-87E7-B4BBA19BB45E}" type="datetimeFigureOut">
              <a:rPr lang="en-US" smtClean="0"/>
              <a:t>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CE0E9-9BB3-4B45-934F-DC277A3EE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816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williams@masbo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0B6M9_9igOWskTXN1ejdOa1RwVGM/view" TargetMode="External"/><Relationship Id="rId7" Type="http://schemas.openxmlformats.org/officeDocument/2006/relationships/hyperlink" Target="https://higherlogicdownload.s3.amazonaws.com/MTSBA/b1f16d3a-4c78-4eb6-b791-6eac7f36b3b8/UploadedImages/MT-PEC_on_OPI_Guidance.pdf" TargetMode="External"/><Relationship Id="rId2" Type="http://schemas.openxmlformats.org/officeDocument/2006/relationships/hyperlink" Target="http://opi.mt.gov/Portals/182/Page%20Files/Legislation/17JuneLegislativeSummary.pdf?ver=2017-08-17-114112-15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t-pec.org/k12issuespotlights/2017/guidance" TargetMode="External"/><Relationship Id="rId5" Type="http://schemas.openxmlformats.org/officeDocument/2006/relationships/hyperlink" Target="http://opi.mt.gov/Portals/182/Page%20Files/School%20Finance/Accounting/Guidance%20and%20Manuals/School%20Guidance%20-%202017%20Special%20Session%20Revised%2012-2017.pdf?ver=2017-12-08-103357-490" TargetMode="External"/><Relationship Id="rId4" Type="http://schemas.openxmlformats.org/officeDocument/2006/relationships/hyperlink" Target="https://drive.google.com/file/d/1S6Ww84gDXBMB3OeLX3irvMxO2OCEUs3c/view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6678" y="4038600"/>
            <a:ext cx="1863922" cy="11176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November 2017 Special Legislative Session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33800"/>
            <a:ext cx="6400800" cy="2209800"/>
          </a:xfrm>
        </p:spPr>
        <p:txBody>
          <a:bodyPr>
            <a:normAutofit/>
          </a:bodyPr>
          <a:lstStyle/>
          <a:p>
            <a:pPr algn="l">
              <a:lnSpc>
                <a:spcPct val="120000"/>
              </a:lnSpc>
              <a:spcBef>
                <a:spcPts val="1800"/>
              </a:spcBef>
            </a:pPr>
            <a:r>
              <a:rPr lang="en-US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Denise Williams, Executive Director</a:t>
            </a:r>
          </a:p>
          <a:p>
            <a:pPr algn="l"/>
            <a:r>
              <a:rPr lang="en-US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MASBO Executive Director</a:t>
            </a:r>
          </a:p>
          <a:p>
            <a:pPr algn="l"/>
            <a:r>
              <a:rPr lang="en-US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(406) 461-3659 </a:t>
            </a:r>
            <a:r>
              <a:rPr lang="en-US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dwilliams@masbo.com</a:t>
            </a: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50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838200" y="274638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GTB Example</a:t>
            </a:r>
            <a:br>
              <a:rPr lang="en-US" sz="3600" dirty="0" smtClean="0"/>
            </a:br>
            <a:r>
              <a:rPr lang="en-US" sz="2000" dirty="0" smtClean="0"/>
              <a:t>Assume statewide TV increases by 3%, district TV increases 1% </a:t>
            </a:r>
            <a:br>
              <a:rPr lang="en-US" sz="2000" dirty="0" smtClean="0"/>
            </a:br>
            <a:r>
              <a:rPr lang="en-US" sz="2000" dirty="0" smtClean="0"/>
              <a:t>and GTB budget areas increase by 2%)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4294967295"/>
          </p:nvPr>
        </p:nvSpPr>
        <p:spPr>
          <a:xfrm>
            <a:off x="381000" y="1524000"/>
            <a:ext cx="8382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</a:rPr>
              <a:t>FY2019</a:t>
            </a:r>
            <a:r>
              <a:rPr lang="en-US" sz="2800" dirty="0" smtClean="0"/>
              <a:t> Statewide GTB Ratio (Elementary)</a:t>
            </a:r>
          </a:p>
          <a:p>
            <a:pPr marL="400050" lvl="1" indent="0">
              <a:buNone/>
            </a:pPr>
            <a:r>
              <a:rPr lang="en-US" u="sng" dirty="0" smtClean="0"/>
              <a:t>Statewide taxable value (tax year 2017)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dirty="0" smtClean="0"/>
              <a:t>FY2017-18 Statewide GTB Budget Area</a:t>
            </a:r>
          </a:p>
          <a:p>
            <a:pPr marL="0" indent="0">
              <a:buNone/>
            </a:pPr>
            <a:r>
              <a:rPr lang="en-US" dirty="0" smtClean="0"/>
              <a:t>	        </a:t>
            </a:r>
            <a:r>
              <a:rPr lang="en-US" sz="2800" dirty="0" smtClean="0"/>
              <a:t>$</a:t>
            </a:r>
            <a:r>
              <a:rPr lang="en-US" sz="2800" u="sng" dirty="0" smtClean="0"/>
              <a:t>2,719,521,745.22</a:t>
            </a:r>
            <a:r>
              <a:rPr lang="en-US" dirty="0" smtClean="0"/>
              <a:t>    	</a:t>
            </a:r>
            <a:r>
              <a:rPr lang="en-US" u="sng" dirty="0" smtClean="0"/>
              <a:t>    </a:t>
            </a:r>
          </a:p>
          <a:p>
            <a:pPr marL="1257300" lvl="3" indent="0">
              <a:spcBef>
                <a:spcPts val="0"/>
              </a:spcBef>
              <a:buNone/>
            </a:pPr>
            <a:r>
              <a:rPr lang="en-US" sz="3200" dirty="0" smtClean="0"/>
              <a:t>       </a:t>
            </a:r>
            <a:r>
              <a:rPr lang="en-US" sz="2800" dirty="0" smtClean="0"/>
              <a:t>$247,105,903.40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800" b="1" dirty="0" smtClean="0"/>
              <a:t>Manhattan School: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2400" dirty="0" smtClean="0"/>
              <a:t>Guaranteed Tax Base = FY2018 GTB Budget Area X GTB ratio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2400" dirty="0" smtClean="0"/>
              <a:t>	$1,005,329.84 X </a:t>
            </a:r>
            <a:r>
              <a:rPr lang="en-US" sz="2400" dirty="0" smtClean="0">
                <a:solidFill>
                  <a:srgbClr val="FF0000"/>
                </a:solidFill>
              </a:rPr>
              <a:t>23.77</a:t>
            </a:r>
            <a:r>
              <a:rPr lang="en-US" sz="2400" dirty="0" smtClean="0"/>
              <a:t> = $23,896,690.29  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$23,896.69/mill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sz="2400" dirty="0" smtClean="0"/>
              <a:t>District taxable value =    </a:t>
            </a:r>
            <a:r>
              <a:rPr lang="en-US" sz="2400" u="sng" dirty="0" smtClean="0"/>
              <a:t>$ 7,141,673.64 </a:t>
            </a:r>
            <a:r>
              <a:rPr lang="en-US" sz="2400" dirty="0" smtClean="0"/>
              <a:t>  </a:t>
            </a:r>
            <a:r>
              <a:rPr lang="en-US" sz="2400" b="1" u="sng" dirty="0" smtClean="0">
                <a:solidFill>
                  <a:schemeClr val="accent3">
                    <a:lumMod val="50000"/>
                  </a:schemeClr>
                </a:solidFill>
              </a:rPr>
              <a:t>$  7,141.67/mill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2400" dirty="0"/>
              <a:t>	</a:t>
            </a:r>
            <a:r>
              <a:rPr lang="en-US" sz="2400" dirty="0" smtClean="0"/>
              <a:t>State GTB subsidy = 	     $16,755,016.65  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$16,755.02/mill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81800" y="229618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  </a:t>
            </a:r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</a:rPr>
              <a:t>216%</a:t>
            </a:r>
            <a:endParaRPr lang="en-US" sz="28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57800" y="321058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  </a:t>
            </a:r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</a:rPr>
              <a:t>216%</a:t>
            </a:r>
            <a:r>
              <a:rPr lang="en-US" sz="2800" dirty="0" smtClean="0"/>
              <a:t> = </a:t>
            </a:r>
            <a:r>
              <a:rPr lang="en-US" sz="2800" dirty="0" smtClean="0">
                <a:solidFill>
                  <a:srgbClr val="FF0000"/>
                </a:solidFill>
              </a:rPr>
              <a:t>23.77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649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371601"/>
            <a:ext cx="5867400" cy="3904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6917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SB261 State Budget Contingency Plan</a:t>
            </a:r>
            <a:endParaRPr lang="en-US" altLang="en-US" sz="3600" dirty="0" smtClean="0"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5449669"/>
            <a:ext cx="72366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/>
              <a:t>Let’s Review Some Basic </a:t>
            </a:r>
            <a:r>
              <a:rPr lang="en-US" sz="3600" b="1" i="1" dirty="0" smtClean="0"/>
              <a:t>Concepts . . .</a:t>
            </a:r>
            <a:endParaRPr lang="en-US" sz="3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2362200"/>
            <a:ext cx="4114799" cy="273821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124201" y="1524000"/>
            <a:ext cx="2895600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Franklin Gothic Heavy" panose="020B0903020102020204" pitchFamily="34" charset="0"/>
              </a:rPr>
              <a:t>but WAIT!</a:t>
            </a:r>
            <a:endParaRPr lang="en-US" sz="4000" dirty="0">
              <a:solidFill>
                <a:schemeClr val="bg1"/>
              </a:solidFill>
              <a:latin typeface="Franklin Gothic Heavy" panose="020B09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97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Schools</a:t>
            </a:r>
            <a:r>
              <a:rPr lang="en-US" sz="3600" dirty="0" smtClean="0"/>
              <a:t>:  “Budget Authority” vs. “Cash”</a:t>
            </a:r>
            <a:endParaRPr lang="en-US" sz="36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algn="ctr"/>
            <a:r>
              <a:rPr lang="en-US" sz="2800" dirty="0"/>
              <a:t>BUDGET AUTHORITY </a:t>
            </a:r>
            <a:r>
              <a:rPr lang="en-US" sz="2800" b="0" dirty="0" smtClean="0"/>
              <a:t>(annual)</a:t>
            </a:r>
            <a:endParaRPr lang="en-US" sz="28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4149725"/>
          </a:xfrm>
          <a:ln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2800" dirty="0"/>
              <a:t>Budget amounts are </a:t>
            </a:r>
            <a:r>
              <a:rPr lang="en-US" sz="2800" b="1" i="1" dirty="0"/>
              <a:t>estimates</a:t>
            </a:r>
            <a:r>
              <a:rPr lang="en-US" sz="2800" dirty="0"/>
              <a:t> of what you </a:t>
            </a:r>
            <a:r>
              <a:rPr lang="en-US" sz="2800" b="1" i="1" dirty="0">
                <a:solidFill>
                  <a:srgbClr val="00B050"/>
                </a:solidFill>
              </a:rPr>
              <a:t>intend to receive </a:t>
            </a:r>
            <a:r>
              <a:rPr lang="en-US" sz="2800" dirty="0"/>
              <a:t>in revenue and what you </a:t>
            </a:r>
            <a:r>
              <a:rPr lang="en-US" sz="2800" b="1" i="1" dirty="0">
                <a:solidFill>
                  <a:srgbClr val="FF0000"/>
                </a:solidFill>
              </a:rPr>
              <a:t>intend to spend </a:t>
            </a:r>
            <a:r>
              <a:rPr lang="en-US" sz="2800" dirty="0"/>
              <a:t>to operate </a:t>
            </a:r>
            <a:r>
              <a:rPr lang="en-US" sz="2800" dirty="0" smtClean="0"/>
              <a:t>the school for </a:t>
            </a:r>
            <a:r>
              <a:rPr lang="en-US" sz="2800" dirty="0"/>
              <a:t>the year</a:t>
            </a:r>
            <a:r>
              <a:rPr lang="en-US" sz="2800" dirty="0" smtClean="0"/>
              <a:t>.</a:t>
            </a:r>
          </a:p>
          <a:p>
            <a:pPr marL="0" indent="0" algn="ctr">
              <a:buNone/>
            </a:pPr>
            <a:endParaRPr lang="en-US" sz="1000" dirty="0"/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/>
              <a:t>20-9-133, MCA:</a:t>
            </a:r>
          </a:p>
          <a:p>
            <a:r>
              <a:rPr lang="en-US" dirty="0" smtClean="0"/>
              <a:t>Trustees must formally approve (adopt) an expenditure budget in order to spend money during the fiscal year (July 1 – June 30).</a:t>
            </a:r>
          </a:p>
          <a:p>
            <a:r>
              <a:rPr lang="en-US" dirty="0" smtClean="0"/>
              <a:t>Total expenditures made (or liabilities incurred) during the year must be within the approved budget.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CASH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149725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dirty="0" smtClean="0"/>
              <a:t>The </a:t>
            </a:r>
            <a:r>
              <a:rPr lang="en-US" b="1" i="1" dirty="0" smtClean="0"/>
              <a:t>actual</a:t>
            </a:r>
            <a:r>
              <a:rPr lang="en-US" dirty="0" smtClean="0"/>
              <a:t> amount of money you have on hand to spend!</a:t>
            </a:r>
          </a:p>
          <a:p>
            <a:pPr marL="400050" lvl="1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b="1" i="1" dirty="0" smtClean="0">
                <a:solidFill>
                  <a:srgbClr val="00B050"/>
                </a:solidFill>
              </a:rPr>
              <a:t>REVENUE </a:t>
            </a:r>
            <a:r>
              <a:rPr lang="en-US" dirty="0" smtClean="0"/>
              <a:t>doesn’t materialize</a:t>
            </a:r>
            <a:endParaRPr lang="en-US" dirty="0"/>
          </a:p>
          <a:p>
            <a:pPr marL="400050" lvl="1" indent="0">
              <a:spcBef>
                <a:spcPts val="0"/>
              </a:spcBef>
              <a:buNone/>
            </a:pPr>
            <a:r>
              <a:rPr lang="en-US" dirty="0" smtClean="0"/>
              <a:t>Tax receipts aren’t paid timely or are paid under protest</a:t>
            </a:r>
            <a:endParaRPr lang="en-US" dirty="0"/>
          </a:p>
          <a:p>
            <a:pPr marL="400050" lvl="1" indent="0">
              <a:buNone/>
            </a:pPr>
            <a:endParaRPr lang="en-US" sz="900" dirty="0"/>
          </a:p>
          <a:p>
            <a:pPr marL="0" indent="0">
              <a:buNone/>
            </a:pPr>
            <a:r>
              <a:rPr lang="en-US" b="1" i="1" dirty="0">
                <a:solidFill>
                  <a:srgbClr val="FF0000"/>
                </a:solidFill>
              </a:rPr>
              <a:t>EXPENDITURES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dirty="0"/>
              <a:t>unanticipated events = unanticipated </a:t>
            </a:r>
            <a:r>
              <a:rPr lang="en-US" dirty="0" smtClean="0"/>
              <a:t>expenditures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50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State</a:t>
            </a:r>
            <a:r>
              <a:rPr lang="en-US" sz="3600" b="1" dirty="0"/>
              <a:t>:</a:t>
            </a:r>
            <a:r>
              <a:rPr lang="en-US" sz="3600" b="1" dirty="0" smtClean="0"/>
              <a:t> </a:t>
            </a:r>
            <a:r>
              <a:rPr lang="en-US" sz="3600" dirty="0" smtClean="0"/>
              <a:t>“Revenue Estimates &amp; Appropriations” vs. “Cash”</a:t>
            </a:r>
            <a:endParaRPr lang="en-US" sz="36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algn="ctr"/>
            <a:r>
              <a:rPr lang="en-US" sz="2800" dirty="0"/>
              <a:t>BUDGET </a:t>
            </a:r>
            <a:r>
              <a:rPr lang="en-US" sz="2800" dirty="0" smtClean="0"/>
              <a:t>AUTHORITY </a:t>
            </a:r>
            <a:r>
              <a:rPr lang="en-US" sz="2800" b="0" dirty="0" smtClean="0"/>
              <a:t>(biennial)</a:t>
            </a:r>
            <a:endParaRPr lang="en-US" sz="28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4149725"/>
          </a:xfrm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n-US" sz="1000" dirty="0"/>
          </a:p>
          <a:p>
            <a:pPr>
              <a:spcBef>
                <a:spcPts val="0"/>
              </a:spcBef>
            </a:pPr>
            <a:r>
              <a:rPr lang="en-US" b="1" dirty="0" smtClean="0"/>
              <a:t>Article VI, sec. 9</a:t>
            </a:r>
            <a:r>
              <a:rPr lang="en-US" dirty="0" smtClean="0"/>
              <a:t> requires Governor to submit a budget (proposed expenditures and estimated revenues)</a:t>
            </a:r>
          </a:p>
          <a:p>
            <a:pPr>
              <a:spcBef>
                <a:spcPts val="0"/>
              </a:spcBef>
            </a:pPr>
            <a:r>
              <a:rPr lang="en-US" b="1" dirty="0" smtClean="0"/>
              <a:t>5-5-227</a:t>
            </a:r>
            <a:r>
              <a:rPr lang="en-US" b="1" dirty="0"/>
              <a:t>, </a:t>
            </a:r>
            <a:r>
              <a:rPr lang="en-US" b="1" dirty="0" smtClean="0"/>
              <a:t>MCA</a:t>
            </a:r>
            <a:r>
              <a:rPr lang="en-US" dirty="0" smtClean="0"/>
              <a:t> requires </a:t>
            </a:r>
            <a:r>
              <a:rPr lang="en-US" dirty="0"/>
              <a:t>Revenue &amp; Transportation Interim Committee </a:t>
            </a:r>
            <a:r>
              <a:rPr lang="en-US" dirty="0" smtClean="0"/>
              <a:t>to prepares revenue projections</a:t>
            </a:r>
          </a:p>
          <a:p>
            <a:pPr>
              <a:spcBef>
                <a:spcPts val="0"/>
              </a:spcBef>
            </a:pPr>
            <a:r>
              <a:rPr lang="en-US" b="1" dirty="0" smtClean="0"/>
              <a:t>Article VIII, sec. 9 </a:t>
            </a:r>
            <a:r>
              <a:rPr lang="en-US" dirty="0" smtClean="0"/>
              <a:t>prohibits legislature from appropriating funds in excess of the anticipated revenue </a:t>
            </a:r>
          </a:p>
          <a:p>
            <a:pPr>
              <a:spcBef>
                <a:spcPts val="600"/>
              </a:spcBef>
            </a:pPr>
            <a:r>
              <a:rPr lang="en-US" b="1" dirty="0" smtClean="0"/>
              <a:t>HB2</a:t>
            </a:r>
            <a:r>
              <a:rPr lang="en-US" dirty="0" smtClean="0"/>
              <a:t> Appropriations for state general fund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CASH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149725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dirty="0" smtClean="0"/>
              <a:t>The </a:t>
            </a:r>
            <a:r>
              <a:rPr lang="en-US" b="1" i="1" dirty="0" smtClean="0"/>
              <a:t>actual</a:t>
            </a:r>
            <a:r>
              <a:rPr lang="en-US" dirty="0" smtClean="0"/>
              <a:t> amount of money you have on hand to spend!</a:t>
            </a:r>
          </a:p>
          <a:p>
            <a:pPr marL="400050" lvl="1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b="1" i="1" dirty="0" smtClean="0">
                <a:solidFill>
                  <a:srgbClr val="00B050"/>
                </a:solidFill>
              </a:rPr>
              <a:t>REVENUE</a:t>
            </a:r>
            <a:endParaRPr lang="en-US" dirty="0" smtClean="0"/>
          </a:p>
          <a:p>
            <a:pPr marL="400050" lvl="1" indent="0">
              <a:buNone/>
            </a:pPr>
            <a:r>
              <a:rPr lang="en-US" dirty="0" smtClean="0"/>
              <a:t>Rate of revenue growth didn’t materialize</a:t>
            </a:r>
          </a:p>
          <a:p>
            <a:pPr marL="400050" lvl="1" indent="0">
              <a:buNone/>
            </a:pPr>
            <a:endParaRPr lang="en-US" sz="900" dirty="0" smtClean="0"/>
          </a:p>
          <a:p>
            <a:pPr marL="0" indent="0">
              <a:buNone/>
            </a:pPr>
            <a:r>
              <a:rPr lang="en-US" b="1" i="1" dirty="0" smtClean="0">
                <a:solidFill>
                  <a:srgbClr val="FF0000"/>
                </a:solidFill>
              </a:rPr>
              <a:t>EXPENDITURES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unanticipated events = unanticipated expenditures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supplemental appropriation requests higher than usual</a:t>
            </a:r>
          </a:p>
        </p:txBody>
      </p:sp>
    </p:spTree>
    <p:extLst>
      <p:ext uri="{BB962C8B-B14F-4D97-AF65-F5344CB8AC3E}">
        <p14:creationId xmlns:p14="http://schemas.microsoft.com/office/powerpoint/2010/main" val="324014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SB261 State Budget Contingency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300" b="1" dirty="0">
                <a:latin typeface="Calibri" panose="020F0502020204030204" pitchFamily="34" charset="0"/>
                <a:cs typeface="Calibri" panose="020F0502020204030204" pitchFamily="34" charset="0"/>
              </a:rPr>
              <a:t>SB261</a:t>
            </a:r>
            <a:r>
              <a:rPr lang="en-US" sz="3300" dirty="0">
                <a:latin typeface="Calibri" panose="020F0502020204030204" pitchFamily="34" charset="0"/>
                <a:cs typeface="Calibri" panose="020F0502020204030204" pitchFamily="34" charset="0"/>
              </a:rPr>
              <a:t> Revise state fiscal </a:t>
            </a:r>
            <a:r>
              <a:rPr lang="en-US" sz="3300" dirty="0" smtClean="0">
                <a:latin typeface="Calibri" panose="020F0502020204030204" pitchFamily="34" charset="0"/>
                <a:cs typeface="Calibri" panose="020F0502020204030204" pitchFamily="34" charset="0"/>
              </a:rPr>
              <a:t>laws</a:t>
            </a:r>
          </a:p>
          <a:p>
            <a:pPr marL="0" indent="0">
              <a:buNone/>
            </a:pPr>
            <a:r>
              <a:rPr lang="en-US" sz="3300" dirty="0" smtClean="0">
                <a:latin typeface="Calibri" panose="020F0502020204030204" pitchFamily="34" charset="0"/>
                <a:cs typeface="Calibri" panose="020F0502020204030204" pitchFamily="34" charset="0"/>
              </a:rPr>
              <a:t>See Introduction on Overview of Key Impacts of the 2017 Legislature (MT-PEC handout)</a:t>
            </a:r>
          </a:p>
          <a:p>
            <a:r>
              <a:rPr lang="en-US" sz="3300" dirty="0" smtClean="0">
                <a:latin typeface="Calibri" panose="020F0502020204030204" pitchFamily="34" charset="0"/>
                <a:cs typeface="Calibri" panose="020F0502020204030204" pitchFamily="34" charset="0"/>
              </a:rPr>
              <a:t>State’s ending fund balance dropped from $354 million to $110 million when they entered the 2017 session.</a:t>
            </a:r>
          </a:p>
          <a:p>
            <a:r>
              <a:rPr lang="en-US" sz="3300" dirty="0" smtClean="0">
                <a:latin typeface="Calibri" panose="020F0502020204030204" pitchFamily="34" charset="0"/>
                <a:cs typeface="Calibri" panose="020F0502020204030204" pitchFamily="34" charset="0"/>
              </a:rPr>
              <a:t>Governor ‘s proposed budget contained cuts in budget authority and tax shifts; legislature began with even more cuts, including K-12 education.</a:t>
            </a:r>
          </a:p>
          <a:p>
            <a:r>
              <a:rPr lang="en-US" sz="3300" dirty="0" smtClean="0">
                <a:latin typeface="Calibri" panose="020F0502020204030204" pitchFamily="34" charset="0"/>
                <a:cs typeface="Calibri" panose="020F0502020204030204" pitchFamily="34" charset="0"/>
              </a:rPr>
              <a:t>Basic options considered for K-12</a:t>
            </a:r>
          </a:p>
          <a:p>
            <a:pPr lvl="1"/>
            <a:r>
              <a:rPr lang="en-US" dirty="0" smtClean="0"/>
              <a:t>Cuts to budget authority (affects spending limits)</a:t>
            </a:r>
          </a:p>
          <a:p>
            <a:pPr lvl="1"/>
            <a:r>
              <a:rPr lang="en-US" dirty="0" smtClean="0"/>
              <a:t>Cuts to funding (shifts taxes to local level)</a:t>
            </a:r>
          </a:p>
        </p:txBody>
      </p:sp>
    </p:spTree>
    <p:extLst>
      <p:ext uri="{BB962C8B-B14F-4D97-AF65-F5344CB8AC3E}">
        <p14:creationId xmlns:p14="http://schemas.microsoft.com/office/powerpoint/2010/main" val="10545352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SB261 State Budget Contingency Plan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SB261</a:t>
            </a:r>
            <a:r>
              <a:rPr lang="en-US" dirty="0"/>
              <a:t> Revise state fiscal </a:t>
            </a:r>
            <a:r>
              <a:rPr lang="en-US" dirty="0" smtClean="0"/>
              <a:t>laws</a:t>
            </a:r>
          </a:p>
          <a:p>
            <a:r>
              <a:rPr lang="en-US" dirty="0" smtClean="0"/>
              <a:t>Revises state budgeting laws to establish a budget stabilization reserve fund.</a:t>
            </a:r>
          </a:p>
          <a:p>
            <a:r>
              <a:rPr lang="en-US" dirty="0" smtClean="0"/>
              <a:t>Addresses state general fund </a:t>
            </a:r>
            <a:r>
              <a:rPr lang="en-US" i="1" dirty="0" smtClean="0">
                <a:solidFill>
                  <a:srgbClr val="FF0000"/>
                </a:solidFill>
              </a:rPr>
              <a:t>budget reductions</a:t>
            </a:r>
            <a:r>
              <a:rPr lang="en-US" dirty="0" smtClean="0"/>
              <a:t> that the Governor shall order in the event of a general fund budget deficit.</a:t>
            </a:r>
          </a:p>
          <a:p>
            <a:r>
              <a:rPr lang="en-US" dirty="0" smtClean="0"/>
              <a:t>For 2018-2019 biennium, establishes general fund </a:t>
            </a:r>
            <a:r>
              <a:rPr lang="en-US" b="1" i="1" dirty="0" smtClean="0"/>
              <a:t>revenue shortfall triggers </a:t>
            </a:r>
            <a:r>
              <a:rPr lang="en-US" dirty="0" smtClean="0"/>
              <a:t>that result in reductions in appropriations.</a:t>
            </a:r>
          </a:p>
        </p:txBody>
      </p:sp>
    </p:spTree>
    <p:extLst>
      <p:ext uri="{BB962C8B-B14F-4D97-AF65-F5344CB8AC3E}">
        <p14:creationId xmlns:p14="http://schemas.microsoft.com/office/powerpoint/2010/main" val="13613362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820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SB261 State Budget Contingency Plan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u="sng" dirty="0" smtClean="0"/>
              <a:t>First trigger affecting schools (level 2)</a:t>
            </a:r>
          </a:p>
          <a:p>
            <a:pPr marL="0" indent="0">
              <a:buNone/>
            </a:pPr>
            <a:r>
              <a:rPr lang="en-US" sz="2800" dirty="0" smtClean="0"/>
              <a:t>If FY2017 shortfall is 0.4% or more, the following </a:t>
            </a:r>
            <a:r>
              <a:rPr lang="en-US" sz="2800" dirty="0" err="1" smtClean="0"/>
              <a:t>approps</a:t>
            </a:r>
            <a:r>
              <a:rPr lang="en-US" sz="2800" dirty="0" smtClean="0"/>
              <a:t> will be reduced by 0.5% in FY2018 and FY2019:</a:t>
            </a:r>
          </a:p>
          <a:p>
            <a:pPr marL="0" indent="0">
              <a:buNone/>
            </a:pPr>
            <a:r>
              <a:rPr lang="en-US" sz="2400" dirty="0" smtClean="0"/>
              <a:t>	OPI State Level Activities	Audiological Services</a:t>
            </a:r>
          </a:p>
          <a:p>
            <a:pPr marL="0" indent="0">
              <a:buNone/>
            </a:pPr>
            <a:r>
              <a:rPr lang="en-US" sz="2400" dirty="0" smtClean="0"/>
              <a:t>	Montana Digital Academy	Agricultural Education</a:t>
            </a:r>
          </a:p>
          <a:p>
            <a:pPr marL="0" indent="0">
              <a:buNone/>
            </a:pPr>
            <a:r>
              <a:rPr lang="en-US" sz="2400" dirty="0" smtClean="0"/>
              <a:t>	In-State Treatment		Secondary Vo-Ed</a:t>
            </a:r>
          </a:p>
          <a:p>
            <a:pPr marL="0" indent="0">
              <a:buNone/>
            </a:pPr>
            <a:r>
              <a:rPr lang="en-US" sz="2400" dirty="0" smtClean="0"/>
              <a:t>	Adult Basic Education		Gifted and Talented</a:t>
            </a:r>
          </a:p>
          <a:p>
            <a:pPr marL="0" indent="0">
              <a:buNone/>
            </a:pPr>
            <a:r>
              <a:rPr lang="en-US" sz="2400" dirty="0" smtClean="0"/>
              <a:t>	At-Risk Student Payment	State Tuition Payments</a:t>
            </a:r>
          </a:p>
          <a:p>
            <a:pPr marL="400050" lvl="1" indent="0">
              <a:buNone/>
            </a:pPr>
            <a:r>
              <a:rPr lang="en-US" sz="2400" dirty="0" smtClean="0"/>
              <a:t>	Special Education		School Foods</a:t>
            </a:r>
          </a:p>
        </p:txBody>
      </p:sp>
    </p:spTree>
    <p:extLst>
      <p:ext uri="{BB962C8B-B14F-4D97-AF65-F5344CB8AC3E}">
        <p14:creationId xmlns:p14="http://schemas.microsoft.com/office/powerpoint/2010/main" val="8896567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SB261 State Budget Contingency Plan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500" b="1" u="sng" dirty="0" smtClean="0"/>
              <a:t>Second trigger affecting schools (level 4)</a:t>
            </a:r>
          </a:p>
          <a:p>
            <a:pPr marL="0" indent="0">
              <a:buNone/>
            </a:pPr>
            <a:r>
              <a:rPr lang="en-US" sz="3000" dirty="0" smtClean="0"/>
              <a:t>If FY2017 shortfall is 1.5% or more, the following cuts to state aid to schools will be implemented in FY2018 and FY2019:</a:t>
            </a:r>
          </a:p>
          <a:p>
            <a:r>
              <a:rPr lang="en-US" sz="2600" dirty="0" smtClean="0"/>
              <a:t>$500,000 per year CTE funding</a:t>
            </a:r>
          </a:p>
          <a:p>
            <a:r>
              <a:rPr lang="en-US" sz="2600" dirty="0" smtClean="0">
                <a:solidFill>
                  <a:srgbClr val="FF0000"/>
                </a:solidFill>
              </a:rPr>
              <a:t>Data for Achievement payment suspended</a:t>
            </a:r>
          </a:p>
          <a:p>
            <a:r>
              <a:rPr lang="en-US" sz="2600" dirty="0" smtClean="0">
                <a:solidFill>
                  <a:srgbClr val="FF0000"/>
                </a:solidFill>
              </a:rPr>
              <a:t>Combined School Fund Block Grant cut (approx. 50%)</a:t>
            </a:r>
          </a:p>
          <a:p>
            <a:r>
              <a:rPr lang="en-US" sz="2600" dirty="0" smtClean="0"/>
              <a:t>FY2019 NRD payment for SB307 state school major maintenance aid </a:t>
            </a:r>
            <a:r>
              <a:rPr lang="en-US" sz="2600" dirty="0" smtClean="0">
                <a:solidFill>
                  <a:srgbClr val="FF0000"/>
                </a:solidFill>
              </a:rPr>
              <a:t>(but see HB 6 in special session . . . )</a:t>
            </a:r>
            <a:endParaRPr lang="en-US" sz="2600" dirty="0" smtClean="0"/>
          </a:p>
          <a:p>
            <a:pPr marL="0" indent="0">
              <a:spcBef>
                <a:spcPts val="1200"/>
              </a:spcBef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41584878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17-7-140, MCA</a:t>
            </a:r>
            <a:br>
              <a:rPr lang="en-US" sz="3600" dirty="0" smtClean="0"/>
            </a:br>
            <a:r>
              <a:rPr lang="en-US" sz="3600" dirty="0" smtClean="0"/>
              <a:t>Reduction in Spending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 smtClean="0"/>
              <a:t>Governor is chief budget officer</a:t>
            </a:r>
          </a:p>
          <a:p>
            <a:r>
              <a:rPr lang="en-US" sz="3000" dirty="0" smtClean="0"/>
              <a:t>Governor shall ensure that state expenditures do not exceed available revenue</a:t>
            </a:r>
          </a:p>
          <a:p>
            <a:r>
              <a:rPr lang="en-US" sz="3000" dirty="0" smtClean="0"/>
              <a:t>Governor can order cuts to general fund appropriations in the event of a state general fund budget deficit</a:t>
            </a:r>
          </a:p>
          <a:p>
            <a:pPr lvl="1"/>
            <a:r>
              <a:rPr lang="en-US" dirty="0" smtClean="0"/>
              <a:t>Exceptions include school BASE funding program, including special education</a:t>
            </a:r>
          </a:p>
          <a:p>
            <a:pPr lvl="1"/>
            <a:r>
              <a:rPr lang="en-US" dirty="0" smtClean="0"/>
              <a:t>These cuts related to Education were made:</a:t>
            </a:r>
          </a:p>
          <a:p>
            <a:pPr lvl="2"/>
            <a:r>
              <a:rPr lang="en-US" sz="2600" dirty="0" smtClean="0"/>
              <a:t>State paid Tuition was cut by $25,000 in FY2018 and FY2019</a:t>
            </a:r>
          </a:p>
          <a:p>
            <a:pPr lvl="2"/>
            <a:r>
              <a:rPr lang="en-US" sz="2600" dirty="0" smtClean="0"/>
              <a:t>OPI’s agency budget was cut by approximately $1.7 million</a:t>
            </a:r>
          </a:p>
        </p:txBody>
      </p:sp>
    </p:spTree>
    <p:extLst>
      <p:ext uri="{BB962C8B-B14F-4D97-AF65-F5344CB8AC3E}">
        <p14:creationId xmlns:p14="http://schemas.microsoft.com/office/powerpoint/2010/main" val="3172405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Review legislation passed in the 2017 regular session</a:t>
            </a:r>
          </a:p>
          <a:p>
            <a:pPr lvl="1"/>
            <a:r>
              <a:rPr lang="en-US" sz="2400" dirty="0"/>
              <a:t>HB647 &amp; </a:t>
            </a:r>
            <a:r>
              <a:rPr lang="en-US" sz="2400" dirty="0" smtClean="0"/>
              <a:t>HB2 General Fund tax shifts</a:t>
            </a:r>
            <a:endParaRPr lang="en-US" sz="2400" dirty="0"/>
          </a:p>
          <a:p>
            <a:pPr lvl="1"/>
            <a:r>
              <a:rPr lang="en-US" sz="2400" dirty="0" smtClean="0"/>
              <a:t>SB261 State budget contingency plans</a:t>
            </a:r>
          </a:p>
          <a:p>
            <a:r>
              <a:rPr lang="en-US" sz="2800" dirty="0"/>
              <a:t>17-7-140, MCA - Reduction in Spending</a:t>
            </a:r>
          </a:p>
          <a:p>
            <a:r>
              <a:rPr lang="en-US" sz="2800" dirty="0" smtClean="0"/>
              <a:t>November 2017 special session</a:t>
            </a:r>
          </a:p>
          <a:p>
            <a:pPr lvl="1"/>
            <a:r>
              <a:rPr lang="en-US" sz="2400" dirty="0" smtClean="0"/>
              <a:t>HB2</a:t>
            </a:r>
            <a:endParaRPr lang="en-US" sz="2400" dirty="0"/>
          </a:p>
          <a:p>
            <a:pPr lvl="1"/>
            <a:r>
              <a:rPr lang="en-US" sz="2400" dirty="0" smtClean="0"/>
              <a:t>HB6</a:t>
            </a:r>
            <a:endParaRPr lang="en-US" sz="2400" dirty="0"/>
          </a:p>
          <a:p>
            <a:pPr lvl="1"/>
            <a:r>
              <a:rPr lang="en-US" sz="2400" dirty="0" smtClean="0"/>
              <a:t>SB2</a:t>
            </a:r>
          </a:p>
          <a:p>
            <a:r>
              <a:rPr lang="en-US" sz="2800" dirty="0" smtClean="0"/>
              <a:t>Moving forward</a:t>
            </a:r>
          </a:p>
        </p:txBody>
      </p:sp>
    </p:spTree>
    <p:extLst>
      <p:ext uri="{BB962C8B-B14F-4D97-AF65-F5344CB8AC3E}">
        <p14:creationId xmlns:p14="http://schemas.microsoft.com/office/powerpoint/2010/main" val="2222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November 2017 Special session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/>
              <a:t>House Bill 2 </a:t>
            </a:r>
            <a:r>
              <a:rPr lang="en-US" sz="2800" dirty="0" smtClean="0"/>
              <a:t>State General Fund Appropriations – revised</a:t>
            </a:r>
          </a:p>
          <a:p>
            <a:pPr>
              <a:spcBef>
                <a:spcPts val="0"/>
              </a:spcBef>
            </a:pPr>
            <a:r>
              <a:rPr lang="en-US" sz="2600" dirty="0" smtClean="0"/>
              <a:t>SB261 reductions (levels 2 &amp; 4)</a:t>
            </a:r>
          </a:p>
          <a:p>
            <a:pPr>
              <a:spcBef>
                <a:spcPts val="0"/>
              </a:spcBef>
            </a:pPr>
            <a:r>
              <a:rPr lang="en-US" sz="2600" dirty="0" smtClean="0"/>
              <a:t>Cuts under 17-7-140 MCA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/>
              <a:t>House Bill 6 </a:t>
            </a:r>
            <a:r>
              <a:rPr lang="en-US" sz="2800" dirty="0" smtClean="0"/>
              <a:t>Fund Transfers ($9.9 million total)</a:t>
            </a:r>
          </a:p>
          <a:p>
            <a:pPr>
              <a:spcBef>
                <a:spcPts val="0"/>
              </a:spcBef>
            </a:pPr>
            <a:r>
              <a:rPr lang="en-US" sz="2600" dirty="0" smtClean="0"/>
              <a:t>Facilities Debt Service Assistance moved to Guarantee Account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Guarantee account is first source of funding for K-12 BASE aid; then state general fund kicks in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More money in Guarantee Account means less money needed from state general fund</a:t>
            </a:r>
          </a:p>
          <a:p>
            <a:pPr>
              <a:spcBef>
                <a:spcPts val="0"/>
              </a:spcBef>
            </a:pPr>
            <a:r>
              <a:rPr lang="en-US" sz="2600" dirty="0" smtClean="0"/>
              <a:t>SB260 and HB390 appropriations for Coal sub-trust for SB307 building fund permissive levy state subsidy.  FY2019 funds will be moved to state general fund </a:t>
            </a:r>
            <a:r>
              <a:rPr lang="en-US" sz="2600" b="1" dirty="0" smtClean="0"/>
              <a:t>(no SB307 help in FY2019)</a:t>
            </a:r>
            <a:r>
              <a:rPr lang="en-US" sz="2600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i="1" dirty="0" smtClean="0"/>
          </a:p>
          <a:p>
            <a:pPr marL="400050" lvl="1" indent="0">
              <a:buNone/>
            </a:pP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6651690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November 2017 Special session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8883157"/>
              </p:ext>
            </p:extLst>
          </p:nvPr>
        </p:nvGraphicFramePr>
        <p:xfrm>
          <a:off x="457200" y="1600200"/>
          <a:ext cx="82296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1066800"/>
                <a:gridCol w="914400"/>
                <a:gridCol w="3276600"/>
              </a:tblGrid>
              <a:tr h="762000">
                <a:tc gridSpan="4"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Senate Bill 2: Revise laws related to school funding block grants and reimbursements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STATE FUNDING SOURCE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FY2018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FY2019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COMMENTS</a:t>
                      </a:r>
                      <a:endParaRPr lang="en-US" b="1" dirty="0"/>
                    </a:p>
                  </a:txBody>
                  <a:tcPr/>
                </a:tc>
              </a:tr>
              <a:tr h="1351280">
                <a:tc>
                  <a:txBody>
                    <a:bodyPr/>
                    <a:lstStyle/>
                    <a:p>
                      <a:r>
                        <a:rPr lang="en-US" dirty="0" smtClean="0"/>
                        <a:t>State</a:t>
                      </a:r>
                      <a:r>
                        <a:rPr lang="en-US" baseline="0" dirty="0" smtClean="0"/>
                        <a:t> transportation reimbursement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$1.693 million each</a:t>
                      </a:r>
                      <a:r>
                        <a:rPr lang="en-US" baseline="0" dirty="0" smtClean="0"/>
                        <a:t> year</a:t>
                      </a:r>
                    </a:p>
                    <a:p>
                      <a:r>
                        <a:rPr lang="en-US" baseline="0" dirty="0" smtClean="0"/>
                        <a:t>OPI will prorate 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baseline="0" dirty="0" smtClean="0"/>
                        <a:t> semester state payments (estimate 16.3% reduction)</a:t>
                      </a:r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 smtClean="0"/>
                        <a:t>Transportation Block grant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removed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Permanent removal</a:t>
                      </a:r>
                      <a:endParaRPr lang="en-US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 smtClean="0"/>
                        <a:t>Combined Fund Block</a:t>
                      </a:r>
                      <a:r>
                        <a:rPr lang="en-US" baseline="0" dirty="0" smtClean="0"/>
                        <a:t> grant removed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Permanent removal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County block grants for transportation and retirement removed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Permanent removal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7430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November 2017 Special session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/>
              <a:t>SB2</a:t>
            </a:r>
            <a:r>
              <a:rPr lang="en-US" sz="2800" dirty="0" smtClean="0"/>
              <a:t>, Section 10:  </a:t>
            </a:r>
            <a:r>
              <a:rPr lang="en-US" sz="2800" b="1" i="1" dirty="0" smtClean="0"/>
              <a:t>No </a:t>
            </a:r>
            <a:r>
              <a:rPr lang="en-US" sz="2800" b="1" i="1" dirty="0"/>
              <a:t>local levy increase in </a:t>
            </a:r>
            <a:r>
              <a:rPr lang="en-US" sz="2800" b="1" i="1" dirty="0" smtClean="0"/>
              <a:t>FY2018, FY2019, FY2020 and FY2021</a:t>
            </a:r>
            <a:r>
              <a:rPr lang="en-US" b="1" i="1" dirty="0" smtClean="0"/>
              <a:t> </a:t>
            </a:r>
          </a:p>
          <a:p>
            <a:pPr marL="400050" lvl="1" indent="0">
              <a:buNone/>
            </a:pPr>
            <a:r>
              <a:rPr lang="en-US" sz="2400" i="1" dirty="0" smtClean="0"/>
              <a:t>Trustees </a:t>
            </a:r>
            <a:r>
              <a:rPr lang="en-US" sz="2400" b="1" i="1" dirty="0"/>
              <a:t>shall</a:t>
            </a:r>
            <a:r>
              <a:rPr lang="en-US" sz="2400" i="1" dirty="0"/>
              <a:t> transfer funds from any budgeted or non-budgeted fund (except Retirement and Debt Service) </a:t>
            </a:r>
            <a:r>
              <a:rPr lang="en-US" sz="2400" i="1" dirty="0" smtClean="0"/>
              <a:t>to the Transportation fund to eliminate an increase in school district property taxes resulting from the reductions in this act.</a:t>
            </a:r>
          </a:p>
          <a:p>
            <a:pPr marL="400050" lvl="1" indent="0">
              <a:buNone/>
            </a:pPr>
            <a:endParaRPr lang="en-US" sz="1000" i="1" dirty="0"/>
          </a:p>
          <a:p>
            <a:pPr marL="400050" lvl="1" indent="0">
              <a:buNone/>
            </a:pPr>
            <a:r>
              <a:rPr lang="en-US" sz="2400" i="1" dirty="0" smtClean="0"/>
              <a:t>Notes: </a:t>
            </a:r>
          </a:p>
          <a:p>
            <a:pPr lvl="1" indent="-342900"/>
            <a:r>
              <a:rPr lang="en-US" sz="2400" i="1" dirty="0" smtClean="0"/>
              <a:t>This is a temporary exception to 20-9-208, MCA which contains the general rules for transfers between funds.</a:t>
            </a:r>
          </a:p>
          <a:p>
            <a:pPr lvl="1" indent="-342900"/>
            <a:r>
              <a:rPr lang="en-US" sz="2400" i="1" dirty="0" smtClean="0"/>
              <a:t>Initial draft said, “</a:t>
            </a:r>
            <a:r>
              <a:rPr lang="en-US" sz="2400" b="1" i="1" dirty="0" smtClean="0"/>
              <a:t>may</a:t>
            </a:r>
            <a:r>
              <a:rPr lang="en-US" sz="2400" i="1" dirty="0" smtClean="0"/>
              <a:t> transfer” but bill sponsor and other legislators changed to “shall transfer” because intent is not to raise the local tax levy to offset reduced state payments.</a:t>
            </a:r>
          </a:p>
          <a:p>
            <a:pPr marL="400050" lvl="1" indent="0">
              <a:buNone/>
            </a:pP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8214722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Best Practices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800" i="1" dirty="0" smtClean="0"/>
              <a:t>Understand the nature and timing of the changes</a:t>
            </a:r>
          </a:p>
          <a:p>
            <a:pPr>
              <a:spcBef>
                <a:spcPts val="0"/>
              </a:spcBef>
            </a:pPr>
            <a:r>
              <a:rPr lang="en-US" sz="2800" i="1" dirty="0" smtClean="0"/>
              <a:t>Balance with county treasurer monthly</a:t>
            </a:r>
          </a:p>
          <a:p>
            <a:pPr>
              <a:spcBef>
                <a:spcPts val="0"/>
              </a:spcBef>
            </a:pPr>
            <a:r>
              <a:rPr lang="en-US" sz="2800" i="1" dirty="0" smtClean="0"/>
              <a:t>Project ending fund balance at least a few months prior to fiscal year end</a:t>
            </a:r>
          </a:p>
          <a:p>
            <a:pPr>
              <a:spcBef>
                <a:spcPts val="0"/>
              </a:spcBef>
            </a:pPr>
            <a:r>
              <a:rPr lang="en-US" sz="2800" i="1" dirty="0" smtClean="0"/>
              <a:t>Budgeting strategies:</a:t>
            </a:r>
          </a:p>
          <a:p>
            <a:pPr lvl="1">
              <a:spcBef>
                <a:spcPts val="0"/>
              </a:spcBef>
            </a:pPr>
            <a:r>
              <a:rPr lang="en-US" sz="2400" i="1" dirty="0" smtClean="0"/>
              <a:t>Consider excess funds that can be transferred</a:t>
            </a:r>
          </a:p>
          <a:p>
            <a:pPr lvl="2">
              <a:spcBef>
                <a:spcPts val="0"/>
              </a:spcBef>
            </a:pPr>
            <a:r>
              <a:rPr lang="en-US" i="1" dirty="0" smtClean="0"/>
              <a:t>Compensated Absences Fund </a:t>
            </a:r>
          </a:p>
          <a:p>
            <a:pPr lvl="2">
              <a:spcBef>
                <a:spcPts val="0"/>
              </a:spcBef>
            </a:pPr>
            <a:r>
              <a:rPr lang="en-US" i="1" dirty="0" smtClean="0"/>
              <a:t>Lease Rental Agreement Fund</a:t>
            </a:r>
          </a:p>
          <a:p>
            <a:pPr lvl="2">
              <a:spcBef>
                <a:spcPts val="0"/>
              </a:spcBef>
            </a:pPr>
            <a:r>
              <a:rPr lang="en-US" i="1" dirty="0" smtClean="0"/>
              <a:t>General Fund </a:t>
            </a:r>
            <a:r>
              <a:rPr lang="en-US" i="1" dirty="0" err="1" smtClean="0"/>
              <a:t>reappropriation</a:t>
            </a:r>
            <a:endParaRPr lang="en-US" i="1" dirty="0" smtClean="0"/>
          </a:p>
          <a:p>
            <a:pPr lvl="1">
              <a:spcBef>
                <a:spcPts val="0"/>
              </a:spcBef>
            </a:pPr>
            <a:r>
              <a:rPr lang="en-US" sz="2400" i="1" dirty="0" smtClean="0"/>
              <a:t>Maximize reserves, if possible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i="1" dirty="0"/>
              <a:t>	</a:t>
            </a:r>
            <a:r>
              <a:rPr lang="en-US" sz="2400" i="1" dirty="0" smtClean="0"/>
              <a:t>General Fund 10%	     Transportation Fund 20%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i="1" dirty="0" smtClean="0"/>
              <a:t>	Retirement Fund 20%	     Adult Education Fund 35%</a:t>
            </a:r>
          </a:p>
          <a:p>
            <a:pPr marL="400050" lvl="1" indent="0">
              <a:buNone/>
            </a:pP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4657117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Resources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en-US" dirty="0" smtClean="0"/>
              <a:t>OPI website:</a:t>
            </a:r>
          </a:p>
          <a:p>
            <a:pPr marL="400050" lvl="1" indent="0">
              <a:buNone/>
            </a:pPr>
            <a:r>
              <a:rPr lang="en-US" sz="2400" dirty="0" smtClean="0">
                <a:hlinkClick r:id="rId2"/>
              </a:rPr>
              <a:t>2017 Summary of Legislation Related to K-12 Education</a:t>
            </a:r>
            <a:endParaRPr lang="en-US" sz="2400" dirty="0" smtClean="0"/>
          </a:p>
          <a:p>
            <a:pPr marL="400050" lvl="1" indent="0">
              <a:buNone/>
            </a:pPr>
            <a:r>
              <a:rPr lang="en-US" sz="2400" dirty="0" smtClean="0">
                <a:hlinkClick r:id="rId3"/>
              </a:rPr>
              <a:t>SB 261 Reduction Information</a:t>
            </a:r>
            <a:r>
              <a:rPr lang="en-US" sz="2400" dirty="0" smtClean="0"/>
              <a:t> (spreadsheet)</a:t>
            </a:r>
          </a:p>
          <a:p>
            <a:pPr marL="400050" lvl="1" indent="0">
              <a:buNone/>
            </a:pPr>
            <a:r>
              <a:rPr lang="en-US" sz="2400" dirty="0" smtClean="0">
                <a:hlinkClick r:id="rId4"/>
              </a:rPr>
              <a:t>2017 Special Session Recap</a:t>
            </a:r>
            <a:endParaRPr lang="en-US" sz="2400" dirty="0" smtClean="0"/>
          </a:p>
          <a:p>
            <a:pPr marL="400050" lvl="1" indent="0">
              <a:buNone/>
            </a:pPr>
            <a:r>
              <a:rPr lang="en-US" sz="2400" dirty="0">
                <a:hlinkClick r:id="rId5"/>
              </a:rPr>
              <a:t>OPI Guidance on 2017 special session</a:t>
            </a:r>
            <a:endParaRPr lang="en-US" sz="2400" dirty="0"/>
          </a:p>
          <a:p>
            <a:pPr marL="400050" lvl="1" indent="0">
              <a:buNone/>
            </a:pPr>
            <a:endParaRPr lang="en-US" sz="2400" dirty="0"/>
          </a:p>
          <a:p>
            <a:pPr marL="400050" lvl="1" indent="0">
              <a:buNone/>
            </a:pPr>
            <a:r>
              <a:rPr lang="en-US" dirty="0" smtClean="0"/>
              <a:t>MT-PEC website:</a:t>
            </a:r>
          </a:p>
          <a:p>
            <a:pPr marL="400050" lvl="1" indent="0">
              <a:buNone/>
            </a:pPr>
            <a:r>
              <a:rPr lang="en-US" sz="2400" dirty="0" smtClean="0">
                <a:hlinkClick r:id="rId6"/>
              </a:rPr>
              <a:t>Guidance for SB261</a:t>
            </a:r>
            <a:endParaRPr lang="en-US" sz="2400" dirty="0" smtClean="0"/>
          </a:p>
          <a:p>
            <a:pPr marL="400050" lvl="1" indent="0">
              <a:buNone/>
            </a:pPr>
            <a:r>
              <a:rPr lang="en-US" sz="2400" dirty="0" smtClean="0">
                <a:hlinkClick r:id="rId7"/>
              </a:rPr>
              <a:t>MT-PEC Clarification on OPI Guidance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581406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HB2/HB647</a:t>
            </a:r>
            <a:r>
              <a:rPr lang="en-US" dirty="0"/>
              <a:t> General Fund “tax shifts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43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House Bill 2 is the General Appropriations Bill</a:t>
            </a:r>
          </a:p>
          <a:p>
            <a:pPr marL="0" indent="0">
              <a:buNone/>
            </a:pPr>
            <a:r>
              <a:rPr lang="en-US" dirty="0" smtClean="0"/>
              <a:t>House Bill 647 implements Section E of HB2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257024"/>
              </p:ext>
            </p:extLst>
          </p:nvPr>
        </p:nvGraphicFramePr>
        <p:xfrm>
          <a:off x="685799" y="2819400"/>
          <a:ext cx="7696201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1"/>
                <a:gridCol w="1871133"/>
                <a:gridCol w="171026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HB 647 Provision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Funding</a:t>
                      </a:r>
                      <a:r>
                        <a:rPr lang="en-US" sz="2000" baseline="0" dirty="0" smtClean="0"/>
                        <a:t> from State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Local</a:t>
                      </a:r>
                      <a:r>
                        <a:rPr lang="en-US" sz="2000" baseline="0" dirty="0" smtClean="0"/>
                        <a:t> Taxpayer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Eliminate NRD payment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Decrease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Increase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Eliminate GF Block Grant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Decrease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Increase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r>
                        <a:rPr lang="en-US" sz="2000" dirty="0" smtClean="0"/>
                        <a:t>Guaranteed Tax Base</a:t>
                      </a:r>
                      <a:r>
                        <a:rPr lang="en-US" sz="2000" baseline="0" dirty="0" smtClean="0"/>
                        <a:t> Aid (GTB) increased over 4 year period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Increase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Decrease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5105400"/>
            <a:ext cx="3581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*</a:t>
            </a:r>
            <a:r>
              <a:rPr lang="en-US" sz="2000" dirty="0" smtClean="0"/>
              <a:t>GTB statewide guarantee ratio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FY2018 193% (no change)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FY2019 216%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FY2020 224%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FY2021 232%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0" y="5486400"/>
            <a:ext cx="3886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Districts that already qualify for GTB will receive more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More districts will qualify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1351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381000" y="1371600"/>
            <a:ext cx="579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/>
              <a:t>        </a:t>
            </a:r>
          </a:p>
        </p:txBody>
      </p:sp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1828800" y="1524000"/>
            <a:ext cx="2819400" cy="1219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Over-BASE Levy</a:t>
            </a:r>
          </a:p>
        </p:txBody>
      </p:sp>
      <p:sp>
        <p:nvSpPr>
          <p:cNvPr id="31749" name="Rectangle 6"/>
          <p:cNvSpPr>
            <a:spLocks noChangeArrowheads="1"/>
          </p:cNvSpPr>
          <p:nvPr/>
        </p:nvSpPr>
        <p:spPr bwMode="auto">
          <a:xfrm>
            <a:off x="1828800" y="4876800"/>
            <a:ext cx="2819400" cy="1676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DSA/SPED/</a:t>
            </a:r>
          </a:p>
          <a:p>
            <a:pPr algn="ctr">
              <a:defRPr/>
            </a:pP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Funding </a:t>
            </a:r>
            <a:endParaRPr lang="en-US" sz="2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Components</a:t>
            </a:r>
            <a:endParaRPr lang="en-US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750" name="Rectangle 7"/>
          <p:cNvSpPr>
            <a:spLocks noChangeArrowheads="1"/>
          </p:cNvSpPr>
          <p:nvPr/>
        </p:nvSpPr>
        <p:spPr bwMode="auto">
          <a:xfrm>
            <a:off x="3429000" y="2743200"/>
            <a:ext cx="1219200" cy="2133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Guaran</a:t>
            </a:r>
            <a:endParaRPr lang="en-US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-teed</a:t>
            </a:r>
          </a:p>
          <a:p>
            <a:pPr algn="ctr">
              <a:defRPr/>
            </a:pP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Tax </a:t>
            </a:r>
          </a:p>
          <a:p>
            <a:pPr algn="ctr">
              <a:defRPr/>
            </a:pP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 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Aid</a:t>
            </a:r>
          </a:p>
          <a:p>
            <a:pPr algn="ctr">
              <a:defRPr/>
            </a:pP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(GTB)</a:t>
            </a:r>
          </a:p>
        </p:txBody>
      </p:sp>
      <p:sp>
        <p:nvSpPr>
          <p:cNvPr id="31751" name="Rectangle 8"/>
          <p:cNvSpPr>
            <a:spLocks noChangeArrowheads="1"/>
          </p:cNvSpPr>
          <p:nvPr/>
        </p:nvSpPr>
        <p:spPr bwMode="auto">
          <a:xfrm>
            <a:off x="1828800" y="2743200"/>
            <a:ext cx="1600200" cy="2133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</a:t>
            </a:r>
          </a:p>
          <a:p>
            <a:pPr algn="ctr">
              <a:defRPr/>
            </a:pP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Levy</a:t>
            </a:r>
          </a:p>
          <a:p>
            <a:pPr algn="ctr">
              <a:defRPr/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(permissive)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752" name="Rectangle 9"/>
          <p:cNvSpPr>
            <a:spLocks noChangeArrowheads="1"/>
          </p:cNvSpPr>
          <p:nvPr/>
        </p:nvSpPr>
        <p:spPr bwMode="auto">
          <a:xfrm>
            <a:off x="5410200" y="5181600"/>
            <a:ext cx="457200" cy="457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1753" name="Rectangle 10"/>
          <p:cNvSpPr>
            <a:spLocks noChangeArrowheads="1"/>
          </p:cNvSpPr>
          <p:nvPr/>
        </p:nvSpPr>
        <p:spPr bwMode="auto">
          <a:xfrm>
            <a:off x="5410200" y="5867400"/>
            <a:ext cx="457200" cy="457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1754" name="Text Box 11"/>
          <p:cNvSpPr txBox="1">
            <a:spLocks noChangeArrowheads="1"/>
          </p:cNvSpPr>
          <p:nvPr/>
        </p:nvSpPr>
        <p:spPr bwMode="auto">
          <a:xfrm>
            <a:off x="5867400" y="5862935"/>
            <a:ext cx="30110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Revenues from State</a:t>
            </a:r>
          </a:p>
        </p:txBody>
      </p:sp>
      <p:sp>
        <p:nvSpPr>
          <p:cNvPr id="31755" name="Text Box 12"/>
          <p:cNvSpPr txBox="1">
            <a:spLocks noChangeArrowheads="1"/>
          </p:cNvSpPr>
          <p:nvPr/>
        </p:nvSpPr>
        <p:spPr bwMode="auto">
          <a:xfrm>
            <a:off x="5867400" y="5177135"/>
            <a:ext cx="3124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Local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Revenues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323" name="Line 17"/>
          <p:cNvSpPr>
            <a:spLocks noChangeShapeType="1"/>
          </p:cNvSpPr>
          <p:nvPr/>
        </p:nvSpPr>
        <p:spPr bwMode="auto">
          <a:xfrm>
            <a:off x="1371600" y="2743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Line 18"/>
          <p:cNvSpPr>
            <a:spLocks noChangeShapeType="1"/>
          </p:cNvSpPr>
          <p:nvPr/>
        </p:nvSpPr>
        <p:spPr bwMode="auto">
          <a:xfrm>
            <a:off x="1371600" y="1600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Text Box 19"/>
          <p:cNvSpPr txBox="1">
            <a:spLocks noChangeArrowheads="1"/>
          </p:cNvSpPr>
          <p:nvPr/>
        </p:nvSpPr>
        <p:spPr bwMode="auto">
          <a:xfrm>
            <a:off x="199202" y="1295400"/>
            <a:ext cx="112242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Adopted</a:t>
            </a:r>
          </a:p>
          <a:p>
            <a:pPr algn="ctr">
              <a:defRPr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Budget</a:t>
            </a:r>
          </a:p>
        </p:txBody>
      </p:sp>
      <p:sp>
        <p:nvSpPr>
          <p:cNvPr id="31759" name="Text Box 20"/>
          <p:cNvSpPr txBox="1">
            <a:spLocks noChangeArrowheads="1"/>
          </p:cNvSpPr>
          <p:nvPr/>
        </p:nvSpPr>
        <p:spPr bwMode="auto">
          <a:xfrm>
            <a:off x="267505" y="2514600"/>
            <a:ext cx="98264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</a:t>
            </a:r>
          </a:p>
          <a:p>
            <a:pPr algn="ctr">
              <a:defRPr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Budget</a:t>
            </a:r>
          </a:p>
        </p:txBody>
      </p:sp>
      <p:sp>
        <p:nvSpPr>
          <p:cNvPr id="13328" name="TextBox 16"/>
          <p:cNvSpPr txBox="1">
            <a:spLocks noChangeArrowheads="1"/>
          </p:cNvSpPr>
          <p:nvPr/>
        </p:nvSpPr>
        <p:spPr bwMode="auto">
          <a:xfrm>
            <a:off x="4800600" y="3653135"/>
            <a:ext cx="2743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GTB Budget </a:t>
            </a:r>
            <a:r>
              <a:rPr lang="en-US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Area</a:t>
            </a:r>
            <a:endParaRPr lang="en-US" alt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Funding the BASE Budget</a:t>
            </a:r>
            <a:endParaRPr lang="en-US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H="1" flipV="1">
            <a:off x="4724400" y="2743200"/>
            <a:ext cx="1219200" cy="90993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4724400" y="4114800"/>
            <a:ext cx="1219200" cy="762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797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1828800" y="1524000"/>
            <a:ext cx="2819400" cy="1219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Over-BASE Levy</a:t>
            </a:r>
          </a:p>
        </p:txBody>
      </p:sp>
      <p:sp>
        <p:nvSpPr>
          <p:cNvPr id="31749" name="Rectangle 6"/>
          <p:cNvSpPr>
            <a:spLocks noChangeArrowheads="1"/>
          </p:cNvSpPr>
          <p:nvPr/>
        </p:nvSpPr>
        <p:spPr bwMode="auto">
          <a:xfrm>
            <a:off x="1828800" y="4876800"/>
            <a:ext cx="2819400" cy="1752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DSA/SPED/</a:t>
            </a:r>
          </a:p>
          <a:p>
            <a:pPr algn="ctr"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Funding </a:t>
            </a:r>
            <a:endParaRPr lang="en-US" sz="2400" dirty="0" smtClean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Components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750" name="Rectangle 7"/>
          <p:cNvSpPr>
            <a:spLocks noChangeArrowheads="1"/>
          </p:cNvSpPr>
          <p:nvPr/>
        </p:nvSpPr>
        <p:spPr bwMode="auto">
          <a:xfrm>
            <a:off x="3429000" y="2743200"/>
            <a:ext cx="1219200" cy="142571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 anchorCtr="0"/>
          <a:lstStyle/>
          <a:p>
            <a:pPr algn="ctr">
              <a:defRPr/>
            </a:pP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GTB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751" name="Rectangle 8"/>
          <p:cNvSpPr>
            <a:spLocks noChangeArrowheads="1"/>
          </p:cNvSpPr>
          <p:nvPr/>
        </p:nvSpPr>
        <p:spPr bwMode="auto">
          <a:xfrm>
            <a:off x="1828800" y="2747749"/>
            <a:ext cx="1600200" cy="14211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 anchorCtr="0"/>
          <a:lstStyle/>
          <a:p>
            <a:pPr algn="ctr">
              <a:defRPr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</a:t>
            </a:r>
          </a:p>
          <a:p>
            <a:pPr algn="ctr">
              <a:defRPr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Levy</a:t>
            </a:r>
          </a:p>
          <a:p>
            <a:pPr algn="ctr">
              <a:defRPr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(permissive)</a:t>
            </a:r>
          </a:p>
        </p:txBody>
      </p:sp>
      <p:sp>
        <p:nvSpPr>
          <p:cNvPr id="13323" name="Line 17"/>
          <p:cNvSpPr>
            <a:spLocks noChangeShapeType="1"/>
          </p:cNvSpPr>
          <p:nvPr/>
        </p:nvSpPr>
        <p:spPr bwMode="auto">
          <a:xfrm>
            <a:off x="1371600" y="2743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Line 18"/>
          <p:cNvSpPr>
            <a:spLocks noChangeShapeType="1"/>
          </p:cNvSpPr>
          <p:nvPr/>
        </p:nvSpPr>
        <p:spPr bwMode="auto">
          <a:xfrm>
            <a:off x="1371600" y="1600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Text Box 19"/>
          <p:cNvSpPr txBox="1">
            <a:spLocks noChangeArrowheads="1"/>
          </p:cNvSpPr>
          <p:nvPr/>
        </p:nvSpPr>
        <p:spPr bwMode="auto">
          <a:xfrm>
            <a:off x="207963" y="1295400"/>
            <a:ext cx="11049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b="1" dirty="0">
                <a:latin typeface="+mn-lt"/>
                <a:ea typeface="ＭＳ Ｐゴシック" pitchFamily="-111" charset="-128"/>
              </a:rPr>
              <a:t>Adopted</a:t>
            </a:r>
          </a:p>
          <a:p>
            <a:pPr algn="ctr">
              <a:defRPr/>
            </a:pPr>
            <a:r>
              <a:rPr lang="en-US" sz="2000" b="1" dirty="0">
                <a:latin typeface="+mn-lt"/>
                <a:ea typeface="ＭＳ Ｐゴシック" pitchFamily="-111" charset="-128"/>
              </a:rPr>
              <a:t>Budget</a:t>
            </a:r>
          </a:p>
        </p:txBody>
      </p:sp>
      <p:sp>
        <p:nvSpPr>
          <p:cNvPr id="31759" name="Text Box 20"/>
          <p:cNvSpPr txBox="1">
            <a:spLocks noChangeArrowheads="1"/>
          </p:cNvSpPr>
          <p:nvPr/>
        </p:nvSpPr>
        <p:spPr bwMode="auto">
          <a:xfrm>
            <a:off x="288925" y="2514600"/>
            <a:ext cx="939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b="1" dirty="0">
                <a:latin typeface="+mn-lt"/>
                <a:ea typeface="ＭＳ Ｐゴシック" pitchFamily="-111" charset="-128"/>
              </a:rPr>
              <a:t>BASE</a:t>
            </a:r>
          </a:p>
          <a:p>
            <a:pPr algn="ctr">
              <a:defRPr/>
            </a:pPr>
            <a:r>
              <a:rPr lang="en-US" sz="2000" b="1" dirty="0">
                <a:latin typeface="+mn-lt"/>
                <a:ea typeface="ＭＳ Ｐゴシック" pitchFamily="-111" charset="-128"/>
              </a:rPr>
              <a:t>Budget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Funding the BASE Budget</a:t>
            </a:r>
            <a:endParaRPr lang="en-US" sz="3600" dirty="0"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28800" y="4168914"/>
            <a:ext cx="2819400" cy="707886"/>
          </a:xfrm>
          <a:prstGeom prst="rect">
            <a:avLst/>
          </a:prstGeom>
          <a:solidFill>
            <a:schemeClr val="accent3">
              <a:lumMod val="60000"/>
              <a:lumOff val="40000"/>
              <a:alpha val="75000"/>
            </a:schemeClr>
          </a:solidFill>
          <a:ln w="444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Revenue that reduces BASE levy requirement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5181600" y="3037344"/>
            <a:ext cx="3733800" cy="2677656"/>
          </a:xfrm>
          <a:prstGeom prst="rect">
            <a:avLst/>
          </a:prstGeom>
          <a:solidFill>
            <a:schemeClr val="accent3">
              <a:lumMod val="60000"/>
              <a:lumOff val="40000"/>
              <a:alpha val="75000"/>
            </a:schemeClr>
          </a:solidFill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FB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Reappropriated</a:t>
            </a:r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Oil and gas revenue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School Block Grant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Local revenue required to be anticipated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Other non-levy revenue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K-12 Funding Payment</a:t>
            </a:r>
            <a:endParaRPr lang="en-US" sz="2000" b="1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4648200" y="3037344"/>
            <a:ext cx="533400" cy="113157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651612" y="4876800"/>
            <a:ext cx="529988" cy="8763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391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1828800" y="1524000"/>
            <a:ext cx="2819400" cy="1219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Over-BASE Levy</a:t>
            </a:r>
          </a:p>
        </p:txBody>
      </p:sp>
      <p:sp>
        <p:nvSpPr>
          <p:cNvPr id="31749" name="Rectangle 6"/>
          <p:cNvSpPr>
            <a:spLocks noChangeArrowheads="1"/>
          </p:cNvSpPr>
          <p:nvPr/>
        </p:nvSpPr>
        <p:spPr bwMode="auto">
          <a:xfrm>
            <a:off x="1828800" y="4876800"/>
            <a:ext cx="2819400" cy="1752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DSA/SPED/</a:t>
            </a:r>
          </a:p>
          <a:p>
            <a:pPr algn="ctr"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Funding </a:t>
            </a:r>
            <a:endParaRPr lang="en-US" sz="2400" dirty="0" smtClean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Components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750" name="Rectangle 7"/>
          <p:cNvSpPr>
            <a:spLocks noChangeArrowheads="1"/>
          </p:cNvSpPr>
          <p:nvPr/>
        </p:nvSpPr>
        <p:spPr bwMode="auto">
          <a:xfrm>
            <a:off x="3429000" y="2743200"/>
            <a:ext cx="1219200" cy="142571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 anchorCtr="0"/>
          <a:lstStyle/>
          <a:p>
            <a:pPr algn="ctr">
              <a:defRPr/>
            </a:pP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GTB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751" name="Rectangle 8"/>
          <p:cNvSpPr>
            <a:spLocks noChangeArrowheads="1"/>
          </p:cNvSpPr>
          <p:nvPr/>
        </p:nvSpPr>
        <p:spPr bwMode="auto">
          <a:xfrm>
            <a:off x="1828800" y="2747749"/>
            <a:ext cx="1600200" cy="14211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 anchorCtr="0"/>
          <a:lstStyle/>
          <a:p>
            <a:pPr algn="ctr">
              <a:defRPr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</a:t>
            </a:r>
          </a:p>
          <a:p>
            <a:pPr algn="ctr">
              <a:defRPr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Levy</a:t>
            </a:r>
          </a:p>
          <a:p>
            <a:pPr algn="ctr">
              <a:defRPr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(permissive)</a:t>
            </a:r>
          </a:p>
        </p:txBody>
      </p:sp>
      <p:sp>
        <p:nvSpPr>
          <p:cNvPr id="13323" name="Line 17"/>
          <p:cNvSpPr>
            <a:spLocks noChangeShapeType="1"/>
          </p:cNvSpPr>
          <p:nvPr/>
        </p:nvSpPr>
        <p:spPr bwMode="auto">
          <a:xfrm>
            <a:off x="1371600" y="2743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Line 18"/>
          <p:cNvSpPr>
            <a:spLocks noChangeShapeType="1"/>
          </p:cNvSpPr>
          <p:nvPr/>
        </p:nvSpPr>
        <p:spPr bwMode="auto">
          <a:xfrm>
            <a:off x="1371600" y="1600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Text Box 19"/>
          <p:cNvSpPr txBox="1">
            <a:spLocks noChangeArrowheads="1"/>
          </p:cNvSpPr>
          <p:nvPr/>
        </p:nvSpPr>
        <p:spPr bwMode="auto">
          <a:xfrm>
            <a:off x="207963" y="1295400"/>
            <a:ext cx="11049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b="1" dirty="0">
                <a:latin typeface="+mn-lt"/>
                <a:ea typeface="ＭＳ Ｐゴシック" pitchFamily="-111" charset="-128"/>
              </a:rPr>
              <a:t>Adopted</a:t>
            </a:r>
          </a:p>
          <a:p>
            <a:pPr algn="ctr">
              <a:defRPr/>
            </a:pPr>
            <a:r>
              <a:rPr lang="en-US" sz="2000" b="1" dirty="0">
                <a:latin typeface="+mn-lt"/>
                <a:ea typeface="ＭＳ Ｐゴシック" pitchFamily="-111" charset="-128"/>
              </a:rPr>
              <a:t>Budget</a:t>
            </a:r>
          </a:p>
        </p:txBody>
      </p:sp>
      <p:sp>
        <p:nvSpPr>
          <p:cNvPr id="31759" name="Text Box 20"/>
          <p:cNvSpPr txBox="1">
            <a:spLocks noChangeArrowheads="1"/>
          </p:cNvSpPr>
          <p:nvPr/>
        </p:nvSpPr>
        <p:spPr bwMode="auto">
          <a:xfrm>
            <a:off x="288925" y="2514600"/>
            <a:ext cx="939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b="1" dirty="0">
                <a:latin typeface="+mn-lt"/>
                <a:ea typeface="ＭＳ Ｐゴシック" pitchFamily="-111" charset="-128"/>
              </a:rPr>
              <a:t>BASE</a:t>
            </a:r>
          </a:p>
          <a:p>
            <a:pPr algn="ctr">
              <a:defRPr/>
            </a:pPr>
            <a:r>
              <a:rPr lang="en-US" sz="2000" b="1" dirty="0">
                <a:latin typeface="+mn-lt"/>
                <a:ea typeface="ＭＳ Ｐゴシック" pitchFamily="-111" charset="-128"/>
              </a:rPr>
              <a:t>Budget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Funding the BASE Budget</a:t>
            </a:r>
            <a:endParaRPr lang="en-US" sz="3600" dirty="0"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28800" y="4507468"/>
            <a:ext cx="2819400" cy="369332"/>
          </a:xfrm>
          <a:prstGeom prst="rect">
            <a:avLst/>
          </a:prstGeom>
          <a:solidFill>
            <a:schemeClr val="accent3">
              <a:lumMod val="60000"/>
              <a:lumOff val="40000"/>
              <a:alpha val="75000"/>
            </a:schemeClr>
          </a:solidFill>
          <a:ln w="317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5181600" y="3037344"/>
            <a:ext cx="3733800" cy="2677656"/>
          </a:xfrm>
          <a:prstGeom prst="rect">
            <a:avLst/>
          </a:prstGeom>
          <a:solidFill>
            <a:schemeClr val="accent3">
              <a:lumMod val="60000"/>
              <a:lumOff val="40000"/>
              <a:alpha val="75000"/>
            </a:schemeClr>
          </a:solidFill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FB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Reappropriated</a:t>
            </a:r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Oil and gas revenue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School Block Grant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Local revenue required to be anticipated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Other non-levy revenue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K-12 Funding Payment</a:t>
            </a:r>
            <a:endParaRPr lang="en-US" sz="2000" b="1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4648200" y="3037344"/>
            <a:ext cx="533400" cy="1550285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651612" y="4876800"/>
            <a:ext cx="529988" cy="8763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667000" y="1138535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FY2018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3877270"/>
            <a:ext cx="137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Increases GTB budget area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638800" y="4038600"/>
            <a:ext cx="2590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638800" y="5486400"/>
            <a:ext cx="2971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828800" y="4168914"/>
            <a:ext cx="1600200" cy="369332"/>
          </a:xfrm>
          <a:prstGeom prst="rect">
            <a:avLst/>
          </a:prstGeom>
          <a:gradFill>
            <a:gsLst>
              <a:gs pos="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  <a:lin ang="16200000" scaled="1"/>
          </a:gradFill>
          <a:ln w="25400">
            <a:solidFill>
              <a:srgbClr val="FF0000"/>
            </a:solidFill>
            <a:prstDash val="sysDot"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429000" y="4168914"/>
            <a:ext cx="1219200" cy="369332"/>
          </a:xfrm>
          <a:prstGeom prst="rect">
            <a:avLst/>
          </a:prstGeom>
          <a:gradFill>
            <a:gsLst>
              <a:gs pos="0">
                <a:schemeClr val="dk1">
                  <a:tint val="50000"/>
                  <a:satMod val="300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  <a:lin ang="16200000" scaled="1"/>
          </a:gradFill>
          <a:ln w="25400">
            <a:solidFill>
              <a:srgbClr val="FF0000"/>
            </a:solidFill>
            <a:prstDash val="sysDot"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5" name="Left Brace 24"/>
          <p:cNvSpPr/>
          <p:nvPr/>
        </p:nvSpPr>
        <p:spPr>
          <a:xfrm>
            <a:off x="1600200" y="4168914"/>
            <a:ext cx="144463" cy="369332"/>
          </a:xfrm>
          <a:prstGeom prst="leftBrace">
            <a:avLst>
              <a:gd name="adj1" fmla="val 8333"/>
              <a:gd name="adj2" fmla="val 57502"/>
            </a:avLst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58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Increases in GTB to offset the loss of block grant and NRD payments</a:t>
            </a:r>
            <a:endParaRPr lang="en-US" altLang="en-US" sz="3600" dirty="0" smtClean="0"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76599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None/>
            </a:pPr>
            <a:r>
              <a:rPr lang="en-US" altLang="en-US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State Guaranteed Tax Base Aid (GTB)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8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State subsidy for BASE mills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8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Eligibility is based on the ratio between the district’s taxable value and the district’s GTB Budget Area as compared to the statewide taxable value X</a:t>
            </a:r>
            <a:r>
              <a:rPr lang="en-US" altLang="en-US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193%* </a:t>
            </a:r>
            <a:r>
              <a:rPr lang="en-US" altLang="en-US" sz="28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and the GTB Budget Areas of all districts statewide.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8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Districts with a ratio lower</a:t>
            </a:r>
            <a:r>
              <a:rPr lang="en-US" altLang="en-US" sz="2800" dirty="0" smtClean="0">
                <a:solidFill>
                  <a:srgbClr val="FF0000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8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than the statewide ratio qualify for GTB aid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4953000"/>
            <a:ext cx="3581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*</a:t>
            </a:r>
            <a:r>
              <a:rPr lang="en-US" sz="2000" dirty="0" smtClean="0"/>
              <a:t>GTB statewide guarantee ratio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FY2018   193% (no change)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FY2019   216%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FY2020   224%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FY2021   232%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648200" y="5105400"/>
            <a:ext cx="3886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Districts that already qualify for GTB will receive more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More districts will qualify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3491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GTB Example</a:t>
            </a:r>
            <a:br>
              <a:rPr lang="en-US" sz="3600" dirty="0" smtClean="0"/>
            </a:br>
            <a:r>
              <a:rPr lang="en-US" sz="2000" dirty="0" smtClean="0"/>
              <a:t>(as calculated on the OPI Preliminary Budget Data Sheet – page 3)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4294967295"/>
          </p:nvPr>
        </p:nvSpPr>
        <p:spPr>
          <a:xfrm>
            <a:off x="533400" y="15240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</a:rPr>
              <a:t>FY2018</a:t>
            </a:r>
            <a:r>
              <a:rPr lang="en-US" sz="2800" dirty="0" smtClean="0"/>
              <a:t> Statewide GTB Ratio (Elementary)</a:t>
            </a:r>
          </a:p>
          <a:p>
            <a:pPr marL="400050" lvl="1" indent="0">
              <a:buNone/>
            </a:pPr>
            <a:r>
              <a:rPr lang="en-US" u="sng" dirty="0" smtClean="0"/>
              <a:t>Statewide taxable value (tax year 2016)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dirty="0" smtClean="0"/>
              <a:t>FY2016-17 Statewide GTB Budget Area</a:t>
            </a:r>
          </a:p>
          <a:p>
            <a:pPr marL="0" indent="0">
              <a:buNone/>
            </a:pPr>
            <a:r>
              <a:rPr lang="en-US" dirty="0" smtClean="0"/>
              <a:t>	        </a:t>
            </a:r>
            <a:r>
              <a:rPr lang="en-US" sz="2800" dirty="0" smtClean="0"/>
              <a:t>$</a:t>
            </a:r>
            <a:r>
              <a:rPr lang="en-US" sz="2800" u="sng" dirty="0" smtClean="0"/>
              <a:t>2,640,312,374.00</a:t>
            </a:r>
            <a:r>
              <a:rPr lang="en-US" dirty="0" smtClean="0"/>
              <a:t>    	</a:t>
            </a:r>
            <a:r>
              <a:rPr lang="en-US" u="sng" dirty="0" smtClean="0"/>
              <a:t>    </a:t>
            </a:r>
          </a:p>
          <a:p>
            <a:pPr marL="1257300" lvl="3" indent="0">
              <a:spcBef>
                <a:spcPts val="0"/>
              </a:spcBef>
              <a:buNone/>
            </a:pPr>
            <a:r>
              <a:rPr lang="en-US" sz="3200" dirty="0" smtClean="0"/>
              <a:t>       </a:t>
            </a:r>
            <a:r>
              <a:rPr lang="en-US" sz="2800" dirty="0" smtClean="0"/>
              <a:t>$242,260,689.61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800" b="1" dirty="0" smtClean="0"/>
              <a:t>Manhattan School: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2400" dirty="0" smtClean="0"/>
              <a:t>Guaranteed Tax Base = FY2017 GTB Budget Area X GTB ratio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2400" dirty="0" smtClean="0"/>
              <a:t>	$985,617.49  X </a:t>
            </a:r>
            <a:r>
              <a:rPr lang="en-US" sz="2400" dirty="0" smtClean="0">
                <a:solidFill>
                  <a:srgbClr val="FF0000"/>
                </a:solidFill>
              </a:rPr>
              <a:t>21.03</a:t>
            </a:r>
            <a:r>
              <a:rPr lang="en-US" sz="2400" dirty="0" smtClean="0"/>
              <a:t> = $20,727,535.81  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$20,727.54/mill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sz="2400" dirty="0" smtClean="0"/>
              <a:t>District taxable value =  </a:t>
            </a:r>
            <a:r>
              <a:rPr lang="en-US" sz="2400" u="sng" dirty="0" smtClean="0"/>
              <a:t>$ 7,070,964.00 </a:t>
            </a:r>
            <a:r>
              <a:rPr lang="en-US" sz="2400" dirty="0" smtClean="0"/>
              <a:t>  </a:t>
            </a:r>
            <a:r>
              <a:rPr lang="en-US" sz="2400" b="1" u="sng" dirty="0" smtClean="0">
                <a:solidFill>
                  <a:schemeClr val="accent3">
                    <a:lumMod val="50000"/>
                  </a:schemeClr>
                </a:solidFill>
              </a:rPr>
              <a:t>$  7,070.96/mill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2400" dirty="0"/>
              <a:t>	</a:t>
            </a:r>
            <a:r>
              <a:rPr lang="en-US" sz="2400" dirty="0" smtClean="0"/>
              <a:t>State GTB subsidy = 	   $13,656,571.81  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$13,656.57/mill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81800" y="229618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  </a:t>
            </a:r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</a:rPr>
              <a:t>193%</a:t>
            </a:r>
            <a:endParaRPr lang="en-US" sz="28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57800" y="321058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  </a:t>
            </a:r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</a:rPr>
              <a:t>193%</a:t>
            </a:r>
            <a:r>
              <a:rPr lang="en-US" sz="2800" dirty="0" smtClean="0"/>
              <a:t> = </a:t>
            </a:r>
            <a:r>
              <a:rPr lang="en-US" sz="2800" dirty="0" smtClean="0">
                <a:solidFill>
                  <a:srgbClr val="FF0000"/>
                </a:solidFill>
              </a:rPr>
              <a:t>21.03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310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685800" y="274638"/>
            <a:ext cx="76962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GTB Example</a:t>
            </a:r>
            <a:br>
              <a:rPr lang="en-US" sz="3600" dirty="0" smtClean="0"/>
            </a:br>
            <a:r>
              <a:rPr lang="en-US" sz="2000" dirty="0" smtClean="0"/>
              <a:t>Note:  this example assumes taxable values and GTB Budget areas for FY2019 are the same as FY2018, but we know that they will change from year to year)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4294967295"/>
          </p:nvPr>
        </p:nvSpPr>
        <p:spPr>
          <a:xfrm>
            <a:off x="533400" y="15240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</a:rPr>
              <a:t>FY2019</a:t>
            </a:r>
            <a:r>
              <a:rPr lang="en-US" sz="2800" dirty="0" smtClean="0"/>
              <a:t> Statewide GTB Ratio (Elementary)</a:t>
            </a:r>
          </a:p>
          <a:p>
            <a:pPr marL="400050" lvl="1" indent="0">
              <a:buNone/>
            </a:pPr>
            <a:r>
              <a:rPr lang="en-US" u="sng" dirty="0" smtClean="0"/>
              <a:t>Statewide taxable value (tax year 2017)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dirty="0" smtClean="0"/>
              <a:t>FY2017-18 Statewide GTB Budget Area</a:t>
            </a:r>
          </a:p>
          <a:p>
            <a:pPr marL="0" indent="0">
              <a:buNone/>
            </a:pPr>
            <a:r>
              <a:rPr lang="en-US" dirty="0" smtClean="0"/>
              <a:t>	        </a:t>
            </a:r>
            <a:r>
              <a:rPr lang="en-US" sz="2800" dirty="0" smtClean="0"/>
              <a:t>$</a:t>
            </a:r>
            <a:r>
              <a:rPr lang="en-US" sz="2800" u="sng" dirty="0" smtClean="0"/>
              <a:t>2,640,312,374.00</a:t>
            </a:r>
            <a:r>
              <a:rPr lang="en-US" dirty="0" smtClean="0"/>
              <a:t>    	</a:t>
            </a:r>
            <a:r>
              <a:rPr lang="en-US" u="sng" dirty="0" smtClean="0"/>
              <a:t>    </a:t>
            </a:r>
          </a:p>
          <a:p>
            <a:pPr marL="1257300" lvl="3" indent="0">
              <a:spcBef>
                <a:spcPts val="0"/>
              </a:spcBef>
              <a:buNone/>
            </a:pPr>
            <a:r>
              <a:rPr lang="en-US" sz="3200" dirty="0" smtClean="0"/>
              <a:t>       </a:t>
            </a:r>
            <a:r>
              <a:rPr lang="en-US" sz="2800" dirty="0" smtClean="0"/>
              <a:t>$242,260,689.61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800" b="1" dirty="0" smtClean="0"/>
              <a:t>Manhattan School: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2400" dirty="0" smtClean="0"/>
              <a:t>Guaranteed Tax Base = FY2018 GTB Budget Area X GTB ratio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2400" dirty="0" smtClean="0"/>
              <a:t>	$985,617.49  X </a:t>
            </a:r>
            <a:r>
              <a:rPr lang="en-US" sz="2400" dirty="0" smtClean="0">
                <a:solidFill>
                  <a:srgbClr val="FF0000"/>
                </a:solidFill>
              </a:rPr>
              <a:t>23.54</a:t>
            </a:r>
            <a:r>
              <a:rPr lang="en-US" sz="2400" dirty="0" smtClean="0"/>
              <a:t> = $23,201,435.71  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$23,201.44/mill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sz="2400" dirty="0" smtClean="0"/>
              <a:t>District taxable value =  </a:t>
            </a:r>
            <a:r>
              <a:rPr lang="en-US" sz="2400" u="sng" dirty="0" smtClean="0"/>
              <a:t>$ 7,070,964.00 </a:t>
            </a:r>
            <a:r>
              <a:rPr lang="en-US" sz="2400" dirty="0" smtClean="0"/>
              <a:t>  </a:t>
            </a:r>
            <a:r>
              <a:rPr lang="en-US" sz="2400" b="1" u="sng" dirty="0" smtClean="0">
                <a:solidFill>
                  <a:schemeClr val="accent3">
                    <a:lumMod val="50000"/>
                  </a:schemeClr>
                </a:solidFill>
              </a:rPr>
              <a:t>$  7,070.96/mill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2400" dirty="0"/>
              <a:t>	</a:t>
            </a:r>
            <a:r>
              <a:rPr lang="en-US" sz="2400" dirty="0" smtClean="0"/>
              <a:t>State GTB subsidy = 	   $16,130,471.71  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$16,130.47/mill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81800" y="229618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  </a:t>
            </a:r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</a:rPr>
              <a:t>216%</a:t>
            </a:r>
            <a:endParaRPr lang="en-US" sz="28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57800" y="321058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  </a:t>
            </a:r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</a:rPr>
              <a:t>216%</a:t>
            </a:r>
            <a:r>
              <a:rPr lang="en-US" sz="2800" dirty="0" smtClean="0"/>
              <a:t> = </a:t>
            </a:r>
            <a:r>
              <a:rPr lang="en-US" sz="2800" dirty="0" smtClean="0">
                <a:solidFill>
                  <a:srgbClr val="FF0000"/>
                </a:solidFill>
              </a:rPr>
              <a:t>23.54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593023"/>
      </p:ext>
    </p:extLst>
  </p:cSld>
  <p:clrMapOvr>
    <a:masterClrMapping/>
  </p:clrMapOvr>
</p:sld>
</file>

<file path=ppt/theme/theme1.xml><?xml version="1.0" encoding="utf-8"?>
<a:theme xmlns:a="http://schemas.openxmlformats.org/drawingml/2006/main" name="2017 LEGISLATIVE UPD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2017 LEGISLATIVE UPDATE</Template>
  <TotalTime>1181</TotalTime>
  <Words>1467</Words>
  <Application>Microsoft Office PowerPoint</Application>
  <PresentationFormat>On-screen Show (4:3)</PresentationFormat>
  <Paragraphs>285</Paragraphs>
  <Slides>24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2017 LEGISLATIVE UPDATE</vt:lpstr>
      <vt:lpstr>November 2017 Special Legislative Session</vt:lpstr>
      <vt:lpstr>Agenda</vt:lpstr>
      <vt:lpstr>HB2/HB647 General Fund “tax shifts”</vt:lpstr>
      <vt:lpstr>Funding the BASE Budget</vt:lpstr>
      <vt:lpstr>Funding the BASE Budget</vt:lpstr>
      <vt:lpstr>Funding the BASE Budget</vt:lpstr>
      <vt:lpstr>Increases in GTB to offset the loss of block grant and NRD payments</vt:lpstr>
      <vt:lpstr>GTB Example (as calculated on the OPI Preliminary Budget Data Sheet – page 3)</vt:lpstr>
      <vt:lpstr>GTB Example Note:  this example assumes taxable values and GTB Budget areas for FY2019 are the same as FY2018, but we know that they will change from year to year)</vt:lpstr>
      <vt:lpstr>GTB Example Assume statewide TV increases by 3%, district TV increases 1%  and GTB budget areas increase by 2%)</vt:lpstr>
      <vt:lpstr>PowerPoint Presentation</vt:lpstr>
      <vt:lpstr>SB261 State Budget Contingency Plan</vt:lpstr>
      <vt:lpstr>Schools:  “Budget Authority” vs. “Cash”</vt:lpstr>
      <vt:lpstr>State: “Revenue Estimates &amp; Appropriations” vs. “Cash”</vt:lpstr>
      <vt:lpstr>SB261 State Budget Contingency Plan</vt:lpstr>
      <vt:lpstr>SB261 State Budget Contingency Plan</vt:lpstr>
      <vt:lpstr>SB261 State Budget Contingency Plan</vt:lpstr>
      <vt:lpstr>SB261 State Budget Contingency Plan</vt:lpstr>
      <vt:lpstr>17-7-140, MCA Reduction in Spending</vt:lpstr>
      <vt:lpstr>November 2017 Special session</vt:lpstr>
      <vt:lpstr>November 2017 Special session</vt:lpstr>
      <vt:lpstr>November 2017 Special session</vt:lpstr>
      <vt:lpstr>Best Practices</vt:lpstr>
      <vt:lpstr>Resources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2017 LEGISLATIVE UPDATE</dc:title>
  <dc:creator>Denise</dc:creator>
  <cp:lastModifiedBy>Denise</cp:lastModifiedBy>
  <cp:revision>63</cp:revision>
  <cp:lastPrinted>2018-01-30T23:37:21Z</cp:lastPrinted>
  <dcterms:created xsi:type="dcterms:W3CDTF">2017-05-11T16:03:41Z</dcterms:created>
  <dcterms:modified xsi:type="dcterms:W3CDTF">2018-02-10T15:45:09Z</dcterms:modified>
</cp:coreProperties>
</file>