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3"/>
  </p:notesMasterIdLst>
  <p:handoutMasterIdLst>
    <p:handoutMasterId r:id="rId64"/>
  </p:handoutMasterIdLst>
  <p:sldIdLst>
    <p:sldId id="256" r:id="rId3"/>
    <p:sldId id="257" r:id="rId4"/>
    <p:sldId id="270" r:id="rId5"/>
    <p:sldId id="268" r:id="rId6"/>
    <p:sldId id="261" r:id="rId7"/>
    <p:sldId id="267" r:id="rId8"/>
    <p:sldId id="275" r:id="rId9"/>
    <p:sldId id="276" r:id="rId10"/>
    <p:sldId id="280" r:id="rId11"/>
    <p:sldId id="279" r:id="rId12"/>
    <p:sldId id="278" r:id="rId13"/>
    <p:sldId id="262" r:id="rId14"/>
    <p:sldId id="263" r:id="rId15"/>
    <p:sldId id="281" r:id="rId16"/>
    <p:sldId id="282" r:id="rId17"/>
    <p:sldId id="264" r:id="rId18"/>
    <p:sldId id="283" r:id="rId19"/>
    <p:sldId id="284" r:id="rId20"/>
    <p:sldId id="285" r:id="rId21"/>
    <p:sldId id="286" r:id="rId22"/>
    <p:sldId id="287" r:id="rId23"/>
    <p:sldId id="288" r:id="rId24"/>
    <p:sldId id="318" r:id="rId25"/>
    <p:sldId id="289" r:id="rId26"/>
    <p:sldId id="315" r:id="rId27"/>
    <p:sldId id="316" r:id="rId28"/>
    <p:sldId id="291" r:id="rId29"/>
    <p:sldId id="292" r:id="rId30"/>
    <p:sldId id="293" r:id="rId31"/>
    <p:sldId id="294" r:id="rId32"/>
    <p:sldId id="295" r:id="rId33"/>
    <p:sldId id="296" r:id="rId34"/>
    <p:sldId id="313" r:id="rId35"/>
    <p:sldId id="314" r:id="rId36"/>
    <p:sldId id="297" r:id="rId37"/>
    <p:sldId id="320" r:id="rId38"/>
    <p:sldId id="321" r:id="rId39"/>
    <p:sldId id="326" r:id="rId40"/>
    <p:sldId id="298" r:id="rId41"/>
    <p:sldId id="299" r:id="rId42"/>
    <p:sldId id="325" r:id="rId43"/>
    <p:sldId id="327" r:id="rId44"/>
    <p:sldId id="300" r:id="rId45"/>
    <p:sldId id="322" r:id="rId46"/>
    <p:sldId id="323" r:id="rId47"/>
    <p:sldId id="301" r:id="rId48"/>
    <p:sldId id="302" r:id="rId49"/>
    <p:sldId id="328" r:id="rId50"/>
    <p:sldId id="329" r:id="rId51"/>
    <p:sldId id="305" r:id="rId52"/>
    <p:sldId id="330" r:id="rId53"/>
    <p:sldId id="331" r:id="rId54"/>
    <p:sldId id="306" r:id="rId55"/>
    <p:sldId id="307" r:id="rId56"/>
    <p:sldId id="308" r:id="rId57"/>
    <p:sldId id="309" r:id="rId58"/>
    <p:sldId id="310" r:id="rId59"/>
    <p:sldId id="311" r:id="rId60"/>
    <p:sldId id="312" r:id="rId61"/>
    <p:sldId id="274" r:id="rId62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1" autoAdjust="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2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38A1D3B-4DF9-4F3B-82AE-1470F3778D39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EA039B8-7315-451E-9B21-7ED3F4DBA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2700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D9892F2-2B42-4016-B915-7E48A7475C62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2DF964E-DF02-4997-9DDE-88CF3B0EB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119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929643" y="3329940"/>
            <a:ext cx="7437119" cy="3154680"/>
          </a:xfrm>
          <a:prstGeom prst="rect">
            <a:avLst/>
          </a:prstGeom>
        </p:spPr>
        <p:txBody>
          <a:bodyPr lIns="93157" tIns="93157" rIns="93157" bIns="93157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069" indent="-2754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645" indent="-22032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30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296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619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277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4934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593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BC434F-2C49-41E9-A4CC-0C38FAF72E7B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18</a:t>
            </a:fld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57060-873A-4C44-85EF-A21EA32CFF3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0530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152E899-376B-4938-9889-90AA2B80FE4D}" type="slidenum">
              <a:rPr lang="en-US" altLang="en-US" smtClean="0">
                <a:cs typeface="Arial" pitchFamily="34" charset="0"/>
              </a:rPr>
              <a:pPr eaLnBrk="1" hangingPunct="1"/>
              <a:t>20</a:t>
            </a:fld>
            <a:endParaRPr lang="en-US" altLang="en-US" smtClean="0">
              <a:cs typeface="Arial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7188" y="527050"/>
            <a:ext cx="3505200" cy="26289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7369" y="3329940"/>
            <a:ext cx="6821664" cy="31534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047C1E2-0E47-45B8-A970-E346277E4E38}" type="slidenum">
              <a:rPr lang="en-US" altLang="en-US" smtClean="0">
                <a:cs typeface="Arial" pitchFamily="34" charset="0"/>
              </a:rPr>
              <a:pPr eaLnBrk="1" hangingPunct="1"/>
              <a:t>31</a:t>
            </a:fld>
            <a:endParaRPr lang="en-US" altLang="en-US" smtClean="0">
              <a:cs typeface="Arial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7188" y="527050"/>
            <a:ext cx="3505200" cy="26289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7369" y="3329940"/>
            <a:ext cx="6821664" cy="31534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047C1E2-0E47-45B8-A970-E346277E4E38}" type="slidenum">
              <a:rPr lang="en-US" altLang="en-US" smtClean="0">
                <a:cs typeface="Arial" pitchFamily="34" charset="0"/>
              </a:rPr>
              <a:pPr eaLnBrk="1" hangingPunct="1"/>
              <a:t>32</a:t>
            </a:fld>
            <a:endParaRPr lang="en-US" altLang="en-US" smtClean="0">
              <a:cs typeface="Arial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7188" y="527050"/>
            <a:ext cx="3505200" cy="26289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7369" y="3329940"/>
            <a:ext cx="6821664" cy="31534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047C1E2-0E47-45B8-A970-E346277E4E38}" type="slidenum">
              <a:rPr lang="en-US" altLang="en-US" smtClean="0">
                <a:cs typeface="Arial" pitchFamily="34" charset="0"/>
              </a:rPr>
              <a:pPr eaLnBrk="1" hangingPunct="1"/>
              <a:t>33</a:t>
            </a:fld>
            <a:endParaRPr lang="en-US" altLang="en-US" smtClean="0">
              <a:cs typeface="Arial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7188" y="527050"/>
            <a:ext cx="3505200" cy="26289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7369" y="3329940"/>
            <a:ext cx="6821664" cy="31534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047C1E2-0E47-45B8-A970-E346277E4E38}" type="slidenum">
              <a:rPr lang="en-US" altLang="en-US" smtClean="0">
                <a:cs typeface="Arial" pitchFamily="34" charset="0"/>
              </a:rPr>
              <a:pPr eaLnBrk="1" hangingPunct="1"/>
              <a:t>34</a:t>
            </a:fld>
            <a:endParaRPr lang="en-US" altLang="en-US" smtClean="0">
              <a:cs typeface="Arial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7188" y="527050"/>
            <a:ext cx="3505200" cy="26289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7369" y="3329940"/>
            <a:ext cx="6821664" cy="31534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047C1E2-0E47-45B8-A970-E346277E4E38}" type="slidenum">
              <a:rPr lang="en-US" altLang="en-US" smtClean="0">
                <a:cs typeface="Arial" pitchFamily="34" charset="0"/>
              </a:rPr>
              <a:pPr eaLnBrk="1" hangingPunct="1"/>
              <a:t>35</a:t>
            </a:fld>
            <a:endParaRPr lang="en-US" altLang="en-US" smtClean="0">
              <a:cs typeface="Arial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7188" y="527050"/>
            <a:ext cx="3505200" cy="26289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7369" y="3329940"/>
            <a:ext cx="6821664" cy="31534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A3E9645-4DF0-439E-BD6A-A6F3F4ACDB9F}" type="slidenum">
              <a:rPr lang="en-US" altLang="en-US" smtClean="0">
                <a:latin typeface="Calibri" pitchFamily="34" charset="0"/>
              </a:rPr>
              <a:pPr eaLnBrk="1" hangingPunct="1"/>
              <a:t>39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A3E9645-4DF0-439E-BD6A-A6F3F4ACDB9F}" type="slidenum">
              <a:rPr lang="en-US" altLang="en-US" smtClean="0">
                <a:latin typeface="Calibri" pitchFamily="34" charset="0"/>
              </a:rPr>
              <a:pPr eaLnBrk="1" hangingPunct="1"/>
              <a:t>41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069" indent="-2754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645" indent="-22032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30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296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619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277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4934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593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BC434F-2C49-41E9-A4CC-0C38FAF72E7B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10</a:t>
            </a:fld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A3E9645-4DF0-439E-BD6A-A6F3F4ACDB9F}" type="slidenum">
              <a:rPr lang="en-US" altLang="en-US" smtClean="0">
                <a:latin typeface="Calibri" pitchFamily="34" charset="0"/>
              </a:rPr>
              <a:pPr eaLnBrk="1" hangingPunct="1"/>
              <a:t>42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A3E9645-4DF0-439E-BD6A-A6F3F4ACDB9F}" type="slidenum">
              <a:rPr lang="en-US" altLang="en-US" smtClean="0">
                <a:latin typeface="Calibri" pitchFamily="34" charset="0"/>
              </a:rPr>
              <a:pPr eaLnBrk="1" hangingPunct="1"/>
              <a:t>43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A3E9645-4DF0-439E-BD6A-A6F3F4ACDB9F}" type="slidenum">
              <a:rPr lang="en-US" altLang="en-US" smtClean="0">
                <a:latin typeface="Calibri" pitchFamily="34" charset="0"/>
              </a:rPr>
              <a:pPr eaLnBrk="1" hangingPunct="1"/>
              <a:t>44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A3E9645-4DF0-439E-BD6A-A6F3F4ACDB9F}" type="slidenum">
              <a:rPr lang="en-US" altLang="en-US" smtClean="0">
                <a:latin typeface="Calibri" pitchFamily="34" charset="0"/>
              </a:rPr>
              <a:pPr eaLnBrk="1" hangingPunct="1"/>
              <a:t>46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A3E9645-4DF0-439E-BD6A-A6F3F4ACDB9F}" type="slidenum">
              <a:rPr lang="en-US" altLang="en-US" smtClean="0">
                <a:latin typeface="Calibri" pitchFamily="34" charset="0"/>
              </a:rPr>
              <a:pPr eaLnBrk="1" hangingPunct="1"/>
              <a:t>47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71450" indent="-296711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6847" indent="-23736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61585" indent="-23736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6324" indent="-23736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11062" indent="-237369" defTabSz="474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85801" indent="-237369" defTabSz="474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60540" indent="-237369" defTabSz="474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35279" indent="-237369" defTabSz="474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A3E9645-4DF0-439E-BD6A-A6F3F4ACDB9F}" type="slidenum">
              <a:rPr lang="en-US" altLang="en-US" smtClean="0">
                <a:latin typeface="Calibri" pitchFamily="34" charset="0"/>
              </a:rPr>
              <a:pPr eaLnBrk="1" hangingPunct="1"/>
              <a:t>49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A3E9645-4DF0-439E-BD6A-A6F3F4ACDB9F}" type="slidenum">
              <a:rPr lang="en-US" altLang="en-US" smtClean="0">
                <a:latin typeface="Calibri" pitchFamily="34" charset="0"/>
              </a:rPr>
              <a:pPr eaLnBrk="1" hangingPunct="1"/>
              <a:t>50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069" indent="-2754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645" indent="-22032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30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296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619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277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4934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593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BC434F-2C49-41E9-A4CC-0C38FAF72E7B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11</a:t>
            </a:fld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069" indent="-2754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645" indent="-22032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30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296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619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277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4934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593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BC434F-2C49-41E9-A4CC-0C38FAF72E7B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12</a:t>
            </a:fld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069" indent="-2754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645" indent="-22032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30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296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619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277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4934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593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737FB89-117C-49E8-9F09-AFB80F85D6DF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13</a:t>
            </a:fld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069" indent="-2754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645" indent="-22032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30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296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619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277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4934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593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BC434F-2C49-41E9-A4CC-0C38FAF72E7B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14</a:t>
            </a:fld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069" indent="-2754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645" indent="-22032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30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296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619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277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4934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593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BC434F-2C49-41E9-A4CC-0C38FAF72E7B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15</a:t>
            </a:fld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069" indent="-2754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645" indent="-22032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30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296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619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277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4934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593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4180346-11D4-4A76-B58A-A5CE87EEBA1F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16</a:t>
            </a:fld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069" indent="-2754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645" indent="-22032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30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296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619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277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4934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593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4180346-11D4-4A76-B58A-A5CE87EEBA1F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17</a:t>
            </a:fld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DF9C-0972-4E29-A9EB-3F5E15CCF9AA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9EFC-131B-4FA2-95AC-F1A124E2C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784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DF9C-0972-4E29-A9EB-3F5E15CCF9AA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9EFC-131B-4FA2-95AC-F1A124E2C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350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DF9C-0972-4E29-A9EB-3F5E15CCF9AA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9EFC-131B-4FA2-95AC-F1A124E2C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6826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32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4634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6453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0357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2931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7872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0627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659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DF9C-0972-4E29-A9EB-3F5E15CCF9AA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9EFC-131B-4FA2-95AC-F1A124E2C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0652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7137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2137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2491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B28FD-729B-4283-8E37-1F938AA0A4A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922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DF9C-0972-4E29-A9EB-3F5E15CCF9AA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9EFC-131B-4FA2-95AC-F1A124E2C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834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DF9C-0972-4E29-A9EB-3F5E15CCF9AA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9EFC-131B-4FA2-95AC-F1A124E2C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061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DF9C-0972-4E29-A9EB-3F5E15CCF9AA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9EFC-131B-4FA2-95AC-F1A124E2C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1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DF9C-0972-4E29-A9EB-3F5E15CCF9AA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9EFC-131B-4FA2-95AC-F1A124E2C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24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DF9C-0972-4E29-A9EB-3F5E15CCF9AA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9EFC-131B-4FA2-95AC-F1A124E2C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99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DF9C-0972-4E29-A9EB-3F5E15CCF9AA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9EFC-131B-4FA2-95AC-F1A124E2C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30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DF9C-0972-4E29-A9EB-3F5E15CCF9AA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9EFC-131B-4FA2-95AC-F1A124E2C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29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DDF9C-0972-4E29-A9EB-3F5E15CCF9AA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B9EFC-131B-4FA2-95AC-F1A124E2C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661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350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williams@masbo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i.mt.gov/" TargetMode="External"/><Relationship Id="rId2" Type="http://schemas.openxmlformats.org/officeDocument/2006/relationships/hyperlink" Target="http://opi.mt.gov/LinkClick.aspx?fileticket=tzjBP7PBdaw%3d&amp;portalid=182" TargetMode="Externa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mailto:dwilliams@masbo.com" TargetMode="Externa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BUDGET BASICS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191000"/>
            <a:ext cx="6781800" cy="1828800"/>
          </a:xfrm>
        </p:spPr>
        <p:txBody>
          <a:bodyPr>
            <a:normAutofit fontScale="77500" lnSpcReduction="20000"/>
          </a:bodyPr>
          <a:lstStyle/>
          <a:p>
            <a:pPr algn="l"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Denise Williams, Executive Director</a:t>
            </a:r>
          </a:p>
          <a:p>
            <a:pPr algn="l"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MT Association of School Business Officials (MASBO)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n-US" sz="2800" dirty="0" smtClean="0">
                <a:solidFill>
                  <a:schemeClr val="tx1"/>
                </a:solidFill>
              </a:rPr>
              <a:t>406-461-3659 or </a:t>
            </a:r>
            <a:r>
              <a:rPr lang="en-US" sz="2800" dirty="0" smtClean="0">
                <a:solidFill>
                  <a:schemeClr val="tx1"/>
                </a:solidFill>
                <a:hlinkClick r:id="rId2"/>
              </a:rPr>
              <a:t>dwilliams@masbo.com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March 21 - Great Falls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March 26 - Billings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April 24 – Fairmont Hot Springs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01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" altLang="en-US" sz="4000" dirty="0" smtClean="0">
                <a:solidFill>
                  <a:prstClr val="black"/>
                </a:solidFill>
                <a:latin typeface="Calibri"/>
              </a:rPr>
              <a:t>Terminology and Concepts</a:t>
            </a:r>
          </a:p>
          <a:p>
            <a:pPr algn="ctr" eaLnBrk="1" hangingPunct="1"/>
            <a:r>
              <a:rPr lang="en" altLang="en-US" sz="2500" dirty="0" smtClean="0">
                <a:solidFill>
                  <a:prstClr val="black"/>
                </a:solidFill>
                <a:latin typeface="Calibri"/>
              </a:rPr>
              <a:t>Fund Balance</a:t>
            </a:r>
            <a:endParaRPr lang="en-US" altLang="en-US" sz="2500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685800" y="1600200"/>
            <a:ext cx="7620000" cy="4910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3200" b="1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Fund Balance </a:t>
            </a: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(cash + receivables – payables)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Beginning 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Fund </a:t>
            </a: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Balance (July 1)	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+ Current Year Receipts</a:t>
            </a:r>
            <a:endParaRPr lang="en-US" altLang="en-US" sz="2800" dirty="0" smtClean="0">
              <a:solidFill>
                <a:srgbClr val="00B050"/>
              </a:solidFill>
              <a:latin typeface="Calibri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en-US" altLang="en-US" sz="2800" u="sng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-  Current </a:t>
            </a:r>
            <a:r>
              <a:rPr lang="en-US" altLang="en-US" sz="2800" u="sng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Year </a:t>
            </a:r>
            <a:r>
              <a:rPr lang="en-US" altLang="en-US" sz="2800" u="sng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Expenditures</a:t>
            </a:r>
            <a:endParaRPr lang="en-US" altLang="en-US" sz="2800" u="sng" dirty="0" smtClean="0">
              <a:solidFill>
                <a:srgbClr val="FF0000"/>
              </a:solidFill>
              <a:latin typeface="Calibri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Ending 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Fund </a:t>
            </a: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Balance (June 30)</a:t>
            </a:r>
            <a:endParaRPr lang="en-US" altLang="en-US" sz="2800" dirty="0">
              <a:solidFill>
                <a:prstClr val="black"/>
              </a:solidFill>
              <a:latin typeface="Calibri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57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" altLang="en-US" sz="4000" dirty="0" smtClean="0">
                <a:solidFill>
                  <a:prstClr val="black"/>
                </a:solidFill>
                <a:latin typeface="Calibri"/>
              </a:rPr>
              <a:t>Terminology and Concepts</a:t>
            </a:r>
          </a:p>
          <a:p>
            <a:pPr algn="ctr" eaLnBrk="1" hangingPunct="1"/>
            <a:r>
              <a:rPr lang="en" altLang="en-US" sz="2500" dirty="0" smtClean="0">
                <a:solidFill>
                  <a:prstClr val="black"/>
                </a:solidFill>
                <a:latin typeface="Calibri"/>
              </a:rPr>
              <a:t>Fund Balance - Example</a:t>
            </a:r>
            <a:endParaRPr lang="en-US" altLang="en-US" sz="2500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685800" y="1600200"/>
            <a:ext cx="7620000" cy="4910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3200" b="1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Fund Balance </a:t>
            </a: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(cash + receivables – payables)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Beginning 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Fund </a:t>
            </a: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Balance (July 1)		$  95,000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+ Current Year Receipts			</a:t>
            </a:r>
            <a:r>
              <a:rPr lang="en-US" altLang="en-US" sz="2800" dirty="0" smtClean="0">
                <a:solidFill>
                  <a:srgbClr val="00B050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$940,000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u="sng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-  Current </a:t>
            </a:r>
            <a:r>
              <a:rPr lang="en-US" altLang="en-US" sz="2800" u="sng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Year </a:t>
            </a:r>
            <a:r>
              <a:rPr lang="en-US" altLang="en-US" sz="2800" u="sng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Expenditures</a:t>
            </a: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	</a:t>
            </a:r>
            <a:r>
              <a:rPr lang="en-US" altLang="en-US" sz="2800" u="sng" dirty="0" smtClean="0">
                <a:solidFill>
                  <a:srgbClr val="FF0000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$925,000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Ending 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Fund </a:t>
            </a: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Balance (June 30)		$110,000</a:t>
            </a:r>
            <a:endParaRPr lang="en-US" altLang="en-US" sz="2800" dirty="0">
              <a:solidFill>
                <a:prstClr val="black"/>
              </a:solidFill>
              <a:latin typeface="Calibri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88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" altLang="en-US" sz="4000" dirty="0" smtClean="0">
                <a:solidFill>
                  <a:prstClr val="black"/>
                </a:solidFill>
                <a:latin typeface="Calibri"/>
              </a:rPr>
              <a:t>Terminology and Concepts</a:t>
            </a:r>
          </a:p>
          <a:p>
            <a:pPr algn="ctr" eaLnBrk="1" hangingPunct="1"/>
            <a:r>
              <a:rPr lang="en" altLang="en-US" sz="2500" dirty="0" smtClean="0">
                <a:solidFill>
                  <a:prstClr val="black"/>
                </a:solidFill>
                <a:latin typeface="Calibri"/>
              </a:rPr>
              <a:t>“Fund Balance”, “Reserves” and “Reappropriation”</a:t>
            </a:r>
            <a:endParaRPr lang="en-US" altLang="en-US" sz="2500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910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3200" b="1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Fund Balance </a:t>
            </a: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(cash + receivables – payables)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</a:t>
            </a:r>
            <a:r>
              <a:rPr lang="en-US" altLang="en-US" sz="24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</a:t>
            </a: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Beginning 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Fund </a:t>
            </a: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Balance 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	+ Current Year Receipts</a:t>
            </a:r>
          </a:p>
          <a:p>
            <a:pPr lvl="1" eaLnBrk="1" hangingPunct="1"/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	</a:t>
            </a:r>
            <a:r>
              <a:rPr lang="en-US" altLang="en-US" sz="2800" u="sng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-  </a:t>
            </a:r>
            <a:r>
              <a:rPr lang="en-US" altLang="en-US" sz="2800" u="sng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Current Year Expenditures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	Ending 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Fund </a:t>
            </a: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Balance </a:t>
            </a:r>
            <a:endParaRPr lang="en-US" altLang="en-US" sz="2800" dirty="0">
              <a:solidFill>
                <a:prstClr val="black"/>
              </a:solidFill>
              <a:latin typeface="Calibri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8197" name="Line 6"/>
          <p:cNvSpPr>
            <a:spLocks noChangeShapeType="1"/>
          </p:cNvSpPr>
          <p:nvPr/>
        </p:nvSpPr>
        <p:spPr bwMode="auto">
          <a:xfrm flipH="1">
            <a:off x="1828800" y="4291280"/>
            <a:ext cx="119196" cy="56641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198" name="Line 7"/>
          <p:cNvSpPr>
            <a:spLocks noChangeShapeType="1"/>
          </p:cNvSpPr>
          <p:nvPr/>
        </p:nvSpPr>
        <p:spPr bwMode="auto">
          <a:xfrm>
            <a:off x="4038600" y="4291280"/>
            <a:ext cx="152400" cy="56641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6172200" y="4895671"/>
            <a:ext cx="2209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Return to state </a:t>
            </a:r>
            <a:r>
              <a:rPr lang="en-US" altLang="en-US" sz="24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(General Fund only)</a:t>
            </a:r>
            <a:endParaRPr lang="en-US" altLang="en-US" sz="2400" dirty="0">
              <a:solidFill>
                <a:prstClr val="black"/>
              </a:solidFill>
              <a:latin typeface="Calibri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3124200" y="4876800"/>
            <a:ext cx="258186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dirty="0" err="1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Reappropriate</a:t>
            </a:r>
            <a:endParaRPr lang="en-US" altLang="en-US" sz="2400" dirty="0">
              <a:solidFill>
                <a:prstClr val="black"/>
              </a:solidFill>
              <a:latin typeface="Calibri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(reduces revenue </a:t>
            </a:r>
          </a:p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requirement in</a:t>
            </a:r>
          </a:p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next year’s budget)</a:t>
            </a:r>
          </a:p>
        </p:txBody>
      </p:sp>
      <p:sp>
        <p:nvSpPr>
          <p:cNvPr id="8201" name="Line 7"/>
          <p:cNvSpPr>
            <a:spLocks noChangeShapeType="1"/>
          </p:cNvSpPr>
          <p:nvPr/>
        </p:nvSpPr>
        <p:spPr bwMode="auto">
          <a:xfrm>
            <a:off x="4648200" y="4191000"/>
            <a:ext cx="2286000" cy="66669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457200" y="4857690"/>
            <a:ext cx="2438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Reserves (</a:t>
            </a:r>
            <a:r>
              <a:rPr lang="en-US" altLang="en-US" sz="24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keep for cash flow purposes)</a:t>
            </a:r>
          </a:p>
        </p:txBody>
      </p:sp>
    </p:spTree>
    <p:extLst>
      <p:ext uri="{BB962C8B-B14F-4D97-AF65-F5344CB8AC3E}">
        <p14:creationId xmlns:p14="http://schemas.microsoft.com/office/powerpoint/2010/main" val="174696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prstClr val="black"/>
                </a:solidFill>
              </a:rPr>
              <a:t>        </a:t>
            </a:r>
          </a:p>
        </p:txBody>
      </p:sp>
      <p:graphicFrame>
        <p:nvGraphicFramePr>
          <p:cNvPr id="181279" name="Group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438942"/>
              </p:ext>
            </p:extLst>
          </p:nvPr>
        </p:nvGraphicFramePr>
        <p:xfrm>
          <a:off x="228600" y="2359660"/>
          <a:ext cx="8610600" cy="3888740"/>
        </p:xfrm>
        <a:graphic>
          <a:graphicData uri="http://schemas.openxmlformats.org/drawingml/2006/table">
            <a:tbl>
              <a:tblPr/>
              <a:tblGrid>
                <a:gridCol w="2590800"/>
                <a:gridCol w="6019800"/>
              </a:tblGrid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Fund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Operating Reserve Limit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General (01)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Greater of $10,000 or 10% of ensuing year budget (20-9-104, MCA)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Transportation (10)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20% of ensuing year budget (20-10-144, MCA)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Retirement (14)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20% of ensuing year budget (20-9-501, MCA)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Adult Ed (17)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35% of ensuing year budget (20-7-713, MCA)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3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Debt Service (50)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Approximate amount of payments due between July 1 and November 30 of 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second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ensuing year (20-9-438, MCA)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4" name="Rectangle 51"/>
          <p:cNvSpPr>
            <a:spLocks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" altLang="en-US" sz="4000" dirty="0">
                <a:solidFill>
                  <a:prstClr val="black"/>
                </a:solidFill>
                <a:latin typeface="Calibri"/>
              </a:rPr>
              <a:t>Terminology and Concepts</a:t>
            </a:r>
          </a:p>
          <a:p>
            <a:pPr algn="ctr" eaLnBrk="1" hangingPunct="1"/>
            <a:r>
              <a:rPr lang="en" altLang="en-US" sz="2500" dirty="0">
                <a:solidFill>
                  <a:prstClr val="black"/>
                </a:solidFill>
                <a:latin typeface="Calibri"/>
              </a:rPr>
              <a:t>“Fund Balance”, “Reserves” and “Reappropriation”</a:t>
            </a:r>
            <a:endParaRPr lang="en-US" altLang="en-US" sz="2500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17436" name="Rectangle 53"/>
          <p:cNvSpPr>
            <a:spLocks noChangeArrowheads="1"/>
          </p:cNvSpPr>
          <p:nvPr/>
        </p:nvSpPr>
        <p:spPr bwMode="auto">
          <a:xfrm>
            <a:off x="609600" y="1752600"/>
            <a:ext cx="7924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dirty="0" smtClean="0">
                <a:solidFill>
                  <a:prstClr val="black"/>
                </a:solidFill>
              </a:rPr>
              <a:t>Reserves</a:t>
            </a:r>
            <a:r>
              <a:rPr lang="en-US" altLang="en-US" sz="2800" dirty="0" smtClean="0">
                <a:solidFill>
                  <a:prstClr val="black"/>
                </a:solidFill>
              </a:rPr>
              <a:t> - </a:t>
            </a:r>
            <a:r>
              <a:rPr lang="en-US" altLang="en-US" sz="2400" dirty="0" smtClean="0">
                <a:solidFill>
                  <a:prstClr val="black"/>
                </a:solidFill>
              </a:rPr>
              <a:t>year-end </a:t>
            </a:r>
            <a:r>
              <a:rPr lang="en-US" altLang="en-US" sz="2400" dirty="0">
                <a:solidFill>
                  <a:prstClr val="black"/>
                </a:solidFill>
              </a:rPr>
              <a:t>cash balances kept for </a:t>
            </a:r>
            <a:r>
              <a:rPr lang="en-US" altLang="en-US" sz="2400" dirty="0" smtClean="0">
                <a:solidFill>
                  <a:prstClr val="black"/>
                </a:solidFill>
              </a:rPr>
              <a:t>cash flow</a:t>
            </a:r>
            <a:endParaRPr lang="en-US" alt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97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" altLang="en-US" sz="4000" dirty="0" smtClean="0">
                <a:solidFill>
                  <a:prstClr val="black"/>
                </a:solidFill>
                <a:latin typeface="Calibri"/>
              </a:rPr>
              <a:t>Terminology and Concepts</a:t>
            </a:r>
          </a:p>
          <a:p>
            <a:pPr algn="ctr" eaLnBrk="1" hangingPunct="1"/>
            <a:r>
              <a:rPr lang="en" altLang="en-US" sz="2500" dirty="0" smtClean="0">
                <a:solidFill>
                  <a:prstClr val="black"/>
                </a:solidFill>
                <a:latin typeface="Calibri"/>
              </a:rPr>
              <a:t>“Fund Balance”, “Reserves” and “Reappropriation” - Example</a:t>
            </a:r>
            <a:endParaRPr lang="en-US" altLang="en-US" sz="2500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910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3200" b="1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Fund Balance </a:t>
            </a: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(cash + receivables – payables)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Beginning 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Fund </a:t>
            </a: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Balance			$       95,000 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+ Current Year Receipts			       940,000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u="sng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-  Current </a:t>
            </a:r>
            <a:r>
              <a:rPr lang="en-US" altLang="en-US" sz="2800" u="sng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Year </a:t>
            </a:r>
            <a:r>
              <a:rPr lang="en-US" altLang="en-US" sz="2800" u="sng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Expenditures</a:t>
            </a: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	</a:t>
            </a:r>
            <a:r>
              <a:rPr lang="en-US" altLang="en-US" sz="2800" u="sng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       925,000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Ending 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Fund </a:t>
            </a: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Balance			$     110,000</a:t>
            </a:r>
          </a:p>
          <a:p>
            <a:pPr eaLnBrk="1" hangingPunct="1">
              <a:spcAft>
                <a:spcPts val="600"/>
              </a:spcAft>
            </a:pPr>
            <a:endParaRPr lang="en-US" altLang="en-US" sz="2800" dirty="0">
              <a:solidFill>
                <a:prstClr val="black"/>
              </a:solidFill>
              <a:latin typeface="Calibri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Assume next year’s adopted budget is $ 975,000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Reserves @ 10% = $97,500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3944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" altLang="en-US" sz="4000" dirty="0" smtClean="0">
                <a:solidFill>
                  <a:prstClr val="black"/>
                </a:solidFill>
                <a:latin typeface="Calibri"/>
              </a:rPr>
              <a:t>Terminology and Concepts</a:t>
            </a:r>
          </a:p>
          <a:p>
            <a:pPr algn="ctr" eaLnBrk="1" hangingPunct="1"/>
            <a:r>
              <a:rPr lang="en" altLang="en-US" sz="2500" dirty="0" smtClean="0">
                <a:solidFill>
                  <a:prstClr val="black"/>
                </a:solidFill>
                <a:latin typeface="Calibri"/>
              </a:rPr>
              <a:t>“Fund Balance”, “Reserves” and “Reappropriation” - Example</a:t>
            </a:r>
            <a:endParaRPr lang="en-US" altLang="en-US" sz="2500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910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3200" b="1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Fund Balance </a:t>
            </a: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(cash + receivables – payables)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Beginning 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Fund </a:t>
            </a: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Balance			$      95,000 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+ Current Year Receipts			      940,000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u="sng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-  Current </a:t>
            </a:r>
            <a:r>
              <a:rPr lang="en-US" altLang="en-US" sz="2800" u="sng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Year </a:t>
            </a:r>
            <a:r>
              <a:rPr lang="en-US" altLang="en-US" sz="2800" u="sng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Expenditures</a:t>
            </a: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	</a:t>
            </a:r>
            <a:r>
              <a:rPr lang="en-US" altLang="en-US" sz="2800" u="sng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      925,000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Ending 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Fund </a:t>
            </a: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Balance			$    110,000</a:t>
            </a:r>
            <a:endParaRPr lang="en-US" altLang="en-US" sz="2800" dirty="0">
              <a:solidFill>
                <a:prstClr val="black"/>
              </a:solidFill>
              <a:latin typeface="Calibri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8197" name="Line 6"/>
          <p:cNvSpPr>
            <a:spLocks noChangeShapeType="1"/>
          </p:cNvSpPr>
          <p:nvPr/>
        </p:nvSpPr>
        <p:spPr bwMode="auto">
          <a:xfrm flipH="1">
            <a:off x="1828800" y="4291280"/>
            <a:ext cx="119196" cy="56641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198" name="Line 7"/>
          <p:cNvSpPr>
            <a:spLocks noChangeShapeType="1"/>
          </p:cNvSpPr>
          <p:nvPr/>
        </p:nvSpPr>
        <p:spPr bwMode="auto">
          <a:xfrm>
            <a:off x="4038600" y="4291280"/>
            <a:ext cx="152400" cy="56641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6172200" y="4895671"/>
            <a:ext cx="2209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Return to state </a:t>
            </a:r>
            <a:r>
              <a:rPr lang="en-US" altLang="en-US" sz="24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(General Fund only)</a:t>
            </a:r>
            <a:endParaRPr lang="en-US" altLang="en-US" sz="2400" dirty="0">
              <a:solidFill>
                <a:prstClr val="black"/>
              </a:solidFill>
              <a:latin typeface="Calibri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3124200" y="4876800"/>
            <a:ext cx="258186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dirty="0" err="1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Reappropriate</a:t>
            </a:r>
            <a:endParaRPr lang="en-US" altLang="en-US" sz="2400" dirty="0">
              <a:solidFill>
                <a:prstClr val="black"/>
              </a:solidFill>
              <a:latin typeface="Calibri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(reduces revenue </a:t>
            </a:r>
          </a:p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requirement in</a:t>
            </a:r>
          </a:p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next year’s budget)</a:t>
            </a:r>
          </a:p>
        </p:txBody>
      </p:sp>
      <p:sp>
        <p:nvSpPr>
          <p:cNvPr id="8201" name="Line 7"/>
          <p:cNvSpPr>
            <a:spLocks noChangeShapeType="1"/>
          </p:cNvSpPr>
          <p:nvPr/>
        </p:nvSpPr>
        <p:spPr bwMode="auto">
          <a:xfrm>
            <a:off x="4876800" y="4291280"/>
            <a:ext cx="2057400" cy="56641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457200" y="4857690"/>
            <a:ext cx="2438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$97,500</a:t>
            </a:r>
          </a:p>
          <a:p>
            <a:pPr algn="ctr" eaLnBrk="1" hangingPunct="1"/>
            <a:r>
              <a:rPr lang="en-US" altLang="en-US" sz="24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Reserves </a:t>
            </a:r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(</a:t>
            </a:r>
            <a:r>
              <a:rPr lang="en-US" altLang="en-US" sz="24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keep for cash flow purposes)</a:t>
            </a:r>
          </a:p>
        </p:txBody>
      </p:sp>
    </p:spTree>
    <p:extLst>
      <p:ext uri="{BB962C8B-B14F-4D97-AF65-F5344CB8AC3E}">
        <p14:creationId xmlns:p14="http://schemas.microsoft.com/office/powerpoint/2010/main" val="65621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prstClr val="black"/>
                </a:solidFill>
              </a:rPr>
              <a:t>        </a:t>
            </a: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" altLang="en-US" sz="4000" dirty="0">
                <a:solidFill>
                  <a:prstClr val="black"/>
                </a:solidFill>
                <a:latin typeface="Calibri"/>
              </a:rPr>
              <a:t>Terminology and Concepts</a:t>
            </a:r>
          </a:p>
          <a:p>
            <a:pPr algn="ctr" eaLnBrk="1" hangingPunct="1"/>
            <a:r>
              <a:rPr lang="en" altLang="en-US" sz="2500" dirty="0">
                <a:solidFill>
                  <a:prstClr val="black"/>
                </a:solidFill>
                <a:latin typeface="Calibri"/>
              </a:rPr>
              <a:t>“Fund Balance”, “Reserves” and “Reappropriation</a:t>
            </a:r>
            <a:r>
              <a:rPr lang="en" altLang="en-US" sz="2500" dirty="0" smtClean="0">
                <a:solidFill>
                  <a:prstClr val="black"/>
                </a:solidFill>
                <a:latin typeface="Calibri"/>
              </a:rPr>
              <a:t>”</a:t>
            </a:r>
            <a:endParaRPr lang="en-US" altLang="en-US" sz="2500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457200" y="16002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081088" indent="-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576388" indent="-3810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3200" b="1" dirty="0" smtClean="0">
                <a:solidFill>
                  <a:prstClr val="black"/>
                </a:solidFill>
                <a:latin typeface="Calibri"/>
              </a:rPr>
              <a:t>Fund Balance </a:t>
            </a:r>
            <a:r>
              <a:rPr lang="en-US" altLang="en-US" sz="3200" b="1" dirty="0" err="1" smtClean="0">
                <a:solidFill>
                  <a:prstClr val="black"/>
                </a:solidFill>
                <a:latin typeface="Calibri"/>
              </a:rPr>
              <a:t>Reappropriated</a:t>
            </a:r>
            <a:r>
              <a:rPr lang="en-US" altLang="en-US" sz="3200" b="1" dirty="0" smtClean="0">
                <a:solidFill>
                  <a:prstClr val="black"/>
                </a:solidFill>
                <a:latin typeface="Calibri"/>
              </a:rPr>
              <a:t> </a:t>
            </a:r>
          </a:p>
          <a:p>
            <a:pPr defTabSz="228600" eaLnBrk="1" hangingPunct="1"/>
            <a:r>
              <a:rPr lang="en-US" altLang="en-US" sz="3200" b="1" dirty="0" smtClean="0">
                <a:solidFill>
                  <a:prstClr val="black"/>
                </a:solidFill>
                <a:latin typeface="Calibri"/>
              </a:rPr>
              <a:t>		</a:t>
            </a:r>
            <a:r>
              <a:rPr lang="en-US" altLang="en-US" sz="3200" dirty="0" smtClean="0">
                <a:solidFill>
                  <a:prstClr val="black"/>
                </a:solidFill>
                <a:latin typeface="Calibri"/>
              </a:rPr>
              <a:t>Ending Fund Balance</a:t>
            </a:r>
          </a:p>
          <a:p>
            <a:pPr defTabSz="228600" eaLnBrk="1" hangingPunct="1"/>
            <a:r>
              <a:rPr lang="en-US" altLang="en-US" sz="3200" dirty="0" smtClean="0">
                <a:solidFill>
                  <a:prstClr val="black"/>
                </a:solidFill>
                <a:latin typeface="Calibri"/>
              </a:rPr>
              <a:t>	</a:t>
            </a:r>
            <a:r>
              <a:rPr lang="en-US" altLang="en-US" sz="3200" u="sng" dirty="0" smtClean="0">
                <a:solidFill>
                  <a:prstClr val="black"/>
                </a:solidFill>
                <a:latin typeface="Calibri"/>
              </a:rPr>
              <a:t>-	Reserves               									  </a:t>
            </a:r>
            <a:r>
              <a:rPr lang="en-US" altLang="en-US" sz="3200" dirty="0" smtClean="0">
                <a:solidFill>
                  <a:prstClr val="black"/>
                </a:solidFill>
                <a:latin typeface="Calibri"/>
              </a:rPr>
              <a:t>	</a:t>
            </a:r>
          </a:p>
          <a:p>
            <a:pPr defTabSz="228600" eaLnBrk="1" hangingPunct="1">
              <a:spcAft>
                <a:spcPts val="600"/>
              </a:spcAft>
            </a:pPr>
            <a:r>
              <a:rPr lang="en-US" altLang="en-US" sz="3200" dirty="0">
                <a:solidFill>
                  <a:prstClr val="black"/>
                </a:solidFill>
                <a:latin typeface="Calibri"/>
              </a:rPr>
              <a:t>	</a:t>
            </a:r>
            <a:r>
              <a:rPr lang="en-US" altLang="en-US" sz="3200" dirty="0" smtClean="0">
                <a:solidFill>
                  <a:prstClr val="black"/>
                </a:solidFill>
                <a:latin typeface="Calibri"/>
              </a:rPr>
              <a:t>=	Fund Balance </a:t>
            </a:r>
            <a:r>
              <a:rPr lang="en-US" altLang="en-US" sz="3200" dirty="0" err="1" smtClean="0">
                <a:solidFill>
                  <a:prstClr val="black"/>
                </a:solidFill>
                <a:latin typeface="Calibri"/>
              </a:rPr>
              <a:t>Reappropriated</a:t>
            </a:r>
            <a:endParaRPr lang="en-US" altLang="en-US" sz="3200" b="1" dirty="0" smtClean="0">
              <a:solidFill>
                <a:prstClr val="black"/>
              </a:solidFill>
              <a:latin typeface="Calibri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latin typeface="Calibri"/>
              </a:rPr>
              <a:t>Used </a:t>
            </a:r>
            <a:r>
              <a:rPr lang="en-US" altLang="en-US" sz="2800" i="1" dirty="0">
                <a:latin typeface="Calibri"/>
              </a:rPr>
              <a:t>in place of new revenue</a:t>
            </a:r>
            <a:r>
              <a:rPr lang="en-US" altLang="en-US" sz="2800" dirty="0">
                <a:latin typeface="Calibri"/>
              </a:rPr>
              <a:t> to fund </a:t>
            </a:r>
            <a:r>
              <a:rPr lang="en-US" altLang="en-US" sz="2800" dirty="0" smtClean="0">
                <a:latin typeface="Calibri"/>
              </a:rPr>
              <a:t>the ensuing </a:t>
            </a:r>
            <a:r>
              <a:rPr lang="en-US" altLang="en-US" sz="2800" dirty="0">
                <a:latin typeface="Calibri"/>
              </a:rPr>
              <a:t>year’s expenditure </a:t>
            </a:r>
            <a:r>
              <a:rPr lang="en-US" altLang="en-US" sz="2800" dirty="0" smtClean="0">
                <a:latin typeface="Calibri"/>
              </a:rPr>
              <a:t>budget  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dirty="0" err="1">
                <a:latin typeface="Calibri"/>
              </a:rPr>
              <a:t>Reappropriation</a:t>
            </a:r>
            <a:r>
              <a:rPr lang="en-US" altLang="en-US" sz="2800" dirty="0">
                <a:latin typeface="Calibri"/>
              </a:rPr>
              <a:t> is </a:t>
            </a:r>
            <a:r>
              <a:rPr lang="en-US" altLang="en-US" sz="2800" i="1" u="sng" dirty="0">
                <a:latin typeface="Calibri"/>
              </a:rPr>
              <a:t>mandatory</a:t>
            </a:r>
            <a:r>
              <a:rPr lang="en-US" altLang="en-US" sz="2800" dirty="0">
                <a:latin typeface="Calibri"/>
              </a:rPr>
              <a:t> after reserves are </a:t>
            </a:r>
            <a:r>
              <a:rPr lang="en-US" altLang="en-US" sz="2800" dirty="0" smtClean="0">
                <a:latin typeface="Calibri"/>
              </a:rPr>
              <a:t>maximized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latin typeface="Calibri"/>
              </a:rPr>
              <a:t>General </a:t>
            </a:r>
            <a:r>
              <a:rPr lang="en-US" altLang="en-US" sz="2800" dirty="0">
                <a:latin typeface="Calibri"/>
              </a:rPr>
              <a:t>Fund </a:t>
            </a:r>
            <a:r>
              <a:rPr lang="en-US" altLang="en-US" sz="2800" dirty="0" err="1">
                <a:latin typeface="Calibri"/>
              </a:rPr>
              <a:t>reappropriation</a:t>
            </a:r>
            <a:r>
              <a:rPr lang="en-US" altLang="en-US" sz="2800" dirty="0">
                <a:latin typeface="Calibri"/>
              </a:rPr>
              <a:t> </a:t>
            </a:r>
            <a:r>
              <a:rPr lang="en-US" altLang="en-US" sz="2800" dirty="0" smtClean="0">
                <a:latin typeface="Calibri"/>
              </a:rPr>
              <a:t>is limited </a:t>
            </a:r>
            <a:r>
              <a:rPr lang="en-US" altLang="en-US" sz="2800" dirty="0">
                <a:latin typeface="Calibri"/>
              </a:rPr>
              <a:t>to 15</a:t>
            </a:r>
            <a:r>
              <a:rPr lang="en-US" altLang="en-US" sz="2800" dirty="0" smtClean="0">
                <a:latin typeface="Calibri"/>
              </a:rPr>
              <a:t>% of the maximum budget (excess is remitted to the state)</a:t>
            </a:r>
            <a:endParaRPr lang="en-US" altLang="en-US" sz="28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499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prstClr val="black"/>
                </a:solidFill>
              </a:rPr>
              <a:t>        </a:t>
            </a: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" altLang="en-US" sz="4000" dirty="0">
                <a:solidFill>
                  <a:prstClr val="black"/>
                </a:solidFill>
                <a:latin typeface="Calibri"/>
              </a:rPr>
              <a:t>Terminology and Concepts</a:t>
            </a:r>
          </a:p>
          <a:p>
            <a:pPr algn="ctr" eaLnBrk="1" hangingPunct="1"/>
            <a:r>
              <a:rPr lang="en" altLang="en-US" sz="2500" dirty="0">
                <a:solidFill>
                  <a:prstClr val="black"/>
                </a:solidFill>
                <a:latin typeface="Calibri"/>
              </a:rPr>
              <a:t>“Fund Balance”, “Reserves” and “Reappropriation</a:t>
            </a:r>
            <a:r>
              <a:rPr lang="en" altLang="en-US" sz="2500" dirty="0" smtClean="0">
                <a:solidFill>
                  <a:prstClr val="black"/>
                </a:solidFill>
                <a:latin typeface="Calibri"/>
              </a:rPr>
              <a:t>” - Example</a:t>
            </a:r>
            <a:endParaRPr lang="en-US" altLang="en-US" sz="2500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457200" y="16002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081088" indent="-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576388" indent="-3810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3200" b="1" dirty="0" smtClean="0">
                <a:solidFill>
                  <a:prstClr val="black"/>
                </a:solidFill>
                <a:latin typeface="Calibri"/>
              </a:rPr>
              <a:t>Fund Balance </a:t>
            </a:r>
            <a:r>
              <a:rPr lang="en-US" altLang="en-US" sz="3200" b="1" dirty="0" err="1" smtClean="0">
                <a:solidFill>
                  <a:prstClr val="black"/>
                </a:solidFill>
                <a:latin typeface="Calibri"/>
              </a:rPr>
              <a:t>Reappropriated</a:t>
            </a:r>
            <a:r>
              <a:rPr lang="en-US" altLang="en-US" sz="3200" b="1" dirty="0" smtClean="0">
                <a:solidFill>
                  <a:prstClr val="black"/>
                </a:solidFill>
                <a:latin typeface="Calibri"/>
              </a:rPr>
              <a:t> </a:t>
            </a:r>
          </a:p>
          <a:p>
            <a:pPr defTabSz="228600" eaLnBrk="1" hangingPunct="1"/>
            <a:r>
              <a:rPr lang="en-US" altLang="en-US" sz="3200" dirty="0" smtClean="0">
                <a:solidFill>
                  <a:prstClr val="black"/>
                </a:solidFill>
                <a:latin typeface="Calibri"/>
              </a:rPr>
              <a:t>Ending Fund Balance									$  110,000</a:t>
            </a:r>
          </a:p>
          <a:p>
            <a:pPr defTabSz="228600" eaLnBrk="1" hangingPunct="1"/>
            <a:r>
              <a:rPr lang="en-US" altLang="en-US" sz="3200" u="sng" dirty="0" smtClean="0">
                <a:solidFill>
                  <a:prstClr val="black"/>
                </a:solidFill>
                <a:latin typeface="Calibri"/>
              </a:rPr>
              <a:t>-	Reserves	             									  	         97,500</a:t>
            </a:r>
          </a:p>
          <a:p>
            <a:pPr defTabSz="228600" eaLnBrk="1" hangingPunct="1">
              <a:spcAft>
                <a:spcPts val="600"/>
              </a:spcAft>
            </a:pPr>
            <a:r>
              <a:rPr lang="en-US" altLang="en-US" sz="3200" dirty="0" smtClean="0">
                <a:solidFill>
                  <a:prstClr val="black"/>
                </a:solidFill>
                <a:latin typeface="Calibri"/>
              </a:rPr>
              <a:t>=	Fund Balance </a:t>
            </a:r>
            <a:r>
              <a:rPr lang="en-US" altLang="en-US" sz="3200" dirty="0" err="1" smtClean="0">
                <a:solidFill>
                  <a:prstClr val="black"/>
                </a:solidFill>
                <a:latin typeface="Calibri"/>
              </a:rPr>
              <a:t>Reappropriated</a:t>
            </a:r>
            <a:r>
              <a:rPr lang="en-US" altLang="en-US" sz="3200" dirty="0" smtClean="0">
                <a:solidFill>
                  <a:prstClr val="black"/>
                </a:solidFill>
                <a:latin typeface="Calibri"/>
              </a:rPr>
              <a:t>    $    12,500</a:t>
            </a:r>
            <a:endParaRPr lang="en-US" altLang="en-US" sz="3200" b="1" dirty="0" smtClean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027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" altLang="en-US" sz="4000" dirty="0" smtClean="0">
                <a:solidFill>
                  <a:prstClr val="black"/>
                </a:solidFill>
                <a:latin typeface="Calibri"/>
              </a:rPr>
              <a:t>Terminology and Concepts</a:t>
            </a:r>
          </a:p>
          <a:p>
            <a:pPr algn="ctr" eaLnBrk="1" hangingPunct="1"/>
            <a:r>
              <a:rPr lang="en" altLang="en-US" sz="2500" dirty="0" smtClean="0">
                <a:solidFill>
                  <a:prstClr val="black"/>
                </a:solidFill>
                <a:latin typeface="Calibri"/>
              </a:rPr>
              <a:t>“Fund Balance”, “Reserves” and “Reappropriation” - Example</a:t>
            </a:r>
            <a:endParaRPr lang="en-US" altLang="en-US" sz="2500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910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3200" b="1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Fund Balance </a:t>
            </a: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(cash + receivables – payables)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Beginning 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Fund </a:t>
            </a: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Balance			$      95,000 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+ Current Year Receipts			      940,000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u="sng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-  Current </a:t>
            </a:r>
            <a:r>
              <a:rPr lang="en-US" altLang="en-US" sz="2800" u="sng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Year </a:t>
            </a:r>
            <a:r>
              <a:rPr lang="en-US" altLang="en-US" sz="2800" u="sng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Expenditures</a:t>
            </a: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	</a:t>
            </a:r>
            <a:r>
              <a:rPr lang="en-US" altLang="en-US" sz="2800" u="sng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      925,000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Ending 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Fund </a:t>
            </a:r>
            <a:r>
              <a:rPr lang="en-US" altLang="en-US" sz="28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Balance			</a:t>
            </a:r>
            <a:r>
              <a:rPr lang="en-US" altLang="en-US" sz="2800" b="1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$    110,000</a:t>
            </a:r>
            <a:endParaRPr lang="en-US" altLang="en-US" sz="2800" b="1" dirty="0">
              <a:solidFill>
                <a:prstClr val="black"/>
              </a:solidFill>
              <a:latin typeface="Calibri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8197" name="Line 6"/>
          <p:cNvSpPr>
            <a:spLocks noChangeShapeType="1"/>
          </p:cNvSpPr>
          <p:nvPr/>
        </p:nvSpPr>
        <p:spPr bwMode="auto">
          <a:xfrm flipH="1">
            <a:off x="1828800" y="4291280"/>
            <a:ext cx="119196" cy="56641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198" name="Line 7"/>
          <p:cNvSpPr>
            <a:spLocks noChangeShapeType="1"/>
          </p:cNvSpPr>
          <p:nvPr/>
        </p:nvSpPr>
        <p:spPr bwMode="auto">
          <a:xfrm>
            <a:off x="4038600" y="4291280"/>
            <a:ext cx="152400" cy="56641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6172200" y="4895671"/>
            <a:ext cx="2209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Return to state </a:t>
            </a:r>
            <a:r>
              <a:rPr lang="en-US" altLang="en-US" sz="24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(General Fund only)</a:t>
            </a:r>
            <a:endParaRPr lang="en-US" altLang="en-US" sz="2400" dirty="0">
              <a:solidFill>
                <a:prstClr val="black"/>
              </a:solidFill>
              <a:latin typeface="Calibri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3322299" y="4876800"/>
            <a:ext cx="2185662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dirty="0" smtClean="0">
                <a:solidFill>
                  <a:srgbClr val="00B050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$12,500</a:t>
            </a:r>
          </a:p>
          <a:p>
            <a:pPr algn="ctr" eaLnBrk="1" hangingPunct="1"/>
            <a:r>
              <a:rPr lang="en-US" altLang="en-US" sz="2000" dirty="0" err="1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Reappropriate</a:t>
            </a:r>
            <a:endParaRPr lang="en-US" altLang="en-US" sz="2000" dirty="0">
              <a:solidFill>
                <a:prstClr val="black"/>
              </a:solidFill>
              <a:latin typeface="Calibri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US" altLang="en-US" sz="20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(reduces revenue </a:t>
            </a:r>
          </a:p>
          <a:p>
            <a:pPr algn="ctr" eaLnBrk="1" hangingPunct="1"/>
            <a:r>
              <a:rPr lang="en-US" altLang="en-US" sz="20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requirement in</a:t>
            </a:r>
          </a:p>
          <a:p>
            <a:pPr algn="ctr" eaLnBrk="1" hangingPunct="1"/>
            <a:r>
              <a:rPr lang="en-US" altLang="en-US" sz="20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next year’s budget)</a:t>
            </a:r>
          </a:p>
        </p:txBody>
      </p:sp>
      <p:sp>
        <p:nvSpPr>
          <p:cNvPr id="8201" name="Line 7"/>
          <p:cNvSpPr>
            <a:spLocks noChangeShapeType="1"/>
          </p:cNvSpPr>
          <p:nvPr/>
        </p:nvSpPr>
        <p:spPr bwMode="auto">
          <a:xfrm>
            <a:off x="4876800" y="4291280"/>
            <a:ext cx="2057400" cy="56641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457200" y="4857690"/>
            <a:ext cx="2438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$97,500</a:t>
            </a:r>
          </a:p>
          <a:p>
            <a:pPr algn="ctr" eaLnBrk="1" hangingPunct="1"/>
            <a:r>
              <a:rPr lang="en-US" altLang="en-US" sz="20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Reserves </a:t>
            </a:r>
            <a:r>
              <a:rPr lang="en-US" altLang="en-US" sz="20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(</a:t>
            </a:r>
            <a:r>
              <a:rPr lang="en-US" altLang="en-US" sz="2000" dirty="0" smtClean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keep for cash flow purposes)</a:t>
            </a:r>
          </a:p>
        </p:txBody>
      </p:sp>
    </p:spTree>
    <p:extLst>
      <p:ext uri="{BB962C8B-B14F-4D97-AF65-F5344CB8AC3E}">
        <p14:creationId xmlns:p14="http://schemas.microsoft.com/office/powerpoint/2010/main" val="370453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GENERAL FUND OVERVIEW</a:t>
            </a:r>
            <a:endParaRPr lang="en-US" sz="40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General </a:t>
            </a:r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Fund</a:t>
            </a:r>
          </a:p>
          <a:p>
            <a:pPr lvl="1"/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Expenditure Budget Limits</a:t>
            </a:r>
          </a:p>
          <a:p>
            <a:pPr lvl="1"/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Funding </a:t>
            </a:r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Sources</a:t>
            </a:r>
          </a:p>
          <a:p>
            <a:pPr lvl="1"/>
            <a:endParaRPr lang="en-US" dirty="0" smtClean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73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" dirty="0" smtClean="0"/>
              <a:t>BUDGET BASICS</a:t>
            </a:r>
            <a:endParaRPr lang="en" dirty="0"/>
          </a:p>
        </p:txBody>
      </p:sp>
      <p:sp>
        <p:nvSpPr>
          <p:cNvPr id="281" name="Shape 28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317500">
              <a:buClr>
                <a:schemeClr val="dk1"/>
              </a:buClr>
              <a:buSzPct val="43750"/>
              <a:buFont typeface="Calibri"/>
              <a:buChar char="•"/>
            </a:pPr>
            <a:r>
              <a:rPr lang="en" dirty="0" smtClean="0"/>
              <a:t>Terminology and Key Concepts</a:t>
            </a:r>
          </a:p>
          <a:p>
            <a:pPr marL="457200" indent="-317500">
              <a:buClr>
                <a:schemeClr val="dk1"/>
              </a:buClr>
              <a:buSzPct val="43750"/>
              <a:buFont typeface="Calibri"/>
              <a:buChar char="•"/>
            </a:pPr>
            <a:r>
              <a:rPr lang="en" dirty="0" smtClean="0"/>
              <a:t>General Fund Overview</a:t>
            </a:r>
            <a:endParaRPr lang="en" dirty="0"/>
          </a:p>
          <a:p>
            <a:pPr marL="457200" lvl="0" indent="-317500">
              <a:spcBef>
                <a:spcPts val="600"/>
              </a:spcBef>
              <a:buClr>
                <a:schemeClr val="dk1"/>
              </a:buClr>
              <a:buSzPct val="43750"/>
              <a:buFont typeface="Calibri"/>
              <a:buChar char="•"/>
            </a:pPr>
            <a:r>
              <a:rPr lang="en" dirty="0" smtClean="0"/>
              <a:t>Other Budgeted Funds (chart)</a:t>
            </a:r>
            <a:endParaRPr lang="en" dirty="0"/>
          </a:p>
          <a:p>
            <a:pPr marL="457200" indent="-317500">
              <a:spcBef>
                <a:spcPts val="600"/>
              </a:spcBef>
              <a:buClr>
                <a:schemeClr val="dk1"/>
              </a:buClr>
              <a:buSzPct val="43750"/>
              <a:buFont typeface="Calibri"/>
              <a:buChar char="•"/>
            </a:pPr>
            <a:r>
              <a:rPr lang="en" dirty="0" smtClean="0"/>
              <a:t>Non-budgeted </a:t>
            </a:r>
            <a:r>
              <a:rPr lang="en" dirty="0"/>
              <a:t>funds (chart</a:t>
            </a:r>
            <a:r>
              <a:rPr lang="en" dirty="0" smtClean="0"/>
              <a:t>)</a:t>
            </a:r>
          </a:p>
          <a:p>
            <a:pPr marL="457200" indent="-317500">
              <a:spcBef>
                <a:spcPts val="600"/>
              </a:spcBef>
              <a:buClr>
                <a:schemeClr val="dk1"/>
              </a:buClr>
              <a:buSzPct val="43750"/>
              <a:buFont typeface="Calibri"/>
              <a:buChar char="•"/>
            </a:pPr>
            <a:r>
              <a:rPr lang="en" dirty="0" smtClean="0"/>
              <a:t>Budget Timeline and Q&amp;A</a:t>
            </a:r>
            <a:endParaRPr lang="en" dirty="0"/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•"/>
            </a:pPr>
            <a:endParaRPr lang="en" dirty="0" smtClean="0"/>
          </a:p>
        </p:txBody>
      </p:sp>
    </p:spTree>
    <p:extLst>
      <p:ext uri="{BB962C8B-B14F-4D97-AF65-F5344CB8AC3E}">
        <p14:creationId xmlns:p14="http://schemas.microsoft.com/office/powerpoint/2010/main" val="190578285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762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 Fund - Budget Elements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51054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altLang="en-US" dirty="0" smtClean="0">
                <a:ea typeface="ＭＳ Ｐゴシック" pitchFamily="34" charset="-128"/>
              </a:rPr>
              <a:t>	</a:t>
            </a:r>
            <a:r>
              <a:rPr lang="en-US" alt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Basic Entitlement</a:t>
            </a:r>
          </a:p>
          <a:p>
            <a:pPr eaLnBrk="1" hangingPunct="1">
              <a:buFontTx/>
              <a:buNone/>
            </a:pPr>
            <a:r>
              <a:rPr lang="en-US" alt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Per-ANB Entitlement</a:t>
            </a:r>
          </a:p>
          <a:p>
            <a:pPr eaLnBrk="1" hangingPunct="1">
              <a:buFontTx/>
              <a:buNone/>
            </a:pPr>
            <a:r>
              <a:rPr lang="en-US" alt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Special Education Allowable Cost Payment</a:t>
            </a:r>
          </a:p>
          <a:p>
            <a:pPr eaLnBrk="1" hangingPunct="1">
              <a:buFontTx/>
              <a:buNone/>
            </a:pPr>
            <a:r>
              <a:rPr lang="en-US" alt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Quality Educator Payment</a:t>
            </a:r>
          </a:p>
          <a:p>
            <a:pPr eaLnBrk="1" hangingPunct="1">
              <a:buFontTx/>
              <a:buNone/>
            </a:pPr>
            <a:r>
              <a:rPr lang="en-US" alt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At-Risk Student Payment</a:t>
            </a:r>
            <a:endParaRPr lang="en-US" altLang="en-US" b="1" dirty="0" smtClean="0">
              <a:solidFill>
                <a:srgbClr val="9900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Indian Education for All Payment</a:t>
            </a:r>
          </a:p>
          <a:p>
            <a:pPr eaLnBrk="1" hangingPunct="1">
              <a:buFontTx/>
              <a:buNone/>
            </a:pPr>
            <a:r>
              <a:rPr lang="en-US" alt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American Indian Achievement Gap </a:t>
            </a:r>
            <a:r>
              <a:rPr lang="en-US" alt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Pmt</a:t>
            </a:r>
            <a:endParaRPr lang="en-US" alt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alt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 for Achievement Payment</a:t>
            </a:r>
          </a:p>
        </p:txBody>
      </p:sp>
    </p:spTree>
    <p:extLst>
      <p:ext uri="{BB962C8B-B14F-4D97-AF65-F5344CB8AC3E}">
        <p14:creationId xmlns:p14="http://schemas.microsoft.com/office/powerpoint/2010/main" val="41794224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Basic Entitlement Rates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394514"/>
              </p:ext>
            </p:extLst>
          </p:nvPr>
        </p:nvGraphicFramePr>
        <p:xfrm>
          <a:off x="533400" y="1828800"/>
          <a:ext cx="7772400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1371600"/>
                <a:gridCol w="1447800"/>
                <a:gridCol w="1447800"/>
              </a:tblGrid>
              <a:tr h="812364"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Entitlements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FY2017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FY2018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en-US" sz="2400" dirty="0" smtClean="0"/>
                        <a:t> (HB191)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FY2019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en-US" sz="2400" dirty="0" smtClean="0"/>
                        <a:t> (HB191)</a:t>
                      </a: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Elementary Basic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$    50,895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$    51,149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$     52,105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For every 25 Elem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ANB over 250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      2,545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$      2,558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$       2,606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Middle School Basic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$  101,790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$  102,299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$   104,212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For every 45 MS ANB over 450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      5,090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$      5,115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$       5,211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8140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High School Basic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$ 305,370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$ 306,897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$  312,636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09199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For</a:t>
                      </a:r>
                      <a:r>
                        <a:rPr lang="en-US" sz="2000" baseline="0" dirty="0" smtClean="0"/>
                        <a:t> every </a:t>
                      </a:r>
                      <a:r>
                        <a:rPr lang="en-US" sz="2000" dirty="0" smtClean="0"/>
                        <a:t>80 HS ANB over 800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   15,269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$    15,345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$    15,632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70562" y="5772090"/>
            <a:ext cx="853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FF0000"/>
                </a:solidFill>
              </a:rPr>
              <a:t>*</a:t>
            </a:r>
            <a:r>
              <a:rPr lang="en-US" sz="2000" b="1" i="1" dirty="0" smtClean="0"/>
              <a:t>HB191 increased FY2017 by inflation of .5% for FY2018 and 1.85% in FY2019.</a:t>
            </a:r>
            <a:endParaRPr lang="en-US" sz="2000" b="1" i="1" dirty="0"/>
          </a:p>
        </p:txBody>
      </p:sp>
      <p:sp>
        <p:nvSpPr>
          <p:cNvPr id="3" name="Down Arrow 2"/>
          <p:cNvSpPr/>
          <p:nvPr/>
        </p:nvSpPr>
        <p:spPr>
          <a:xfrm>
            <a:off x="7391400" y="1281830"/>
            <a:ext cx="381000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3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 Fund - ANB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981200"/>
            <a:ext cx="2514600" cy="2277547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 smtClean="0"/>
              <a:t>FALL ENROLLMENT</a:t>
            </a:r>
          </a:p>
          <a:p>
            <a:pPr algn="ctr">
              <a:spcAft>
                <a:spcPts val="600"/>
              </a:spcAft>
            </a:pPr>
            <a:r>
              <a:rPr lang="en-US" sz="2200" dirty="0" smtClean="0"/>
              <a:t>(1</a:t>
            </a:r>
            <a:r>
              <a:rPr lang="en-US" sz="2200" baseline="30000" dirty="0" smtClean="0"/>
              <a:t>ST</a:t>
            </a:r>
            <a:r>
              <a:rPr lang="en-US" sz="2200" dirty="0" smtClean="0"/>
              <a:t> Monday in October)</a:t>
            </a:r>
          </a:p>
          <a:p>
            <a:pPr algn="ctr">
              <a:spcAft>
                <a:spcPts val="600"/>
              </a:spcAft>
            </a:pPr>
            <a:r>
              <a:rPr lang="en-US" sz="2000" dirty="0" smtClean="0"/>
              <a:t>Part-time Students = ¼, ½, or ¾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4267200"/>
            <a:ext cx="2514600" cy="227754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 smtClean="0"/>
              <a:t>SPRING ENROLLMENT</a:t>
            </a:r>
          </a:p>
          <a:p>
            <a:pPr algn="ctr">
              <a:spcAft>
                <a:spcPts val="600"/>
              </a:spcAft>
            </a:pPr>
            <a:r>
              <a:rPr lang="en-US" sz="2200" dirty="0" smtClean="0"/>
              <a:t>(1</a:t>
            </a:r>
            <a:r>
              <a:rPr lang="en-US" sz="2200" baseline="30000" dirty="0" smtClean="0"/>
              <a:t>st</a:t>
            </a:r>
            <a:r>
              <a:rPr lang="en-US" sz="2200" dirty="0" smtClean="0"/>
              <a:t> Monday in February)</a:t>
            </a:r>
          </a:p>
          <a:p>
            <a:pPr algn="ctr">
              <a:spcAft>
                <a:spcPts val="600"/>
              </a:spcAft>
            </a:pPr>
            <a:r>
              <a:rPr lang="en-US" sz="2000" dirty="0" smtClean="0"/>
              <a:t>Part-time Students = ¼, ½, or ¾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95600" y="2824133"/>
            <a:ext cx="3695700" cy="266226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/>
              <a:t>Total of 2 counts</a:t>
            </a:r>
          </a:p>
          <a:p>
            <a:pPr algn="ctr">
              <a:spcAft>
                <a:spcPts val="1800"/>
              </a:spcAft>
            </a:pPr>
            <a:r>
              <a:rPr lang="en-US" sz="2600" dirty="0" smtClean="0"/>
              <a:t>divided by 2</a:t>
            </a:r>
            <a:endParaRPr lang="en-US" sz="26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2600" dirty="0"/>
              <a:t> </a:t>
            </a:r>
            <a:r>
              <a:rPr lang="en-US" sz="2600" u="sng" dirty="0" smtClean="0"/>
              <a:t>180 + PIR Days</a:t>
            </a:r>
            <a:r>
              <a:rPr lang="en-US" sz="2600" dirty="0" smtClean="0">
                <a:solidFill>
                  <a:srgbClr val="FF0000"/>
                </a:solidFill>
              </a:rPr>
              <a:t>*</a:t>
            </a:r>
            <a:r>
              <a:rPr lang="en-US" sz="2600" u="sng" dirty="0" smtClean="0"/>
              <a:t> </a:t>
            </a:r>
            <a:r>
              <a:rPr lang="en-US" sz="2600" dirty="0" smtClean="0"/>
              <a:t> </a:t>
            </a:r>
          </a:p>
          <a:p>
            <a:pPr algn="ctr">
              <a:spcAft>
                <a:spcPts val="600"/>
              </a:spcAft>
            </a:pPr>
            <a:r>
              <a:rPr lang="en-US" sz="2600" dirty="0" smtClean="0"/>
              <a:t>180</a:t>
            </a:r>
          </a:p>
          <a:p>
            <a:pPr algn="ctr"/>
            <a:r>
              <a:rPr lang="en-US" sz="2800" dirty="0" smtClean="0"/>
              <a:t>= </a:t>
            </a:r>
            <a:r>
              <a:rPr lang="en-US" sz="2800" b="1" dirty="0" smtClean="0"/>
              <a:t>ANB</a:t>
            </a:r>
          </a:p>
          <a:p>
            <a:pPr algn="ctr"/>
            <a:endParaRPr lang="en-US" sz="1000" b="1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2971801" y="5631359"/>
            <a:ext cx="5715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</a:rPr>
              <a:t>*</a:t>
            </a:r>
            <a:r>
              <a:rPr lang="en-US" sz="2200" dirty="0" smtClean="0"/>
              <a:t>PIR Days are “pupil instruction related” days for teacher in-service training and recordkeeping</a:t>
            </a:r>
            <a:endParaRPr lang="en-US" sz="2200" dirty="0"/>
          </a:p>
        </p:txBody>
      </p:sp>
      <p:sp>
        <p:nvSpPr>
          <p:cNvPr id="14" name="TextBox 13"/>
          <p:cNvSpPr txBox="1"/>
          <p:nvPr/>
        </p:nvSpPr>
        <p:spPr>
          <a:xfrm>
            <a:off x="381000" y="121920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 NUMBER BELONGING (ANB)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52800" y="38862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X</a:t>
            </a:r>
            <a:endParaRPr lang="en-US" sz="2800" b="1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895600" y="2362200"/>
            <a:ext cx="584791" cy="685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895600" y="3119973"/>
            <a:ext cx="584791" cy="189772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591299" y="2133600"/>
            <a:ext cx="2095501" cy="33547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Example:</a:t>
            </a:r>
          </a:p>
          <a:p>
            <a:r>
              <a:rPr lang="en-US" sz="2000" dirty="0" smtClean="0"/>
              <a:t>Oct count = 150</a:t>
            </a:r>
          </a:p>
          <a:p>
            <a:r>
              <a:rPr lang="en-US" sz="2000" dirty="0" smtClean="0"/>
              <a:t>Feb count = 166</a:t>
            </a:r>
          </a:p>
          <a:p>
            <a:pPr algn="ctr"/>
            <a:endParaRPr lang="en-US" sz="1000" u="sng" dirty="0" smtClean="0"/>
          </a:p>
          <a:p>
            <a:pPr algn="ctr"/>
            <a:r>
              <a:rPr lang="en-US" sz="2000" u="sng" dirty="0" smtClean="0"/>
              <a:t>(150 + 166)</a:t>
            </a:r>
          </a:p>
          <a:p>
            <a:pPr algn="ctr"/>
            <a:r>
              <a:rPr lang="en-US" sz="2000" dirty="0" smtClean="0"/>
              <a:t>  2</a:t>
            </a:r>
          </a:p>
          <a:p>
            <a:pPr algn="ctr"/>
            <a:r>
              <a:rPr lang="en-US" sz="2000" dirty="0" smtClean="0"/>
              <a:t>= 158</a:t>
            </a:r>
          </a:p>
          <a:p>
            <a:endParaRPr lang="en-US" sz="1000" dirty="0"/>
          </a:p>
          <a:p>
            <a:pPr algn="ctr"/>
            <a:r>
              <a:rPr lang="en-US" u="sng" dirty="0" smtClean="0"/>
              <a:t>187</a:t>
            </a:r>
          </a:p>
          <a:p>
            <a:pPr algn="ctr"/>
            <a:r>
              <a:rPr lang="en-US" dirty="0" smtClean="0"/>
              <a:t>180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dirty="0" smtClean="0"/>
              <a:t>=  165 ANB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048500" y="4343400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53560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 Fund - ANB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the ANB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that generates the greatest maximum general fund 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budget</a:t>
            </a:r>
            <a:r>
              <a:rPr lang="en-US" sz="2800" dirty="0" smtClean="0"/>
              <a:t>:</a:t>
            </a:r>
            <a:endParaRPr lang="en-US" sz="2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sz="2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Current Year ANB (CY ANB)</a:t>
            </a:r>
          </a:p>
          <a:p>
            <a:pPr lvl="2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ANB for the budget unit for the ensuing school year (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FY2019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ANB is based on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FY2018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enrollment counts)</a:t>
            </a:r>
          </a:p>
          <a:p>
            <a:pPr lvl="1"/>
            <a:r>
              <a:rPr lang="en-US" sz="2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3-Year Average ANB</a:t>
            </a:r>
          </a:p>
          <a:p>
            <a:pPr lvl="2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current year ANB to the current ANB for the previous two school fiscal years and divide by 3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FY2019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ANB is the average of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FY2018, FY2017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FY2016)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4300" indent="0" algn="ctr">
              <a:buNone/>
            </a:pPr>
            <a:r>
              <a:rPr lang="en-US" sz="24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(see section 1. Certified ANB on budget data sheet)</a:t>
            </a:r>
            <a:endParaRPr lang="en-US" sz="2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98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Per-ANB Entitlement Rates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6975112"/>
              </p:ext>
            </p:extLst>
          </p:nvPr>
        </p:nvGraphicFramePr>
        <p:xfrm>
          <a:off x="457200" y="1905000"/>
          <a:ext cx="7848600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1524000"/>
                <a:gridCol w="1600200"/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600" baseline="0" dirty="0" smtClean="0"/>
                        <a:t>Entitlements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FY2017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FY2018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600" dirty="0" smtClean="0"/>
                        <a:t>(HB191)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b="1" dirty="0" smtClean="0"/>
                        <a:t>FY2019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600" b="1" dirty="0" smtClean="0"/>
                        <a:t>(HB191)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Elementary per-ANB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$ 5,444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$5,471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</a:t>
                      </a:r>
                      <a:r>
                        <a:rPr lang="en-US" sz="2400" b="0" baseline="0" dirty="0" smtClean="0">
                          <a:solidFill>
                            <a:srgbClr val="FF0000"/>
                          </a:solidFill>
                        </a:rPr>
                        <a:t> 5,573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High</a:t>
                      </a:r>
                      <a:r>
                        <a:rPr lang="en-US" sz="2400" baseline="0" dirty="0" smtClean="0"/>
                        <a:t> School per-ANB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6,970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$ 7,005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$ 7,136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8100" y="3810000"/>
            <a:ext cx="868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 smtClean="0">
                <a:solidFill>
                  <a:srgbClr val="FF0000"/>
                </a:solidFill>
              </a:rPr>
              <a:t>*</a:t>
            </a:r>
            <a:r>
              <a:rPr lang="en-US" sz="2200" b="1" i="1" dirty="0" smtClean="0"/>
              <a:t>HB191 increased </a:t>
            </a:r>
            <a:r>
              <a:rPr lang="en-US" sz="2000" b="1" i="1" dirty="0" smtClean="0"/>
              <a:t>per-ANB entitlements by .5% in FY2018 and 1.85% in FY2019</a:t>
            </a:r>
            <a:endParaRPr lang="en-US" sz="2000" b="1" i="1" dirty="0"/>
          </a:p>
        </p:txBody>
      </p:sp>
      <p:sp>
        <p:nvSpPr>
          <p:cNvPr id="3" name="Down Arrow 2"/>
          <p:cNvSpPr/>
          <p:nvPr/>
        </p:nvSpPr>
        <p:spPr>
          <a:xfrm>
            <a:off x="7239000" y="1415796"/>
            <a:ext cx="381000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4495800"/>
            <a:ext cx="838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Each student after the first ANB is decreased by a reduction factor (decrement) per ANB:</a:t>
            </a:r>
          </a:p>
          <a:p>
            <a:pPr marL="342900" indent="-342900" defTabSz="228600">
              <a:buFont typeface="Wingdings" panose="05000000000000000000" pitchFamily="2" charset="2"/>
              <a:buChar char="Ø"/>
            </a:pPr>
            <a:r>
              <a:rPr lang="en-US" sz="2400" dirty="0" smtClean="0"/>
              <a:t>Elementary ANB decrement is </a:t>
            </a:r>
            <a:r>
              <a:rPr lang="en-US" sz="2400" b="1" dirty="0" smtClean="0"/>
              <a:t>$.20</a:t>
            </a:r>
            <a:r>
              <a:rPr lang="en-US" sz="2400" dirty="0" smtClean="0"/>
              <a:t> per ANB</a:t>
            </a:r>
          </a:p>
          <a:p>
            <a:pPr marL="342900" indent="-342900" defTabSz="228600">
              <a:buFont typeface="Wingdings" panose="05000000000000000000" pitchFamily="2" charset="2"/>
              <a:buChar char="Ø"/>
            </a:pPr>
            <a:r>
              <a:rPr lang="en-US" sz="2400" dirty="0" smtClean="0"/>
              <a:t>High school &amp; </a:t>
            </a:r>
            <a:r>
              <a:rPr lang="en-US" sz="2400" dirty="0" smtClean="0"/>
              <a:t>7</a:t>
            </a:r>
            <a:r>
              <a:rPr lang="en-US" sz="2400" baseline="30000" dirty="0" smtClean="0"/>
              <a:t>th </a:t>
            </a:r>
            <a:r>
              <a:rPr lang="en-US" sz="2400" dirty="0" smtClean="0"/>
              <a:t>- 8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en-US" sz="2400" dirty="0" err="1" smtClean="0"/>
              <a:t>accred</a:t>
            </a:r>
            <a:r>
              <a:rPr lang="en-US" sz="2400" dirty="0" smtClean="0"/>
              <a:t> ANB decrement is </a:t>
            </a:r>
            <a:r>
              <a:rPr lang="en-US" sz="2400" b="1" dirty="0" smtClean="0"/>
              <a:t>$.50</a:t>
            </a:r>
            <a:r>
              <a:rPr lang="en-US" sz="2400" dirty="0" smtClean="0"/>
              <a:t> per ANB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003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Per-ANB Entitlement Calculations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72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600" b="1" u="sng" dirty="0" smtClean="0"/>
              <a:t>Elementary:  $.20 decrement </a:t>
            </a:r>
            <a:r>
              <a:rPr lang="en-US" sz="2600" b="1" u="sng" dirty="0"/>
              <a:t>for first 1,000 ANB</a:t>
            </a:r>
          </a:p>
          <a:p>
            <a:pPr marL="0" indent="0">
              <a:buNone/>
            </a:pPr>
            <a:r>
              <a:rPr lang="en-US" sz="2600" dirty="0" smtClean="0"/>
              <a:t>[</a:t>
            </a:r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</a:rPr>
              <a:t>$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5,573 </a:t>
            </a:r>
            <a:r>
              <a:rPr lang="en-US" sz="2600" dirty="0"/>
              <a:t>X Elem ANB] - [.20 X (Elem ANB/2) X (Elem ANB –1)]</a:t>
            </a:r>
          </a:p>
          <a:p>
            <a:pPr marL="0" indent="0">
              <a:buNone/>
            </a:pPr>
            <a:r>
              <a:rPr lang="en-US" sz="2600" dirty="0" smtClean="0"/>
              <a:t>For </a:t>
            </a:r>
            <a:r>
              <a:rPr lang="en-US" sz="2600" dirty="0"/>
              <a:t>each ANB over </a:t>
            </a:r>
            <a:r>
              <a:rPr lang="en-US" sz="2600" dirty="0" smtClean="0"/>
              <a:t>1000:  ($</a:t>
            </a:r>
            <a:r>
              <a:rPr lang="en-US" sz="2600" dirty="0"/>
              <a:t>5,373.20 X ANB) + $5,473,100</a:t>
            </a:r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sz="2600" b="1" u="sng" dirty="0" smtClean="0"/>
              <a:t>7th </a:t>
            </a:r>
            <a:r>
              <a:rPr lang="en-US" sz="2600" b="1" u="sng" dirty="0"/>
              <a:t>&amp; </a:t>
            </a:r>
            <a:r>
              <a:rPr lang="en-US" sz="2600" b="1" u="sng" dirty="0" smtClean="0"/>
              <a:t>8</a:t>
            </a:r>
            <a:r>
              <a:rPr lang="en-US" sz="2600" b="1" u="sng" baseline="30000" dirty="0" smtClean="0"/>
              <a:t>th</a:t>
            </a:r>
            <a:r>
              <a:rPr lang="en-US" sz="2600" b="1" u="sng" dirty="0"/>
              <a:t> </a:t>
            </a:r>
            <a:r>
              <a:rPr lang="en-US" sz="2600" b="1" u="sng" dirty="0" smtClean="0"/>
              <a:t>accredited:  $.50 decrement for </a:t>
            </a:r>
            <a:r>
              <a:rPr lang="en-US" sz="2600" b="1" u="sng" dirty="0"/>
              <a:t>first 800 ANB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600" dirty="0" smtClean="0"/>
              <a:t>[</a:t>
            </a:r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</a:rPr>
              <a:t>$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7,136 </a:t>
            </a:r>
            <a:r>
              <a:rPr lang="en-US" sz="2600" dirty="0" smtClean="0"/>
              <a:t>X 7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&amp; 8th </a:t>
            </a:r>
            <a:r>
              <a:rPr lang="en-US" sz="2600" dirty="0"/>
              <a:t>ANB] - [.50 X </a:t>
            </a:r>
            <a:r>
              <a:rPr lang="en-US" sz="2600" dirty="0" smtClean="0"/>
              <a:t>(7&amp;8 ANB/2</a:t>
            </a:r>
            <a:r>
              <a:rPr lang="en-US" sz="2600" dirty="0"/>
              <a:t>) X </a:t>
            </a:r>
            <a:r>
              <a:rPr lang="en-US" sz="2600" dirty="0" smtClean="0"/>
              <a:t>(7&amp;8 ANB </a:t>
            </a:r>
            <a:r>
              <a:rPr lang="en-US" sz="2600" dirty="0"/>
              <a:t>–1)]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600" dirty="0"/>
              <a:t>For each ANB over </a:t>
            </a:r>
            <a:r>
              <a:rPr lang="en-US" sz="2600" dirty="0" smtClean="0"/>
              <a:t>800:    ($</a:t>
            </a:r>
            <a:r>
              <a:rPr lang="en-US" sz="2600" dirty="0"/>
              <a:t>6,736.50 X </a:t>
            </a:r>
            <a:r>
              <a:rPr lang="en-US" sz="2600" dirty="0" smtClean="0"/>
              <a:t>7&amp;8 ANB</a:t>
            </a:r>
            <a:r>
              <a:rPr lang="en-US" sz="2600" dirty="0"/>
              <a:t>) + </a:t>
            </a:r>
            <a:r>
              <a:rPr lang="en-US" sz="2600" dirty="0" smtClean="0"/>
              <a:t>$5,549,000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100" b="1" u="sng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600" b="1" u="sng" dirty="0" smtClean="0"/>
              <a:t>High School:  </a:t>
            </a:r>
            <a:r>
              <a:rPr lang="en-US" sz="2600" b="1" u="sng" dirty="0"/>
              <a:t>$.50 decrement for first 800 ANB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 smtClean="0"/>
              <a:t>[</a:t>
            </a:r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</a:rPr>
              <a:t>$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7,136 </a:t>
            </a:r>
            <a:r>
              <a:rPr lang="en-US" sz="2600" dirty="0"/>
              <a:t>HS ANB] - [.50 X (HS ANB/2) X (HS ANB –1)]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For each ANB over </a:t>
            </a:r>
            <a:r>
              <a:rPr lang="en-US" sz="2600" dirty="0" smtClean="0"/>
              <a:t>800:    ($</a:t>
            </a:r>
            <a:r>
              <a:rPr lang="en-US" sz="2600" dirty="0"/>
              <a:t>6,736.50 X ANB) + </a:t>
            </a:r>
            <a:r>
              <a:rPr lang="en-US" sz="2600" dirty="0" smtClean="0"/>
              <a:t>$5,549,000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12342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Special Education Allowable Costs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5788518"/>
              </p:ext>
            </p:extLst>
          </p:nvPr>
        </p:nvGraphicFramePr>
        <p:xfrm>
          <a:off x="457200" y="1600200"/>
          <a:ext cx="82296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1905000"/>
                <a:gridCol w="1828800"/>
                <a:gridCol w="1752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FY2017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FY2018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*</a:t>
                      </a:r>
                      <a:endParaRPr lang="en-US" sz="24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FY2019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*</a:t>
                      </a:r>
                      <a:endParaRPr lang="en-US" sz="2400" dirty="0" smtClean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HB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2 Appropriation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$ 42.892   million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43.292 </a:t>
                      </a:r>
                      <a:r>
                        <a:rPr lang="en-US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million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 </a:t>
                      </a:r>
                      <a:r>
                        <a:rPr lang="en-US" sz="2400" b="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43.292</a:t>
                      </a:r>
                      <a:r>
                        <a:rPr lang="en-US" sz="2400" b="0" baseline="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million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US" sz="2400" b="1" i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* </a:t>
                      </a:r>
                      <a:r>
                        <a:rPr lang="en-US" sz="2400" i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Net of reductions</a:t>
                      </a:r>
                      <a:r>
                        <a:rPr lang="en-US" sz="2400" i="1" baseline="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under SB261</a:t>
                      </a:r>
                      <a:endParaRPr lang="en-US" sz="2400" i="1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3661589"/>
            <a:ext cx="82296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Special 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Education Allocation 20-9-321(4)(a), MCA:</a:t>
            </a:r>
          </a:p>
          <a:p>
            <a:pPr marL="457200" indent="-457200" defTabSz="2286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52.5% through instructional block grants (ISB)</a:t>
            </a:r>
          </a:p>
          <a:p>
            <a:pPr marL="457200" indent="-457200" defTabSz="2286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17.5% through related services block grants (RSBG)</a:t>
            </a:r>
          </a:p>
          <a:p>
            <a:pPr marL="457200" indent="-457200" defTabSz="2286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25% to reimbursement of local districts (disproportionate costs)</a:t>
            </a:r>
          </a:p>
          <a:p>
            <a:pPr marL="457200" indent="-457200" defTabSz="2286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5% to special education cooperatives and joint boards for admin and travel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33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Quality Educator (QEC)</a:t>
            </a:r>
          </a:p>
          <a:p>
            <a:pPr lvl="1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OPI pays to school districts and special education cooperatives</a:t>
            </a:r>
          </a:p>
          <a:p>
            <a:pPr lvl="1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Paid for each full-time equivalent (FTE) licensed educator and for other licensed professionals employed by the district or cooperative</a:t>
            </a:r>
          </a:p>
          <a:p>
            <a:pPr>
              <a:spcBef>
                <a:spcPts val="1800"/>
              </a:spcBef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At-Risk Student (ARC)</a:t>
            </a:r>
          </a:p>
          <a:p>
            <a:pPr lvl="1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Annual appropriation is distributed school districts based on Title I allocations</a:t>
            </a:r>
          </a:p>
        </p:txBody>
      </p:sp>
    </p:spTree>
    <p:extLst>
      <p:ext uri="{BB962C8B-B14F-4D97-AF65-F5344CB8AC3E}">
        <p14:creationId xmlns:p14="http://schemas.microsoft.com/office/powerpoint/2010/main" val="250860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 </a:t>
            </a:r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Components (continued)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Indian Education for All (IEA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lvl="1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Paid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 ANB</a:t>
            </a:r>
            <a:r>
              <a:rPr lang="en-US" i="1" dirty="0" smtClean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($100 minimum)</a:t>
            </a:r>
          </a:p>
          <a:p>
            <a:pPr lvl="1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providing curriculum for the recognition of American Indian cultural heritage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American Indian Student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Achievement Gap (SAG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lvl="1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Paid per each American Indian student enrolled as reported on the October enrollment count</a:t>
            </a:r>
          </a:p>
          <a:p>
            <a:pPr lvl="1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closing the educational achievement gap that exists between American Indian students and non-Indian students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ts val="1200"/>
              </a:spcBef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Achievement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(D4A)</a:t>
            </a:r>
          </a:p>
          <a:p>
            <a:pPr lvl="1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Paid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ANB</a:t>
            </a:r>
            <a:endParaRPr lang="en-US" i="1" dirty="0">
              <a:solidFill>
                <a:schemeClr val="accent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access fees or other costs for statewide data system, including data entry and staff training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38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 Components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0262123"/>
              </p:ext>
            </p:extLst>
          </p:nvPr>
        </p:nvGraphicFramePr>
        <p:xfrm>
          <a:off x="304800" y="1524000"/>
          <a:ext cx="8305799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1600200"/>
                <a:gridCol w="1676400"/>
                <a:gridCol w="1676399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FY2017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FY2018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en-US" sz="2400" b="0" dirty="0" smtClean="0"/>
                        <a:t> (</a:t>
                      </a:r>
                      <a:r>
                        <a:rPr lang="en-US" sz="2400" b="0" dirty="0" smtClean="0"/>
                        <a:t>HB191)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/>
                        <a:t>FY2019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* </a:t>
                      </a:r>
                      <a:r>
                        <a:rPr lang="en-US" sz="2400" b="0" dirty="0" smtClean="0"/>
                        <a:t>(HB191)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Quality</a:t>
                      </a:r>
                      <a:r>
                        <a:rPr lang="en-US" sz="2400" baseline="0" dirty="0" smtClean="0"/>
                        <a:t> Educator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$3,169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$3,185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$3,245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At-Risk Student </a:t>
                      </a:r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(1)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$5,363,730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$5,390,549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</a:t>
                      </a:r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5,463,895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Indian Education for All </a:t>
                      </a:r>
                      <a:r>
                        <a:rPr lang="en-US" sz="2000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(per</a:t>
                      </a:r>
                      <a:r>
                        <a:rPr lang="en-US" sz="2000" i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ANB)</a:t>
                      </a:r>
                      <a:endParaRPr lang="en-US" sz="2000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$21.25</a:t>
                      </a:r>
                    </a:p>
                    <a:p>
                      <a:pPr algn="ctr"/>
                      <a:r>
                        <a:rPr lang="en-US" sz="2000" dirty="0" smtClean="0"/>
                        <a:t>($100 min.)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$21.36</a:t>
                      </a:r>
                      <a:r>
                        <a:rPr lang="en-US" sz="2400" b="0" baseline="0" dirty="0" smtClean="0">
                          <a:solidFill>
                            <a:srgbClr val="FF0000"/>
                          </a:solidFill>
                        </a:rPr>
                        <a:t> ($100 min.)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$21.76 ($100 min.)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Am</a:t>
                      </a:r>
                      <a:r>
                        <a:rPr lang="en-US" sz="2400" baseline="0" dirty="0" smtClean="0"/>
                        <a:t> Indian</a:t>
                      </a:r>
                      <a:r>
                        <a:rPr lang="en-US" sz="2400" dirty="0" smtClean="0"/>
                        <a:t> Student Achievement Gap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$209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$210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$214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Data </a:t>
                      </a:r>
                      <a:r>
                        <a:rPr lang="en-US" sz="2400" dirty="0" smtClean="0"/>
                        <a:t>for Achievement </a:t>
                      </a:r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(2)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(per </a:t>
                      </a:r>
                      <a:r>
                        <a:rPr lang="en-US" sz="2000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ANB)</a:t>
                      </a:r>
                      <a:endParaRPr lang="en-US" sz="2000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$20.36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$20.46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$20.84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own Arrow 5"/>
          <p:cNvSpPr/>
          <p:nvPr/>
        </p:nvSpPr>
        <p:spPr>
          <a:xfrm>
            <a:off x="7620000" y="1066800"/>
            <a:ext cx="381000" cy="4102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5715000"/>
            <a:ext cx="883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 smtClean="0">
                <a:solidFill>
                  <a:srgbClr val="FF0000"/>
                </a:solidFill>
              </a:rPr>
              <a:t>*</a:t>
            </a:r>
            <a:r>
              <a:rPr lang="en-US" sz="2200" b="1" i="1" dirty="0" smtClean="0"/>
              <a:t>HB191 increased these </a:t>
            </a:r>
            <a:r>
              <a:rPr lang="en-US" sz="2200" b="1" i="1" dirty="0" smtClean="0"/>
              <a:t>payments </a:t>
            </a:r>
            <a:r>
              <a:rPr lang="en-US" sz="2200" b="1" i="1" dirty="0" smtClean="0"/>
              <a:t>.5% in FY2018 and 1.85% in FY2019</a:t>
            </a:r>
            <a:r>
              <a:rPr lang="en-US" sz="2200" b="1" i="1" dirty="0" smtClean="0"/>
              <a:t>.</a:t>
            </a:r>
          </a:p>
          <a:p>
            <a:r>
              <a:rPr lang="en-US" sz="2000" b="1" i="1" dirty="0" smtClean="0">
                <a:solidFill>
                  <a:srgbClr val="00B050"/>
                </a:solidFill>
              </a:rPr>
              <a:t>(1) </a:t>
            </a:r>
            <a:r>
              <a:rPr lang="en-US" sz="2200" i="1" dirty="0"/>
              <a:t>r</a:t>
            </a:r>
            <a:r>
              <a:rPr lang="en-US" sz="2200" i="1" dirty="0" smtClean="0"/>
              <a:t>educed by SB261 level 2 trigger; </a:t>
            </a:r>
            <a:r>
              <a:rPr lang="en-US" sz="2000" b="1" dirty="0" smtClean="0">
                <a:solidFill>
                  <a:srgbClr val="00B050"/>
                </a:solidFill>
              </a:rPr>
              <a:t>(2) </a:t>
            </a:r>
            <a:r>
              <a:rPr lang="en-US" sz="2200" i="1" dirty="0" smtClean="0"/>
              <a:t>suspended by SB261 level 4 trigger</a:t>
            </a:r>
            <a:endParaRPr lang="en-US" sz="2200" b="1" i="1" dirty="0"/>
          </a:p>
        </p:txBody>
      </p:sp>
    </p:spTree>
    <p:extLst>
      <p:ext uri="{BB962C8B-B14F-4D97-AF65-F5344CB8AC3E}">
        <p14:creationId xmlns:p14="http://schemas.microsoft.com/office/powerpoint/2010/main" val="429239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and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500" dirty="0" smtClean="0"/>
              <a:t>Why do we use separate funds?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to account separately for resources affected by different types of spending restrictions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because financial reporting standards require it</a:t>
            </a:r>
          </a:p>
          <a:p>
            <a:pPr marL="0" indent="0">
              <a:spcBef>
                <a:spcPts val="600"/>
              </a:spcBef>
              <a:buNone/>
            </a:pPr>
            <a:endParaRPr lang="en-US" sz="1200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en-US" sz="3500" dirty="0" smtClean="0"/>
              <a:t>Fund accounting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Each fund has a self-balancing set of accounts (debits = credits) to keep the cash flow, revenues, expenditures and equity segregated from the other funds. 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It </a:t>
            </a:r>
            <a:r>
              <a:rPr lang="en-US" dirty="0"/>
              <a:t>is desirable to have as few funds as legal </a:t>
            </a:r>
            <a:r>
              <a:rPr lang="en-US" dirty="0" smtClean="0"/>
              <a:t>and sound </a:t>
            </a:r>
            <a:r>
              <a:rPr lang="en-US" dirty="0"/>
              <a:t>administrative requirements make possible.</a:t>
            </a:r>
            <a:endParaRPr lang="en-US" dirty="0" smtClean="0"/>
          </a:p>
          <a:p>
            <a:pPr lvl="1">
              <a:spcBef>
                <a:spcPts val="600"/>
              </a:spcBef>
            </a:pPr>
            <a:endParaRPr lang="en-US" dirty="0" smtClean="0"/>
          </a:p>
          <a:p>
            <a:pPr lvl="1"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61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Fund Budget Limits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5784455"/>
              </p:ext>
            </p:extLst>
          </p:nvPr>
        </p:nvGraphicFramePr>
        <p:xfrm>
          <a:off x="457200" y="1600200"/>
          <a:ext cx="8229600" cy="47244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2057400"/>
                <a:gridCol w="2057400"/>
              </a:tblGrid>
              <a:tr h="97373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BASE Budget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‘Maximum’ Budget*</a:t>
                      </a:r>
                      <a:endParaRPr lang="en-US" sz="2400" dirty="0"/>
                    </a:p>
                  </a:txBody>
                  <a:tcPr/>
                </a:tc>
              </a:tr>
              <a:tr h="468834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Basic Entitlement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80%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100%</a:t>
                      </a:r>
                    </a:p>
                  </a:txBody>
                  <a:tcPr/>
                </a:tc>
              </a:tr>
              <a:tr h="468834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Per-ANB</a:t>
                      </a:r>
                      <a:r>
                        <a:rPr lang="en-US" sz="2000" b="0" baseline="0" dirty="0" smtClean="0"/>
                        <a:t> Entitlement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80%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100%</a:t>
                      </a:r>
                    </a:p>
                  </a:txBody>
                  <a:tcPr/>
                </a:tc>
              </a:tr>
              <a:tr h="46883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Special Ed Allowable Cost Payment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140%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175 – 200%</a:t>
                      </a:r>
                      <a:endParaRPr lang="en-US" sz="2000" dirty="0"/>
                    </a:p>
                  </a:txBody>
                  <a:tcPr/>
                </a:tc>
              </a:tr>
              <a:tr h="46883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Quality Educator</a:t>
                      </a:r>
                      <a:r>
                        <a:rPr lang="en-US" sz="2000" baseline="0" dirty="0" smtClean="0"/>
                        <a:t> Payment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100%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100%</a:t>
                      </a:r>
                    </a:p>
                  </a:txBody>
                  <a:tcPr/>
                </a:tc>
              </a:tr>
              <a:tr h="46883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At-Risk Student Payment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100%</a:t>
                      </a:r>
                    </a:p>
                  </a:txBody>
                  <a:tcPr/>
                </a:tc>
              </a:tr>
              <a:tr h="46883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Indian Education</a:t>
                      </a:r>
                      <a:r>
                        <a:rPr lang="en-US" sz="2000" baseline="0" dirty="0" smtClean="0"/>
                        <a:t> for All Payment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100%</a:t>
                      </a:r>
                    </a:p>
                  </a:txBody>
                  <a:tcPr/>
                </a:tc>
              </a:tr>
              <a:tr h="46883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Amer.</a:t>
                      </a:r>
                      <a:r>
                        <a:rPr lang="en-US" sz="2000" baseline="0" dirty="0" smtClean="0"/>
                        <a:t> Indian Achievement Gap </a:t>
                      </a:r>
                      <a:r>
                        <a:rPr lang="en-US" sz="2000" baseline="0" dirty="0" err="1" smtClean="0"/>
                        <a:t>Pymnt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100%</a:t>
                      </a:r>
                    </a:p>
                  </a:txBody>
                  <a:tcPr/>
                </a:tc>
              </a:tr>
              <a:tr h="46883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Data For Achievement Payment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100%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362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600200" y="2438400"/>
            <a:ext cx="1676400" cy="377507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 anchorCtr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altLang="en-US" sz="2000" dirty="0" smtClean="0"/>
              <a:t>BASE Budget</a:t>
            </a:r>
            <a:endParaRPr lang="en-US" altLang="en-US" sz="2000" dirty="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74663" y="2236787"/>
            <a:ext cx="973137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2200" dirty="0">
                <a:latin typeface="Tahoma" pitchFamily="34" charset="0"/>
              </a:rPr>
              <a:t>~80%  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228600" y="304800"/>
            <a:ext cx="8763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 Fund Budget Limits</a:t>
            </a:r>
          </a:p>
        </p:txBody>
      </p:sp>
      <p:sp>
        <p:nvSpPr>
          <p:cNvPr id="16" name="TextBox 11"/>
          <p:cNvSpPr txBox="1">
            <a:spLocks noChangeArrowheads="1"/>
          </p:cNvSpPr>
          <p:nvPr/>
        </p:nvSpPr>
        <p:spPr bwMode="auto">
          <a:xfrm>
            <a:off x="3771900" y="3184029"/>
            <a:ext cx="4914900" cy="249299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Trustees must adopt a budget that is at least equal to the BASE Budget.</a:t>
            </a:r>
          </a:p>
          <a:p>
            <a:pPr eaLnBrk="1" hangingPunct="1"/>
            <a:endParaRPr lang="en-US" altLang="en-US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/>
            <a:r>
              <a:rPr lang="en-US" alt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Item </a:t>
            </a:r>
            <a:r>
              <a:rPr lang="en-US" altLang="en-US" sz="2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9b</a:t>
            </a:r>
            <a:r>
              <a:rPr lang="en-US" alt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 your budget data sheet from OPI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4649108" y="2190690"/>
            <a:ext cx="38852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2000" dirty="0" smtClean="0">
                <a:latin typeface="Tahoma" pitchFamily="34" charset="0"/>
              </a:rPr>
              <a:t>Minimum Budget </a:t>
            </a:r>
            <a:r>
              <a:rPr lang="en-US" altLang="en-US" sz="2000" dirty="0" smtClean="0">
                <a:latin typeface="Tahoma" pitchFamily="34" charset="0"/>
              </a:rPr>
              <a:t>Requirement</a:t>
            </a:r>
            <a:endParaRPr lang="en-US" altLang="en-US" sz="2000" dirty="0">
              <a:latin typeface="Tahoma" pitchFamily="34" charset="0"/>
            </a:endParaRPr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 rot="10800000">
            <a:off x="3357798" y="2438400"/>
            <a:ext cx="129131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585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600200" y="2438400"/>
            <a:ext cx="1676400" cy="377507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 anchorCtr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altLang="en-US" sz="2000" dirty="0" smtClean="0"/>
              <a:t>BASE Budget</a:t>
            </a:r>
            <a:endParaRPr lang="en-US" altLang="en-US" sz="2000" dirty="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74663" y="1295400"/>
            <a:ext cx="973137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2200" dirty="0" smtClean="0">
                <a:latin typeface="Tahoma" pitchFamily="34" charset="0"/>
              </a:rPr>
              <a:t>100</a:t>
            </a:r>
            <a:r>
              <a:rPr lang="en-US" altLang="en-US" sz="2200" dirty="0" smtClean="0">
                <a:latin typeface="Tahoma" pitchFamily="34" charset="0"/>
              </a:rPr>
              <a:t>%  </a:t>
            </a:r>
            <a:endParaRPr lang="en-US" altLang="en-US" sz="2200" dirty="0">
              <a:latin typeface="Tahoma" pitchFamily="34" charset="0"/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228600" y="304800"/>
            <a:ext cx="8763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 Fund Budget Limits</a:t>
            </a:r>
          </a:p>
        </p:txBody>
      </p:sp>
      <p:sp>
        <p:nvSpPr>
          <p:cNvPr id="7180" name="TextBox 11"/>
          <p:cNvSpPr txBox="1">
            <a:spLocks noChangeArrowheads="1"/>
          </p:cNvSpPr>
          <p:nvPr/>
        </p:nvSpPr>
        <p:spPr bwMode="auto">
          <a:xfrm>
            <a:off x="3657600" y="1447800"/>
            <a:ext cx="4800600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800100" lvl="1" indent="-342900" eaLnBrk="1" hangingPunct="1">
              <a:buFont typeface="Wingdings" panose="05000000000000000000" pitchFamily="2" charset="2"/>
              <a:buChar char="§"/>
            </a:pPr>
            <a:endParaRPr lang="en-US" altLang="en-US" sz="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Item </a:t>
            </a:r>
            <a:r>
              <a:rPr lang="en-US" alt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9c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 budget data sheet from 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OPI</a:t>
            </a:r>
            <a:endParaRPr lang="en-US" alt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5105400" y="1047690"/>
            <a:ext cx="2362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2000" dirty="0" smtClean="0">
                <a:latin typeface="Tahoma" pitchFamily="34" charset="0"/>
              </a:rPr>
              <a:t> Maximum Budget</a:t>
            </a:r>
            <a:endParaRPr lang="en-US" altLang="en-US" sz="2000" dirty="0">
              <a:latin typeface="Tahoma" pitchFamily="34" charset="0"/>
            </a:endParaRPr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rot="10800000">
            <a:off x="3357798" y="1295400"/>
            <a:ext cx="159520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600200" y="1314510"/>
            <a:ext cx="1676399" cy="112389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 anchorCtr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altLang="en-US" sz="1600" dirty="0" smtClean="0"/>
              <a:t>Over-BASE Budget (funded w/ local property taxes)</a:t>
            </a: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2223119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600200" y="2438400"/>
            <a:ext cx="1676400" cy="377507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 anchorCtr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altLang="en-US" sz="2000" dirty="0" smtClean="0"/>
              <a:t>BASE Budget</a:t>
            </a:r>
            <a:endParaRPr lang="en-US" altLang="en-US" sz="2000" dirty="0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228600" y="304800"/>
            <a:ext cx="8763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 Fund Budget Limits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600200" y="1314510"/>
            <a:ext cx="1676399" cy="112389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 anchorCtr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altLang="en-US" sz="1600" dirty="0" smtClean="0"/>
              <a:t>Over-BASE Budget (funded w/ local property taxes)</a:t>
            </a:r>
            <a:endParaRPr lang="en-US" altLang="en-US" sz="1600" dirty="0"/>
          </a:p>
        </p:txBody>
      </p:sp>
      <p:sp>
        <p:nvSpPr>
          <p:cNvPr id="2" name="Right Brace 1"/>
          <p:cNvSpPr/>
          <p:nvPr/>
        </p:nvSpPr>
        <p:spPr>
          <a:xfrm>
            <a:off x="3276600" y="1295400"/>
            <a:ext cx="304800" cy="1143000"/>
          </a:xfrm>
          <a:prstGeom prst="rightBrac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0" y="1600200"/>
            <a:ext cx="4419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 district </a:t>
            </a:r>
            <a:r>
              <a:rPr lang="en-US" sz="2800" dirty="0" smtClean="0"/>
              <a:t>may </a:t>
            </a:r>
            <a:r>
              <a:rPr lang="en-US" sz="2800" dirty="0" smtClean="0"/>
              <a:t>adopt an </a:t>
            </a:r>
            <a:r>
              <a:rPr lang="en-US" sz="2800" dirty="0" smtClean="0"/>
              <a:t>expenditure budget that exceeds </a:t>
            </a:r>
            <a:r>
              <a:rPr lang="en-US" sz="2800" dirty="0" smtClean="0"/>
              <a:t>the BASE </a:t>
            </a:r>
            <a:r>
              <a:rPr lang="en-US" sz="2800" dirty="0" smtClean="0"/>
              <a:t>budget. The </a:t>
            </a:r>
            <a:r>
              <a:rPr lang="en-US" sz="2800" dirty="0" smtClean="0"/>
              <a:t>Over-BASE budget is funded primarily through local property taxes at a level approved (authorized) by the voters through a levy election.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642796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600200" y="2438400"/>
            <a:ext cx="1676400" cy="377507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 anchorCtr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altLang="en-US" sz="2000" dirty="0" smtClean="0"/>
              <a:t>BASE Budget</a:t>
            </a:r>
            <a:endParaRPr lang="en-US" altLang="en-US" sz="2000" dirty="0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228600" y="304800"/>
            <a:ext cx="8763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 Fund Budget Limits</a:t>
            </a:r>
          </a:p>
        </p:txBody>
      </p:sp>
      <p:sp>
        <p:nvSpPr>
          <p:cNvPr id="7180" name="TextBox 11"/>
          <p:cNvSpPr txBox="1">
            <a:spLocks noChangeArrowheads="1"/>
          </p:cNvSpPr>
          <p:nvPr/>
        </p:nvSpPr>
        <p:spPr bwMode="auto">
          <a:xfrm>
            <a:off x="3505200" y="1905000"/>
            <a:ext cx="4953000" cy="43935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24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Highest Budget Allowed</a:t>
            </a:r>
          </a:p>
          <a:p>
            <a:pPr eaLnBrk="1" hangingPunct="1"/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Districts may adopt a budget that is the higher of:</a:t>
            </a:r>
          </a:p>
          <a:p>
            <a:pPr marL="800100" lvl="1" indent="-342900" eaLnBrk="1" hangingPunct="1"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Current 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Year 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Maximum (</a:t>
            </a:r>
            <a:r>
              <a:rPr lang="en-US" alt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9c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</a:t>
            </a:r>
            <a:r>
              <a:rPr lang="en-US" altLang="en-US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en-US" altLang="en-US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OR-</a:t>
            </a:r>
          </a:p>
          <a:p>
            <a:pPr marL="800100" lvl="1" indent="-342900" eaLnBrk="1" hangingPunct="1">
              <a:buFont typeface="Wingdings" panose="05000000000000000000" pitchFamily="2" charset="2"/>
              <a:buChar char="§"/>
            </a:pP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Prior Year adopted budget 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alt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10d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plus 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any increases in the Basic and per-ANB entitlements</a:t>
            </a:r>
            <a:r>
              <a:rPr lang="en-US" altLang="en-US" sz="20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any increases in the Quality Educator, At-Risk, Indian Education for All, 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Student Achievement Gap and Data for 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Achievement payments </a:t>
            </a:r>
          </a:p>
          <a:p>
            <a:pPr marL="800100" lvl="1" indent="-342900" eaLnBrk="1" hangingPunct="1">
              <a:buFont typeface="Wingdings" panose="05000000000000000000" pitchFamily="2" charset="2"/>
              <a:buChar char="§"/>
            </a:pPr>
            <a:endParaRPr lang="en-US" altLang="en-US" sz="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Item </a:t>
            </a:r>
            <a:r>
              <a:rPr lang="en-US" alt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9e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 budget data sheet from OPI</a:t>
            </a:r>
          </a:p>
          <a:p>
            <a:pPr eaLnBrk="1" hangingPunct="1"/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“Highest Budget with a Vote”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4520194" y="1047690"/>
            <a:ext cx="38852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2000" dirty="0" smtClean="0">
                <a:latin typeface="Tahoma" pitchFamily="34" charset="0"/>
              </a:rPr>
              <a:t> Highest Budget Allowed</a:t>
            </a:r>
            <a:endParaRPr lang="en-US" altLang="en-US" sz="2000" dirty="0">
              <a:latin typeface="Tahoma" pitchFamily="34" charset="0"/>
            </a:endParaRPr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rot="10800000">
            <a:off x="3357798" y="1295400"/>
            <a:ext cx="159520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600200" y="1314510"/>
            <a:ext cx="1676399" cy="112389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 anchorCtr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altLang="en-US" sz="1600" dirty="0" smtClean="0"/>
              <a:t>Over-BASE Budget (funded w/ local property taxes)</a:t>
            </a: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6301991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600200" y="2438400"/>
            <a:ext cx="1676400" cy="377507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 anchorCtr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altLang="en-US" dirty="0" smtClean="0"/>
              <a:t>BASE </a:t>
            </a:r>
            <a:r>
              <a:rPr lang="en-US" altLang="en-US" dirty="0" smtClean="0"/>
              <a:t>Budget (</a:t>
            </a:r>
            <a:r>
              <a:rPr lang="en-US" altLang="en-US" b="1" dirty="0" smtClean="0"/>
              <a:t>9b</a:t>
            </a:r>
            <a:r>
              <a:rPr lang="en-US" altLang="en-US" dirty="0" smtClean="0"/>
              <a:t> on data sheet)</a:t>
            </a:r>
            <a:endParaRPr lang="en-US" altLang="en-US" dirty="0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228600" y="304800"/>
            <a:ext cx="8763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 Fund Budget Limits</a:t>
            </a:r>
          </a:p>
        </p:txBody>
      </p:sp>
      <p:sp>
        <p:nvSpPr>
          <p:cNvPr id="7180" name="TextBox 11"/>
          <p:cNvSpPr txBox="1">
            <a:spLocks noChangeArrowheads="1"/>
          </p:cNvSpPr>
          <p:nvPr/>
        </p:nvSpPr>
        <p:spPr bwMode="auto">
          <a:xfrm>
            <a:off x="3643509" y="2808744"/>
            <a:ext cx="4967091" cy="358559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Without seeking additional voter approval, trustees may adopt a General Fund budget that equals their current year BASE budget </a:t>
            </a:r>
            <a:r>
              <a:rPr lang="en-US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alt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9b</a:t>
            </a:r>
            <a:r>
              <a:rPr lang="en-US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en-US" alt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plus</a:t>
            </a:r>
            <a:r>
              <a:rPr lang="en-US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highest over-BASE levy approved by voters or levied in past five </a:t>
            </a:r>
            <a:r>
              <a:rPr lang="en-US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years (</a:t>
            </a:r>
            <a:r>
              <a:rPr lang="en-US" alt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10e</a:t>
            </a:r>
            <a:r>
              <a:rPr lang="en-US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</a:p>
          <a:p>
            <a:pPr eaLnBrk="1" hangingPunct="1"/>
            <a:endParaRPr lang="en-US" altLang="en-US" sz="1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Item </a:t>
            </a:r>
            <a:r>
              <a:rPr lang="en-US" alt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9d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 budget data sheet from OPI</a:t>
            </a:r>
          </a:p>
          <a:p>
            <a:pPr eaLnBrk="1" hangingPunct="1"/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“Highest Budget 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without 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Vote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  <a:endParaRPr lang="en-US" alt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endParaRPr lang="en-US" altLang="en-US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600200" y="1314510"/>
            <a:ext cx="1676399" cy="361891"/>
          </a:xfrm>
          <a:prstGeom prst="rect">
            <a:avLst/>
          </a:prstGeom>
          <a:pattFill prst="wdDnDiag">
            <a:fgClr>
              <a:schemeClr val="accent5">
                <a:lumMod val="60000"/>
                <a:lumOff val="40000"/>
              </a:schemeClr>
            </a:fgClr>
            <a:bgClr>
              <a:schemeClr val="bg1"/>
            </a:bgClr>
          </a:patt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 anchorCtr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endParaRPr lang="en-US" altLang="en-US" sz="1400" dirty="0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4724400" y="1047690"/>
            <a:ext cx="36810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2000" dirty="0" smtClean="0">
                <a:latin typeface="Tahoma" pitchFamily="34" charset="0"/>
              </a:rPr>
              <a:t> Highest Budget </a:t>
            </a:r>
            <a:r>
              <a:rPr lang="en-US" altLang="en-US" sz="2000" dirty="0" smtClean="0">
                <a:latin typeface="Tahoma" pitchFamily="34" charset="0"/>
              </a:rPr>
              <a:t>Allowed (</a:t>
            </a:r>
            <a:r>
              <a:rPr lang="en-US" altLang="en-US" sz="2000" b="1" dirty="0" smtClean="0">
                <a:latin typeface="Tahoma" pitchFamily="34" charset="0"/>
              </a:rPr>
              <a:t>9e</a:t>
            </a:r>
            <a:r>
              <a:rPr lang="en-US" altLang="en-US" sz="2000" dirty="0" smtClean="0">
                <a:latin typeface="Tahoma" pitchFamily="34" charset="0"/>
              </a:rPr>
              <a:t>)</a:t>
            </a:r>
            <a:endParaRPr lang="en-US" altLang="en-US" sz="2000" dirty="0">
              <a:latin typeface="Tahoma" pitchFamily="34" charset="0"/>
            </a:endParaRPr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rot="10800000">
            <a:off x="3357798" y="1295399"/>
            <a:ext cx="1252302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600200" y="1676400"/>
            <a:ext cx="1676399" cy="76200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 anchorCtr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altLang="en-US" sz="1600" dirty="0" smtClean="0"/>
              <a:t>Permissive </a:t>
            </a:r>
            <a:r>
              <a:rPr lang="en-US" altLang="en-US" sz="1600" dirty="0"/>
              <a:t>Over-BASE </a:t>
            </a:r>
            <a:r>
              <a:rPr lang="en-US" altLang="en-US" sz="1600" dirty="0" smtClean="0"/>
              <a:t>Budget (</a:t>
            </a:r>
            <a:r>
              <a:rPr lang="en-US" altLang="en-US" sz="1600" b="1" dirty="0" smtClean="0"/>
              <a:t>10e</a:t>
            </a:r>
            <a:r>
              <a:rPr lang="en-US" altLang="en-US" sz="1600" dirty="0" smtClean="0"/>
              <a:t>)</a:t>
            </a:r>
            <a:endParaRPr lang="en-US" altLang="en-US" sz="1600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724400" y="1447800"/>
            <a:ext cx="388529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2000" dirty="0" smtClean="0">
                <a:latin typeface="Tahoma" pitchFamily="34" charset="0"/>
              </a:rPr>
              <a:t>Highest Budget allowed without having to ask voters to approve an additional local </a:t>
            </a:r>
            <a:r>
              <a:rPr lang="en-US" altLang="en-US" sz="2000" dirty="0" smtClean="0">
                <a:latin typeface="Tahoma" pitchFamily="34" charset="0"/>
              </a:rPr>
              <a:t>levy (</a:t>
            </a:r>
            <a:r>
              <a:rPr lang="en-US" altLang="en-US" sz="2000" b="1" dirty="0" smtClean="0">
                <a:latin typeface="Tahoma" pitchFamily="34" charset="0"/>
              </a:rPr>
              <a:t>9d</a:t>
            </a:r>
            <a:r>
              <a:rPr lang="en-US" altLang="en-US" sz="2000" dirty="0" smtClean="0">
                <a:latin typeface="Tahoma" pitchFamily="34" charset="0"/>
              </a:rPr>
              <a:t>) </a:t>
            </a:r>
            <a:endParaRPr lang="en-US" altLang="en-US" sz="2000" dirty="0">
              <a:latin typeface="Tahoma" pitchFamily="34" charset="0"/>
            </a:endParaRPr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 rot="10800000">
            <a:off x="3357798" y="1676400"/>
            <a:ext cx="125230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" name="Left Brace 1"/>
          <p:cNvSpPr/>
          <p:nvPr/>
        </p:nvSpPr>
        <p:spPr>
          <a:xfrm>
            <a:off x="1447800" y="1335776"/>
            <a:ext cx="152400" cy="333345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4800" y="1066800"/>
            <a:ext cx="10374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Voted levy (</a:t>
            </a:r>
            <a:r>
              <a:rPr lang="en-US" sz="2000" b="1" dirty="0" smtClean="0"/>
              <a:t>9f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852569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3581401"/>
          </a:xfrm>
        </p:spPr>
        <p:txBody>
          <a:bodyPr>
            <a:normAutofit fontScale="90000"/>
          </a:bodyPr>
          <a:lstStyle/>
          <a:p>
            <a:pPr algn="l" defTabSz="457200">
              <a:spcBef>
                <a:spcPts val="600"/>
              </a:spcBef>
            </a:pPr>
            <a:r>
              <a:rPr lang="en-US" dirty="0" smtClean="0"/>
              <a:t>To the Spreadsheet</a:t>
            </a:r>
            <a:r>
              <a:rPr lang="en-US" dirty="0" smtClean="0"/>
              <a:t>!</a:t>
            </a:r>
            <a:br>
              <a:rPr lang="en-US" dirty="0" smtClean="0"/>
            </a:br>
            <a:r>
              <a:rPr lang="en-US" sz="4000" dirty="0" smtClean="0">
                <a:hlinkClick r:id="rId2"/>
              </a:rPr>
              <a:t>FY2019 General Fund Budget Worksheet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800" dirty="0" smtClean="0"/>
              <a:t>or from the OPI Home Page (</a:t>
            </a:r>
            <a:r>
              <a:rPr lang="en-US" sz="2800" dirty="0" smtClean="0">
                <a:hlinkClick r:id="rId3"/>
              </a:rPr>
              <a:t>www.opi.mt.gov</a:t>
            </a:r>
            <a:r>
              <a:rPr lang="en-US" sz="2800" dirty="0" smtClean="0"/>
              <a:t>)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>	Leadership – Finance &amp; Grants - School Finance</a:t>
            </a:r>
            <a:br>
              <a:rPr lang="en-US" sz="2700" dirty="0" smtClean="0"/>
            </a:br>
            <a:r>
              <a:rPr lang="en-US" sz="2700" dirty="0" smtClean="0"/>
              <a:t>		Budgets</a:t>
            </a:r>
            <a:br>
              <a:rPr lang="en-US" sz="2700" dirty="0" smtClean="0"/>
            </a:br>
            <a:r>
              <a:rPr lang="en-US" sz="2700" dirty="0" smtClean="0"/>
              <a:t>			Budget Spreadsheets and Guidance</a:t>
            </a:r>
            <a:br>
              <a:rPr lang="en-US" sz="2700" dirty="0" smtClean="0"/>
            </a:br>
            <a:endParaRPr lang="en-US" sz="2700" dirty="0"/>
          </a:p>
        </p:txBody>
      </p:sp>
      <p:sp>
        <p:nvSpPr>
          <p:cNvPr id="2" name="TextBox 1"/>
          <p:cNvSpPr txBox="1"/>
          <p:nvPr/>
        </p:nvSpPr>
        <p:spPr>
          <a:xfrm>
            <a:off x="1143000" y="5029200"/>
            <a:ext cx="7010400" cy="52322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SAVE THIS FILE TO YOUR DESKTOP!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1389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FY2019 General Fund Budget </a:t>
            </a:r>
            <a:r>
              <a:rPr lang="en-US" sz="3600" dirty="0" smtClean="0"/>
              <a:t>Worksheet</a:t>
            </a:r>
            <a:br>
              <a:rPr lang="en-US" sz="3600" dirty="0" smtClean="0"/>
            </a:br>
            <a:r>
              <a:rPr lang="en-US" sz="3600" dirty="0" smtClean="0"/>
              <a:t>Expenditure Budget Limits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Enable Editing</a:t>
            </a:r>
          </a:p>
          <a:p>
            <a:pPr marL="0" indent="0">
              <a:buNone/>
            </a:pPr>
            <a:r>
              <a:rPr lang="en-US" dirty="0" smtClean="0"/>
              <a:t>2. Enable Content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706999"/>
              </p:ext>
            </p:extLst>
          </p:nvPr>
        </p:nvGraphicFramePr>
        <p:xfrm>
          <a:off x="457199" y="2895600"/>
          <a:ext cx="8153401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801"/>
                <a:gridCol w="1066800"/>
                <a:gridCol w="1219200"/>
                <a:gridCol w="99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On</a:t>
                      </a:r>
                      <a:r>
                        <a:rPr lang="en-US" sz="2800" baseline="0" dirty="0" smtClean="0"/>
                        <a:t> the 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Inputs</a:t>
                      </a:r>
                      <a:r>
                        <a:rPr lang="en-US" sz="2800" baseline="0" dirty="0" smtClean="0"/>
                        <a:t> tab: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Elem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High School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K-12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3. Enter 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C5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4. Enter 2019 Taxable value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Q16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S16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U16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5. </a:t>
                      </a:r>
                      <a:r>
                        <a:rPr lang="en-US" sz="2400" dirty="0" smtClean="0"/>
                        <a:t>Compare</a:t>
                      </a:r>
                      <a:r>
                        <a:rPr lang="en-US" sz="2400" baseline="0" dirty="0" smtClean="0"/>
                        <a:t> to Item </a:t>
                      </a:r>
                      <a:r>
                        <a:rPr lang="en-US" sz="2400" b="1" baseline="0" dirty="0" smtClean="0"/>
                        <a:t>9d</a:t>
                      </a:r>
                      <a:r>
                        <a:rPr lang="en-US" sz="2400" baseline="0" dirty="0" smtClean="0"/>
                        <a:t> on data sheet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Q31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S31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U31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6. </a:t>
                      </a:r>
                      <a:r>
                        <a:rPr lang="en-US" sz="2400" dirty="0" smtClean="0"/>
                        <a:t>Compare</a:t>
                      </a:r>
                      <a:r>
                        <a:rPr lang="en-US" sz="2400" baseline="0" dirty="0" smtClean="0"/>
                        <a:t> to Item </a:t>
                      </a:r>
                      <a:r>
                        <a:rPr lang="en-US" sz="2400" b="1" baseline="0" dirty="0" smtClean="0"/>
                        <a:t>9e</a:t>
                      </a:r>
                      <a:r>
                        <a:rPr lang="en-US" sz="2400" baseline="0" dirty="0" smtClean="0"/>
                        <a:t> on data sheet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Q32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S32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U32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7. Enter Proposed</a:t>
                      </a:r>
                      <a:r>
                        <a:rPr lang="en-US" sz="2400" baseline="0" dirty="0" smtClean="0"/>
                        <a:t> Adopted Budget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Q33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S33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U33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67356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FUND REVENUES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Funding the BASE budget</a:t>
            </a:r>
          </a:p>
          <a:p>
            <a:r>
              <a:rPr lang="en-US" dirty="0" smtClean="0"/>
              <a:t>Funding the over-BASE budget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909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/>
              <a:t>        </a:t>
            </a:r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1828800" y="1524000"/>
            <a:ext cx="2819400" cy="1219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Over-BASE Levy</a:t>
            </a: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1828800" y="4876800"/>
            <a:ext cx="2819400" cy="1676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DSA/SPED/</a:t>
            </a:r>
          </a:p>
          <a:p>
            <a:pPr algn="ctr">
              <a:defRPr/>
            </a:pP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 </a:t>
            </a:r>
            <a:endParaRPr lang="en-US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Components</a:t>
            </a:r>
            <a:endParaRPr 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51" name="Rectangle 8"/>
          <p:cNvSpPr>
            <a:spLocks noChangeArrowheads="1"/>
          </p:cNvSpPr>
          <p:nvPr/>
        </p:nvSpPr>
        <p:spPr bwMode="auto">
          <a:xfrm>
            <a:off x="1828800" y="2743200"/>
            <a:ext cx="2819400" cy="2133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</a:t>
            </a:r>
            <a:endParaRPr 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Levy</a:t>
            </a:r>
          </a:p>
        </p:txBody>
      </p:sp>
      <p:sp>
        <p:nvSpPr>
          <p:cNvPr id="31752" name="Rectangle 9"/>
          <p:cNvSpPr>
            <a:spLocks noChangeArrowheads="1"/>
          </p:cNvSpPr>
          <p:nvPr/>
        </p:nvSpPr>
        <p:spPr bwMode="auto">
          <a:xfrm>
            <a:off x="5410200" y="5181600"/>
            <a:ext cx="457200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1753" name="Rectangle 10"/>
          <p:cNvSpPr>
            <a:spLocks noChangeArrowheads="1"/>
          </p:cNvSpPr>
          <p:nvPr/>
        </p:nvSpPr>
        <p:spPr bwMode="auto">
          <a:xfrm>
            <a:off x="5410200" y="5867400"/>
            <a:ext cx="457200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1754" name="Text Box 11"/>
          <p:cNvSpPr txBox="1">
            <a:spLocks noChangeArrowheads="1"/>
          </p:cNvSpPr>
          <p:nvPr/>
        </p:nvSpPr>
        <p:spPr bwMode="auto">
          <a:xfrm>
            <a:off x="5867400" y="5862935"/>
            <a:ext cx="30110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Revenues from State</a:t>
            </a:r>
          </a:p>
        </p:txBody>
      </p:sp>
      <p:sp>
        <p:nvSpPr>
          <p:cNvPr id="31755" name="Text Box 12"/>
          <p:cNvSpPr txBox="1">
            <a:spLocks noChangeArrowheads="1"/>
          </p:cNvSpPr>
          <p:nvPr/>
        </p:nvSpPr>
        <p:spPr bwMode="auto">
          <a:xfrm>
            <a:off x="5867400" y="5177135"/>
            <a:ext cx="3124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Local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Revenues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323" name="Line 17"/>
          <p:cNvSpPr>
            <a:spLocks noChangeShapeType="1"/>
          </p:cNvSpPr>
          <p:nvPr/>
        </p:nvSpPr>
        <p:spPr bwMode="auto">
          <a:xfrm>
            <a:off x="1371600" y="2743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8"/>
          <p:cNvSpPr>
            <a:spLocks noChangeShapeType="1"/>
          </p:cNvSpPr>
          <p:nvPr/>
        </p:nvSpPr>
        <p:spPr bwMode="auto">
          <a:xfrm>
            <a:off x="1371600" y="1600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Text Box 19"/>
          <p:cNvSpPr txBox="1">
            <a:spLocks noChangeArrowheads="1"/>
          </p:cNvSpPr>
          <p:nvPr/>
        </p:nvSpPr>
        <p:spPr bwMode="auto">
          <a:xfrm>
            <a:off x="128670" y="1295400"/>
            <a:ext cx="12634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Adopted</a:t>
            </a:r>
          </a:p>
          <a:p>
            <a:pPr algn="ctr">
              <a:defRPr/>
            </a:pPr>
            <a:r>
              <a:rPr lang="en-US" sz="2000" b="1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Budget</a:t>
            </a:r>
          </a:p>
        </p:txBody>
      </p:sp>
      <p:sp>
        <p:nvSpPr>
          <p:cNvPr id="31759" name="Text Box 20"/>
          <p:cNvSpPr txBox="1">
            <a:spLocks noChangeArrowheads="1"/>
          </p:cNvSpPr>
          <p:nvPr/>
        </p:nvSpPr>
        <p:spPr bwMode="auto">
          <a:xfrm>
            <a:off x="205629" y="2514600"/>
            <a:ext cx="110639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</a:t>
            </a:r>
          </a:p>
          <a:p>
            <a:pPr algn="ctr">
              <a:defRPr/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Budget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 the BASE Budget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72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Terminology and Concepts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20-9-201, MCA Fund Definitions</a:t>
            </a:r>
            <a:endParaRPr lang="en-US" sz="28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BUDGETED FUNDS</a:t>
            </a:r>
            <a:endParaRPr lang="en-US" sz="28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1711325"/>
          </a:xfrm>
        </p:spPr>
        <p:txBody>
          <a:bodyPr/>
          <a:lstStyle/>
          <a:p>
            <a:r>
              <a:rPr lang="en-US" dirty="0" smtClean="0"/>
              <a:t>Trustees must adopt a budget to spend money</a:t>
            </a:r>
          </a:p>
          <a:p>
            <a:r>
              <a:rPr lang="en-US" dirty="0" smtClean="0"/>
              <a:t>Local property tax levies are a common revenue source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NON-BUDGETED FUNDS</a:t>
            </a:r>
            <a:endParaRPr lang="en-US" sz="280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No budget is needed to spend money</a:t>
            </a:r>
          </a:p>
          <a:p>
            <a:r>
              <a:rPr lang="en-US" dirty="0" smtClean="0"/>
              <a:t>Expenditures are limited to cash available in the fund        (20-9-210, MCA)</a:t>
            </a:r>
          </a:p>
          <a:p>
            <a:r>
              <a:rPr lang="en-US" dirty="0" smtClean="0"/>
              <a:t>No tax revenues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" y="4725650"/>
            <a:ext cx="3886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/>
              <a:t>Voted Levy</a:t>
            </a:r>
            <a:r>
              <a:rPr lang="en-US" sz="2200" dirty="0" smtClean="0"/>
              <a:t> – hold an election to obtain voter approval </a:t>
            </a:r>
          </a:p>
          <a:p>
            <a:r>
              <a:rPr lang="en-US" sz="2200" u="sng" dirty="0" smtClean="0"/>
              <a:t>“Permissive” (non-voted) Levy</a:t>
            </a:r>
            <a:r>
              <a:rPr lang="en-US" sz="2200" u="sng" dirty="0"/>
              <a:t> </a:t>
            </a:r>
            <a:r>
              <a:rPr lang="en-US" sz="2200" dirty="0" smtClean="0"/>
              <a:t> - </a:t>
            </a:r>
            <a:endParaRPr lang="en-US" sz="2200" u="sng" dirty="0" smtClean="0"/>
          </a:p>
          <a:p>
            <a:r>
              <a:rPr lang="en-US" sz="2200" dirty="0" smtClean="0"/>
              <a:t>voter approval not required</a:t>
            </a:r>
            <a:endParaRPr lang="en-US" sz="2200" dirty="0"/>
          </a:p>
        </p:txBody>
      </p:sp>
      <p:sp>
        <p:nvSpPr>
          <p:cNvPr id="13" name="Down Arrow 12"/>
          <p:cNvSpPr/>
          <p:nvPr/>
        </p:nvSpPr>
        <p:spPr>
          <a:xfrm>
            <a:off x="1524000" y="3962400"/>
            <a:ext cx="304800" cy="60960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075" y="3962400"/>
            <a:ext cx="365125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056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 the BASE Budget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Direct State Aid</a:t>
            </a:r>
          </a:p>
          <a:p>
            <a:pPr lvl="2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44.7% of the Basic Entitlement</a:t>
            </a:r>
          </a:p>
          <a:p>
            <a:pPr lvl="2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44.7% of the per-ANB Entitlement</a:t>
            </a:r>
          </a:p>
          <a:p>
            <a:pPr lvl="1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Special Education Allowable Costs (140%)</a:t>
            </a:r>
          </a:p>
          <a:p>
            <a:pPr lvl="1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 Components (100%)</a:t>
            </a:r>
          </a:p>
          <a:p>
            <a:pPr lvl="2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Quality Educator</a:t>
            </a:r>
          </a:p>
          <a:p>
            <a:pPr lvl="2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At-Risk Student</a:t>
            </a:r>
          </a:p>
          <a:p>
            <a:pPr lvl="2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Indian Education for All</a:t>
            </a:r>
          </a:p>
          <a:p>
            <a:pPr lvl="2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American Indian Achievement Gap</a:t>
            </a:r>
          </a:p>
          <a:p>
            <a:pPr lvl="2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 for Achievement</a:t>
            </a:r>
          </a:p>
          <a:p>
            <a:pPr lvl="2"/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457200" y="60960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Payment schedule:  10% in Aug–Oct and Dec–Apr; 20% in June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1902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/>
              <a:t>        </a:t>
            </a:r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1828800" y="1524000"/>
            <a:ext cx="2819400" cy="1219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Over-BASE Levy</a:t>
            </a: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1828800" y="4876800"/>
            <a:ext cx="2819400" cy="1828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800" b="1" dirty="0"/>
              <a:t>DSA/SPED/</a:t>
            </a:r>
          </a:p>
          <a:p>
            <a:pPr algn="ctr">
              <a:defRPr/>
            </a:pPr>
            <a:r>
              <a:rPr lang="en-US" sz="2800" b="1" dirty="0"/>
              <a:t>5</a:t>
            </a:r>
            <a:r>
              <a:rPr lang="en-US" sz="2800" b="1" dirty="0" smtClean="0"/>
              <a:t> Funding</a:t>
            </a:r>
          </a:p>
          <a:p>
            <a:pPr algn="ctr">
              <a:defRPr/>
            </a:pPr>
            <a:r>
              <a:rPr lang="en-US" sz="2800" b="1" dirty="0" smtClean="0"/>
              <a:t>Components</a:t>
            </a:r>
            <a:endParaRPr lang="en-US" sz="2800" b="1" dirty="0"/>
          </a:p>
        </p:txBody>
      </p:sp>
      <p:sp>
        <p:nvSpPr>
          <p:cNvPr id="31750" name="Rectangle 7"/>
          <p:cNvSpPr>
            <a:spLocks noChangeArrowheads="1"/>
          </p:cNvSpPr>
          <p:nvPr/>
        </p:nvSpPr>
        <p:spPr bwMode="auto">
          <a:xfrm>
            <a:off x="2743200" y="2743200"/>
            <a:ext cx="1905000" cy="2133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Guaranteed</a:t>
            </a:r>
          </a:p>
          <a:p>
            <a:pPr algn="ctr"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Tax </a:t>
            </a:r>
          </a:p>
          <a:p>
            <a:pPr algn="ctr"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 Aid</a:t>
            </a:r>
          </a:p>
          <a:p>
            <a:pPr algn="ctr"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(GTB)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51" name="Rectangle 8"/>
          <p:cNvSpPr>
            <a:spLocks noChangeArrowheads="1"/>
          </p:cNvSpPr>
          <p:nvPr/>
        </p:nvSpPr>
        <p:spPr bwMode="auto">
          <a:xfrm>
            <a:off x="1828800" y="2743200"/>
            <a:ext cx="914400" cy="2133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Levy</a:t>
            </a:r>
          </a:p>
        </p:txBody>
      </p:sp>
      <p:sp>
        <p:nvSpPr>
          <p:cNvPr id="13323" name="Line 17"/>
          <p:cNvSpPr>
            <a:spLocks noChangeShapeType="1"/>
          </p:cNvSpPr>
          <p:nvPr/>
        </p:nvSpPr>
        <p:spPr bwMode="auto">
          <a:xfrm>
            <a:off x="1371600" y="2743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8"/>
          <p:cNvSpPr>
            <a:spLocks noChangeShapeType="1"/>
          </p:cNvSpPr>
          <p:nvPr/>
        </p:nvSpPr>
        <p:spPr bwMode="auto">
          <a:xfrm>
            <a:off x="1371600" y="1600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Text Box 19"/>
          <p:cNvSpPr txBox="1">
            <a:spLocks noChangeArrowheads="1"/>
          </p:cNvSpPr>
          <p:nvPr/>
        </p:nvSpPr>
        <p:spPr bwMode="auto">
          <a:xfrm>
            <a:off x="207963" y="1295400"/>
            <a:ext cx="11049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pitchFamily="-111" charset="-128"/>
              </a:rPr>
              <a:t>Adopted</a:t>
            </a:r>
          </a:p>
          <a:p>
            <a:pPr algn="ctr">
              <a:defRPr/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pitchFamily="-111" charset="-128"/>
              </a:rPr>
              <a:t>Budget</a:t>
            </a:r>
          </a:p>
        </p:txBody>
      </p:sp>
      <p:sp>
        <p:nvSpPr>
          <p:cNvPr id="31759" name="Text Box 20"/>
          <p:cNvSpPr txBox="1">
            <a:spLocks noChangeArrowheads="1"/>
          </p:cNvSpPr>
          <p:nvPr/>
        </p:nvSpPr>
        <p:spPr bwMode="auto">
          <a:xfrm>
            <a:off x="288925" y="2514600"/>
            <a:ext cx="939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BASE</a:t>
            </a:r>
          </a:p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Budget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 the BASE Budget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AutoShape 11"/>
          <p:cNvSpPr>
            <a:spLocks/>
          </p:cNvSpPr>
          <p:nvPr/>
        </p:nvSpPr>
        <p:spPr bwMode="auto">
          <a:xfrm>
            <a:off x="4724400" y="4876800"/>
            <a:ext cx="457200" cy="1828800"/>
          </a:xfrm>
          <a:prstGeom prst="rightBrace">
            <a:avLst>
              <a:gd name="adj1" fmla="val 291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0" y="4842808"/>
            <a:ext cx="335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28600"/>
            <a:r>
              <a:rPr lang="en-US" sz="2400" dirty="0" smtClean="0"/>
              <a:t>Direct State Aid (DSA)</a:t>
            </a:r>
          </a:p>
          <a:p>
            <a:pPr defTabSz="228600"/>
            <a:r>
              <a:rPr lang="en-US" sz="2400" dirty="0"/>
              <a:t>(</a:t>
            </a:r>
            <a:r>
              <a:rPr lang="en-US" sz="2400" dirty="0" smtClean="0"/>
              <a:t>44.7</a:t>
            </a:r>
            <a:r>
              <a:rPr lang="en-US" sz="2400" dirty="0"/>
              <a:t>% Basic &amp; </a:t>
            </a:r>
            <a:r>
              <a:rPr lang="en-US" sz="2400" dirty="0" smtClean="0"/>
              <a:t>per-ANB)</a:t>
            </a:r>
          </a:p>
          <a:p>
            <a:pPr defTabSz="228600"/>
            <a:r>
              <a:rPr lang="en-US" sz="2400" dirty="0" smtClean="0"/>
              <a:t>100% QEC</a:t>
            </a:r>
            <a:r>
              <a:rPr lang="en-US" sz="2400" dirty="0"/>
              <a:t>	</a:t>
            </a:r>
            <a:r>
              <a:rPr lang="en-US" sz="2400" dirty="0" smtClean="0"/>
              <a:t>	100% ARC</a:t>
            </a:r>
          </a:p>
          <a:p>
            <a:pPr defTabSz="228600"/>
            <a:r>
              <a:rPr lang="en-US" sz="2400" dirty="0" smtClean="0"/>
              <a:t>100% IEA		100% SAG</a:t>
            </a:r>
          </a:p>
          <a:p>
            <a:pPr defTabSz="228600"/>
            <a:r>
              <a:rPr lang="en-US" sz="2400" dirty="0" smtClean="0"/>
              <a:t>100% D4A		140% SPED</a:t>
            </a:r>
          </a:p>
        </p:txBody>
      </p:sp>
    </p:spTree>
    <p:extLst>
      <p:ext uri="{BB962C8B-B14F-4D97-AF65-F5344CB8AC3E}">
        <p14:creationId xmlns:p14="http://schemas.microsoft.com/office/powerpoint/2010/main" val="294761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/>
              <a:t>        </a:t>
            </a:r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1828800" y="1524000"/>
            <a:ext cx="2819400" cy="1219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Over-BASE Levy</a:t>
            </a: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1828800" y="4876800"/>
            <a:ext cx="2819400" cy="1828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800" b="1" dirty="0"/>
              <a:t>DSA/SPED/</a:t>
            </a:r>
          </a:p>
          <a:p>
            <a:pPr algn="ctr">
              <a:defRPr/>
            </a:pPr>
            <a:r>
              <a:rPr lang="en-US" sz="2800" b="1" dirty="0"/>
              <a:t>5</a:t>
            </a:r>
            <a:r>
              <a:rPr lang="en-US" sz="2800" b="1" dirty="0" smtClean="0"/>
              <a:t> Funding</a:t>
            </a:r>
          </a:p>
          <a:p>
            <a:pPr algn="ctr">
              <a:defRPr/>
            </a:pPr>
            <a:r>
              <a:rPr lang="en-US" sz="2800" b="1" dirty="0" smtClean="0"/>
              <a:t>Components</a:t>
            </a:r>
            <a:endParaRPr lang="en-US" sz="2800" b="1" dirty="0"/>
          </a:p>
        </p:txBody>
      </p:sp>
      <p:sp>
        <p:nvSpPr>
          <p:cNvPr id="31750" name="Rectangle 7"/>
          <p:cNvSpPr>
            <a:spLocks noChangeArrowheads="1"/>
          </p:cNvSpPr>
          <p:nvPr/>
        </p:nvSpPr>
        <p:spPr bwMode="auto">
          <a:xfrm>
            <a:off x="2743200" y="2743200"/>
            <a:ext cx="1905000" cy="2133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Guaranteed</a:t>
            </a:r>
          </a:p>
          <a:p>
            <a:pPr algn="ctr"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Tax </a:t>
            </a:r>
          </a:p>
          <a:p>
            <a:pPr algn="ctr"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 Aid</a:t>
            </a:r>
          </a:p>
          <a:p>
            <a:pPr algn="ctr"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(GTB)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51" name="Rectangle 8"/>
          <p:cNvSpPr>
            <a:spLocks noChangeArrowheads="1"/>
          </p:cNvSpPr>
          <p:nvPr/>
        </p:nvSpPr>
        <p:spPr bwMode="auto">
          <a:xfrm>
            <a:off x="1828800" y="2743200"/>
            <a:ext cx="914400" cy="2133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Levy</a:t>
            </a:r>
          </a:p>
        </p:txBody>
      </p:sp>
      <p:sp>
        <p:nvSpPr>
          <p:cNvPr id="13323" name="Line 17"/>
          <p:cNvSpPr>
            <a:spLocks noChangeShapeType="1"/>
          </p:cNvSpPr>
          <p:nvPr/>
        </p:nvSpPr>
        <p:spPr bwMode="auto">
          <a:xfrm>
            <a:off x="1371600" y="2743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8"/>
          <p:cNvSpPr>
            <a:spLocks noChangeShapeType="1"/>
          </p:cNvSpPr>
          <p:nvPr/>
        </p:nvSpPr>
        <p:spPr bwMode="auto">
          <a:xfrm>
            <a:off x="1371600" y="1600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Text Box 19"/>
          <p:cNvSpPr txBox="1">
            <a:spLocks noChangeArrowheads="1"/>
          </p:cNvSpPr>
          <p:nvPr/>
        </p:nvSpPr>
        <p:spPr bwMode="auto">
          <a:xfrm>
            <a:off x="207963" y="1295400"/>
            <a:ext cx="11049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pitchFamily="-111" charset="-128"/>
              </a:rPr>
              <a:t>Adopted</a:t>
            </a:r>
          </a:p>
          <a:p>
            <a:pPr algn="ctr">
              <a:defRPr/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pitchFamily="-111" charset="-128"/>
              </a:rPr>
              <a:t>Budget</a:t>
            </a:r>
          </a:p>
        </p:txBody>
      </p:sp>
      <p:sp>
        <p:nvSpPr>
          <p:cNvPr id="31759" name="Text Box 20"/>
          <p:cNvSpPr txBox="1">
            <a:spLocks noChangeArrowheads="1"/>
          </p:cNvSpPr>
          <p:nvPr/>
        </p:nvSpPr>
        <p:spPr bwMode="auto">
          <a:xfrm>
            <a:off x="288925" y="2514600"/>
            <a:ext cx="939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BASE</a:t>
            </a:r>
          </a:p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Budget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 the BASE Budget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AutoShape 11"/>
          <p:cNvSpPr>
            <a:spLocks/>
          </p:cNvSpPr>
          <p:nvPr/>
        </p:nvSpPr>
        <p:spPr bwMode="auto">
          <a:xfrm>
            <a:off x="4724400" y="4876800"/>
            <a:ext cx="457200" cy="1828800"/>
          </a:xfrm>
          <a:prstGeom prst="rightBrace">
            <a:avLst>
              <a:gd name="adj1" fmla="val 291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0" y="4842808"/>
            <a:ext cx="335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28600"/>
            <a:r>
              <a:rPr lang="en-US" sz="2400" dirty="0" smtClean="0"/>
              <a:t>Direct State Aid (DSA)</a:t>
            </a:r>
          </a:p>
          <a:p>
            <a:pPr defTabSz="228600"/>
            <a:r>
              <a:rPr lang="en-US" sz="2400" dirty="0"/>
              <a:t>(</a:t>
            </a:r>
            <a:r>
              <a:rPr lang="en-US" sz="2400" dirty="0" smtClean="0"/>
              <a:t>44.7</a:t>
            </a:r>
            <a:r>
              <a:rPr lang="en-US" sz="2400" dirty="0"/>
              <a:t>% Basic &amp; </a:t>
            </a:r>
            <a:r>
              <a:rPr lang="en-US" sz="2400" dirty="0" smtClean="0"/>
              <a:t>per-ANB)</a:t>
            </a:r>
          </a:p>
          <a:p>
            <a:pPr defTabSz="228600"/>
            <a:r>
              <a:rPr lang="en-US" sz="2400" dirty="0" smtClean="0"/>
              <a:t>100% QEC</a:t>
            </a: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100% ARC</a:t>
            </a:r>
          </a:p>
          <a:p>
            <a:pPr defTabSz="228600"/>
            <a:r>
              <a:rPr lang="en-US" sz="2400" dirty="0" smtClean="0"/>
              <a:t>100% IEA		100% SAG</a:t>
            </a:r>
          </a:p>
          <a:p>
            <a:pPr defTabSz="228600"/>
            <a:r>
              <a:rPr lang="en-US" sz="2400" strike="sngStrike" dirty="0" smtClean="0">
                <a:solidFill>
                  <a:srgbClr val="FF0000"/>
                </a:solidFill>
              </a:rPr>
              <a:t>100% D4A</a:t>
            </a:r>
            <a:r>
              <a:rPr lang="en-US" sz="2400" dirty="0" smtClean="0">
                <a:solidFill>
                  <a:srgbClr val="FF0000"/>
                </a:solidFill>
              </a:rPr>
              <a:t>	</a:t>
            </a:r>
            <a:r>
              <a:rPr lang="en-US" sz="2400" dirty="0" smtClean="0"/>
              <a:t>	140% SPED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00600" y="2667000"/>
            <a:ext cx="403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SB 261 cuts for FY18 and FY19: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FF0000"/>
                </a:solidFill>
              </a:rPr>
              <a:t>At-Risk payment reduced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FF0000"/>
                </a:solidFill>
              </a:rPr>
              <a:t>Data for Achievement payment suspended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97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/>
              <a:t>        </a:t>
            </a:r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1828800" y="1524000"/>
            <a:ext cx="2819400" cy="1219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Over-BASE Levy</a:t>
            </a: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1828800" y="4876800"/>
            <a:ext cx="2819400" cy="1828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800" b="1" dirty="0">
                <a:solidFill>
                  <a:schemeClr val="bg1">
                    <a:lumMod val="50000"/>
                  </a:schemeClr>
                </a:solidFill>
              </a:rPr>
              <a:t>DSA/SPED/</a:t>
            </a:r>
          </a:p>
          <a:p>
            <a:pPr algn="ctr">
              <a:defRPr/>
            </a:pPr>
            <a:r>
              <a:rPr lang="en-US" sz="2800" b="1" dirty="0">
                <a:solidFill>
                  <a:schemeClr val="bg1">
                    <a:lumMod val="50000"/>
                  </a:schemeClr>
                </a:solidFill>
              </a:rPr>
              <a:t>5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 Funding</a:t>
            </a:r>
          </a:p>
          <a:p>
            <a:pPr algn="ctr">
              <a:defRPr/>
            </a:pP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Components</a:t>
            </a:r>
            <a:endParaRPr lang="en-US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1751" name="Rectangle 8"/>
          <p:cNvSpPr>
            <a:spLocks noChangeArrowheads="1"/>
          </p:cNvSpPr>
          <p:nvPr/>
        </p:nvSpPr>
        <p:spPr bwMode="auto">
          <a:xfrm>
            <a:off x="1828800" y="2743200"/>
            <a:ext cx="2819400" cy="2133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</a:t>
            </a:r>
            <a:endParaRPr lang="en-US" sz="24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Levy</a:t>
            </a:r>
          </a:p>
        </p:txBody>
      </p:sp>
      <p:sp>
        <p:nvSpPr>
          <p:cNvPr id="13323" name="Line 17"/>
          <p:cNvSpPr>
            <a:spLocks noChangeShapeType="1"/>
          </p:cNvSpPr>
          <p:nvPr/>
        </p:nvSpPr>
        <p:spPr bwMode="auto">
          <a:xfrm>
            <a:off x="1371600" y="2743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8"/>
          <p:cNvSpPr>
            <a:spLocks noChangeShapeType="1"/>
          </p:cNvSpPr>
          <p:nvPr/>
        </p:nvSpPr>
        <p:spPr bwMode="auto">
          <a:xfrm>
            <a:off x="1371600" y="1600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Text Box 19"/>
          <p:cNvSpPr txBox="1">
            <a:spLocks noChangeArrowheads="1"/>
          </p:cNvSpPr>
          <p:nvPr/>
        </p:nvSpPr>
        <p:spPr bwMode="auto">
          <a:xfrm>
            <a:off x="207963" y="1295400"/>
            <a:ext cx="11049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pitchFamily="-111" charset="-128"/>
              </a:rPr>
              <a:t>Adopted</a:t>
            </a:r>
          </a:p>
          <a:p>
            <a:pPr algn="ctr">
              <a:defRPr/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pitchFamily="-111" charset="-128"/>
              </a:rPr>
              <a:t>Budget</a:t>
            </a:r>
          </a:p>
        </p:txBody>
      </p:sp>
      <p:sp>
        <p:nvSpPr>
          <p:cNvPr id="31759" name="Text Box 20"/>
          <p:cNvSpPr txBox="1">
            <a:spLocks noChangeArrowheads="1"/>
          </p:cNvSpPr>
          <p:nvPr/>
        </p:nvSpPr>
        <p:spPr bwMode="auto">
          <a:xfrm>
            <a:off x="288925" y="2514600"/>
            <a:ext cx="939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BASE</a:t>
            </a:r>
          </a:p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Budget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 the BASE Budget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AutoShape 11"/>
          <p:cNvSpPr>
            <a:spLocks/>
          </p:cNvSpPr>
          <p:nvPr/>
        </p:nvSpPr>
        <p:spPr bwMode="auto">
          <a:xfrm>
            <a:off x="4648200" y="2770748"/>
            <a:ext cx="457200" cy="2106052"/>
          </a:xfrm>
          <a:prstGeom prst="rightBrace">
            <a:avLst>
              <a:gd name="adj1" fmla="val 291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TextBox 3"/>
          <p:cNvSpPr txBox="1"/>
          <p:nvPr/>
        </p:nvSpPr>
        <p:spPr>
          <a:xfrm>
            <a:off x="5181600" y="2514600"/>
            <a:ext cx="3657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dirty="0" smtClean="0"/>
              <a:t>   </a:t>
            </a:r>
            <a:r>
              <a:rPr lang="en-US" altLang="en-US" sz="2200" dirty="0" smtClean="0"/>
              <a:t>35.3</a:t>
            </a:r>
            <a:r>
              <a:rPr lang="en-US" altLang="en-US" sz="2200" dirty="0"/>
              <a:t>% Basic Entitlement</a:t>
            </a:r>
          </a:p>
          <a:p>
            <a:r>
              <a:rPr lang="en-US" altLang="en-US" sz="2200" dirty="0"/>
              <a:t>+ 35.3% Per-ANB Entitlement</a:t>
            </a:r>
          </a:p>
          <a:p>
            <a:r>
              <a:rPr lang="en-US" altLang="en-US" sz="2200" dirty="0"/>
              <a:t>+ 40% SPED Payment</a:t>
            </a:r>
          </a:p>
          <a:p>
            <a:endParaRPr lang="en-US" altLang="en-US" sz="1000" dirty="0"/>
          </a:p>
          <a:p>
            <a:r>
              <a:rPr lang="en-US" altLang="en-US" sz="2200" dirty="0"/>
              <a:t>Funded with local permissive (non-voted) levy, other non-levy revenue and state GTB aid, if a district is eligible</a:t>
            </a: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57687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1828800" y="1524000"/>
            <a:ext cx="2819400" cy="1219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Over-BASE Levy</a:t>
            </a: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1828800" y="4876800"/>
            <a:ext cx="2819400" cy="1752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DSA/SPED/</a:t>
            </a:r>
          </a:p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 </a:t>
            </a:r>
            <a:endParaRPr lang="en-US" sz="2400" dirty="0" smtClean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Components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51" name="Rectangle 8"/>
          <p:cNvSpPr>
            <a:spLocks noChangeArrowheads="1"/>
          </p:cNvSpPr>
          <p:nvPr/>
        </p:nvSpPr>
        <p:spPr bwMode="auto">
          <a:xfrm>
            <a:off x="1828800" y="2747749"/>
            <a:ext cx="2819400" cy="14211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 anchorCtr="0"/>
          <a:lstStyle/>
          <a:p>
            <a:pPr algn="ctr"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</a:t>
            </a:r>
          </a:p>
          <a:p>
            <a:pPr algn="ctr"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Levy</a:t>
            </a:r>
          </a:p>
        </p:txBody>
      </p:sp>
      <p:sp>
        <p:nvSpPr>
          <p:cNvPr id="13323" name="Line 17"/>
          <p:cNvSpPr>
            <a:spLocks noChangeShapeType="1"/>
          </p:cNvSpPr>
          <p:nvPr/>
        </p:nvSpPr>
        <p:spPr bwMode="auto">
          <a:xfrm>
            <a:off x="1371600" y="2743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8"/>
          <p:cNvSpPr>
            <a:spLocks noChangeShapeType="1"/>
          </p:cNvSpPr>
          <p:nvPr/>
        </p:nvSpPr>
        <p:spPr bwMode="auto">
          <a:xfrm>
            <a:off x="1371600" y="1600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Text Box 19"/>
          <p:cNvSpPr txBox="1">
            <a:spLocks noChangeArrowheads="1"/>
          </p:cNvSpPr>
          <p:nvPr/>
        </p:nvSpPr>
        <p:spPr bwMode="auto">
          <a:xfrm>
            <a:off x="207963" y="1295400"/>
            <a:ext cx="11049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pitchFamily="-111" charset="-128"/>
              </a:rPr>
              <a:t>Adopted</a:t>
            </a:r>
          </a:p>
          <a:p>
            <a:pPr algn="ctr">
              <a:defRPr/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pitchFamily="-111" charset="-128"/>
              </a:rPr>
              <a:t>Budget</a:t>
            </a:r>
          </a:p>
        </p:txBody>
      </p:sp>
      <p:sp>
        <p:nvSpPr>
          <p:cNvPr id="31759" name="Text Box 20"/>
          <p:cNvSpPr txBox="1">
            <a:spLocks noChangeArrowheads="1"/>
          </p:cNvSpPr>
          <p:nvPr/>
        </p:nvSpPr>
        <p:spPr bwMode="auto">
          <a:xfrm>
            <a:off x="288925" y="2514600"/>
            <a:ext cx="939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BASE</a:t>
            </a:r>
          </a:p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Budget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 the BASE Budget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4168914"/>
            <a:ext cx="2819400" cy="707886"/>
          </a:xfrm>
          <a:prstGeom prst="rect">
            <a:avLst/>
          </a:prstGeom>
          <a:solidFill>
            <a:schemeClr val="accent3">
              <a:lumMod val="60000"/>
              <a:lumOff val="40000"/>
              <a:alpha val="75000"/>
            </a:schemeClr>
          </a:solidFill>
          <a:ln w="444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Revenue that reduces BASE levy requirement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5181600" y="3037344"/>
            <a:ext cx="3810000" cy="2677656"/>
          </a:xfrm>
          <a:prstGeom prst="rect">
            <a:avLst/>
          </a:prstGeom>
          <a:solidFill>
            <a:schemeClr val="accent3">
              <a:lumMod val="60000"/>
              <a:lumOff val="40000"/>
              <a:alpha val="75000"/>
            </a:schemeClr>
          </a:soli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FB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Reappropriated</a:t>
            </a: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Oil and gas revenue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strike="sngStrik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School Block </a:t>
            </a:r>
            <a:r>
              <a:rPr lang="en-US" sz="2400" strike="sngStrik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Grant</a:t>
            </a:r>
            <a:r>
              <a:rPr lang="en-US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endParaRPr lang="en-US" sz="2400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Local revenue required to be anticipated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 non-levy revenue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strike="sngStrik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K-12 Funding </a:t>
            </a:r>
            <a:r>
              <a:rPr lang="en-US" sz="2400" strike="sngStrik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Payment</a:t>
            </a:r>
            <a:r>
              <a:rPr lang="en-US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endParaRPr lang="en-US" sz="2000" b="1" strike="sngStrike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648200" y="3037344"/>
            <a:ext cx="533400" cy="113157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651612" y="4876800"/>
            <a:ext cx="529988" cy="8763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181600" y="5791200"/>
            <a:ext cx="3733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FF0000"/>
                </a:solidFill>
              </a:rPr>
              <a:t>*</a:t>
            </a:r>
            <a:r>
              <a:rPr lang="en-US" sz="2200" dirty="0" smtClean="0">
                <a:solidFill>
                  <a:srgbClr val="FF0000"/>
                </a:solidFill>
              </a:rPr>
              <a:t>Eliminated in HB647 </a:t>
            </a:r>
          </a:p>
          <a:p>
            <a:pPr algn="ctr"/>
            <a:r>
              <a:rPr lang="en-US" sz="2200" dirty="0" smtClean="0">
                <a:solidFill>
                  <a:srgbClr val="FF0000"/>
                </a:solidFill>
              </a:rPr>
              <a:t>(2017 session)</a:t>
            </a:r>
            <a:endParaRPr lang="en-US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12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 the BASE Budget</a:t>
            </a:r>
            <a:endParaRPr lang="en-US" altLang="en-US" sz="4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62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8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State Guaranteed Tax Base Aid (GTB)</a:t>
            </a:r>
          </a:p>
          <a:p>
            <a:pPr>
              <a:spcBef>
                <a:spcPts val="0"/>
              </a:spcBef>
            </a:pPr>
            <a:r>
              <a:rPr lang="en-US" altLang="en-US" sz="28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State subsidy for BASE mills</a:t>
            </a:r>
          </a:p>
          <a:p>
            <a:pPr>
              <a:spcBef>
                <a:spcPts val="0"/>
              </a:spcBef>
            </a:pPr>
            <a:r>
              <a:rPr lang="en-US" altLang="en-US" sz="28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Eligibility is based on the ratio between the district’s taxable value and the district’s GTB Budget Area as compared to the statewide taxable value X</a:t>
            </a:r>
            <a:r>
              <a:rPr lang="en-US" altLang="en-US" sz="2800" b="1" dirty="0">
                <a:solidFill>
                  <a:srgbClr val="FF0000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193%* </a:t>
            </a:r>
            <a:r>
              <a:rPr lang="en-US" altLang="en-US" sz="28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and the GTB Budget Areas of all districts statewide.</a:t>
            </a:r>
          </a:p>
          <a:p>
            <a:pPr>
              <a:spcBef>
                <a:spcPts val="0"/>
              </a:spcBef>
            </a:pPr>
            <a:r>
              <a:rPr lang="en-US" altLang="en-US" sz="28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Districts with a ratio lower</a:t>
            </a:r>
            <a:r>
              <a:rPr lang="en-US" altLang="en-US" sz="2800" dirty="0">
                <a:solidFill>
                  <a:srgbClr val="FF0000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8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than the statewide ratio qualify for GTB </a:t>
            </a:r>
            <a:r>
              <a:rPr lang="en-US" altLang="en-US" sz="28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aid.</a:t>
            </a:r>
            <a:endParaRPr lang="en-US" altLang="en-US" sz="2800" dirty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57912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OPI pays General Fund GTB to districts in November and May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858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/>
              <a:t>        </a:t>
            </a:r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1828800" y="1524000"/>
            <a:ext cx="2819400" cy="1219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Over-BASE Levy</a:t>
            </a: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1828800" y="4876800"/>
            <a:ext cx="2819400" cy="1752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DSA/SPED/</a:t>
            </a:r>
          </a:p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 </a:t>
            </a:r>
            <a:endParaRPr lang="en-US" sz="2400" dirty="0" smtClean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Components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50" name="Rectangle 7"/>
          <p:cNvSpPr>
            <a:spLocks noChangeArrowheads="1"/>
          </p:cNvSpPr>
          <p:nvPr/>
        </p:nvSpPr>
        <p:spPr bwMode="auto">
          <a:xfrm>
            <a:off x="2743200" y="2743200"/>
            <a:ext cx="1905000" cy="2133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Guaranteed</a:t>
            </a:r>
          </a:p>
          <a:p>
            <a:pPr algn="ctr">
              <a:defRPr/>
            </a:pP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Tax </a:t>
            </a:r>
          </a:p>
          <a:p>
            <a:pPr algn="ctr">
              <a:defRPr/>
            </a:pP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 </a:t>
            </a: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Aid</a:t>
            </a:r>
          </a:p>
          <a:p>
            <a:pPr algn="ctr">
              <a:defRPr/>
            </a:pP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(GTB)</a:t>
            </a:r>
          </a:p>
        </p:txBody>
      </p:sp>
      <p:sp>
        <p:nvSpPr>
          <p:cNvPr id="31751" name="Rectangle 8"/>
          <p:cNvSpPr>
            <a:spLocks noChangeArrowheads="1"/>
          </p:cNvSpPr>
          <p:nvPr/>
        </p:nvSpPr>
        <p:spPr bwMode="auto">
          <a:xfrm>
            <a:off x="1828800" y="2743200"/>
            <a:ext cx="914400" cy="2133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</a:t>
            </a:r>
          </a:p>
          <a:p>
            <a:pPr algn="ctr">
              <a:defRPr/>
            </a:pP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Levy</a:t>
            </a:r>
          </a:p>
        </p:txBody>
      </p:sp>
      <p:sp>
        <p:nvSpPr>
          <p:cNvPr id="13323" name="Line 17"/>
          <p:cNvSpPr>
            <a:spLocks noChangeShapeType="1"/>
          </p:cNvSpPr>
          <p:nvPr/>
        </p:nvSpPr>
        <p:spPr bwMode="auto">
          <a:xfrm>
            <a:off x="1371600" y="2743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8"/>
          <p:cNvSpPr>
            <a:spLocks noChangeShapeType="1"/>
          </p:cNvSpPr>
          <p:nvPr/>
        </p:nvSpPr>
        <p:spPr bwMode="auto">
          <a:xfrm>
            <a:off x="1371600" y="1600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Text Box 19"/>
          <p:cNvSpPr txBox="1">
            <a:spLocks noChangeArrowheads="1"/>
          </p:cNvSpPr>
          <p:nvPr/>
        </p:nvSpPr>
        <p:spPr bwMode="auto">
          <a:xfrm>
            <a:off x="207963" y="1295400"/>
            <a:ext cx="11049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Adopted</a:t>
            </a:r>
          </a:p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Budget</a:t>
            </a:r>
          </a:p>
        </p:txBody>
      </p:sp>
      <p:sp>
        <p:nvSpPr>
          <p:cNvPr id="31759" name="Text Box 20"/>
          <p:cNvSpPr txBox="1">
            <a:spLocks noChangeArrowheads="1"/>
          </p:cNvSpPr>
          <p:nvPr/>
        </p:nvSpPr>
        <p:spPr bwMode="auto">
          <a:xfrm>
            <a:off x="288925" y="2514600"/>
            <a:ext cx="939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BASE</a:t>
            </a:r>
          </a:p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Budget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 the BASE Budget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29200" y="3295471"/>
            <a:ext cx="358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a district is eligible, GTB subsidizes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BASE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levy requirement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93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1828800" y="1524000"/>
            <a:ext cx="2819400" cy="1219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Over-BASE Levy</a:t>
            </a: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1828800" y="4876800"/>
            <a:ext cx="2819400" cy="1752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DSA/SPED/</a:t>
            </a:r>
          </a:p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 </a:t>
            </a:r>
            <a:endParaRPr lang="en-US" sz="2400" dirty="0" smtClean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Components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50" name="Rectangle 7"/>
          <p:cNvSpPr>
            <a:spLocks noChangeArrowheads="1"/>
          </p:cNvSpPr>
          <p:nvPr/>
        </p:nvSpPr>
        <p:spPr bwMode="auto">
          <a:xfrm>
            <a:off x="2743200" y="2743200"/>
            <a:ext cx="1905000" cy="142571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 anchorCtr="0"/>
          <a:lstStyle/>
          <a:p>
            <a:pPr algn="ctr">
              <a:defRPr/>
            </a:pP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GTB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51" name="Rectangle 8"/>
          <p:cNvSpPr>
            <a:spLocks noChangeArrowheads="1"/>
          </p:cNvSpPr>
          <p:nvPr/>
        </p:nvSpPr>
        <p:spPr bwMode="auto">
          <a:xfrm>
            <a:off x="1828800" y="2747749"/>
            <a:ext cx="914400" cy="14211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 anchorCtr="0"/>
          <a:lstStyle/>
          <a:p>
            <a:pPr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</a:t>
            </a:r>
          </a:p>
          <a:p>
            <a:pPr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Levy</a:t>
            </a:r>
          </a:p>
        </p:txBody>
      </p:sp>
      <p:sp>
        <p:nvSpPr>
          <p:cNvPr id="13323" name="Line 17"/>
          <p:cNvSpPr>
            <a:spLocks noChangeShapeType="1"/>
          </p:cNvSpPr>
          <p:nvPr/>
        </p:nvSpPr>
        <p:spPr bwMode="auto">
          <a:xfrm>
            <a:off x="1371600" y="2743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8"/>
          <p:cNvSpPr>
            <a:spLocks noChangeShapeType="1"/>
          </p:cNvSpPr>
          <p:nvPr/>
        </p:nvSpPr>
        <p:spPr bwMode="auto">
          <a:xfrm>
            <a:off x="1371600" y="1600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Text Box 19"/>
          <p:cNvSpPr txBox="1">
            <a:spLocks noChangeArrowheads="1"/>
          </p:cNvSpPr>
          <p:nvPr/>
        </p:nvSpPr>
        <p:spPr bwMode="auto">
          <a:xfrm>
            <a:off x="207963" y="1295400"/>
            <a:ext cx="11049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pitchFamily="-111" charset="-128"/>
              </a:rPr>
              <a:t>Adopted</a:t>
            </a:r>
          </a:p>
          <a:p>
            <a:pPr algn="ctr">
              <a:defRPr/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pitchFamily="-111" charset="-128"/>
              </a:rPr>
              <a:t>Budget</a:t>
            </a:r>
          </a:p>
        </p:txBody>
      </p:sp>
      <p:sp>
        <p:nvSpPr>
          <p:cNvPr id="31759" name="Text Box 20"/>
          <p:cNvSpPr txBox="1">
            <a:spLocks noChangeArrowheads="1"/>
          </p:cNvSpPr>
          <p:nvPr/>
        </p:nvSpPr>
        <p:spPr bwMode="auto">
          <a:xfrm>
            <a:off x="288925" y="2514600"/>
            <a:ext cx="939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BASE</a:t>
            </a:r>
          </a:p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Budget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 the BASE Budget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4168914"/>
            <a:ext cx="2819400" cy="707886"/>
          </a:xfrm>
          <a:prstGeom prst="rect">
            <a:avLst/>
          </a:prstGeom>
          <a:solidFill>
            <a:schemeClr val="accent3">
              <a:lumMod val="60000"/>
              <a:lumOff val="40000"/>
              <a:alpha val="75000"/>
            </a:schemeClr>
          </a:solidFill>
          <a:ln w="444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Revenue that reduces BASE levy requirement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5181600" y="3037344"/>
            <a:ext cx="3733800" cy="2677656"/>
          </a:xfrm>
          <a:prstGeom prst="rect">
            <a:avLst/>
          </a:prstGeom>
          <a:solidFill>
            <a:schemeClr val="accent3">
              <a:lumMod val="60000"/>
              <a:lumOff val="40000"/>
              <a:alpha val="75000"/>
            </a:schemeClr>
          </a:soli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FB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Reappropriated</a:t>
            </a: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Oil and gas revenue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School Block Grant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Local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revenue required to be anticipated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 non-levy revenue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K-12 Funding Payment</a:t>
            </a:r>
            <a:endParaRPr lang="en-US" sz="2000" b="1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648200" y="3037344"/>
            <a:ext cx="533400" cy="113157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651612" y="4876800"/>
            <a:ext cx="529988" cy="8763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181600" y="5791200"/>
            <a:ext cx="3733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FF0000"/>
                </a:solidFill>
              </a:rPr>
              <a:t>*</a:t>
            </a:r>
            <a:r>
              <a:rPr lang="en-US" sz="2200" dirty="0" smtClean="0">
                <a:solidFill>
                  <a:srgbClr val="FF0000"/>
                </a:solidFill>
              </a:rPr>
              <a:t>Eliminated in HB647 </a:t>
            </a:r>
          </a:p>
          <a:p>
            <a:pPr algn="ctr"/>
            <a:r>
              <a:rPr lang="en-US" sz="2200" dirty="0" smtClean="0">
                <a:solidFill>
                  <a:srgbClr val="FF0000"/>
                </a:solidFill>
              </a:rPr>
              <a:t>(2017 session)</a:t>
            </a:r>
            <a:endParaRPr lang="en-US" sz="2200" dirty="0">
              <a:solidFill>
                <a:srgbClr val="FF000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5638800" y="4038600"/>
            <a:ext cx="2590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638800" y="5486400"/>
            <a:ext cx="2971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977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Increases in GTB to offset the loss of block grant and NRD </a:t>
            </a:r>
            <a:r>
              <a:rPr lang="en-US" sz="36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payments (HB647)</a:t>
            </a:r>
            <a:endParaRPr lang="en-US" altLang="en-US" sz="3600" dirty="0" smtClean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76599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en-US" altLang="en-US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State Guaranteed Tax Base Aid (GTB)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8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State subsidy for BASE mills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8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Eligibility is based on the ratio between the district’s taxable value and the district’s GTB Budget Area as compared to the statewide taxable value X</a:t>
            </a:r>
            <a:r>
              <a:rPr lang="en-US" altLang="en-US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193%* </a:t>
            </a:r>
            <a:r>
              <a:rPr lang="en-US" altLang="en-US" sz="28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and the GTB Budget Areas of all districts statewide.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8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Districts with a ratio lower</a:t>
            </a:r>
            <a:r>
              <a:rPr lang="en-US" altLang="en-US" sz="2800" dirty="0" smtClean="0">
                <a:solidFill>
                  <a:srgbClr val="FF0000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8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than the statewide ratio qualify for GTB aid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4953000"/>
            <a:ext cx="3581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*</a:t>
            </a:r>
            <a:r>
              <a:rPr lang="en-US" sz="2000" dirty="0" smtClean="0"/>
              <a:t>GTB statewide guarantee ratio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FY2018   193% (no change)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FY2019   216%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FY2020   224%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FY2021   232%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648200" y="5105400"/>
            <a:ext cx="3886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Districts that already qualify for GTB will receive more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More districts will qualify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259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1828800" y="1524000"/>
            <a:ext cx="2819400" cy="1219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Over-BASE Levy</a:t>
            </a: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1828800" y="4876800"/>
            <a:ext cx="2819400" cy="1752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DSA/SPED/</a:t>
            </a:r>
          </a:p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 </a:t>
            </a:r>
            <a:endParaRPr lang="en-US" sz="2400" dirty="0" smtClean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Components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50" name="Rectangle 7"/>
          <p:cNvSpPr>
            <a:spLocks noChangeArrowheads="1"/>
          </p:cNvSpPr>
          <p:nvPr/>
        </p:nvSpPr>
        <p:spPr bwMode="auto">
          <a:xfrm>
            <a:off x="3429000" y="2743200"/>
            <a:ext cx="1219200" cy="142571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 anchorCtr="0"/>
          <a:lstStyle/>
          <a:p>
            <a:pPr algn="ctr">
              <a:defRPr/>
            </a:pP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GTB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51" name="Rectangle 8"/>
          <p:cNvSpPr>
            <a:spLocks noChangeArrowheads="1"/>
          </p:cNvSpPr>
          <p:nvPr/>
        </p:nvSpPr>
        <p:spPr bwMode="auto">
          <a:xfrm>
            <a:off x="1828800" y="2747749"/>
            <a:ext cx="1600200" cy="14211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 anchorCtr="0"/>
          <a:lstStyle/>
          <a:p>
            <a:pPr algn="ctr"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</a:t>
            </a:r>
          </a:p>
          <a:p>
            <a:pPr algn="ctr"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Levy</a:t>
            </a:r>
          </a:p>
          <a:p>
            <a:pPr algn="ctr">
              <a:defRPr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(permissive)</a:t>
            </a:r>
          </a:p>
        </p:txBody>
      </p:sp>
      <p:sp>
        <p:nvSpPr>
          <p:cNvPr id="13323" name="Line 17"/>
          <p:cNvSpPr>
            <a:spLocks noChangeShapeType="1"/>
          </p:cNvSpPr>
          <p:nvPr/>
        </p:nvSpPr>
        <p:spPr bwMode="auto">
          <a:xfrm>
            <a:off x="1371600" y="2743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8"/>
          <p:cNvSpPr>
            <a:spLocks noChangeShapeType="1"/>
          </p:cNvSpPr>
          <p:nvPr/>
        </p:nvSpPr>
        <p:spPr bwMode="auto">
          <a:xfrm>
            <a:off x="1371600" y="1600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Text Box 19"/>
          <p:cNvSpPr txBox="1">
            <a:spLocks noChangeArrowheads="1"/>
          </p:cNvSpPr>
          <p:nvPr/>
        </p:nvSpPr>
        <p:spPr bwMode="auto">
          <a:xfrm>
            <a:off x="207963" y="1295400"/>
            <a:ext cx="11049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pitchFamily="-111" charset="-128"/>
              </a:rPr>
              <a:t>Adopted</a:t>
            </a:r>
          </a:p>
          <a:p>
            <a:pPr algn="ctr">
              <a:defRPr/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pitchFamily="-111" charset="-128"/>
              </a:rPr>
              <a:t>Budget</a:t>
            </a:r>
          </a:p>
        </p:txBody>
      </p:sp>
      <p:sp>
        <p:nvSpPr>
          <p:cNvPr id="31759" name="Text Box 20"/>
          <p:cNvSpPr txBox="1">
            <a:spLocks noChangeArrowheads="1"/>
          </p:cNvSpPr>
          <p:nvPr/>
        </p:nvSpPr>
        <p:spPr bwMode="auto">
          <a:xfrm>
            <a:off x="288925" y="2514600"/>
            <a:ext cx="939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BASE</a:t>
            </a:r>
          </a:p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Budget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Funding the BASE Budget</a:t>
            </a:r>
            <a:endParaRPr lang="en-US" sz="3600" dirty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4507468"/>
            <a:ext cx="2819400" cy="369332"/>
          </a:xfrm>
          <a:prstGeom prst="rect">
            <a:avLst/>
          </a:prstGeom>
          <a:solidFill>
            <a:schemeClr val="accent3">
              <a:lumMod val="60000"/>
              <a:lumOff val="40000"/>
              <a:alpha val="75000"/>
            </a:schemeClr>
          </a:solidFill>
          <a:ln w="317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5181600" y="3037344"/>
            <a:ext cx="3733800" cy="2677656"/>
          </a:xfrm>
          <a:prstGeom prst="rect">
            <a:avLst/>
          </a:prstGeom>
          <a:solidFill>
            <a:schemeClr val="accent3">
              <a:lumMod val="60000"/>
              <a:lumOff val="40000"/>
              <a:alpha val="75000"/>
            </a:schemeClr>
          </a:soli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FB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Reappropriated</a:t>
            </a: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Oil and gas revenue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School Block Grant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Local revenue required to be anticipated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 non-levy revenue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K-12 Funding Payment</a:t>
            </a:r>
            <a:endParaRPr lang="en-US" sz="2000" b="1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648200" y="3037344"/>
            <a:ext cx="533400" cy="1550285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651612" y="4876800"/>
            <a:ext cx="529988" cy="8763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667000" y="11385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FY2018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3877270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Increases GTB budget area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638800" y="4038600"/>
            <a:ext cx="2590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638800" y="5486400"/>
            <a:ext cx="2971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828800" y="4168914"/>
            <a:ext cx="1600200" cy="369332"/>
          </a:xfrm>
          <a:prstGeom prst="rect">
            <a:avLst/>
          </a:prstGeom>
          <a:gradFill>
            <a:gsLst>
              <a:gs pos="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  <a:lin ang="16200000" scaled="1"/>
          </a:gradFill>
          <a:ln w="25400">
            <a:solidFill>
              <a:srgbClr val="FF0000"/>
            </a:solidFill>
            <a:prstDash val="sysDot"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429000" y="4168914"/>
            <a:ext cx="1219200" cy="369332"/>
          </a:xfrm>
          <a:prstGeom prst="rect">
            <a:avLst/>
          </a:prstGeom>
          <a:gradFill>
            <a:gsLst>
              <a:gs pos="0">
                <a:schemeClr val="dk1">
                  <a:tint val="50000"/>
                  <a:satMod val="300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  <a:lin ang="16200000" scaled="1"/>
          </a:gradFill>
          <a:ln w="25400">
            <a:solidFill>
              <a:srgbClr val="FF0000"/>
            </a:solidFill>
            <a:prstDash val="sysDot"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5" name="Left Brace 24"/>
          <p:cNvSpPr/>
          <p:nvPr/>
        </p:nvSpPr>
        <p:spPr>
          <a:xfrm>
            <a:off x="1600200" y="4168914"/>
            <a:ext cx="144463" cy="369332"/>
          </a:xfrm>
          <a:prstGeom prst="leftBrace">
            <a:avLst>
              <a:gd name="adj1" fmla="val 8333"/>
              <a:gd name="adj2" fmla="val 57502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181600" y="5791200"/>
            <a:ext cx="3733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FF0000"/>
                </a:solidFill>
              </a:rPr>
              <a:t>*</a:t>
            </a:r>
            <a:r>
              <a:rPr lang="en-US" sz="2200" dirty="0" smtClean="0">
                <a:solidFill>
                  <a:srgbClr val="FF0000"/>
                </a:solidFill>
              </a:rPr>
              <a:t>Eliminated in HB647 </a:t>
            </a:r>
          </a:p>
          <a:p>
            <a:pPr algn="ctr"/>
            <a:r>
              <a:rPr lang="en-US" sz="2200" dirty="0" smtClean="0">
                <a:solidFill>
                  <a:srgbClr val="FF0000"/>
                </a:solidFill>
              </a:rPr>
              <a:t>(2017 session)</a:t>
            </a:r>
            <a:endParaRPr lang="en-US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10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22482"/>
              </p:ext>
            </p:extLst>
          </p:nvPr>
        </p:nvGraphicFramePr>
        <p:xfrm>
          <a:off x="685800" y="792480"/>
          <a:ext cx="7620000" cy="5151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/>
                <a:gridCol w="1143000"/>
                <a:gridCol w="2133600"/>
                <a:gridCol w="3733800"/>
              </a:tblGrid>
              <a:tr h="370840">
                <a:tc rowSpan="12">
                  <a:txBody>
                    <a:bodyPr/>
                    <a:lstStyle/>
                    <a:p>
                      <a:pPr algn="ctr"/>
                      <a:r>
                        <a:rPr lang="en-US" sz="4000" b="0" dirty="0" smtClean="0"/>
                        <a:t>BUDDGETED</a:t>
                      </a:r>
                      <a:r>
                        <a:rPr lang="en-US" sz="4000" b="0" baseline="0" dirty="0" smtClean="0"/>
                        <a:t> FUNDS</a:t>
                      </a:r>
                      <a:endParaRPr lang="en-US" sz="4000" b="0" dirty="0"/>
                    </a:p>
                  </a:txBody>
                  <a:tcPr marL="0" marR="0" marT="0" marB="0" vert="vert27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FUND #</a:t>
                      </a:r>
                      <a:endParaRPr lang="en-US" sz="2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FUND NAME</a:t>
                      </a:r>
                      <a:endParaRPr lang="en-US" sz="2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Permissive or Voted Levy?</a:t>
                      </a:r>
                      <a:endParaRPr lang="en-US" sz="2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01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General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Permissive and voted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02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Transportation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Permissive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11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Bus Depreciation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Permissive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13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Tuition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Permissive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Retirement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Permissive (countywide</a:t>
                      </a:r>
                      <a:r>
                        <a:rPr lang="en-US" sz="2200" baseline="0" dirty="0" smtClean="0"/>
                        <a:t> levy)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17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Adult Education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Permissive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19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Non-Operating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Permissive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28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Technology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Voted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29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Flexibility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Voted, but tied</a:t>
                      </a:r>
                      <a:r>
                        <a:rPr lang="en-US" sz="2200" baseline="0" dirty="0" smtClean="0"/>
                        <a:t> to state funding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50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Debt Service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Voted and permissive</a:t>
                      </a:r>
                      <a:r>
                        <a:rPr lang="en-US" sz="2200" baseline="0" dirty="0" smtClean="0"/>
                        <a:t> (SIDs)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61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Building</a:t>
                      </a:r>
                      <a:r>
                        <a:rPr lang="en-US" sz="2200" baseline="0" dirty="0" smtClean="0"/>
                        <a:t> Reserve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Voted and </a:t>
                      </a:r>
                      <a:r>
                        <a:rPr lang="en-US" sz="2200" dirty="0" smtClean="0">
                          <a:solidFill>
                            <a:srgbClr val="FF0000"/>
                          </a:solidFill>
                        </a:rPr>
                        <a:t>permissive  </a:t>
                      </a:r>
                      <a:endParaRPr lang="en-US" sz="2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5467112"/>
            <a:ext cx="704850" cy="563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162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4876799" y="1490008"/>
            <a:ext cx="4001617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Funded with voter approved levies and   non-levy revenue</a:t>
            </a:r>
            <a:endParaRPr lang="en-US" altLang="en-US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1828800" y="1524000"/>
            <a:ext cx="2819400" cy="1219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Over-BASE Levy</a:t>
            </a: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1828800" y="4876800"/>
            <a:ext cx="2819400" cy="1676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DSA/SPED/</a:t>
            </a:r>
          </a:p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 </a:t>
            </a:r>
            <a:endParaRPr lang="en-US" sz="2400" dirty="0" smtClean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Components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50" name="Rectangle 7"/>
          <p:cNvSpPr>
            <a:spLocks noChangeArrowheads="1"/>
          </p:cNvSpPr>
          <p:nvPr/>
        </p:nvSpPr>
        <p:spPr bwMode="auto">
          <a:xfrm>
            <a:off x="2743200" y="2743200"/>
            <a:ext cx="1905000" cy="2133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Guaranteed</a:t>
            </a:r>
          </a:p>
          <a:p>
            <a:pPr algn="ctr"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Tax </a:t>
            </a:r>
          </a:p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Aid</a:t>
            </a:r>
          </a:p>
          <a:p>
            <a:pPr algn="ctr"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(GTB)</a:t>
            </a:r>
          </a:p>
        </p:txBody>
      </p:sp>
      <p:sp>
        <p:nvSpPr>
          <p:cNvPr id="31751" name="Rectangle 8"/>
          <p:cNvSpPr>
            <a:spLocks noChangeArrowheads="1"/>
          </p:cNvSpPr>
          <p:nvPr/>
        </p:nvSpPr>
        <p:spPr bwMode="auto">
          <a:xfrm>
            <a:off x="1828800" y="2743200"/>
            <a:ext cx="914400" cy="2133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</a:t>
            </a:r>
          </a:p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Levy</a:t>
            </a:r>
          </a:p>
        </p:txBody>
      </p:sp>
      <p:sp>
        <p:nvSpPr>
          <p:cNvPr id="31752" name="Rectangle 9"/>
          <p:cNvSpPr>
            <a:spLocks noChangeArrowheads="1"/>
          </p:cNvSpPr>
          <p:nvPr/>
        </p:nvSpPr>
        <p:spPr bwMode="auto">
          <a:xfrm>
            <a:off x="5410200" y="5181600"/>
            <a:ext cx="457200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1753" name="Rectangle 10"/>
          <p:cNvSpPr>
            <a:spLocks noChangeArrowheads="1"/>
          </p:cNvSpPr>
          <p:nvPr/>
        </p:nvSpPr>
        <p:spPr bwMode="auto">
          <a:xfrm>
            <a:off x="5410200" y="5867400"/>
            <a:ext cx="457200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1754" name="Text Box 11"/>
          <p:cNvSpPr txBox="1">
            <a:spLocks noChangeArrowheads="1"/>
          </p:cNvSpPr>
          <p:nvPr/>
        </p:nvSpPr>
        <p:spPr bwMode="auto">
          <a:xfrm>
            <a:off x="5867400" y="5862935"/>
            <a:ext cx="30110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Revenues from State</a:t>
            </a:r>
          </a:p>
        </p:txBody>
      </p:sp>
      <p:sp>
        <p:nvSpPr>
          <p:cNvPr id="31755" name="Text Box 12"/>
          <p:cNvSpPr txBox="1">
            <a:spLocks noChangeArrowheads="1"/>
          </p:cNvSpPr>
          <p:nvPr/>
        </p:nvSpPr>
        <p:spPr bwMode="auto">
          <a:xfrm>
            <a:off x="5867400" y="5177135"/>
            <a:ext cx="3124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Local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Revenues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323" name="Line 17"/>
          <p:cNvSpPr>
            <a:spLocks noChangeShapeType="1"/>
          </p:cNvSpPr>
          <p:nvPr/>
        </p:nvSpPr>
        <p:spPr bwMode="auto">
          <a:xfrm>
            <a:off x="1371600" y="2743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8"/>
          <p:cNvSpPr>
            <a:spLocks noChangeShapeType="1"/>
          </p:cNvSpPr>
          <p:nvPr/>
        </p:nvSpPr>
        <p:spPr bwMode="auto">
          <a:xfrm>
            <a:off x="1371600" y="1600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Text Box 19"/>
          <p:cNvSpPr txBox="1">
            <a:spLocks noChangeArrowheads="1"/>
          </p:cNvSpPr>
          <p:nvPr/>
        </p:nvSpPr>
        <p:spPr bwMode="auto">
          <a:xfrm>
            <a:off x="199202" y="1295400"/>
            <a:ext cx="112242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Adopted</a:t>
            </a:r>
          </a:p>
          <a:p>
            <a:pPr algn="ctr">
              <a:defRPr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Budget</a:t>
            </a:r>
          </a:p>
        </p:txBody>
      </p:sp>
      <p:sp>
        <p:nvSpPr>
          <p:cNvPr id="31759" name="Text Box 20"/>
          <p:cNvSpPr txBox="1">
            <a:spLocks noChangeArrowheads="1"/>
          </p:cNvSpPr>
          <p:nvPr/>
        </p:nvSpPr>
        <p:spPr bwMode="auto">
          <a:xfrm>
            <a:off x="267505" y="2514600"/>
            <a:ext cx="9826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</a:t>
            </a:r>
          </a:p>
          <a:p>
            <a:pPr algn="ctr">
              <a:defRPr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Budget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 the over-BASE Budget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27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19150" y="4343400"/>
            <a:ext cx="7391400" cy="1143000"/>
          </a:xfrm>
        </p:spPr>
        <p:txBody>
          <a:bodyPr/>
          <a:lstStyle/>
          <a:p>
            <a:r>
              <a:rPr lang="en-US" dirty="0" smtClean="0"/>
              <a:t>Back to the OPI Spreadsheet!</a:t>
            </a:r>
            <a:endParaRPr lang="en-US" dirty="0"/>
          </a:p>
        </p:txBody>
      </p:sp>
      <p:pic>
        <p:nvPicPr>
          <p:cNvPr id="2050" name="Picture 2" descr="Image result for Lead the charge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295400"/>
            <a:ext cx="4762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944437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FY2019 General Fund Budget </a:t>
            </a:r>
            <a:r>
              <a:rPr lang="en-US" sz="3600" dirty="0" smtClean="0"/>
              <a:t>Worksheet</a:t>
            </a:r>
            <a:br>
              <a:rPr lang="en-US" sz="3600" dirty="0" smtClean="0"/>
            </a:br>
            <a:r>
              <a:rPr lang="en-US" sz="3600" dirty="0" smtClean="0"/>
              <a:t>Funding Sources</a:t>
            </a:r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882185"/>
              </p:ext>
            </p:extLst>
          </p:nvPr>
        </p:nvGraphicFramePr>
        <p:xfrm>
          <a:off x="457200" y="1524000"/>
          <a:ext cx="8153401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801"/>
                <a:gridCol w="1066800"/>
                <a:gridCol w="1219200"/>
                <a:gridCol w="99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On</a:t>
                      </a:r>
                      <a:r>
                        <a:rPr lang="en-US" sz="2800" baseline="0" dirty="0" smtClean="0"/>
                        <a:t> the 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Inputs</a:t>
                      </a:r>
                      <a:r>
                        <a:rPr lang="en-US" sz="2800" baseline="0" dirty="0" smtClean="0"/>
                        <a:t> tab: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Elem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High School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K-12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 Enter</a:t>
                      </a:r>
                      <a:r>
                        <a:rPr lang="en-US" sz="2400" baseline="0" dirty="0" smtClean="0"/>
                        <a:t> Fund Balance </a:t>
                      </a:r>
                      <a:r>
                        <a:rPr lang="en-US" sz="2400" baseline="0" dirty="0" err="1" smtClean="0"/>
                        <a:t>Reappropriated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C17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C17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C17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315889"/>
              </p:ext>
            </p:extLst>
          </p:nvPr>
        </p:nvGraphicFramePr>
        <p:xfrm>
          <a:off x="457200" y="2834640"/>
          <a:ext cx="8153401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801"/>
                <a:gridCol w="1066800"/>
                <a:gridCol w="1219200"/>
                <a:gridCol w="990600"/>
              </a:tblGrid>
              <a:tr h="13716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On</a:t>
                      </a:r>
                      <a:r>
                        <a:rPr lang="en-US" sz="2800" baseline="0" dirty="0" smtClean="0"/>
                        <a:t> the 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Non-Levy Revenue</a:t>
                      </a:r>
                      <a:r>
                        <a:rPr lang="en-US" sz="2800" baseline="0" dirty="0" smtClean="0"/>
                        <a:t> tab: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Elem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High School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K-12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2. Enter</a:t>
                      </a:r>
                      <a:r>
                        <a:rPr lang="en-US" sz="2400" baseline="0" dirty="0" smtClean="0"/>
                        <a:t> non-levy revenues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col. 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col. F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Col. G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731551"/>
              </p:ext>
            </p:extLst>
          </p:nvPr>
        </p:nvGraphicFramePr>
        <p:xfrm>
          <a:off x="457200" y="4191000"/>
          <a:ext cx="8153401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801"/>
                <a:gridCol w="1066800"/>
                <a:gridCol w="1219200"/>
                <a:gridCol w="990600"/>
              </a:tblGrid>
              <a:tr h="13716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On</a:t>
                      </a:r>
                      <a:r>
                        <a:rPr lang="en-US" sz="2800" baseline="0" dirty="0" smtClean="0"/>
                        <a:t> the 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Gen Fund Budget </a:t>
                      </a:r>
                      <a:r>
                        <a:rPr lang="en-US" sz="2800" baseline="0" dirty="0" smtClean="0"/>
                        <a:t>tab: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Elem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High School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K-12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3. Guaranteed</a:t>
                      </a:r>
                      <a:r>
                        <a:rPr lang="en-US" sz="2400" baseline="0" dirty="0" smtClean="0"/>
                        <a:t> Tax Base Aid (GTB)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E219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F219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G219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4. BASE levy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E220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F220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G220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5. Over-BASE</a:t>
                      </a:r>
                      <a:r>
                        <a:rPr lang="en-US" sz="2400" baseline="0" dirty="0" smtClean="0"/>
                        <a:t> levy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E241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F241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G241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323996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School Finance and Budgeting</a:t>
            </a:r>
            <a:endParaRPr lang="en-US" dirty="0" smtClean="0"/>
          </a:p>
          <a:p>
            <a:r>
              <a:rPr lang="en-US" dirty="0" smtClean="0"/>
              <a:t>Essential element in school operations </a:t>
            </a:r>
          </a:p>
          <a:p>
            <a:r>
              <a:rPr lang="en-US" dirty="0" smtClean="0"/>
              <a:t>Complex in nature</a:t>
            </a:r>
          </a:p>
          <a:p>
            <a:r>
              <a:rPr lang="en-US" dirty="0" smtClean="0"/>
              <a:t>Driven by laws, regulations, policies</a:t>
            </a:r>
          </a:p>
          <a:p>
            <a:r>
              <a:rPr lang="en-US" dirty="0" smtClean="0"/>
              <a:t>Requires special knowledge, skills and abilities</a:t>
            </a:r>
          </a:p>
          <a:p>
            <a:r>
              <a:rPr lang="en-US" dirty="0" smtClean="0"/>
              <a:t>Affects everyone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BUDGET TIMELINE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4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Joint Leadership – Define, understand and agree on the various roles</a:t>
            </a:r>
          </a:p>
          <a:p>
            <a:pPr marL="109728" indent="0">
              <a:buNone/>
            </a:pPr>
            <a:endParaRPr lang="en-US" sz="1200" dirty="0" smtClean="0"/>
          </a:p>
          <a:p>
            <a:r>
              <a:rPr lang="en-US" dirty="0" smtClean="0"/>
              <a:t>Effective Roles</a:t>
            </a:r>
          </a:p>
          <a:p>
            <a:pPr marL="457200" lvl="1" indent="0">
              <a:buNone/>
            </a:pPr>
            <a:r>
              <a:rPr lang="en-US" dirty="0" smtClean="0"/>
              <a:t>- Board of Trustees</a:t>
            </a:r>
          </a:p>
          <a:p>
            <a:pPr marL="457200" lvl="1" indent="0">
              <a:buNone/>
            </a:pPr>
            <a:r>
              <a:rPr lang="en-US" dirty="0" smtClean="0"/>
              <a:t>- Superintendent</a:t>
            </a:r>
          </a:p>
          <a:p>
            <a:pPr marL="457200" lvl="1" indent="0">
              <a:buNone/>
            </a:pPr>
            <a:r>
              <a:rPr lang="en-US" dirty="0" smtClean="0"/>
              <a:t>- Business Manager</a:t>
            </a:r>
          </a:p>
          <a:p>
            <a:pPr marL="457200" lvl="1" indent="0">
              <a:buNone/>
            </a:pPr>
            <a:r>
              <a:rPr lang="en-US" dirty="0" smtClean="0"/>
              <a:t>- Community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BUDGET TIMELINE</a:t>
            </a:r>
          </a:p>
        </p:txBody>
      </p:sp>
      <p:sp>
        <p:nvSpPr>
          <p:cNvPr id="5" name="AutoShape 2" descr="Image result for working together effectivel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196" name="Picture 4" descr="Image result for working together effective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895600"/>
            <a:ext cx="33528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698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Montana Code Annotated</a:t>
            </a:r>
          </a:p>
          <a:p>
            <a:pPr lvl="1"/>
            <a:r>
              <a:rPr lang="en-US" dirty="0"/>
              <a:t>20-3-324 Powers and duties (government of the school)</a:t>
            </a:r>
          </a:p>
          <a:p>
            <a:pPr lvl="1"/>
            <a:r>
              <a:rPr lang="en-US" dirty="0"/>
              <a:t>20-9-213 Duties (financial administration)</a:t>
            </a:r>
          </a:p>
          <a:p>
            <a:pPr marL="0" indent="0">
              <a:buNone/>
            </a:pPr>
            <a:endParaRPr lang="en-US" sz="1300" dirty="0" smtClean="0"/>
          </a:p>
          <a:p>
            <a:r>
              <a:rPr lang="en-US" dirty="0" smtClean="0"/>
              <a:t>Effective Roles</a:t>
            </a:r>
          </a:p>
          <a:p>
            <a:pPr lvl="1"/>
            <a:r>
              <a:rPr lang="en-US" dirty="0" smtClean="0"/>
              <a:t>Knowledge</a:t>
            </a:r>
          </a:p>
          <a:p>
            <a:pPr lvl="1"/>
            <a:r>
              <a:rPr lang="en-US" dirty="0" smtClean="0"/>
              <a:t>Policies</a:t>
            </a:r>
          </a:p>
          <a:p>
            <a:pPr lvl="1"/>
            <a:r>
              <a:rPr lang="en-US" dirty="0" smtClean="0"/>
              <a:t>Communication</a:t>
            </a:r>
          </a:p>
          <a:p>
            <a:pPr lvl="1"/>
            <a:r>
              <a:rPr lang="en-US" dirty="0" smtClean="0"/>
              <a:t>Employ effective leaders</a:t>
            </a:r>
          </a:p>
          <a:p>
            <a:pPr marL="393192" lvl="1" indent="0">
              <a:buNone/>
            </a:pPr>
            <a:endParaRPr lang="en-US" dirty="0" smtClean="0"/>
          </a:p>
          <a:p>
            <a:pPr marL="393192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Board of Trustees</a:t>
            </a:r>
            <a:endParaRPr lang="en-US" dirty="0"/>
          </a:p>
        </p:txBody>
      </p:sp>
      <p:pic>
        <p:nvPicPr>
          <p:cNvPr id="4098" name="Picture 2" descr="Image result for board of trustees gav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429000"/>
            <a:ext cx="2752725" cy="2752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58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Montana Code Annotated</a:t>
            </a:r>
          </a:p>
          <a:p>
            <a:pPr lvl="1"/>
            <a:r>
              <a:rPr lang="en-US" dirty="0" smtClean="0"/>
              <a:t>20-4-402 (</a:t>
            </a:r>
            <a:r>
              <a:rPr lang="en-US" dirty="0" smtClean="0"/>
              <a:t>district supt.)</a:t>
            </a:r>
            <a:endParaRPr lang="en-US" dirty="0" smtClean="0"/>
          </a:p>
          <a:p>
            <a:pPr lvl="1"/>
            <a:r>
              <a:rPr lang="en-US" dirty="0" smtClean="0"/>
              <a:t>20-3-205 (</a:t>
            </a:r>
            <a:r>
              <a:rPr lang="en-US" dirty="0" smtClean="0"/>
              <a:t>county supt.)</a:t>
            </a:r>
            <a:endParaRPr lang="en-US" dirty="0" smtClean="0"/>
          </a:p>
          <a:p>
            <a:pPr marL="457200" lvl="1" indent="0">
              <a:buNone/>
            </a:pPr>
            <a:endParaRPr lang="en-US" sz="1200" dirty="0" smtClean="0"/>
          </a:p>
          <a:p>
            <a:r>
              <a:rPr lang="en-US" dirty="0" smtClean="0"/>
              <a:t>Effective Roles</a:t>
            </a:r>
          </a:p>
          <a:p>
            <a:pPr lvl="1"/>
            <a:r>
              <a:rPr lang="en-US" dirty="0" smtClean="0"/>
              <a:t>Knowledge</a:t>
            </a:r>
          </a:p>
          <a:p>
            <a:pPr lvl="1"/>
            <a:r>
              <a:rPr lang="en-US" dirty="0" smtClean="0"/>
              <a:t>Communication</a:t>
            </a:r>
            <a:endParaRPr lang="en-US" dirty="0" smtClean="0"/>
          </a:p>
          <a:p>
            <a:pPr lvl="1"/>
            <a:r>
              <a:rPr lang="en-US" dirty="0" smtClean="0"/>
              <a:t>Implement and </a:t>
            </a:r>
            <a:r>
              <a:rPr lang="en-US" dirty="0" smtClean="0"/>
              <a:t>administer </a:t>
            </a:r>
            <a:r>
              <a:rPr lang="en-US" dirty="0" smtClean="0"/>
              <a:t>policies</a:t>
            </a:r>
          </a:p>
          <a:p>
            <a:pPr lvl="1"/>
            <a:r>
              <a:rPr lang="en-US" dirty="0" smtClean="0"/>
              <a:t>Supervision and </a:t>
            </a:r>
            <a:r>
              <a:rPr lang="en-US" dirty="0" smtClean="0"/>
              <a:t>evaluation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Superintendent</a:t>
            </a:r>
            <a:endParaRPr lang="en-US" dirty="0"/>
          </a:p>
        </p:txBody>
      </p:sp>
      <p:pic>
        <p:nvPicPr>
          <p:cNvPr id="6146" name="Picture 2" descr="Image result for lead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362200"/>
            <a:ext cx="3276600" cy="261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577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Montana Code Annotated</a:t>
            </a:r>
          </a:p>
          <a:p>
            <a:pPr lvl="1"/>
            <a:r>
              <a:rPr lang="en-US" dirty="0" smtClean="0"/>
              <a:t>20-3-325 (clerk of the district)</a:t>
            </a:r>
          </a:p>
          <a:p>
            <a:pPr lvl="1"/>
            <a:r>
              <a:rPr lang="en-US" dirty="0" smtClean="0"/>
              <a:t>Title 20, chapter 9 (finance) and chapter 20 (school elections)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ortions of Title 2 (state employees), Title 13 (elections) and Title 15 (taxation)</a:t>
            </a:r>
          </a:p>
          <a:p>
            <a:pPr marL="393192" lvl="1" indent="0">
              <a:buNone/>
            </a:pPr>
            <a:endParaRPr lang="en-US" sz="1400" dirty="0" smtClean="0"/>
          </a:p>
          <a:p>
            <a:r>
              <a:rPr lang="en-US" dirty="0" smtClean="0"/>
              <a:t>Effective Roles</a:t>
            </a:r>
          </a:p>
          <a:p>
            <a:pPr lvl="1"/>
            <a:r>
              <a:rPr lang="en-US" dirty="0" smtClean="0"/>
              <a:t>Knowledge</a:t>
            </a:r>
          </a:p>
          <a:p>
            <a:pPr lvl="1"/>
            <a:r>
              <a:rPr lang="en-US" dirty="0" smtClean="0"/>
              <a:t>Implement and administer</a:t>
            </a:r>
          </a:p>
          <a:p>
            <a:pPr lvl="1"/>
            <a:r>
              <a:rPr lang="en-US" dirty="0" smtClean="0"/>
              <a:t>Financial reports</a:t>
            </a:r>
          </a:p>
          <a:p>
            <a:pPr lvl="1"/>
            <a:r>
              <a:rPr lang="en-US" dirty="0" smtClean="0"/>
              <a:t>Communication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Clerk/Business Manager</a:t>
            </a:r>
            <a:endParaRPr lang="en-US" dirty="0"/>
          </a:p>
        </p:txBody>
      </p:sp>
      <p:pic>
        <p:nvPicPr>
          <p:cNvPr id="3074" name="Picture 2" descr="Image result for Mighty Mou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581400"/>
            <a:ext cx="2697297" cy="2798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181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Montana Code Annotated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dirty="0" smtClean="0"/>
              <a:t>Effective Roles</a:t>
            </a:r>
          </a:p>
          <a:p>
            <a:pPr lvl="1"/>
            <a:r>
              <a:rPr lang="en-US" dirty="0" smtClean="0"/>
              <a:t>Knowledge</a:t>
            </a:r>
          </a:p>
          <a:p>
            <a:pPr lvl="1"/>
            <a:r>
              <a:rPr lang="en-US" dirty="0" smtClean="0"/>
              <a:t>Communication</a:t>
            </a:r>
          </a:p>
          <a:p>
            <a:pPr lvl="1"/>
            <a:r>
              <a:rPr lang="en-US" dirty="0" smtClean="0"/>
              <a:t>Elect effective trustees</a:t>
            </a:r>
          </a:p>
          <a:p>
            <a:pPr lvl="1"/>
            <a:r>
              <a:rPr lang="en-US" dirty="0" smtClean="0"/>
              <a:t>Financial support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</a:t>
            </a:r>
            <a:endParaRPr lang="en-US" dirty="0"/>
          </a:p>
        </p:txBody>
      </p:sp>
      <p:pic>
        <p:nvPicPr>
          <p:cNvPr id="5122" name="Picture 2" descr="Image result for commun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514600"/>
            <a:ext cx="3679472" cy="2614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732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County Superintendent</a:t>
            </a:r>
          </a:p>
          <a:p>
            <a:r>
              <a:rPr lang="en-US" dirty="0" smtClean="0"/>
              <a:t>County Treasurer</a:t>
            </a:r>
          </a:p>
          <a:p>
            <a:r>
              <a:rPr lang="en-US" dirty="0" smtClean="0"/>
              <a:t>State Agencies</a:t>
            </a:r>
          </a:p>
          <a:p>
            <a:pPr lvl="1"/>
            <a:r>
              <a:rPr lang="en-US" sz="3000" dirty="0" smtClean="0"/>
              <a:t>Office of Public Instruction (OPI)</a:t>
            </a:r>
          </a:p>
          <a:p>
            <a:pPr lvl="1"/>
            <a:r>
              <a:rPr lang="en-US" sz="3000" dirty="0" smtClean="0"/>
              <a:t>Department of Revenue</a:t>
            </a:r>
          </a:p>
          <a:p>
            <a:pPr lvl="2"/>
            <a:r>
              <a:rPr lang="en-US" sz="2800" dirty="0" smtClean="0"/>
              <a:t>county level</a:t>
            </a:r>
          </a:p>
          <a:p>
            <a:pPr lvl="2"/>
            <a:r>
              <a:rPr lang="en-US" sz="2800" dirty="0" smtClean="0"/>
              <a:t>state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Key Roles</a:t>
            </a:r>
            <a:endParaRPr lang="en-US" dirty="0"/>
          </a:p>
        </p:txBody>
      </p:sp>
      <p:pic>
        <p:nvPicPr>
          <p:cNvPr id="7172" name="Picture 4" descr="Image result for map of Montana counti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300686"/>
            <a:ext cx="3565298" cy="2188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Image result for state of montana sea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049" y="419100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239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811597"/>
              </p:ext>
            </p:extLst>
          </p:nvPr>
        </p:nvGraphicFramePr>
        <p:xfrm>
          <a:off x="990600" y="304800"/>
          <a:ext cx="7086600" cy="637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0810"/>
                <a:gridCol w="1251286"/>
                <a:gridCol w="5184504"/>
              </a:tblGrid>
              <a:tr h="370840">
                <a:tc rowSpan="16">
                  <a:txBody>
                    <a:bodyPr/>
                    <a:lstStyle/>
                    <a:p>
                      <a:pPr algn="ctr"/>
                      <a:r>
                        <a:rPr lang="en-US" sz="4000" b="0" dirty="0" smtClean="0"/>
                        <a:t>NON-BUDDGETED</a:t>
                      </a:r>
                      <a:r>
                        <a:rPr lang="en-US" sz="4000" b="0" baseline="0" dirty="0" smtClean="0"/>
                        <a:t> FUNDS</a:t>
                      </a:r>
                      <a:endParaRPr lang="en-US" sz="4000" b="0" dirty="0"/>
                    </a:p>
                  </a:txBody>
                  <a:tcPr marL="0" marR="0" marT="0" marB="0" vert="vert27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FUND #</a:t>
                      </a:r>
                      <a:endParaRPr lang="en-US" sz="2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FUND NAME</a:t>
                      </a:r>
                      <a:endParaRPr lang="en-US" sz="2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Food Service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3528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Miscellaneous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Programs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Traffic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Education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Lease Rental Agreement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Compensated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Absences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Metal Mines Tax Reserve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8956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State Mining Impact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Impact Aid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Litigation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Reserve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Permanent Endowment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Building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70-72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Enterprise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73-79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Internal Service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Interlocal</a:t>
                      </a: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Cooperative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81-85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Trust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Funds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565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/>
          </p:nvPr>
        </p:nvSpPr>
        <p:spPr>
          <a:xfrm>
            <a:off x="685800" y="274638"/>
            <a:ext cx="7620000" cy="5851525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QUESTIONS?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defTabSz="228600">
              <a:buNone/>
            </a:pPr>
            <a:r>
              <a:rPr lang="en-US" sz="2400" dirty="0" smtClean="0"/>
              <a:t>Contact information: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400" dirty="0"/>
              <a:t>	</a:t>
            </a:r>
            <a:r>
              <a:rPr lang="en-US" sz="2400" dirty="0" smtClean="0"/>
              <a:t>Denise Williams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400" dirty="0"/>
              <a:t>	</a:t>
            </a:r>
            <a:r>
              <a:rPr lang="en-US" sz="2400" dirty="0" smtClean="0"/>
              <a:t>Montana Association of School Business Officials (MASBO)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400" dirty="0"/>
              <a:t>	</a:t>
            </a:r>
            <a:r>
              <a:rPr lang="en-US" sz="2400" dirty="0" smtClean="0"/>
              <a:t>900 North Montana Avenue, Suite A5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400" dirty="0"/>
              <a:t>	</a:t>
            </a:r>
            <a:r>
              <a:rPr lang="en-US" sz="2400" dirty="0" smtClean="0"/>
              <a:t>Helena, MT  59601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400" dirty="0"/>
              <a:t>	</a:t>
            </a:r>
            <a:r>
              <a:rPr lang="en-US" sz="2400" dirty="0" smtClean="0"/>
              <a:t>(406) 461-3659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400" dirty="0"/>
              <a:t>	</a:t>
            </a:r>
            <a:r>
              <a:rPr lang="en-US" sz="2400" dirty="0" smtClean="0">
                <a:hlinkClick r:id="rId2"/>
              </a:rPr>
              <a:t>dwilliams@masbo.com</a:t>
            </a:r>
            <a:r>
              <a:rPr lang="en-US" sz="2400" dirty="0" smtClean="0"/>
              <a:t> </a:t>
            </a:r>
            <a:endParaRPr lang="en-US" sz="24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4147185"/>
            <a:ext cx="2514600" cy="194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07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Terminology and Concepts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“Budget Authority” vs. “Cash”</a:t>
            </a:r>
            <a:endParaRPr lang="en-US" sz="28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BUDGET AUTHORITY</a:t>
            </a:r>
            <a:endParaRPr lang="en-US" sz="28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4149725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2800" dirty="0"/>
              <a:t>Budget amounts are </a:t>
            </a:r>
            <a:r>
              <a:rPr lang="en-US" sz="2800" b="1" i="1" dirty="0"/>
              <a:t>estimates</a:t>
            </a:r>
            <a:r>
              <a:rPr lang="en-US" sz="2800" dirty="0"/>
              <a:t> of what you </a:t>
            </a:r>
            <a:r>
              <a:rPr lang="en-US" sz="2800" b="1" i="1" dirty="0">
                <a:solidFill>
                  <a:srgbClr val="00B050"/>
                </a:solidFill>
              </a:rPr>
              <a:t>intend to receive </a:t>
            </a:r>
            <a:r>
              <a:rPr lang="en-US" sz="2800" dirty="0"/>
              <a:t>in revenue and what you </a:t>
            </a:r>
            <a:r>
              <a:rPr lang="en-US" sz="2800" b="1" i="1" dirty="0">
                <a:solidFill>
                  <a:srgbClr val="FF0000"/>
                </a:solidFill>
              </a:rPr>
              <a:t>intend to spend </a:t>
            </a:r>
            <a:r>
              <a:rPr lang="en-US" sz="2800" dirty="0"/>
              <a:t>to operate </a:t>
            </a:r>
            <a:r>
              <a:rPr lang="en-US" sz="2800" dirty="0" smtClean="0"/>
              <a:t>the school for </a:t>
            </a:r>
            <a:r>
              <a:rPr lang="en-US" sz="2800" dirty="0"/>
              <a:t>the year</a:t>
            </a:r>
            <a:r>
              <a:rPr lang="en-US" sz="2800" dirty="0" smtClean="0"/>
              <a:t>.</a:t>
            </a:r>
          </a:p>
          <a:p>
            <a:pPr marL="0" indent="0" algn="ctr">
              <a:buNone/>
            </a:pPr>
            <a:endParaRPr lang="en-US" sz="1000" dirty="0"/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/>
              <a:t>20-9-133, MCA:</a:t>
            </a:r>
          </a:p>
          <a:p>
            <a:r>
              <a:rPr lang="en-US" dirty="0" smtClean="0"/>
              <a:t>Trustees must formally approve (adopt) an expenditure budget in order to spend money during the fiscal year (July 1 – June 30).</a:t>
            </a:r>
          </a:p>
          <a:p>
            <a:r>
              <a:rPr lang="en-US" dirty="0" smtClean="0"/>
              <a:t>Total expenditures made (or liabilities incurred) during the year must be within the approved budget.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CASH</a:t>
            </a:r>
            <a:endParaRPr lang="en-US" sz="280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14972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dirty="0" smtClean="0"/>
              <a:t>The </a:t>
            </a:r>
            <a:r>
              <a:rPr lang="en-US" b="1" i="1" dirty="0" smtClean="0"/>
              <a:t>actual</a:t>
            </a:r>
            <a:r>
              <a:rPr lang="en-US" dirty="0" smtClean="0"/>
              <a:t> amount of money you have on hand to spend!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en-US" dirty="0" smtClean="0"/>
              <a:t>Consider this:</a:t>
            </a:r>
          </a:p>
          <a:p>
            <a:pPr marL="0" indent="0">
              <a:lnSpc>
                <a:spcPct val="75000"/>
              </a:lnSpc>
              <a:spcBef>
                <a:spcPts val="0"/>
              </a:spcBef>
              <a:buNone/>
            </a:pPr>
            <a:r>
              <a:rPr lang="en-US" b="1" i="1" dirty="0" smtClean="0">
                <a:solidFill>
                  <a:srgbClr val="00B050"/>
                </a:solidFill>
              </a:rPr>
              <a:t>“Not everyone pays their tax bill on time.”</a:t>
            </a:r>
          </a:p>
          <a:p>
            <a:pPr marL="400050" lvl="1" indent="0">
              <a:buNone/>
            </a:pPr>
            <a:r>
              <a:rPr lang="en-US" dirty="0" smtClean="0"/>
              <a:t>(revenue doesn’t come in when you expect it to)</a:t>
            </a:r>
          </a:p>
          <a:p>
            <a:pPr marL="400050" lvl="1" indent="0">
              <a:buNone/>
            </a:pPr>
            <a:endParaRPr lang="en-US" sz="900" dirty="0" smtClean="0"/>
          </a:p>
          <a:p>
            <a:pPr marL="0" indent="0"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“Stuff happens!”</a:t>
            </a:r>
          </a:p>
          <a:p>
            <a:pPr marL="400050" lvl="1" indent="0">
              <a:buNone/>
            </a:pPr>
            <a:r>
              <a:rPr lang="en-US" dirty="0" smtClean="0"/>
              <a:t>(unanticipated events = unanticipated expenditures</a:t>
            </a:r>
          </a:p>
        </p:txBody>
      </p:sp>
    </p:spTree>
    <p:extLst>
      <p:ext uri="{BB962C8B-B14F-4D97-AF65-F5344CB8AC3E}">
        <p14:creationId xmlns:p14="http://schemas.microsoft.com/office/powerpoint/2010/main" val="207654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Terminology and Concepts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“Budget Authority” vs. “Cash” - Example</a:t>
            </a:r>
            <a:endParaRPr lang="en-US" sz="28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BUDGET AUTHORITY</a:t>
            </a:r>
            <a:endParaRPr lang="en-US" sz="28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191000" cy="4454525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u="sng" dirty="0" smtClean="0"/>
              <a:t>Budgeted Revenues</a:t>
            </a:r>
            <a:endParaRPr lang="en-US" sz="2000" dirty="0" smtClean="0"/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000" dirty="0"/>
              <a:t>	</a:t>
            </a:r>
            <a:r>
              <a:rPr lang="en-US" sz="2000" dirty="0" smtClean="0"/>
              <a:t>State payments						$750,000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000" dirty="0"/>
              <a:t>	</a:t>
            </a:r>
            <a:r>
              <a:rPr lang="en-US" sz="2000" dirty="0" smtClean="0"/>
              <a:t>Facilities use				 			    15,000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000" dirty="0" smtClean="0"/>
              <a:t>	Property Taxes						</a:t>
            </a:r>
            <a:r>
              <a:rPr lang="en-US" sz="2000" u="sng" dirty="0" smtClean="0"/>
              <a:t>  185,000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000" dirty="0"/>
              <a:t>	</a:t>
            </a:r>
            <a:r>
              <a:rPr lang="en-US" sz="2000" dirty="0" smtClean="0"/>
              <a:t>Total										</a:t>
            </a:r>
            <a:r>
              <a:rPr lang="en-US" sz="2000" u="dbl" dirty="0" smtClean="0"/>
              <a:t>$950,000</a:t>
            </a:r>
            <a:endParaRPr lang="en-US" sz="2000" u="dbl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000" u="sng" dirty="0" smtClean="0"/>
              <a:t>Budgeted Expenditures</a:t>
            </a:r>
            <a:endParaRPr lang="en-US" sz="2000" dirty="0" smtClean="0"/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000" dirty="0" smtClean="0"/>
              <a:t>	Salaries/Benefits					$800,000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000" dirty="0"/>
              <a:t>	</a:t>
            </a:r>
            <a:r>
              <a:rPr lang="en-US" sz="2000" dirty="0" smtClean="0"/>
              <a:t>Textbooks/supplies 					40,000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000" dirty="0"/>
              <a:t>	</a:t>
            </a:r>
            <a:r>
              <a:rPr lang="en-US" sz="2000" dirty="0" smtClean="0"/>
              <a:t>Facilities maintenance			70,000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000" dirty="0"/>
              <a:t>	</a:t>
            </a:r>
            <a:r>
              <a:rPr lang="en-US" sz="2000" dirty="0" smtClean="0"/>
              <a:t>Insurance								    20,000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000" dirty="0"/>
              <a:t>	</a:t>
            </a:r>
            <a:r>
              <a:rPr lang="en-US" sz="2000" dirty="0" smtClean="0"/>
              <a:t>Field trips/athletics				</a:t>
            </a:r>
            <a:r>
              <a:rPr lang="en-US" sz="2000" u="sng" dirty="0" smtClean="0"/>
              <a:t>	20,000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000" dirty="0"/>
              <a:t> </a:t>
            </a:r>
            <a:r>
              <a:rPr lang="en-US" sz="2000" dirty="0" smtClean="0"/>
              <a:t>  	Total										</a:t>
            </a:r>
            <a:r>
              <a:rPr lang="en-US" sz="2000" u="dbl" dirty="0" smtClean="0"/>
              <a:t>$950,000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CASH</a:t>
            </a:r>
            <a:endParaRPr lang="en-US" sz="280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454526"/>
          </a:xfrm>
          <a:ln>
            <a:solidFill>
              <a:schemeClr val="accent1"/>
            </a:solidFill>
          </a:ln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u="sng" dirty="0" smtClean="0"/>
              <a:t>Actual Revenues Received</a:t>
            </a:r>
            <a:endParaRPr lang="en-US" dirty="0" smtClean="0"/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State payments					</a:t>
            </a:r>
            <a:r>
              <a:rPr lang="en-US" dirty="0" smtClean="0"/>
              <a:t>$750,000</a:t>
            </a:r>
            <a:endParaRPr lang="en-US" dirty="0"/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Facilities use						  </a:t>
            </a:r>
            <a:r>
              <a:rPr lang="en-US" dirty="0" smtClean="0"/>
              <a:t>   17,000</a:t>
            </a:r>
            <a:endParaRPr lang="en-US" dirty="0"/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Property Taxes					</a:t>
            </a:r>
            <a:r>
              <a:rPr lang="en-US" u="sng" dirty="0"/>
              <a:t> </a:t>
            </a:r>
            <a:r>
              <a:rPr lang="en-US" u="sng" dirty="0" smtClean="0"/>
              <a:t>  173,000</a:t>
            </a:r>
            <a:endParaRPr lang="en-US" u="sng" dirty="0"/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Total									</a:t>
            </a:r>
            <a:r>
              <a:rPr lang="en-US" b="1" u="sng" dirty="0" smtClean="0">
                <a:solidFill>
                  <a:srgbClr val="00B050"/>
                </a:solidFill>
              </a:rPr>
              <a:t>$940,000</a:t>
            </a:r>
            <a:endParaRPr lang="en-US" b="1" u="sng" dirty="0">
              <a:solidFill>
                <a:srgbClr val="00B05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2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u="sng" dirty="0" smtClean="0"/>
              <a:t>Actual Expenditures</a:t>
            </a:r>
            <a:endParaRPr lang="en-US" dirty="0"/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Salaries/Benefits				</a:t>
            </a:r>
            <a:r>
              <a:rPr lang="en-US" dirty="0" smtClean="0"/>
              <a:t>$755,000</a:t>
            </a:r>
            <a:endParaRPr lang="en-US" dirty="0"/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Textbooks/supplies				55,000</a:t>
            </a:r>
            <a:endParaRPr lang="en-US" dirty="0"/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Facilities </a:t>
            </a:r>
            <a:r>
              <a:rPr lang="en-US" dirty="0" smtClean="0"/>
              <a:t>maintenance</a:t>
            </a:r>
            <a:r>
              <a:rPr lang="en-US" dirty="0"/>
              <a:t>		</a:t>
            </a:r>
            <a:r>
              <a:rPr lang="en-US" dirty="0" smtClean="0"/>
              <a:t>80,000</a:t>
            </a:r>
            <a:endParaRPr lang="en-US" dirty="0"/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Insurance								</a:t>
            </a:r>
            <a:r>
              <a:rPr lang="en-US" dirty="0" smtClean="0"/>
              <a:t>20,000</a:t>
            </a:r>
            <a:endParaRPr lang="en-US" dirty="0"/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Field trips/athletics			</a:t>
            </a:r>
            <a:r>
              <a:rPr lang="en-US" u="sng" dirty="0"/>
              <a:t>	</a:t>
            </a:r>
            <a:r>
              <a:rPr lang="en-US" u="sng" dirty="0" smtClean="0"/>
              <a:t>15,000</a:t>
            </a:r>
            <a:endParaRPr lang="en-US" u="sng" dirty="0"/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   	Total									</a:t>
            </a:r>
            <a:r>
              <a:rPr lang="en-US" b="1" u="sng" dirty="0" smtClean="0">
                <a:solidFill>
                  <a:srgbClr val="FF0000"/>
                </a:solidFill>
              </a:rPr>
              <a:t>$925,000</a:t>
            </a:r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endParaRPr lang="en-US" sz="900" b="1" u="dbl" dirty="0" smtClean="0">
              <a:solidFill>
                <a:srgbClr val="FF0000"/>
              </a:solidFill>
            </a:endParaRPr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Change in cash balance		</a:t>
            </a:r>
            <a:r>
              <a:rPr lang="en-US" b="1" dirty="0" smtClean="0"/>
              <a:t>$ 15,000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200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" altLang="en-US" dirty="0">
                <a:solidFill>
                  <a:prstClr val="black"/>
                </a:solidFill>
              </a:rPr>
              <a:t>Terminology and Concepts</a:t>
            </a:r>
            <a:br>
              <a:rPr lang="en" altLang="en-US" dirty="0">
                <a:solidFill>
                  <a:prstClr val="black"/>
                </a:solidFill>
              </a:rPr>
            </a:br>
            <a:r>
              <a:rPr lang="en" altLang="en-US" sz="3200" dirty="0">
                <a:solidFill>
                  <a:prstClr val="black"/>
                </a:solidFill>
              </a:rPr>
              <a:t>Fund </a:t>
            </a:r>
            <a:r>
              <a:rPr lang="en" altLang="en-US" sz="3200" dirty="0" smtClean="0">
                <a:solidFill>
                  <a:prstClr val="black"/>
                </a:solidFill>
              </a:rPr>
              <a:t>Balance – Budget vs. Actual</a:t>
            </a:r>
            <a:endParaRPr lang="en-US" altLang="en-US" sz="3200" dirty="0">
              <a:solidFill>
                <a:srgbClr val="1F497D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8253250"/>
              </p:ext>
            </p:extLst>
          </p:nvPr>
        </p:nvGraphicFramePr>
        <p:xfrm>
          <a:off x="685801" y="1600200"/>
          <a:ext cx="7696199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799"/>
                <a:gridCol w="2133600"/>
                <a:gridCol w="1828800"/>
              </a:tblGrid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BUDGETED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ACTUAL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Beginning</a:t>
                      </a:r>
                      <a:r>
                        <a:rPr lang="en-US" sz="2800" baseline="0" dirty="0" smtClean="0"/>
                        <a:t> Fund Balance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$    95,000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$   95,000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+ Revenues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solidFill>
                            <a:srgbClr val="00B050"/>
                          </a:solidFill>
                        </a:rPr>
                        <a:t>950,000</a:t>
                      </a:r>
                      <a:endParaRPr 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solidFill>
                            <a:srgbClr val="00B050"/>
                          </a:solidFill>
                        </a:rPr>
                        <a:t>940,000</a:t>
                      </a:r>
                      <a:endParaRPr 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 Expenditures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950,000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925,000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Ending Fund Balance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$    95,000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$  110,000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691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2411</TotalTime>
  <Words>3245</Words>
  <Application>Microsoft Office PowerPoint</Application>
  <PresentationFormat>On-screen Show (4:3)</PresentationFormat>
  <Paragraphs>865</Paragraphs>
  <Slides>60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60</vt:i4>
      </vt:variant>
    </vt:vector>
  </HeadingPairs>
  <TitlesOfParts>
    <vt:vector size="62" baseType="lpstr">
      <vt:lpstr>Office Theme</vt:lpstr>
      <vt:lpstr>1_Office Theme</vt:lpstr>
      <vt:lpstr>BUDGET BASICS</vt:lpstr>
      <vt:lpstr>BUDGET BASICS</vt:lpstr>
      <vt:lpstr>Terminology and Concepts</vt:lpstr>
      <vt:lpstr>Terminology and Concepts 20-9-201, MCA Fund Definitions</vt:lpstr>
      <vt:lpstr>PowerPoint Presentation</vt:lpstr>
      <vt:lpstr>PowerPoint Presentation</vt:lpstr>
      <vt:lpstr>Terminology and Concepts “Budget Authority” vs. “Cash”</vt:lpstr>
      <vt:lpstr>Terminology and Concepts “Budget Authority” vs. “Cash” - Example</vt:lpstr>
      <vt:lpstr>Terminology and Concepts Fund Balance – Budget vs. Actual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GENERAL FUND OVERVIEW</vt:lpstr>
      <vt:lpstr>General Fund - Budget Elements</vt:lpstr>
      <vt:lpstr>Basic Entitlement Rates</vt:lpstr>
      <vt:lpstr>General Fund - ANB</vt:lpstr>
      <vt:lpstr>General Fund - ANB</vt:lpstr>
      <vt:lpstr>Per-ANB Entitlement Rates</vt:lpstr>
      <vt:lpstr>Per-ANB Entitlement Calculations</vt:lpstr>
      <vt:lpstr>Special Education Allowable Costs</vt:lpstr>
      <vt:lpstr>Funding Components</vt:lpstr>
      <vt:lpstr>Funding Components (continued)</vt:lpstr>
      <vt:lpstr>Funding Components</vt:lpstr>
      <vt:lpstr>General Fund Budget Limits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 the Spreadsheet! FY2019 General Fund Budget Worksheet or from the OPI Home Page (www.opi.mt.gov)  Leadership – Finance &amp; Grants - School Finance   Budgets    Budget Spreadsheets and Guidance </vt:lpstr>
      <vt:lpstr>FY2019 General Fund Budget Worksheet Expenditure Budget Limits</vt:lpstr>
      <vt:lpstr>GENERAL FUND REVENUES</vt:lpstr>
      <vt:lpstr>Funding the BASE Budget</vt:lpstr>
      <vt:lpstr>Funding the BASE Budget</vt:lpstr>
      <vt:lpstr>Funding the BASE Budget</vt:lpstr>
      <vt:lpstr>Funding the BASE Budget</vt:lpstr>
      <vt:lpstr>Funding the BASE Budget</vt:lpstr>
      <vt:lpstr>Funding the BASE Budget</vt:lpstr>
      <vt:lpstr>Funding the BASE Budget</vt:lpstr>
      <vt:lpstr>Funding the BASE Budget</vt:lpstr>
      <vt:lpstr>Funding the BASE Budget</vt:lpstr>
      <vt:lpstr>Increases in GTB to offset the loss of block grant and NRD payments (HB647)</vt:lpstr>
      <vt:lpstr>Funding the BASE Budget</vt:lpstr>
      <vt:lpstr>Funding the over-BASE Budget</vt:lpstr>
      <vt:lpstr>Back to the OPI Spreadsheet!</vt:lpstr>
      <vt:lpstr>FY2019 General Fund Budget Worksheet Funding Sources</vt:lpstr>
      <vt:lpstr>SCHOOL BUDGET TIMELINE</vt:lpstr>
      <vt:lpstr>SCHOOL BUDGET TIMELINE</vt:lpstr>
      <vt:lpstr>Board of Trustees</vt:lpstr>
      <vt:lpstr>Superintendent</vt:lpstr>
      <vt:lpstr>Clerk/Business Manager</vt:lpstr>
      <vt:lpstr>Community</vt:lpstr>
      <vt:lpstr>Other Key Roles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 Ulberg</dc:creator>
  <cp:lastModifiedBy>Denise</cp:lastModifiedBy>
  <cp:revision>104</cp:revision>
  <cp:lastPrinted>2015-09-22T23:00:25Z</cp:lastPrinted>
  <dcterms:created xsi:type="dcterms:W3CDTF">2015-09-21T22:39:34Z</dcterms:created>
  <dcterms:modified xsi:type="dcterms:W3CDTF">2018-03-15T23:49:10Z</dcterms:modified>
</cp:coreProperties>
</file>