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3"/>
  </p:notesMasterIdLst>
  <p:sldIdLst>
    <p:sldId id="256" r:id="rId2"/>
    <p:sldId id="307" r:id="rId3"/>
    <p:sldId id="417" r:id="rId4"/>
    <p:sldId id="607" r:id="rId5"/>
    <p:sldId id="419" r:id="rId6"/>
    <p:sldId id="426" r:id="rId7"/>
    <p:sldId id="609" r:id="rId8"/>
    <p:sldId id="611" r:id="rId9"/>
    <p:sldId id="616" r:id="rId10"/>
    <p:sldId id="617" r:id="rId11"/>
    <p:sldId id="618" r:id="rId12"/>
    <p:sldId id="612" r:id="rId13"/>
    <p:sldId id="613" r:id="rId14"/>
    <p:sldId id="602" r:id="rId15"/>
    <p:sldId id="584" r:id="rId16"/>
    <p:sldId id="646" r:id="rId17"/>
    <p:sldId id="591" r:id="rId18"/>
    <p:sldId id="437" r:id="rId19"/>
    <p:sldId id="438" r:id="rId20"/>
    <p:sldId id="440" r:id="rId21"/>
    <p:sldId id="441" r:id="rId22"/>
    <p:sldId id="442" r:id="rId23"/>
    <p:sldId id="444" r:id="rId24"/>
    <p:sldId id="445" r:id="rId25"/>
    <p:sldId id="446" r:id="rId26"/>
    <p:sldId id="539" r:id="rId27"/>
    <p:sldId id="540" r:id="rId28"/>
    <p:sldId id="541" r:id="rId29"/>
    <p:sldId id="587" r:id="rId30"/>
    <p:sldId id="542" r:id="rId31"/>
    <p:sldId id="620" r:id="rId32"/>
    <p:sldId id="572" r:id="rId33"/>
    <p:sldId id="622" r:id="rId34"/>
    <p:sldId id="626" r:id="rId35"/>
    <p:sldId id="621" r:id="rId36"/>
    <p:sldId id="619" r:id="rId37"/>
    <p:sldId id="625" r:id="rId38"/>
    <p:sldId id="575" r:id="rId39"/>
    <p:sldId id="588" r:id="rId40"/>
    <p:sldId id="543" r:id="rId41"/>
    <p:sldId id="589" r:id="rId42"/>
    <p:sldId id="590" r:id="rId43"/>
    <p:sldId id="549" r:id="rId44"/>
    <p:sldId id="552" r:id="rId45"/>
    <p:sldId id="563" r:id="rId46"/>
    <p:sldId id="564" r:id="rId47"/>
    <p:sldId id="565" r:id="rId48"/>
    <p:sldId id="566" r:id="rId49"/>
    <p:sldId id="567" r:id="rId50"/>
    <p:sldId id="568" r:id="rId51"/>
    <p:sldId id="569" r:id="rId52"/>
    <p:sldId id="633" r:id="rId53"/>
    <p:sldId id="639" r:id="rId54"/>
    <p:sldId id="640" r:id="rId55"/>
    <p:sldId id="635" r:id="rId56"/>
    <p:sldId id="637" r:id="rId57"/>
    <p:sldId id="638" r:id="rId58"/>
    <p:sldId id="643" r:id="rId59"/>
    <p:sldId id="644" r:id="rId60"/>
    <p:sldId id="571" r:id="rId61"/>
    <p:sldId id="570" r:id="rId62"/>
    <p:sldId id="448" r:id="rId63"/>
    <p:sldId id="601" r:id="rId64"/>
    <p:sldId id="449" r:id="rId65"/>
    <p:sldId id="450" r:id="rId66"/>
    <p:sldId id="414" r:id="rId67"/>
    <p:sldId id="396" r:id="rId68"/>
    <p:sldId id="452" r:id="rId69"/>
    <p:sldId id="333" r:id="rId70"/>
    <p:sldId id="456" r:id="rId71"/>
    <p:sldId id="462" r:id="rId72"/>
    <p:sldId id="461" r:id="rId73"/>
    <p:sldId id="464" r:id="rId74"/>
    <p:sldId id="468" r:id="rId75"/>
    <p:sldId id="476" r:id="rId76"/>
    <p:sldId id="475" r:id="rId77"/>
    <p:sldId id="458" r:id="rId78"/>
    <p:sldId id="642" r:id="rId79"/>
    <p:sldId id="648" r:id="rId80"/>
    <p:sldId id="647" r:id="rId81"/>
    <p:sldId id="428" r:id="rId82"/>
    <p:sldId id="429" r:id="rId83"/>
    <p:sldId id="469" r:id="rId84"/>
    <p:sldId id="470" r:id="rId85"/>
    <p:sldId id="583" r:id="rId86"/>
    <p:sldId id="538" r:id="rId87"/>
    <p:sldId id="615" r:id="rId88"/>
    <p:sldId id="649" r:id="rId89"/>
    <p:sldId id="650" r:id="rId90"/>
    <p:sldId id="651" r:id="rId91"/>
    <p:sldId id="576" r:id="rId9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9596" autoAdjust="0"/>
    <p:restoredTop sz="94660"/>
  </p:normalViewPr>
  <p:slideViewPr>
    <p:cSldViewPr>
      <p:cViewPr varScale="1">
        <p:scale>
          <a:sx n="98" d="100"/>
          <a:sy n="98" d="100"/>
        </p:scale>
        <p:origin x="120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6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viewProps" Target="view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EDUSERVE.bsd7.org\BPS\Business\Mike%20Waterman\Data\Bozeman%20Mill%20Graph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DUSERVE.bsd7.org\BPS\Business\Mike%20Waterman\Data\Bozeman%20Mill%20Graph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DUSERVE.bsd7.org\BPS\Business\Mike%20Waterman\Presentations\Reserves\Cash%20Flow%20Graph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DUSERVE.bsd7.org\BPS\Business\Mike%20Waterman\Presentations\Reserves\Cash%20Flow%20Graph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DUSERVE.bsd7.org\BPS\Business\Mike%20Waterman\Presentations\Reserves\Cash%20Flow%20Graph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EDUSERVE.bsd7.org\BPS\Business\Mike%20Waterman\Presentations\Reserves\Cash%20Flow%20Graph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Bozeman Public Schools </a:t>
            </a:r>
          </a:p>
          <a:p>
            <a:pPr>
              <a:defRPr sz="1200"/>
            </a:pPr>
            <a:r>
              <a:rPr lang="en-US" sz="1200"/>
              <a:t>Levied Dollars (K-12)</a:t>
            </a:r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'Total - Summary'!$B$5</c:f>
              <c:strCache>
                <c:ptCount val="1"/>
                <c:pt idx="0">
                  <c:v>General</c:v>
                </c:pt>
              </c:strCache>
            </c:strRef>
          </c:tx>
          <c:invertIfNegative val="0"/>
          <c:cat>
            <c:strRef>
              <c:f>'Total - Summary'!$L$3:$Q$4</c:f>
              <c:strCache>
                <c:ptCount val="6"/>
                <c:pt idx="0">
                  <c:v> FY14 </c:v>
                </c:pt>
                <c:pt idx="1">
                  <c:v> FY15 </c:v>
                </c:pt>
                <c:pt idx="2">
                  <c:v> FY16 </c:v>
                </c:pt>
                <c:pt idx="3">
                  <c:v> FY17 </c:v>
                </c:pt>
                <c:pt idx="4">
                  <c:v> FY18 </c:v>
                </c:pt>
                <c:pt idx="5">
                  <c:v> FY19 Projected </c:v>
                </c:pt>
              </c:strCache>
            </c:strRef>
          </c:cat>
          <c:val>
            <c:numRef>
              <c:f>'Total - Summary'!$L$5:$Q$5</c:f>
              <c:numCache>
                <c:formatCode>_(* #,##0_);_(* \(#,##0\);_(* "-"??_);_(@_)</c:formatCode>
                <c:ptCount val="6"/>
                <c:pt idx="0">
                  <c:v>16901640.510000002</c:v>
                </c:pt>
                <c:pt idx="1">
                  <c:v>17462651.520000003</c:v>
                </c:pt>
                <c:pt idx="2">
                  <c:v>18106825.190000001</c:v>
                </c:pt>
                <c:pt idx="3">
                  <c:v>18648682.829999998</c:v>
                </c:pt>
                <c:pt idx="4">
                  <c:v>20907681.259999998</c:v>
                </c:pt>
                <c:pt idx="5">
                  <c:v>20913853.740000002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B5-4674-8F67-45CF370601CB}"/>
            </c:ext>
          </c:extLst>
        </c:ser>
        <c:ser>
          <c:idx val="1"/>
          <c:order val="1"/>
          <c:tx>
            <c:strRef>
              <c:f>'Total - Summary'!$B$6</c:f>
              <c:strCache>
                <c:ptCount val="1"/>
                <c:pt idx="0">
                  <c:v>Debt Service</c:v>
                </c:pt>
              </c:strCache>
            </c:strRef>
          </c:tx>
          <c:invertIfNegative val="0"/>
          <c:cat>
            <c:strRef>
              <c:f>'Total - Summary'!$L$3:$Q$4</c:f>
              <c:strCache>
                <c:ptCount val="6"/>
                <c:pt idx="0">
                  <c:v> FY14 </c:v>
                </c:pt>
                <c:pt idx="1">
                  <c:v> FY15 </c:v>
                </c:pt>
                <c:pt idx="2">
                  <c:v> FY16 </c:v>
                </c:pt>
                <c:pt idx="3">
                  <c:v> FY17 </c:v>
                </c:pt>
                <c:pt idx="4">
                  <c:v> FY18 </c:v>
                </c:pt>
                <c:pt idx="5">
                  <c:v> FY19 Projected </c:v>
                </c:pt>
              </c:strCache>
            </c:strRef>
          </c:cat>
          <c:val>
            <c:numRef>
              <c:f>'Total - Summary'!$L$6:$Q$6</c:f>
              <c:numCache>
                <c:formatCode>_(* #,##0_);_(* \(#,##0\);_(* "-"??_);_(@_)</c:formatCode>
                <c:ptCount val="6"/>
                <c:pt idx="0">
                  <c:v>7576626.0899999999</c:v>
                </c:pt>
                <c:pt idx="1">
                  <c:v>7477264.1799999997</c:v>
                </c:pt>
                <c:pt idx="2">
                  <c:v>7107623.709999999</c:v>
                </c:pt>
                <c:pt idx="3">
                  <c:v>8518233.8499999996</c:v>
                </c:pt>
                <c:pt idx="4">
                  <c:v>8490436.7199999988</c:v>
                </c:pt>
                <c:pt idx="5">
                  <c:v>16309372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B5-4674-8F67-45CF370601CB}"/>
            </c:ext>
          </c:extLst>
        </c:ser>
        <c:ser>
          <c:idx val="2"/>
          <c:order val="2"/>
          <c:tx>
            <c:strRef>
              <c:f>'Total - Summary'!$B$7</c:f>
              <c:strCache>
                <c:ptCount val="1"/>
                <c:pt idx="0">
                  <c:v>Building Reserve</c:v>
                </c:pt>
              </c:strCache>
            </c:strRef>
          </c:tx>
          <c:invertIfNegative val="0"/>
          <c:cat>
            <c:strRef>
              <c:f>'Total - Summary'!$L$3:$Q$4</c:f>
              <c:strCache>
                <c:ptCount val="6"/>
                <c:pt idx="0">
                  <c:v> FY14 </c:v>
                </c:pt>
                <c:pt idx="1">
                  <c:v> FY15 </c:v>
                </c:pt>
                <c:pt idx="2">
                  <c:v> FY16 </c:v>
                </c:pt>
                <c:pt idx="3">
                  <c:v> FY17 </c:v>
                </c:pt>
                <c:pt idx="4">
                  <c:v> FY18 </c:v>
                </c:pt>
                <c:pt idx="5">
                  <c:v> FY19 Projected </c:v>
                </c:pt>
              </c:strCache>
            </c:strRef>
          </c:cat>
          <c:val>
            <c:numRef>
              <c:f>'Total - Summary'!$L$7:$Q$7</c:f>
              <c:numCache>
                <c:formatCode>_(* #,##0_);_(* \(#,##0\);_(* "-"??_);_(@_)</c:formatCode>
                <c:ptCount val="6"/>
                <c:pt idx="0">
                  <c:v>3220000</c:v>
                </c:pt>
                <c:pt idx="1">
                  <c:v>3000000</c:v>
                </c:pt>
                <c:pt idx="2">
                  <c:v>3000000</c:v>
                </c:pt>
                <c:pt idx="3">
                  <c:v>3150000</c:v>
                </c:pt>
                <c:pt idx="4">
                  <c:v>3150000</c:v>
                </c:pt>
                <c:pt idx="5">
                  <c:v>3150000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B5-4674-8F67-45CF370601CB}"/>
            </c:ext>
          </c:extLst>
        </c:ser>
        <c:ser>
          <c:idx val="3"/>
          <c:order val="3"/>
          <c:tx>
            <c:strRef>
              <c:f>'Total - Summary'!$B$8</c:f>
              <c:strCache>
                <c:ptCount val="1"/>
                <c:pt idx="0">
                  <c:v>Transportation</c:v>
                </c:pt>
              </c:strCache>
            </c:strRef>
          </c:tx>
          <c:invertIfNegative val="0"/>
          <c:cat>
            <c:strRef>
              <c:f>'Total - Summary'!$L$3:$Q$4</c:f>
              <c:strCache>
                <c:ptCount val="6"/>
                <c:pt idx="0">
                  <c:v> FY14 </c:v>
                </c:pt>
                <c:pt idx="1">
                  <c:v> FY15 </c:v>
                </c:pt>
                <c:pt idx="2">
                  <c:v> FY16 </c:v>
                </c:pt>
                <c:pt idx="3">
                  <c:v> FY17 </c:v>
                </c:pt>
                <c:pt idx="4">
                  <c:v> FY18 </c:v>
                </c:pt>
                <c:pt idx="5">
                  <c:v> FY19 Projected </c:v>
                </c:pt>
              </c:strCache>
            </c:strRef>
          </c:cat>
          <c:val>
            <c:numRef>
              <c:f>'Total - Summary'!$L$8:$Q$8</c:f>
              <c:numCache>
                <c:formatCode>_(* #,##0_);_(* \(#,##0\);_(* "-"??_);_(@_)</c:formatCode>
                <c:ptCount val="6"/>
                <c:pt idx="0">
                  <c:v>1652091.7799999998</c:v>
                </c:pt>
                <c:pt idx="1">
                  <c:v>1735580.57</c:v>
                </c:pt>
                <c:pt idx="2">
                  <c:v>1885889.45</c:v>
                </c:pt>
                <c:pt idx="3">
                  <c:v>1734220.58</c:v>
                </c:pt>
                <c:pt idx="4">
                  <c:v>1692991.4700000002</c:v>
                </c:pt>
                <c:pt idx="5">
                  <c:v>1816094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6B5-4674-8F67-45CF370601CB}"/>
            </c:ext>
          </c:extLst>
        </c:ser>
        <c:ser>
          <c:idx val="4"/>
          <c:order val="4"/>
          <c:tx>
            <c:strRef>
              <c:f>'Total - Summary'!$B$9</c:f>
              <c:strCache>
                <c:ptCount val="1"/>
                <c:pt idx="0">
                  <c:v>Technology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'Total - Summary'!$L$3:$Q$4</c:f>
              <c:strCache>
                <c:ptCount val="6"/>
                <c:pt idx="0">
                  <c:v> FY14 </c:v>
                </c:pt>
                <c:pt idx="1">
                  <c:v> FY15 </c:v>
                </c:pt>
                <c:pt idx="2">
                  <c:v> FY16 </c:v>
                </c:pt>
                <c:pt idx="3">
                  <c:v> FY17 </c:v>
                </c:pt>
                <c:pt idx="4">
                  <c:v> FY18 </c:v>
                </c:pt>
                <c:pt idx="5">
                  <c:v> FY19 Projected </c:v>
                </c:pt>
              </c:strCache>
            </c:strRef>
          </c:cat>
          <c:val>
            <c:numRef>
              <c:f>'Total - Summary'!$L$9:$Q$9</c:f>
              <c:numCache>
                <c:formatCode>_(* #,##0_);_(* \(#,##0\);_(* "-"??_);_(@_)</c:formatCode>
                <c:ptCount val="6"/>
                <c:pt idx="0">
                  <c:v>585182.44999999995</c:v>
                </c:pt>
                <c:pt idx="1">
                  <c:v>595744.17999999993</c:v>
                </c:pt>
                <c:pt idx="2">
                  <c:v>583108.44999999995</c:v>
                </c:pt>
                <c:pt idx="3">
                  <c:v>600138.37</c:v>
                </c:pt>
                <c:pt idx="4">
                  <c:v>655985</c:v>
                </c:pt>
                <c:pt idx="5">
                  <c:v>655985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6B5-4674-8F67-45CF370601CB}"/>
            </c:ext>
          </c:extLst>
        </c:ser>
        <c:ser>
          <c:idx val="5"/>
          <c:order val="5"/>
          <c:tx>
            <c:strRef>
              <c:f>'Total - Summary'!$B$10</c:f>
              <c:strCache>
                <c:ptCount val="1"/>
                <c:pt idx="0">
                  <c:v>Adult Education</c:v>
                </c:pt>
              </c:strCache>
            </c:strRef>
          </c:tx>
          <c:invertIfNegative val="0"/>
          <c:cat>
            <c:strRef>
              <c:f>'Total - Summary'!$L$3:$Q$4</c:f>
              <c:strCache>
                <c:ptCount val="6"/>
                <c:pt idx="0">
                  <c:v> FY14 </c:v>
                </c:pt>
                <c:pt idx="1">
                  <c:v> FY15 </c:v>
                </c:pt>
                <c:pt idx="2">
                  <c:v> FY16 </c:v>
                </c:pt>
                <c:pt idx="3">
                  <c:v> FY17 </c:v>
                </c:pt>
                <c:pt idx="4">
                  <c:v> FY18 </c:v>
                </c:pt>
                <c:pt idx="5">
                  <c:v> FY19 Projected </c:v>
                </c:pt>
              </c:strCache>
            </c:strRef>
          </c:cat>
          <c:val>
            <c:numRef>
              <c:f>'Total - Summary'!$L$10:$Q$10</c:f>
              <c:numCache>
                <c:formatCode>_(* #,##0_);_(* \(#,##0\);_(* "-"??_);_(@_)</c:formatCode>
                <c:ptCount val="6"/>
                <c:pt idx="0">
                  <c:v>234262.24</c:v>
                </c:pt>
                <c:pt idx="1">
                  <c:v>193463.88</c:v>
                </c:pt>
                <c:pt idx="2">
                  <c:v>198396.47</c:v>
                </c:pt>
                <c:pt idx="3">
                  <c:v>233778.5</c:v>
                </c:pt>
                <c:pt idx="4">
                  <c:v>281197.46999999997</c:v>
                </c:pt>
                <c:pt idx="5">
                  <c:v>293424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6B5-4674-8F67-45CF370601CB}"/>
            </c:ext>
          </c:extLst>
        </c:ser>
        <c:ser>
          <c:idx val="6"/>
          <c:order val="6"/>
          <c:tx>
            <c:strRef>
              <c:f>'Total - Summary'!$B$11</c:f>
              <c:strCache>
                <c:ptCount val="1"/>
                <c:pt idx="0">
                  <c:v>Bus Depreciation</c:v>
                </c:pt>
              </c:strCache>
            </c:strRef>
          </c:tx>
          <c:invertIfNegative val="0"/>
          <c:cat>
            <c:strRef>
              <c:f>'Total - Summary'!$L$3:$Q$4</c:f>
              <c:strCache>
                <c:ptCount val="6"/>
                <c:pt idx="0">
                  <c:v> FY14 </c:v>
                </c:pt>
                <c:pt idx="1">
                  <c:v> FY15 </c:v>
                </c:pt>
                <c:pt idx="2">
                  <c:v> FY16 </c:v>
                </c:pt>
                <c:pt idx="3">
                  <c:v> FY17 </c:v>
                </c:pt>
                <c:pt idx="4">
                  <c:v> FY18 </c:v>
                </c:pt>
                <c:pt idx="5">
                  <c:v> FY19 Projected </c:v>
                </c:pt>
              </c:strCache>
            </c:strRef>
          </c:cat>
          <c:val>
            <c:numRef>
              <c:f>'Total - Summary'!$L$11:$Q$11</c:f>
              <c:numCache>
                <c:formatCode>_(* #,##0_);_(* \(#,##0\);_(* "-"??_);_(@_)</c:formatCode>
                <c:ptCount val="6"/>
                <c:pt idx="0">
                  <c:v>81086.600000000006</c:v>
                </c:pt>
                <c:pt idx="1">
                  <c:v>72736</c:v>
                </c:pt>
                <c:pt idx="2">
                  <c:v>64386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6B5-4674-8F67-45CF370601CB}"/>
            </c:ext>
          </c:extLst>
        </c:ser>
        <c:ser>
          <c:idx val="7"/>
          <c:order val="7"/>
          <c:tx>
            <c:strRef>
              <c:f>'Total - Summary'!$B$12</c:f>
              <c:strCache>
                <c:ptCount val="1"/>
                <c:pt idx="0">
                  <c:v>Tuition</c:v>
                </c:pt>
              </c:strCache>
            </c:strRef>
          </c:tx>
          <c:invertIfNegative val="0"/>
          <c:cat>
            <c:strRef>
              <c:f>'Total - Summary'!$L$3:$Q$4</c:f>
              <c:strCache>
                <c:ptCount val="6"/>
                <c:pt idx="0">
                  <c:v> FY14 </c:v>
                </c:pt>
                <c:pt idx="1">
                  <c:v> FY15 </c:v>
                </c:pt>
                <c:pt idx="2">
                  <c:v> FY16 </c:v>
                </c:pt>
                <c:pt idx="3">
                  <c:v> FY17 </c:v>
                </c:pt>
                <c:pt idx="4">
                  <c:v> FY18 </c:v>
                </c:pt>
                <c:pt idx="5">
                  <c:v> FY19 Projected </c:v>
                </c:pt>
              </c:strCache>
            </c:strRef>
          </c:cat>
          <c:val>
            <c:numRef>
              <c:f>'Total - Summary'!$L$12:$Q$12</c:f>
              <c:numCache>
                <c:formatCode>_(* #,##0_);_(* \(#,##0\);_(* "-"??_);_(@_)</c:formatCode>
                <c:ptCount val="6"/>
                <c:pt idx="0">
                  <c:v>21244.15</c:v>
                </c:pt>
                <c:pt idx="1">
                  <c:v>310019.52</c:v>
                </c:pt>
                <c:pt idx="2">
                  <c:v>366991.52</c:v>
                </c:pt>
                <c:pt idx="3">
                  <c:v>411139.62</c:v>
                </c:pt>
                <c:pt idx="4">
                  <c:v>867299</c:v>
                </c:pt>
                <c:pt idx="5">
                  <c:v>786699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6B5-4674-8F67-45CF370601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8870656"/>
        <c:axId val="188872192"/>
        <c:extLst>
          <c:ext xmlns:c15="http://schemas.microsoft.com/office/drawing/2012/chart" uri="{02D57815-91ED-43cb-92C2-25804820EDAC}">
            <c15:filteredBarSeries>
              <c15:ser>
                <c:idx val="8"/>
                <c:order val="8"/>
                <c:tx>
                  <c:strRef>
                    <c:extLst>
                      <c:ext uri="{02D57815-91ED-43cb-92C2-25804820EDAC}">
                        <c15:formulaRef>
                          <c15:sqref>'Total - Summary'!$B$13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'Total - Summary'!$L$3:$Q$4</c15:sqref>
                        </c15:formulaRef>
                      </c:ext>
                    </c:extLst>
                    <c:strCache>
                      <c:ptCount val="6"/>
                      <c:pt idx="0">
                        <c:v> FY14 </c:v>
                      </c:pt>
                      <c:pt idx="1">
                        <c:v> FY15 </c:v>
                      </c:pt>
                      <c:pt idx="2">
                        <c:v> FY16 </c:v>
                      </c:pt>
                      <c:pt idx="3">
                        <c:v> FY17 </c:v>
                      </c:pt>
                      <c:pt idx="4">
                        <c:v> FY18 </c:v>
                      </c:pt>
                      <c:pt idx="5">
                        <c:v> FY19 Projected 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'Total - Summary'!$L$13:$Q$13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9-46B5-4674-8F67-45CF370601CB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9"/>
          <c:order val="9"/>
          <c:tx>
            <c:strRef>
              <c:f>'Total - Summary'!$B$14</c:f>
              <c:strCache>
                <c:ptCount val="1"/>
                <c:pt idx="0">
                  <c:v>Total Levied Dollars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'Total - Summary'!$L$3:$Q$4</c:f>
              <c:strCache>
                <c:ptCount val="6"/>
                <c:pt idx="0">
                  <c:v> FY14 </c:v>
                </c:pt>
                <c:pt idx="1">
                  <c:v> FY15 </c:v>
                </c:pt>
                <c:pt idx="2">
                  <c:v> FY16 </c:v>
                </c:pt>
                <c:pt idx="3">
                  <c:v> FY17 </c:v>
                </c:pt>
                <c:pt idx="4">
                  <c:v> FY18 </c:v>
                </c:pt>
                <c:pt idx="5">
                  <c:v> FY19 Projected </c:v>
                </c:pt>
              </c:strCache>
            </c:strRef>
          </c:cat>
          <c:val>
            <c:numRef>
              <c:f>'Total - Summary'!$L$14:$Q$14</c:f>
              <c:numCache>
                <c:formatCode>_("$"* #,##0_);_("$"* \(#,##0\);_("$"* "-"_);_(@_)</c:formatCode>
                <c:ptCount val="6"/>
                <c:pt idx="0">
                  <c:v>30272133.82</c:v>
                </c:pt>
                <c:pt idx="1">
                  <c:v>30847459.850000001</c:v>
                </c:pt>
                <c:pt idx="2">
                  <c:v>31313220.789999995</c:v>
                </c:pt>
                <c:pt idx="3">
                  <c:v>33296193.75</c:v>
                </c:pt>
                <c:pt idx="4">
                  <c:v>36045590.919999994</c:v>
                </c:pt>
                <c:pt idx="5">
                  <c:v>43925427.740000002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6B5-4674-8F67-45CF370601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870656"/>
        <c:axId val="188872192"/>
      </c:lineChart>
      <c:catAx>
        <c:axId val="188870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8872192"/>
        <c:crosses val="autoZero"/>
        <c:auto val="1"/>
        <c:lblAlgn val="ctr"/>
        <c:lblOffset val="100"/>
        <c:noMultiLvlLbl val="0"/>
      </c:catAx>
      <c:valAx>
        <c:axId val="188872192"/>
        <c:scaling>
          <c:orientation val="minMax"/>
        </c:scaling>
        <c:delete val="0"/>
        <c:axPos val="l"/>
        <c:majorGridlines/>
        <c:numFmt formatCode="_(&quot;$&quot;* #,##0_);_(&quot;$&quot;* \(#,##0\);_(&quot;$&quot;* &quot;-&quot;_);_(@_)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88870656"/>
        <c:crosses val="autoZero"/>
        <c:crossBetween val="between"/>
        <c:majorUnit val="10000000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>
          <a:latin typeface="Arial Narrow" panose="020B0606020202030204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n-US" sz="1600" b="1" dirty="0"/>
              <a:t>Bozeman Public Schools                           </a:t>
            </a:r>
            <a:r>
              <a:rPr lang="en-US" sz="1600" b="1" dirty="0" smtClean="0"/>
              <a:t>                                                                            </a:t>
            </a:r>
            <a:r>
              <a:rPr lang="en-US" dirty="0"/>
              <a:t>Authorizing Entity for Local Property Tax Dollars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'Total - Analysis'!$B$40</c:f>
              <c:strCache>
                <c:ptCount val="1"/>
                <c:pt idx="0">
                  <c:v>Voter Approved Taxes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'Total - Analysis'!$L$39:$Q$39</c:f>
              <c:strCache>
                <c:ptCount val="6"/>
                <c:pt idx="0">
                  <c:v> FY14 </c:v>
                </c:pt>
                <c:pt idx="1">
                  <c:v> FY15 </c:v>
                </c:pt>
                <c:pt idx="2">
                  <c:v> FY16 </c:v>
                </c:pt>
                <c:pt idx="3">
                  <c:v> FY17 </c:v>
                </c:pt>
                <c:pt idx="4">
                  <c:v> FY18 </c:v>
                </c:pt>
                <c:pt idx="5">
                  <c:v> FY19 Projected </c:v>
                </c:pt>
              </c:strCache>
            </c:strRef>
          </c:cat>
          <c:val>
            <c:numRef>
              <c:f>'Total - Analysis'!$L$40:$Q$40</c:f>
              <c:numCache>
                <c:formatCode>_(* #,##0_);_(* \(#,##0\);_(* "-"??_);_(@_)</c:formatCode>
                <c:ptCount val="6"/>
                <c:pt idx="0">
                  <c:v>19448168.359999999</c:v>
                </c:pt>
                <c:pt idx="1">
                  <c:v>19736167.859999999</c:v>
                </c:pt>
                <c:pt idx="2">
                  <c:v>19691357.349999998</c:v>
                </c:pt>
                <c:pt idx="3">
                  <c:v>21825863.870000001</c:v>
                </c:pt>
                <c:pt idx="4">
                  <c:v>22178913.369999997</c:v>
                </c:pt>
                <c:pt idx="5">
                  <c:v>30340848.960000001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59-40BC-AA20-3A49D4AD6334}"/>
            </c:ext>
          </c:extLst>
        </c:ser>
        <c:ser>
          <c:idx val="1"/>
          <c:order val="1"/>
          <c:tx>
            <c:strRef>
              <c:f>'Total - Analysis'!$B$41</c:f>
              <c:strCache>
                <c:ptCount val="1"/>
                <c:pt idx="0">
                  <c:v>Permissive Taxes Mandated by State Law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'Total - Analysis'!$L$39:$Q$39</c:f>
              <c:strCache>
                <c:ptCount val="6"/>
                <c:pt idx="0">
                  <c:v> FY14 </c:v>
                </c:pt>
                <c:pt idx="1">
                  <c:v> FY15 </c:v>
                </c:pt>
                <c:pt idx="2">
                  <c:v> FY16 </c:v>
                </c:pt>
                <c:pt idx="3">
                  <c:v> FY17 </c:v>
                </c:pt>
                <c:pt idx="4">
                  <c:v> FY18 </c:v>
                </c:pt>
                <c:pt idx="5">
                  <c:v> FY19 Projected </c:v>
                </c:pt>
              </c:strCache>
            </c:strRef>
          </c:cat>
          <c:val>
            <c:numRef>
              <c:f>'Total - Analysis'!$L$41:$Q$41</c:f>
              <c:numCache>
                <c:formatCode>_(* #,##0_);_(* \(#,##0\);_(* "-"??_);_(@_)</c:formatCode>
                <c:ptCount val="6"/>
                <c:pt idx="0">
                  <c:v>8835280.6900000013</c:v>
                </c:pt>
                <c:pt idx="1">
                  <c:v>8799492.0199999996</c:v>
                </c:pt>
                <c:pt idx="2">
                  <c:v>9106200</c:v>
                </c:pt>
                <c:pt idx="3">
                  <c:v>9091191.1799999997</c:v>
                </c:pt>
                <c:pt idx="4">
                  <c:v>11025189.609999999</c:v>
                </c:pt>
                <c:pt idx="5">
                  <c:v>10688361.780000001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59-40BC-AA20-3A49D4AD6334}"/>
            </c:ext>
          </c:extLst>
        </c:ser>
        <c:ser>
          <c:idx val="2"/>
          <c:order val="2"/>
          <c:tx>
            <c:strRef>
              <c:f>'Total - Analysis'!$B$42</c:f>
              <c:strCache>
                <c:ptCount val="1"/>
                <c:pt idx="0">
                  <c:v>Permissive, Non-Mandatory Taxes Approved by Board of Trustees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'Total - Analysis'!$L$39:$Q$39</c:f>
              <c:strCache>
                <c:ptCount val="6"/>
                <c:pt idx="0">
                  <c:v> FY14 </c:v>
                </c:pt>
                <c:pt idx="1">
                  <c:v> FY15 </c:v>
                </c:pt>
                <c:pt idx="2">
                  <c:v> FY16 </c:v>
                </c:pt>
                <c:pt idx="3">
                  <c:v> FY17 </c:v>
                </c:pt>
                <c:pt idx="4">
                  <c:v> FY18 </c:v>
                </c:pt>
                <c:pt idx="5">
                  <c:v> FY19 Projected </c:v>
                </c:pt>
              </c:strCache>
            </c:strRef>
          </c:cat>
          <c:val>
            <c:numRef>
              <c:f>'Total - Analysis'!$L$42:$Q$42</c:f>
              <c:numCache>
                <c:formatCode>_(* #,##0_);_(* \(#,##0\);_(* "-"??_);_(@_)</c:formatCode>
                <c:ptCount val="6"/>
                <c:pt idx="0">
                  <c:v>1988684.7699999998</c:v>
                </c:pt>
                <c:pt idx="1">
                  <c:v>2311799.9700000002</c:v>
                </c:pt>
                <c:pt idx="2">
                  <c:v>2515663.44</c:v>
                </c:pt>
                <c:pt idx="3">
                  <c:v>2379138.7000000002</c:v>
                </c:pt>
                <c:pt idx="4">
                  <c:v>2841487.9400000004</c:v>
                </c:pt>
                <c:pt idx="5">
                  <c:v>2896217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59-40BC-AA20-3A49D4AD63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56095360"/>
        <c:axId val="556084544"/>
      </c:barChart>
      <c:lineChart>
        <c:grouping val="standard"/>
        <c:varyColors val="0"/>
        <c:ser>
          <c:idx val="3"/>
          <c:order val="3"/>
          <c:tx>
            <c:strRef>
              <c:f>'Total - Analysis'!$B$43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 - Analysis'!$L$39:$Q$39</c:f>
              <c:strCache>
                <c:ptCount val="6"/>
                <c:pt idx="0">
                  <c:v> FY14 </c:v>
                </c:pt>
                <c:pt idx="1">
                  <c:v> FY15 </c:v>
                </c:pt>
                <c:pt idx="2">
                  <c:v> FY16 </c:v>
                </c:pt>
                <c:pt idx="3">
                  <c:v> FY17 </c:v>
                </c:pt>
                <c:pt idx="4">
                  <c:v> FY18 </c:v>
                </c:pt>
                <c:pt idx="5">
                  <c:v> FY19 Projected </c:v>
                </c:pt>
              </c:strCache>
            </c:strRef>
          </c:cat>
          <c:val>
            <c:numRef>
              <c:f>'Total - Analysis'!$L$43:$Q$43</c:f>
              <c:numCache>
                <c:formatCode>_("$"* #,##0_);_("$"* \(#,##0\);_("$"* "-"_);_(@_)</c:formatCode>
                <c:ptCount val="6"/>
                <c:pt idx="0">
                  <c:v>30272133.82</c:v>
                </c:pt>
                <c:pt idx="1">
                  <c:v>30847459.849999998</c:v>
                </c:pt>
                <c:pt idx="2">
                  <c:v>31313220.789999999</c:v>
                </c:pt>
                <c:pt idx="3">
                  <c:v>33296193.75</c:v>
                </c:pt>
                <c:pt idx="4">
                  <c:v>36045590.919999994</c:v>
                </c:pt>
                <c:pt idx="5">
                  <c:v>43925427.740000002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D59-40BC-AA20-3A49D4AD63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6095360"/>
        <c:axId val="556084544"/>
      </c:lineChart>
      <c:catAx>
        <c:axId val="556095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556084544"/>
        <c:crosses val="autoZero"/>
        <c:auto val="1"/>
        <c:lblAlgn val="ctr"/>
        <c:lblOffset val="100"/>
        <c:noMultiLvlLbl val="0"/>
      </c:catAx>
      <c:valAx>
        <c:axId val="556084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556095360"/>
        <c:crosses val="autoZero"/>
        <c:crossBetween val="between"/>
        <c:majorUnit val="10000000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Arial Narrow" panose="020B060602020203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Sheet1!$D$20</c:f>
              <c:strCache>
                <c:ptCount val="1"/>
                <c:pt idx="0">
                  <c:v>Original Expenditure Budget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Sheet1!$F$19:$G$19</c:f>
              <c:strCache>
                <c:ptCount val="2"/>
                <c:pt idx="0">
                  <c:v>Funding Needs</c:v>
                </c:pt>
                <c:pt idx="1">
                  <c:v>Budgeted Funding Sources</c:v>
                </c:pt>
              </c:strCache>
            </c:strRef>
          </c:cat>
          <c:val>
            <c:numRef>
              <c:f>Sheet1!$F$20:$G$20</c:f>
              <c:numCache>
                <c:formatCode>General</c:formatCode>
                <c:ptCount val="2"/>
                <c:pt idx="0" formatCode="0%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0F-4AB0-A48A-603054703AF3}"/>
            </c:ext>
          </c:extLst>
        </c:ser>
        <c:ser>
          <c:idx val="1"/>
          <c:order val="1"/>
          <c:tx>
            <c:strRef>
              <c:f>Sheet1!$D$21</c:f>
              <c:strCache>
                <c:ptCount val="1"/>
                <c:pt idx="0">
                  <c:v>Fund Balance Reappropriated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Sheet1!$F$19:$G$19</c:f>
              <c:strCache>
                <c:ptCount val="2"/>
                <c:pt idx="0">
                  <c:v>Funding Needs</c:v>
                </c:pt>
                <c:pt idx="1">
                  <c:v>Budgeted Funding Sources</c:v>
                </c:pt>
              </c:strCache>
            </c:strRef>
          </c:cat>
          <c:val>
            <c:numRef>
              <c:f>Sheet1!$F$21:$G$21</c:f>
              <c:numCache>
                <c:formatCode>0%</c:formatCode>
                <c:ptCount val="2"/>
                <c:pt idx="1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0F-4AB0-A48A-603054703AF3}"/>
            </c:ext>
          </c:extLst>
        </c:ser>
        <c:ser>
          <c:idx val="2"/>
          <c:order val="2"/>
          <c:tx>
            <c:strRef>
              <c:f>Sheet1!$D$22</c:f>
              <c:strCache>
                <c:ptCount val="1"/>
                <c:pt idx="0">
                  <c:v>New Revenue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cat>
            <c:strRef>
              <c:f>Sheet1!$F$19:$G$19</c:f>
              <c:strCache>
                <c:ptCount val="2"/>
                <c:pt idx="0">
                  <c:v>Funding Needs</c:v>
                </c:pt>
                <c:pt idx="1">
                  <c:v>Budgeted Funding Sources</c:v>
                </c:pt>
              </c:strCache>
            </c:strRef>
          </c:cat>
          <c:val>
            <c:numRef>
              <c:f>Sheet1!$F$22:$G$22</c:f>
              <c:numCache>
                <c:formatCode>0%</c:formatCode>
                <c:ptCount val="2"/>
                <c:pt idx="1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0F-4AB0-A48A-603054703AF3}"/>
            </c:ext>
          </c:extLst>
        </c:ser>
        <c:ser>
          <c:idx val="3"/>
          <c:order val="3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Sheet1!$F$19:$G$19</c:f>
              <c:strCache>
                <c:ptCount val="2"/>
                <c:pt idx="0">
                  <c:v>Funding Needs</c:v>
                </c:pt>
                <c:pt idx="1">
                  <c:v>Budgeted Funding Sources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0F-4AB0-A48A-603054703A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32928223"/>
        <c:axId val="1432928639"/>
      </c:barChart>
      <c:catAx>
        <c:axId val="1432928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2928639"/>
        <c:crosses val="autoZero"/>
        <c:auto val="1"/>
        <c:lblAlgn val="ctr"/>
        <c:lblOffset val="100"/>
        <c:noMultiLvlLbl val="0"/>
      </c:catAx>
      <c:valAx>
        <c:axId val="1432928639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2928223"/>
        <c:crosses val="autoZero"/>
        <c:crossBetween val="between"/>
        <c:minorUnit val="0.25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Sheet1!$D$20</c:f>
              <c:strCache>
                <c:ptCount val="1"/>
                <c:pt idx="0">
                  <c:v>Original Expenditure Budget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Sheet1!$F$19:$G$19</c:f>
              <c:strCache>
                <c:ptCount val="2"/>
                <c:pt idx="0">
                  <c:v>Funding Needs</c:v>
                </c:pt>
                <c:pt idx="1">
                  <c:v>Budgeted Funding Sources</c:v>
                </c:pt>
              </c:strCache>
            </c:strRef>
          </c:cat>
          <c:val>
            <c:numRef>
              <c:f>Sheet1!$F$20:$G$20</c:f>
              <c:numCache>
                <c:formatCode>General</c:formatCode>
                <c:ptCount val="2"/>
                <c:pt idx="0" formatCode="0%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0F-4AB0-A48A-603054703AF3}"/>
            </c:ext>
          </c:extLst>
        </c:ser>
        <c:ser>
          <c:idx val="1"/>
          <c:order val="1"/>
          <c:tx>
            <c:strRef>
              <c:f>Sheet1!$D$21</c:f>
              <c:strCache>
                <c:ptCount val="1"/>
                <c:pt idx="0">
                  <c:v>Fund Balance Reappropriated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Sheet1!$F$19:$G$19</c:f>
              <c:strCache>
                <c:ptCount val="2"/>
                <c:pt idx="0">
                  <c:v>Funding Needs</c:v>
                </c:pt>
                <c:pt idx="1">
                  <c:v>Budgeted Funding Sources</c:v>
                </c:pt>
              </c:strCache>
            </c:strRef>
          </c:cat>
          <c:val>
            <c:numRef>
              <c:f>Sheet1!$F$21:$G$21</c:f>
              <c:numCache>
                <c:formatCode>0%</c:formatCode>
                <c:ptCount val="2"/>
                <c:pt idx="1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0F-4AB0-A48A-603054703AF3}"/>
            </c:ext>
          </c:extLst>
        </c:ser>
        <c:ser>
          <c:idx val="2"/>
          <c:order val="2"/>
          <c:tx>
            <c:strRef>
              <c:f>Sheet1!$D$22</c:f>
              <c:strCache>
                <c:ptCount val="1"/>
                <c:pt idx="0">
                  <c:v>New Revenue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cat>
            <c:strRef>
              <c:f>Sheet1!$F$19:$G$19</c:f>
              <c:strCache>
                <c:ptCount val="2"/>
                <c:pt idx="0">
                  <c:v>Funding Needs</c:v>
                </c:pt>
                <c:pt idx="1">
                  <c:v>Budgeted Funding Sources</c:v>
                </c:pt>
              </c:strCache>
            </c:strRef>
          </c:cat>
          <c:val>
            <c:numRef>
              <c:f>Sheet1!$F$22:$G$22</c:f>
              <c:numCache>
                <c:formatCode>0%</c:formatCode>
                <c:ptCount val="2"/>
                <c:pt idx="1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0F-4AB0-A48A-603054703AF3}"/>
            </c:ext>
          </c:extLst>
        </c:ser>
        <c:ser>
          <c:idx val="3"/>
          <c:order val="3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Sheet1!$F$19:$G$19</c:f>
              <c:strCache>
                <c:ptCount val="2"/>
                <c:pt idx="0">
                  <c:v>Funding Needs</c:v>
                </c:pt>
                <c:pt idx="1">
                  <c:v>Budgeted Funding Sources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0F-4AB0-A48A-603054703A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32928223"/>
        <c:axId val="1432928639"/>
      </c:barChart>
      <c:catAx>
        <c:axId val="1432928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2928639"/>
        <c:crosses val="autoZero"/>
        <c:auto val="1"/>
        <c:lblAlgn val="ctr"/>
        <c:lblOffset val="100"/>
        <c:noMultiLvlLbl val="0"/>
      </c:catAx>
      <c:valAx>
        <c:axId val="1432928639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2928223"/>
        <c:crosses val="autoZero"/>
        <c:crossBetween val="between"/>
        <c:minorUnit val="0.25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Sheet1!$D$20</c:f>
              <c:strCache>
                <c:ptCount val="1"/>
                <c:pt idx="0">
                  <c:v>Original Expenditure Budget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Sheet1!$E$19:$F$19</c:f>
              <c:strCache>
                <c:ptCount val="2"/>
                <c:pt idx="0">
                  <c:v>Funding Needs</c:v>
                </c:pt>
                <c:pt idx="1">
                  <c:v>Budgeted Funding Sources</c:v>
                </c:pt>
              </c:strCache>
            </c:strRef>
          </c:cat>
          <c:val>
            <c:numRef>
              <c:f>Sheet1!$E$20:$F$20</c:f>
              <c:numCache>
                <c:formatCode>General</c:formatCode>
                <c:ptCount val="2"/>
                <c:pt idx="0" formatCode="0%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0F-4AB0-A48A-603054703AF3}"/>
            </c:ext>
          </c:extLst>
        </c:ser>
        <c:ser>
          <c:idx val="1"/>
          <c:order val="1"/>
          <c:tx>
            <c:strRef>
              <c:f>Sheet1!$D$21</c:f>
              <c:strCache>
                <c:ptCount val="1"/>
                <c:pt idx="0">
                  <c:v>Fund Balance Reappropriated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Sheet1!$E$19:$F$19</c:f>
              <c:strCache>
                <c:ptCount val="2"/>
                <c:pt idx="0">
                  <c:v>Funding Needs</c:v>
                </c:pt>
                <c:pt idx="1">
                  <c:v>Budgeted Funding Sources</c:v>
                </c:pt>
              </c:strCache>
            </c:strRef>
          </c:cat>
          <c:val>
            <c:numRef>
              <c:f>Sheet1!$E$21:$F$21</c:f>
              <c:numCache>
                <c:formatCode>0%</c:formatCode>
                <c:ptCount val="2"/>
                <c:pt idx="1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0F-4AB0-A48A-603054703AF3}"/>
            </c:ext>
          </c:extLst>
        </c:ser>
        <c:ser>
          <c:idx val="2"/>
          <c:order val="2"/>
          <c:tx>
            <c:strRef>
              <c:f>Sheet1!$D$22</c:f>
              <c:strCache>
                <c:ptCount val="1"/>
                <c:pt idx="0">
                  <c:v>New Revenue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cat>
            <c:strRef>
              <c:f>Sheet1!$E$19:$F$19</c:f>
              <c:strCache>
                <c:ptCount val="2"/>
                <c:pt idx="0">
                  <c:v>Funding Needs</c:v>
                </c:pt>
                <c:pt idx="1">
                  <c:v>Budgeted Funding Sources</c:v>
                </c:pt>
              </c:strCache>
            </c:strRef>
          </c:cat>
          <c:val>
            <c:numRef>
              <c:f>Sheet1!$E$22:$F$22</c:f>
              <c:numCache>
                <c:formatCode>0%</c:formatCode>
                <c:ptCount val="2"/>
                <c:pt idx="1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0F-4AB0-A48A-603054703AF3}"/>
            </c:ext>
          </c:extLst>
        </c:ser>
        <c:ser>
          <c:idx val="3"/>
          <c:order val="3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Sheet1!$E$19:$F$19</c:f>
              <c:strCache>
                <c:ptCount val="2"/>
                <c:pt idx="0">
                  <c:v>Funding Needs</c:v>
                </c:pt>
                <c:pt idx="1">
                  <c:v>Budgeted Funding Sources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0F-4AB0-A48A-603054703A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32928223"/>
        <c:axId val="1432928639"/>
      </c:barChart>
      <c:catAx>
        <c:axId val="1432928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2928639"/>
        <c:crosses val="autoZero"/>
        <c:auto val="1"/>
        <c:lblAlgn val="ctr"/>
        <c:lblOffset val="100"/>
        <c:noMultiLvlLbl val="0"/>
      </c:catAx>
      <c:valAx>
        <c:axId val="1432928639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2928223"/>
        <c:crosses val="autoZero"/>
        <c:crossBetween val="between"/>
        <c:minorUnit val="0.25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Sheet1!$D$20</c:f>
              <c:strCache>
                <c:ptCount val="1"/>
                <c:pt idx="0">
                  <c:v>Original Expenditure Budget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Sheet1!$F$19:$G$19</c:f>
              <c:strCache>
                <c:ptCount val="2"/>
                <c:pt idx="0">
                  <c:v>Funding Needs</c:v>
                </c:pt>
                <c:pt idx="1">
                  <c:v>Budgeted Funding Sources</c:v>
                </c:pt>
              </c:strCache>
            </c:strRef>
          </c:cat>
          <c:val>
            <c:numRef>
              <c:f>Sheet1!$F$20:$G$20</c:f>
              <c:numCache>
                <c:formatCode>General</c:formatCode>
                <c:ptCount val="2"/>
                <c:pt idx="0" formatCode="0%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0F-4AB0-A48A-603054703AF3}"/>
            </c:ext>
          </c:extLst>
        </c:ser>
        <c:ser>
          <c:idx val="1"/>
          <c:order val="1"/>
          <c:tx>
            <c:strRef>
              <c:f>Sheet1!$D$21</c:f>
              <c:strCache>
                <c:ptCount val="1"/>
                <c:pt idx="0">
                  <c:v>Fund Balance Reappropriated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Sheet1!$F$19:$G$19</c:f>
              <c:strCache>
                <c:ptCount val="2"/>
                <c:pt idx="0">
                  <c:v>Funding Needs</c:v>
                </c:pt>
                <c:pt idx="1">
                  <c:v>Budgeted Funding Sources</c:v>
                </c:pt>
              </c:strCache>
            </c:strRef>
          </c:cat>
          <c:val>
            <c:numRef>
              <c:f>Sheet1!$F$21:$G$21</c:f>
              <c:numCache>
                <c:formatCode>0%</c:formatCode>
                <c:ptCount val="2"/>
                <c:pt idx="1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0F-4AB0-A48A-603054703AF3}"/>
            </c:ext>
          </c:extLst>
        </c:ser>
        <c:ser>
          <c:idx val="2"/>
          <c:order val="2"/>
          <c:tx>
            <c:strRef>
              <c:f>Sheet1!$D$22</c:f>
              <c:strCache>
                <c:ptCount val="1"/>
                <c:pt idx="0">
                  <c:v>New Revenue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cat>
            <c:strRef>
              <c:f>Sheet1!$F$19:$G$19</c:f>
              <c:strCache>
                <c:ptCount val="2"/>
                <c:pt idx="0">
                  <c:v>Funding Needs</c:v>
                </c:pt>
                <c:pt idx="1">
                  <c:v>Budgeted Funding Sources</c:v>
                </c:pt>
              </c:strCache>
            </c:strRef>
          </c:cat>
          <c:val>
            <c:numRef>
              <c:f>Sheet1!$F$22:$G$22</c:f>
              <c:numCache>
                <c:formatCode>0%</c:formatCode>
                <c:ptCount val="2"/>
                <c:pt idx="1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0F-4AB0-A48A-603054703AF3}"/>
            </c:ext>
          </c:extLst>
        </c:ser>
        <c:ser>
          <c:idx val="3"/>
          <c:order val="3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Sheet1!$F$19:$G$19</c:f>
              <c:strCache>
                <c:ptCount val="2"/>
                <c:pt idx="0">
                  <c:v>Funding Needs</c:v>
                </c:pt>
                <c:pt idx="1">
                  <c:v>Budgeted Funding Sources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0F-4AB0-A48A-603054703A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32928223"/>
        <c:axId val="1432928639"/>
      </c:barChart>
      <c:catAx>
        <c:axId val="14329282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2928639"/>
        <c:crosses val="autoZero"/>
        <c:auto val="1"/>
        <c:lblAlgn val="ctr"/>
        <c:lblOffset val="100"/>
        <c:noMultiLvlLbl val="0"/>
      </c:catAx>
      <c:valAx>
        <c:axId val="1432928639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2928223"/>
        <c:crosses val="autoZero"/>
        <c:crossBetween val="between"/>
        <c:minorUnit val="0.25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0D45733-32E4-4748-8D16-0E40CCD7274D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F6E07B9-BC02-45D6-BEC2-719BE10D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61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E07B9-BC02-45D6-BEC2-719BE10D2B4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9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883" indent="-2857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2898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057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217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376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536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8694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5854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02B2320-AE31-4949-BCE6-8850FFAD6EF4}" type="slidenum">
              <a:rPr lang="en-US" altLang="en-US" sz="1300"/>
              <a:pPr eaLnBrk="1" hangingPunct="1">
                <a:spcBef>
                  <a:spcPct val="0"/>
                </a:spcBef>
              </a:pPr>
              <a:t>68</a:t>
            </a:fld>
            <a:endParaRPr lang="en-US" altLang="en-US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241460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E07B9-BC02-45D6-BEC2-719BE10D2B48}" type="slidenum">
              <a:rPr lang="en-US" smtClean="0"/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19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E07B9-BC02-45D6-BEC2-719BE10D2B4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86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883" indent="-2857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2898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057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217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376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536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8694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5854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02B2320-AE31-4949-BCE6-8850FFAD6EF4}" type="slidenum">
              <a:rPr lang="en-US" altLang="en-US" sz="1300"/>
              <a:pPr eaLnBrk="1" hangingPunct="1">
                <a:spcBef>
                  <a:spcPct val="0"/>
                </a:spcBef>
              </a:pPr>
              <a:t>28</a:t>
            </a:fld>
            <a:endParaRPr lang="en-US" altLang="en-US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59046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883" indent="-2857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2898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057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217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376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536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8694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5854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02B2320-AE31-4949-BCE6-8850FFAD6EF4}" type="slidenum">
              <a:rPr lang="en-US" altLang="en-US" sz="1300"/>
              <a:pPr eaLnBrk="1" hangingPunct="1">
                <a:spcBef>
                  <a:spcPct val="0"/>
                </a:spcBef>
              </a:pPr>
              <a:t>30</a:t>
            </a:fld>
            <a:endParaRPr lang="en-US" altLang="en-US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7490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883" indent="-2857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2898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057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217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376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536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8694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5854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02B2320-AE31-4949-BCE6-8850FFAD6EF4}" type="slidenum">
              <a:rPr lang="en-US" altLang="en-US" sz="1300"/>
              <a:pPr eaLnBrk="1" hangingPunct="1">
                <a:spcBef>
                  <a:spcPct val="0"/>
                </a:spcBef>
              </a:pPr>
              <a:t>31</a:t>
            </a:fld>
            <a:endParaRPr lang="en-US" altLang="en-US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716907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883" indent="-2857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2898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057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217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376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536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8694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5854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02B2320-AE31-4949-BCE6-8850FFAD6EF4}" type="slidenum">
              <a:rPr lang="en-US" altLang="en-US" sz="1300"/>
              <a:pPr eaLnBrk="1" hangingPunct="1">
                <a:spcBef>
                  <a:spcPct val="0"/>
                </a:spcBef>
              </a:pPr>
              <a:t>34</a:t>
            </a:fld>
            <a:endParaRPr lang="en-US" altLang="en-US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42939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883" indent="-2857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2898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057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217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376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536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8694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5854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02B2320-AE31-4949-BCE6-8850FFAD6EF4}" type="slidenum">
              <a:rPr lang="en-US" altLang="en-US" sz="1300"/>
              <a:pPr eaLnBrk="1" hangingPunct="1">
                <a:spcBef>
                  <a:spcPct val="0"/>
                </a:spcBef>
              </a:pPr>
              <a:t>38</a:t>
            </a:fld>
            <a:endParaRPr lang="en-US" altLang="en-US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2084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883" indent="-2857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2898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057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217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376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536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8694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5854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02B2320-AE31-4949-BCE6-8850FFAD6EF4}" type="slidenum">
              <a:rPr lang="en-US" altLang="en-US" sz="1300"/>
              <a:pPr eaLnBrk="1" hangingPunct="1">
                <a:spcBef>
                  <a:spcPct val="0"/>
                </a:spcBef>
              </a:pPr>
              <a:t>66</a:t>
            </a:fld>
            <a:endParaRPr lang="en-US" altLang="en-US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04684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883" indent="-2857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2898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057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217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376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536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8694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5854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02B2320-AE31-4949-BCE6-8850FFAD6EF4}" type="slidenum">
              <a:rPr lang="en-US" altLang="en-US" sz="1300"/>
              <a:pPr eaLnBrk="1" hangingPunct="1">
                <a:spcBef>
                  <a:spcPct val="0"/>
                </a:spcBef>
              </a:pPr>
              <a:t>67</a:t>
            </a:fld>
            <a:endParaRPr lang="en-US" altLang="en-US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16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20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45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38DB8-4542-4524-A371-EC36EF753B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75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718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013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4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13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657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51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76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2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E71B6-893A-4455-A39D-27F1134887FE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6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williams@masbo.com" TargetMode="External"/><Relationship Id="rId2" Type="http://schemas.openxmlformats.org/officeDocument/2006/relationships/hyperlink" Target="mailto:mike.waterman@bsd7.or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sbo.com/files/CONFERENCES/2018%20BUDGET%20%26%20SPRING/Budgeting%20Spreadsheet.xlsx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0B6M9_9igOWskcUphTENrcEljbGM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mailto:dwilliams@masbo.com" TargetMode="External"/><Relationship Id="rId2" Type="http://schemas.openxmlformats.org/officeDocument/2006/relationships/hyperlink" Target="mailto:mike.waterman@bsd7.or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4833"/>
            <a:ext cx="7772400" cy="1470025"/>
          </a:xfrm>
        </p:spPr>
        <p:txBody>
          <a:bodyPr/>
          <a:lstStyle/>
          <a:p>
            <a:r>
              <a:rPr lang="en-US" dirty="0" smtClean="0"/>
              <a:t>2018 MASBO Budget Workshops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" y="4276344"/>
            <a:ext cx="8305800" cy="2590800"/>
          </a:xfrm>
        </p:spPr>
        <p:txBody>
          <a:bodyPr numCol="2"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Mike Waterman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Director of Business Services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Bozeman Public Schools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W: 406-522-6097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C: 406-589-4027</a:t>
            </a:r>
          </a:p>
          <a:p>
            <a:r>
              <a:rPr lang="en-US" sz="2000" dirty="0" smtClean="0">
                <a:solidFill>
                  <a:schemeClr val="tx1"/>
                </a:solidFill>
                <a:hlinkClick r:id="rId2"/>
              </a:rPr>
              <a:t>mike.waterman@bsd7.org</a:t>
            </a:r>
            <a:endParaRPr lang="en-US" sz="2000" dirty="0" smtClean="0">
              <a:solidFill>
                <a:schemeClr val="tx1"/>
              </a:solidFill>
            </a:endParaRP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Denise Williams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Executive Director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MASBO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W: 406-461-3659</a:t>
            </a:r>
          </a:p>
          <a:p>
            <a:r>
              <a:rPr lang="en-US" sz="2000" dirty="0" smtClean="0">
                <a:solidFill>
                  <a:schemeClr val="tx1"/>
                </a:solidFill>
                <a:hlinkClick r:id="rId3"/>
              </a:rPr>
              <a:t>dwilliams@masbo.com</a:t>
            </a:r>
            <a:endParaRPr lang="en-US" sz="2000" dirty="0" smtClean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13314" name="Picture 2" descr="Financial Forecaster Quit - Dilbert by Scott Adam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0" y="1784858"/>
            <a:ext cx="6896100" cy="2145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065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85800" y="1752600"/>
          <a:ext cx="7772400" cy="4107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404246653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80527816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62039740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Budgeted Fund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Permissive Levy?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Voted Levy?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629885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General Fund (01)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0144303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Transportation Fund (10)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7915849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Bus Depreciation</a:t>
                      </a:r>
                      <a:r>
                        <a:rPr lang="en-US" sz="2000" baseline="0" dirty="0" smtClean="0"/>
                        <a:t> Fund (11)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938964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Tuition Fund (13)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991827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Retirement</a:t>
                      </a:r>
                      <a:r>
                        <a:rPr lang="en-US" sz="2000" baseline="0" dirty="0" smtClean="0"/>
                        <a:t> Fund (14)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N/A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3394983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Adult Ed Fund (17)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004377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Technology Fund (28)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2364904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Flexibility Fund</a:t>
                      </a:r>
                      <a:r>
                        <a:rPr lang="en-US" sz="2000" baseline="0" dirty="0" smtClean="0"/>
                        <a:t> (29)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704385509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Debt Service Fund (50)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2589390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Building Reserve Fund (61)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6899942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72337" y="6217447"/>
            <a:ext cx="557893" cy="19594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TextBox 5"/>
          <p:cNvSpPr txBox="1"/>
          <p:nvPr/>
        </p:nvSpPr>
        <p:spPr>
          <a:xfrm>
            <a:off x="1330230" y="6115363"/>
            <a:ext cx="2933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Notice required per SB307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Notice of Intent to Increase Permissive Levies</a:t>
            </a:r>
            <a:br>
              <a:rPr lang="en-US" sz="3200" dirty="0" smtClean="0"/>
            </a:br>
            <a:r>
              <a:rPr lang="en-US" sz="2800" dirty="0" smtClean="0"/>
              <a:t>Step 1: Determine Desired Outcome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992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85800" y="1752600"/>
          <a:ext cx="7772400" cy="4107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404246653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80527816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62039740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Budgeted Fund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Permissive Levy?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Voted Levy?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629885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General Fund (01)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0144303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Transportation Fund (10)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7915849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Bus Depreciation</a:t>
                      </a:r>
                      <a:r>
                        <a:rPr lang="en-US" sz="2000" baseline="0" dirty="0" smtClean="0"/>
                        <a:t> Fund (11)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938964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Tuition Fund (13)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991827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Retirement</a:t>
                      </a:r>
                      <a:r>
                        <a:rPr lang="en-US" sz="2000" baseline="0" dirty="0" smtClean="0"/>
                        <a:t> Fund (14)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N/A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3394983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Adult Ed Fund (17)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004377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Technology Fund (28)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2364904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Flexibility Fund</a:t>
                      </a:r>
                      <a:r>
                        <a:rPr lang="en-US" sz="2000" baseline="0" dirty="0" smtClean="0"/>
                        <a:t> (29)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704385509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Debt Service Fund (50)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2589390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Building Reserve Fund (61)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6899942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57693" y="6401083"/>
            <a:ext cx="557893" cy="19594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TextBox 5"/>
          <p:cNvSpPr txBox="1"/>
          <p:nvPr/>
        </p:nvSpPr>
        <p:spPr>
          <a:xfrm>
            <a:off x="1337604" y="6299000"/>
            <a:ext cx="2933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Notice required per SB307</a:t>
            </a:r>
          </a:p>
        </p:txBody>
      </p:sp>
      <p:sp>
        <p:nvSpPr>
          <p:cNvPr id="7" name="Rectangle 6"/>
          <p:cNvSpPr/>
          <p:nvPr/>
        </p:nvSpPr>
        <p:spPr>
          <a:xfrm>
            <a:off x="4356337" y="2131109"/>
            <a:ext cx="2044463" cy="3834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6392893" y="4370200"/>
            <a:ext cx="2065307" cy="14895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/>
          <p:cNvSpPr/>
          <p:nvPr/>
        </p:nvSpPr>
        <p:spPr>
          <a:xfrm>
            <a:off x="4572000" y="6238290"/>
            <a:ext cx="584850" cy="4608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TextBox 10"/>
          <p:cNvSpPr txBox="1"/>
          <p:nvPr/>
        </p:nvSpPr>
        <p:spPr>
          <a:xfrm>
            <a:off x="5189049" y="6145113"/>
            <a:ext cx="33101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Levies with tax impact; </a:t>
            </a:r>
            <a:endParaRPr lang="en-US" sz="2000" dirty="0" smtClean="0"/>
          </a:p>
          <a:p>
            <a:r>
              <a:rPr lang="en-US" sz="2000" dirty="0" smtClean="0"/>
              <a:t>notice </a:t>
            </a:r>
            <a:r>
              <a:rPr lang="en-US" sz="2000" i="1" dirty="0"/>
              <a:t>not </a:t>
            </a:r>
            <a:r>
              <a:rPr lang="en-US" sz="2000" dirty="0"/>
              <a:t>required per SB307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314777" y="5122801"/>
            <a:ext cx="2049204" cy="35300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Rectangle 12"/>
          <p:cNvSpPr/>
          <p:nvPr/>
        </p:nvSpPr>
        <p:spPr>
          <a:xfrm>
            <a:off x="6413737" y="2118197"/>
            <a:ext cx="2044463" cy="3834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Notice of Intent to Increase Permissive Levies</a:t>
            </a:r>
            <a:br>
              <a:rPr lang="en-US" sz="3200" dirty="0" smtClean="0"/>
            </a:br>
            <a:r>
              <a:rPr lang="en-US" sz="2800" dirty="0" smtClean="0"/>
              <a:t>Step 1: Determine Desired Outcome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0015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Notice of Intent to Increase Permissive Levies</a:t>
            </a:r>
            <a:br>
              <a:rPr lang="en-US" sz="3200" dirty="0" smtClean="0"/>
            </a:br>
            <a:r>
              <a:rPr lang="en-US" sz="2800" dirty="0" smtClean="0"/>
              <a:t>Step 1: Determine Desired Outcome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8570868"/>
              </p:ext>
            </p:extLst>
          </p:nvPr>
        </p:nvGraphicFramePr>
        <p:xfrm>
          <a:off x="457200" y="1600200"/>
          <a:ext cx="8229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61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Notice of Intent to Increase Permissive Levies</a:t>
            </a:r>
            <a:br>
              <a:rPr lang="en-US" sz="3200" dirty="0" smtClean="0"/>
            </a:br>
            <a:r>
              <a:rPr lang="en-US" sz="2800" dirty="0" smtClean="0"/>
              <a:t>Step 1: Determine Desired Outcome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2539206"/>
              </p:ext>
            </p:extLst>
          </p:nvPr>
        </p:nvGraphicFramePr>
        <p:xfrm>
          <a:off x="457200" y="1600200"/>
          <a:ext cx="8229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456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Notice of Intent to Increase </a:t>
            </a:r>
            <a:br>
              <a:rPr lang="en-US" dirty="0" smtClean="0"/>
            </a:br>
            <a:r>
              <a:rPr lang="en-US" dirty="0" smtClean="0"/>
              <a:t>Permissive Levies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Recommended Steps to Completion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Determine desired outcome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b="1" dirty="0" smtClean="0"/>
              <a:t>Complete budget projections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Finalize the notice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94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Mills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Don’t overcomplicate it!</a:t>
            </a:r>
          </a:p>
          <a:p>
            <a:pPr lvl="1"/>
            <a:r>
              <a:rPr lang="en-US" dirty="0" smtClean="0"/>
              <a:t>A mill is 1/1,000 of taxable value (TV/1000)</a:t>
            </a:r>
          </a:p>
          <a:p>
            <a:pPr lvl="1"/>
            <a:r>
              <a:rPr lang="en-US" dirty="0" smtClean="0"/>
              <a:t>Levied mills: Amount needed to raise / mill value</a:t>
            </a:r>
          </a:p>
          <a:p>
            <a:pPr lvl="1"/>
            <a:r>
              <a:rPr lang="en-US" dirty="0" smtClean="0"/>
              <a:t>Tax impact on a property: levied mills x property’s </a:t>
            </a:r>
            <a:r>
              <a:rPr lang="en-US" i="1" dirty="0" smtClean="0"/>
              <a:t>taxable </a:t>
            </a:r>
            <a:r>
              <a:rPr lang="en-US" dirty="0" smtClean="0"/>
              <a:t>value / 1000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52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Mills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Taxable Value is basis for mill calculation: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50" y="2895600"/>
            <a:ext cx="8863899" cy="403080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5715000" y="5791200"/>
            <a:ext cx="1981200" cy="94456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7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 the </a:t>
            </a:r>
            <a:r>
              <a:rPr lang="en-US" dirty="0" smtClean="0">
                <a:hlinkClick r:id="rId2"/>
              </a:rPr>
              <a:t>Spreadsheet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95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7"/>
          <p:cNvGraphicFramePr>
            <a:graphicFrameLocks noGrp="1"/>
          </p:cNvGraphicFramePr>
          <p:nvPr>
            <p:ph sz="half" idx="1"/>
          </p:nvPr>
        </p:nvGraphicFramePr>
        <p:xfrm>
          <a:off x="628650" y="1825624"/>
          <a:ext cx="7448550" cy="4803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67" name="Title 3"/>
          <p:cNvSpPr>
            <a:spLocks noGrp="1"/>
          </p:cNvSpPr>
          <p:nvPr>
            <p:ph type="title"/>
          </p:nvPr>
        </p:nvSpPr>
        <p:spPr>
          <a:xfrm>
            <a:off x="628650" y="365125"/>
            <a:ext cx="8420100" cy="1325563"/>
          </a:xfrm>
        </p:spPr>
        <p:txBody>
          <a:bodyPr/>
          <a:lstStyle/>
          <a:p>
            <a:pPr eaLnBrk="1" hangingPunct="1"/>
            <a:r>
              <a:rPr lang="en-US" altLang="en-US" sz="3600" dirty="0" smtClean="0"/>
              <a:t>Financing Sources for Budgeted Funds 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30593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Content Placeholder 4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152400"/>
            <a:ext cx="7762875" cy="6502400"/>
          </a:xfrm>
        </p:spPr>
      </p:pic>
      <p:sp>
        <p:nvSpPr>
          <p:cNvPr id="3" name="Rectangle 2"/>
          <p:cNvSpPr/>
          <p:nvPr/>
        </p:nvSpPr>
        <p:spPr>
          <a:xfrm>
            <a:off x="1772057" y="2790216"/>
            <a:ext cx="914400" cy="3835400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Rectangle 3"/>
          <p:cNvSpPr/>
          <p:nvPr/>
        </p:nvSpPr>
        <p:spPr>
          <a:xfrm>
            <a:off x="4753584" y="2790216"/>
            <a:ext cx="946825" cy="3835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Rectangle 4"/>
          <p:cNvSpPr/>
          <p:nvPr/>
        </p:nvSpPr>
        <p:spPr>
          <a:xfrm>
            <a:off x="5737697" y="2790216"/>
            <a:ext cx="1767191" cy="3835400"/>
          </a:xfrm>
          <a:prstGeom prst="rect">
            <a:avLst/>
          </a:prstGeom>
          <a:noFill/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extBox 1"/>
          <p:cNvSpPr txBox="1"/>
          <p:nvPr/>
        </p:nvSpPr>
        <p:spPr>
          <a:xfrm>
            <a:off x="5410200" y="685800"/>
            <a:ext cx="3831242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Fund balance reappropriated</a:t>
            </a:r>
          </a:p>
          <a:p>
            <a:r>
              <a:rPr lang="en-US" u="sng" dirty="0" smtClean="0">
                <a:solidFill>
                  <a:srgbClr val="008000"/>
                </a:solidFill>
              </a:rPr>
              <a:t>+ New money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7030A0"/>
                </a:solidFill>
              </a:rPr>
              <a:t>Spending authority (adopted budget)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91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008" y="1676400"/>
            <a:ext cx="8229600" cy="4906963"/>
          </a:xfrm>
        </p:spPr>
        <p:txBody>
          <a:bodyPr>
            <a:noAutofit/>
          </a:bodyPr>
          <a:lstStyle/>
          <a:p>
            <a:pPr marL="914400" indent="-914400">
              <a:buNone/>
            </a:pPr>
            <a:r>
              <a:rPr lang="en-US" sz="2800" dirty="0" smtClean="0"/>
              <a:t>8:30   		Kick Off and </a:t>
            </a:r>
            <a:r>
              <a:rPr lang="en-US" sz="2800" dirty="0"/>
              <a:t>Review of SB307 </a:t>
            </a:r>
            <a:endParaRPr lang="en-US" sz="2800" dirty="0" smtClean="0"/>
          </a:p>
          <a:p>
            <a:pPr marL="914400" indent="-914400">
              <a:buNone/>
            </a:pPr>
            <a:r>
              <a:rPr lang="en-US" sz="2800" dirty="0" smtClean="0"/>
              <a:t>8:45		Excavating </a:t>
            </a:r>
            <a:r>
              <a:rPr lang="en-US" sz="2800" dirty="0"/>
              <a:t>the Septic Tank </a:t>
            </a:r>
            <a:endParaRPr lang="en-US" sz="2800" dirty="0" smtClean="0"/>
          </a:p>
          <a:p>
            <a:pPr marL="914400" indent="-914400">
              <a:buNone/>
            </a:pPr>
            <a:r>
              <a:rPr lang="en-US" sz="2800" dirty="0" smtClean="0"/>
              <a:t>12:00 		Lunch </a:t>
            </a:r>
          </a:p>
          <a:p>
            <a:pPr marL="914400" indent="-914400">
              <a:buNone/>
            </a:pPr>
            <a:r>
              <a:rPr lang="en-US" sz="2800" dirty="0" smtClean="0"/>
              <a:t>1:15   		Budget </a:t>
            </a:r>
            <a:r>
              <a:rPr lang="en-US" sz="2800" dirty="0"/>
              <a:t>Presentations </a:t>
            </a:r>
            <a:endParaRPr lang="en-US" sz="2800" dirty="0" smtClean="0"/>
          </a:p>
          <a:p>
            <a:pPr marL="914400" indent="-914400">
              <a:buNone/>
            </a:pPr>
            <a:r>
              <a:rPr lang="en-US" sz="2800" dirty="0" smtClean="0"/>
              <a:t>2:00   		Digging Deeper…</a:t>
            </a:r>
          </a:p>
          <a:p>
            <a:pPr marL="914400" indent="-914400">
              <a:buNone/>
            </a:pPr>
            <a:r>
              <a:rPr lang="en-US" sz="2800" dirty="0" smtClean="0"/>
              <a:t>3:00   		Finalizing </a:t>
            </a:r>
            <a:r>
              <a:rPr lang="en-US" sz="2800" dirty="0"/>
              <a:t>the Notice </a:t>
            </a:r>
            <a:endParaRPr lang="en-US" sz="2800" dirty="0" smtClean="0"/>
          </a:p>
          <a:p>
            <a:pPr marL="914400" indent="-914400">
              <a:buNone/>
            </a:pPr>
            <a:r>
              <a:rPr lang="en-US" sz="2800" dirty="0" smtClean="0"/>
              <a:t>4:00   		Done</a:t>
            </a:r>
            <a:r>
              <a:rPr lang="en-US" sz="28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97950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8062913" cy="1325563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Financing Sources for Budgeted Funds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half" idx="1"/>
          </p:nvPr>
        </p:nvSpPr>
        <p:spPr>
          <a:xfrm>
            <a:off x="461963" y="1692275"/>
            <a:ext cx="8229600" cy="6858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u="sng" smtClean="0"/>
              <a:t>Two types of budgeted funds: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500063" y="2149475"/>
          <a:ext cx="7881938" cy="3108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0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0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80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Funding Sources</a:t>
                      </a:r>
                      <a:r>
                        <a:rPr lang="en-US" sz="2400" baseline="0" dirty="0" smtClean="0"/>
                        <a:t> Determine Spending Authority (Budget)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Spending Authority (Budget) Determines</a:t>
                      </a:r>
                      <a:r>
                        <a:rPr lang="en-US" sz="2400" baseline="0" dirty="0" smtClean="0"/>
                        <a:t> Funding Sources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 (01)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Transportation (10)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Bus Depreciation</a:t>
                      </a:r>
                      <a:r>
                        <a:rPr lang="en-US" sz="2400" baseline="0" dirty="0" smtClean="0"/>
                        <a:t> (11)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Tuition (13)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Technology (28)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Retirement (14)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Flexibility (29)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Adult Ed (17)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Building Reserve (61)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Debt Service (50) 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2971800"/>
            <a:ext cx="8462963" cy="2667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8062913" cy="1325563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Financing Sources for Budgeted Funds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half" idx="1"/>
          </p:nvPr>
        </p:nvSpPr>
        <p:spPr>
          <a:xfrm>
            <a:off x="461963" y="1692275"/>
            <a:ext cx="8229600" cy="6858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u="sng" smtClean="0"/>
              <a:t>Two types of budgeted funds: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500063" y="2149475"/>
          <a:ext cx="7881938" cy="3108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0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0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80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Funding Sources</a:t>
                      </a:r>
                      <a:r>
                        <a:rPr lang="en-US" sz="2400" baseline="0" dirty="0" smtClean="0"/>
                        <a:t> Determine Spending Authority (Budget)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Spending Authority (Budget) Determines</a:t>
                      </a:r>
                      <a:r>
                        <a:rPr lang="en-US" sz="2400" baseline="0" dirty="0" smtClean="0"/>
                        <a:t> Funding Sources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 (01)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Transportation (10)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Bus Depreciation</a:t>
                      </a:r>
                      <a:r>
                        <a:rPr lang="en-US" sz="2400" baseline="0" dirty="0" smtClean="0"/>
                        <a:t> (11)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Tuition (13)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Technology (28)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Retirement (14)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Flexibility (29)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Adult Ed (17)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Building Reserve (61)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Debt Service (50) 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854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8062913" cy="1325563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Financing Sources for Budgeted Funds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sz="half" idx="1"/>
          </p:nvPr>
        </p:nvSpPr>
        <p:spPr>
          <a:xfrm>
            <a:off x="461963" y="1692275"/>
            <a:ext cx="8229600" cy="6858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u="sng" smtClean="0"/>
              <a:t>Two types of budgeted funds: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500063" y="2149475"/>
          <a:ext cx="7881938" cy="3108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0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0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80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Funding Sources</a:t>
                      </a:r>
                      <a:r>
                        <a:rPr lang="en-US" sz="2400" baseline="0" dirty="0" smtClean="0"/>
                        <a:t> Determine Spending Authority (Budget)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Spending Authority (Budget) Determines</a:t>
                      </a:r>
                      <a:r>
                        <a:rPr lang="en-US" sz="2400" baseline="0" dirty="0" smtClean="0"/>
                        <a:t> Funding Sources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 (01)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Transportation (10)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Bus Depreciation</a:t>
                      </a:r>
                      <a:r>
                        <a:rPr lang="en-US" sz="2400" baseline="0" dirty="0" smtClean="0"/>
                        <a:t> (11)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Tuition (13)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Technology (28)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Retirement (14)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Flexibility (29)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Adult Ed (17)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Building Reserve (61)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Debt Service (50) 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67" name="TextBox 6"/>
          <p:cNvSpPr txBox="1">
            <a:spLocks noChangeArrowheads="1"/>
          </p:cNvSpPr>
          <p:nvPr/>
        </p:nvSpPr>
        <p:spPr bwMode="auto">
          <a:xfrm>
            <a:off x="481013" y="2133600"/>
            <a:ext cx="3962400" cy="457041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200" u="sng">
                <a:solidFill>
                  <a:srgbClr val="FF0000"/>
                </a:solidFill>
              </a:rPr>
              <a:t>YOUR JOB:</a:t>
            </a:r>
            <a:r>
              <a:rPr lang="en-US" altLang="en-US" sz="2200">
                <a:solidFill>
                  <a:srgbClr val="FF0000"/>
                </a:solidFill>
              </a:rPr>
              <a:t> Determine how much money you have available and develop a spending plan to fit that amount.</a:t>
            </a:r>
          </a:p>
        </p:txBody>
      </p:sp>
      <p:sp>
        <p:nvSpPr>
          <p:cNvPr id="2" name="Rectangle 1"/>
          <p:cNvSpPr/>
          <p:nvPr/>
        </p:nvSpPr>
        <p:spPr>
          <a:xfrm>
            <a:off x="4470400" y="2049463"/>
            <a:ext cx="4094163" cy="383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9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7"/>
          <p:cNvGraphicFramePr>
            <a:graphicFrameLocks noGrp="1"/>
          </p:cNvGraphicFramePr>
          <p:nvPr>
            <p:ph sz="half" idx="1"/>
          </p:nvPr>
        </p:nvGraphicFramePr>
        <p:xfrm>
          <a:off x="628650" y="1825624"/>
          <a:ext cx="7448550" cy="4803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67" name="Title 3"/>
          <p:cNvSpPr>
            <a:spLocks noGrp="1"/>
          </p:cNvSpPr>
          <p:nvPr>
            <p:ph type="title"/>
          </p:nvPr>
        </p:nvSpPr>
        <p:spPr>
          <a:xfrm>
            <a:off x="628650" y="365125"/>
            <a:ext cx="8420100" cy="1325563"/>
          </a:xfrm>
        </p:spPr>
        <p:txBody>
          <a:bodyPr/>
          <a:lstStyle/>
          <a:p>
            <a:pPr eaLnBrk="1" hangingPunct="1"/>
            <a:r>
              <a:rPr lang="en-US" altLang="en-US" sz="3600" smtClean="0"/>
              <a:t>Financing Sources for Budgeted Funds </a:t>
            </a:r>
            <a:br>
              <a:rPr lang="en-US" altLang="en-US" sz="3600" smtClean="0"/>
            </a:br>
            <a:r>
              <a:rPr lang="en-US" altLang="en-US" sz="2800" smtClean="0"/>
              <a:t>Funding Sources Determine Spending Authority (Budget)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517900" y="2203450"/>
            <a:ext cx="835025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9" name="TextBox 7"/>
          <p:cNvSpPr txBox="1">
            <a:spLocks noChangeArrowheads="1"/>
          </p:cNvSpPr>
          <p:nvPr/>
        </p:nvSpPr>
        <p:spPr bwMode="auto">
          <a:xfrm>
            <a:off x="4305300" y="1720850"/>
            <a:ext cx="10668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0000"/>
                </a:solidFill>
              </a:rPr>
              <a:t>Step 3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115175" y="5473700"/>
            <a:ext cx="695325" cy="38893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1" name="TextBox 9"/>
          <p:cNvSpPr txBox="1">
            <a:spLocks noChangeArrowheads="1"/>
          </p:cNvSpPr>
          <p:nvPr/>
        </p:nvSpPr>
        <p:spPr bwMode="auto">
          <a:xfrm>
            <a:off x="7810500" y="5765800"/>
            <a:ext cx="106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0000"/>
                </a:solidFill>
              </a:rPr>
              <a:t>Step 1</a:t>
            </a:r>
          </a:p>
        </p:txBody>
      </p:sp>
      <p:sp>
        <p:nvSpPr>
          <p:cNvPr id="11272" name="TextBox 11"/>
          <p:cNvSpPr txBox="1">
            <a:spLocks noChangeArrowheads="1"/>
          </p:cNvSpPr>
          <p:nvPr/>
        </p:nvSpPr>
        <p:spPr bwMode="auto">
          <a:xfrm>
            <a:off x="7981950" y="3402013"/>
            <a:ext cx="1066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0000"/>
                </a:solidFill>
              </a:rPr>
              <a:t>Step 2</a:t>
            </a:r>
          </a:p>
        </p:txBody>
      </p:sp>
      <p:sp>
        <p:nvSpPr>
          <p:cNvPr id="14" name="Right Brace 13"/>
          <p:cNvSpPr/>
          <p:nvPr/>
        </p:nvSpPr>
        <p:spPr>
          <a:xfrm>
            <a:off x="7162800" y="2062163"/>
            <a:ext cx="533400" cy="3140075"/>
          </a:xfrm>
          <a:prstGeom prst="rightBrac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7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8062913" cy="1325563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Financing Sources for Budgeted Funds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sz="half" idx="1"/>
          </p:nvPr>
        </p:nvSpPr>
        <p:spPr>
          <a:xfrm>
            <a:off x="461963" y="1692275"/>
            <a:ext cx="8229600" cy="6858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u="sng" smtClean="0"/>
              <a:t>Two types of budgeted funds: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500063" y="2149475"/>
          <a:ext cx="7881938" cy="3108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0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0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80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Funding Sources</a:t>
                      </a:r>
                      <a:r>
                        <a:rPr lang="en-US" sz="2400" baseline="0" dirty="0" smtClean="0"/>
                        <a:t> Determine Spending Authority (Budget)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Spending Authority (Budget) Determines</a:t>
                      </a:r>
                      <a:r>
                        <a:rPr lang="en-US" sz="2400" baseline="0" dirty="0" smtClean="0"/>
                        <a:t> Funding Sources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 (01)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Transportation (10)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Bus Depreciation</a:t>
                      </a:r>
                      <a:r>
                        <a:rPr lang="en-US" sz="2400" baseline="0" dirty="0" smtClean="0"/>
                        <a:t> (11)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Tuition (13)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Technology (28)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Retirement (14)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Flexibility (29)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Adult Ed (17)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Building Reserve (61)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Debt Service (50) 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01638" y="2150047"/>
            <a:ext cx="4094162" cy="383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316" name="TextBox 5"/>
          <p:cNvSpPr txBox="1">
            <a:spLocks noChangeArrowheads="1"/>
          </p:cNvSpPr>
          <p:nvPr/>
        </p:nvSpPr>
        <p:spPr bwMode="auto">
          <a:xfrm>
            <a:off x="4495800" y="2130425"/>
            <a:ext cx="3886200" cy="457041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200" u="sng">
                <a:solidFill>
                  <a:srgbClr val="FF0000"/>
                </a:solidFill>
              </a:rPr>
              <a:t>YOUR JOB:</a:t>
            </a:r>
            <a:r>
              <a:rPr lang="en-US" altLang="en-US" sz="2200">
                <a:solidFill>
                  <a:srgbClr val="FF0000"/>
                </a:solidFill>
              </a:rPr>
              <a:t> Determine how much you need/want to spend and arrange funding sources to match.</a:t>
            </a:r>
          </a:p>
        </p:txBody>
      </p:sp>
    </p:spTree>
    <p:extLst>
      <p:ext uri="{BB962C8B-B14F-4D97-AF65-F5344CB8AC3E}">
        <p14:creationId xmlns:p14="http://schemas.microsoft.com/office/powerpoint/2010/main" val="306329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7"/>
          <p:cNvGraphicFramePr>
            <a:graphicFrameLocks noGrp="1"/>
          </p:cNvGraphicFramePr>
          <p:nvPr>
            <p:ph sz="half" idx="1"/>
          </p:nvPr>
        </p:nvGraphicFramePr>
        <p:xfrm>
          <a:off x="628650" y="1825624"/>
          <a:ext cx="7448550" cy="4803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5" name="Title 3"/>
          <p:cNvSpPr>
            <a:spLocks noGrp="1"/>
          </p:cNvSpPr>
          <p:nvPr>
            <p:ph type="title"/>
          </p:nvPr>
        </p:nvSpPr>
        <p:spPr>
          <a:xfrm>
            <a:off x="628650" y="365125"/>
            <a:ext cx="8420100" cy="1325563"/>
          </a:xfrm>
        </p:spPr>
        <p:txBody>
          <a:bodyPr/>
          <a:lstStyle/>
          <a:p>
            <a:pPr eaLnBrk="1" hangingPunct="1"/>
            <a:r>
              <a:rPr lang="en-US" altLang="en-US" sz="3600" smtClean="0"/>
              <a:t>Financing Sources for Budgeted Funds </a:t>
            </a:r>
            <a:br>
              <a:rPr lang="en-US" altLang="en-US" sz="3600" smtClean="0"/>
            </a:br>
            <a:r>
              <a:rPr lang="en-US" altLang="en-US" sz="2800" smtClean="0"/>
              <a:t>Funding Sources Determine Spending Authority (Budget)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517900" y="2203450"/>
            <a:ext cx="835025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7" name="TextBox 7"/>
          <p:cNvSpPr txBox="1">
            <a:spLocks noChangeArrowheads="1"/>
          </p:cNvSpPr>
          <p:nvPr/>
        </p:nvSpPr>
        <p:spPr bwMode="auto">
          <a:xfrm>
            <a:off x="4305300" y="1720850"/>
            <a:ext cx="10668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0000"/>
                </a:solidFill>
              </a:rPr>
              <a:t>Step 1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115175" y="5473700"/>
            <a:ext cx="695325" cy="38893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9" name="TextBox 9"/>
          <p:cNvSpPr txBox="1">
            <a:spLocks noChangeArrowheads="1"/>
          </p:cNvSpPr>
          <p:nvPr/>
        </p:nvSpPr>
        <p:spPr bwMode="auto">
          <a:xfrm>
            <a:off x="7810500" y="5765800"/>
            <a:ext cx="106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0000"/>
                </a:solidFill>
              </a:rPr>
              <a:t>Step 2</a:t>
            </a:r>
          </a:p>
        </p:txBody>
      </p:sp>
      <p:sp>
        <p:nvSpPr>
          <p:cNvPr id="13320" name="TextBox 11"/>
          <p:cNvSpPr txBox="1">
            <a:spLocks noChangeArrowheads="1"/>
          </p:cNvSpPr>
          <p:nvPr/>
        </p:nvSpPr>
        <p:spPr bwMode="auto">
          <a:xfrm>
            <a:off x="7981950" y="3402013"/>
            <a:ext cx="1066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rgbClr val="FF0000"/>
                </a:solidFill>
              </a:rPr>
              <a:t>Step 3</a:t>
            </a:r>
          </a:p>
        </p:txBody>
      </p:sp>
      <p:sp>
        <p:nvSpPr>
          <p:cNvPr id="14" name="Right Brace 13"/>
          <p:cNvSpPr/>
          <p:nvPr/>
        </p:nvSpPr>
        <p:spPr>
          <a:xfrm>
            <a:off x="7162800" y="2062163"/>
            <a:ext cx="533400" cy="3140075"/>
          </a:xfrm>
          <a:prstGeom prst="rightBrac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66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8062913" cy="1325563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Financing Sources for Budgeted Funds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500063" y="2149475"/>
          <a:ext cx="7881938" cy="3108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0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0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80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Funding Sources</a:t>
                      </a:r>
                      <a:r>
                        <a:rPr lang="en-US" sz="2400" baseline="0" dirty="0" smtClean="0"/>
                        <a:t> Determine Spending Authority (Budget)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Spending Authority (Budget) Determines</a:t>
                      </a:r>
                      <a:r>
                        <a:rPr lang="en-US" sz="2400" baseline="0" dirty="0" smtClean="0"/>
                        <a:t> Funding Sources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 (01)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Transportation (10)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Bus Depreciation</a:t>
                      </a:r>
                      <a:r>
                        <a:rPr lang="en-US" sz="2400" baseline="0" dirty="0" smtClean="0"/>
                        <a:t> (11)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Tuition (13)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Technology (28)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Retirement (14)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Flexibility (29)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Adult Ed (17)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Building Reserve (61)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Debt Service (50) 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01638" y="2111375"/>
            <a:ext cx="4094162" cy="383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316" name="TextBox 5"/>
          <p:cNvSpPr txBox="1">
            <a:spLocks noChangeArrowheads="1"/>
          </p:cNvSpPr>
          <p:nvPr/>
        </p:nvSpPr>
        <p:spPr bwMode="auto">
          <a:xfrm>
            <a:off x="4495800" y="2130425"/>
            <a:ext cx="3886200" cy="457041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200" u="sng" dirty="0">
                <a:solidFill>
                  <a:srgbClr val="FF0000"/>
                </a:solidFill>
              </a:rPr>
              <a:t>YOUR JOB:</a:t>
            </a:r>
            <a:r>
              <a:rPr lang="en-US" altLang="en-US" sz="2200" dirty="0">
                <a:solidFill>
                  <a:srgbClr val="FF0000"/>
                </a:solidFill>
              </a:rPr>
              <a:t> Determine how much you need/want to spend and arrange funding sources to match.</a:t>
            </a:r>
          </a:p>
        </p:txBody>
      </p:sp>
      <p:sp>
        <p:nvSpPr>
          <p:cNvPr id="7" name="Rectangle 6"/>
          <p:cNvSpPr/>
          <p:nvPr/>
        </p:nvSpPr>
        <p:spPr>
          <a:xfrm>
            <a:off x="-226463" y="2478087"/>
            <a:ext cx="4646063" cy="383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39725"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Fund Balance Reappropriated</a:t>
            </a:r>
          </a:p>
          <a:p>
            <a:pPr marL="339725">
              <a:defRPr/>
            </a:pPr>
            <a:r>
              <a:rPr lang="en-US" sz="2000" u="sng" dirty="0" smtClean="0">
                <a:solidFill>
                  <a:schemeClr val="tx1"/>
                </a:solidFill>
              </a:rPr>
              <a:t>+ New Money</a:t>
            </a:r>
          </a:p>
          <a:p>
            <a:pPr marL="339725"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Total Funds Available (Adopted Budget)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37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8062913" cy="1325563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Financing Sources for Budgeted Funds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500063" y="2149475"/>
          <a:ext cx="7881938" cy="3108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0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0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80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Funding Sources</a:t>
                      </a:r>
                      <a:r>
                        <a:rPr lang="en-US" sz="2400" baseline="0" dirty="0" smtClean="0"/>
                        <a:t> Determine Spending Authority (Budget)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Spending Authority (Budget) Determines</a:t>
                      </a:r>
                      <a:r>
                        <a:rPr lang="en-US" sz="2400" baseline="0" dirty="0" smtClean="0"/>
                        <a:t> Funding Sources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 (01)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Transportation (10)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Bus Depreciation</a:t>
                      </a:r>
                      <a:r>
                        <a:rPr lang="en-US" sz="2400" baseline="0" dirty="0" smtClean="0"/>
                        <a:t> (11)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Tuition (13)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Technology (28)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Retirement (14)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Flexibility (29)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Adult Ed (17)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Building Reserve (61)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Debt Service (50) 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01638" y="2111375"/>
            <a:ext cx="4094162" cy="383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316" name="TextBox 5"/>
          <p:cNvSpPr txBox="1">
            <a:spLocks noChangeArrowheads="1"/>
          </p:cNvSpPr>
          <p:nvPr/>
        </p:nvSpPr>
        <p:spPr bwMode="auto">
          <a:xfrm>
            <a:off x="4495800" y="2130425"/>
            <a:ext cx="3886200" cy="457041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200" u="sng">
                <a:solidFill>
                  <a:srgbClr val="FF0000"/>
                </a:solidFill>
              </a:rPr>
              <a:t>YOUR JOB:</a:t>
            </a:r>
            <a:r>
              <a:rPr lang="en-US" altLang="en-US" sz="2200">
                <a:solidFill>
                  <a:srgbClr val="FF0000"/>
                </a:solidFill>
              </a:rPr>
              <a:t> Determine how much you need/want to spend and arrange funding sources to match.</a:t>
            </a:r>
          </a:p>
        </p:txBody>
      </p:sp>
      <p:sp>
        <p:nvSpPr>
          <p:cNvPr id="7" name="Rectangle 6"/>
          <p:cNvSpPr/>
          <p:nvPr/>
        </p:nvSpPr>
        <p:spPr>
          <a:xfrm>
            <a:off x="-226463" y="2478087"/>
            <a:ext cx="4646063" cy="383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39725"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Fund Balance Reappropriated</a:t>
            </a:r>
          </a:p>
          <a:p>
            <a:pPr marL="339725">
              <a:defRPr/>
            </a:pPr>
            <a:r>
              <a:rPr lang="en-US" sz="2000" u="sng" dirty="0" smtClean="0">
                <a:solidFill>
                  <a:schemeClr val="tx1"/>
                </a:solidFill>
              </a:rPr>
              <a:t>+ New Money</a:t>
            </a:r>
          </a:p>
          <a:p>
            <a:pPr marL="339725"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Total Funds Available (Adopted Budget)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571751" y="3432819"/>
            <a:ext cx="83820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450432" y="3060696"/>
            <a:ext cx="1062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Step 2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055019" y="4394199"/>
            <a:ext cx="514885" cy="282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696368" y="4163366"/>
            <a:ext cx="1062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Step 3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669629" y="4875856"/>
            <a:ext cx="419100" cy="381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077006" y="5264017"/>
            <a:ext cx="1062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Step 1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13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/>
              <a:t>        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Spending Authority Determines Funding Sources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Step 1: Determine Expenditure Budget</a:t>
            </a:r>
            <a:endParaRPr lang="en-US" altLang="en-US" sz="2800" dirty="0">
              <a:latin typeface="+mj-lt"/>
            </a:endParaRP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2400" dirty="0">
              <a:latin typeface="+mj-lt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87680" y="1951038"/>
          <a:ext cx="8229600" cy="468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236878296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41747106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Fund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Expenditure Budget Needed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8550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Transportation (10)</a:t>
                      </a:r>
                      <a:endParaRPr lang="en-US" sz="1800" dirty="0"/>
                    </a:p>
                  </a:txBody>
                  <a:tcPr marL="91442" marR="91442" marT="45703" marB="4570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Amount to finance home-to-school transportation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3301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Tuition (13)</a:t>
                      </a:r>
                      <a:endParaRPr lang="en-US" sz="1800" dirty="0"/>
                    </a:p>
                  </a:txBody>
                  <a:tcPr marL="91442" marR="91442" marT="45703" marB="4570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u="sng" dirty="0" smtClean="0"/>
                        <a:t>Amount</a:t>
                      </a:r>
                      <a:r>
                        <a:rPr lang="en-US" sz="1800" u="sng" baseline="0" dirty="0" smtClean="0"/>
                        <a:t> to finance: 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Private non-sectarian day treatment programs  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Tuition for resident students placed in county or regional detention facilities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Tuition for resident students attending another public school at the expense of the resident district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cost of a free and appropriate education for resident students with an Individualized Education Plan (IEP)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634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Retirement (14)</a:t>
                      </a:r>
                      <a:endParaRPr lang="en-US" sz="1800" dirty="0"/>
                    </a:p>
                  </a:txBody>
                  <a:tcPr marL="91442" marR="91442" marT="45703" marB="4570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Amount to finance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FICA, TRS, PERS, unemployment</a:t>
                      </a:r>
                      <a:r>
                        <a:rPr lang="en-US" sz="1800" baseline="0" dirty="0" smtClean="0"/>
                        <a:t> for employees paid from state/local funds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9955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Adult Ed (17)</a:t>
                      </a:r>
                      <a:endParaRPr lang="en-US" sz="1800" dirty="0"/>
                    </a:p>
                  </a:txBody>
                  <a:tcPr marL="91442" marR="91442" marT="45703" marB="4570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Amount to finance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Adult</a:t>
                      </a:r>
                      <a:r>
                        <a:rPr lang="en-US" sz="1800" baseline="0" dirty="0" smtClean="0"/>
                        <a:t> Ed Program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6464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Debt Service (50) </a:t>
                      </a:r>
                      <a:endParaRPr lang="en-US" sz="1800" dirty="0"/>
                    </a:p>
                  </a:txBody>
                  <a:tcPr marL="91442" marR="91442" marT="45703" marB="4570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Amount to finance</a:t>
                      </a:r>
                      <a:r>
                        <a:rPr lang="en-US" sz="1800" baseline="0" dirty="0" smtClean="0"/>
                        <a:t> b</a:t>
                      </a:r>
                      <a:r>
                        <a:rPr lang="en-US" sz="1800" dirty="0" smtClean="0"/>
                        <a:t>onds</a:t>
                      </a:r>
                      <a:r>
                        <a:rPr lang="en-US" sz="1800" baseline="0" dirty="0" smtClean="0"/>
                        <a:t> and SID payments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3043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56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8062913" cy="1325563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Financing Sources for Budgeted Funds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500063" y="2149475"/>
          <a:ext cx="7881938" cy="3108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0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0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80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Funding Sources</a:t>
                      </a:r>
                      <a:r>
                        <a:rPr lang="en-US" sz="2400" baseline="0" dirty="0" smtClean="0"/>
                        <a:t> Determine Spending Authority (Budget)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Spending Authority (Budget) Determines</a:t>
                      </a:r>
                      <a:r>
                        <a:rPr lang="en-US" sz="2400" baseline="0" dirty="0" smtClean="0"/>
                        <a:t> Funding Sources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 (01)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Transportation (10)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Bus Depreciation</a:t>
                      </a:r>
                      <a:r>
                        <a:rPr lang="en-US" sz="2400" baseline="0" dirty="0" smtClean="0"/>
                        <a:t> (11)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Tuition (13)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Technology (28)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Retirement (14)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Flexibility (29)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Adult Ed (17)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Building Reserve (61)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Debt Service (50) 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01638" y="2111375"/>
            <a:ext cx="4094162" cy="383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316" name="TextBox 5"/>
          <p:cNvSpPr txBox="1">
            <a:spLocks noChangeArrowheads="1"/>
          </p:cNvSpPr>
          <p:nvPr/>
        </p:nvSpPr>
        <p:spPr bwMode="auto">
          <a:xfrm>
            <a:off x="4495800" y="2130425"/>
            <a:ext cx="3886200" cy="457041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200" u="sng">
                <a:solidFill>
                  <a:srgbClr val="FF0000"/>
                </a:solidFill>
              </a:rPr>
              <a:t>YOUR JOB:</a:t>
            </a:r>
            <a:r>
              <a:rPr lang="en-US" altLang="en-US" sz="2200">
                <a:solidFill>
                  <a:srgbClr val="FF0000"/>
                </a:solidFill>
              </a:rPr>
              <a:t> Determine how much you need/want to spend and arrange funding sources to match.</a:t>
            </a:r>
          </a:p>
        </p:txBody>
      </p:sp>
      <p:sp>
        <p:nvSpPr>
          <p:cNvPr id="7" name="Rectangle 6"/>
          <p:cNvSpPr/>
          <p:nvPr/>
        </p:nvSpPr>
        <p:spPr>
          <a:xfrm>
            <a:off x="-226463" y="2478087"/>
            <a:ext cx="4646063" cy="383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39725"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Fund Balance Reappropriated</a:t>
            </a:r>
          </a:p>
          <a:p>
            <a:pPr marL="339725">
              <a:defRPr/>
            </a:pPr>
            <a:r>
              <a:rPr lang="en-US" sz="2000" u="sng" dirty="0" smtClean="0">
                <a:solidFill>
                  <a:schemeClr val="bg1">
                    <a:lumMod val="75000"/>
                  </a:schemeClr>
                </a:solidFill>
              </a:rPr>
              <a:t>+ New Money</a:t>
            </a:r>
          </a:p>
          <a:p>
            <a:pPr marL="339725">
              <a:defRPr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Total Funds Available (Adopted Budget)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571751" y="3432819"/>
            <a:ext cx="83820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450432" y="3060696"/>
            <a:ext cx="1062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Step 2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055019" y="4394199"/>
            <a:ext cx="514885" cy="2826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696368" y="4163366"/>
            <a:ext cx="1062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Step 3</a:t>
            </a:r>
            <a:endParaRPr lang="en-US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669629" y="4875856"/>
            <a:ext cx="419100" cy="38100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077006" y="5264017"/>
            <a:ext cx="1062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Step 1</a:t>
            </a:r>
            <a:endParaRPr lang="en-US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53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SB307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>
                <a:latin typeface="+mj-lt"/>
              </a:rPr>
              <a:t>Two primary components:</a:t>
            </a:r>
          </a:p>
          <a:p>
            <a:pPr marL="728663" lvl="1" indent="-385763">
              <a:buFont typeface="+mj-lt"/>
              <a:buAutoNum type="arabicPeriod"/>
            </a:pPr>
            <a:r>
              <a:rPr lang="en-US" dirty="0">
                <a:latin typeface="+mj-lt"/>
              </a:rPr>
              <a:t>Notice requirements</a:t>
            </a:r>
          </a:p>
          <a:p>
            <a:pPr marL="728663" lvl="1" indent="-385763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Permissive </a:t>
            </a:r>
            <a:r>
              <a:rPr lang="en-US" dirty="0">
                <a:latin typeface="+mj-lt"/>
              </a:rPr>
              <a:t>levy in Building Reserve Fund for school facility maintenance</a:t>
            </a:r>
          </a:p>
          <a:p>
            <a:pPr marL="342900" lvl="1" indent="0">
              <a:buNone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5512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/>
              <a:t>        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buNone/>
            </a:pPr>
            <a:r>
              <a:rPr lang="en-US" altLang="en-US" sz="2800" u="sng" dirty="0" smtClean="0">
                <a:latin typeface="Calibri" panose="020F0502020204030204" pitchFamily="34" charset="0"/>
              </a:rPr>
              <a:t>Methods for estimating Fund Balance </a:t>
            </a:r>
            <a:r>
              <a:rPr lang="en-US" altLang="en-US" sz="2800" u="sng" dirty="0" err="1" smtClean="0">
                <a:latin typeface="Calibri" panose="020F0502020204030204" pitchFamily="34" charset="0"/>
              </a:rPr>
              <a:t>Reappropriated</a:t>
            </a:r>
            <a:r>
              <a:rPr lang="en-US" altLang="en-US" sz="2800" u="sng" dirty="0" smtClean="0">
                <a:latin typeface="Calibri" panose="020F0502020204030204" pitchFamily="34" charset="0"/>
              </a:rPr>
              <a:t>: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sz="2400" dirty="0">
                <a:latin typeface="Calibri" panose="020F0502020204030204" pitchFamily="34" charset="0"/>
              </a:rPr>
              <a:t>Averaging/trend analysis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sz="2400" dirty="0" smtClean="0">
                <a:latin typeface="Calibri" panose="020F0502020204030204" pitchFamily="34" charset="0"/>
              </a:rPr>
              <a:t>Actual/calculated:</a:t>
            </a:r>
          </a:p>
          <a:p>
            <a:pPr marL="1600200" lvl="2" eaLnBrk="1" hangingPunct="1">
              <a:buFontTx/>
              <a:buNone/>
            </a:pPr>
            <a:endParaRPr lang="en-US" altLang="en-US" sz="1000" dirty="0" smtClean="0">
              <a:latin typeface="Calibri" panose="020F0502020204030204" pitchFamily="34" charset="0"/>
            </a:endParaRPr>
          </a:p>
          <a:p>
            <a:pPr marL="1600200" lvl="2" eaLnBrk="1" hangingPunct="1">
              <a:buFontTx/>
              <a:buNone/>
            </a:pPr>
            <a:r>
              <a:rPr lang="en-US" altLang="en-US" sz="2000" dirty="0" smtClean="0">
                <a:latin typeface="Calibri" panose="020F0502020204030204" pitchFamily="34" charset="0"/>
              </a:rPr>
              <a:t>Beginning </a:t>
            </a:r>
            <a:r>
              <a:rPr lang="en-US" altLang="en-US" sz="2000" dirty="0">
                <a:latin typeface="Calibri" panose="020F0502020204030204" pitchFamily="34" charset="0"/>
              </a:rPr>
              <a:t>Fund Balance</a:t>
            </a:r>
          </a:p>
          <a:p>
            <a:pPr marL="1600200" lvl="2" eaLnBrk="1" hangingPunct="1"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</a:rPr>
              <a:t>+ Current Year Receipts</a:t>
            </a:r>
          </a:p>
          <a:p>
            <a:pPr marL="1600200" lvl="2" eaLnBrk="1" hangingPunct="1">
              <a:buFontTx/>
              <a:buNone/>
            </a:pPr>
            <a:r>
              <a:rPr lang="en-US" altLang="en-US" sz="2000" u="sng" dirty="0">
                <a:latin typeface="Calibri" panose="020F0502020204030204" pitchFamily="34" charset="0"/>
              </a:rPr>
              <a:t>-  Current Year Expenditures</a:t>
            </a:r>
          </a:p>
          <a:p>
            <a:pPr marL="1600200" lvl="2" eaLnBrk="1" hangingPunct="1"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</a:rPr>
              <a:t>Ending Fund </a:t>
            </a:r>
            <a:r>
              <a:rPr lang="en-US" altLang="en-US" sz="2000" dirty="0" smtClean="0">
                <a:latin typeface="Calibri" panose="020F0502020204030204" pitchFamily="34" charset="0"/>
              </a:rPr>
              <a:t>Balance</a:t>
            </a:r>
          </a:p>
          <a:p>
            <a:pPr marL="1600200" lvl="2" eaLnBrk="1" hangingPunct="1">
              <a:buFontTx/>
              <a:buNone/>
            </a:pPr>
            <a:r>
              <a:rPr lang="en-US" altLang="en-US" sz="2000" u="sng" dirty="0" smtClean="0">
                <a:latin typeface="Calibri" panose="020F0502020204030204" pitchFamily="34" charset="0"/>
              </a:rPr>
              <a:t>-  Reserves</a:t>
            </a:r>
          </a:p>
          <a:p>
            <a:pPr marL="1600200" lvl="2" eaLnBrk="1" hangingPunct="1">
              <a:buFontTx/>
              <a:buNone/>
            </a:pPr>
            <a:r>
              <a:rPr lang="en-US" altLang="en-US" sz="2000" dirty="0" smtClean="0">
                <a:latin typeface="Calibri" panose="020F0502020204030204" pitchFamily="34" charset="0"/>
              </a:rPr>
              <a:t>Fund Balance </a:t>
            </a:r>
            <a:r>
              <a:rPr lang="en-US" altLang="en-US" sz="2000" dirty="0" err="1" smtClean="0">
                <a:latin typeface="Calibri" panose="020F0502020204030204" pitchFamily="34" charset="0"/>
              </a:rPr>
              <a:t>Reappropriated</a:t>
            </a:r>
            <a:endParaRPr lang="en-US" altLang="en-US" sz="2000" dirty="0" smtClean="0">
              <a:latin typeface="Calibri" panose="020F0502020204030204" pitchFamily="34" charset="0"/>
            </a:endParaRPr>
          </a:p>
          <a:p>
            <a:pPr marL="1600200" lvl="2" eaLnBrk="1" hangingPunct="1">
              <a:buFontTx/>
              <a:buNone/>
            </a:pPr>
            <a:endParaRPr lang="en-US" altLang="en-US" sz="1000" dirty="0"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Spending Authority Determines Funding Sources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Step 2: Fund Balance Reappropriated</a:t>
            </a:r>
            <a:endParaRPr lang="en-US" alt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597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/>
              <a:t>        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buNone/>
            </a:pPr>
            <a:r>
              <a:rPr lang="en-US" altLang="en-US" sz="2800" u="sng" dirty="0" smtClean="0">
                <a:latin typeface="Calibri" panose="020F0502020204030204" pitchFamily="34" charset="0"/>
              </a:rPr>
              <a:t>Methods for estimating Fund Balance </a:t>
            </a:r>
            <a:r>
              <a:rPr lang="en-US" altLang="en-US" sz="2800" u="sng" dirty="0" err="1" smtClean="0">
                <a:latin typeface="Calibri" panose="020F0502020204030204" pitchFamily="34" charset="0"/>
              </a:rPr>
              <a:t>Reappropriated</a:t>
            </a:r>
            <a:r>
              <a:rPr lang="en-US" altLang="en-US" sz="2800" u="sng" dirty="0" smtClean="0">
                <a:latin typeface="Calibri" panose="020F0502020204030204" pitchFamily="34" charset="0"/>
              </a:rPr>
              <a:t>: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sz="2400" dirty="0">
                <a:latin typeface="Calibri" panose="020F0502020204030204" pitchFamily="34" charset="0"/>
              </a:rPr>
              <a:t>Averaging/trend analysis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sz="2400" dirty="0" smtClean="0">
                <a:latin typeface="Calibri" panose="020F0502020204030204" pitchFamily="34" charset="0"/>
              </a:rPr>
              <a:t>Actual/calculated:</a:t>
            </a:r>
          </a:p>
          <a:p>
            <a:pPr marL="1600200" lvl="2" eaLnBrk="1" hangingPunct="1">
              <a:buFontTx/>
              <a:buNone/>
            </a:pPr>
            <a:endParaRPr lang="en-US" altLang="en-US" sz="1000" dirty="0" smtClean="0">
              <a:latin typeface="Calibri" panose="020F0502020204030204" pitchFamily="34" charset="0"/>
            </a:endParaRPr>
          </a:p>
          <a:p>
            <a:pPr marL="1600200" lvl="2" eaLnBrk="1" hangingPunct="1">
              <a:buFontTx/>
              <a:buNone/>
            </a:pPr>
            <a:r>
              <a:rPr lang="en-US" altLang="en-US" sz="20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Beginning </a:t>
            </a:r>
            <a:r>
              <a:rPr lang="en-US" altLang="en-US" sz="20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Fund Balance</a:t>
            </a:r>
          </a:p>
          <a:p>
            <a:pPr marL="1600200" lvl="2" eaLnBrk="1" hangingPunct="1">
              <a:buFontTx/>
              <a:buNone/>
            </a:pPr>
            <a:r>
              <a:rPr lang="en-US" altLang="en-US" sz="20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+ Current Year Receipts</a:t>
            </a:r>
          </a:p>
          <a:p>
            <a:pPr marL="1600200" lvl="2" eaLnBrk="1" hangingPunct="1">
              <a:buFontTx/>
              <a:buNone/>
            </a:pPr>
            <a:r>
              <a:rPr lang="en-US" altLang="en-US" sz="2000" u="sng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-  Current Year Expenditures</a:t>
            </a:r>
          </a:p>
          <a:p>
            <a:pPr marL="1600200" lvl="2" eaLnBrk="1" hangingPunct="1">
              <a:buFontTx/>
              <a:buNone/>
            </a:pPr>
            <a:r>
              <a:rPr lang="en-US" altLang="en-US" sz="2000" b="1" dirty="0">
                <a:latin typeface="Calibri" panose="020F0502020204030204" pitchFamily="34" charset="0"/>
              </a:rPr>
              <a:t>Ending Fund </a:t>
            </a:r>
            <a:r>
              <a:rPr lang="en-US" altLang="en-US" sz="2000" b="1" dirty="0" smtClean="0">
                <a:latin typeface="Calibri" panose="020F0502020204030204" pitchFamily="34" charset="0"/>
              </a:rPr>
              <a:t>Balance</a:t>
            </a:r>
          </a:p>
          <a:p>
            <a:pPr marL="1600200" lvl="2" eaLnBrk="1" hangingPunct="1">
              <a:buFontTx/>
              <a:buNone/>
            </a:pPr>
            <a:r>
              <a:rPr lang="en-US" altLang="en-US" sz="2000" b="1" u="sng" dirty="0" smtClean="0">
                <a:latin typeface="Calibri" panose="020F0502020204030204" pitchFamily="34" charset="0"/>
              </a:rPr>
              <a:t>-  Reserves</a:t>
            </a:r>
          </a:p>
          <a:p>
            <a:pPr marL="1600200" lvl="2" eaLnBrk="1" hangingPunct="1">
              <a:buFontTx/>
              <a:buNone/>
            </a:pPr>
            <a:r>
              <a:rPr lang="en-US" altLang="en-US" sz="2000" b="1" dirty="0" smtClean="0">
                <a:latin typeface="Calibri" panose="020F0502020204030204" pitchFamily="34" charset="0"/>
              </a:rPr>
              <a:t>Fund Balance </a:t>
            </a:r>
            <a:r>
              <a:rPr lang="en-US" altLang="en-US" sz="2000" b="1" dirty="0" err="1" smtClean="0">
                <a:latin typeface="Calibri" panose="020F0502020204030204" pitchFamily="34" charset="0"/>
              </a:rPr>
              <a:t>Reappropriated</a:t>
            </a:r>
            <a:endParaRPr lang="en-US" altLang="en-US" sz="2000" b="1" dirty="0" smtClean="0">
              <a:latin typeface="Calibri" panose="020F0502020204030204" pitchFamily="34" charset="0"/>
            </a:endParaRPr>
          </a:p>
          <a:p>
            <a:pPr marL="1600200" lvl="2" eaLnBrk="1" hangingPunct="1">
              <a:buFontTx/>
              <a:buNone/>
            </a:pPr>
            <a:endParaRPr lang="en-US" altLang="en-US" sz="1000" dirty="0"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Spending Authority Determines Funding Sources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Step 2: Fund Balance Reappropriated</a:t>
            </a:r>
            <a:endParaRPr lang="en-US" alt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1019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657667"/>
            <a:ext cx="7848600" cy="4664966"/>
          </a:xfrm>
          <a:prstGeom prst="rect">
            <a:avLst/>
          </a:prstGeom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Spending Authority Determines Funding Sources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Step 2: Fund Balance Reappropriated</a:t>
            </a:r>
            <a:endParaRPr lang="en-US" altLang="en-US" sz="28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19400" y="1600200"/>
            <a:ext cx="336675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FY18 MAEFAIRS Budget: Belt Elem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28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657667"/>
            <a:ext cx="7848600" cy="466496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590800" y="2514600"/>
            <a:ext cx="838200" cy="3808033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Spending Authority Determines Funding Sources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Step 2: Fund Balance Reappropriated</a:t>
            </a:r>
            <a:endParaRPr lang="en-US" altLang="en-US" sz="28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19400" y="1600200"/>
            <a:ext cx="336675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FY18 MAEFAIRS Budget: Belt Elem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666488" y="2514600"/>
            <a:ext cx="990600" cy="3777553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20699" y="2136854"/>
            <a:ext cx="3128229" cy="92333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  Reserves</a:t>
            </a:r>
          </a:p>
          <a:p>
            <a:r>
              <a:rPr lang="en-US" u="sng" dirty="0" smtClean="0">
                <a:solidFill>
                  <a:srgbClr val="FF0000"/>
                </a:solidFill>
              </a:rPr>
              <a:t>+ Fund Balance Reappropriated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Beginning Fund Balance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54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/>
              <a:t>        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buNone/>
            </a:pPr>
            <a:r>
              <a:rPr lang="en-US" altLang="en-US" sz="2800" u="sng" dirty="0" smtClean="0">
                <a:latin typeface="Calibri" panose="020F0502020204030204" pitchFamily="34" charset="0"/>
              </a:rPr>
              <a:t>Methods for estimating Fund Balance </a:t>
            </a:r>
            <a:r>
              <a:rPr lang="en-US" altLang="en-US" sz="2800" u="sng" dirty="0" err="1" smtClean="0">
                <a:latin typeface="Calibri" panose="020F0502020204030204" pitchFamily="34" charset="0"/>
              </a:rPr>
              <a:t>Reappropriated</a:t>
            </a:r>
            <a:r>
              <a:rPr lang="en-US" altLang="en-US" sz="2800" u="sng" dirty="0" smtClean="0">
                <a:latin typeface="Calibri" panose="020F0502020204030204" pitchFamily="34" charset="0"/>
              </a:rPr>
              <a:t>: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sz="2400" dirty="0">
                <a:latin typeface="Calibri" panose="020F0502020204030204" pitchFamily="34" charset="0"/>
              </a:rPr>
              <a:t>Averaging/trend analysis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sz="2400" dirty="0" smtClean="0">
                <a:latin typeface="Calibri" panose="020F0502020204030204" pitchFamily="34" charset="0"/>
              </a:rPr>
              <a:t>Actual/calculated:</a:t>
            </a:r>
          </a:p>
          <a:p>
            <a:pPr marL="1600200" lvl="2" eaLnBrk="1" hangingPunct="1">
              <a:buFontTx/>
              <a:buNone/>
            </a:pPr>
            <a:endParaRPr lang="en-US" altLang="en-US" sz="1000" dirty="0" smtClean="0">
              <a:latin typeface="Calibri" panose="020F0502020204030204" pitchFamily="34" charset="0"/>
            </a:endParaRPr>
          </a:p>
          <a:p>
            <a:pPr marL="1600200" lvl="2" eaLnBrk="1" hangingPunct="1">
              <a:buFontTx/>
              <a:buNone/>
            </a:pPr>
            <a:r>
              <a:rPr lang="en-US" altLang="en-US" sz="2000" b="1" dirty="0" smtClean="0">
                <a:latin typeface="Calibri" panose="020F0502020204030204" pitchFamily="34" charset="0"/>
              </a:rPr>
              <a:t>Beginning </a:t>
            </a:r>
            <a:r>
              <a:rPr lang="en-US" altLang="en-US" sz="2000" b="1" dirty="0">
                <a:latin typeface="Calibri" panose="020F0502020204030204" pitchFamily="34" charset="0"/>
              </a:rPr>
              <a:t>Fund Balance</a:t>
            </a:r>
          </a:p>
          <a:p>
            <a:pPr marL="1600200" lvl="2" eaLnBrk="1" hangingPunct="1">
              <a:buFontTx/>
              <a:buNone/>
            </a:pPr>
            <a:r>
              <a:rPr lang="en-US" altLang="en-US" sz="2000" b="1" dirty="0">
                <a:latin typeface="Calibri" panose="020F0502020204030204" pitchFamily="34" charset="0"/>
              </a:rPr>
              <a:t>+ Current Year Receipts</a:t>
            </a:r>
          </a:p>
          <a:p>
            <a:pPr marL="1600200" lvl="2" eaLnBrk="1" hangingPunct="1">
              <a:buFontTx/>
              <a:buNone/>
            </a:pPr>
            <a:r>
              <a:rPr lang="en-US" altLang="en-US" sz="2000" b="1" u="sng" dirty="0">
                <a:latin typeface="Calibri" panose="020F0502020204030204" pitchFamily="34" charset="0"/>
              </a:rPr>
              <a:t>-  Current Year Expenditures</a:t>
            </a:r>
          </a:p>
          <a:p>
            <a:pPr marL="1600200" lvl="2" eaLnBrk="1" hangingPunct="1">
              <a:buFontTx/>
              <a:buNone/>
            </a:pPr>
            <a:r>
              <a:rPr lang="en-US" altLang="en-US" sz="2000" b="1" dirty="0">
                <a:latin typeface="Calibri" panose="020F0502020204030204" pitchFamily="34" charset="0"/>
              </a:rPr>
              <a:t>Ending Fund </a:t>
            </a:r>
            <a:r>
              <a:rPr lang="en-US" altLang="en-US" sz="2000" b="1" dirty="0" smtClean="0">
                <a:latin typeface="Calibri" panose="020F0502020204030204" pitchFamily="34" charset="0"/>
              </a:rPr>
              <a:t>Balance</a:t>
            </a:r>
          </a:p>
          <a:p>
            <a:pPr marL="1600200" lvl="2" eaLnBrk="1" hangingPunct="1">
              <a:buFontTx/>
              <a:buNone/>
            </a:pPr>
            <a:r>
              <a:rPr lang="en-US" altLang="en-US" sz="2000" u="sng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-  Reserves</a:t>
            </a:r>
          </a:p>
          <a:p>
            <a:pPr marL="1600200" lvl="2" eaLnBrk="1" hangingPunct="1">
              <a:buFontTx/>
              <a:buNone/>
            </a:pPr>
            <a:r>
              <a:rPr lang="en-US" altLang="en-US" sz="20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Fund Balance </a:t>
            </a:r>
            <a:r>
              <a:rPr lang="en-US" altLang="en-US" sz="2000" dirty="0" err="1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Reappropriated</a:t>
            </a:r>
            <a:endParaRPr lang="en-US" altLang="en-US" sz="20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1600200" lvl="2" eaLnBrk="1" hangingPunct="1">
              <a:buFontTx/>
              <a:buNone/>
            </a:pPr>
            <a:endParaRPr lang="en-US" altLang="en-US" sz="1000" dirty="0"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Spending Authority Determines Funding Sources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Step 2: Fund Balance Reappropriated</a:t>
            </a:r>
            <a:endParaRPr lang="en-US" alt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9605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657667"/>
            <a:ext cx="7848600" cy="466496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590800" y="2514600"/>
            <a:ext cx="838200" cy="3808033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Spending Authority Determines Funding Sources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Step 2: Fund Balance Reappropriated</a:t>
            </a:r>
            <a:endParaRPr lang="en-US" altLang="en-US" sz="28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19400" y="1600200"/>
            <a:ext cx="336675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FY18 MAEFAIRS Budget: Belt Elem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666488" y="2514600"/>
            <a:ext cx="990600" cy="3777553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9073" y="1285537"/>
            <a:ext cx="2954655" cy="120032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  Beginning Fund Balance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+ Revenue</a:t>
            </a:r>
          </a:p>
          <a:p>
            <a:r>
              <a:rPr lang="en-US" u="sng" dirty="0" smtClean="0"/>
              <a:t>-  Expenditures		</a:t>
            </a:r>
          </a:p>
          <a:p>
            <a:r>
              <a:rPr lang="en-US" dirty="0" smtClean="0"/>
              <a:t>   Ending Fund Balance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90854" y="2514599"/>
            <a:ext cx="1776745" cy="3777553"/>
          </a:xfrm>
          <a:prstGeom prst="rect">
            <a:avLst/>
          </a:prstGeom>
          <a:noFill/>
          <a:ln w="476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657667"/>
            <a:ext cx="7848600" cy="466496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686300" y="3962718"/>
            <a:ext cx="952500" cy="258317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Spending Authority Determines Funding Sources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Step 2: Fund Balance Reappropriated</a:t>
            </a:r>
            <a:endParaRPr lang="en-US" altLang="en-US" sz="28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19400" y="1600200"/>
            <a:ext cx="336675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FY18 MAEFAIRS Budget: Belt Elem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90800" y="3962717"/>
            <a:ext cx="838200" cy="258318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638800" y="3962718"/>
            <a:ext cx="1828800" cy="258317"/>
          </a:xfrm>
          <a:prstGeom prst="rect">
            <a:avLst/>
          </a:prstGeom>
          <a:noFill/>
          <a:ln w="476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657667"/>
            <a:ext cx="7848600" cy="466496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686300" y="3962718"/>
            <a:ext cx="952500" cy="258317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Spending Authority Determines Funding Sources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Step 2: Fund Balance Reappropriated</a:t>
            </a:r>
            <a:endParaRPr lang="en-US" altLang="en-US" sz="28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19400" y="1600200"/>
            <a:ext cx="336675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FY18 MAEFAIRS Budget: Belt Elem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90800" y="3962717"/>
            <a:ext cx="838200" cy="258318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638800" y="3962718"/>
            <a:ext cx="1828800" cy="258317"/>
          </a:xfrm>
          <a:prstGeom prst="rect">
            <a:avLst/>
          </a:prstGeom>
          <a:noFill/>
          <a:ln w="476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95600" y="5013891"/>
            <a:ext cx="2975173" cy="120032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  Beginning Fund Balance	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+ Revenue</a:t>
            </a:r>
          </a:p>
          <a:p>
            <a:r>
              <a:rPr lang="en-US" u="sng" dirty="0" smtClean="0"/>
              <a:t>-  Expenditures		</a:t>
            </a:r>
          </a:p>
          <a:p>
            <a:r>
              <a:rPr lang="en-US" dirty="0" smtClean="0"/>
              <a:t>   Ending Fund Balance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93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/>
              <a:t>        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buNone/>
            </a:pPr>
            <a:r>
              <a:rPr lang="en-US" altLang="en-US" sz="2800" u="sng" dirty="0" smtClean="0">
                <a:latin typeface="Calibri" panose="020F0502020204030204" pitchFamily="34" charset="0"/>
              </a:rPr>
              <a:t>Methods for estimating Fund Balance </a:t>
            </a:r>
            <a:r>
              <a:rPr lang="en-US" altLang="en-US" sz="2800" u="sng" dirty="0" err="1" smtClean="0">
                <a:latin typeface="Calibri" panose="020F0502020204030204" pitchFamily="34" charset="0"/>
              </a:rPr>
              <a:t>Reappropriated</a:t>
            </a:r>
            <a:r>
              <a:rPr lang="en-US" altLang="en-US" sz="2800" u="sng" dirty="0" smtClean="0">
                <a:latin typeface="Calibri" panose="020F0502020204030204" pitchFamily="34" charset="0"/>
              </a:rPr>
              <a:t>: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sz="2400" dirty="0">
                <a:latin typeface="Calibri" panose="020F0502020204030204" pitchFamily="34" charset="0"/>
              </a:rPr>
              <a:t>Averaging/trend analysis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sz="2400" dirty="0" smtClean="0">
                <a:latin typeface="Calibri" panose="020F0502020204030204" pitchFamily="34" charset="0"/>
              </a:rPr>
              <a:t>Actual/calculated:</a:t>
            </a:r>
          </a:p>
          <a:p>
            <a:pPr marL="1600200" lvl="2" eaLnBrk="1" hangingPunct="1">
              <a:buFontTx/>
              <a:buNone/>
            </a:pPr>
            <a:endParaRPr lang="en-US" altLang="en-US" sz="1000" dirty="0" smtClean="0">
              <a:latin typeface="Calibri" panose="020F0502020204030204" pitchFamily="34" charset="0"/>
            </a:endParaRPr>
          </a:p>
          <a:p>
            <a:pPr marL="1600200" lvl="2" eaLnBrk="1" hangingPunct="1">
              <a:buFontTx/>
              <a:buNone/>
            </a:pPr>
            <a:r>
              <a:rPr lang="en-US" altLang="en-US" sz="2000" dirty="0" smtClean="0">
                <a:latin typeface="Calibri" panose="020F0502020204030204" pitchFamily="34" charset="0"/>
              </a:rPr>
              <a:t>Beginning </a:t>
            </a:r>
            <a:r>
              <a:rPr lang="en-US" altLang="en-US" sz="2000" dirty="0">
                <a:latin typeface="Calibri" panose="020F0502020204030204" pitchFamily="34" charset="0"/>
              </a:rPr>
              <a:t>Fund Balance</a:t>
            </a:r>
          </a:p>
          <a:p>
            <a:pPr marL="1600200" lvl="2" eaLnBrk="1" hangingPunct="1"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</a:rPr>
              <a:t>+ Current Year Receipts</a:t>
            </a:r>
          </a:p>
          <a:p>
            <a:pPr marL="1600200" lvl="2" eaLnBrk="1" hangingPunct="1">
              <a:buFontTx/>
              <a:buNone/>
            </a:pPr>
            <a:r>
              <a:rPr lang="en-US" altLang="en-US" sz="2000" u="sng" dirty="0">
                <a:latin typeface="Calibri" panose="020F0502020204030204" pitchFamily="34" charset="0"/>
              </a:rPr>
              <a:t>-  Current Year Expenditures</a:t>
            </a:r>
          </a:p>
          <a:p>
            <a:pPr marL="1600200" lvl="2" eaLnBrk="1" hangingPunct="1"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</a:rPr>
              <a:t>Ending Fund </a:t>
            </a:r>
            <a:r>
              <a:rPr lang="en-US" altLang="en-US" sz="2000" dirty="0" smtClean="0">
                <a:latin typeface="Calibri" panose="020F0502020204030204" pitchFamily="34" charset="0"/>
              </a:rPr>
              <a:t>Balance</a:t>
            </a:r>
          </a:p>
          <a:p>
            <a:pPr marL="1600200" lvl="2" eaLnBrk="1" hangingPunct="1">
              <a:buFontTx/>
              <a:buNone/>
            </a:pPr>
            <a:r>
              <a:rPr lang="en-US" altLang="en-US" sz="2000" u="sng" dirty="0" smtClean="0">
                <a:latin typeface="Calibri" panose="020F0502020204030204" pitchFamily="34" charset="0"/>
              </a:rPr>
              <a:t>-  Reserves</a:t>
            </a:r>
          </a:p>
          <a:p>
            <a:pPr marL="1600200" lvl="2" eaLnBrk="1" hangingPunct="1">
              <a:buFontTx/>
              <a:buNone/>
            </a:pPr>
            <a:r>
              <a:rPr lang="en-US" altLang="en-US" sz="2000" dirty="0" smtClean="0">
                <a:latin typeface="Calibri" panose="020F0502020204030204" pitchFamily="34" charset="0"/>
              </a:rPr>
              <a:t>Fund Balance </a:t>
            </a:r>
            <a:r>
              <a:rPr lang="en-US" altLang="en-US" sz="2000" dirty="0" err="1" smtClean="0">
                <a:latin typeface="Calibri" panose="020F0502020204030204" pitchFamily="34" charset="0"/>
              </a:rPr>
              <a:t>Reappropriated</a:t>
            </a:r>
            <a:endParaRPr lang="en-US" altLang="en-US" sz="2000" dirty="0" smtClean="0">
              <a:latin typeface="Calibri" panose="020F0502020204030204" pitchFamily="34" charset="0"/>
            </a:endParaRPr>
          </a:p>
          <a:p>
            <a:pPr marL="1600200" lvl="2" eaLnBrk="1" hangingPunct="1">
              <a:buFontTx/>
              <a:buNone/>
            </a:pPr>
            <a:endParaRPr lang="en-US" altLang="en-US" sz="1000" dirty="0">
              <a:latin typeface="Calibri" panose="020F0502020204030204" pitchFamily="34" charset="0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sz="2400" dirty="0" smtClean="0">
                <a:latin typeface="Calibri" panose="020F0502020204030204" pitchFamily="34" charset="0"/>
              </a:rPr>
              <a:t>Spreadsheet functionality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sz="2400" i="1" dirty="0" smtClean="0">
                <a:latin typeface="Calibri" panose="020F0502020204030204" pitchFamily="34" charset="0"/>
              </a:rPr>
              <a:t>Being conservative? Recommend estimating low</a:t>
            </a:r>
            <a:endParaRPr lang="en-US" altLang="en-US" sz="2400" i="1" dirty="0"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Spending Authority Determines Funding Sources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Step 2: Fund Balance Reappropriated</a:t>
            </a:r>
            <a:endParaRPr lang="en-US" alt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489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8062913" cy="1325563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Financing Sources for Budgeted Funds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500063" y="2149475"/>
          <a:ext cx="7881938" cy="3108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0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0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80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Funding Sources</a:t>
                      </a:r>
                      <a:r>
                        <a:rPr lang="en-US" sz="2400" baseline="0" dirty="0" smtClean="0"/>
                        <a:t> Determine Spending Authority (Budget)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Spending Authority (Budget) Determines</a:t>
                      </a:r>
                      <a:r>
                        <a:rPr lang="en-US" sz="2400" baseline="0" dirty="0" smtClean="0"/>
                        <a:t> Funding Sources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 (01)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Transportation (10)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Bus Depreciation</a:t>
                      </a:r>
                      <a:r>
                        <a:rPr lang="en-US" sz="2400" baseline="0" dirty="0" smtClean="0"/>
                        <a:t> (11)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Tuition (13)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Technology (28)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Retirement (14)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Flexibility (29)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Adult Ed (17)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Building Reserve (61)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Debt Service (50) 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01638" y="2111375"/>
            <a:ext cx="4094162" cy="383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316" name="TextBox 5"/>
          <p:cNvSpPr txBox="1">
            <a:spLocks noChangeArrowheads="1"/>
          </p:cNvSpPr>
          <p:nvPr/>
        </p:nvSpPr>
        <p:spPr bwMode="auto">
          <a:xfrm>
            <a:off x="4495800" y="2130425"/>
            <a:ext cx="3886200" cy="457041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200" u="sng">
                <a:solidFill>
                  <a:srgbClr val="FF0000"/>
                </a:solidFill>
              </a:rPr>
              <a:t>YOUR JOB:</a:t>
            </a:r>
            <a:r>
              <a:rPr lang="en-US" altLang="en-US" sz="2200">
                <a:solidFill>
                  <a:srgbClr val="FF0000"/>
                </a:solidFill>
              </a:rPr>
              <a:t> Determine how much you need/want to spend and arrange funding sources to match.</a:t>
            </a:r>
          </a:p>
        </p:txBody>
      </p:sp>
      <p:sp>
        <p:nvSpPr>
          <p:cNvPr id="7" name="Rectangle 6"/>
          <p:cNvSpPr/>
          <p:nvPr/>
        </p:nvSpPr>
        <p:spPr>
          <a:xfrm>
            <a:off x="-226463" y="2478087"/>
            <a:ext cx="4646063" cy="383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39725">
              <a:defRPr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Fund Balance Reappropriated</a:t>
            </a:r>
          </a:p>
          <a:p>
            <a:pPr marL="339725">
              <a:defRPr/>
            </a:pPr>
            <a:r>
              <a:rPr lang="en-US" sz="2000" b="1" u="sng" dirty="0" smtClean="0">
                <a:solidFill>
                  <a:schemeClr val="tx1"/>
                </a:solidFill>
              </a:rPr>
              <a:t>+ New Money</a:t>
            </a:r>
          </a:p>
          <a:p>
            <a:pPr marL="339725">
              <a:defRPr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Total Funds Available (Adopted Budget)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571751" y="3432819"/>
            <a:ext cx="838200" cy="45720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450432" y="3060696"/>
            <a:ext cx="1062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Step 2</a:t>
            </a:r>
            <a:endParaRPr lang="en-US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055019" y="4394199"/>
            <a:ext cx="514885" cy="282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696368" y="4163366"/>
            <a:ext cx="1062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Step 3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669629" y="4875856"/>
            <a:ext cx="419100" cy="38100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077006" y="5264017"/>
            <a:ext cx="1062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Step 1</a:t>
            </a:r>
            <a:endParaRPr lang="en-US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85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754" y="1676400"/>
            <a:ext cx="8464296" cy="495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smtClean="0"/>
              <a:t>20-9-116, MCA. </a:t>
            </a:r>
            <a:r>
              <a:rPr lang="en-US" sz="1600" b="1" dirty="0"/>
              <a:t>Resolution of intent to increase </a:t>
            </a:r>
            <a:r>
              <a:rPr lang="en-US" sz="1600" b="1" dirty="0" err="1"/>
              <a:t>nonvoted</a:t>
            </a:r>
            <a:r>
              <a:rPr lang="en-US" sz="1600" b="1" dirty="0"/>
              <a:t> levy -- notice. </a:t>
            </a:r>
            <a:r>
              <a:rPr lang="en-US" sz="1600" dirty="0"/>
              <a:t>(1) The trustees of a school district shall adopt a resolution no later </a:t>
            </a:r>
            <a:r>
              <a:rPr lang="en-US" sz="1600" dirty="0" smtClean="0"/>
              <a:t>than…March </a:t>
            </a:r>
            <a:r>
              <a:rPr lang="en-US" sz="1600" dirty="0"/>
              <a:t>31 in fiscal years 2018 and subsequent fiscal years and provide notice pursuant to subsection (2) whenever the trustees intend to impose an increase in a </a:t>
            </a:r>
            <a:r>
              <a:rPr lang="en-US" sz="1600" dirty="0" err="1"/>
              <a:t>nonvoted</a:t>
            </a:r>
            <a:r>
              <a:rPr lang="en-US" sz="1600" dirty="0"/>
              <a:t> levy in the ensuing school fiscal year for the purposes of funding any of the funds listed below: </a:t>
            </a:r>
            <a:endParaRPr lang="en-US" sz="1600" dirty="0" smtClean="0"/>
          </a:p>
          <a:p>
            <a:pPr marL="457200" lvl="1" indent="0">
              <a:buNone/>
            </a:pPr>
            <a:r>
              <a:rPr lang="en-US" sz="1400" dirty="0" smtClean="0"/>
              <a:t>(</a:t>
            </a:r>
            <a:r>
              <a:rPr lang="en-US" sz="1400" dirty="0"/>
              <a:t>a) the tuition fund under 20-5-324; </a:t>
            </a:r>
            <a:endParaRPr lang="en-US" sz="1400" dirty="0" smtClean="0"/>
          </a:p>
          <a:p>
            <a:pPr marL="457200" lvl="1" indent="0">
              <a:buNone/>
            </a:pPr>
            <a:r>
              <a:rPr lang="en-US" sz="1400" dirty="0" smtClean="0"/>
              <a:t>(</a:t>
            </a:r>
            <a:r>
              <a:rPr lang="en-US" sz="1400" dirty="0"/>
              <a:t>b) the adult education fund under 20-7-705; </a:t>
            </a:r>
            <a:endParaRPr lang="en-US" sz="1400" dirty="0" smtClean="0"/>
          </a:p>
          <a:p>
            <a:pPr marL="457200" lvl="1" indent="0">
              <a:buNone/>
            </a:pPr>
            <a:r>
              <a:rPr lang="en-US" sz="1400" dirty="0" smtClean="0"/>
              <a:t>(</a:t>
            </a:r>
            <a:r>
              <a:rPr lang="en-US" sz="1400" dirty="0"/>
              <a:t>c) the building reserve fund under 20-9-502 and 20-9-503; </a:t>
            </a:r>
            <a:endParaRPr lang="en-US" sz="1400" dirty="0" smtClean="0"/>
          </a:p>
          <a:p>
            <a:pPr marL="457200" lvl="1" indent="0">
              <a:buNone/>
            </a:pPr>
            <a:r>
              <a:rPr lang="en-US" sz="1400" dirty="0" smtClean="0"/>
              <a:t>(</a:t>
            </a:r>
            <a:r>
              <a:rPr lang="en-US" sz="1400" dirty="0"/>
              <a:t>d) the transportation fund under 20-10-143 and 20-10-144; and </a:t>
            </a:r>
            <a:endParaRPr lang="en-US" sz="1400" dirty="0" smtClean="0"/>
          </a:p>
          <a:p>
            <a:pPr marL="457200" lvl="1" indent="0">
              <a:buNone/>
            </a:pPr>
            <a:r>
              <a:rPr lang="en-US" sz="1400" dirty="0" smtClean="0"/>
              <a:t>(</a:t>
            </a:r>
            <a:r>
              <a:rPr lang="en-US" sz="1400" dirty="0"/>
              <a:t>e) the bus depreciation reserve fund under 20-10-147. </a:t>
            </a:r>
            <a:endParaRPr lang="en-US" sz="1400" dirty="0" smtClean="0"/>
          </a:p>
          <a:p>
            <a:pPr marL="0" indent="0">
              <a:buNone/>
            </a:pPr>
            <a:r>
              <a:rPr lang="en-US" sz="1600" dirty="0" smtClean="0"/>
              <a:t>(</a:t>
            </a:r>
            <a:r>
              <a:rPr lang="en-US" sz="1600" dirty="0"/>
              <a:t>2) The trustees shall provide notice of intent to impose an increase in a </a:t>
            </a:r>
            <a:r>
              <a:rPr lang="en-US" sz="1600" dirty="0" err="1"/>
              <a:t>nonvoted</a:t>
            </a:r>
            <a:r>
              <a:rPr lang="en-US" sz="1600" dirty="0"/>
              <a:t> levy for the ensuing </a:t>
            </a:r>
            <a:r>
              <a:rPr lang="en-US" sz="1600" dirty="0" smtClean="0"/>
              <a:t>school </a:t>
            </a:r>
            <a:r>
              <a:rPr lang="en-US" sz="1600" dirty="0"/>
              <a:t>fiscal year by: </a:t>
            </a:r>
            <a:endParaRPr lang="en-US" sz="1600" dirty="0" smtClean="0"/>
          </a:p>
          <a:p>
            <a:pPr marL="457200" lvl="1" indent="0">
              <a:buNone/>
            </a:pPr>
            <a:r>
              <a:rPr lang="en-US" sz="1400" dirty="0" smtClean="0"/>
              <a:t>(</a:t>
            </a:r>
            <a:r>
              <a:rPr lang="en-US" sz="1400" dirty="0"/>
              <a:t>a) adopting a resolution of intent to impose an increase in a </a:t>
            </a:r>
            <a:r>
              <a:rPr lang="en-US" sz="1400" dirty="0" err="1"/>
              <a:t>nonvoted</a:t>
            </a:r>
            <a:r>
              <a:rPr lang="en-US" sz="1400" dirty="0"/>
              <a:t> levy that includes, at a minimum, the estimated number of increased or decreased mills to be imposed and the estimated increased or decreased revenue to be raised compared to </a:t>
            </a:r>
            <a:r>
              <a:rPr lang="en-US" sz="1400" dirty="0" err="1"/>
              <a:t>nonvoted</a:t>
            </a:r>
            <a:r>
              <a:rPr lang="en-US" sz="1400" dirty="0"/>
              <a:t> levies under (1)(a) through (1)(e) imposed in the current school fiscal year and, based on the district's taxable valuation most recently certified by the department of revenue under 15-10-202, the estimated impacts of the increase or decrease on a home valued at $100,000 and a home valued at $200,000; and </a:t>
            </a:r>
            <a:endParaRPr lang="en-US" sz="1400" dirty="0" smtClean="0"/>
          </a:p>
          <a:p>
            <a:pPr marL="457200" lvl="1" indent="0">
              <a:buNone/>
            </a:pPr>
            <a:r>
              <a:rPr lang="en-US" sz="1400" dirty="0" smtClean="0"/>
              <a:t>(</a:t>
            </a:r>
            <a:r>
              <a:rPr lang="en-US" sz="1400" dirty="0"/>
              <a:t>b) publishing a copy of the resolution in a newspaper that will give notice to the largest number of people of the district as determined by the trustees and posting a copy of the resolution to the school district's website.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Notice of Intent to Increase </a:t>
            </a:r>
            <a:br>
              <a:rPr lang="en-US" dirty="0" smtClean="0"/>
            </a:br>
            <a:r>
              <a:rPr lang="en-US" dirty="0" smtClean="0"/>
              <a:t>Permissive Levies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1619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sz="2600" dirty="0" smtClean="0"/>
              <a:t>Funds left over from last year (fund balance </a:t>
            </a:r>
            <a:r>
              <a:rPr lang="en-US" sz="2600" dirty="0" err="1" smtClean="0"/>
              <a:t>reappropriated</a:t>
            </a:r>
            <a:r>
              <a:rPr lang="en-US" sz="2600" dirty="0" smtClean="0"/>
              <a:t>)</a:t>
            </a:r>
          </a:p>
          <a:p>
            <a:pPr marL="0" indent="0">
              <a:buNone/>
            </a:pPr>
            <a:r>
              <a:rPr lang="en-US" sz="2600" u="sng" dirty="0" smtClean="0"/>
              <a:t>+ New Money							</a:t>
            </a:r>
          </a:p>
          <a:p>
            <a:pPr marL="0" indent="0">
              <a:buNone/>
            </a:pPr>
            <a:r>
              <a:rPr lang="en-US" sz="2600" dirty="0" smtClean="0"/>
              <a:t>Total funds available (i.e., your adopted budget)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600" dirty="0">
                <a:solidFill>
                  <a:schemeClr val="bg1"/>
                </a:solidFill>
              </a:rPr>
              <a:t>Total funds available (i.e., your adopted budget)</a:t>
            </a:r>
          </a:p>
          <a:p>
            <a:pPr marL="0" indent="0">
              <a:buNone/>
            </a:pPr>
            <a:r>
              <a:rPr lang="en-US" sz="2600" u="sng" dirty="0" smtClean="0">
                <a:solidFill>
                  <a:schemeClr val="bg1"/>
                </a:solidFill>
              </a:rPr>
              <a:t>- Funds </a:t>
            </a:r>
            <a:r>
              <a:rPr lang="en-US" sz="2600" u="sng" dirty="0">
                <a:solidFill>
                  <a:schemeClr val="bg1"/>
                </a:solidFill>
              </a:rPr>
              <a:t>left over from last year (fund balance </a:t>
            </a:r>
            <a:r>
              <a:rPr lang="en-US" sz="2600" u="sng" dirty="0" err="1">
                <a:solidFill>
                  <a:schemeClr val="bg1"/>
                </a:solidFill>
              </a:rPr>
              <a:t>reappropriated</a:t>
            </a:r>
            <a:r>
              <a:rPr lang="en-US" sz="2600" u="sng" dirty="0">
                <a:solidFill>
                  <a:schemeClr val="bg1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bg1"/>
                </a:solidFill>
              </a:rPr>
              <a:t>New </a:t>
            </a:r>
            <a:r>
              <a:rPr lang="en-US" sz="2600" dirty="0">
                <a:solidFill>
                  <a:schemeClr val="bg1"/>
                </a:solidFill>
              </a:rPr>
              <a:t>Money							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Spending Authority Determines Funding Sources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Step 3: Estimating New Money</a:t>
            </a:r>
            <a:endParaRPr lang="en-US" alt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859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105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sz="2600" dirty="0" smtClean="0"/>
              <a:t>Funds left over from last year (fund balance </a:t>
            </a:r>
            <a:r>
              <a:rPr lang="en-US" sz="2600" dirty="0" err="1" smtClean="0"/>
              <a:t>reappropriated</a:t>
            </a:r>
            <a:r>
              <a:rPr lang="en-US" sz="2600" dirty="0" smtClean="0"/>
              <a:t>)</a:t>
            </a:r>
          </a:p>
          <a:p>
            <a:pPr marL="0" indent="0">
              <a:buNone/>
            </a:pPr>
            <a:r>
              <a:rPr lang="en-US" sz="2600" u="sng" dirty="0" smtClean="0"/>
              <a:t>+ New Money							</a:t>
            </a:r>
          </a:p>
          <a:p>
            <a:pPr marL="0" indent="0">
              <a:buNone/>
            </a:pPr>
            <a:r>
              <a:rPr lang="en-US" sz="2600" dirty="0" smtClean="0"/>
              <a:t>Total funds available (i.e., your adopted budget)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600" dirty="0"/>
              <a:t>Total funds available (i.e., your adopted budget)</a:t>
            </a:r>
          </a:p>
          <a:p>
            <a:pPr marL="0" indent="0">
              <a:buNone/>
            </a:pPr>
            <a:r>
              <a:rPr lang="en-US" sz="2600" u="sng" dirty="0" smtClean="0"/>
              <a:t>- Funds </a:t>
            </a:r>
            <a:r>
              <a:rPr lang="en-US" sz="2600" u="sng" dirty="0"/>
              <a:t>left over from last year (fund balance </a:t>
            </a:r>
            <a:r>
              <a:rPr lang="en-US" sz="2600" u="sng" dirty="0" err="1"/>
              <a:t>reappropriated</a:t>
            </a:r>
            <a:r>
              <a:rPr lang="en-US" sz="2600" u="sng" dirty="0"/>
              <a:t>)</a:t>
            </a:r>
          </a:p>
          <a:p>
            <a:pPr marL="0" indent="0">
              <a:buNone/>
            </a:pPr>
            <a:r>
              <a:rPr lang="en-US" sz="2600" dirty="0" smtClean="0"/>
              <a:t>New </a:t>
            </a:r>
            <a:r>
              <a:rPr lang="en-US" sz="2600" dirty="0"/>
              <a:t>Money	</a:t>
            </a:r>
            <a:endParaRPr lang="en-US" sz="2600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sz="2200" dirty="0" smtClean="0">
                <a:solidFill>
                  <a:schemeClr val="bg1"/>
                </a:solidFill>
              </a:rPr>
              <a:t>Non-levy revenue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200" dirty="0" smtClean="0">
                <a:solidFill>
                  <a:schemeClr val="bg1"/>
                </a:solidFill>
              </a:rPr>
              <a:t>Tax revenue</a:t>
            </a:r>
            <a:r>
              <a:rPr lang="en-US" sz="2600" dirty="0"/>
              <a:t>				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Spending Authority Determines Funding Sources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Step 3: Estimating New Money</a:t>
            </a:r>
            <a:endParaRPr lang="en-US" altLang="en-US" sz="2800" dirty="0">
              <a:latin typeface="+mj-lt"/>
            </a:endParaRPr>
          </a:p>
        </p:txBody>
      </p:sp>
      <p:sp>
        <p:nvSpPr>
          <p:cNvPr id="7" name="Curved Left Arrow 6"/>
          <p:cNvSpPr/>
          <p:nvPr/>
        </p:nvSpPr>
        <p:spPr>
          <a:xfrm>
            <a:off x="2362200" y="3200400"/>
            <a:ext cx="685800" cy="2286000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Left Arrow 8"/>
          <p:cNvSpPr/>
          <p:nvPr/>
        </p:nvSpPr>
        <p:spPr>
          <a:xfrm>
            <a:off x="6934200" y="3581400"/>
            <a:ext cx="533400" cy="1066800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urved Left Arrow 9"/>
          <p:cNvSpPr/>
          <p:nvPr/>
        </p:nvSpPr>
        <p:spPr>
          <a:xfrm>
            <a:off x="8686800" y="2819400"/>
            <a:ext cx="381000" cy="2209800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20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105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sz="2600" dirty="0" smtClean="0"/>
              <a:t>Funds left over from last year (fund balance </a:t>
            </a:r>
            <a:r>
              <a:rPr lang="en-US" sz="2600" dirty="0" err="1" smtClean="0"/>
              <a:t>reappropriated</a:t>
            </a:r>
            <a:r>
              <a:rPr lang="en-US" sz="2600" dirty="0" smtClean="0"/>
              <a:t>)</a:t>
            </a:r>
          </a:p>
          <a:p>
            <a:pPr marL="0" indent="0">
              <a:buNone/>
            </a:pPr>
            <a:r>
              <a:rPr lang="en-US" sz="2600" u="sng" dirty="0" smtClean="0"/>
              <a:t>+ New Money							</a:t>
            </a:r>
          </a:p>
          <a:p>
            <a:pPr marL="0" indent="0">
              <a:buNone/>
            </a:pPr>
            <a:r>
              <a:rPr lang="en-US" sz="2600" dirty="0" smtClean="0"/>
              <a:t>Total funds available (i.e., your adopted budget)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600" dirty="0"/>
              <a:t>Total funds available (i.e., your adopted budget)</a:t>
            </a:r>
          </a:p>
          <a:p>
            <a:pPr marL="0" indent="0">
              <a:buNone/>
            </a:pPr>
            <a:r>
              <a:rPr lang="en-US" sz="2600" u="sng" dirty="0" smtClean="0"/>
              <a:t>- Funds </a:t>
            </a:r>
            <a:r>
              <a:rPr lang="en-US" sz="2600" u="sng" dirty="0"/>
              <a:t>left over from last year (fund balance </a:t>
            </a:r>
            <a:r>
              <a:rPr lang="en-US" sz="2600" u="sng" dirty="0" err="1"/>
              <a:t>reappropriated</a:t>
            </a:r>
            <a:r>
              <a:rPr lang="en-US" sz="2600" u="sng" dirty="0"/>
              <a:t>)</a:t>
            </a:r>
          </a:p>
          <a:p>
            <a:pPr marL="0" indent="0">
              <a:buNone/>
            </a:pPr>
            <a:r>
              <a:rPr lang="en-US" sz="2600" dirty="0" smtClean="0"/>
              <a:t>New </a:t>
            </a:r>
            <a:r>
              <a:rPr lang="en-US" sz="2600" dirty="0"/>
              <a:t>Money	</a:t>
            </a:r>
            <a:endParaRPr lang="en-US" sz="2600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sz="2200" dirty="0" smtClean="0"/>
              <a:t>Non-levy revenue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200" dirty="0" smtClean="0"/>
              <a:t>Tax revenue</a:t>
            </a:r>
            <a:r>
              <a:rPr lang="en-US" sz="2600" dirty="0"/>
              <a:t>				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Spending Authority Determines Funding Sources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Step 3: Estimating New Money</a:t>
            </a:r>
            <a:endParaRPr lang="en-US" alt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2523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u="sng" dirty="0"/>
              <a:t>Example 1: </a:t>
            </a:r>
            <a:r>
              <a:rPr lang="en-US" u="sng" dirty="0" smtClean="0"/>
              <a:t>Retirement Fund</a:t>
            </a:r>
            <a:r>
              <a:rPr lang="en-US" u="sng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$ 500,000</a:t>
            </a:r>
            <a:r>
              <a:rPr lang="en-US" dirty="0"/>
              <a:t>	A</a:t>
            </a:r>
            <a:r>
              <a:rPr lang="en-US" dirty="0" smtClean="0"/>
              <a:t>dopted budget (funds needed)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$      5,000</a:t>
            </a:r>
            <a:r>
              <a:rPr lang="en-US" dirty="0"/>
              <a:t>	</a:t>
            </a:r>
            <a:r>
              <a:rPr lang="en-US" dirty="0" smtClean="0"/>
              <a:t>Less: fund balance </a:t>
            </a:r>
            <a:r>
              <a:rPr lang="en-US" dirty="0" err="1" smtClean="0"/>
              <a:t>reappropriated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u="sng" dirty="0" smtClean="0"/>
              <a:t>$      </a:t>
            </a:r>
            <a:r>
              <a:rPr lang="en-US" u="sng" dirty="0"/>
              <a:t>1</a:t>
            </a:r>
            <a:r>
              <a:rPr lang="en-US" u="sng" dirty="0" smtClean="0"/>
              <a:t>,000</a:t>
            </a:r>
            <a:r>
              <a:rPr lang="en-US" u="sng" dirty="0"/>
              <a:t>	</a:t>
            </a:r>
            <a:r>
              <a:rPr lang="en-US" u="sng" dirty="0" smtClean="0"/>
              <a:t>Less: budgeted interest</a:t>
            </a:r>
            <a:endParaRPr lang="en-US" u="sng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u="dbl" dirty="0" smtClean="0"/>
              <a:t>$                </a:t>
            </a:r>
            <a:r>
              <a:rPr lang="en-US" dirty="0"/>
              <a:t>	</a:t>
            </a:r>
            <a:r>
              <a:rPr lang="en-US" dirty="0" smtClean="0"/>
              <a:t>New money (county retirement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distribution = taxes)</a:t>
            </a:r>
            <a:endParaRPr lang="en-US" dirty="0"/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sz="2600" dirty="0"/>
              <a:t>				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Spending Authority Determines Funding Sources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Examples</a:t>
            </a:r>
            <a:endParaRPr lang="en-US" alt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1667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Example </a:t>
            </a:r>
            <a:r>
              <a:rPr lang="en-US" u="sng" dirty="0" smtClean="0"/>
              <a:t>2: Adult Education Fund</a:t>
            </a:r>
            <a:r>
              <a:rPr lang="en-US" u="sng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bg1"/>
                </a:solidFill>
              </a:rPr>
              <a:t>$        500	Less: Budgeted interest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u="sng" dirty="0" smtClean="0">
                <a:solidFill>
                  <a:schemeClr val="bg1"/>
                </a:solidFill>
              </a:rPr>
              <a:t>$     7,500	Less: Budgeted course fees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	$   51,000	Permissive tax levy</a:t>
            </a:r>
          </a:p>
          <a:p>
            <a:pPr marL="0" indent="0">
              <a:buNone/>
            </a:pPr>
            <a:r>
              <a:rPr lang="en-US" sz="2600" dirty="0">
                <a:solidFill>
                  <a:schemeClr val="bg1"/>
                </a:solidFill>
              </a:rPr>
              <a:t>				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57200" y="2209800"/>
          <a:ext cx="80772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5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5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5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16280"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Year 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Year 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Year 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Year 4       (Budget Year)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Fund Balance</a:t>
                      </a:r>
                    </a:p>
                    <a:p>
                      <a:pPr algn="ctr"/>
                      <a:r>
                        <a:rPr lang="en-US" sz="1700" dirty="0" err="1" smtClean="0">
                          <a:solidFill>
                            <a:schemeClr val="tx1"/>
                          </a:solidFill>
                        </a:rPr>
                        <a:t>Reappropriated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$1,500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$2,500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$2,000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Budgeted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Interest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$500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$500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$500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Course Fees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$7,750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$7,500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$7,250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/>
                        <a:t>Local</a:t>
                      </a:r>
                      <a:r>
                        <a:rPr lang="en-US" sz="2000" u="sng" baseline="0" dirty="0" smtClean="0"/>
                        <a:t> Levy</a:t>
                      </a:r>
                      <a:endParaRPr lang="en-US" sz="2000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/>
                        <a:t>$50,250</a:t>
                      </a:r>
                      <a:endParaRPr lang="en-US" sz="2000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/>
                        <a:t>$49,500</a:t>
                      </a:r>
                      <a:endParaRPr lang="en-US" sz="2000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/>
                        <a:t>$50,250</a:t>
                      </a:r>
                      <a:endParaRPr lang="en-US" sz="2000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u="sng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Total Budget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$60,000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$60,000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$60,000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Spending Authority Determines Funding Sources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Examples</a:t>
            </a:r>
            <a:endParaRPr lang="en-US" alt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4428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Spending Authority Determines Funding Sources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Examples</a:t>
            </a:r>
            <a:endParaRPr lang="en-US" altLang="en-US" sz="2800" dirty="0">
              <a:latin typeface="+mj-lt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561920"/>
            <a:ext cx="7497401" cy="529608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37032" y="5096256"/>
            <a:ext cx="5715000" cy="2286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3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Spending Authority Determines Funding Sources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Examples</a:t>
            </a:r>
            <a:endParaRPr lang="en-US" altLang="en-US" sz="2800" dirty="0">
              <a:latin typeface="+mj-lt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561920"/>
            <a:ext cx="7497401" cy="529608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37032" y="5096256"/>
            <a:ext cx="5715000" cy="2286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219200" y="3184806"/>
            <a:ext cx="609600" cy="17671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28600" y="2621202"/>
            <a:ext cx="2291653" cy="707886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u="sng" dirty="0" smtClean="0">
                <a:solidFill>
                  <a:srgbClr val="FF0000"/>
                </a:solidFill>
              </a:rPr>
              <a:t>Step 1:</a:t>
            </a:r>
            <a:r>
              <a:rPr lang="en-US" sz="2000" b="1" dirty="0" smtClean="0">
                <a:solidFill>
                  <a:srgbClr val="FF0000"/>
                </a:solidFill>
              </a:rPr>
              <a:t> Determine 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Expenditure Budget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5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Spending Authority Determines Funding Sources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Examples</a:t>
            </a:r>
            <a:endParaRPr lang="en-US" altLang="en-US" sz="2800" dirty="0">
              <a:latin typeface="+mj-lt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561920"/>
            <a:ext cx="7497401" cy="529608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37032" y="5096256"/>
            <a:ext cx="5715000" cy="2286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5257800" y="3429000"/>
            <a:ext cx="1219200" cy="16002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861114" y="2980569"/>
            <a:ext cx="2398477" cy="707886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u="sng" dirty="0" smtClean="0">
                <a:solidFill>
                  <a:srgbClr val="FF0000"/>
                </a:solidFill>
              </a:rPr>
              <a:t>Step 2:</a:t>
            </a:r>
            <a:r>
              <a:rPr lang="en-US" sz="2000" b="1" dirty="0" smtClean="0">
                <a:solidFill>
                  <a:srgbClr val="FF0000"/>
                </a:solidFill>
              </a:rPr>
              <a:t> Fund Balance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Reappropriated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78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Spending Authority Determines Funding Sources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Examples</a:t>
            </a:r>
            <a:endParaRPr lang="en-US" altLang="en-US" sz="2800" dirty="0">
              <a:latin typeface="+mj-lt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561920"/>
            <a:ext cx="7497401" cy="529608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37032" y="5096256"/>
            <a:ext cx="5715000" cy="228600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6248400" y="3351774"/>
            <a:ext cx="1219200" cy="16002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781800" y="3228945"/>
            <a:ext cx="2269789" cy="40011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u="sng" dirty="0" smtClean="0">
                <a:solidFill>
                  <a:srgbClr val="FF0000"/>
                </a:solidFill>
              </a:rPr>
              <a:t>Step 3:</a:t>
            </a:r>
            <a:r>
              <a:rPr lang="en-US" sz="2000" b="1" dirty="0" smtClean="0">
                <a:solidFill>
                  <a:srgbClr val="FF0000"/>
                </a:solidFill>
              </a:rPr>
              <a:t> New Money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67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2017 Special Session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u="sng" dirty="0" smtClean="0"/>
              <a:t>Reduced School Funding Sources:</a:t>
            </a:r>
            <a:endParaRPr lang="en-US" sz="2400" dirty="0" smtClean="0"/>
          </a:p>
          <a:p>
            <a:pPr marL="857250" lvl="2" indent="-457200">
              <a:lnSpc>
                <a:spcPct val="114000"/>
              </a:lnSpc>
              <a:spcBef>
                <a:spcPts val="0"/>
              </a:spcBef>
            </a:pPr>
            <a:r>
              <a:rPr lang="en-US" sz="2600" dirty="0"/>
              <a:t>Transportation Fund Block Grant (10-3444) – eliminated beginning in FY19</a:t>
            </a:r>
          </a:p>
          <a:p>
            <a:pPr marL="857250" lvl="2" indent="-457200">
              <a:lnSpc>
                <a:spcPct val="114000"/>
              </a:lnSpc>
              <a:spcBef>
                <a:spcPts val="0"/>
              </a:spcBef>
            </a:pPr>
            <a:r>
              <a:rPr lang="en-US" sz="2600" dirty="0"/>
              <a:t>State Transportation Reimbursement </a:t>
            </a:r>
            <a:r>
              <a:rPr lang="en-US" sz="2600" dirty="0" smtClean="0"/>
              <a:t>(10-3210) – </a:t>
            </a:r>
            <a:r>
              <a:rPr lang="en-US" sz="2600" dirty="0"/>
              <a:t>reduced by estimated 16.3% beginning in FY18</a:t>
            </a:r>
          </a:p>
          <a:p>
            <a:pPr marL="857250" lvl="2" indent="-457200">
              <a:lnSpc>
                <a:spcPct val="114000"/>
              </a:lnSpc>
              <a:spcBef>
                <a:spcPts val="0"/>
              </a:spcBef>
            </a:pPr>
            <a:r>
              <a:rPr lang="en-US" sz="2600" dirty="0" smtClean="0"/>
              <a:t>Combined </a:t>
            </a:r>
            <a:r>
              <a:rPr lang="en-US" sz="2600" dirty="0"/>
              <a:t>Fund Block Grant (??-3445) – </a:t>
            </a:r>
            <a:r>
              <a:rPr lang="en-US" sz="2600" dirty="0" smtClean="0"/>
              <a:t>permanently eliminated beginning in FY19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51494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u="sng" dirty="0" smtClean="0"/>
              <a:t>Notice requirements: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Dollar and mill increases in </a:t>
            </a:r>
            <a:r>
              <a:rPr lang="en-US" dirty="0" err="1" smtClean="0"/>
              <a:t>nonvoted</a:t>
            </a:r>
            <a:r>
              <a:rPr lang="en-US" dirty="0" smtClean="0"/>
              <a:t> levies in: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Transportation Fund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Bus Depreciation Fund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Tuition Fund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Adult Ed Fund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Building Reserve Fund </a:t>
            </a:r>
            <a:r>
              <a:rPr lang="en-US" dirty="0" smtClean="0">
                <a:solidFill>
                  <a:srgbClr val="FF0000"/>
                </a:solidFill>
              </a:rPr>
              <a:t>*NEW*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Using prior year taxable value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Impact on $100K and $200K home</a:t>
            </a:r>
          </a:p>
          <a:p>
            <a:pPr lvl="1">
              <a:spcBef>
                <a:spcPts val="0"/>
              </a:spcBef>
            </a:pPr>
            <a:r>
              <a:rPr lang="en-US" dirty="0"/>
              <a:t>Publish in newspaper by March 31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Nonbinding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Notice of Intent to Increase </a:t>
            </a:r>
            <a:br>
              <a:rPr lang="en-US" dirty="0" smtClean="0"/>
            </a:br>
            <a:r>
              <a:rPr lang="en-US" dirty="0" smtClean="0"/>
              <a:t>Permissive Levies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25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2017 Special Session:</a:t>
            </a:r>
            <a:br>
              <a:rPr lang="en-US" sz="3600" dirty="0" smtClean="0"/>
            </a:br>
            <a:r>
              <a:rPr lang="en-US" sz="3600" dirty="0" smtClean="0"/>
              <a:t>Changes to Transportation Fund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u="sng" dirty="0" smtClean="0"/>
              <a:t>SB2: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endParaRPr lang="en-US" u="sng" dirty="0"/>
          </a:p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b="1" dirty="0"/>
              <a:t>Section 10. Fund transfers. </a:t>
            </a:r>
            <a:r>
              <a:rPr lang="en-US" dirty="0"/>
              <a:t>For fiscal years 2018, 2019, 2020, and 2021 only, a school district shall transfer state or local revenue from any budgeted or nonbudgeted fund, other than the debt service fund or retirement fund, to its transportation fund in a total amount not to exceed an amount estimated by the district to be necessary to eliminate an increase in school district property taxes resulting from [this act</a:t>
            </a:r>
            <a:r>
              <a:rPr lang="en-US" dirty="0" smtClean="0"/>
              <a:t>].</a:t>
            </a:r>
          </a:p>
        </p:txBody>
      </p:sp>
    </p:spTree>
    <p:extLst>
      <p:ext uri="{BB962C8B-B14F-4D97-AF65-F5344CB8AC3E}">
        <p14:creationId xmlns:p14="http://schemas.microsoft.com/office/powerpoint/2010/main" val="266994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2017 Special Session:</a:t>
            </a:r>
            <a:br>
              <a:rPr lang="en-US" sz="3600" dirty="0" smtClean="0"/>
            </a:br>
            <a:r>
              <a:rPr lang="en-US" sz="3600" dirty="0" smtClean="0"/>
              <a:t>Changes to Transportation Fund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458200" cy="4724400"/>
          </a:xfrm>
        </p:spPr>
        <p:txBody>
          <a:bodyPr>
            <a:normAutofit fontScale="92500" lnSpcReduction="20000"/>
          </a:bodyPr>
          <a:lstStyle/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u="sng" dirty="0" smtClean="0"/>
              <a:t>Key points:</a:t>
            </a:r>
          </a:p>
          <a:p>
            <a:pPr marL="457200" lvl="1" indent="-457200">
              <a:lnSpc>
                <a:spcPct val="114000"/>
              </a:lnSpc>
              <a:spcBef>
                <a:spcPts val="0"/>
              </a:spcBef>
            </a:pPr>
            <a:r>
              <a:rPr lang="en-US" sz="2600" dirty="0"/>
              <a:t>State revenue reduced in Transportation Fund</a:t>
            </a:r>
          </a:p>
          <a:p>
            <a:pPr marL="457200" lvl="1" indent="-457200">
              <a:lnSpc>
                <a:spcPct val="114000"/>
              </a:lnSpc>
              <a:spcBef>
                <a:spcPts val="0"/>
              </a:spcBef>
            </a:pPr>
            <a:r>
              <a:rPr lang="en-US" sz="2600" dirty="0" smtClean="0"/>
              <a:t>Property tax increase resulting from SB2 changes prohibited.  Options:</a:t>
            </a:r>
          </a:p>
          <a:p>
            <a:pPr marL="857250" lvl="2" indent="-457200">
              <a:lnSpc>
                <a:spcPct val="114000"/>
              </a:lnSpc>
              <a:spcBef>
                <a:spcPts val="0"/>
              </a:spcBef>
            </a:pPr>
            <a:r>
              <a:rPr lang="en-US" sz="2200" dirty="0" smtClean="0"/>
              <a:t>Reduce spending</a:t>
            </a:r>
          </a:p>
          <a:p>
            <a:pPr marL="857250" lvl="2" indent="-457200">
              <a:lnSpc>
                <a:spcPct val="114000"/>
              </a:lnSpc>
              <a:spcBef>
                <a:spcPts val="0"/>
              </a:spcBef>
            </a:pPr>
            <a:r>
              <a:rPr lang="en-US" sz="2200" dirty="0" smtClean="0"/>
              <a:t>Use Transportation Fund reserves</a:t>
            </a:r>
          </a:p>
          <a:p>
            <a:pPr marL="857250" lvl="2" indent="-457200">
              <a:lnSpc>
                <a:spcPct val="114000"/>
              </a:lnSpc>
              <a:spcBef>
                <a:spcPts val="0"/>
              </a:spcBef>
            </a:pPr>
            <a:r>
              <a:rPr lang="en-US" sz="2200" dirty="0" smtClean="0"/>
              <a:t>Transfer </a:t>
            </a:r>
            <a:r>
              <a:rPr lang="en-US" sz="2200" i="1" dirty="0" smtClean="0"/>
              <a:t>not to exceed</a:t>
            </a:r>
            <a:r>
              <a:rPr lang="en-US" sz="2200" dirty="0" smtClean="0"/>
              <a:t> amount needed to eliminate property tax increase due to SB2 changes from other funds (except Retirement and Debt Service)</a:t>
            </a:r>
          </a:p>
          <a:p>
            <a:pPr marL="457200" lvl="1" indent="-457200">
              <a:lnSpc>
                <a:spcPct val="114000"/>
              </a:lnSpc>
              <a:spcBef>
                <a:spcPts val="0"/>
              </a:spcBef>
            </a:pPr>
            <a:r>
              <a:rPr lang="en-US" sz="2600" dirty="0" smtClean="0"/>
              <a:t>Transfer happens in year of projected shortfall – no impact on budget process</a:t>
            </a:r>
          </a:p>
          <a:p>
            <a:pPr marL="457200" lvl="1" indent="-457200">
              <a:lnSpc>
                <a:spcPct val="114000"/>
              </a:lnSpc>
              <a:spcBef>
                <a:spcPts val="0"/>
              </a:spcBef>
            </a:pPr>
            <a:r>
              <a:rPr lang="en-US" sz="2600" dirty="0" smtClean="0"/>
              <a:t>Voting requirements in 20-9-208, MCA are suspended for this purpose only</a:t>
            </a:r>
          </a:p>
        </p:txBody>
      </p:sp>
    </p:spTree>
    <p:extLst>
      <p:ext uri="{BB962C8B-B14F-4D97-AF65-F5344CB8AC3E}">
        <p14:creationId xmlns:p14="http://schemas.microsoft.com/office/powerpoint/2010/main" val="367845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2017 Special Session:</a:t>
            </a:r>
            <a:br>
              <a:rPr lang="en-US" sz="3600" dirty="0" smtClean="0"/>
            </a:br>
            <a:r>
              <a:rPr lang="en-US" sz="3600" dirty="0" smtClean="0"/>
              <a:t>Changes to Transportation Fund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610733"/>
            <a:ext cx="32932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Calculating Revenue Shortfall:</a:t>
            </a:r>
            <a:endParaRPr lang="en-US" sz="2000" u="sng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932423"/>
              </p:ext>
            </p:extLst>
          </p:nvPr>
        </p:nvGraphicFramePr>
        <p:xfrm>
          <a:off x="381000" y="2203938"/>
          <a:ext cx="8502901" cy="4073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Worksheet" r:id="rId3" imgW="7734448" imgH="3705111" progId="Excel.Sheet.12">
                  <p:embed/>
                </p:oleObj>
              </mc:Choice>
              <mc:Fallback>
                <p:oleObj name="Worksheet" r:id="rId3" imgW="7734448" imgH="370511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" y="2203938"/>
                        <a:ext cx="8502901" cy="40734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5867400" y="2133600"/>
            <a:ext cx="3016501" cy="426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94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2017 Special Session:</a:t>
            </a:r>
            <a:br>
              <a:rPr lang="en-US" sz="3600" dirty="0" smtClean="0"/>
            </a:br>
            <a:r>
              <a:rPr lang="en-US" sz="3600" dirty="0" smtClean="0"/>
              <a:t>Changes to Transportation Fund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610733"/>
            <a:ext cx="32932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Calculating Revenue Shortfall:</a:t>
            </a:r>
            <a:endParaRPr lang="en-US" sz="2000" u="sng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874488"/>
              </p:ext>
            </p:extLst>
          </p:nvPr>
        </p:nvGraphicFramePr>
        <p:xfrm>
          <a:off x="381000" y="2203938"/>
          <a:ext cx="8502901" cy="4073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Worksheet" r:id="rId3" imgW="7734448" imgH="3705111" progId="Excel.Sheet.12">
                  <p:embed/>
                </p:oleObj>
              </mc:Choice>
              <mc:Fallback>
                <p:oleObj name="Worksheet" r:id="rId3" imgW="7734448" imgH="3705111" progId="Excel.Sheet.12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" y="2203938"/>
                        <a:ext cx="8502901" cy="40734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5867400" y="2133600"/>
            <a:ext cx="3016501" cy="426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029200" y="4516995"/>
            <a:ext cx="903518" cy="35980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5932718" y="3200400"/>
            <a:ext cx="1153882" cy="1316595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48370" y="2971800"/>
            <a:ext cx="2847254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$11,000 x 16.3% = $1,793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6811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2017 Special Session:</a:t>
            </a:r>
            <a:br>
              <a:rPr lang="en-US" sz="3600" dirty="0" smtClean="0"/>
            </a:br>
            <a:r>
              <a:rPr lang="en-US" sz="3600" dirty="0" smtClean="0"/>
              <a:t>Changes to Transportation Fund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610733"/>
            <a:ext cx="32932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Calculating Revenue Shortfall:</a:t>
            </a:r>
            <a:endParaRPr lang="en-US" sz="2000" u="sng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81000" y="2203938"/>
          <a:ext cx="8502901" cy="4073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Worksheet" r:id="rId3" imgW="7734448" imgH="3705111" progId="Excel.Sheet.12">
                  <p:embed/>
                </p:oleObj>
              </mc:Choice>
              <mc:Fallback>
                <p:oleObj name="Worksheet" r:id="rId3" imgW="7734448" imgH="3705111" progId="Excel.Sheet.12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" y="2203938"/>
                        <a:ext cx="8502901" cy="40734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5867400" y="2133600"/>
            <a:ext cx="3016501" cy="426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48370" y="2971800"/>
            <a:ext cx="2847254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smtClean="0"/>
              <a:t>$11,000 x 16.3% = $1,793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5029200" y="4516995"/>
            <a:ext cx="903518" cy="35980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048370" y="2971800"/>
            <a:ext cx="2847254" cy="400110"/>
          </a:xfrm>
          <a:prstGeom prst="line">
            <a:avLst/>
          </a:prstGeom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6048370" y="2971800"/>
            <a:ext cx="2847254" cy="385624"/>
          </a:xfrm>
          <a:prstGeom prst="line">
            <a:avLst/>
          </a:prstGeom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626047" y="3721358"/>
            <a:ext cx="1742465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WRONG!!!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94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2017 Special Session:</a:t>
            </a:r>
            <a:br>
              <a:rPr lang="en-US" sz="3600" dirty="0" smtClean="0"/>
            </a:br>
            <a:r>
              <a:rPr lang="en-US" sz="3600" dirty="0" smtClean="0"/>
              <a:t>Changes to Transportation Fund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610733"/>
            <a:ext cx="32932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Calculating Revenue Shortfall:</a:t>
            </a:r>
            <a:endParaRPr lang="en-US" sz="2000" u="sng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81000" y="2203938"/>
          <a:ext cx="8502901" cy="4073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Worksheet" r:id="rId3" imgW="7734448" imgH="3705111" progId="Excel.Sheet.12">
                  <p:embed/>
                </p:oleObj>
              </mc:Choice>
              <mc:Fallback>
                <p:oleObj name="Worksheet" r:id="rId3" imgW="7734448" imgH="3705111" progId="Excel.Sheet.12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" y="2203938"/>
                        <a:ext cx="8502901" cy="40734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430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2017 Special Session:</a:t>
            </a:r>
            <a:br>
              <a:rPr lang="en-US" sz="3600" dirty="0" smtClean="0"/>
            </a:br>
            <a:r>
              <a:rPr lang="en-US" sz="3600" dirty="0" smtClean="0"/>
              <a:t>Changes to Transportation Fund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610733"/>
            <a:ext cx="32932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Calculating Revenue Shortfall:</a:t>
            </a:r>
            <a:endParaRPr lang="en-US" sz="2000" u="sng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81000" y="2203938"/>
          <a:ext cx="8502901" cy="4073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Worksheet" r:id="rId3" imgW="7734448" imgH="3705111" progId="Excel.Sheet.12">
                  <p:embed/>
                </p:oleObj>
              </mc:Choice>
              <mc:Fallback>
                <p:oleObj name="Worksheet" r:id="rId3" imgW="7734448" imgH="3705111" progId="Excel.Sheet.12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" y="2203938"/>
                        <a:ext cx="8502901" cy="40734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8305800" y="5410200"/>
            <a:ext cx="578101" cy="228600"/>
          </a:xfrm>
          <a:prstGeom prst="rect">
            <a:avLst/>
          </a:prstGeom>
          <a:solidFill>
            <a:srgbClr val="FFFF00">
              <a:alpha val="34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543800" y="4126355"/>
            <a:ext cx="578101" cy="228600"/>
          </a:xfrm>
          <a:prstGeom prst="rect">
            <a:avLst/>
          </a:prstGeom>
          <a:solidFill>
            <a:srgbClr val="FFFF00">
              <a:alpha val="34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5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2017 Special Session:</a:t>
            </a:r>
            <a:br>
              <a:rPr lang="en-US" sz="3600" dirty="0" smtClean="0"/>
            </a:br>
            <a:r>
              <a:rPr lang="en-US" sz="3600" dirty="0" smtClean="0"/>
              <a:t>Changes to Transportation Fund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610733"/>
            <a:ext cx="32932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Calculating Revenue Shortfall:</a:t>
            </a:r>
            <a:endParaRPr lang="en-US" sz="2000" u="sng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81000" y="2203938"/>
          <a:ext cx="8502901" cy="4073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Worksheet" r:id="rId3" imgW="7734448" imgH="3705111" progId="Excel.Sheet.12">
                  <p:embed/>
                </p:oleObj>
              </mc:Choice>
              <mc:Fallback>
                <p:oleObj name="Worksheet" r:id="rId3" imgW="7734448" imgH="3705111" progId="Excel.Sheet.12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" y="2203938"/>
                        <a:ext cx="8502901" cy="40734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8305800" y="5410200"/>
            <a:ext cx="578101" cy="228600"/>
          </a:xfrm>
          <a:prstGeom prst="rect">
            <a:avLst/>
          </a:prstGeom>
          <a:solidFill>
            <a:srgbClr val="FFFF00">
              <a:alpha val="34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543800" y="4126355"/>
            <a:ext cx="578101" cy="228600"/>
          </a:xfrm>
          <a:prstGeom prst="rect">
            <a:avLst/>
          </a:prstGeom>
          <a:solidFill>
            <a:srgbClr val="FFFF00">
              <a:alpha val="34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29200" y="4982308"/>
            <a:ext cx="806701" cy="228600"/>
          </a:xfrm>
          <a:prstGeom prst="rect">
            <a:avLst/>
          </a:prstGeom>
          <a:solidFill>
            <a:srgbClr val="FFFF00">
              <a:alpha val="34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410200" y="2819400"/>
            <a:ext cx="609600" cy="20574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324600" y="2819400"/>
            <a:ext cx="1219200" cy="12192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144482" y="2803005"/>
            <a:ext cx="5670783" cy="70788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Transportation Fund Block Grant eliminated in FY19; 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future calculations must include that amount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14399" y="5322277"/>
            <a:ext cx="756938" cy="33855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$6,630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01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One.  More.  Thing: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600200" lvl="2">
              <a:buNone/>
            </a:pPr>
            <a:endParaRPr lang="en-US" altLang="en-US" sz="2800" dirty="0" smtClean="0">
              <a:latin typeface="Calibri" panose="020F0502020204030204" pitchFamily="34" charset="0"/>
            </a:endParaRPr>
          </a:p>
          <a:p>
            <a:pPr marL="1600200" lvl="2">
              <a:buNone/>
            </a:pPr>
            <a:endParaRPr lang="en-US" altLang="en-US" sz="2800" dirty="0" smtClean="0">
              <a:latin typeface="Calibri" panose="020F0502020204030204" pitchFamily="34" charset="0"/>
            </a:endParaRPr>
          </a:p>
          <a:p>
            <a:pPr marL="1600200" lvl="2">
              <a:buNone/>
            </a:pPr>
            <a:endParaRPr lang="en-US" altLang="en-US" sz="2800" dirty="0">
              <a:latin typeface="Calibri" panose="020F0502020204030204" pitchFamily="34" charset="0"/>
            </a:endParaRPr>
          </a:p>
          <a:p>
            <a:pPr marL="2520950" lvl="2">
              <a:buNone/>
            </a:pPr>
            <a:r>
              <a:rPr lang="en-US" altLang="en-US" sz="2800" dirty="0" smtClean="0">
                <a:latin typeface="Calibri" panose="020F0502020204030204" pitchFamily="34" charset="0"/>
              </a:rPr>
              <a:t>Beginning </a:t>
            </a:r>
            <a:r>
              <a:rPr lang="en-US" altLang="en-US" sz="2800" dirty="0">
                <a:latin typeface="Calibri" panose="020F0502020204030204" pitchFamily="34" charset="0"/>
              </a:rPr>
              <a:t>Fund Balance</a:t>
            </a:r>
          </a:p>
          <a:p>
            <a:pPr marL="2520950" lvl="2">
              <a:buNone/>
            </a:pPr>
            <a:r>
              <a:rPr lang="en-US" altLang="en-US" sz="2800" dirty="0">
                <a:latin typeface="Calibri" panose="020F0502020204030204" pitchFamily="34" charset="0"/>
              </a:rPr>
              <a:t>+ Current Year Receipts</a:t>
            </a:r>
          </a:p>
          <a:p>
            <a:pPr marL="2520950" lvl="2">
              <a:buNone/>
            </a:pPr>
            <a:r>
              <a:rPr lang="en-US" altLang="en-US" sz="2800" u="sng" dirty="0">
                <a:latin typeface="Calibri" panose="020F0502020204030204" pitchFamily="34" charset="0"/>
              </a:rPr>
              <a:t>-  Current Year Expenditures</a:t>
            </a:r>
          </a:p>
          <a:p>
            <a:pPr marL="2520950" lvl="2">
              <a:buNone/>
            </a:pPr>
            <a:r>
              <a:rPr lang="en-US" altLang="en-US" sz="2800" dirty="0">
                <a:latin typeface="Calibri" panose="020F0502020204030204" pitchFamily="34" charset="0"/>
              </a:rPr>
              <a:t>Ending Fund Balance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89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One.  More.  Thing: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600200" lvl="2">
              <a:buNone/>
            </a:pPr>
            <a:endParaRPr lang="en-US" altLang="en-US" sz="2800" dirty="0" smtClean="0">
              <a:latin typeface="Calibri" panose="020F0502020204030204" pitchFamily="34" charset="0"/>
            </a:endParaRPr>
          </a:p>
          <a:p>
            <a:pPr marL="1600200" lvl="2">
              <a:buNone/>
            </a:pPr>
            <a:endParaRPr lang="en-US" altLang="en-US" sz="2800" dirty="0" smtClean="0">
              <a:latin typeface="Calibri" panose="020F0502020204030204" pitchFamily="34" charset="0"/>
            </a:endParaRPr>
          </a:p>
          <a:p>
            <a:pPr marL="1600200" lvl="2">
              <a:buNone/>
            </a:pPr>
            <a:endParaRPr lang="en-US" altLang="en-US" sz="2800" dirty="0">
              <a:latin typeface="Calibri" panose="020F0502020204030204" pitchFamily="34" charset="0"/>
            </a:endParaRPr>
          </a:p>
          <a:p>
            <a:pPr marL="2520950" lvl="2">
              <a:buNone/>
            </a:pPr>
            <a:r>
              <a:rPr lang="en-US" altLang="en-US" sz="2800" dirty="0" smtClean="0">
                <a:latin typeface="Calibri" panose="020F0502020204030204" pitchFamily="34" charset="0"/>
              </a:rPr>
              <a:t>Beginning </a:t>
            </a:r>
            <a:r>
              <a:rPr lang="en-US" altLang="en-US" sz="2800" dirty="0">
                <a:latin typeface="Calibri" panose="020F0502020204030204" pitchFamily="34" charset="0"/>
              </a:rPr>
              <a:t>Fund Balance</a:t>
            </a:r>
          </a:p>
          <a:p>
            <a:pPr marL="2520950" lvl="2">
              <a:buNone/>
            </a:pPr>
            <a:r>
              <a:rPr lang="en-US" altLang="en-US" sz="2800" dirty="0">
                <a:latin typeface="Calibri" panose="020F0502020204030204" pitchFamily="34" charset="0"/>
              </a:rPr>
              <a:t>+ Current Year Receipts</a:t>
            </a:r>
          </a:p>
          <a:p>
            <a:pPr marL="2520950" lvl="2">
              <a:buNone/>
            </a:pPr>
            <a:r>
              <a:rPr lang="en-US" altLang="en-US" sz="2800" u="sng" dirty="0">
                <a:latin typeface="Calibri" panose="020F0502020204030204" pitchFamily="34" charset="0"/>
              </a:rPr>
              <a:t>-  Current Year Expenditures</a:t>
            </a:r>
          </a:p>
          <a:p>
            <a:pPr marL="2520950" lvl="2">
              <a:buNone/>
            </a:pPr>
            <a:r>
              <a:rPr lang="en-US" altLang="en-US" sz="2800" b="1" dirty="0">
                <a:latin typeface="Calibri" panose="020F0502020204030204" pitchFamily="34" charset="0"/>
              </a:rPr>
              <a:t>Ending Fund Balance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838200" y="2590800"/>
            <a:ext cx="1828800" cy="22860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6200" y="1600200"/>
            <a:ext cx="4038600" cy="138499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When designing these expenditure budgets, make THIS your priority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7010400" y="4495800"/>
            <a:ext cx="1447800" cy="9144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315200" y="5257800"/>
            <a:ext cx="1752600" cy="52322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NOT this.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6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700" u="sng" dirty="0">
                <a:latin typeface="+mj-lt"/>
              </a:rPr>
              <a:t>Sample notice:</a:t>
            </a:r>
            <a:endParaRPr lang="en-US" dirty="0" smtClean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1752600"/>
            <a:ext cx="6046357" cy="4906962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Notice of Intent to Increase </a:t>
            </a:r>
            <a:br>
              <a:rPr lang="en-US" dirty="0" smtClean="0"/>
            </a:br>
            <a:r>
              <a:rPr lang="en-US" dirty="0" smtClean="0"/>
              <a:t>Permissive Levies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05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8062913" cy="1325563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Financing Sources for Budgeted Funds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500063" y="2149475"/>
          <a:ext cx="7881938" cy="3108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0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0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80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Funding Sources</a:t>
                      </a:r>
                      <a:r>
                        <a:rPr lang="en-US" sz="2400" baseline="0" dirty="0" smtClean="0"/>
                        <a:t> Determine Spending Authority (Budget)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Spending Authority (Budget) Determines</a:t>
                      </a:r>
                      <a:r>
                        <a:rPr lang="en-US" sz="2400" baseline="0" dirty="0" smtClean="0"/>
                        <a:t> Funding Sources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 (01)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Transportation (10)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Bus Depreciation</a:t>
                      </a:r>
                      <a:r>
                        <a:rPr lang="en-US" sz="2400" baseline="0" dirty="0" smtClean="0"/>
                        <a:t> (11)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Tuition (13)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Technology (28)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Retirement (14)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Flexibility (29)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Adult Ed (17)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Building Reserve (61)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Debt Service (50) 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01638" y="2111375"/>
            <a:ext cx="4094162" cy="383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316" name="TextBox 5"/>
          <p:cNvSpPr txBox="1">
            <a:spLocks noChangeArrowheads="1"/>
          </p:cNvSpPr>
          <p:nvPr/>
        </p:nvSpPr>
        <p:spPr bwMode="auto">
          <a:xfrm>
            <a:off x="4495800" y="2130425"/>
            <a:ext cx="3886200" cy="457041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200" u="sng" dirty="0">
                <a:solidFill>
                  <a:srgbClr val="FF0000"/>
                </a:solidFill>
              </a:rPr>
              <a:t>YOUR JOB:</a:t>
            </a:r>
            <a:r>
              <a:rPr lang="en-US" altLang="en-US" sz="2200" dirty="0">
                <a:solidFill>
                  <a:srgbClr val="FF0000"/>
                </a:solidFill>
              </a:rPr>
              <a:t> Determine how much you need/want to spend and arrange funding sources to match.</a:t>
            </a:r>
          </a:p>
        </p:txBody>
      </p:sp>
      <p:sp>
        <p:nvSpPr>
          <p:cNvPr id="7" name="Rectangle 6"/>
          <p:cNvSpPr/>
          <p:nvPr/>
        </p:nvSpPr>
        <p:spPr>
          <a:xfrm>
            <a:off x="-226463" y="2478087"/>
            <a:ext cx="4646063" cy="383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39725" algn="ctr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To </a:t>
            </a:r>
            <a:r>
              <a:rPr lang="en-US" sz="3600" dirty="0">
                <a:solidFill>
                  <a:schemeClr val="tx1"/>
                </a:solidFill>
              </a:rPr>
              <a:t>T</a:t>
            </a:r>
            <a:r>
              <a:rPr lang="en-US" sz="3600" dirty="0" smtClean="0">
                <a:solidFill>
                  <a:schemeClr val="tx1"/>
                </a:solidFill>
              </a:rPr>
              <a:t>he Spreadsheet!!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08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8062913" cy="1325563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Financing Sources for Budgeted Funds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half" idx="1"/>
          </p:nvPr>
        </p:nvSpPr>
        <p:spPr>
          <a:xfrm>
            <a:off x="461963" y="1692275"/>
            <a:ext cx="8229600" cy="6858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u="sng" smtClean="0"/>
              <a:t>Two types of budgeted funds: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500063" y="2149475"/>
          <a:ext cx="7881938" cy="3108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0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0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80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Funding Sources</a:t>
                      </a:r>
                      <a:r>
                        <a:rPr lang="en-US" sz="2400" baseline="0" dirty="0" smtClean="0"/>
                        <a:t> Determine Spending Authority (Budget)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Spending Authority (Budget) Determines</a:t>
                      </a:r>
                      <a:r>
                        <a:rPr lang="en-US" sz="2400" baseline="0" dirty="0" smtClean="0"/>
                        <a:t> Funding Sources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 (01)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Transportation (10)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Bus Depreciation</a:t>
                      </a:r>
                      <a:r>
                        <a:rPr lang="en-US" sz="2400" baseline="0" dirty="0" smtClean="0"/>
                        <a:t> (11)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Tuition (13)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Technology (28)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Retirement (14)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Flexibility (29)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Adult Ed (17)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Building Reserve (61)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Debt Service (50) 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5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500063" y="2149475"/>
          <a:ext cx="7881938" cy="3108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0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0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80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Funding Sources</a:t>
                      </a:r>
                      <a:r>
                        <a:rPr lang="en-US" sz="2400" baseline="0" dirty="0" smtClean="0"/>
                        <a:t> Determine Spending Authority (Budget)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Spending Authority (Budget) Determines</a:t>
                      </a:r>
                      <a:r>
                        <a:rPr lang="en-US" sz="2400" baseline="0" dirty="0" smtClean="0"/>
                        <a:t> Funding Sources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 (01)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Transportation (10)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Bus Depreciation</a:t>
                      </a:r>
                      <a:r>
                        <a:rPr lang="en-US" sz="2400" baseline="0" dirty="0" smtClean="0"/>
                        <a:t> (11)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Tuition (13)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Technology (28)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Retirement (14)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Flexibility (29)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Adult Ed (17)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Building Reserve (61)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Debt Service (50) 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67" name="TextBox 6"/>
          <p:cNvSpPr txBox="1">
            <a:spLocks noChangeArrowheads="1"/>
          </p:cNvSpPr>
          <p:nvPr/>
        </p:nvSpPr>
        <p:spPr bwMode="auto">
          <a:xfrm>
            <a:off x="481013" y="2133600"/>
            <a:ext cx="3962400" cy="457041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200" u="sng">
                <a:solidFill>
                  <a:srgbClr val="FF0000"/>
                </a:solidFill>
              </a:rPr>
              <a:t>YOUR JOB:</a:t>
            </a:r>
            <a:r>
              <a:rPr lang="en-US" altLang="en-US" sz="2200">
                <a:solidFill>
                  <a:srgbClr val="FF0000"/>
                </a:solidFill>
              </a:rPr>
              <a:t> Determine how much money you have available and develop a spending plan to fit that amount.</a:t>
            </a:r>
          </a:p>
        </p:txBody>
      </p:sp>
      <p:sp>
        <p:nvSpPr>
          <p:cNvPr id="2" name="Rectangle 1"/>
          <p:cNvSpPr/>
          <p:nvPr/>
        </p:nvSpPr>
        <p:spPr>
          <a:xfrm>
            <a:off x="4470400" y="2049463"/>
            <a:ext cx="4094163" cy="383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28650" y="187974"/>
            <a:ext cx="8062913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/>
              <a:t>Financing Sources for Budgeted Funds</a:t>
            </a:r>
            <a:br>
              <a:rPr lang="en-US" altLang="en-US" sz="4000" dirty="0" smtClean="0"/>
            </a:br>
            <a:r>
              <a:rPr lang="en-US" altLang="en-US" sz="3100" dirty="0" smtClean="0"/>
              <a:t>Funding Sources Determine Spending Authority</a:t>
            </a:r>
          </a:p>
        </p:txBody>
      </p:sp>
    </p:spTree>
    <p:extLst>
      <p:ext uri="{BB962C8B-B14F-4D97-AF65-F5344CB8AC3E}">
        <p14:creationId xmlns:p14="http://schemas.microsoft.com/office/powerpoint/2010/main" val="165877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7"/>
          <p:cNvGraphicFramePr>
            <a:graphicFrameLocks noGrp="1"/>
          </p:cNvGraphicFramePr>
          <p:nvPr>
            <p:ph sz="half" idx="1"/>
          </p:nvPr>
        </p:nvGraphicFramePr>
        <p:xfrm>
          <a:off x="628650" y="1825624"/>
          <a:ext cx="7448550" cy="4803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67" name="Title 3"/>
          <p:cNvSpPr>
            <a:spLocks noGrp="1"/>
          </p:cNvSpPr>
          <p:nvPr>
            <p:ph type="title"/>
          </p:nvPr>
        </p:nvSpPr>
        <p:spPr>
          <a:xfrm>
            <a:off x="628650" y="365125"/>
            <a:ext cx="8420100" cy="1325563"/>
          </a:xfrm>
        </p:spPr>
        <p:txBody>
          <a:bodyPr/>
          <a:lstStyle/>
          <a:p>
            <a:pPr eaLnBrk="1" hangingPunct="1"/>
            <a:r>
              <a:rPr lang="en-US" altLang="en-US" sz="3600" smtClean="0"/>
              <a:t>Financing Sources for Budgeted Funds </a:t>
            </a:r>
            <a:br>
              <a:rPr lang="en-US" altLang="en-US" sz="3600" smtClean="0"/>
            </a:br>
            <a:r>
              <a:rPr lang="en-US" altLang="en-US" sz="2800" smtClean="0"/>
              <a:t>Funding Sources Determine Spending Authority (Budget)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517900" y="2203450"/>
            <a:ext cx="835025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9" name="TextBox 7"/>
          <p:cNvSpPr txBox="1">
            <a:spLocks noChangeArrowheads="1"/>
          </p:cNvSpPr>
          <p:nvPr/>
        </p:nvSpPr>
        <p:spPr bwMode="auto">
          <a:xfrm>
            <a:off x="4305300" y="1720850"/>
            <a:ext cx="10668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0000"/>
                </a:solidFill>
              </a:rPr>
              <a:t>Step 3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115175" y="5473700"/>
            <a:ext cx="695325" cy="38893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1" name="TextBox 9"/>
          <p:cNvSpPr txBox="1">
            <a:spLocks noChangeArrowheads="1"/>
          </p:cNvSpPr>
          <p:nvPr/>
        </p:nvSpPr>
        <p:spPr bwMode="auto">
          <a:xfrm>
            <a:off x="7810500" y="5765800"/>
            <a:ext cx="106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0000"/>
                </a:solidFill>
              </a:rPr>
              <a:t>Step 1</a:t>
            </a:r>
          </a:p>
        </p:txBody>
      </p:sp>
      <p:sp>
        <p:nvSpPr>
          <p:cNvPr id="11272" name="TextBox 11"/>
          <p:cNvSpPr txBox="1">
            <a:spLocks noChangeArrowheads="1"/>
          </p:cNvSpPr>
          <p:nvPr/>
        </p:nvSpPr>
        <p:spPr bwMode="auto">
          <a:xfrm>
            <a:off x="7981950" y="3402013"/>
            <a:ext cx="1066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0000"/>
                </a:solidFill>
              </a:rPr>
              <a:t>Step 2</a:t>
            </a:r>
          </a:p>
        </p:txBody>
      </p:sp>
      <p:sp>
        <p:nvSpPr>
          <p:cNvPr id="14" name="Right Brace 13"/>
          <p:cNvSpPr/>
          <p:nvPr/>
        </p:nvSpPr>
        <p:spPr>
          <a:xfrm>
            <a:off x="7162800" y="2062163"/>
            <a:ext cx="533400" cy="3140075"/>
          </a:xfrm>
          <a:prstGeom prst="rightBrac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4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500063" y="2149475"/>
          <a:ext cx="7881938" cy="3108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0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0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80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Funding Sources</a:t>
                      </a:r>
                      <a:r>
                        <a:rPr lang="en-US" sz="2400" baseline="0" dirty="0" smtClean="0"/>
                        <a:t> Determine Spending Authority (Budget)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Spending Authority (Budget) Determines</a:t>
                      </a:r>
                      <a:r>
                        <a:rPr lang="en-US" sz="2400" baseline="0" dirty="0" smtClean="0"/>
                        <a:t> Funding Sources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 (01)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Transportation (10)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Bus Depreciation</a:t>
                      </a:r>
                      <a:r>
                        <a:rPr lang="en-US" sz="2400" baseline="0" dirty="0" smtClean="0"/>
                        <a:t> (11)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Tuition (13)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Technology (28)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Retirement (14)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Flexibility (29)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Adult Ed (17)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Building Reserve (61)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Debt Service (50) 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67" name="TextBox 6"/>
          <p:cNvSpPr txBox="1">
            <a:spLocks noChangeArrowheads="1"/>
          </p:cNvSpPr>
          <p:nvPr/>
        </p:nvSpPr>
        <p:spPr bwMode="auto">
          <a:xfrm>
            <a:off x="481013" y="2133600"/>
            <a:ext cx="3962400" cy="457041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200" u="sng">
                <a:solidFill>
                  <a:srgbClr val="FF0000"/>
                </a:solidFill>
              </a:rPr>
              <a:t>YOUR JOB:</a:t>
            </a:r>
            <a:r>
              <a:rPr lang="en-US" altLang="en-US" sz="2200">
                <a:solidFill>
                  <a:srgbClr val="FF0000"/>
                </a:solidFill>
              </a:rPr>
              <a:t> Determine how much money you have available and develop a spending plan to fit that amount.</a:t>
            </a:r>
          </a:p>
        </p:txBody>
      </p:sp>
      <p:sp>
        <p:nvSpPr>
          <p:cNvPr id="2" name="Rectangle 1"/>
          <p:cNvSpPr/>
          <p:nvPr/>
        </p:nvSpPr>
        <p:spPr>
          <a:xfrm>
            <a:off x="4481268" y="2133600"/>
            <a:ext cx="4662732" cy="383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39725"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Fund Balance Reappropriated</a:t>
            </a:r>
          </a:p>
          <a:p>
            <a:pPr marL="339725">
              <a:defRPr/>
            </a:pPr>
            <a:r>
              <a:rPr lang="en-US" sz="2000" u="sng" dirty="0" smtClean="0">
                <a:solidFill>
                  <a:schemeClr val="tx1"/>
                </a:solidFill>
              </a:rPr>
              <a:t>+ New Money</a:t>
            </a:r>
          </a:p>
          <a:p>
            <a:pPr marL="339725"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Total Funds Available (Adopted Budget)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28650" y="187974"/>
            <a:ext cx="806291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000" dirty="0" smtClean="0"/>
              <a:t>Financing Sources for Budgeted Funds</a:t>
            </a:r>
            <a:br>
              <a:rPr lang="en-US" altLang="en-US" sz="4000" dirty="0" smtClean="0"/>
            </a:br>
            <a:r>
              <a:rPr lang="en-US" altLang="en-US" sz="3100" dirty="0" smtClean="0"/>
              <a:t>Funding Sources Determine Spending Authority</a:t>
            </a:r>
          </a:p>
        </p:txBody>
      </p:sp>
    </p:spTree>
    <p:extLst>
      <p:ext uri="{BB962C8B-B14F-4D97-AF65-F5344CB8AC3E}">
        <p14:creationId xmlns:p14="http://schemas.microsoft.com/office/powerpoint/2010/main" val="114585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28650" y="187974"/>
            <a:ext cx="8062913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/>
              <a:t>Financing Sources for Budgeted Funds</a:t>
            </a:r>
            <a:br>
              <a:rPr lang="en-US" altLang="en-US" sz="4000" dirty="0" smtClean="0"/>
            </a:br>
            <a:r>
              <a:rPr lang="en-US" altLang="en-US" sz="3100" dirty="0" smtClean="0"/>
              <a:t>Funding Sources Determine Spending Authority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500063" y="2149475"/>
          <a:ext cx="7881938" cy="3108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0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0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80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Funding Sources</a:t>
                      </a:r>
                      <a:r>
                        <a:rPr lang="en-US" sz="2400" baseline="0" dirty="0" smtClean="0"/>
                        <a:t> Determine Spending Authority (Budget)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Spending Authority (Budget) Determines</a:t>
                      </a:r>
                      <a:r>
                        <a:rPr lang="en-US" sz="2400" baseline="0" dirty="0" smtClean="0"/>
                        <a:t> Funding Sources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 (01)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Transportation (10)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Bus Depreciation</a:t>
                      </a:r>
                      <a:r>
                        <a:rPr lang="en-US" sz="2400" baseline="0" dirty="0" smtClean="0"/>
                        <a:t> (11)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Tuition (13)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Technology (28)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Retirement (14)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Flexibility (29)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Adult Ed (17)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Building Reserve (61)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Debt Service (50) 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67" name="TextBox 6"/>
          <p:cNvSpPr txBox="1">
            <a:spLocks noChangeArrowheads="1"/>
          </p:cNvSpPr>
          <p:nvPr/>
        </p:nvSpPr>
        <p:spPr bwMode="auto">
          <a:xfrm>
            <a:off x="481013" y="2133600"/>
            <a:ext cx="3962400" cy="457041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200" u="sng">
                <a:solidFill>
                  <a:srgbClr val="FF0000"/>
                </a:solidFill>
              </a:rPr>
              <a:t>YOUR JOB:</a:t>
            </a:r>
            <a:r>
              <a:rPr lang="en-US" altLang="en-US" sz="2200">
                <a:solidFill>
                  <a:srgbClr val="FF0000"/>
                </a:solidFill>
              </a:rPr>
              <a:t> Determine how much money you have available and develop a spending plan to fit that amount.</a:t>
            </a:r>
          </a:p>
        </p:txBody>
      </p:sp>
      <p:sp>
        <p:nvSpPr>
          <p:cNvPr id="2" name="Rectangle 1"/>
          <p:cNvSpPr/>
          <p:nvPr/>
        </p:nvSpPr>
        <p:spPr>
          <a:xfrm>
            <a:off x="4481268" y="2133600"/>
            <a:ext cx="4662732" cy="383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39725"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Fund Balance Reappropriated</a:t>
            </a:r>
          </a:p>
          <a:p>
            <a:pPr marL="339725">
              <a:defRPr/>
            </a:pPr>
            <a:r>
              <a:rPr lang="en-US" sz="2000" u="sng" dirty="0" smtClean="0">
                <a:solidFill>
                  <a:schemeClr val="tx1"/>
                </a:solidFill>
              </a:rPr>
              <a:t>+ New Money</a:t>
            </a:r>
          </a:p>
          <a:p>
            <a:pPr marL="339725"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Total Funds Available (Adopted Budget)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7279482" y="3088332"/>
            <a:ext cx="83820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158163" y="2716209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Step 1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762750" y="4049712"/>
            <a:ext cx="516732" cy="18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404099" y="3818879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Step 2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7377360" y="4531369"/>
            <a:ext cx="419100" cy="381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784737" y="491953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Step 3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1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/>
              <a:t>        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buNone/>
            </a:pPr>
            <a:r>
              <a:rPr lang="en-US" altLang="en-US" sz="2800" u="sng" dirty="0" smtClean="0">
                <a:latin typeface="Calibri" panose="020F0502020204030204" pitchFamily="34" charset="0"/>
              </a:rPr>
              <a:t>Methods for estimating Fund Balance </a:t>
            </a:r>
            <a:r>
              <a:rPr lang="en-US" altLang="en-US" sz="2800" u="sng" dirty="0" err="1" smtClean="0">
                <a:latin typeface="Calibri" panose="020F0502020204030204" pitchFamily="34" charset="0"/>
              </a:rPr>
              <a:t>Reappropriated</a:t>
            </a:r>
            <a:r>
              <a:rPr lang="en-US" altLang="en-US" sz="2800" u="sng" dirty="0" smtClean="0">
                <a:latin typeface="Calibri" panose="020F0502020204030204" pitchFamily="34" charset="0"/>
              </a:rPr>
              <a:t>: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sz="2400" dirty="0">
                <a:latin typeface="Calibri" panose="020F0502020204030204" pitchFamily="34" charset="0"/>
              </a:rPr>
              <a:t>Averaging/trend analysis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sz="2400" dirty="0" smtClean="0">
                <a:latin typeface="Calibri" panose="020F0502020204030204" pitchFamily="34" charset="0"/>
              </a:rPr>
              <a:t>Actual/calculated:</a:t>
            </a:r>
          </a:p>
          <a:p>
            <a:pPr marL="1600200" lvl="2" eaLnBrk="1" hangingPunct="1">
              <a:buFontTx/>
              <a:buNone/>
            </a:pPr>
            <a:endParaRPr lang="en-US" altLang="en-US" sz="1000" dirty="0" smtClean="0">
              <a:latin typeface="Calibri" panose="020F0502020204030204" pitchFamily="34" charset="0"/>
            </a:endParaRPr>
          </a:p>
          <a:p>
            <a:pPr marL="1600200" lvl="2" eaLnBrk="1" hangingPunct="1">
              <a:buFontTx/>
              <a:buNone/>
            </a:pPr>
            <a:r>
              <a:rPr lang="en-US" altLang="en-US" sz="2000" dirty="0" smtClean="0">
                <a:latin typeface="Calibri" panose="020F0502020204030204" pitchFamily="34" charset="0"/>
              </a:rPr>
              <a:t>Beginning </a:t>
            </a:r>
            <a:r>
              <a:rPr lang="en-US" altLang="en-US" sz="2000" dirty="0">
                <a:latin typeface="Calibri" panose="020F0502020204030204" pitchFamily="34" charset="0"/>
              </a:rPr>
              <a:t>Fund Balance</a:t>
            </a:r>
          </a:p>
          <a:p>
            <a:pPr marL="1600200" lvl="2" eaLnBrk="1" hangingPunct="1"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</a:rPr>
              <a:t>+ Current Year Receipts</a:t>
            </a:r>
          </a:p>
          <a:p>
            <a:pPr marL="1600200" lvl="2" eaLnBrk="1" hangingPunct="1">
              <a:buFontTx/>
              <a:buNone/>
            </a:pPr>
            <a:r>
              <a:rPr lang="en-US" altLang="en-US" sz="2000" u="sng" dirty="0">
                <a:latin typeface="Calibri" panose="020F0502020204030204" pitchFamily="34" charset="0"/>
              </a:rPr>
              <a:t>-  Current Year Expenditures</a:t>
            </a:r>
          </a:p>
          <a:p>
            <a:pPr marL="1600200" lvl="2" eaLnBrk="1" hangingPunct="1"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</a:rPr>
              <a:t>Ending Fund </a:t>
            </a:r>
            <a:r>
              <a:rPr lang="en-US" altLang="en-US" sz="2000" dirty="0" smtClean="0">
                <a:latin typeface="Calibri" panose="020F0502020204030204" pitchFamily="34" charset="0"/>
              </a:rPr>
              <a:t>Balance</a:t>
            </a:r>
          </a:p>
          <a:p>
            <a:pPr marL="1600200" lvl="2" eaLnBrk="1" hangingPunct="1">
              <a:buFontTx/>
              <a:buNone/>
            </a:pPr>
            <a:r>
              <a:rPr lang="en-US" altLang="en-US" sz="2000" u="sng" dirty="0" smtClean="0">
                <a:latin typeface="Calibri" panose="020F0502020204030204" pitchFamily="34" charset="0"/>
              </a:rPr>
              <a:t>-  Reserves</a:t>
            </a:r>
          </a:p>
          <a:p>
            <a:pPr marL="1600200" lvl="2" eaLnBrk="1" hangingPunct="1">
              <a:buFontTx/>
              <a:buNone/>
            </a:pPr>
            <a:r>
              <a:rPr lang="en-US" altLang="en-US" sz="2000" dirty="0" smtClean="0">
                <a:latin typeface="Calibri" panose="020F0502020204030204" pitchFamily="34" charset="0"/>
              </a:rPr>
              <a:t>Fund Balance </a:t>
            </a:r>
            <a:r>
              <a:rPr lang="en-US" altLang="en-US" sz="2000" dirty="0" err="1" smtClean="0">
                <a:latin typeface="Calibri" panose="020F0502020204030204" pitchFamily="34" charset="0"/>
              </a:rPr>
              <a:t>Reappropriated</a:t>
            </a:r>
            <a:endParaRPr lang="en-US" altLang="en-US" sz="2000" dirty="0" smtClean="0">
              <a:latin typeface="Calibri" panose="020F0502020204030204" pitchFamily="34" charset="0"/>
            </a:endParaRPr>
          </a:p>
          <a:p>
            <a:pPr marL="1600200" lvl="2" eaLnBrk="1" hangingPunct="1">
              <a:buFontTx/>
              <a:buNone/>
            </a:pPr>
            <a:endParaRPr lang="en-US" altLang="en-US" sz="1000" dirty="0">
              <a:latin typeface="Calibri" panose="020F0502020204030204" pitchFamily="34" charset="0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sz="2400" i="1" dirty="0" smtClean="0">
                <a:latin typeface="Calibri" panose="020F0502020204030204" pitchFamily="34" charset="0"/>
              </a:rPr>
              <a:t>Being conservative? Recommend estimating low</a:t>
            </a:r>
            <a:endParaRPr lang="en-US" altLang="en-US" sz="2400" i="1" dirty="0">
              <a:latin typeface="Calibri" panose="020F0502020204030204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Funding Sources Determine Spending Authority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Step 1: Fund Balance Reappropriated</a:t>
            </a:r>
            <a:endParaRPr lang="en-US" alt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2130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/>
              <a:t>       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Funding Sources Determine Spending Authority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Step 2: Estimating New Money</a:t>
            </a:r>
            <a:endParaRPr lang="en-US" altLang="en-US" sz="2800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81268" y="2133600"/>
            <a:ext cx="4662732" cy="383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39725">
              <a:defRPr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Fund Balance Reappropriated</a:t>
            </a:r>
          </a:p>
          <a:p>
            <a:pPr marL="339725">
              <a:defRPr/>
            </a:pPr>
            <a:r>
              <a:rPr lang="en-US" sz="2000" b="1" u="sng" dirty="0" smtClean="0">
                <a:solidFill>
                  <a:schemeClr val="tx1"/>
                </a:solidFill>
              </a:rPr>
              <a:t>+ New Money</a:t>
            </a:r>
          </a:p>
          <a:p>
            <a:pPr marL="339725">
              <a:defRPr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Total Funds Available (Adopted Budget)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7279482" y="3088332"/>
            <a:ext cx="83820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158163" y="2716209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Step 1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762750" y="4049712"/>
            <a:ext cx="516732" cy="18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404099" y="3818879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Step 2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7377360" y="4531369"/>
            <a:ext cx="419100" cy="381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784737" y="491953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Step 3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2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/>
              <a:t>        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457200" y="164959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buNone/>
            </a:pPr>
            <a:r>
              <a:rPr lang="en-US" altLang="en-US" sz="2800" u="sng" dirty="0" smtClean="0">
                <a:latin typeface="Calibri" panose="020F0502020204030204" pitchFamily="34" charset="0"/>
              </a:rPr>
              <a:t>Methods for estimating New Money: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sz="2400" dirty="0" smtClean="0">
                <a:latin typeface="Calibri" panose="020F0502020204030204" pitchFamily="34" charset="0"/>
              </a:rPr>
              <a:t>Tax levies</a:t>
            </a:r>
          </a:p>
          <a:p>
            <a:pPr marL="914400" lvl="1" indent="-514350" eaLnBrk="1" hangingPunct="1"/>
            <a:r>
              <a:rPr lang="en-US" altLang="en-US" sz="2000" dirty="0" smtClean="0">
                <a:latin typeface="Calibri" panose="020F0502020204030204" pitchFamily="34" charset="0"/>
              </a:rPr>
              <a:t>Voted levied: use voted amount</a:t>
            </a:r>
          </a:p>
          <a:p>
            <a:pPr marL="914400" lvl="1" indent="-514350" eaLnBrk="1" hangingPunct="1"/>
            <a:r>
              <a:rPr lang="en-US" altLang="en-US" sz="2000" dirty="0" smtClean="0">
                <a:latin typeface="Calibri" panose="020F0502020204030204" pitchFamily="34" charset="0"/>
              </a:rPr>
              <a:t>Permissive levies: start with prior year amounts, adjust levies and/or budgets as necessary to meet taxation goals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sz="2400" dirty="0" smtClean="0">
                <a:latin typeface="Calibri" panose="020F0502020204030204" pitchFamily="34" charset="0"/>
              </a:rPr>
              <a:t>Non-levy revenue:</a:t>
            </a:r>
          </a:p>
          <a:p>
            <a:pPr marL="914400" lvl="1" indent="-514350" eaLnBrk="1" hangingPunct="1"/>
            <a:r>
              <a:rPr lang="en-US" altLang="en-US" sz="2000" dirty="0" smtClean="0">
                <a:latin typeface="Calibri" panose="020F0502020204030204" pitchFamily="34" charset="0"/>
              </a:rPr>
              <a:t>Internal: analyze actual trends</a:t>
            </a:r>
          </a:p>
          <a:p>
            <a:pPr marL="914400" lvl="1" indent="-514350" eaLnBrk="1" hangingPunct="1"/>
            <a:r>
              <a:rPr lang="en-US" altLang="en-US" sz="2000" dirty="0" smtClean="0">
                <a:latin typeface="Calibri" panose="020F0502020204030204" pitchFamily="34" charset="0"/>
              </a:rPr>
              <a:t>State payments: start with prior year amounts</a:t>
            </a:r>
          </a:p>
          <a:p>
            <a:pPr marL="914400" lvl="1" indent="-514350" eaLnBrk="1" hangingPunct="1"/>
            <a:r>
              <a:rPr lang="en-US" altLang="en-US" sz="2000" i="1" dirty="0" smtClean="0">
                <a:latin typeface="Calibri" panose="020F0502020204030204" pitchFamily="34" charset="0"/>
              </a:rPr>
              <a:t>Recommend estimating low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General Fund: </a:t>
            </a:r>
          </a:p>
          <a:p>
            <a:pPr marL="914400" lvl="1" indent="-514350" eaLnBrk="1" hangingPunct="1"/>
            <a:r>
              <a:rPr lang="en-US" altLang="en-US" sz="2000" dirty="0">
                <a:solidFill>
                  <a:schemeClr val="bg1"/>
                </a:solidFill>
                <a:latin typeface="Calibri" panose="020F0502020204030204" pitchFamily="34" charset="0"/>
              </a:rPr>
              <a:t>Preliminary Budget Data Sheets</a:t>
            </a:r>
          </a:p>
          <a:p>
            <a:pPr marL="914400" lvl="1" indent="-514350" eaLnBrk="1" hangingPunct="1"/>
            <a:r>
              <a:rPr lang="en-US" altLang="en-US" sz="2000" dirty="0">
                <a:solidFill>
                  <a:schemeClr val="bg1"/>
                </a:solidFill>
                <a:latin typeface="Calibri" panose="020F0502020204030204" pitchFamily="34" charset="0"/>
              </a:rPr>
              <a:t>OPI’s General Fund Spreadsheet (best)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Transportation Fund: OPI Transportation Fund </a:t>
            </a:r>
            <a:r>
              <a:rPr lang="en-US" alt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Worksheet</a:t>
            </a:r>
            <a:endParaRPr lang="en-US" altLang="en-US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Funding Sources Determine Spending Authority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Step 2: Estimating New Money</a:t>
            </a:r>
            <a:endParaRPr lang="en-US" alt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1260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Add ‘</a:t>
            </a:r>
            <a:r>
              <a:rPr lang="en-US" sz="2800" dirty="0" err="1" smtClean="0"/>
              <a:t>em</a:t>
            </a:r>
            <a:r>
              <a:rPr lang="en-US" sz="2800" dirty="0" smtClean="0"/>
              <a:t> up!</a:t>
            </a:r>
            <a:endParaRPr lang="en-US" sz="28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Funding Sources Determine Spending Authority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Step 3: Adopted Budget</a:t>
            </a:r>
            <a:endParaRPr lang="en-US" altLang="en-US" sz="2800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43400" y="2133600"/>
            <a:ext cx="4800600" cy="383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39725">
              <a:defRPr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Fund Balance Reappropriated</a:t>
            </a:r>
          </a:p>
          <a:p>
            <a:pPr marL="339725">
              <a:defRPr/>
            </a:pPr>
            <a:r>
              <a:rPr lang="en-US" sz="2000" u="sng" dirty="0" smtClean="0">
                <a:solidFill>
                  <a:schemeClr val="bg1">
                    <a:lumMod val="75000"/>
                  </a:schemeClr>
                </a:solidFill>
              </a:rPr>
              <a:t>+ New Money</a:t>
            </a:r>
          </a:p>
          <a:p>
            <a:pPr marL="339725"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Total Funds Available (Adopted Budget)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279482" y="3088332"/>
            <a:ext cx="83820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158163" y="2716209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Step 1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762750" y="4049712"/>
            <a:ext cx="516732" cy="18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404099" y="3818879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Step 2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7377360" y="4531369"/>
            <a:ext cx="419100" cy="381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784737" y="491953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Step 3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51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Notice of Intent to Increase </a:t>
            </a:r>
            <a:br>
              <a:rPr lang="en-US" dirty="0" smtClean="0"/>
            </a:br>
            <a:r>
              <a:rPr lang="en-US" dirty="0" smtClean="0"/>
              <a:t>Permissive Levies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Recommended Steps to Completion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Determine desired outcome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Complete budget projections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Finalize the notice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05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Example 1: Bus Depreciation Fund: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chemeClr val="bg1"/>
                </a:solidFill>
              </a:rPr>
              <a:t>$ 125,000	Fund Balance Reappropriated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</a:rPr>
              <a:t>	</a:t>
            </a:r>
            <a:r>
              <a:rPr lang="en-US" sz="2800" dirty="0" smtClean="0">
                <a:solidFill>
                  <a:schemeClr val="bg1"/>
                </a:solidFill>
              </a:rPr>
              <a:t>$     1,000	Budgeted Interest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</a:rPr>
              <a:t>	</a:t>
            </a:r>
            <a:r>
              <a:rPr lang="en-US" sz="2800" u="sng" dirty="0" smtClean="0">
                <a:solidFill>
                  <a:schemeClr val="bg1"/>
                </a:solidFill>
              </a:rPr>
              <a:t>$   74,000	Permissive local levy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</a:rPr>
              <a:t>	</a:t>
            </a:r>
            <a:r>
              <a:rPr lang="en-US" sz="2800" u="dbl" dirty="0" smtClean="0">
                <a:solidFill>
                  <a:schemeClr val="bg1"/>
                </a:solidFill>
              </a:rPr>
              <a:t>$               </a:t>
            </a:r>
            <a:r>
              <a:rPr lang="en-US" sz="2800" dirty="0" smtClean="0">
                <a:solidFill>
                  <a:schemeClr val="bg1"/>
                </a:solidFill>
              </a:rPr>
              <a:t>	Total adopted budget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Funding Sources Determine Spending Authority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Examples</a:t>
            </a:r>
            <a:endParaRPr lang="en-US" alt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8785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Example 1: Bus Depreciation Fund:</a:t>
            </a:r>
          </a:p>
          <a:p>
            <a:pPr lvl="1">
              <a:buNone/>
            </a:pPr>
            <a:endParaRPr lang="en-US" altLang="en-US" sz="2400" dirty="0" smtClean="0"/>
          </a:p>
          <a:p>
            <a:pPr marL="0" lvl="1" indent="0">
              <a:buNone/>
            </a:pPr>
            <a:r>
              <a:rPr lang="en-US" altLang="en-US" sz="2400" dirty="0" smtClean="0"/>
              <a:t>Step 1: Fund Balance Reappropriated:</a:t>
            </a:r>
          </a:p>
          <a:p>
            <a:pPr marL="0" lvl="1" indent="0">
              <a:buNone/>
            </a:pPr>
            <a:endParaRPr lang="en-US" altLang="en-US" sz="2400" dirty="0"/>
          </a:p>
          <a:p>
            <a:pPr lvl="1">
              <a:buNone/>
            </a:pPr>
            <a:r>
              <a:rPr lang="en-US" altLang="en-US" sz="2400" dirty="0" smtClean="0"/>
              <a:t>Beginning </a:t>
            </a:r>
            <a:r>
              <a:rPr lang="en-US" altLang="en-US" sz="2400" dirty="0"/>
              <a:t>Fund Balance</a:t>
            </a:r>
          </a:p>
          <a:p>
            <a:pPr lvl="1">
              <a:buNone/>
            </a:pPr>
            <a:r>
              <a:rPr lang="en-US" altLang="en-US" sz="2400" dirty="0"/>
              <a:t>+ Current Year Receipts</a:t>
            </a:r>
          </a:p>
          <a:p>
            <a:pPr lvl="1">
              <a:buNone/>
            </a:pPr>
            <a:r>
              <a:rPr lang="en-US" altLang="en-US" sz="2400" u="sng" dirty="0"/>
              <a:t>-  Current Year Expenditures</a:t>
            </a:r>
          </a:p>
          <a:p>
            <a:pPr lvl="1">
              <a:buNone/>
            </a:pPr>
            <a:r>
              <a:rPr lang="en-US" altLang="en-US" sz="2400" dirty="0"/>
              <a:t>Ending Fund Balance</a:t>
            </a:r>
          </a:p>
          <a:p>
            <a:pPr marL="0" indent="0">
              <a:buNone/>
            </a:pPr>
            <a:endParaRPr lang="en-US" u="sng" dirty="0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Funding Sources Determine Spending Authority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Examples</a:t>
            </a:r>
            <a:endParaRPr lang="en-US" alt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1505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Example 1: Bus Depreciation Fund: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400" dirty="0" smtClean="0"/>
              <a:t>2017-18 Beginning Balance (from FY18 Budget)	$   50,000</a:t>
            </a:r>
          </a:p>
          <a:p>
            <a:pPr marL="0" indent="0">
              <a:buNone/>
            </a:pPr>
            <a:r>
              <a:rPr lang="en-US" sz="2400" dirty="0" smtClean="0"/>
              <a:t>Plus: FY18 Budgeted Revenue (from FY18 Budget)	</a:t>
            </a:r>
            <a:r>
              <a:rPr lang="en-US" sz="2400" dirty="0" smtClean="0">
                <a:solidFill>
                  <a:schemeClr val="bg1"/>
                </a:solidFill>
              </a:rPr>
              <a:t>$   75,000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Interest					$      5,000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Local Tax Levy					$    70,000</a:t>
            </a:r>
          </a:p>
          <a:p>
            <a:pPr marL="0" indent="0">
              <a:buNone/>
            </a:pPr>
            <a:r>
              <a:rPr lang="en-US" sz="2400" u="sng" dirty="0" smtClean="0"/>
              <a:t>Less: 2017-18 Estimated Expenditures (Internal)	$        - 0 –</a:t>
            </a:r>
          </a:p>
          <a:p>
            <a:pPr marL="0" indent="0">
              <a:buNone/>
            </a:pPr>
            <a:r>
              <a:rPr lang="en-US" sz="2400" dirty="0" smtClean="0"/>
              <a:t>Projected 2017-18 Ending Fund Balance		</a:t>
            </a:r>
            <a:r>
              <a:rPr lang="en-US" sz="2400" u="dbl" dirty="0" smtClean="0"/>
              <a:t>$         ???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Funding Sources Determine Spending Authority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Examples</a:t>
            </a:r>
            <a:endParaRPr lang="en-US" alt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538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Example 1: Bus Depreciation Fund</a:t>
            </a:r>
          </a:p>
          <a:p>
            <a:pPr lvl="1">
              <a:buNone/>
            </a:pPr>
            <a:endParaRPr lang="en-US" altLang="en-US" sz="2400" dirty="0" smtClean="0"/>
          </a:p>
          <a:p>
            <a:pPr marL="0" lvl="1" indent="0">
              <a:buNone/>
            </a:pPr>
            <a:r>
              <a:rPr lang="en-US" altLang="en-US" sz="2400" dirty="0" smtClean="0"/>
              <a:t>Step 1: Fund Balance Reappropriated</a:t>
            </a:r>
          </a:p>
          <a:p>
            <a:pPr marL="0" lvl="1" indent="0">
              <a:buNone/>
            </a:pPr>
            <a:r>
              <a:rPr lang="en-US" altLang="en-US" sz="2400" dirty="0" smtClean="0"/>
              <a:t>Step 2: New Money</a:t>
            </a:r>
          </a:p>
          <a:p>
            <a:pPr marL="0" lvl="1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u="sng" dirty="0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Funding Sources Determine Spending Authority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Examples</a:t>
            </a:r>
            <a:endParaRPr lang="en-US" alt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8961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Example 1: Bus Depreciation Fund: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$ 125,000	Fund Balance Reappropriated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$     5,000	Budgeted Interest 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u="sng" dirty="0" smtClean="0"/>
              <a:t>$   70,000	Permissive local levy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u="dbl" dirty="0" smtClean="0"/>
              <a:t>$ 	???</a:t>
            </a:r>
            <a:r>
              <a:rPr lang="en-US" sz="2800" dirty="0" smtClean="0"/>
              <a:t>	Total adopted budget</a:t>
            </a:r>
            <a:endParaRPr lang="en-US" sz="28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Funding Sources Determine Spending Authority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Examples</a:t>
            </a:r>
            <a:endParaRPr lang="en-US" alt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9502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Example 1: Bus Depreciation Fund: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chemeClr val="bg1"/>
                </a:solidFill>
              </a:rPr>
              <a:t>$ 125,000	Fund Balance Reappropriated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</a:rPr>
              <a:t>	</a:t>
            </a:r>
            <a:r>
              <a:rPr lang="en-US" sz="2800" dirty="0" smtClean="0">
                <a:solidFill>
                  <a:schemeClr val="bg1"/>
                </a:solidFill>
              </a:rPr>
              <a:t>$     1,000	Budgeted Interest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</a:rPr>
              <a:t>	</a:t>
            </a:r>
            <a:r>
              <a:rPr lang="en-US" sz="2800" u="sng" dirty="0" smtClean="0">
                <a:solidFill>
                  <a:schemeClr val="bg1"/>
                </a:solidFill>
              </a:rPr>
              <a:t>$   74,000	Permissive local levy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</a:rPr>
              <a:t>	</a:t>
            </a:r>
            <a:r>
              <a:rPr lang="en-US" sz="2800" u="dbl" dirty="0" smtClean="0">
                <a:solidFill>
                  <a:schemeClr val="bg1"/>
                </a:solidFill>
              </a:rPr>
              <a:t>$               </a:t>
            </a:r>
            <a:r>
              <a:rPr lang="en-US" sz="2800" dirty="0" smtClean="0">
                <a:solidFill>
                  <a:schemeClr val="bg1"/>
                </a:solidFill>
              </a:rPr>
              <a:t>	Total adopted budget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Funding Sources Determine Spending Authority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Examples</a:t>
            </a:r>
            <a:endParaRPr lang="en-US" altLang="en-US" sz="2800" dirty="0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193034"/>
            <a:ext cx="7848600" cy="466496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610100" y="4495800"/>
            <a:ext cx="2819400" cy="258317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5180970"/>
            <a:ext cx="6226384" cy="1631216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Step 1 FY19 Fund Balance Reappropriated: 	$187,351.64*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* Assumes no buses purchased in FY18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24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Example 1: Bus Depreciation Fund: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chemeClr val="bg1"/>
                </a:solidFill>
              </a:rPr>
              <a:t>$ 125,000	Fund Balance Reappropriated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</a:rPr>
              <a:t>	</a:t>
            </a:r>
            <a:r>
              <a:rPr lang="en-US" sz="2800" dirty="0" smtClean="0">
                <a:solidFill>
                  <a:schemeClr val="bg1"/>
                </a:solidFill>
              </a:rPr>
              <a:t>$     1,000	Budgeted Interest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</a:rPr>
              <a:t>	</a:t>
            </a:r>
            <a:r>
              <a:rPr lang="en-US" sz="2800" u="sng" dirty="0" smtClean="0">
                <a:solidFill>
                  <a:schemeClr val="bg1"/>
                </a:solidFill>
              </a:rPr>
              <a:t>$   74,000	Permissive local levy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</a:rPr>
              <a:t>	</a:t>
            </a:r>
            <a:r>
              <a:rPr lang="en-US" sz="2800" u="dbl" dirty="0" smtClean="0">
                <a:solidFill>
                  <a:schemeClr val="bg1"/>
                </a:solidFill>
              </a:rPr>
              <a:t>$               </a:t>
            </a:r>
            <a:r>
              <a:rPr lang="en-US" sz="2800" dirty="0" smtClean="0">
                <a:solidFill>
                  <a:schemeClr val="bg1"/>
                </a:solidFill>
              </a:rPr>
              <a:t>	Total adopted budget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Funding Sources Determine Spending Authority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Examples</a:t>
            </a:r>
            <a:endParaRPr lang="en-US" altLang="en-US" sz="2800" dirty="0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193034"/>
            <a:ext cx="7848600" cy="466496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610100" y="4495800"/>
            <a:ext cx="2819400" cy="258317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5180970"/>
            <a:ext cx="6226384" cy="1631216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Step 1 FY19 Fund Balance Reappropriated: 	$187,351.64*</a:t>
            </a:r>
          </a:p>
          <a:p>
            <a:r>
              <a:rPr lang="en-US" sz="2000" u="sng" dirty="0" smtClean="0">
                <a:solidFill>
                  <a:srgbClr val="FF0000"/>
                </a:solidFill>
              </a:rPr>
              <a:t>Step 2 New Money:			$  </a:t>
            </a:r>
            <a:r>
              <a:rPr lang="en-US" sz="2000" u="sng" dirty="0" smtClean="0">
                <a:solidFill>
                  <a:schemeClr val="bg1"/>
                </a:solidFill>
              </a:rPr>
              <a:t>20,000.00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Step 3 FY19 Total Adopted Budget:		$</a:t>
            </a:r>
            <a:r>
              <a:rPr lang="en-US" sz="2000" dirty="0" smtClean="0">
                <a:solidFill>
                  <a:schemeClr val="bg1"/>
                </a:solidFill>
              </a:rPr>
              <a:t>207,351.64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* Assumes no buses purchased in FY18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78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Example 2: Technology Fund: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57200" y="2209800"/>
          <a:ext cx="80772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5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5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5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1628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FY16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FY17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FY18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FY19       (Budget Year)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Fund Balance</a:t>
                      </a:r>
                    </a:p>
                    <a:p>
                      <a:pPr algn="ctr"/>
                      <a:r>
                        <a:rPr lang="en-US" sz="1700" dirty="0" err="1" smtClean="0">
                          <a:solidFill>
                            <a:schemeClr val="tx1"/>
                          </a:solidFill>
                        </a:rPr>
                        <a:t>Reappropriated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$10,500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$11,000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$8,500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Budgeted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Interest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$500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$500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$500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State Tech Payment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$1,000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$1,000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/>
                        <a:t>Local</a:t>
                      </a:r>
                      <a:r>
                        <a:rPr lang="en-US" sz="2000" u="sng" baseline="0" dirty="0" smtClean="0"/>
                        <a:t> Levy</a:t>
                      </a:r>
                      <a:endParaRPr lang="en-US" sz="2000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/>
                        <a:t>$3,500</a:t>
                      </a:r>
                      <a:endParaRPr lang="en-US" sz="2000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/>
                        <a:t>$3,500</a:t>
                      </a:r>
                      <a:endParaRPr lang="en-US" sz="2000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/>
                        <a:t>$3,500</a:t>
                      </a:r>
                      <a:endParaRPr lang="en-US" sz="2000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u="sng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Total Budget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$15,500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$16,000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$12,500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Funding Sources Determine Spending Authority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Examples</a:t>
            </a:r>
            <a:endParaRPr lang="en-US" alt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4339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u="sng" dirty="0" smtClean="0"/>
              <a:t>SB261 change in Guaranteed Tax Base (GTB) thresholds:</a:t>
            </a:r>
          </a:p>
          <a:p>
            <a:pPr lvl="1"/>
            <a:r>
              <a:rPr lang="en-US" sz="2600" dirty="0" smtClean="0"/>
              <a:t>FY18 and prior: 193%</a:t>
            </a:r>
          </a:p>
          <a:p>
            <a:pPr lvl="1"/>
            <a:r>
              <a:rPr lang="en-US" sz="2600" dirty="0" smtClean="0"/>
              <a:t>FY19: 216%</a:t>
            </a:r>
          </a:p>
          <a:p>
            <a:pPr lvl="1"/>
            <a:r>
              <a:rPr lang="en-US" sz="2600" dirty="0" smtClean="0"/>
              <a:t>FY20: 224%</a:t>
            </a:r>
          </a:p>
          <a:p>
            <a:pPr lvl="1"/>
            <a:r>
              <a:rPr lang="en-US" sz="2600" dirty="0" smtClean="0"/>
              <a:t>FY21: 232%</a:t>
            </a:r>
          </a:p>
          <a:p>
            <a:pPr marL="0" lvl="1" indent="0">
              <a:buNone/>
            </a:pPr>
            <a:endParaRPr lang="en-US" sz="2400" dirty="0"/>
          </a:p>
          <a:p>
            <a:pPr marL="0" lvl="1" indent="0">
              <a:buNone/>
            </a:pPr>
            <a:r>
              <a:rPr lang="en-US" u="sng" dirty="0" smtClean="0">
                <a:solidFill>
                  <a:schemeClr val="bg1"/>
                </a:solidFill>
              </a:rPr>
              <a:t>Practical impacts:</a:t>
            </a:r>
          </a:p>
          <a:p>
            <a:pPr lvl="1"/>
            <a:r>
              <a:rPr lang="en-US" sz="2600" dirty="0" smtClean="0">
                <a:solidFill>
                  <a:schemeClr val="bg1"/>
                </a:solidFill>
              </a:rPr>
              <a:t>General Fund BASE levies likely to decrease FY19 – FY21</a:t>
            </a:r>
          </a:p>
          <a:p>
            <a:pPr lvl="1"/>
            <a:r>
              <a:rPr lang="en-US" sz="2600" dirty="0" smtClean="0">
                <a:solidFill>
                  <a:schemeClr val="bg1"/>
                </a:solidFill>
              </a:rPr>
              <a:t>Potential to offset permissive increases in other funds</a:t>
            </a:r>
          </a:p>
          <a:p>
            <a:pPr lvl="1"/>
            <a:r>
              <a:rPr lang="en-US" sz="2600" dirty="0" smtClean="0">
                <a:solidFill>
                  <a:schemeClr val="bg1"/>
                </a:solidFill>
              </a:rPr>
              <a:t>Potential to offset tax impact of new levies requiring voter approval</a:t>
            </a:r>
            <a:r>
              <a:rPr lang="en-US" sz="2800" u="dbl" dirty="0" smtClean="0">
                <a:solidFill>
                  <a:schemeClr val="bg1"/>
                </a:solidFill>
              </a:rPr>
              <a:t>200,000</a:t>
            </a:r>
            <a:r>
              <a:rPr lang="en-US" sz="2800" dirty="0" smtClean="0">
                <a:solidFill>
                  <a:schemeClr val="bg1"/>
                </a:solidFill>
              </a:rPr>
              <a:t>	Total adopted budget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Funding Sources Determine Spending Authority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Additional Considerations: General Fund</a:t>
            </a:r>
            <a:endParaRPr lang="en-US" alt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6225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457200"/>
            <a:ext cx="8784493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53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Notice of Intent to Increase Permissive Levies</a:t>
            </a:r>
            <a:br>
              <a:rPr lang="en-US" sz="3200" dirty="0" smtClean="0"/>
            </a:br>
            <a:r>
              <a:rPr lang="en-US" sz="2800" dirty="0" smtClean="0"/>
              <a:t>Step 1: Determine Desired Outcome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 smtClean="0"/>
              <a:t>Questions to consider:</a:t>
            </a:r>
          </a:p>
          <a:p>
            <a:pPr marL="729854" indent="-385763">
              <a:buFont typeface="+mj-lt"/>
              <a:buAutoNum type="arabicPeriod"/>
            </a:pPr>
            <a:r>
              <a:rPr lang="en-US" sz="2400" dirty="0"/>
              <a:t>What </a:t>
            </a:r>
            <a:r>
              <a:rPr lang="en-US" sz="2400" i="1" dirty="0"/>
              <a:t>is</a:t>
            </a:r>
            <a:r>
              <a:rPr lang="en-US" sz="2400" dirty="0"/>
              <a:t> transparency?</a:t>
            </a:r>
          </a:p>
          <a:p>
            <a:pPr marL="729854" indent="-385763">
              <a:buFont typeface="+mj-lt"/>
              <a:buAutoNum type="arabicPeriod"/>
            </a:pPr>
            <a:r>
              <a:rPr lang="en-US" sz="2400" dirty="0"/>
              <a:t>When your constituents </a:t>
            </a:r>
            <a:r>
              <a:rPr lang="en-US" sz="2400" dirty="0" smtClean="0"/>
              <a:t>read the notice, what message(s) do you want them to hear?</a:t>
            </a:r>
          </a:p>
          <a:p>
            <a:pPr marL="729854" indent="-385763">
              <a:buFont typeface="+mj-lt"/>
              <a:buAutoNum type="arabicPeriod"/>
            </a:pPr>
            <a:r>
              <a:rPr lang="en-US" sz="2400" dirty="0" smtClean="0"/>
              <a:t>In the end, would you prefer this notice to err on the high or low side with regard to tax impact? </a:t>
            </a:r>
          </a:p>
          <a:p>
            <a:pPr marL="729854" indent="-385763">
              <a:buFont typeface="+mj-lt"/>
              <a:buAutoNum type="arabicPeriod"/>
            </a:pPr>
            <a:r>
              <a:rPr lang="en-US" sz="2400" dirty="0" smtClean="0"/>
              <a:t>What </a:t>
            </a:r>
            <a:r>
              <a:rPr lang="en-US" sz="2400" dirty="0"/>
              <a:t>is your strategy for managing the repercussions?</a:t>
            </a:r>
          </a:p>
          <a:p>
            <a:pPr marL="729854" indent="-385763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6944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u="sng" dirty="0" smtClean="0"/>
              <a:t>SB261 change in Guaranteed Tax Base (GTB) thresholds:</a:t>
            </a:r>
          </a:p>
          <a:p>
            <a:pPr lvl="1"/>
            <a:r>
              <a:rPr lang="en-US" sz="2600" dirty="0" smtClean="0"/>
              <a:t>FY18 and prior: 193%</a:t>
            </a:r>
          </a:p>
          <a:p>
            <a:pPr lvl="1"/>
            <a:r>
              <a:rPr lang="en-US" sz="2600" dirty="0" smtClean="0"/>
              <a:t>FY19: 216%</a:t>
            </a:r>
          </a:p>
          <a:p>
            <a:pPr lvl="1"/>
            <a:r>
              <a:rPr lang="en-US" sz="2600" dirty="0" smtClean="0"/>
              <a:t>FY20: 224%</a:t>
            </a:r>
          </a:p>
          <a:p>
            <a:pPr lvl="1"/>
            <a:r>
              <a:rPr lang="en-US" sz="2600" dirty="0" smtClean="0"/>
              <a:t>FY21: 232%</a:t>
            </a:r>
          </a:p>
          <a:p>
            <a:pPr marL="0" lvl="1" indent="0">
              <a:buNone/>
            </a:pPr>
            <a:endParaRPr lang="en-US" sz="2400" dirty="0"/>
          </a:p>
          <a:p>
            <a:pPr marL="0" lvl="1" indent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Practical impacts:</a:t>
            </a:r>
          </a:p>
          <a:p>
            <a:pPr lvl="1"/>
            <a:r>
              <a:rPr lang="en-US" sz="2600" b="1" dirty="0" smtClean="0">
                <a:solidFill>
                  <a:srgbClr val="FF0000"/>
                </a:solidFill>
              </a:rPr>
              <a:t>General Fund </a:t>
            </a:r>
            <a:r>
              <a:rPr lang="en-US" sz="2600" b="1" dirty="0">
                <a:solidFill>
                  <a:srgbClr val="FF0000"/>
                </a:solidFill>
              </a:rPr>
              <a:t>BASE levies </a:t>
            </a:r>
            <a:r>
              <a:rPr lang="en-US" sz="2600" b="1" dirty="0" smtClean="0">
                <a:solidFill>
                  <a:srgbClr val="FF0000"/>
                </a:solidFill>
              </a:rPr>
              <a:t>likely to decrease FY19 – FY21</a:t>
            </a:r>
          </a:p>
          <a:p>
            <a:pPr lvl="1"/>
            <a:r>
              <a:rPr lang="en-US" sz="2600" b="1" dirty="0" smtClean="0">
                <a:solidFill>
                  <a:srgbClr val="FF0000"/>
                </a:solidFill>
              </a:rPr>
              <a:t>Potential to offset permissive increases in other funds</a:t>
            </a:r>
          </a:p>
          <a:p>
            <a:pPr lvl="1"/>
            <a:r>
              <a:rPr lang="en-US" sz="2600" b="1" dirty="0" smtClean="0">
                <a:solidFill>
                  <a:srgbClr val="FF0000"/>
                </a:solidFill>
              </a:rPr>
              <a:t>Potential to offset tax impact of new levies requiring voter approval</a:t>
            </a:r>
            <a:r>
              <a:rPr lang="en-US" sz="2800" b="1" dirty="0" smtClean="0">
                <a:solidFill>
                  <a:schemeClr val="bg1"/>
                </a:solidFill>
              </a:rPr>
              <a:t>	</a:t>
            </a:r>
            <a:r>
              <a:rPr lang="en-US" sz="2800" dirty="0" smtClean="0">
                <a:solidFill>
                  <a:schemeClr val="bg1"/>
                </a:solidFill>
              </a:rPr>
              <a:t>Total adopted budget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+mj-lt"/>
              </a:rPr>
              <a:t>Funding Sources Determine Spending Authority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+mj-lt"/>
              </a:rPr>
              <a:t>Additional Considerations: General Fund</a:t>
            </a:r>
            <a:endParaRPr lang="en-US" alt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0063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90000"/>
          </a:bodyPr>
          <a:lstStyle/>
          <a:p>
            <a:r>
              <a:rPr lang="en-US" sz="3200" dirty="0">
                <a:ea typeface="+mn-ea"/>
                <a:cs typeface="+mn-cs"/>
              </a:rPr>
              <a:t>Funding Sources Determine Spending Authority</a:t>
            </a:r>
            <a:br>
              <a:rPr lang="en-US" sz="3200" dirty="0">
                <a:ea typeface="+mn-ea"/>
                <a:cs typeface="+mn-cs"/>
              </a:rPr>
            </a:br>
            <a:r>
              <a:rPr lang="en-US" altLang="en-US" sz="2700" dirty="0">
                <a:ea typeface="+mn-ea"/>
                <a:cs typeface="+mn-cs"/>
              </a:rPr>
              <a:t>Additional Considerations: </a:t>
            </a:r>
            <a:r>
              <a:rPr lang="en-US" altLang="en-US" sz="2700" dirty="0" smtClean="0">
                <a:ea typeface="+mn-ea"/>
                <a:cs typeface="+mn-cs"/>
              </a:rPr>
              <a:t>Building Reserve Fund Changes</a:t>
            </a:r>
            <a:endParaRPr lang="en-US" altLang="en-US" sz="2700" dirty="0"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u="sng" dirty="0" smtClean="0"/>
              <a:t>Structure:</a:t>
            </a:r>
          </a:p>
          <a:p>
            <a:pPr marL="685800" lvl="1" indent="-342900">
              <a:lnSpc>
                <a:spcPct val="114000"/>
              </a:lnSpc>
              <a:spcBef>
                <a:spcPts val="0"/>
              </a:spcBef>
            </a:pPr>
            <a:r>
              <a:rPr lang="en-US" sz="2400" dirty="0" smtClean="0"/>
              <a:t>NEW </a:t>
            </a:r>
            <a:r>
              <a:rPr lang="en-US" sz="2400" dirty="0"/>
              <a:t>permissive levy for school facility maintenance</a:t>
            </a:r>
          </a:p>
          <a:p>
            <a:pPr marL="685800" lvl="1" indent="-342900">
              <a:lnSpc>
                <a:spcPct val="114000"/>
              </a:lnSpc>
              <a:spcBef>
                <a:spcPts val="0"/>
              </a:spcBef>
            </a:pPr>
            <a:r>
              <a:rPr lang="en-US" sz="2400" dirty="0"/>
              <a:t>Max annual contribution amount </a:t>
            </a:r>
            <a:r>
              <a:rPr lang="en-US" sz="2400" dirty="0" smtClean="0"/>
              <a:t>from ALL sources</a:t>
            </a:r>
            <a:endParaRPr lang="en-US" sz="2400" dirty="0"/>
          </a:p>
          <a:p>
            <a:pPr marL="1028700" lvl="3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2400" b="1" dirty="0"/>
              <a:t>$15,000 </a:t>
            </a:r>
            <a:r>
              <a:rPr lang="en-US" sz="2400" b="1" dirty="0" smtClean="0"/>
              <a:t>+ </a:t>
            </a:r>
            <a:r>
              <a:rPr lang="en-US" sz="2400" b="1" dirty="0"/>
              <a:t>(budget limit ANB x $100</a:t>
            </a:r>
            <a:r>
              <a:rPr lang="en-US" sz="2400" b="1" dirty="0" smtClean="0"/>
              <a:t>)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3581400"/>
            <a:ext cx="1443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Examples: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4286413"/>
          <a:ext cx="57912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9945">
                  <a:extLst>
                    <a:ext uri="{9D8B030D-6E8A-4147-A177-3AD203B41FA5}">
                      <a16:colId xmlns:a16="http://schemas.microsoft.com/office/drawing/2014/main" val="3654902181"/>
                    </a:ext>
                  </a:extLst>
                </a:gridCol>
                <a:gridCol w="3411255">
                  <a:extLst>
                    <a:ext uri="{9D8B030D-6E8A-4147-A177-3AD203B41FA5}">
                      <a16:colId xmlns:a16="http://schemas.microsoft.com/office/drawing/2014/main" val="22012439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</a:t>
                      </a:r>
                      <a:r>
                        <a:rPr lang="en-US" baseline="0" dirty="0" smtClean="0"/>
                        <a:t> Annual Contribution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326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baseline="0" dirty="0" smtClean="0"/>
                        <a:t> 25,000   (100 x $100 + $15,000)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583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$ 75,000   (500 x $100 + $15,000)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929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$100,000  (750 x $100 + $15,000)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374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365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u="sng" dirty="0"/>
              <a:t>Structure:</a:t>
            </a:r>
          </a:p>
          <a:p>
            <a:pPr marL="685800" lvl="1" indent="-342900">
              <a:lnSpc>
                <a:spcPct val="114000"/>
              </a:lnSpc>
              <a:spcBef>
                <a:spcPts val="0"/>
              </a:spcBef>
            </a:pPr>
            <a:r>
              <a:rPr lang="en-US" sz="2400" dirty="0"/>
              <a:t>NEW permissive levy for school facility maintenance</a:t>
            </a:r>
          </a:p>
          <a:p>
            <a:pPr marL="685800" lvl="1" indent="-342900">
              <a:lnSpc>
                <a:spcPct val="114000"/>
              </a:lnSpc>
              <a:spcBef>
                <a:spcPts val="0"/>
              </a:spcBef>
            </a:pPr>
            <a:r>
              <a:rPr lang="en-US" sz="2400" dirty="0"/>
              <a:t>Max annual contribution amount from ALL sources</a:t>
            </a:r>
          </a:p>
          <a:p>
            <a:pPr marL="1028700" lvl="3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2400" b="1" dirty="0"/>
              <a:t>$15,000 </a:t>
            </a:r>
            <a:r>
              <a:rPr lang="en-US" sz="2400" b="1" dirty="0" smtClean="0"/>
              <a:t>+ </a:t>
            </a:r>
            <a:r>
              <a:rPr lang="en-US" sz="2400" b="1" dirty="0"/>
              <a:t>(budget limit ANB x $100)</a:t>
            </a:r>
          </a:p>
          <a:p>
            <a:pPr marL="1085850" lvl="2" indent="-342900">
              <a:lnSpc>
                <a:spcPct val="114000"/>
              </a:lnSpc>
              <a:spcBef>
                <a:spcPts val="0"/>
              </a:spcBef>
            </a:pPr>
            <a:r>
              <a:rPr lang="en-US" sz="2000" dirty="0" smtClean="0">
                <a:latin typeface="+mj-lt"/>
              </a:rPr>
              <a:t>Remember </a:t>
            </a:r>
            <a:r>
              <a:rPr lang="en-US" sz="2000" dirty="0">
                <a:latin typeface="+mj-lt"/>
              </a:rPr>
              <a:t>to include in </a:t>
            </a:r>
            <a:r>
              <a:rPr lang="en-US" sz="2000" dirty="0" smtClean="0">
                <a:latin typeface="+mj-lt"/>
              </a:rPr>
              <a:t>SB307 notice </a:t>
            </a:r>
            <a:r>
              <a:rPr lang="en-US" sz="2000" dirty="0">
                <a:latin typeface="+mj-lt"/>
              </a:rPr>
              <a:t>if you currently intend to </a:t>
            </a:r>
            <a:r>
              <a:rPr lang="en-US" sz="2000" dirty="0" smtClean="0">
                <a:latin typeface="+mj-lt"/>
              </a:rPr>
              <a:t>levy</a:t>
            </a:r>
          </a:p>
          <a:p>
            <a:pPr marL="1085850" lvl="2" indent="-342900">
              <a:lnSpc>
                <a:spcPct val="114000"/>
              </a:lnSpc>
              <a:spcBef>
                <a:spcPts val="0"/>
              </a:spcBef>
            </a:pPr>
            <a:r>
              <a:rPr lang="en-US" sz="2000" dirty="0" smtClean="0">
                <a:latin typeface="+mj-lt"/>
              </a:rPr>
              <a:t>Threat of state funding</a:t>
            </a:r>
            <a:endParaRPr lang="en-US" sz="2000" dirty="0">
              <a:latin typeface="+mj-lt"/>
            </a:endParaRPr>
          </a:p>
          <a:p>
            <a:pPr marL="685800" lvl="1" indent="-342900">
              <a:lnSpc>
                <a:spcPct val="114000"/>
              </a:lnSpc>
              <a:spcBef>
                <a:spcPts val="0"/>
              </a:spcBef>
            </a:pPr>
            <a:r>
              <a:rPr lang="en-US" sz="2400" dirty="0" smtClean="0">
                <a:latin typeface="+mj-lt"/>
              </a:rPr>
              <a:t>Requires </a:t>
            </a:r>
            <a:r>
              <a:rPr lang="en-US" sz="2400" dirty="0">
                <a:latin typeface="+mj-lt"/>
              </a:rPr>
              <a:t>use of Project Reporter Codes in Building Reserve </a:t>
            </a:r>
            <a:r>
              <a:rPr lang="en-US" sz="2400" dirty="0" smtClean="0">
                <a:latin typeface="+mj-lt"/>
              </a:rPr>
              <a:t>Fund</a:t>
            </a:r>
          </a:p>
          <a:p>
            <a:pPr marL="1085850" lvl="2" indent="-342900">
              <a:lnSpc>
                <a:spcPct val="114000"/>
              </a:lnSpc>
              <a:spcBef>
                <a:spcPts val="0"/>
              </a:spcBef>
            </a:pPr>
            <a:r>
              <a:rPr lang="en-US" sz="2000" dirty="0" smtClean="0">
                <a:latin typeface="+mj-lt"/>
              </a:rPr>
              <a:t>Balance sheet accounts (including cash and fund balance), revenues, and expenditures all tracked separately</a:t>
            </a:r>
          </a:p>
          <a:p>
            <a:pPr marL="1085850" lvl="2" indent="-342900">
              <a:lnSpc>
                <a:spcPct val="114000"/>
              </a:lnSpc>
              <a:spcBef>
                <a:spcPts val="0"/>
              </a:spcBef>
            </a:pPr>
            <a:r>
              <a:rPr lang="en-US" sz="2000" dirty="0" smtClean="0">
                <a:latin typeface="+mj-lt"/>
              </a:rPr>
              <a:t>Reconcile PRCs monthly!  Recommend using </a:t>
            </a:r>
            <a:r>
              <a:rPr lang="en-US" sz="2000" dirty="0" smtClean="0">
                <a:latin typeface="+mj-lt"/>
                <a:hlinkClick r:id="rId2"/>
              </a:rPr>
              <a:t>OPI Fund 15 spreadsheet</a:t>
            </a:r>
            <a:endParaRPr lang="en-US" sz="2000" dirty="0">
              <a:latin typeface="+mj-lt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90000"/>
          </a:bodyPr>
          <a:lstStyle/>
          <a:p>
            <a:r>
              <a:rPr lang="en-US" sz="3200" dirty="0">
                <a:ea typeface="+mn-ea"/>
                <a:cs typeface="+mn-cs"/>
              </a:rPr>
              <a:t>Funding Sources Determine Spending Authority</a:t>
            </a:r>
            <a:br>
              <a:rPr lang="en-US" sz="3200" dirty="0">
                <a:ea typeface="+mn-ea"/>
                <a:cs typeface="+mn-cs"/>
              </a:rPr>
            </a:br>
            <a:r>
              <a:rPr lang="en-US" altLang="en-US" sz="2700" dirty="0">
                <a:ea typeface="+mn-ea"/>
                <a:cs typeface="+mn-cs"/>
              </a:rPr>
              <a:t>Additional Considerations: </a:t>
            </a:r>
            <a:r>
              <a:rPr lang="en-US" altLang="en-US" sz="2700" dirty="0" smtClean="0">
                <a:ea typeface="+mn-ea"/>
                <a:cs typeface="+mn-cs"/>
              </a:rPr>
              <a:t>Building Reserve Fund Changes</a:t>
            </a:r>
            <a:endParaRPr lang="en-US" altLang="en-US" sz="27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744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u="sng" dirty="0" smtClean="0"/>
              <a:t>Allowable Uses:</a:t>
            </a:r>
          </a:p>
          <a:p>
            <a:pPr marL="914400" lvl="2" indent="-514350">
              <a:lnSpc>
                <a:spcPct val="114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Repairs categorized as ‘safety,’ ‘damage/wear out,’ or ‘codes and standards’ in 2008 Facility Condition Inventory, </a:t>
            </a:r>
            <a:r>
              <a:rPr lang="en-US" i="1" dirty="0" smtClean="0"/>
              <a:t>then</a:t>
            </a:r>
            <a:r>
              <a:rPr lang="en-US" dirty="0" smtClean="0"/>
              <a:t>:</a:t>
            </a:r>
          </a:p>
          <a:p>
            <a:pPr marL="914400" lvl="2" indent="-514350">
              <a:lnSpc>
                <a:spcPct val="114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Updating FCI</a:t>
            </a:r>
          </a:p>
          <a:p>
            <a:pPr marL="914400" lvl="2" indent="-514350">
              <a:lnSpc>
                <a:spcPct val="114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New projects </a:t>
            </a:r>
            <a:r>
              <a:rPr lang="en-US" dirty="0" smtClean="0"/>
              <a:t>designed to produce operational </a:t>
            </a:r>
            <a:r>
              <a:rPr lang="en-US" dirty="0"/>
              <a:t>efficiencies such </a:t>
            </a:r>
            <a:r>
              <a:rPr lang="en-US" dirty="0" smtClean="0"/>
              <a:t>as:</a:t>
            </a:r>
          </a:p>
          <a:p>
            <a:pPr marL="1200150" lvl="3" indent="-342900">
              <a:lnSpc>
                <a:spcPct val="114000"/>
              </a:lnSpc>
              <a:spcBef>
                <a:spcPts val="0"/>
              </a:spcBef>
            </a:pPr>
            <a:r>
              <a:rPr lang="en-US" dirty="0"/>
              <a:t>U</a:t>
            </a:r>
            <a:r>
              <a:rPr lang="en-US" dirty="0" smtClean="0"/>
              <a:t>tility savings</a:t>
            </a:r>
          </a:p>
          <a:p>
            <a:pPr marL="1200150" lvl="3" indent="-342900">
              <a:lnSpc>
                <a:spcPct val="114000"/>
              </a:lnSpc>
              <a:spcBef>
                <a:spcPts val="0"/>
              </a:spcBef>
            </a:pPr>
            <a:r>
              <a:rPr lang="en-US" dirty="0"/>
              <a:t>R</a:t>
            </a:r>
            <a:r>
              <a:rPr lang="en-US" dirty="0" smtClean="0"/>
              <a:t>educed </a:t>
            </a:r>
            <a:r>
              <a:rPr lang="en-US" dirty="0"/>
              <a:t>future maintenance </a:t>
            </a:r>
            <a:r>
              <a:rPr lang="en-US" dirty="0" smtClean="0"/>
              <a:t>costs</a:t>
            </a:r>
          </a:p>
          <a:p>
            <a:pPr marL="1200150" lvl="3" indent="-342900">
              <a:lnSpc>
                <a:spcPct val="114000"/>
              </a:lnSpc>
              <a:spcBef>
                <a:spcPts val="0"/>
              </a:spcBef>
            </a:pPr>
            <a:r>
              <a:rPr lang="en-US" dirty="0" smtClean="0"/>
              <a:t>Improved </a:t>
            </a:r>
            <a:r>
              <a:rPr lang="en-US" dirty="0"/>
              <a:t>utilization of </a:t>
            </a:r>
            <a:r>
              <a:rPr lang="en-US" dirty="0" smtClean="0"/>
              <a:t>staff</a:t>
            </a:r>
          </a:p>
          <a:p>
            <a:pPr marL="1200150" lvl="3" indent="-342900">
              <a:lnSpc>
                <a:spcPct val="114000"/>
              </a:lnSpc>
              <a:spcBef>
                <a:spcPts val="0"/>
              </a:spcBef>
            </a:pPr>
            <a:r>
              <a:rPr lang="en-US" dirty="0" smtClean="0"/>
              <a:t>Enhanced </a:t>
            </a:r>
            <a:r>
              <a:rPr lang="en-US" dirty="0"/>
              <a:t>learning environments for </a:t>
            </a:r>
            <a:r>
              <a:rPr lang="en-US" dirty="0" smtClean="0"/>
              <a:t>students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90000"/>
          </a:bodyPr>
          <a:lstStyle/>
          <a:p>
            <a:r>
              <a:rPr lang="en-US" sz="3200" dirty="0">
                <a:ea typeface="+mn-ea"/>
                <a:cs typeface="+mn-cs"/>
              </a:rPr>
              <a:t>Funding Sources Determine Spending Authority</a:t>
            </a:r>
            <a:br>
              <a:rPr lang="en-US" sz="3200" dirty="0">
                <a:ea typeface="+mn-ea"/>
                <a:cs typeface="+mn-cs"/>
              </a:rPr>
            </a:br>
            <a:r>
              <a:rPr lang="en-US" altLang="en-US" sz="2700" dirty="0">
                <a:ea typeface="+mn-ea"/>
                <a:cs typeface="+mn-cs"/>
              </a:rPr>
              <a:t>Additional Considerations: </a:t>
            </a:r>
            <a:r>
              <a:rPr lang="en-US" altLang="en-US" sz="2700" dirty="0" smtClean="0">
                <a:ea typeface="+mn-ea"/>
                <a:cs typeface="+mn-cs"/>
              </a:rPr>
              <a:t>Building Reserve Fund Changes</a:t>
            </a:r>
            <a:endParaRPr lang="en-US" altLang="en-US" sz="27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497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u="sng" dirty="0" smtClean="0"/>
              <a:t>Timeline:</a:t>
            </a:r>
            <a:endParaRPr lang="en-US" dirty="0"/>
          </a:p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endParaRPr lang="en-US" u="sng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08539"/>
              </p:ext>
            </p:extLst>
          </p:nvPr>
        </p:nvGraphicFramePr>
        <p:xfrm>
          <a:off x="609600" y="2401796"/>
          <a:ext cx="79248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72314670"/>
                    </a:ext>
                  </a:extLst>
                </a:gridCol>
                <a:gridCol w="4953000">
                  <a:extLst>
                    <a:ext uri="{9D8B030D-6E8A-4147-A177-3AD203B41FA5}">
                      <a16:colId xmlns:a16="http://schemas.microsoft.com/office/drawing/2014/main" val="19409764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Date/Deadline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Event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5744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March 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0" dirty="0" smtClean="0"/>
                        <a:t>OPI</a:t>
                      </a:r>
                      <a:r>
                        <a:rPr lang="en-US" sz="2000" i="0" baseline="0" dirty="0" smtClean="0"/>
                        <a:t> releases estimate of </a:t>
                      </a:r>
                      <a:r>
                        <a:rPr lang="en-US" sz="2000" i="1" baseline="0" dirty="0" smtClean="0"/>
                        <a:t>maximum </a:t>
                      </a:r>
                      <a:r>
                        <a:rPr lang="en-US" sz="2000" i="0" baseline="0" dirty="0" smtClean="0"/>
                        <a:t>state funding for </a:t>
                      </a:r>
                      <a:r>
                        <a:rPr lang="en-US" sz="2000" i="0" baseline="0" smtClean="0"/>
                        <a:t>ensuing year ($0 for FY19)</a:t>
                      </a:r>
                      <a:endParaRPr lang="en-US" sz="20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1324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March 31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SB307 notice published, to include: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Projects expected to be pursued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Funding sources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Funds &amp; mills to be raised by levy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3843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August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Budgets</a:t>
                      </a:r>
                      <a:r>
                        <a:rPr lang="en-US" sz="2000" baseline="0" dirty="0" smtClean="0"/>
                        <a:t> adopted, levies set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507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Last working day in May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State funding distributed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8320824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90000"/>
          </a:bodyPr>
          <a:lstStyle/>
          <a:p>
            <a:r>
              <a:rPr lang="en-US" sz="3200" dirty="0">
                <a:ea typeface="+mn-ea"/>
                <a:cs typeface="+mn-cs"/>
              </a:rPr>
              <a:t>Funding Sources Determine Spending Authority</a:t>
            </a:r>
            <a:br>
              <a:rPr lang="en-US" sz="3200" dirty="0">
                <a:ea typeface="+mn-ea"/>
                <a:cs typeface="+mn-cs"/>
              </a:rPr>
            </a:br>
            <a:r>
              <a:rPr lang="en-US" altLang="en-US" sz="2700" dirty="0">
                <a:ea typeface="+mn-ea"/>
                <a:cs typeface="+mn-cs"/>
              </a:rPr>
              <a:t>Additional Considerations: </a:t>
            </a:r>
            <a:r>
              <a:rPr lang="en-US" altLang="en-US" sz="2700" dirty="0" smtClean="0">
                <a:ea typeface="+mn-ea"/>
                <a:cs typeface="+mn-cs"/>
              </a:rPr>
              <a:t>Building Reserve Fund Changes</a:t>
            </a:r>
            <a:endParaRPr lang="en-US" altLang="en-US" sz="27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622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u="sng" dirty="0" smtClean="0"/>
              <a:t>Reduced School Funding Sources:</a:t>
            </a:r>
            <a:endParaRPr lang="en-US" sz="2400" dirty="0" smtClean="0"/>
          </a:p>
          <a:p>
            <a:pPr marL="857250" lvl="2" indent="-457200">
              <a:lnSpc>
                <a:spcPct val="114000"/>
              </a:lnSpc>
              <a:spcBef>
                <a:spcPts val="0"/>
              </a:spcBef>
            </a:pPr>
            <a:r>
              <a:rPr lang="en-US" sz="2600" dirty="0">
                <a:solidFill>
                  <a:schemeClr val="bg1">
                    <a:lumMod val="75000"/>
                  </a:schemeClr>
                </a:solidFill>
              </a:rPr>
              <a:t>Transportation Fund Block Grant (10-3444) – eliminated beginning in FY19</a:t>
            </a:r>
          </a:p>
          <a:p>
            <a:pPr marL="857250" lvl="2" indent="-457200">
              <a:lnSpc>
                <a:spcPct val="114000"/>
              </a:lnSpc>
              <a:spcBef>
                <a:spcPts val="0"/>
              </a:spcBef>
            </a:pPr>
            <a:r>
              <a:rPr lang="en-US" sz="2600" dirty="0">
                <a:solidFill>
                  <a:schemeClr val="bg1">
                    <a:lumMod val="75000"/>
                  </a:schemeClr>
                </a:solidFill>
              </a:rPr>
              <a:t>State Transportation Reimbursement – reduced by estimated 16.3% beginning in FY18</a:t>
            </a:r>
          </a:p>
          <a:p>
            <a:pPr marL="857250" lvl="2" indent="-457200">
              <a:lnSpc>
                <a:spcPct val="114000"/>
              </a:lnSpc>
              <a:spcBef>
                <a:spcPts val="0"/>
              </a:spcBef>
            </a:pPr>
            <a:r>
              <a:rPr lang="en-US" sz="2600" b="1" dirty="0" smtClean="0"/>
              <a:t>Combined </a:t>
            </a:r>
            <a:r>
              <a:rPr lang="en-US" sz="2600" b="1" dirty="0"/>
              <a:t>Fund Block Grant (??-3445) – </a:t>
            </a:r>
            <a:r>
              <a:rPr lang="en-US" sz="2600" b="1" dirty="0" smtClean="0"/>
              <a:t>permanently eliminated beginning in FY19</a:t>
            </a:r>
            <a:endParaRPr lang="en-US" sz="2600" b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/>
          <a:p>
            <a:r>
              <a:rPr lang="en-US" sz="3200" dirty="0">
                <a:ea typeface="+mn-ea"/>
                <a:cs typeface="+mn-cs"/>
              </a:rPr>
              <a:t>Funding Sources Determine Spending Authority</a:t>
            </a:r>
            <a:br>
              <a:rPr lang="en-US" sz="3200" dirty="0">
                <a:ea typeface="+mn-ea"/>
                <a:cs typeface="+mn-cs"/>
              </a:rPr>
            </a:br>
            <a:r>
              <a:rPr lang="en-US" altLang="en-US" sz="2700" dirty="0">
                <a:ea typeface="+mn-ea"/>
                <a:cs typeface="+mn-cs"/>
              </a:rPr>
              <a:t>Additional Considerations: </a:t>
            </a:r>
            <a:r>
              <a:rPr lang="en-US" altLang="en-US" sz="2700" dirty="0" smtClean="0">
                <a:ea typeface="+mn-ea"/>
                <a:cs typeface="+mn-cs"/>
              </a:rPr>
              <a:t>Special Session Changes</a:t>
            </a:r>
            <a:endParaRPr lang="en-US" altLang="en-US" sz="27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614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500063" y="2149475"/>
          <a:ext cx="7881938" cy="3108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0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0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80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Funding Sources</a:t>
                      </a:r>
                      <a:r>
                        <a:rPr lang="en-US" sz="2400" baseline="0" dirty="0" smtClean="0"/>
                        <a:t> Determine Spending Authority (Budget)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Spending Authority (Budget) Determines</a:t>
                      </a:r>
                      <a:r>
                        <a:rPr lang="en-US" sz="2400" baseline="0" dirty="0" smtClean="0"/>
                        <a:t> Funding Sources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 (01)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Transportation (10)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Bus Depreciation</a:t>
                      </a:r>
                      <a:r>
                        <a:rPr lang="en-US" sz="2400" baseline="0" dirty="0" smtClean="0"/>
                        <a:t> (11)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Tuition (13)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Technology (28)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Retirement (14)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Flexibility (29)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Adult Ed (17)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Building Reserve (61)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Debt Service (50) </a:t>
                      </a:r>
                      <a:endParaRPr lang="en-US" sz="2400" dirty="0"/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67" name="TextBox 6"/>
          <p:cNvSpPr txBox="1">
            <a:spLocks noChangeArrowheads="1"/>
          </p:cNvSpPr>
          <p:nvPr/>
        </p:nvSpPr>
        <p:spPr bwMode="auto">
          <a:xfrm>
            <a:off x="481013" y="2133600"/>
            <a:ext cx="3962400" cy="457041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200" u="sng">
                <a:solidFill>
                  <a:srgbClr val="FF0000"/>
                </a:solidFill>
              </a:rPr>
              <a:t>YOUR JOB:</a:t>
            </a:r>
            <a:r>
              <a:rPr lang="en-US" altLang="en-US" sz="2200">
                <a:solidFill>
                  <a:srgbClr val="FF0000"/>
                </a:solidFill>
              </a:rPr>
              <a:t> Determine how much money you have available and develop a spending plan to fit that amount.</a:t>
            </a:r>
          </a:p>
        </p:txBody>
      </p:sp>
      <p:sp>
        <p:nvSpPr>
          <p:cNvPr id="2" name="Rectangle 1"/>
          <p:cNvSpPr/>
          <p:nvPr/>
        </p:nvSpPr>
        <p:spPr>
          <a:xfrm>
            <a:off x="4470400" y="2049463"/>
            <a:ext cx="4597400" cy="383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To the Spreadsheet!</a:t>
            </a:r>
          </a:p>
          <a:p>
            <a:pPr algn="ctr">
              <a:defRPr/>
            </a:pP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28650" y="187974"/>
            <a:ext cx="8062913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/>
              <a:t>Financing Sources for Budgeted Funds</a:t>
            </a:r>
            <a:br>
              <a:rPr lang="en-US" altLang="en-US" sz="4000" dirty="0" smtClean="0"/>
            </a:br>
            <a:r>
              <a:rPr lang="en-US" altLang="en-US" sz="3100" dirty="0" smtClean="0"/>
              <a:t>Funding Sources Determine Spending Authority</a:t>
            </a:r>
          </a:p>
        </p:txBody>
      </p:sp>
    </p:spTree>
    <p:extLst>
      <p:ext uri="{BB962C8B-B14F-4D97-AF65-F5344CB8AC3E}">
        <p14:creationId xmlns:p14="http://schemas.microsoft.com/office/powerpoint/2010/main" val="341590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Notice of Intent to Increase </a:t>
            </a:r>
            <a:br>
              <a:rPr lang="en-US" dirty="0" smtClean="0"/>
            </a:br>
            <a:r>
              <a:rPr lang="en-US" dirty="0" smtClean="0"/>
              <a:t>Permissive Levies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Recommended Steps to Completion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Determine desired outcome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Complete budget projections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b="1" dirty="0" smtClean="0"/>
              <a:t>Finalize the notice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4048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Finalizing the Notice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u="sng" dirty="0" smtClean="0"/>
              <a:t>Next steps:</a:t>
            </a:r>
          </a:p>
          <a:p>
            <a:pPr marL="729854" indent="-385763">
              <a:buFont typeface="+mj-lt"/>
              <a:buAutoNum type="arabicPeriod"/>
            </a:pPr>
            <a:r>
              <a:rPr lang="en-US" sz="2400" dirty="0" smtClean="0"/>
              <a:t>Decide what to include in notice</a:t>
            </a:r>
          </a:p>
          <a:p>
            <a:pPr marL="729854" indent="-385763">
              <a:buFont typeface="+mj-lt"/>
              <a:buAutoNum type="arabicPeriod"/>
            </a:pPr>
            <a:r>
              <a:rPr lang="en-US" sz="2400" dirty="0" smtClean="0"/>
              <a:t>Develop notice language…</a:t>
            </a:r>
          </a:p>
          <a:p>
            <a:pPr marL="729854" indent="-385763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</a:rPr>
              <a:t>Refine numbers</a:t>
            </a:r>
          </a:p>
          <a:p>
            <a:pPr marL="729854" indent="-385763"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</a:rPr>
              <a:t>Make year-end spending decisions with ending fund balance, ensuing year taxes in mind</a:t>
            </a:r>
            <a:endParaRPr lang="en-US" sz="2400" dirty="0">
              <a:solidFill>
                <a:schemeClr val="bg1"/>
              </a:solidFill>
            </a:endParaRPr>
          </a:p>
          <a:p>
            <a:pPr marL="729854" indent="-385763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8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Notice of Intent to Increase Permissive Levies</a:t>
            </a:r>
            <a:br>
              <a:rPr lang="en-US" sz="3200" dirty="0" smtClean="0"/>
            </a:br>
            <a:r>
              <a:rPr lang="en-US" sz="2800" dirty="0" smtClean="0"/>
              <a:t>Step 1: Determine Desired Outcome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 smtClean="0"/>
              <a:t>Questions to consider:</a:t>
            </a:r>
          </a:p>
          <a:p>
            <a:pPr marL="729854" indent="-385763">
              <a:buFont typeface="+mj-lt"/>
              <a:buAutoNum type="arabicPeriod"/>
            </a:pPr>
            <a:r>
              <a:rPr lang="en-US" sz="2400" dirty="0"/>
              <a:t>What </a:t>
            </a:r>
            <a:r>
              <a:rPr lang="en-US" sz="2400" i="1" dirty="0"/>
              <a:t>is</a:t>
            </a:r>
            <a:r>
              <a:rPr lang="en-US" sz="2400" dirty="0"/>
              <a:t> transparency?</a:t>
            </a:r>
          </a:p>
          <a:p>
            <a:pPr marL="729854" indent="-385763">
              <a:buFont typeface="+mj-lt"/>
              <a:buAutoNum type="arabicPeriod"/>
            </a:pPr>
            <a:r>
              <a:rPr lang="en-US" sz="2400" dirty="0"/>
              <a:t>When your constituents </a:t>
            </a:r>
            <a:r>
              <a:rPr lang="en-US" sz="2400" dirty="0" smtClean="0"/>
              <a:t>read the notice, what message(s) do you want them to hear?</a:t>
            </a:r>
          </a:p>
          <a:p>
            <a:pPr marL="729854" indent="-385763">
              <a:buFont typeface="+mj-lt"/>
              <a:buAutoNum type="arabicPeriod"/>
            </a:pPr>
            <a:r>
              <a:rPr lang="en-US" sz="2400" dirty="0" smtClean="0"/>
              <a:t>In the end, would you prefer this notice to err on the high or low side with regard to tax impact? </a:t>
            </a:r>
          </a:p>
          <a:p>
            <a:pPr marL="729854" indent="-385763">
              <a:buFont typeface="+mj-lt"/>
              <a:buAutoNum type="arabicPeriod"/>
            </a:pPr>
            <a:r>
              <a:rPr lang="en-US" sz="2400" dirty="0" smtClean="0"/>
              <a:t>What </a:t>
            </a:r>
            <a:r>
              <a:rPr lang="en-US" sz="2400" dirty="0"/>
              <a:t>is your strategy for managing the repercussions?</a:t>
            </a:r>
          </a:p>
          <a:p>
            <a:pPr marL="729854" indent="-385763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4319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85800" y="1752600"/>
          <a:ext cx="7772400" cy="4107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404246653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80527816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62039740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Budgeted Fund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Permissive Levy?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Voted Levy?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629885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General Fund (01)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0144303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Transportation Fund (10)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7915849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Bus Depreciation</a:t>
                      </a:r>
                      <a:r>
                        <a:rPr lang="en-US" sz="2000" baseline="0" dirty="0" smtClean="0"/>
                        <a:t> Fund (11)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938964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Tuition Fund (13)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991827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Retirement</a:t>
                      </a:r>
                      <a:r>
                        <a:rPr lang="en-US" sz="2000" baseline="0" dirty="0" smtClean="0"/>
                        <a:t> Fund (14)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N/A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3394983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Adult Ed Fund (17)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004377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Technology Fund (28)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2364904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Flexibility Fund</a:t>
                      </a:r>
                      <a:r>
                        <a:rPr lang="en-US" sz="2000" baseline="0" dirty="0" smtClean="0"/>
                        <a:t> (29)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704385509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Debt Service Fund (50)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2589390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Building Reserve Fund (61)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68999422"/>
                  </a:ext>
                </a:extLst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Notice of Intent to Increase Permissive Levies</a:t>
            </a:r>
            <a:br>
              <a:rPr lang="en-US" sz="3200" dirty="0" smtClean="0"/>
            </a:br>
            <a:r>
              <a:rPr lang="en-US" sz="2800" dirty="0" smtClean="0"/>
              <a:t>Step 1: Determine Desired Outcome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4544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Finalizing the Notice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u="sng" dirty="0" smtClean="0"/>
              <a:t>Next steps:</a:t>
            </a:r>
          </a:p>
          <a:p>
            <a:pPr marL="729854" indent="-385763">
              <a:buFont typeface="+mj-lt"/>
              <a:buAutoNum type="arabicPeriod"/>
            </a:pPr>
            <a:r>
              <a:rPr lang="en-US" sz="2400" dirty="0" smtClean="0"/>
              <a:t>Decide what to include in notice</a:t>
            </a:r>
          </a:p>
          <a:p>
            <a:pPr marL="729854" indent="-385763">
              <a:buFont typeface="+mj-lt"/>
              <a:buAutoNum type="arabicPeriod"/>
            </a:pPr>
            <a:r>
              <a:rPr lang="en-US" sz="2400" dirty="0" smtClean="0"/>
              <a:t>Develop notice language</a:t>
            </a:r>
          </a:p>
          <a:p>
            <a:pPr marL="729854" indent="-385763">
              <a:buFont typeface="+mj-lt"/>
              <a:buAutoNum type="arabicPeriod"/>
            </a:pPr>
            <a:r>
              <a:rPr lang="en-US" sz="2400" dirty="0" smtClean="0"/>
              <a:t>Get Board approval, post notice as required</a:t>
            </a:r>
          </a:p>
          <a:p>
            <a:pPr marL="729854" indent="-385763">
              <a:buFont typeface="+mj-lt"/>
              <a:buAutoNum type="arabicPeriod"/>
            </a:pPr>
            <a:r>
              <a:rPr lang="en-US" sz="2400" dirty="0" smtClean="0"/>
              <a:t>Refine numbers</a:t>
            </a:r>
          </a:p>
          <a:p>
            <a:pPr marL="729854" indent="-385763">
              <a:buFont typeface="+mj-lt"/>
              <a:buAutoNum type="arabicPeriod"/>
            </a:pPr>
            <a:r>
              <a:rPr lang="en-US" sz="2400" dirty="0" smtClean="0"/>
              <a:t>Make year-end spending decisions with ending fund balance, ensuing year taxes in mind</a:t>
            </a:r>
            <a:endParaRPr lang="en-US" sz="2400" dirty="0"/>
          </a:p>
          <a:p>
            <a:pPr marL="729854" indent="-385763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96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dirty="0" smtClean="0"/>
              <a:t>THANK YOU FOR COMING!!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8305800" cy="2590800"/>
          </a:xfrm>
        </p:spPr>
        <p:txBody>
          <a:bodyPr numCol="2"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Mike Waterman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Director of Business Services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Bozeman Public Schools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W: 406-522-6097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C: 406-589-4027</a:t>
            </a:r>
          </a:p>
          <a:p>
            <a:r>
              <a:rPr lang="en-US" sz="2000" dirty="0" smtClean="0">
                <a:solidFill>
                  <a:schemeClr val="tx1"/>
                </a:solidFill>
                <a:hlinkClick r:id="rId2"/>
              </a:rPr>
              <a:t>mike.waterman@bsd7.org</a:t>
            </a:r>
            <a:endParaRPr lang="en-US" sz="2000" dirty="0" smtClean="0">
              <a:solidFill>
                <a:schemeClr val="tx1"/>
              </a:solidFill>
            </a:endParaRP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Denise Williams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Executive Director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MASBO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W: 406-461-3659</a:t>
            </a:r>
          </a:p>
          <a:p>
            <a:r>
              <a:rPr lang="en-US" sz="2000" dirty="0" smtClean="0">
                <a:solidFill>
                  <a:schemeClr val="tx1"/>
                </a:solidFill>
                <a:hlinkClick r:id="rId3"/>
              </a:rPr>
              <a:t>dwilliams@masbo.com</a:t>
            </a:r>
            <a:endParaRPr lang="en-US" sz="2000" dirty="0" smtClean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36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10935</TotalTime>
  <Words>4221</Words>
  <Application>Microsoft Office PowerPoint</Application>
  <PresentationFormat>On-screen Show (4:3)</PresentationFormat>
  <Paragraphs>1069</Paragraphs>
  <Slides>91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91</vt:i4>
      </vt:variant>
    </vt:vector>
  </HeadingPairs>
  <TitlesOfParts>
    <vt:vector size="96" baseType="lpstr">
      <vt:lpstr>Arial</vt:lpstr>
      <vt:lpstr>Arial Narrow</vt:lpstr>
      <vt:lpstr>Calibri</vt:lpstr>
      <vt:lpstr>Office Theme</vt:lpstr>
      <vt:lpstr>Worksheet</vt:lpstr>
      <vt:lpstr>2018 MASBO Budget Workshops</vt:lpstr>
      <vt:lpstr>Agenda</vt:lpstr>
      <vt:lpstr>SB307</vt:lpstr>
      <vt:lpstr>Notice of Intent to Increase  Permissive Levies</vt:lpstr>
      <vt:lpstr>Notice of Intent to Increase  Permissive Levies</vt:lpstr>
      <vt:lpstr>Notice of Intent to Increase  Permissive Levies</vt:lpstr>
      <vt:lpstr>Notice of Intent to Increase  Permissive Levies</vt:lpstr>
      <vt:lpstr>Notice of Intent to Increase Permissive Levies Step 1: Determine Desired Outcome</vt:lpstr>
      <vt:lpstr>Notice of Intent to Increase Permissive Levies Step 1: Determine Desired Outcome</vt:lpstr>
      <vt:lpstr>Notice of Intent to Increase Permissive Levies Step 1: Determine Desired Outcome</vt:lpstr>
      <vt:lpstr>Notice of Intent to Increase Permissive Levies Step 1: Determine Desired Outcome</vt:lpstr>
      <vt:lpstr>Notice of Intent to Increase Permissive Levies Step 1: Determine Desired Outcome</vt:lpstr>
      <vt:lpstr>Notice of Intent to Increase Permissive Levies Step 1: Determine Desired Outcome</vt:lpstr>
      <vt:lpstr>Notice of Intent to Increase  Permissive Levies</vt:lpstr>
      <vt:lpstr>Calculating Mills</vt:lpstr>
      <vt:lpstr>Calculating Mills</vt:lpstr>
      <vt:lpstr>To the Spreadsheet!</vt:lpstr>
      <vt:lpstr>Financing Sources for Budgeted Funds </vt:lpstr>
      <vt:lpstr>PowerPoint Presentation</vt:lpstr>
      <vt:lpstr>Financing Sources for Budgeted Funds</vt:lpstr>
      <vt:lpstr>Financing Sources for Budgeted Funds</vt:lpstr>
      <vt:lpstr>Financing Sources for Budgeted Funds</vt:lpstr>
      <vt:lpstr>Financing Sources for Budgeted Funds  Funding Sources Determine Spending Authority (Budget)</vt:lpstr>
      <vt:lpstr>Financing Sources for Budgeted Funds</vt:lpstr>
      <vt:lpstr>Financing Sources for Budgeted Funds  Funding Sources Determine Spending Authority (Budget)</vt:lpstr>
      <vt:lpstr>Financing Sources for Budgeted Funds</vt:lpstr>
      <vt:lpstr>Financing Sources for Budgeted Funds</vt:lpstr>
      <vt:lpstr>PowerPoint Presentation</vt:lpstr>
      <vt:lpstr>Financing Sources for Budgeted Funds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Financing Sources for Budgeted Funds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2017 Special Session</vt:lpstr>
      <vt:lpstr>2017 Special Session: Changes to Transportation Fund</vt:lpstr>
      <vt:lpstr>2017 Special Session: Changes to Transportation Fund</vt:lpstr>
      <vt:lpstr>2017 Special Session: Changes to Transportation Fund</vt:lpstr>
      <vt:lpstr>2017 Special Session: Changes to Transportation Fund</vt:lpstr>
      <vt:lpstr>2017 Special Session: Changes to Transportation Fund</vt:lpstr>
      <vt:lpstr>2017 Special Session: Changes to Transportation Fund</vt:lpstr>
      <vt:lpstr>2017 Special Session: Changes to Transportation Fund</vt:lpstr>
      <vt:lpstr>2017 Special Session: Changes to Transportation Fund</vt:lpstr>
      <vt:lpstr>One.  More.  Thing:</vt:lpstr>
      <vt:lpstr>One.  More.  Thing:</vt:lpstr>
      <vt:lpstr>Financing Sources for Budgeted Funds</vt:lpstr>
      <vt:lpstr>Financing Sources for Budgeted Funds</vt:lpstr>
      <vt:lpstr>Financing Sources for Budgeted Funds Funding Sources Determine Spending Authority</vt:lpstr>
      <vt:lpstr>Financing Sources for Budgeted Funds  Funding Sources Determine Spending Authority (Budget)</vt:lpstr>
      <vt:lpstr>PowerPoint Presentation</vt:lpstr>
      <vt:lpstr>Financing Sources for Budgeted Funds Funding Sources Determine Spending Authority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Funding Sources Determine Spending Authority Additional Considerations: Building Reserve Fund Changes</vt:lpstr>
      <vt:lpstr>Funding Sources Determine Spending Authority Additional Considerations: Building Reserve Fund Changes</vt:lpstr>
      <vt:lpstr>Funding Sources Determine Spending Authority Additional Considerations: Building Reserve Fund Changes</vt:lpstr>
      <vt:lpstr>Funding Sources Determine Spending Authority Additional Considerations: Building Reserve Fund Changes</vt:lpstr>
      <vt:lpstr>Funding Sources Determine Spending Authority Additional Considerations: Special Session Changes</vt:lpstr>
      <vt:lpstr>Financing Sources for Budgeted Funds Funding Sources Determine Spending Authority</vt:lpstr>
      <vt:lpstr>Notice of Intent to Increase  Permissive Levies</vt:lpstr>
      <vt:lpstr>Finalizing the Notice</vt:lpstr>
      <vt:lpstr>Notice of Intent to Increase Permissive Levies Step 1: Determine Desired Outcome</vt:lpstr>
      <vt:lpstr>Finalizing the Notice</vt:lpstr>
      <vt:lpstr>THANK YOU FOR COMING!!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Waterman</dc:creator>
  <cp:lastModifiedBy>Mike Waterman</cp:lastModifiedBy>
  <cp:revision>201</cp:revision>
  <cp:lastPrinted>2017-11-27T23:47:23Z</cp:lastPrinted>
  <dcterms:created xsi:type="dcterms:W3CDTF">2015-12-30T18:45:22Z</dcterms:created>
  <dcterms:modified xsi:type="dcterms:W3CDTF">2018-02-14T20:57:44Z</dcterms:modified>
</cp:coreProperties>
</file>