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1"/>
  </p:sldMasterIdLst>
  <p:notesMasterIdLst>
    <p:notesMasterId r:id="rId35"/>
  </p:notesMasterIdLst>
  <p:handoutMasterIdLst>
    <p:handoutMasterId r:id="rId36"/>
  </p:handoutMasterIdLst>
  <p:sldIdLst>
    <p:sldId id="256" r:id="rId2"/>
    <p:sldId id="284" r:id="rId3"/>
    <p:sldId id="269" r:id="rId4"/>
    <p:sldId id="285" r:id="rId5"/>
    <p:sldId id="288" r:id="rId6"/>
    <p:sldId id="257" r:id="rId7"/>
    <p:sldId id="261" r:id="rId8"/>
    <p:sldId id="262" r:id="rId9"/>
    <p:sldId id="258" r:id="rId10"/>
    <p:sldId id="259" r:id="rId11"/>
    <p:sldId id="260" r:id="rId12"/>
    <p:sldId id="263" r:id="rId13"/>
    <p:sldId id="264" r:id="rId14"/>
    <p:sldId id="265" r:id="rId15"/>
    <p:sldId id="266" r:id="rId16"/>
    <p:sldId id="267" r:id="rId17"/>
    <p:sldId id="268" r:id="rId18"/>
    <p:sldId id="286" r:id="rId19"/>
    <p:sldId id="270" r:id="rId20"/>
    <p:sldId id="271" r:id="rId21"/>
    <p:sldId id="272" r:id="rId22"/>
    <p:sldId id="273" r:id="rId23"/>
    <p:sldId id="275" r:id="rId24"/>
    <p:sldId id="276" r:id="rId25"/>
    <p:sldId id="280" r:id="rId26"/>
    <p:sldId id="281" r:id="rId27"/>
    <p:sldId id="282" r:id="rId28"/>
    <p:sldId id="278" r:id="rId29"/>
    <p:sldId id="274" r:id="rId30"/>
    <p:sldId id="277" r:id="rId31"/>
    <p:sldId id="287" r:id="rId32"/>
    <p:sldId id="283" r:id="rId33"/>
    <p:sldId id="279"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1" autoAdjust="0"/>
    <p:restoredTop sz="94660"/>
  </p:normalViewPr>
  <p:slideViewPr>
    <p:cSldViewPr snapToGrid="0" snapToObjects="1">
      <p:cViewPr>
        <p:scale>
          <a:sx n="100" d="100"/>
          <a:sy n="100" d="100"/>
        </p:scale>
        <p:origin x="-1944" y="-3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11FD1A-3DAC-7449-B31B-0C996C4AEABB}" type="datetimeFigureOut">
              <a:rPr lang="en-US" smtClean="0"/>
              <a:pPr/>
              <a:t>6/9/2017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C7BDBC-65EC-1545-9474-A99DF8602AAB}" type="slidenum">
              <a:rPr lang="en-US" smtClean="0"/>
              <a:pPr/>
              <a:t>‹#›</a:t>
            </a:fld>
            <a:endParaRPr lang="en-US"/>
          </a:p>
        </p:txBody>
      </p:sp>
    </p:spTree>
    <p:extLst>
      <p:ext uri="{BB962C8B-B14F-4D97-AF65-F5344CB8AC3E}">
        <p14:creationId xmlns:p14="http://schemas.microsoft.com/office/powerpoint/2010/main" val="3331355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90377E-6653-6144-8BEE-18C53E5EED42}" type="datetimeFigureOut">
              <a:rPr lang="en-US" smtClean="0"/>
              <a:pPr/>
              <a:t>6/9/2017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227935-1E71-004F-B79C-45BE0320490B}" type="slidenum">
              <a:rPr lang="en-US" smtClean="0"/>
              <a:pPr/>
              <a:t>‹#›</a:t>
            </a:fld>
            <a:endParaRPr lang="en-US"/>
          </a:p>
        </p:txBody>
      </p:sp>
    </p:spTree>
    <p:extLst>
      <p:ext uri="{BB962C8B-B14F-4D97-AF65-F5344CB8AC3E}">
        <p14:creationId xmlns:p14="http://schemas.microsoft.com/office/powerpoint/2010/main" val="33119664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227935-1E71-004F-B79C-45BE0320490B}"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EF997-3B76-0D45-9393-D2FBC6EC0F4E}" type="datetimeFigureOut">
              <a:rPr lang="en-US" smtClean="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DCFCB8-6ACF-EC4B-B85C-4C0AEC6227A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EF997-3B76-0D45-9393-D2FBC6EC0F4E}" type="datetimeFigureOut">
              <a:rPr lang="en-US" smtClean="0"/>
              <a:pPr/>
              <a:t>6/9/2017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CFCB8-6ACF-EC4B-B85C-4C0AEC6227A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5241636"/>
          </a:xfrm>
        </p:spPr>
        <p:txBody>
          <a:bodyPr>
            <a:normAutofit/>
          </a:bodyPr>
          <a:lstStyle/>
          <a:p>
            <a:r>
              <a:rPr lang="en-US" b="1" dirty="0" smtClean="0"/>
              <a:t>MASBO Summer Conference</a:t>
            </a:r>
            <a:br>
              <a:rPr lang="en-US" b="1" dirty="0" smtClean="0"/>
            </a:br>
            <a:r>
              <a:rPr lang="en-US" b="1" dirty="0" smtClean="0"/>
              <a:t>June 14, 2017</a:t>
            </a:r>
            <a:br>
              <a:rPr lang="en-US" b="1" dirty="0" smtClean="0"/>
            </a:br>
            <a:r>
              <a:rPr lang="en-US" b="1" dirty="0" smtClean="0"/>
              <a:t>Fairmont, Montana</a:t>
            </a:r>
            <a:br>
              <a:rPr lang="en-US" b="1" dirty="0" smtClean="0"/>
            </a:br>
            <a:r>
              <a:rPr lang="en-US" b="1" dirty="0" smtClean="0"/>
              <a:t/>
            </a:r>
            <a:br>
              <a:rPr lang="en-US" b="1" dirty="0" smtClean="0"/>
            </a:br>
            <a:r>
              <a:rPr lang="en-US" b="1" dirty="0" smtClean="0"/>
              <a:t>Verne Beffert, Director</a:t>
            </a:r>
            <a:br>
              <a:rPr lang="en-US" b="1" dirty="0" smtClean="0"/>
            </a:br>
            <a:r>
              <a:rPr lang="en-US" b="1" dirty="0" smtClean="0"/>
              <a:t>Park County Coop</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IDEA Part B - Continued</a:t>
            </a:r>
            <a:endParaRPr lang="en-US" b="1" dirty="0"/>
          </a:p>
        </p:txBody>
      </p:sp>
      <p:sp>
        <p:nvSpPr>
          <p:cNvPr id="3" name="Content Placeholder 2"/>
          <p:cNvSpPr>
            <a:spLocks noGrp="1"/>
          </p:cNvSpPr>
          <p:nvPr>
            <p:ph idx="1"/>
          </p:nvPr>
        </p:nvSpPr>
        <p:spPr/>
        <p:txBody>
          <a:bodyPr/>
          <a:lstStyle/>
          <a:p>
            <a:r>
              <a:rPr lang="en-US" dirty="0" smtClean="0"/>
              <a:t>Allowable costs – salaries, benefits (must follow salary coding), materials, supplies, equipment, travel, professional development (not an all inclusive list).  MCA 20-7-431</a:t>
            </a:r>
          </a:p>
          <a:p>
            <a:r>
              <a:rPr lang="en-US" dirty="0" smtClean="0"/>
              <a:t>Cannot be used for – retirement bonus, unused sick leave or vacation, uses other than special education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IDEA Preschool</a:t>
            </a:r>
            <a:endParaRPr lang="en-US" b="1" dirty="0"/>
          </a:p>
        </p:txBody>
      </p:sp>
      <p:sp>
        <p:nvSpPr>
          <p:cNvPr id="3" name="Content Placeholder 2"/>
          <p:cNvSpPr>
            <a:spLocks noGrp="1"/>
          </p:cNvSpPr>
          <p:nvPr>
            <p:ph idx="1"/>
          </p:nvPr>
        </p:nvSpPr>
        <p:spPr/>
        <p:txBody>
          <a:bodyPr/>
          <a:lstStyle/>
          <a:p>
            <a:r>
              <a:rPr lang="en-US" dirty="0" smtClean="0"/>
              <a:t>Annual allocation through OPI</a:t>
            </a:r>
          </a:p>
          <a:p>
            <a:r>
              <a:rPr lang="en-US" dirty="0" smtClean="0"/>
              <a:t>Coop receives allocation for all member districts</a:t>
            </a:r>
          </a:p>
          <a:p>
            <a:r>
              <a:rPr lang="en-US" dirty="0" smtClean="0"/>
              <a:t>Reimbursement basis, E-Grant process</a:t>
            </a:r>
          </a:p>
          <a:p>
            <a:r>
              <a:rPr lang="en-US" dirty="0" smtClean="0"/>
              <a:t>Direct Deposit – must be in interest bearing account</a:t>
            </a:r>
          </a:p>
          <a:p>
            <a:r>
              <a:rPr lang="en-US" dirty="0" smtClean="0"/>
              <a:t>How Coops manage this revenue varies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Revenue</a:t>
            </a:r>
            <a:endParaRPr lang="en-US" b="1" dirty="0"/>
          </a:p>
        </p:txBody>
      </p:sp>
      <p:sp>
        <p:nvSpPr>
          <p:cNvPr id="3" name="Content Placeholder 2"/>
          <p:cNvSpPr>
            <a:spLocks noGrp="1"/>
          </p:cNvSpPr>
          <p:nvPr>
            <p:ph idx="1"/>
          </p:nvPr>
        </p:nvSpPr>
        <p:spPr/>
        <p:txBody>
          <a:bodyPr>
            <a:normAutofit/>
          </a:bodyPr>
          <a:lstStyle/>
          <a:p>
            <a:r>
              <a:rPr lang="en-US" dirty="0" smtClean="0"/>
              <a:t>Annual allocation through OPI – 10 payments per year</a:t>
            </a:r>
          </a:p>
          <a:p>
            <a:r>
              <a:rPr lang="en-US" dirty="0" smtClean="0"/>
              <a:t>Instructional and Related Services Block Grants, Admin and Travel Entitlements, Quality Educator</a:t>
            </a:r>
          </a:p>
          <a:p>
            <a:r>
              <a:rPr lang="en-US" dirty="0" smtClean="0"/>
              <a:t>Direct deposit, must be deposited in non-interest bearing account</a:t>
            </a:r>
          </a:p>
          <a:p>
            <a:r>
              <a:rPr lang="en-US" dirty="0" smtClean="0"/>
              <a:t>Counts toward MOE (Maintenance of Effort)</a:t>
            </a:r>
          </a:p>
          <a:p>
            <a:pPr>
              <a:buNone/>
            </a:pPr>
            <a:endParaRPr lang="en-US" dirty="0" smtClean="0">
              <a:solidFill>
                <a:srgbClr val="FF0000"/>
              </a:solidFill>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Reversion</a:t>
            </a:r>
            <a:endParaRPr lang="en-US" b="1" dirty="0"/>
          </a:p>
        </p:txBody>
      </p:sp>
      <p:sp>
        <p:nvSpPr>
          <p:cNvPr id="3" name="Content Placeholder 2"/>
          <p:cNvSpPr>
            <a:spLocks noGrp="1"/>
          </p:cNvSpPr>
          <p:nvPr>
            <p:ph idx="1"/>
          </p:nvPr>
        </p:nvSpPr>
        <p:spPr/>
        <p:txBody>
          <a:bodyPr/>
          <a:lstStyle/>
          <a:p>
            <a:r>
              <a:rPr lang="en-US" dirty="0" smtClean="0"/>
              <a:t>Districts that do not spend their state allocation on special education either send the money back to the state, or to the Coop (to avoid “reversion” to the state).</a:t>
            </a:r>
          </a:p>
          <a:p>
            <a:r>
              <a:rPr lang="en-US" dirty="0" smtClean="0"/>
              <a:t>Typically this happens only for small districts who have no special education expenses.</a:t>
            </a:r>
            <a:endParaRPr lang="en-US" smtClean="0"/>
          </a:p>
          <a:p>
            <a:pPr>
              <a:buNone/>
            </a:pP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Required Match	</a:t>
            </a:r>
            <a:endParaRPr lang="en-US" b="1" dirty="0"/>
          </a:p>
        </p:txBody>
      </p:sp>
      <p:sp>
        <p:nvSpPr>
          <p:cNvPr id="3" name="Content Placeholder 2"/>
          <p:cNvSpPr>
            <a:spLocks noGrp="1"/>
          </p:cNvSpPr>
          <p:nvPr>
            <p:ph idx="1"/>
          </p:nvPr>
        </p:nvSpPr>
        <p:spPr/>
        <p:txBody>
          <a:bodyPr>
            <a:normAutofit fontScale="92500"/>
          </a:bodyPr>
          <a:lstStyle/>
          <a:p>
            <a:r>
              <a:rPr lang="en-US" dirty="0" smtClean="0"/>
              <a:t>Districts are required to “match” the funds paid by the State to the Coop.</a:t>
            </a:r>
            <a:endParaRPr lang="en-US" dirty="0" smtClean="0">
              <a:solidFill>
                <a:srgbClr val="FF0000"/>
              </a:solidFill>
            </a:endParaRPr>
          </a:p>
          <a:p>
            <a:r>
              <a:rPr lang="en-US" dirty="0" smtClean="0">
                <a:solidFill>
                  <a:srgbClr val="0000FF"/>
                </a:solidFill>
              </a:rPr>
              <a:t>Option 1</a:t>
            </a:r>
            <a:r>
              <a:rPr lang="en-US" dirty="0" smtClean="0"/>
              <a:t> – Member districts transfer funds to the Coop (counts toward Coop’s MOE)</a:t>
            </a:r>
          </a:p>
          <a:p>
            <a:r>
              <a:rPr lang="en-US" dirty="0" smtClean="0">
                <a:solidFill>
                  <a:srgbClr val="0000FF"/>
                </a:solidFill>
              </a:rPr>
              <a:t>Option 2</a:t>
            </a:r>
            <a:r>
              <a:rPr lang="en-US" dirty="0" smtClean="0"/>
              <a:t> – The Coop may elect to “waive” collection of the required match.   Member districts provide the Coop a letter affirming the district spent the required match on special education.  Counts toward district’s MOE.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Assessment</a:t>
            </a:r>
            <a:endParaRPr lang="en-US" b="1" dirty="0"/>
          </a:p>
        </p:txBody>
      </p:sp>
      <p:sp>
        <p:nvSpPr>
          <p:cNvPr id="3" name="Content Placeholder 2"/>
          <p:cNvSpPr>
            <a:spLocks noGrp="1"/>
          </p:cNvSpPr>
          <p:nvPr>
            <p:ph idx="1"/>
          </p:nvPr>
        </p:nvSpPr>
        <p:spPr/>
        <p:txBody>
          <a:bodyPr>
            <a:normAutofit lnSpcReduction="10000"/>
          </a:bodyPr>
          <a:lstStyle/>
          <a:p>
            <a:r>
              <a:rPr lang="en-US" dirty="0" smtClean="0"/>
              <a:t>Based on the Interlocal Agreement, the Coop may “assess” member districts for additional revenue (beyond the required match).</a:t>
            </a:r>
          </a:p>
          <a:p>
            <a:r>
              <a:rPr lang="en-US" dirty="0" smtClean="0"/>
              <a:t>Typically the assessment would be based on a proportionate basis – either special education enrollment or general education enrollment.</a:t>
            </a:r>
          </a:p>
          <a:p>
            <a:r>
              <a:rPr lang="en-US" dirty="0" smtClean="0"/>
              <a:t>Based on the past two legislative sessions, you should predict using more general fund money to fund special education services next year.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Medicaid</a:t>
            </a:r>
            <a:endParaRPr lang="en-US" b="1" dirty="0"/>
          </a:p>
        </p:txBody>
      </p:sp>
      <p:sp>
        <p:nvSpPr>
          <p:cNvPr id="3" name="Content Placeholder 2"/>
          <p:cNvSpPr>
            <a:spLocks noGrp="1"/>
          </p:cNvSpPr>
          <p:nvPr>
            <p:ph idx="1"/>
          </p:nvPr>
        </p:nvSpPr>
        <p:spPr/>
        <p:txBody>
          <a:bodyPr/>
          <a:lstStyle/>
          <a:p>
            <a:r>
              <a:rPr lang="en-US" dirty="0" smtClean="0"/>
              <a:t>Direct Billing – OT, PT, SL, Psych, Transportation, Activities of Daily Living</a:t>
            </a:r>
          </a:p>
          <a:p>
            <a:r>
              <a:rPr lang="en-US" dirty="0" smtClean="0"/>
              <a:t>Medicaid Administrative Claiming (MAC)</a:t>
            </a:r>
          </a:p>
          <a:p>
            <a:r>
              <a:rPr lang="en-US" dirty="0" smtClean="0"/>
              <a:t>CSCT (Mental Health Services)</a:t>
            </a:r>
          </a:p>
          <a:p>
            <a:r>
              <a:rPr lang="en-US" dirty="0" smtClean="0"/>
              <a:t>Coops either contract someone to bill on their behalf or they do their own billing</a:t>
            </a:r>
          </a:p>
          <a:p>
            <a:r>
              <a:rPr lang="en-US" dirty="0" smtClean="0"/>
              <a:t>Medicaid expenditures do not count toward MOE.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Tuition Fund</a:t>
            </a:r>
            <a:endParaRPr lang="en-US" b="1" dirty="0"/>
          </a:p>
        </p:txBody>
      </p:sp>
      <p:sp>
        <p:nvSpPr>
          <p:cNvPr id="3" name="Content Placeholder 2"/>
          <p:cNvSpPr>
            <a:spLocks noGrp="1"/>
          </p:cNvSpPr>
          <p:nvPr>
            <p:ph idx="1"/>
          </p:nvPr>
        </p:nvSpPr>
        <p:spPr/>
        <p:txBody>
          <a:bodyPr>
            <a:normAutofit fontScale="92500"/>
          </a:bodyPr>
          <a:lstStyle/>
          <a:p>
            <a:pPr indent="0">
              <a:buNone/>
            </a:pPr>
            <a:r>
              <a:rPr lang="en-US" b="1" dirty="0" smtClean="0"/>
              <a:t>While a Coop does not have access to a tuition fund, districts need to understand this funding source which may indirectly effect the Coop.</a:t>
            </a:r>
          </a:p>
          <a:p>
            <a:r>
              <a:rPr lang="en-US" dirty="0" smtClean="0"/>
              <a:t>Use of the Tuition Fund for high cost students (Senate Bill 191, 2013 session)</a:t>
            </a:r>
          </a:p>
          <a:p>
            <a:r>
              <a:rPr lang="en-US" dirty="0" smtClean="0"/>
              <a:t>Use of the Tuition Fund for placement of students in Residential or Day Treatment facilities, both in-state and out-of-state</a:t>
            </a:r>
          </a:p>
          <a:p>
            <a:r>
              <a:rPr lang="en-US" dirty="0" smtClean="0"/>
              <a:t>Foster Children from another district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Tuition Fund - Continued</a:t>
            </a:r>
            <a:endParaRPr lang="en-US" b="1" dirty="0"/>
          </a:p>
        </p:txBody>
      </p:sp>
      <p:sp>
        <p:nvSpPr>
          <p:cNvPr id="3" name="Content Placeholder 2"/>
          <p:cNvSpPr>
            <a:spLocks noGrp="1"/>
          </p:cNvSpPr>
          <p:nvPr>
            <p:ph idx="1"/>
          </p:nvPr>
        </p:nvSpPr>
        <p:spPr/>
        <p:txBody>
          <a:bodyPr/>
          <a:lstStyle/>
          <a:p>
            <a:r>
              <a:rPr lang="en-US" dirty="0" smtClean="0"/>
              <a:t>Use of the tuition fund has political implications.</a:t>
            </a:r>
          </a:p>
          <a:p>
            <a:r>
              <a:rPr lang="en-US" dirty="0" smtClean="0"/>
              <a:t>Does count towards MOE.</a:t>
            </a:r>
          </a:p>
          <a:p>
            <a:r>
              <a:rPr lang="en-US" dirty="0" smtClean="0"/>
              <a:t>May be subject to the legitimate reductions in MOE (retirement of an employee, or loss of a high cost student).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Expense Budgeting</a:t>
            </a:r>
            <a:endParaRPr lang="en-US" b="1" dirty="0"/>
          </a:p>
        </p:txBody>
      </p:sp>
      <p:sp>
        <p:nvSpPr>
          <p:cNvPr id="3" name="Content Placeholder 2"/>
          <p:cNvSpPr>
            <a:spLocks noGrp="1"/>
          </p:cNvSpPr>
          <p:nvPr>
            <p:ph idx="1"/>
          </p:nvPr>
        </p:nvSpPr>
        <p:spPr/>
        <p:txBody>
          <a:bodyPr>
            <a:normAutofit lnSpcReduction="10000"/>
          </a:bodyPr>
          <a:lstStyle/>
          <a:p>
            <a:r>
              <a:rPr lang="en-US" dirty="0" smtClean="0"/>
              <a:t>Fund 382 should be used almost exclusively for salary expenses to maximize use of the county retirement fund.  Remember, benefit costs follow salary expenses for coding purposes.</a:t>
            </a:r>
          </a:p>
          <a:p>
            <a:r>
              <a:rPr lang="en-US" dirty="0" smtClean="0"/>
              <a:t>Split salary and benefit costs between funds 315 and 382 so that you can include more people in your MAC reporting.  (OT, SL, PT, Admin, Nurse, Counselors, etc.)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Disclaimer</a:t>
            </a:r>
            <a:endParaRPr lang="en-US" b="1" dirty="0"/>
          </a:p>
        </p:txBody>
      </p:sp>
      <p:sp>
        <p:nvSpPr>
          <p:cNvPr id="3" name="Content Placeholder 2"/>
          <p:cNvSpPr>
            <a:spLocks noGrp="1"/>
          </p:cNvSpPr>
          <p:nvPr>
            <p:ph idx="1"/>
          </p:nvPr>
        </p:nvSpPr>
        <p:spPr/>
        <p:txBody>
          <a:bodyPr/>
          <a:lstStyle/>
          <a:p>
            <a:pPr marL="0" indent="0">
              <a:buNone/>
            </a:pPr>
            <a:r>
              <a:rPr lang="en-US" dirty="0" smtClean="0"/>
              <a:t>The following information should be considered my opinion, as a practical and at times a philosophical approach to the operation of a special education cooperative.  For answers to specific compliance questions you will need to visit with specialists from the OPI.</a:t>
            </a:r>
          </a:p>
          <a:p>
            <a:pPr>
              <a:buNone/>
            </a:pPr>
            <a:endParaRPr lang="en-US" dirty="0" smtClean="0"/>
          </a:p>
          <a:p>
            <a:pPr>
              <a:buNone/>
            </a:pPr>
            <a:r>
              <a:rPr lang="en-US" dirty="0" smtClean="0"/>
              <a:t>Verne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Expense Budgeting - Continued</a:t>
            </a:r>
            <a:endParaRPr lang="en-US" b="1" dirty="0"/>
          </a:p>
        </p:txBody>
      </p:sp>
      <p:sp>
        <p:nvSpPr>
          <p:cNvPr id="3" name="Content Placeholder 2"/>
          <p:cNvSpPr>
            <a:spLocks noGrp="1"/>
          </p:cNvSpPr>
          <p:nvPr>
            <p:ph idx="1"/>
          </p:nvPr>
        </p:nvSpPr>
        <p:spPr/>
        <p:txBody>
          <a:bodyPr>
            <a:normAutofit lnSpcReduction="10000"/>
          </a:bodyPr>
          <a:lstStyle/>
          <a:p>
            <a:r>
              <a:rPr lang="en-US" dirty="0" smtClean="0"/>
              <a:t>Remember that all spending in program 280 counts toward MOE.  (Transportation, Tuition, General Fund, Retirement)</a:t>
            </a:r>
          </a:p>
          <a:p>
            <a:r>
              <a:rPr lang="en-US" dirty="0" smtClean="0"/>
              <a:t>Do not use Coop funds to pay for expenses that can be paid from other district sources.  Examples would include transportation, residential or day treatment placements, high cost students, rather Districts should use their own funds (general fund, Medicaid, or Tuition)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Expense Budgeting - Continued</a:t>
            </a:r>
            <a:endParaRPr lang="en-US" b="1" dirty="0"/>
          </a:p>
        </p:txBody>
      </p:sp>
      <p:sp>
        <p:nvSpPr>
          <p:cNvPr id="3" name="Content Placeholder 2"/>
          <p:cNvSpPr>
            <a:spLocks noGrp="1"/>
          </p:cNvSpPr>
          <p:nvPr>
            <p:ph idx="1"/>
          </p:nvPr>
        </p:nvSpPr>
        <p:spPr/>
        <p:txBody>
          <a:bodyPr/>
          <a:lstStyle/>
          <a:p>
            <a:r>
              <a:rPr lang="en-US" dirty="0" smtClean="0"/>
              <a:t>Coops do not have a compensated absence fund – you need to carry enough reserves in fund 382 to cover these expenses. (vacation, sick leave, retirement bonus)</a:t>
            </a:r>
          </a:p>
          <a:p>
            <a:r>
              <a:rPr lang="en-US" dirty="0" smtClean="0"/>
              <a:t>Develop a plan to cover long term absences by OT, PT, SL, and Psychs – you have to provide FAPE even if an employee is on maternity leave, sick leave, etc.</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Expense Budgeting - Continued</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Cash flow – you need enough money in fund 382 to cover costs pending approval of your IDEA grant application.</a:t>
            </a:r>
          </a:p>
          <a:p>
            <a:r>
              <a:rPr lang="en-US" dirty="0" smtClean="0"/>
              <a:t>Retain 1 year of Medicaid revenue in reserves in case you are audited and have to repay some Medicaid funds.</a:t>
            </a:r>
          </a:p>
          <a:p>
            <a:r>
              <a:rPr lang="en-US" dirty="0" smtClean="0"/>
              <a:t>Use Medicaid funds for those services that generated the revenue (OT, PT, SL) for children with Autism, Deafness, or who are Medically fragile.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Expense Budgeting - Continued</a:t>
            </a:r>
            <a:endParaRPr lang="en-US" b="1" dirty="0"/>
          </a:p>
        </p:txBody>
      </p:sp>
      <p:sp>
        <p:nvSpPr>
          <p:cNvPr id="3" name="Content Placeholder 2"/>
          <p:cNvSpPr>
            <a:spLocks noGrp="1"/>
          </p:cNvSpPr>
          <p:nvPr>
            <p:ph idx="1"/>
          </p:nvPr>
        </p:nvSpPr>
        <p:spPr/>
        <p:txBody>
          <a:bodyPr/>
          <a:lstStyle/>
          <a:p>
            <a:r>
              <a:rPr lang="en-US" dirty="0" smtClean="0"/>
              <a:t>Medicaid may also be appropriately used for</a:t>
            </a:r>
            <a:r>
              <a:rPr lang="en-US" smtClean="0"/>
              <a:t>:  materials </a:t>
            </a:r>
            <a:r>
              <a:rPr lang="en-US" dirty="0" smtClean="0"/>
              <a:t>and equipment such as FM systems, Braille materials, Sound field systems, Assistive Technology, Communication devices, Autism programs, resource room remodeling</a:t>
            </a:r>
          </a:p>
          <a:p>
            <a:r>
              <a:rPr lang="en-US" dirty="0" smtClean="0"/>
              <a:t>Ensure Medicaid funds are used for expenses you would not be embarrassed to have printed in the newspaper or </a:t>
            </a:r>
            <a:r>
              <a:rPr lang="en-US" dirty="0" err="1" smtClean="0"/>
              <a:t>Facebook</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Expense Budgeting - Continued</a:t>
            </a:r>
            <a:endParaRPr lang="en-US" b="1" dirty="0"/>
          </a:p>
        </p:txBody>
      </p:sp>
      <p:sp>
        <p:nvSpPr>
          <p:cNvPr id="3" name="Content Placeholder 2"/>
          <p:cNvSpPr>
            <a:spLocks noGrp="1"/>
          </p:cNvSpPr>
          <p:nvPr>
            <p:ph idx="1"/>
          </p:nvPr>
        </p:nvSpPr>
        <p:spPr/>
        <p:txBody>
          <a:bodyPr>
            <a:normAutofit lnSpcReduction="10000"/>
          </a:bodyPr>
          <a:lstStyle/>
          <a:p>
            <a:r>
              <a:rPr lang="en-US" dirty="0" smtClean="0"/>
              <a:t>Develop a budget for Coop Board approval, remember retirement is the only “budgeted” fund you have.</a:t>
            </a:r>
          </a:p>
          <a:p>
            <a:r>
              <a:rPr lang="en-US" dirty="0" smtClean="0"/>
              <a:t>Consider the concept of a “risk pool” that gives member districts access to Coop funds under certain conditions.  Examples – transfer students, unanticipated expenses that could not be identified when building district budgets in August.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Budgeting - </a:t>
            </a:r>
            <a:r>
              <a:rPr lang="en-US" b="1" dirty="0" smtClean="0"/>
              <a:t>Transfer of Funds</a:t>
            </a:r>
            <a:endParaRPr lang="en-US" b="1" dirty="0"/>
          </a:p>
        </p:txBody>
      </p:sp>
      <p:sp>
        <p:nvSpPr>
          <p:cNvPr id="3" name="Content Placeholder 2"/>
          <p:cNvSpPr>
            <a:spLocks noGrp="1"/>
          </p:cNvSpPr>
          <p:nvPr>
            <p:ph idx="1"/>
          </p:nvPr>
        </p:nvSpPr>
        <p:spPr/>
        <p:txBody>
          <a:bodyPr/>
          <a:lstStyle/>
          <a:p>
            <a:r>
              <a:rPr lang="en-US" dirty="0" smtClean="0"/>
              <a:t>The Coop retains responsibility to prove that funds transferred from the Coop to the District are used for the support of special education services.  </a:t>
            </a:r>
          </a:p>
          <a:p>
            <a:r>
              <a:rPr lang="en-US" dirty="0" smtClean="0"/>
              <a:t>The Coop and District clerks should agree on a form for appropriate reporting to include CFDA#, etc.</a:t>
            </a:r>
          </a:p>
          <a:p>
            <a:r>
              <a:rPr lang="en-US" dirty="0" smtClean="0">
                <a:solidFill>
                  <a:srgbClr val="FF0000"/>
                </a:solidFill>
              </a:rPr>
              <a:t>See Park Coop example</a:t>
            </a:r>
            <a:endParaRPr lang="en-US"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Budgeting - MOE</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Communicate with district clerks</a:t>
            </a:r>
          </a:p>
          <a:p>
            <a:pPr marL="914400" lvl="1" indent="-514350">
              <a:buFont typeface="+mj-lt"/>
              <a:buAutoNum type="arabicPeriod"/>
            </a:pPr>
            <a:r>
              <a:rPr lang="en-US" dirty="0" smtClean="0"/>
              <a:t>Prior to August budget adoptions, discuss with each district clerk their required level of MOE for the new budget year.</a:t>
            </a:r>
          </a:p>
          <a:p>
            <a:pPr marL="914400" lvl="1" indent="-514350">
              <a:buFont typeface="+mj-lt"/>
              <a:buAutoNum type="arabicPeriod"/>
            </a:pPr>
            <a:r>
              <a:rPr lang="en-US" dirty="0" smtClean="0"/>
              <a:t>Review MOE expectations with Coop board and district clerks in the fall and early spring.</a:t>
            </a:r>
          </a:p>
          <a:p>
            <a:pPr marL="914400" lvl="1" indent="-514350">
              <a:buFont typeface="+mj-lt"/>
              <a:buAutoNum type="arabicPeriod"/>
            </a:pPr>
            <a:r>
              <a:rPr lang="en-US" dirty="0" smtClean="0"/>
              <a:t>Check Trustees Financial Reports, for each District, in September to ensure the Coop has met MOE.  This will give you time to adjust TFS reports if necessary.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Budgeting - MOE</a:t>
            </a:r>
            <a:endParaRPr lang="en-US" b="1" dirty="0"/>
          </a:p>
        </p:txBody>
      </p:sp>
      <p:sp>
        <p:nvSpPr>
          <p:cNvPr id="3" name="Content Placeholder 2"/>
          <p:cNvSpPr>
            <a:spLocks noGrp="1"/>
          </p:cNvSpPr>
          <p:nvPr>
            <p:ph idx="1"/>
          </p:nvPr>
        </p:nvSpPr>
        <p:spPr/>
        <p:txBody>
          <a:bodyPr>
            <a:normAutofit/>
          </a:bodyPr>
          <a:lstStyle/>
          <a:p>
            <a:r>
              <a:rPr lang="en-US" dirty="0" smtClean="0"/>
              <a:t>Be prepared to help districts apply for a reduction in MOE if they meet the criteria</a:t>
            </a:r>
          </a:p>
          <a:p>
            <a:pPr marL="914400" lvl="1" indent="-514350">
              <a:buFont typeface="+mj-lt"/>
              <a:buAutoNum type="arabicPeriod"/>
            </a:pPr>
            <a:r>
              <a:rPr lang="en-US" dirty="0" smtClean="0"/>
              <a:t>Replacement of a high cost employee with a lower cost employee (usually retirement)</a:t>
            </a:r>
          </a:p>
          <a:p>
            <a:pPr marL="914400" lvl="1" indent="-514350">
              <a:buFont typeface="+mj-lt"/>
              <a:buAutoNum type="arabicPeriod"/>
            </a:pPr>
            <a:r>
              <a:rPr lang="en-US" dirty="0" smtClean="0"/>
              <a:t>High cost student leaves (transfers or graduates).</a:t>
            </a:r>
          </a:p>
          <a:p>
            <a:pPr marL="514350" indent="-514350"/>
            <a:r>
              <a:rPr lang="en-US" dirty="0" smtClean="0"/>
              <a:t>OPI needs specific costs associated with each request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 Risk Practices</a:t>
            </a:r>
            <a:endParaRPr lang="en-US" b="1" dirty="0"/>
          </a:p>
        </p:txBody>
      </p:sp>
      <p:sp>
        <p:nvSpPr>
          <p:cNvPr id="3" name="Content Placeholder 2"/>
          <p:cNvSpPr>
            <a:spLocks noGrp="1"/>
          </p:cNvSpPr>
          <p:nvPr>
            <p:ph idx="1"/>
          </p:nvPr>
        </p:nvSpPr>
        <p:spPr/>
        <p:txBody>
          <a:bodyPr>
            <a:normAutofit lnSpcReduction="10000"/>
          </a:bodyPr>
          <a:lstStyle/>
          <a:p>
            <a:r>
              <a:rPr lang="en-US" dirty="0" smtClean="0">
                <a:solidFill>
                  <a:srgbClr val="0000FF"/>
                </a:solidFill>
              </a:rPr>
              <a:t>Risk 1</a:t>
            </a:r>
            <a:r>
              <a:rPr lang="en-US" dirty="0" smtClean="0"/>
              <a:t> – open enrollment policies.  If districts accept out-of-district students, they will not be able to refuse a high cost special education student.  The district may look to the Coop for some of the necessary funding.</a:t>
            </a:r>
          </a:p>
          <a:p>
            <a:r>
              <a:rPr lang="en-US" dirty="0" smtClean="0">
                <a:solidFill>
                  <a:srgbClr val="0000FF"/>
                </a:solidFill>
              </a:rPr>
              <a:t>Risk 2</a:t>
            </a:r>
            <a:r>
              <a:rPr lang="en-US" dirty="0" smtClean="0"/>
              <a:t> – allowing students ages 19-21 to enroll opens the door for special education children to enroll and to be provided FAPE with the attenuating costs of service, with NO ANB.</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Philosophy Based Decisions</a:t>
            </a:r>
            <a:endParaRPr lang="en-US" b="1" dirty="0"/>
          </a:p>
        </p:txBody>
      </p:sp>
      <p:sp>
        <p:nvSpPr>
          <p:cNvPr id="3" name="Content Placeholder 2"/>
          <p:cNvSpPr>
            <a:spLocks noGrp="1"/>
          </p:cNvSpPr>
          <p:nvPr>
            <p:ph idx="1"/>
          </p:nvPr>
        </p:nvSpPr>
        <p:spPr/>
        <p:txBody>
          <a:bodyPr/>
          <a:lstStyle/>
          <a:p>
            <a:r>
              <a:rPr lang="en-US" dirty="0" smtClean="0"/>
              <a:t>District and Coop split costs for access to the risk pool – holds the district responsible yet provides some relief.</a:t>
            </a:r>
          </a:p>
          <a:p>
            <a:r>
              <a:rPr lang="en-US" dirty="0" smtClean="0"/>
              <a:t>If Coop funds are used to provide professional development for district employees, consider a split – Coop pays registration, District pays transportation, meals, motel.</a:t>
            </a:r>
          </a:p>
          <a:p>
            <a:r>
              <a:rPr lang="en-US" dirty="0" smtClean="0"/>
              <a:t>Be sure Districts have some “skin in the game”.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Free Appropriate Public Education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IDEA is an </a:t>
            </a:r>
            <a:r>
              <a:rPr lang="en-US" dirty="0" smtClean="0">
                <a:solidFill>
                  <a:srgbClr val="0000FF"/>
                </a:solidFill>
              </a:rPr>
              <a:t>Entitlement Program.</a:t>
            </a:r>
          </a:p>
          <a:p>
            <a:r>
              <a:rPr lang="en-US" dirty="0" smtClean="0">
                <a:solidFill>
                  <a:srgbClr val="0000FF"/>
                </a:solidFill>
              </a:rPr>
              <a:t>Child Find </a:t>
            </a:r>
            <a:r>
              <a:rPr lang="en-US" dirty="0" smtClean="0"/>
              <a:t>activities (children ages 3-18) are required to be conducted at no expense to parents.  This could include paying for a medical diagnosis of ADHD.</a:t>
            </a:r>
          </a:p>
          <a:p>
            <a:r>
              <a:rPr lang="en-US" dirty="0" smtClean="0"/>
              <a:t>Special Education Children are to be provided services at no cost to parents, which could include nursing services, sign interpreters, assistive technology, paraeducator support – </a:t>
            </a:r>
            <a:r>
              <a:rPr lang="en-US" dirty="0" smtClean="0">
                <a:solidFill>
                  <a:srgbClr val="0000FF"/>
                </a:solidFill>
              </a:rPr>
              <a:t>Free Appropriate Public Education (FAPE)</a:t>
            </a:r>
            <a:endParaRPr lang="en-US" dirty="0">
              <a:solidFill>
                <a:srgbClr val="0000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Philosophy Based Decisions</a:t>
            </a:r>
            <a:endParaRPr lang="en-US" b="1" dirty="0"/>
          </a:p>
        </p:txBody>
      </p:sp>
      <p:sp>
        <p:nvSpPr>
          <p:cNvPr id="3" name="Content Placeholder 2"/>
          <p:cNvSpPr>
            <a:spLocks noGrp="1"/>
          </p:cNvSpPr>
          <p:nvPr>
            <p:ph idx="1"/>
          </p:nvPr>
        </p:nvSpPr>
        <p:spPr/>
        <p:txBody>
          <a:bodyPr/>
          <a:lstStyle/>
          <a:p>
            <a:r>
              <a:rPr lang="en-US" dirty="0" smtClean="0"/>
              <a:t>Districts have access to the risk pool for unanticipated expenses with the expectation that the following year the district includes the cost of the student in their budget.</a:t>
            </a:r>
          </a:p>
          <a:p>
            <a:r>
              <a:rPr lang="en-US" dirty="0" smtClean="0"/>
              <a:t>Base decisions on the amount of carryover and reserves on solid rationale – cash flow, risk pool, compensated absence liabilities, student enrollment growth.</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Philosophy Based Decisions</a:t>
            </a:r>
            <a:endParaRPr lang="en-US" b="1" dirty="0"/>
          </a:p>
        </p:txBody>
      </p:sp>
      <p:sp>
        <p:nvSpPr>
          <p:cNvPr id="3" name="Content Placeholder 2"/>
          <p:cNvSpPr>
            <a:spLocks noGrp="1"/>
          </p:cNvSpPr>
          <p:nvPr>
            <p:ph idx="1"/>
          </p:nvPr>
        </p:nvSpPr>
        <p:spPr/>
        <p:txBody>
          <a:bodyPr/>
          <a:lstStyle/>
          <a:p>
            <a:r>
              <a:rPr lang="en-US" dirty="0" smtClean="0"/>
              <a:t>Code special education expenses to special education rather than playing games to keep expenses as low as possible to meet the minimum required (MOE).</a:t>
            </a:r>
          </a:p>
          <a:p>
            <a:r>
              <a:rPr lang="en-US" dirty="0" smtClean="0"/>
              <a:t>Correct coding to reflect actual special education costs (personnel, transportation, supplies, technology, tuition, Medicaid, etc.)</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Closing Statement	</a:t>
            </a:r>
            <a:endParaRPr lang="en-US" b="1" dirty="0"/>
          </a:p>
        </p:txBody>
      </p:sp>
      <p:sp>
        <p:nvSpPr>
          <p:cNvPr id="3" name="Content Placeholder 2"/>
          <p:cNvSpPr>
            <a:spLocks noGrp="1"/>
          </p:cNvSpPr>
          <p:nvPr>
            <p:ph idx="1"/>
          </p:nvPr>
        </p:nvSpPr>
        <p:spPr/>
        <p:txBody>
          <a:bodyPr>
            <a:normAutofit lnSpcReduction="10000"/>
          </a:bodyPr>
          <a:lstStyle/>
          <a:p>
            <a:pPr indent="0">
              <a:buNone/>
            </a:pPr>
            <a:r>
              <a:rPr lang="en-US" dirty="0" smtClean="0"/>
              <a:t>The Cooperative Clerk has a unique responsibility to develop a working relationship with district clerks and to assist </a:t>
            </a:r>
            <a:r>
              <a:rPr lang="en-US" smtClean="0"/>
              <a:t>district clerks </a:t>
            </a:r>
            <a:r>
              <a:rPr lang="en-US" dirty="0" smtClean="0"/>
              <a:t>understand the unique aspects of funding services for special education children.</a:t>
            </a:r>
          </a:p>
          <a:p>
            <a:pPr lvl="1" indent="0">
              <a:buFont typeface="Wingdings" charset="2"/>
              <a:buChar char="ü"/>
            </a:pPr>
            <a:r>
              <a:rPr lang="en-US" sz="3200" dirty="0" smtClean="0">
                <a:solidFill>
                  <a:srgbClr val="0000FF"/>
                </a:solidFill>
              </a:rPr>
              <a:t>MOE</a:t>
            </a:r>
          </a:p>
          <a:p>
            <a:pPr lvl="1" indent="0">
              <a:buFont typeface="Wingdings" charset="2"/>
              <a:buChar char="ü"/>
            </a:pPr>
            <a:r>
              <a:rPr lang="en-US" sz="3200" dirty="0" smtClean="0">
                <a:solidFill>
                  <a:srgbClr val="0000FF"/>
                </a:solidFill>
              </a:rPr>
              <a:t>Transfer of Funds</a:t>
            </a:r>
          </a:p>
          <a:p>
            <a:pPr lvl="1" indent="0">
              <a:buFont typeface="Wingdings" charset="2"/>
              <a:buChar char="ü"/>
            </a:pPr>
            <a:r>
              <a:rPr lang="en-US" sz="3200" dirty="0" smtClean="0">
                <a:solidFill>
                  <a:srgbClr val="0000FF"/>
                </a:solidFill>
              </a:rPr>
              <a:t>Access to Risk Pool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Discussion</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Cooperative?</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The basic reasons for creating a special education cooperative is to:</a:t>
            </a:r>
          </a:p>
          <a:p>
            <a:r>
              <a:rPr lang="en-US" dirty="0" smtClean="0"/>
              <a:t>Access services which small districts may not be able to provide on their own.</a:t>
            </a:r>
          </a:p>
          <a:p>
            <a:r>
              <a:rPr lang="en-US" dirty="0" smtClean="0"/>
              <a:t>Access administrative expertise specific to special education.</a:t>
            </a:r>
          </a:p>
          <a:p>
            <a:r>
              <a:rPr lang="en-US" dirty="0" smtClean="0"/>
              <a:t>Provide a level of “insurance”. (risk pool, MOE)</a:t>
            </a:r>
          </a:p>
          <a:p>
            <a:r>
              <a:rPr lang="en-US" dirty="0" smtClean="0"/>
              <a:t>Be a good neighbor and support member districts who need assistance at any given time.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Interlocal Agreement</a:t>
            </a:r>
            <a:endParaRPr lang="en-US" b="1" dirty="0"/>
          </a:p>
        </p:txBody>
      </p:sp>
      <p:sp>
        <p:nvSpPr>
          <p:cNvPr id="3" name="Content Placeholder 2"/>
          <p:cNvSpPr>
            <a:spLocks noGrp="1"/>
          </p:cNvSpPr>
          <p:nvPr>
            <p:ph idx="1"/>
          </p:nvPr>
        </p:nvSpPr>
        <p:spPr/>
        <p:txBody>
          <a:bodyPr/>
          <a:lstStyle/>
          <a:p>
            <a:r>
              <a:rPr lang="en-US" dirty="0" smtClean="0"/>
              <a:t>Many years ago the state provided for the creation of cooperatives to provide services to students who may otherwise not receive appropriate services.</a:t>
            </a:r>
          </a:p>
          <a:p>
            <a:r>
              <a:rPr lang="en-US" dirty="0" smtClean="0"/>
              <a:t>Limited to 22 Coops statewide, currently there are 21 Coops.</a:t>
            </a:r>
          </a:p>
          <a:p>
            <a:r>
              <a:rPr lang="en-US" dirty="0" smtClean="0"/>
              <a:t>Statutory references:</a:t>
            </a:r>
          </a:p>
          <a:p>
            <a:pPr lvl="1">
              <a:buFont typeface="Wingdings" charset="2"/>
              <a:buChar char="ü"/>
            </a:pPr>
            <a:r>
              <a:rPr lang="en-US" dirty="0" smtClean="0"/>
              <a:t>MCA 20-7-451 through 457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Topics</a:t>
            </a:r>
            <a:endParaRPr lang="en-US" b="1" dirty="0"/>
          </a:p>
        </p:txBody>
      </p:sp>
      <p:sp>
        <p:nvSpPr>
          <p:cNvPr id="3" name="Content Placeholder 2"/>
          <p:cNvSpPr>
            <a:spLocks noGrp="1"/>
          </p:cNvSpPr>
          <p:nvPr>
            <p:ph idx="1"/>
          </p:nvPr>
        </p:nvSpPr>
        <p:spPr/>
        <p:txBody>
          <a:bodyPr/>
          <a:lstStyle/>
          <a:p>
            <a:pPr indent="0">
              <a:buNone/>
            </a:pPr>
            <a:r>
              <a:rPr lang="en-US" dirty="0" smtClean="0"/>
              <a:t>Today we will review special education financing with specific focus on Cooperatives.  This presentation is intended to provide a broad overview, rather than specific coding information.</a:t>
            </a:r>
          </a:p>
          <a:p>
            <a:pPr lvl="2">
              <a:buFont typeface="Wingdings" charset="2"/>
              <a:buChar char="ü"/>
            </a:pPr>
            <a:r>
              <a:rPr lang="en-US" sz="3200" dirty="0" smtClean="0">
                <a:solidFill>
                  <a:srgbClr val="0000FF"/>
                </a:solidFill>
              </a:rPr>
              <a:t>Revenue</a:t>
            </a:r>
          </a:p>
          <a:p>
            <a:pPr lvl="2">
              <a:buFont typeface="Wingdings" charset="2"/>
              <a:buChar char="ü"/>
            </a:pPr>
            <a:r>
              <a:rPr lang="en-US" sz="3200" dirty="0" smtClean="0">
                <a:solidFill>
                  <a:srgbClr val="0000FF"/>
                </a:solidFill>
              </a:rPr>
              <a:t>Expense Budgeting/Spending/MOE</a:t>
            </a:r>
          </a:p>
          <a:p>
            <a:pPr lvl="2">
              <a:buFont typeface="Wingdings" charset="2"/>
              <a:buChar char="ü"/>
            </a:pPr>
            <a:r>
              <a:rPr lang="en-US" sz="3200" dirty="0" smtClean="0">
                <a:solidFill>
                  <a:srgbClr val="0000FF"/>
                </a:solidFill>
              </a:rPr>
              <a:t>Philosophy Based Decisions</a:t>
            </a:r>
            <a:endParaRPr lang="en-US" sz="3200" dirty="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Revenue</a:t>
            </a:r>
            <a:endParaRPr lang="en-US" b="1" dirty="0"/>
          </a:p>
        </p:txBody>
      </p:sp>
      <p:sp>
        <p:nvSpPr>
          <p:cNvPr id="3" name="Content Placeholder 2"/>
          <p:cNvSpPr>
            <a:spLocks noGrp="1"/>
          </p:cNvSpPr>
          <p:nvPr>
            <p:ph idx="1"/>
          </p:nvPr>
        </p:nvSpPr>
        <p:spPr/>
        <p:txBody>
          <a:bodyPr>
            <a:normAutofit lnSpcReduction="10000"/>
          </a:bodyPr>
          <a:lstStyle/>
          <a:p>
            <a:r>
              <a:rPr lang="en-US" dirty="0" smtClean="0"/>
              <a:t>IDEA  Part B &amp; Preschool</a:t>
            </a:r>
          </a:p>
          <a:p>
            <a:r>
              <a:rPr lang="en-US" dirty="0" smtClean="0"/>
              <a:t>State Special Education Cooperative Allowable Cost Funding (Instructional Block Grant, Related Services Block Grant, Travel Entitlement, and Administrative/Operations and Maintenance Entitlement)</a:t>
            </a:r>
          </a:p>
          <a:p>
            <a:r>
              <a:rPr lang="en-US" dirty="0" smtClean="0"/>
              <a:t>State Quality Educator Payment</a:t>
            </a:r>
          </a:p>
          <a:p>
            <a:r>
              <a:rPr lang="en-US" dirty="0" smtClean="0"/>
              <a:t>Reversion (of State Special Education Allocation)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Revenue Continued</a:t>
            </a:r>
            <a:endParaRPr lang="en-US" b="1" dirty="0"/>
          </a:p>
        </p:txBody>
      </p:sp>
      <p:sp>
        <p:nvSpPr>
          <p:cNvPr id="3" name="Content Placeholder 2"/>
          <p:cNvSpPr>
            <a:spLocks noGrp="1"/>
          </p:cNvSpPr>
          <p:nvPr>
            <p:ph idx="1"/>
          </p:nvPr>
        </p:nvSpPr>
        <p:spPr/>
        <p:txBody>
          <a:bodyPr/>
          <a:lstStyle/>
          <a:p>
            <a:r>
              <a:rPr lang="en-US" dirty="0" smtClean="0"/>
              <a:t>Required Match (2 options for Coop members)</a:t>
            </a:r>
          </a:p>
          <a:p>
            <a:r>
              <a:rPr lang="en-US" dirty="0" smtClean="0"/>
              <a:t>Member District Proportionate Assessment</a:t>
            </a:r>
          </a:p>
          <a:p>
            <a:r>
              <a:rPr lang="en-US" dirty="0" smtClean="0"/>
              <a:t>Medicaid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IDEA Part B</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Generally the single greatest revenue source</a:t>
            </a:r>
          </a:p>
          <a:p>
            <a:r>
              <a:rPr lang="en-US" dirty="0" smtClean="0"/>
              <a:t>Annual allocation through OPI</a:t>
            </a:r>
          </a:p>
          <a:p>
            <a:r>
              <a:rPr lang="en-US" dirty="0" smtClean="0"/>
              <a:t>Coop receives the allocation of all member districts</a:t>
            </a:r>
          </a:p>
          <a:p>
            <a:r>
              <a:rPr lang="en-US" dirty="0" smtClean="0"/>
              <a:t>Reimbursement basis, E-Grant process</a:t>
            </a:r>
          </a:p>
          <a:p>
            <a:r>
              <a:rPr lang="en-US" dirty="0" smtClean="0"/>
              <a:t>Direct Deposit – must be deposited in interest bearing account</a:t>
            </a:r>
          </a:p>
          <a:p>
            <a:r>
              <a:rPr lang="en-US" dirty="0" smtClean="0"/>
              <a:t>“Carryover” – target of 25% to 50% of annual allocation – range today is 0 to 100%.</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627</TotalTime>
  <Words>1774</Words>
  <Application>Microsoft Office PowerPoint</Application>
  <PresentationFormat>On-screen Show (4:3)</PresentationFormat>
  <Paragraphs>134</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MASBO Summer Conference June 14, 2017 Fairmont, Montana  Verne Beffert, Director Park County Coop </vt:lpstr>
      <vt:lpstr>Disclaimer</vt:lpstr>
      <vt:lpstr>Free Appropriate Public Education</vt:lpstr>
      <vt:lpstr>What is a Cooperative?</vt:lpstr>
      <vt:lpstr>Interlocal Agreement</vt:lpstr>
      <vt:lpstr>Topics</vt:lpstr>
      <vt:lpstr>Revenue</vt:lpstr>
      <vt:lpstr>Revenue Continued</vt:lpstr>
      <vt:lpstr>IDEA Part B</vt:lpstr>
      <vt:lpstr>IDEA Part B - Continued</vt:lpstr>
      <vt:lpstr>IDEA Preschool</vt:lpstr>
      <vt:lpstr>State Revenue</vt:lpstr>
      <vt:lpstr>Reversion</vt:lpstr>
      <vt:lpstr>Required Match </vt:lpstr>
      <vt:lpstr>Assessment</vt:lpstr>
      <vt:lpstr>Medicaid</vt:lpstr>
      <vt:lpstr>Tuition Fund</vt:lpstr>
      <vt:lpstr>Tuition Fund - Continued</vt:lpstr>
      <vt:lpstr>Expense Budgeting</vt:lpstr>
      <vt:lpstr>Expense Budgeting - Continued</vt:lpstr>
      <vt:lpstr>Expense Budgeting - Continued</vt:lpstr>
      <vt:lpstr>Expense Budgeting - Continued</vt:lpstr>
      <vt:lpstr>Expense Budgeting - Continued</vt:lpstr>
      <vt:lpstr>Expense Budgeting - Continued</vt:lpstr>
      <vt:lpstr>Budgeting - Transfer of Funds</vt:lpstr>
      <vt:lpstr>Budgeting - MOE</vt:lpstr>
      <vt:lpstr>Budgeting - MOE</vt:lpstr>
      <vt:lpstr>High Risk Practices</vt:lpstr>
      <vt:lpstr>Philosophy Based Decisions</vt:lpstr>
      <vt:lpstr>Philosophy Based Decisions</vt:lpstr>
      <vt:lpstr>Philosophy Based Decisions</vt:lpstr>
      <vt:lpstr>Closing Statement </vt:lpstr>
      <vt:lpstr>General Discussion</vt:lpstr>
    </vt:vector>
  </TitlesOfParts>
  <Company>Park County Special Education Coop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MASBO Summer Conference June 17, 2015 Grouse Mountain Lodge  Verne Beffert, Director Park County Coop</dc:title>
  <dc:creator>Verne Beffert</dc:creator>
  <cp:lastModifiedBy>Marie Roach</cp:lastModifiedBy>
  <cp:revision>27</cp:revision>
  <cp:lastPrinted>2016-05-17T16:22:22Z</cp:lastPrinted>
  <dcterms:created xsi:type="dcterms:W3CDTF">2017-04-11T14:33:43Z</dcterms:created>
  <dcterms:modified xsi:type="dcterms:W3CDTF">2017-06-09T22:59:47Z</dcterms:modified>
</cp:coreProperties>
</file>