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9"/>
  </p:notesMasterIdLst>
  <p:sldIdLst>
    <p:sldId id="256" r:id="rId5"/>
    <p:sldId id="258" r:id="rId6"/>
    <p:sldId id="284" r:id="rId7"/>
    <p:sldId id="262" r:id="rId8"/>
    <p:sldId id="268" r:id="rId9"/>
    <p:sldId id="286" r:id="rId10"/>
    <p:sldId id="269" r:id="rId11"/>
    <p:sldId id="273" r:id="rId12"/>
    <p:sldId id="270" r:id="rId13"/>
    <p:sldId id="261" r:id="rId14"/>
    <p:sldId id="287" r:id="rId15"/>
    <p:sldId id="271" r:id="rId16"/>
    <p:sldId id="272" r:id="rId17"/>
    <p:sldId id="260" r:id="rId18"/>
    <p:sldId id="274" r:id="rId19"/>
    <p:sldId id="275" r:id="rId20"/>
    <p:sldId id="276" r:id="rId21"/>
    <p:sldId id="264" r:id="rId22"/>
    <p:sldId id="277" r:id="rId23"/>
    <p:sldId id="285" r:id="rId24"/>
    <p:sldId id="278" r:id="rId25"/>
    <p:sldId id="279" r:id="rId26"/>
    <p:sldId id="280" r:id="rId27"/>
    <p:sldId id="290" r:id="rId28"/>
    <p:sldId id="281" r:id="rId29"/>
    <p:sldId id="282" r:id="rId30"/>
    <p:sldId id="283" r:id="rId31"/>
    <p:sldId id="266" r:id="rId32"/>
    <p:sldId id="288" r:id="rId33"/>
    <p:sldId id="292" r:id="rId34"/>
    <p:sldId id="291" r:id="rId35"/>
    <p:sldId id="293" r:id="rId36"/>
    <p:sldId id="259"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84"/>
            <p14:sldId id="262"/>
            <p14:sldId id="268"/>
            <p14:sldId id="286"/>
            <p14:sldId id="269"/>
            <p14:sldId id="273"/>
            <p14:sldId id="270"/>
            <p14:sldId id="261"/>
            <p14:sldId id="287"/>
            <p14:sldId id="271"/>
            <p14:sldId id="272"/>
            <p14:sldId id="260"/>
            <p14:sldId id="274"/>
            <p14:sldId id="275"/>
            <p14:sldId id="276"/>
            <p14:sldId id="264"/>
            <p14:sldId id="277"/>
            <p14:sldId id="285"/>
            <p14:sldId id="278"/>
            <p14:sldId id="279"/>
            <p14:sldId id="280"/>
            <p14:sldId id="290"/>
            <p14:sldId id="281"/>
            <p14:sldId id="282"/>
            <p14:sldId id="283"/>
            <p14:sldId id="266"/>
            <p14:sldId id="288"/>
            <p14:sldId id="292"/>
            <p14:sldId id="291"/>
            <p14:sldId id="293"/>
            <p14:sldId id="259"/>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357" autoAdjust="0"/>
  </p:normalViewPr>
  <p:slideViewPr>
    <p:cSldViewPr snapToGrid="0">
      <p:cViewPr>
        <p:scale>
          <a:sx n="60" d="100"/>
          <a:sy n="60" d="100"/>
        </p:scale>
        <p:origin x="1734" y="50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06206-32B4-48C2-BAA0-59189FEA16E1}" type="datetimeFigureOut">
              <a:rPr lang="en-US" smtClean="0"/>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7B33B-7BDC-45FB-BF53-400EBFD7843A}" type="slidenum">
              <a:rPr lang="en-US" smtClean="0"/>
              <a:t>‹#›</a:t>
            </a:fld>
            <a:endParaRPr lang="en-US"/>
          </a:p>
        </p:txBody>
      </p:sp>
    </p:spTree>
    <p:extLst>
      <p:ext uri="{BB962C8B-B14F-4D97-AF65-F5344CB8AC3E}">
        <p14:creationId xmlns:p14="http://schemas.microsoft.com/office/powerpoint/2010/main" val="271275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OPI </a:t>
            </a:r>
            <a:r>
              <a:rPr lang="en-US" b="0" dirty="0" smtClean="0"/>
              <a:t>SNP </a:t>
            </a:r>
            <a:r>
              <a:rPr lang="en-US" b="0" dirty="0" smtClean="0"/>
              <a:t>Specialists @ MASBO</a:t>
            </a:r>
          </a:p>
          <a:p>
            <a:endParaRPr lang="en-US" b="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work closely with school </a:t>
            </a:r>
            <a:r>
              <a:rPr lang="en-US" b="0" dirty="0" smtClean="0"/>
              <a:t>staff often throughout</a:t>
            </a:r>
            <a:r>
              <a:rPr lang="en-US" b="0" baseline="0" dirty="0" smtClean="0"/>
              <a:t> the year.</a:t>
            </a:r>
          </a:p>
          <a:p>
            <a:pPr marL="171450" indent="-171450">
              <a:buFont typeface="Arial" panose="020B0604020202020204" pitchFamily="34" charset="0"/>
              <a:buChar char="•"/>
            </a:pPr>
            <a:r>
              <a:rPr lang="en-US" b="0" baseline="0" dirty="0" smtClean="0"/>
              <a:t>We respect the work clerks do in the field – attending new clerks training has taught us you do a LOT. </a:t>
            </a:r>
          </a:p>
          <a:p>
            <a:pPr marL="171450" indent="-171450">
              <a:buFont typeface="Arial" panose="020B0604020202020204" pitchFamily="34" charset="0"/>
              <a:buChar char="•"/>
            </a:pPr>
            <a:r>
              <a:rPr lang="en-US" b="0" baseline="0" dirty="0" smtClean="0"/>
              <a:t>We recognize SNP is only a small part of what you do. </a:t>
            </a:r>
          </a:p>
          <a:p>
            <a:endParaRPr lang="en-US" b="0" baseline="0" dirty="0" smtClean="0"/>
          </a:p>
          <a:p>
            <a:r>
              <a:rPr lang="en-US" b="0" baseline="0" dirty="0" smtClean="0"/>
              <a:t>Most importantly, we are PASSIONATE about feeding students at school. </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1</a:t>
            </a:fld>
            <a:endParaRPr lang="en-US"/>
          </a:p>
        </p:txBody>
      </p:sp>
    </p:spTree>
    <p:extLst>
      <p:ext uri="{BB962C8B-B14F-4D97-AF65-F5344CB8AC3E}">
        <p14:creationId xmlns:p14="http://schemas.microsoft.com/office/powerpoint/2010/main" val="241890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Potential Matches </a:t>
            </a:r>
            <a:r>
              <a:rPr lang="en-US" sz="1200" b="1" dirty="0" smtClean="0"/>
              <a:t>– data mishaps,</a:t>
            </a:r>
            <a:r>
              <a:rPr lang="en-US" sz="1200" b="1" baseline="0" dirty="0" smtClean="0"/>
              <a:t> </a:t>
            </a:r>
            <a:r>
              <a:rPr lang="en-US" sz="1200" b="1" baseline="0" dirty="0" smtClean="0"/>
              <a:t>go into DCA </a:t>
            </a:r>
            <a:r>
              <a:rPr lang="en-US" sz="1200" b="1" baseline="0" dirty="0" smtClean="0"/>
              <a:t>and </a:t>
            </a:r>
            <a:r>
              <a:rPr lang="en-US" sz="1200" b="1" baseline="0" dirty="0" smtClean="0"/>
              <a:t>manually match </a:t>
            </a:r>
            <a:r>
              <a:rPr lang="en-US" sz="1200" b="1" baseline="0" dirty="0" smtClean="0"/>
              <a:t>student records. </a:t>
            </a:r>
            <a:endParaRPr lang="en-US" sz="1200" b="1" baseline="0" dirty="0" smtClean="0"/>
          </a:p>
          <a:p>
            <a:endParaRPr lang="en-US" sz="1200" b="1" dirty="0" smtClean="0"/>
          </a:p>
          <a:p>
            <a:r>
              <a:rPr lang="en-US" sz="1200" b="0" baseline="0" dirty="0" smtClean="0"/>
              <a:t>To </a:t>
            </a:r>
            <a:r>
              <a:rPr lang="en-US" sz="1200" b="1" baseline="0" dirty="0" smtClean="0"/>
              <a:t>manually link a potential match</a:t>
            </a:r>
            <a:r>
              <a:rPr lang="en-US" sz="1200" b="0" baseline="0" dirty="0" smtClean="0"/>
              <a:t> record, follow the steps outlined below:</a:t>
            </a:r>
          </a:p>
          <a:p>
            <a:pPr marL="228600" indent="-228600">
              <a:buFont typeface="+mj-lt"/>
              <a:buAutoNum type="arabicPeriod"/>
            </a:pPr>
            <a:r>
              <a:rPr lang="en-US" sz="1200" b="0" baseline="0" dirty="0" smtClean="0"/>
              <a:t>Login to DCA </a:t>
            </a:r>
          </a:p>
          <a:p>
            <a:pPr marL="228600" indent="-228600">
              <a:buFont typeface="+mj-lt"/>
              <a:buAutoNum type="arabicPeriod"/>
            </a:pPr>
            <a:r>
              <a:rPr lang="en-US" sz="1200" b="0" baseline="0" dirty="0" smtClean="0"/>
              <a:t>On the left hand side click on “Students” </a:t>
            </a:r>
          </a:p>
          <a:p>
            <a:pPr marL="228600" indent="-228600">
              <a:buFont typeface="+mj-lt"/>
              <a:buAutoNum type="arabicPeriod"/>
            </a:pPr>
            <a:r>
              <a:rPr lang="en-US" sz="1200" b="0" baseline="0" dirty="0" smtClean="0"/>
              <a:t>Over to the right and above the list of student names listed below there is a dropdown field, select “Students with Potential Matches” </a:t>
            </a:r>
          </a:p>
          <a:p>
            <a:pPr marL="228600" indent="-228600">
              <a:buFont typeface="+mj-lt"/>
              <a:buAutoNum type="arabicPeriod"/>
            </a:pPr>
            <a:r>
              <a:rPr lang="en-US" sz="1200" b="0" baseline="0" dirty="0" smtClean="0"/>
              <a:t>If you have any potential matches, a list of students will show</a:t>
            </a:r>
          </a:p>
          <a:p>
            <a:pPr marL="228600" indent="-228600">
              <a:buFont typeface="+mj-lt"/>
              <a:buAutoNum type="arabicPeriod"/>
            </a:pPr>
            <a:r>
              <a:rPr lang="en-US" sz="1200" b="0" baseline="0" dirty="0" smtClean="0"/>
              <a:t>Select the students you would like to match by clicking the box on the left next to the student name</a:t>
            </a:r>
          </a:p>
          <a:p>
            <a:pPr marL="228600" indent="-228600">
              <a:buFont typeface="+mj-lt"/>
              <a:buAutoNum type="arabicPeriod"/>
            </a:pPr>
            <a:r>
              <a:rPr lang="en-US" sz="1200" b="0" baseline="0" dirty="0" smtClean="0"/>
              <a:t>Click the chain icon, above</a:t>
            </a:r>
          </a:p>
          <a:p>
            <a:pPr marL="228600" indent="-228600">
              <a:buFont typeface="+mj-lt"/>
              <a:buAutoNum type="arabicPeriod"/>
            </a:pPr>
            <a:r>
              <a:rPr lang="en-US" sz="1200" b="0" baseline="0" dirty="0" smtClean="0"/>
              <a:t>A new window will open </a:t>
            </a:r>
          </a:p>
          <a:p>
            <a:pPr marL="228600" indent="-228600">
              <a:buFont typeface="+mj-lt"/>
              <a:buAutoNum type="arabicPeriod"/>
            </a:pPr>
            <a:r>
              <a:rPr lang="en-US" sz="1200" b="0" baseline="0" dirty="0" smtClean="0"/>
              <a:t>You will see a student record prepopulated on top (your student) </a:t>
            </a:r>
          </a:p>
          <a:p>
            <a:pPr marL="228600" indent="-228600">
              <a:buFont typeface="+mj-lt"/>
              <a:buAutoNum type="arabicPeriod"/>
            </a:pPr>
            <a:r>
              <a:rPr lang="en-US" sz="1200" b="0" baseline="0" dirty="0" smtClean="0"/>
              <a:t>Below potential match records will populate </a:t>
            </a:r>
          </a:p>
          <a:p>
            <a:pPr marL="228600" indent="-228600">
              <a:buFont typeface="+mj-lt"/>
              <a:buAutoNum type="arabicPeriod"/>
            </a:pPr>
            <a:r>
              <a:rPr lang="en-US" sz="1200" b="0" baseline="0" dirty="0" smtClean="0"/>
              <a:t>Link records by clicking the green + or unlink records by clicking the red - </a:t>
            </a:r>
          </a:p>
          <a:p>
            <a:endParaRPr lang="en-US" sz="1200" dirty="0" smtClean="0"/>
          </a:p>
          <a:p>
            <a:r>
              <a:rPr lang="en-US" sz="1200" dirty="0" smtClean="0"/>
              <a:t>Extended Eligibility </a:t>
            </a:r>
            <a:r>
              <a:rPr lang="en-US" sz="1200" b="1" dirty="0" smtClean="0"/>
              <a:t>– SNAP,</a:t>
            </a:r>
            <a:r>
              <a:rPr lang="en-US" sz="1200" b="1" baseline="0" dirty="0" smtClean="0"/>
              <a:t> </a:t>
            </a:r>
            <a:r>
              <a:rPr lang="en-US" sz="1200" b="1" baseline="0" dirty="0" smtClean="0"/>
              <a:t>TANF</a:t>
            </a:r>
            <a:r>
              <a:rPr lang="en-US" sz="1200" b="1" baseline="0" dirty="0" smtClean="0"/>
              <a:t>, FDPIR – identify these students as free in your POS but also in DCA. </a:t>
            </a:r>
            <a:endParaRPr lang="en-US" sz="1200" b="1" baseline="0" dirty="0" smtClean="0"/>
          </a:p>
          <a:p>
            <a:endParaRPr lang="en-US" sz="1200" b="1" baseline="0" dirty="0" smtClean="0"/>
          </a:p>
          <a:p>
            <a:r>
              <a:rPr lang="en-US" sz="1200" b="0" baseline="0" dirty="0" smtClean="0"/>
              <a:t>To manually extend eligibility to a student that lives with another student that receives SNAP, TANF, or FDPIR, follow the steps below:</a:t>
            </a:r>
          </a:p>
          <a:p>
            <a:pPr marL="228600" indent="-228600">
              <a:buFont typeface="+mj-lt"/>
              <a:buAutoNum type="arabicPeriod"/>
            </a:pPr>
            <a:r>
              <a:rPr lang="en-US" sz="1200" b="0" baseline="0" dirty="0" smtClean="0"/>
              <a:t>Login to DCA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left hand side click on “Students” </a:t>
            </a:r>
          </a:p>
          <a:p>
            <a:pPr marL="228600" indent="-228600">
              <a:buFont typeface="+mj-lt"/>
              <a:buAutoNum type="arabicPeriod"/>
            </a:pPr>
            <a:r>
              <a:rPr lang="en-US" sz="1200" b="0" baseline="0" dirty="0" smtClean="0"/>
              <a:t>In the search bar on the right type in the name of the student you need </a:t>
            </a:r>
          </a:p>
          <a:p>
            <a:pPr marL="228600" indent="-228600">
              <a:buFont typeface="+mj-lt"/>
              <a:buAutoNum type="arabicPeriod"/>
            </a:pPr>
            <a:r>
              <a:rPr lang="en-US" sz="1200" b="0" baseline="0" dirty="0" smtClean="0"/>
              <a:t>Click on the students name when the record comes up</a:t>
            </a:r>
          </a:p>
          <a:p>
            <a:pPr marL="228600" indent="-228600">
              <a:buFont typeface="+mj-lt"/>
              <a:buAutoNum type="arabicPeriod"/>
            </a:pPr>
            <a:r>
              <a:rPr lang="en-US" sz="1200" b="0" baseline="0" dirty="0" smtClean="0"/>
              <a:t>A new window opens with that student’s record</a:t>
            </a:r>
          </a:p>
          <a:p>
            <a:pPr marL="228600" indent="-228600">
              <a:buFont typeface="+mj-lt"/>
              <a:buAutoNum type="arabicPeriod"/>
            </a:pPr>
            <a:r>
              <a:rPr lang="en-US" sz="1200" b="0" baseline="0" dirty="0" smtClean="0"/>
              <a:t>In the upper right hand corner first check if the student is Directly Certified (it will say </a:t>
            </a:r>
            <a:r>
              <a:rPr lang="en-US" sz="1200" b="0" i="1" baseline="0" dirty="0" smtClean="0"/>
              <a:t>Directly Certified Yes </a:t>
            </a:r>
            <a:r>
              <a:rPr lang="en-US" sz="1200" b="0" baseline="0" dirty="0" smtClean="0"/>
              <a:t>or </a:t>
            </a:r>
            <a:r>
              <a:rPr lang="en-US" sz="1200" b="0" i="1" baseline="0" dirty="0" smtClean="0"/>
              <a:t>Directly Certified No</a:t>
            </a:r>
            <a:r>
              <a:rPr lang="en-US" sz="1200" b="0" baseline="0" dirty="0" smtClean="0"/>
              <a:t>)</a:t>
            </a:r>
          </a:p>
          <a:p>
            <a:pPr marL="228600" indent="-228600">
              <a:buFont typeface="+mj-lt"/>
              <a:buAutoNum type="arabicPeriod"/>
            </a:pPr>
            <a:r>
              <a:rPr lang="en-US" sz="1200" b="0" baseline="0" dirty="0" smtClean="0"/>
              <a:t>If it says </a:t>
            </a:r>
            <a:r>
              <a:rPr lang="en-US" sz="1200" b="0" i="1" baseline="0" dirty="0" smtClean="0"/>
              <a:t>Directly Certified No </a:t>
            </a:r>
            <a:r>
              <a:rPr lang="en-US" sz="1200" b="0" baseline="0" dirty="0" smtClean="0"/>
              <a:t>scroll down to Manual Direct Cert section on the right side of the page </a:t>
            </a:r>
          </a:p>
          <a:p>
            <a:pPr marL="228600" indent="-228600">
              <a:buFont typeface="+mj-lt"/>
              <a:buAutoNum type="arabicPeriod"/>
            </a:pPr>
            <a:r>
              <a:rPr lang="en-US" sz="1200" b="0" baseline="0" dirty="0" smtClean="0"/>
              <a:t>Click the box next to Manual Direct Cert </a:t>
            </a:r>
          </a:p>
          <a:p>
            <a:pPr marL="228600" indent="-228600">
              <a:buFont typeface="+mj-lt"/>
              <a:buAutoNum type="arabicPeriod"/>
            </a:pPr>
            <a:r>
              <a:rPr lang="en-US" sz="1200" b="0" baseline="0" dirty="0" smtClean="0"/>
              <a:t>Complete the fields required </a:t>
            </a:r>
          </a:p>
          <a:p>
            <a:pPr marL="228600" indent="-228600">
              <a:buFont typeface="+mj-lt"/>
              <a:buAutoNum type="arabicPeriod"/>
            </a:pPr>
            <a:r>
              <a:rPr lang="en-US" sz="1200" b="0" baseline="0" dirty="0" smtClean="0"/>
              <a:t>Save and Close the file in the upper left. </a:t>
            </a:r>
          </a:p>
          <a:p>
            <a:pPr marL="228600" indent="-228600">
              <a:buFont typeface="+mj-lt"/>
              <a:buAutoNum type="arabicPeriod"/>
            </a:pPr>
            <a:endParaRPr lang="en-US" sz="1200" b="0" baseline="0" dirty="0" smtClean="0"/>
          </a:p>
        </p:txBody>
      </p:sp>
      <p:sp>
        <p:nvSpPr>
          <p:cNvPr id="4" name="Slide Number Placeholder 3"/>
          <p:cNvSpPr>
            <a:spLocks noGrp="1"/>
          </p:cNvSpPr>
          <p:nvPr>
            <p:ph type="sldNum" sz="quarter" idx="10"/>
          </p:nvPr>
        </p:nvSpPr>
        <p:spPr/>
        <p:txBody>
          <a:bodyPr/>
          <a:lstStyle/>
          <a:p>
            <a:fld id="{10F7B33B-7BDC-45FB-BF53-400EBFD7843A}" type="slidenum">
              <a:rPr lang="en-US" smtClean="0"/>
              <a:t>11</a:t>
            </a:fld>
            <a:endParaRPr lang="en-US"/>
          </a:p>
        </p:txBody>
      </p:sp>
    </p:spTree>
    <p:extLst>
      <p:ext uri="{BB962C8B-B14F-4D97-AF65-F5344CB8AC3E}">
        <p14:creationId xmlns:p14="http://schemas.microsoft.com/office/powerpoint/2010/main" val="301030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MAPS is the new CNP Web.</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t>12</a:t>
            </a:fld>
            <a:endParaRPr lang="en-US"/>
          </a:p>
        </p:txBody>
      </p:sp>
    </p:spTree>
    <p:extLst>
      <p:ext uri="{BB962C8B-B14F-4D97-AF65-F5344CB8AC3E}">
        <p14:creationId xmlns:p14="http://schemas.microsoft.com/office/powerpoint/2010/main" val="67252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BEFD8D7-ACDD-4F1F-AF52-B10D1C0C80EC}" type="slidenum">
              <a:rPr lang="en-US" smtClean="0"/>
              <a:t>13</a:t>
            </a:fld>
            <a:endParaRPr lang="en-US"/>
          </a:p>
        </p:txBody>
      </p:sp>
    </p:spTree>
    <p:extLst>
      <p:ext uri="{BB962C8B-B14F-4D97-AF65-F5344CB8AC3E}">
        <p14:creationId xmlns:p14="http://schemas.microsoft.com/office/powerpoint/2010/main" val="312979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14</a:t>
            </a:fld>
            <a:endParaRPr lang="en-US"/>
          </a:p>
        </p:txBody>
      </p:sp>
    </p:spTree>
    <p:extLst>
      <p:ext uri="{BB962C8B-B14F-4D97-AF65-F5344CB8AC3E}">
        <p14:creationId xmlns:p14="http://schemas.microsoft.com/office/powerpoint/2010/main" val="12111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Zero Income </a:t>
            </a:r>
            <a:r>
              <a:rPr lang="en-US" b="1" dirty="0" smtClean="0"/>
              <a:t>– OK! $0 or nothing written </a:t>
            </a:r>
          </a:p>
          <a:p>
            <a:endParaRPr lang="en-US" b="1" dirty="0" smtClean="0"/>
          </a:p>
          <a:p>
            <a:r>
              <a:rPr lang="en-US" dirty="0" smtClean="0"/>
              <a:t>Error Prone </a:t>
            </a:r>
            <a:r>
              <a:rPr lang="en-US" b="1" dirty="0" smtClean="0"/>
              <a:t>– within</a:t>
            </a:r>
            <a:r>
              <a:rPr lang="en-US" b="1" baseline="0" dirty="0" smtClean="0"/>
              <a:t> $100 of income guidelines</a:t>
            </a:r>
          </a:p>
          <a:p>
            <a:endParaRPr lang="en-US" b="1" baseline="0" dirty="0" smtClean="0"/>
          </a:p>
          <a:p>
            <a:r>
              <a:rPr lang="en-US" b="1" baseline="0" dirty="0" smtClean="0"/>
              <a:t>Error prone applications must be used during verification </a:t>
            </a:r>
            <a:r>
              <a:rPr lang="en-US" b="1" baseline="0" dirty="0" smtClean="0"/>
              <a:t>if </a:t>
            </a:r>
            <a:r>
              <a:rPr lang="en-US" b="1" baseline="0" dirty="0" smtClean="0"/>
              <a:t>less than 80% of HH responded during verification the previous school year – it’s a good practice to note an “error prone application” when you come across them so you don’t have to go back and figure that out twice. OPI SNP will let you know if you need to use error prone applications. </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Edits to Application </a:t>
            </a:r>
            <a:r>
              <a:rPr lang="en-US" b="1" dirty="0" smtClean="0"/>
              <a:t>– you can make</a:t>
            </a:r>
            <a:r>
              <a:rPr lang="en-US" b="1" baseline="0" dirty="0" smtClean="0"/>
              <a:t> these with a different color ink and </a:t>
            </a:r>
            <a:r>
              <a:rPr lang="en-US" b="1" baseline="0" dirty="0" smtClean="0"/>
              <a:t>initial/date on application itself</a:t>
            </a:r>
            <a:endParaRPr lang="en-US" b="1" baseline="0" dirty="0" smtClean="0"/>
          </a:p>
          <a:p>
            <a:endParaRPr lang="en-US" b="1" dirty="0" smtClean="0"/>
          </a:p>
          <a:p>
            <a:r>
              <a:rPr lang="en-US" dirty="0" smtClean="0"/>
              <a:t>Signatures </a:t>
            </a:r>
            <a:r>
              <a:rPr lang="en-US" b="1" dirty="0" smtClean="0"/>
              <a:t>– required,</a:t>
            </a:r>
            <a:r>
              <a:rPr lang="en-US" b="1" baseline="0" dirty="0" smtClean="0"/>
              <a:t> plain and simple</a:t>
            </a:r>
          </a:p>
          <a:p>
            <a:endParaRPr lang="en-US" b="1" dirty="0" smtClean="0"/>
          </a:p>
          <a:p>
            <a:r>
              <a:rPr lang="en-US" dirty="0" smtClean="0"/>
              <a:t>SSN </a:t>
            </a:r>
            <a:r>
              <a:rPr lang="en-US" b="1" dirty="0" smtClean="0"/>
              <a:t>– required,</a:t>
            </a:r>
            <a:r>
              <a:rPr lang="en-US" b="1" baseline="0" dirty="0" smtClean="0"/>
              <a:t> call and get this information – </a:t>
            </a:r>
            <a:r>
              <a:rPr lang="en-US" b="1" dirty="0" smtClean="0"/>
              <a:t>you can make</a:t>
            </a:r>
            <a:r>
              <a:rPr lang="en-US" b="1" baseline="0" dirty="0" smtClean="0"/>
              <a:t> these with a different color ink and initial/date on application itself</a:t>
            </a:r>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16</a:t>
            </a:fld>
            <a:endParaRPr lang="en-US"/>
          </a:p>
        </p:txBody>
      </p:sp>
    </p:spTree>
    <p:extLst>
      <p:ext uri="{BB962C8B-B14F-4D97-AF65-F5344CB8AC3E}">
        <p14:creationId xmlns:p14="http://schemas.microsoft.com/office/powerpoint/2010/main" val="128053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200" dirty="0" smtClean="0">
                <a:latin typeface="Calibri" panose="020F0502020204030204" pitchFamily="34" charset="0"/>
                <a:cs typeface="Calibri" panose="020F0502020204030204" pitchFamily="34" charset="0"/>
              </a:rPr>
              <a:t>Free – Categorical – SNAP number, household </a:t>
            </a:r>
            <a:r>
              <a:rPr lang="en-US" sz="3200" dirty="0" smtClean="0">
                <a:latin typeface="Calibri" panose="020F0502020204030204" pitchFamily="34" charset="0"/>
                <a:cs typeface="Calibri" panose="020F0502020204030204" pitchFamily="34" charset="0"/>
              </a:rPr>
              <a:t>marked:</a:t>
            </a:r>
            <a:r>
              <a:rPr lang="en-US" sz="3200" baseline="0" dirty="0" smtClean="0">
                <a:latin typeface="Calibri" panose="020F0502020204030204" pitchFamily="34" charset="0"/>
                <a:cs typeface="Calibri" panose="020F0502020204030204" pitchFamily="34" charset="0"/>
              </a:rPr>
              <a:t> f</a:t>
            </a:r>
            <a:r>
              <a:rPr lang="en-US" sz="3200" dirty="0" smtClean="0">
                <a:latin typeface="Calibri" panose="020F0502020204030204" pitchFamily="34" charset="0"/>
                <a:cs typeface="Calibri" panose="020F0502020204030204" pitchFamily="34" charset="0"/>
              </a:rPr>
              <a:t>oster</a:t>
            </a:r>
            <a:r>
              <a:rPr lang="en-US" sz="3200" dirty="0" smtClean="0">
                <a:latin typeface="Calibri" panose="020F0502020204030204" pitchFamily="34" charset="0"/>
                <a:cs typeface="Calibri" panose="020F0502020204030204" pitchFamily="34" charset="0"/>
              </a:rPr>
              <a:t>,</a:t>
            </a:r>
            <a:r>
              <a:rPr lang="en-US" sz="3200" baseline="0" dirty="0" smtClean="0">
                <a:latin typeface="Calibri" panose="020F0502020204030204" pitchFamily="34" charset="0"/>
                <a:cs typeface="Calibri" panose="020F0502020204030204" pitchFamily="34" charset="0"/>
              </a:rPr>
              <a:t> homeless, runaway at the top but no source of secondary proof. Student receives Free benefit but the application is in the verification pool.</a:t>
            </a:r>
            <a:endParaRPr lang="en-US" sz="3200" dirty="0" smtClean="0">
              <a:latin typeface="Calibri" panose="020F0502020204030204" pitchFamily="34" charset="0"/>
              <a:cs typeface="Calibri" panose="020F0502020204030204" pitchFamily="34" charset="0"/>
            </a:endParaRPr>
          </a:p>
          <a:p>
            <a:pPr lvl="0"/>
            <a:r>
              <a:rPr lang="en-US" sz="3200" dirty="0" smtClean="0">
                <a:latin typeface="Calibri" panose="020F0502020204030204" pitchFamily="34" charset="0"/>
                <a:cs typeface="Calibri" panose="020F0502020204030204" pitchFamily="34" charset="0"/>
              </a:rPr>
              <a:t>Free – Income – Processed</a:t>
            </a:r>
            <a:r>
              <a:rPr lang="en-US" sz="3200" baseline="0" dirty="0" smtClean="0">
                <a:latin typeface="Calibri" panose="020F0502020204030204" pitchFamily="34" charset="0"/>
                <a:cs typeface="Calibri" panose="020F0502020204030204" pitchFamily="34" charset="0"/>
              </a:rPr>
              <a:t> as such</a:t>
            </a:r>
            <a:endParaRPr lang="en-US" sz="3200" dirty="0" smtClean="0">
              <a:latin typeface="Calibri" panose="020F0502020204030204" pitchFamily="34" charset="0"/>
              <a:cs typeface="Calibri" panose="020F0502020204030204" pitchFamily="34" charset="0"/>
            </a:endParaRPr>
          </a:p>
          <a:p>
            <a:pPr lvl="0"/>
            <a:r>
              <a:rPr lang="en-US" sz="3200" dirty="0" smtClean="0">
                <a:latin typeface="Calibri" panose="020F0502020204030204" pitchFamily="34" charset="0"/>
                <a:cs typeface="Calibri" panose="020F0502020204030204" pitchFamily="34" charset="0"/>
              </a:rPr>
              <a:t>Reduced – Income – Processed as such </a:t>
            </a:r>
          </a:p>
          <a:p>
            <a:pPr lvl="0"/>
            <a:r>
              <a:rPr lang="en-US" sz="3200" dirty="0" smtClean="0">
                <a:latin typeface="Calibri" panose="020F0502020204030204" pitchFamily="34" charset="0"/>
                <a:cs typeface="Calibri" panose="020F0502020204030204" pitchFamily="34" charset="0"/>
              </a:rPr>
              <a:t>Denied</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17</a:t>
            </a:fld>
            <a:endParaRPr lang="en-US"/>
          </a:p>
        </p:txBody>
      </p:sp>
    </p:spTree>
    <p:extLst>
      <p:ext uri="{BB962C8B-B14F-4D97-AF65-F5344CB8AC3E}">
        <p14:creationId xmlns:p14="http://schemas.microsoft.com/office/powerpoint/2010/main" val="162453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18</a:t>
            </a:fld>
            <a:endParaRPr lang="en-US"/>
          </a:p>
        </p:txBody>
      </p:sp>
    </p:spTree>
    <p:extLst>
      <p:ext uri="{BB962C8B-B14F-4D97-AF65-F5344CB8AC3E}">
        <p14:creationId xmlns:p14="http://schemas.microsoft.com/office/powerpoint/2010/main" val="219888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School meal program integrity. </a:t>
            </a:r>
          </a:p>
          <a:p>
            <a:r>
              <a:rPr lang="en-US" b="0" baseline="0" dirty="0" smtClean="0"/>
              <a:t>Reported to USDA. </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t>19</a:t>
            </a:fld>
            <a:endParaRPr lang="en-US"/>
          </a:p>
        </p:txBody>
      </p:sp>
    </p:spTree>
    <p:extLst>
      <p:ext uri="{BB962C8B-B14F-4D97-AF65-F5344CB8AC3E}">
        <p14:creationId xmlns:p14="http://schemas.microsoft.com/office/powerpoint/2010/main" val="370152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20</a:t>
            </a:fld>
            <a:endParaRPr lang="en-US"/>
          </a:p>
        </p:txBody>
      </p:sp>
    </p:spTree>
    <p:extLst>
      <p:ext uri="{BB962C8B-B14F-4D97-AF65-F5344CB8AC3E}">
        <p14:creationId xmlns:p14="http://schemas.microsoft.com/office/powerpoint/2010/main" val="398635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smtClean="0">
                <a:latin typeface="Calibri" panose="020F0502020204030204" pitchFamily="34" charset="0"/>
                <a:cs typeface="Calibri" panose="020F0502020204030204" pitchFamily="34" charset="0"/>
              </a:rPr>
              <a:t>October 1 – count # of applications</a:t>
            </a:r>
            <a:r>
              <a:rPr lang="en-US" sz="1200" baseline="0" dirty="0" smtClean="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
            </a:r>
            <a:br>
              <a:rPr lang="en-US" sz="1200" dirty="0" smtClean="0">
                <a:latin typeface="Calibri" panose="020F0502020204030204" pitchFamily="34" charset="0"/>
                <a:cs typeface="Calibri" panose="020F0502020204030204" pitchFamily="34" charset="0"/>
              </a:rPr>
            </a:br>
            <a:endParaRPr lang="en-US" sz="1200" dirty="0" smtClean="0">
              <a:latin typeface="Calibri" panose="020F0502020204030204" pitchFamily="34" charset="0"/>
              <a:cs typeface="Calibri" panose="020F0502020204030204" pitchFamily="34" charset="0"/>
            </a:endParaRPr>
          </a:p>
          <a:p>
            <a:pPr marL="0" indent="0" algn="l">
              <a:buNone/>
            </a:pPr>
            <a:r>
              <a:rPr lang="en-US" sz="1200" dirty="0" smtClean="0">
                <a:latin typeface="Calibri" panose="020F0502020204030204" pitchFamily="34" charset="0"/>
                <a:cs typeface="Calibri" panose="020F0502020204030204" pitchFamily="34" charset="0"/>
              </a:rPr>
              <a:t>October 31 – count # of students</a:t>
            </a:r>
            <a:r>
              <a:rPr lang="en-US" sz="1200" baseline="0" dirty="0" smtClean="0">
                <a:latin typeface="Calibri" panose="020F0502020204030204" pitchFamily="34" charset="0"/>
                <a:cs typeface="Calibri" panose="020F0502020204030204" pitchFamily="34" charset="0"/>
              </a:rPr>
              <a:t> </a:t>
            </a:r>
            <a:r>
              <a:rPr lang="en-US" sz="1200" baseline="0" dirty="0" smtClean="0">
                <a:latin typeface="Calibri" panose="020F0502020204030204" pitchFamily="34" charset="0"/>
                <a:cs typeface="Calibri" panose="020F0502020204030204" pitchFamily="34" charset="0"/>
              </a:rPr>
              <a:t>(specific breakdown)</a:t>
            </a:r>
            <a:r>
              <a:rPr lang="en-US" sz="1200" dirty="0" smtClean="0">
                <a:latin typeface="Calibri" panose="020F0502020204030204" pitchFamily="34" charset="0"/>
                <a:cs typeface="Calibri" panose="020F0502020204030204" pitchFamily="34" charset="0"/>
              </a:rPr>
              <a:t/>
            </a:r>
            <a:br>
              <a:rPr lang="en-US" sz="1200" dirty="0" smtClean="0">
                <a:latin typeface="Calibri" panose="020F0502020204030204" pitchFamily="34" charset="0"/>
                <a:cs typeface="Calibri" panose="020F0502020204030204" pitchFamily="34" charset="0"/>
              </a:rPr>
            </a:br>
            <a:endParaRPr lang="en-US" sz="1200" dirty="0" smtClean="0">
              <a:latin typeface="Calibri" panose="020F0502020204030204" pitchFamily="34" charset="0"/>
              <a:cs typeface="Calibri" panose="020F0502020204030204" pitchFamily="34" charset="0"/>
            </a:endParaRPr>
          </a:p>
          <a:p>
            <a:pPr marL="0" indent="0" algn="l">
              <a:buNone/>
            </a:pPr>
            <a:r>
              <a:rPr lang="en-US" sz="1200" dirty="0" smtClean="0">
                <a:latin typeface="Calibri" panose="020F0502020204030204" pitchFamily="34" charset="0"/>
                <a:cs typeface="Calibri" panose="020F0502020204030204" pitchFamily="34" charset="0"/>
              </a:rPr>
              <a:t>November 15 – verification report due to OPI,</a:t>
            </a:r>
            <a:r>
              <a:rPr lang="en-US" sz="1200" baseline="0" dirty="0" smtClean="0">
                <a:latin typeface="Calibri" panose="020F0502020204030204" pitchFamily="34" charset="0"/>
                <a:cs typeface="Calibri" panose="020F0502020204030204" pitchFamily="34" charset="0"/>
              </a:rPr>
              <a:t> </a:t>
            </a:r>
            <a:r>
              <a:rPr lang="en-US" sz="1200" baseline="0" dirty="0" smtClean="0">
                <a:latin typeface="Calibri" panose="020F0502020204030204" pitchFamily="34" charset="0"/>
                <a:cs typeface="Calibri" panose="020F0502020204030204" pitchFamily="34" charset="0"/>
              </a:rPr>
              <a:t>submit through </a:t>
            </a:r>
            <a:r>
              <a:rPr lang="en-US" sz="1200" baseline="0" dirty="0" smtClean="0">
                <a:latin typeface="Calibri" panose="020F0502020204030204" pitchFamily="34" charset="0"/>
                <a:cs typeface="Calibri" panose="020F0502020204030204" pitchFamily="34" charset="0"/>
              </a:rPr>
              <a:t>MAPS system </a:t>
            </a:r>
            <a:endParaRPr lang="en-US" sz="12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21</a:t>
            </a:fld>
            <a:endParaRPr lang="en-US"/>
          </a:p>
        </p:txBody>
      </p:sp>
    </p:spTree>
    <p:extLst>
      <p:ext uri="{BB962C8B-B14F-4D97-AF65-F5344CB8AC3E}">
        <p14:creationId xmlns:p14="http://schemas.microsoft.com/office/powerpoint/2010/main" val="426529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0F7B33B-7BDC-45FB-BF53-400EBFD7843A}" type="slidenum">
              <a:rPr lang="en-US" smtClean="0"/>
              <a:t>2</a:t>
            </a:fld>
            <a:endParaRPr lang="en-US"/>
          </a:p>
        </p:txBody>
      </p:sp>
    </p:spTree>
    <p:extLst>
      <p:ext uri="{BB962C8B-B14F-4D97-AF65-F5344CB8AC3E}">
        <p14:creationId xmlns:p14="http://schemas.microsoft.com/office/powerpoint/2010/main" val="114918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23</a:t>
            </a:fld>
            <a:endParaRPr lang="en-US"/>
          </a:p>
        </p:txBody>
      </p:sp>
    </p:spTree>
    <p:extLst>
      <p:ext uri="{BB962C8B-B14F-4D97-AF65-F5344CB8AC3E}">
        <p14:creationId xmlns:p14="http://schemas.microsoft.com/office/powerpoint/2010/main" val="348109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Verification Activity </a:t>
            </a:r>
            <a:r>
              <a:rPr lang="en-US" dirty="0" smtClean="0"/>
              <a:t>Tracker for</a:t>
            </a:r>
            <a:r>
              <a:rPr lang="en-US" baseline="0" dirty="0" smtClean="0"/>
              <a:t> ease. </a:t>
            </a:r>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25</a:t>
            </a:fld>
            <a:endParaRPr lang="en-US"/>
          </a:p>
        </p:txBody>
      </p:sp>
    </p:spTree>
    <p:extLst>
      <p:ext uri="{BB962C8B-B14F-4D97-AF65-F5344CB8AC3E}">
        <p14:creationId xmlns:p14="http://schemas.microsoft.com/office/powerpoint/2010/main" val="2859723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a:t>
            </a:r>
            <a:r>
              <a:rPr lang="en-US" baseline="0" dirty="0" smtClean="0"/>
              <a:t> instructions on Verification report. </a:t>
            </a:r>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26</a:t>
            </a:fld>
            <a:endParaRPr lang="en-US"/>
          </a:p>
        </p:txBody>
      </p:sp>
    </p:spTree>
    <p:extLst>
      <p:ext uri="{BB962C8B-B14F-4D97-AF65-F5344CB8AC3E}">
        <p14:creationId xmlns:p14="http://schemas.microsoft.com/office/powerpoint/2010/main" val="1317943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28</a:t>
            </a:fld>
            <a:endParaRPr lang="en-US"/>
          </a:p>
        </p:txBody>
      </p:sp>
    </p:spTree>
    <p:extLst>
      <p:ext uri="{BB962C8B-B14F-4D97-AF65-F5344CB8AC3E}">
        <p14:creationId xmlns:p14="http://schemas.microsoft.com/office/powerpoint/2010/main" val="9647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0F7B33B-7BDC-45FB-BF53-400EBFD7843A}" type="slidenum">
              <a:rPr lang="en-US" smtClean="0"/>
              <a:t>31</a:t>
            </a:fld>
            <a:endParaRPr lang="en-US"/>
          </a:p>
        </p:txBody>
      </p:sp>
    </p:spTree>
    <p:extLst>
      <p:ext uri="{BB962C8B-B14F-4D97-AF65-F5344CB8AC3E}">
        <p14:creationId xmlns:p14="http://schemas.microsoft.com/office/powerpoint/2010/main" val="16773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32</a:t>
            </a:fld>
            <a:endParaRPr lang="en-US"/>
          </a:p>
        </p:txBody>
      </p:sp>
    </p:spTree>
    <p:extLst>
      <p:ext uri="{BB962C8B-B14F-4D97-AF65-F5344CB8AC3E}">
        <p14:creationId xmlns:p14="http://schemas.microsoft.com/office/powerpoint/2010/main" val="262543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F/R data</a:t>
            </a:r>
            <a:r>
              <a:rPr lang="en-US" b="1" baseline="0" dirty="0" smtClean="0"/>
              <a:t> can make a BIG impact on your funding levels during the school year.</a:t>
            </a:r>
          </a:p>
          <a:p>
            <a:endParaRPr lang="en-US" baseline="0" dirty="0" smtClean="0"/>
          </a:p>
          <a:p>
            <a:pPr marL="0" indent="0">
              <a:buNone/>
            </a:pPr>
            <a:r>
              <a:rPr lang="en-US" dirty="0" smtClean="0"/>
              <a:t>August </a:t>
            </a:r>
            <a:endParaRPr lang="en-US" dirty="0" smtClean="0"/>
          </a:p>
          <a:p>
            <a:pPr marL="0" indent="0">
              <a:buNone/>
            </a:pPr>
            <a:endParaRPr lang="en-US" dirty="0" smtClean="0"/>
          </a:p>
          <a:p>
            <a:pPr marL="0" indent="0">
              <a:buNone/>
            </a:pPr>
            <a:r>
              <a:rPr lang="en-US" b="1" dirty="0" smtClean="0"/>
              <a:t>1 complete Direct</a:t>
            </a:r>
            <a:r>
              <a:rPr lang="en-US" b="1" baseline="0" dirty="0" smtClean="0"/>
              <a:t> Cert matches when AIM data is uploaded, update POS system</a:t>
            </a:r>
          </a:p>
          <a:p>
            <a:pPr marL="0" indent="0">
              <a:buNone/>
            </a:pPr>
            <a:r>
              <a:rPr lang="en-US" b="1" baseline="0" dirty="0" smtClean="0"/>
              <a:t>2 mail paper free and reduced applications home, process, mail notice to households </a:t>
            </a:r>
          </a:p>
          <a:p>
            <a:pPr marL="0" indent="0">
              <a:buNone/>
            </a:pPr>
            <a:endParaRPr lang="en-US" b="1" baseline="0" dirty="0" smtClean="0"/>
          </a:p>
          <a:p>
            <a:pPr marL="0" indent="0">
              <a:buNone/>
            </a:pPr>
            <a:r>
              <a:rPr lang="en-US" b="1" baseline="0" dirty="0" smtClean="0"/>
              <a:t>*you cannot require students complete F/R applications </a:t>
            </a:r>
          </a:p>
          <a:p>
            <a:pPr marL="0" indent="0">
              <a:buNone/>
            </a:pPr>
            <a:r>
              <a:rPr lang="en-US" b="1" baseline="0" dirty="0" smtClean="0"/>
              <a:t>*if you have </a:t>
            </a:r>
            <a:r>
              <a:rPr lang="en-US" b="1" baseline="0" dirty="0" smtClean="0"/>
              <a:t>questions about free </a:t>
            </a:r>
            <a:r>
              <a:rPr lang="en-US" b="1" baseline="0" dirty="0" smtClean="0"/>
              <a:t>and reduced price meal applications reference the eligibility manual for school meals (google it and use control find) </a:t>
            </a:r>
          </a:p>
          <a:p>
            <a:pPr marL="0" indent="0">
              <a:buNone/>
            </a:pPr>
            <a:endParaRPr lang="en-US" dirty="0" smtClean="0"/>
          </a:p>
          <a:p>
            <a:pPr marL="0" indent="0">
              <a:buNone/>
            </a:pPr>
            <a:r>
              <a:rPr lang="en-US" dirty="0" smtClean="0"/>
              <a:t>September </a:t>
            </a:r>
          </a:p>
          <a:p>
            <a:pPr marL="0" indent="0">
              <a:buNone/>
            </a:pPr>
            <a:endParaRPr lang="en-US" dirty="0" smtClean="0"/>
          </a:p>
          <a:p>
            <a:pPr marL="0" indent="0">
              <a:buNone/>
            </a:pPr>
            <a:r>
              <a:rPr lang="en-US" b="1" dirty="0" smtClean="0"/>
              <a:t>1 30 school days after the start of school drop students</a:t>
            </a:r>
            <a:r>
              <a:rPr lang="en-US" b="1" baseline="0" dirty="0" smtClean="0"/>
              <a:t> F/R status from the previous year, update POS system, mail notification of change in eligibility </a:t>
            </a:r>
          </a:p>
          <a:p>
            <a:pPr marL="0" indent="0">
              <a:buNone/>
            </a:pPr>
            <a:r>
              <a:rPr lang="en-US" b="1" baseline="0" dirty="0" smtClean="0"/>
              <a:t>2 </a:t>
            </a:r>
            <a:r>
              <a:rPr lang="en-US" b="1" baseline="0" dirty="0" smtClean="0"/>
              <a:t>Students </a:t>
            </a:r>
            <a:r>
              <a:rPr lang="en-US" b="1" baseline="0" dirty="0" smtClean="0"/>
              <a:t>can maintain their F/R status for 30 days from the previous year to the current year </a:t>
            </a:r>
            <a:endParaRPr lang="en-US" b="1" dirty="0" smtClean="0"/>
          </a:p>
          <a:p>
            <a:pPr marL="0" indent="0">
              <a:buNone/>
            </a:pPr>
            <a:endParaRPr lang="en-US" dirty="0" smtClean="0"/>
          </a:p>
          <a:p>
            <a:pPr marL="0" indent="0">
              <a:buNone/>
            </a:pPr>
            <a:r>
              <a:rPr lang="en-US" dirty="0" smtClean="0"/>
              <a:t>October</a:t>
            </a:r>
          </a:p>
          <a:p>
            <a:pPr marL="0" indent="0">
              <a:buNone/>
            </a:pPr>
            <a:endParaRPr lang="en-US" dirty="0" smtClean="0"/>
          </a:p>
          <a:p>
            <a:pPr marL="0" indent="0">
              <a:buNone/>
            </a:pPr>
            <a:r>
              <a:rPr lang="en-US" b="1" dirty="0" smtClean="0"/>
              <a:t>1</a:t>
            </a:r>
            <a:r>
              <a:rPr lang="en-US" b="1" baseline="0" dirty="0" smtClean="0"/>
              <a:t> October 1 randomly select households for verification </a:t>
            </a:r>
          </a:p>
          <a:p>
            <a:pPr marL="0" indent="0">
              <a:buNone/>
            </a:pPr>
            <a:r>
              <a:rPr lang="en-US" b="1" baseline="0" dirty="0" smtClean="0"/>
              <a:t>2 Use </a:t>
            </a:r>
            <a:r>
              <a:rPr lang="en-US" b="1" baseline="0" dirty="0" smtClean="0"/>
              <a:t>the verification activity tracker for ease</a:t>
            </a:r>
            <a:endParaRPr lang="en-US" b="1" dirty="0" smtClean="0"/>
          </a:p>
          <a:p>
            <a:pPr marL="0" indent="0">
              <a:buNone/>
            </a:pPr>
            <a:endParaRPr lang="en-US" dirty="0" smtClean="0"/>
          </a:p>
          <a:p>
            <a:pPr marL="0" indent="0">
              <a:buNone/>
            </a:pPr>
            <a:r>
              <a:rPr lang="en-US" dirty="0" smtClean="0"/>
              <a:t>November</a:t>
            </a:r>
          </a:p>
          <a:p>
            <a:pPr marL="0" indent="0">
              <a:buNone/>
            </a:pPr>
            <a:endParaRPr lang="en-US" dirty="0" smtClean="0"/>
          </a:p>
          <a:p>
            <a:pPr marL="0" indent="0">
              <a:buNone/>
            </a:pPr>
            <a:r>
              <a:rPr lang="en-US" b="1" dirty="0" smtClean="0"/>
              <a:t>1 Complete the verification report by</a:t>
            </a:r>
            <a:r>
              <a:rPr lang="en-US" b="1" baseline="0" dirty="0" smtClean="0"/>
              <a:t> November 15</a:t>
            </a:r>
          </a:p>
          <a:p>
            <a:pPr marL="0" indent="0">
              <a:buNone/>
            </a:pPr>
            <a:r>
              <a:rPr lang="en-US" b="1" baseline="0" dirty="0" smtClean="0"/>
              <a:t>2 </a:t>
            </a:r>
            <a:r>
              <a:rPr lang="en-US" b="1" baseline="0" dirty="0" smtClean="0"/>
              <a:t>Submit through MAPS</a:t>
            </a:r>
            <a:endParaRPr lang="en-US" b="1" dirty="0" smtClean="0"/>
          </a:p>
          <a:p>
            <a:pPr marL="0" indent="0">
              <a:buNone/>
            </a:pPr>
            <a:endParaRPr lang="en-US" dirty="0" smtClean="0"/>
          </a:p>
          <a:p>
            <a:pPr marL="0" indent="0">
              <a:buNone/>
            </a:pPr>
            <a:r>
              <a:rPr lang="en-US" dirty="0" smtClean="0"/>
              <a:t>Ongoing</a:t>
            </a:r>
          </a:p>
          <a:p>
            <a:pPr marL="0" indent="0">
              <a:buNone/>
            </a:pPr>
            <a:endParaRPr lang="en-US" dirty="0" smtClean="0"/>
          </a:p>
          <a:p>
            <a:pPr marL="0" indent="0">
              <a:buNone/>
            </a:pPr>
            <a:r>
              <a:rPr lang="en-US" b="1" dirty="0" smtClean="0"/>
              <a:t>1 update DCA</a:t>
            </a:r>
            <a:r>
              <a:rPr lang="en-US" b="1" baseline="0" dirty="0" smtClean="0"/>
              <a:t> 3x per </a:t>
            </a:r>
            <a:r>
              <a:rPr lang="en-US" b="1" baseline="0" dirty="0" smtClean="0"/>
              <a:t>year (minimum)</a:t>
            </a:r>
            <a:endParaRPr lang="en-US" b="1" baseline="0" dirty="0" smtClean="0"/>
          </a:p>
          <a:p>
            <a:pPr marL="0" indent="0">
              <a:buNone/>
            </a:pPr>
            <a:r>
              <a:rPr lang="en-US" b="1" baseline="0" dirty="0" smtClean="0"/>
              <a:t>2 send and process F/R </a:t>
            </a:r>
            <a:r>
              <a:rPr lang="en-US" b="1" baseline="0" dirty="0" smtClean="0"/>
              <a:t>applications, </a:t>
            </a:r>
            <a:r>
              <a:rPr lang="en-US" b="1" baseline="0" dirty="0" smtClean="0"/>
              <a:t>as needed</a:t>
            </a:r>
          </a:p>
          <a:p>
            <a:pPr marL="0" indent="0">
              <a:buNone/>
            </a:pPr>
            <a:r>
              <a:rPr lang="en-US" b="1" baseline="0" dirty="0" smtClean="0"/>
              <a:t>3 update </a:t>
            </a:r>
            <a:r>
              <a:rPr lang="en-US" b="1" baseline="0" dirty="0" smtClean="0"/>
              <a:t>POS </a:t>
            </a:r>
            <a:r>
              <a:rPr lang="en-US" b="1" baseline="0" dirty="0" smtClean="0"/>
              <a:t>system </a:t>
            </a:r>
            <a:endParaRPr lang="en-US" b="1" dirty="0" smtClean="0"/>
          </a:p>
        </p:txBody>
      </p:sp>
      <p:sp>
        <p:nvSpPr>
          <p:cNvPr id="4" name="Slide Number Placeholder 3"/>
          <p:cNvSpPr>
            <a:spLocks noGrp="1"/>
          </p:cNvSpPr>
          <p:nvPr>
            <p:ph type="sldNum" sz="quarter" idx="10"/>
          </p:nvPr>
        </p:nvSpPr>
        <p:spPr/>
        <p:txBody>
          <a:bodyPr/>
          <a:lstStyle/>
          <a:p>
            <a:fld id="{10F7B33B-7BDC-45FB-BF53-400EBFD7843A}" type="slidenum">
              <a:rPr lang="en-US" smtClean="0"/>
              <a:t>33</a:t>
            </a:fld>
            <a:endParaRPr lang="en-US"/>
          </a:p>
        </p:txBody>
      </p:sp>
    </p:spTree>
    <p:extLst>
      <p:ext uri="{BB962C8B-B14F-4D97-AF65-F5344CB8AC3E}">
        <p14:creationId xmlns:p14="http://schemas.microsoft.com/office/powerpoint/2010/main" val="957653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34</a:t>
            </a:fld>
            <a:endParaRPr lang="en-US"/>
          </a:p>
        </p:txBody>
      </p:sp>
    </p:spTree>
    <p:extLst>
      <p:ext uri="{BB962C8B-B14F-4D97-AF65-F5344CB8AC3E}">
        <p14:creationId xmlns:p14="http://schemas.microsoft.com/office/powerpoint/2010/main" val="417128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Your </a:t>
            </a:r>
            <a:r>
              <a:rPr lang="en-US" b="0" dirty="0" smtClean="0"/>
              <a:t>login information will</a:t>
            </a:r>
            <a:r>
              <a:rPr lang="en-US" b="0" baseline="0" dirty="0" smtClean="0"/>
              <a:t> be the same </a:t>
            </a:r>
            <a:r>
              <a:rPr lang="en-US" b="0" baseline="0" dirty="0" smtClean="0"/>
              <a:t>(common login) for </a:t>
            </a:r>
            <a:r>
              <a:rPr lang="en-US" b="0" baseline="0" dirty="0" smtClean="0"/>
              <a:t>MAPS and DCA. </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t>4</a:t>
            </a:fld>
            <a:endParaRPr lang="en-US"/>
          </a:p>
        </p:txBody>
      </p:sp>
    </p:spTree>
    <p:extLst>
      <p:ext uri="{BB962C8B-B14F-4D97-AF65-F5344CB8AC3E}">
        <p14:creationId xmlns:p14="http://schemas.microsoft.com/office/powerpoint/2010/main" val="195227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In Montana, we use the Direct Certification Application (DCA) to conduct direct </a:t>
            </a:r>
            <a:r>
              <a:rPr lang="en-US" sz="1200" dirty="0" smtClean="0">
                <a:latin typeface="Calibri" panose="020F0502020204030204" pitchFamily="34" charset="0"/>
                <a:cs typeface="Calibri" panose="020F0502020204030204" pitchFamily="34" charset="0"/>
              </a:rPr>
              <a:t>certification</a:t>
            </a:r>
            <a:r>
              <a:rPr lang="en-US" sz="1200" baseline="0" dirty="0" smtClean="0">
                <a:latin typeface="Calibri" panose="020F0502020204030204" pitchFamily="34" charset="0"/>
                <a:cs typeface="Calibri" panose="020F0502020204030204" pitchFamily="34" charset="0"/>
              </a:rPr>
              <a:t> and identify eligible students. </a:t>
            </a:r>
            <a:endParaRPr lang="en-US" sz="12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t>5</a:t>
            </a:fld>
            <a:endParaRPr lang="en-US"/>
          </a:p>
        </p:txBody>
      </p:sp>
    </p:spTree>
    <p:extLst>
      <p:ext uri="{BB962C8B-B14F-4D97-AF65-F5344CB8AC3E}">
        <p14:creationId xmlns:p14="http://schemas.microsoft.com/office/powerpoint/2010/main" val="336108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7 </a:t>
            </a:r>
            <a:r>
              <a:rPr lang="en-US" b="0" dirty="0" smtClean="0"/>
              <a:t>sources </a:t>
            </a:r>
            <a:r>
              <a:rPr lang="en-US" b="0" dirty="0" smtClean="0"/>
              <a:t>are what we </a:t>
            </a:r>
            <a:r>
              <a:rPr lang="en-US" b="0" dirty="0" smtClean="0"/>
              <a:t>use to</a:t>
            </a:r>
            <a:r>
              <a:rPr lang="en-US" b="0" baseline="0" dirty="0" smtClean="0"/>
              <a:t> identify students.</a:t>
            </a:r>
          </a:p>
          <a:p>
            <a:r>
              <a:rPr lang="en-US" b="0" baseline="0" dirty="0" smtClean="0"/>
              <a:t>Keep an eye on the acronyms – SNAP, TANF, FDPIR. </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t>6</a:t>
            </a:fld>
            <a:endParaRPr lang="en-US"/>
          </a:p>
        </p:txBody>
      </p:sp>
    </p:spTree>
    <p:extLst>
      <p:ext uri="{BB962C8B-B14F-4D97-AF65-F5344CB8AC3E}">
        <p14:creationId xmlns:p14="http://schemas.microsoft.com/office/powerpoint/2010/main" val="70149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ebdings" panose="05030102010509060703" pitchFamily="18" charset="2"/>
              <a:buNone/>
            </a:pPr>
            <a:r>
              <a:rPr lang="en-US" sz="1200" dirty="0" smtClean="0">
                <a:latin typeface="Calibri" panose="020F0502020204030204" pitchFamily="34" charset="0"/>
                <a:cs typeface="Calibri" panose="020F0502020204030204" pitchFamily="34" charset="0"/>
              </a:rPr>
              <a:t>Improves </a:t>
            </a:r>
            <a:r>
              <a:rPr lang="en-US" sz="1200" dirty="0" smtClean="0">
                <a:latin typeface="Calibri" panose="020F0502020204030204" pitchFamily="34" charset="0"/>
                <a:cs typeface="Calibri" panose="020F0502020204030204" pitchFamily="34" charset="0"/>
              </a:rPr>
              <a:t>student access to school meals</a:t>
            </a:r>
          </a:p>
          <a:p>
            <a:pPr marL="0" indent="0">
              <a:buNone/>
            </a:pPr>
            <a:endParaRPr lang="en-US" dirty="0" smtClean="0">
              <a:latin typeface="Calibri" panose="020F0502020204030204" pitchFamily="34" charset="0"/>
              <a:cs typeface="Calibri" panose="020F0502020204030204" pitchFamily="34" charset="0"/>
            </a:endParaRPr>
          </a:p>
          <a:p>
            <a:pPr>
              <a:buFont typeface="Webdings" panose="05030102010509060703" pitchFamily="18" charset="2"/>
              <a:buNone/>
            </a:pPr>
            <a:r>
              <a:rPr lang="en-US" dirty="0" smtClean="0">
                <a:latin typeface="Calibri" panose="020F0502020204030204" pitchFamily="34" charset="0"/>
                <a:cs typeface="Calibri" panose="020F0502020204030204" pitchFamily="34" charset="0"/>
              </a:rPr>
              <a:t>Helps </a:t>
            </a:r>
            <a:r>
              <a:rPr lang="en-US" dirty="0" smtClean="0">
                <a:latin typeface="Calibri" panose="020F0502020204030204" pitchFamily="34" charset="0"/>
                <a:cs typeface="Calibri" panose="020F0502020204030204" pitchFamily="34" charset="0"/>
              </a:rPr>
              <a:t>Montana families balance tight budgets </a:t>
            </a:r>
            <a:r>
              <a:rPr lang="en-US" b="0" dirty="0" smtClean="0">
                <a:latin typeface="Calibri" panose="020F0502020204030204" pitchFamily="34" charset="0"/>
                <a:cs typeface="Calibri" panose="020F0502020204030204" pitchFamily="34" charset="0"/>
              </a:rPr>
              <a:t>– if they already</a:t>
            </a:r>
            <a:r>
              <a:rPr lang="en-US" b="0" baseline="0" dirty="0" smtClean="0">
                <a:latin typeface="Calibri" panose="020F0502020204030204" pitchFamily="34" charset="0"/>
                <a:cs typeface="Calibri" panose="020F0502020204030204" pitchFamily="34" charset="0"/>
              </a:rPr>
              <a:t> qualify for assistance in some way, DCA streamlines that assistance for school meals.</a:t>
            </a:r>
            <a:endParaRPr lang="en-US" b="0" dirty="0" smtClean="0">
              <a:latin typeface="Calibri" panose="020F0502020204030204" pitchFamily="34" charset="0"/>
              <a:cs typeface="Calibri" panose="020F0502020204030204" pitchFamily="34" charset="0"/>
            </a:endParaRPr>
          </a:p>
          <a:p>
            <a:pPr>
              <a:buFont typeface="Webdings" panose="05030102010509060703" pitchFamily="18" charset="2"/>
              <a:buChar char=""/>
            </a:pPr>
            <a:endParaRPr lang="en-US"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dirty="0" smtClean="0">
                <a:latin typeface="Calibri" panose="020F0502020204030204" pitchFamily="34" charset="0"/>
                <a:cs typeface="Calibri" panose="020F0502020204030204" pitchFamily="34" charset="0"/>
              </a:rPr>
              <a:t>Reduces </a:t>
            </a:r>
            <a:r>
              <a:rPr lang="en-US" dirty="0" smtClean="0">
                <a:latin typeface="Calibri" panose="020F0502020204030204" pitchFamily="34" charset="0"/>
                <a:cs typeface="Calibri" panose="020F0502020204030204" pitchFamily="34" charset="0"/>
              </a:rPr>
              <a:t>the pool of applications subject to </a:t>
            </a:r>
            <a:r>
              <a:rPr lang="en-US" b="1" dirty="0" smtClean="0">
                <a:latin typeface="Calibri" panose="020F0502020204030204" pitchFamily="34" charset="0"/>
                <a:cs typeface="Calibri" panose="020F0502020204030204" pitchFamily="34" charset="0"/>
              </a:rPr>
              <a:t>verification </a:t>
            </a:r>
            <a:endParaRPr lang="en-US" b="0" dirty="0" smtClean="0">
              <a:latin typeface="Calibri" panose="020F0502020204030204" pitchFamily="34" charset="0"/>
              <a:cs typeface="Calibri" panose="020F0502020204030204" pitchFamily="34" charset="0"/>
            </a:endParaRPr>
          </a:p>
          <a:p>
            <a:pPr>
              <a:buFont typeface="Webdings" panose="05030102010509060703" pitchFamily="18" charset="2"/>
              <a:buNone/>
            </a:pPr>
            <a:endParaRPr lang="en-US" b="1" dirty="0" smtClean="0">
              <a:latin typeface="+mn-lt"/>
              <a:cs typeface="+mn-cs"/>
            </a:endParaRPr>
          </a:p>
          <a:p>
            <a:pPr>
              <a:buFont typeface="Webdings" panose="05030102010509060703" pitchFamily="18" charset="2"/>
              <a:buNone/>
            </a:pPr>
            <a:r>
              <a:rPr lang="en-US" dirty="0" smtClean="0">
                <a:latin typeface="Calibri" panose="020F0502020204030204" pitchFamily="34" charset="0"/>
                <a:cs typeface="Calibri" panose="020F0502020204030204" pitchFamily="34" charset="0"/>
              </a:rPr>
              <a:t>Helps </a:t>
            </a:r>
            <a:r>
              <a:rPr lang="en-US" dirty="0" smtClean="0">
                <a:latin typeface="Calibri" panose="020F0502020204030204" pitchFamily="34" charset="0"/>
                <a:cs typeface="Calibri" panose="020F0502020204030204" pitchFamily="34" charset="0"/>
              </a:rPr>
              <a:t>schools qualify for </a:t>
            </a:r>
            <a:r>
              <a:rPr lang="en-US" b="1" dirty="0" smtClean="0">
                <a:latin typeface="Calibri" panose="020F0502020204030204" pitchFamily="34" charset="0"/>
                <a:cs typeface="Calibri" panose="020F0502020204030204" pitchFamily="34" charset="0"/>
              </a:rPr>
              <a:t>Community Eligibility Provision (CEP</a:t>
            </a:r>
            <a:r>
              <a:rPr lang="en-US" b="1" dirty="0" smtClean="0">
                <a:latin typeface="Calibri" panose="020F0502020204030204" pitchFamily="34" charset="0"/>
                <a:cs typeface="Calibri" panose="020F0502020204030204" pitchFamily="34" charset="0"/>
              </a:rPr>
              <a:t>)</a:t>
            </a:r>
            <a:endParaRPr lang="en-US" dirty="0" smtClean="0">
              <a:latin typeface="Calibri" panose="020F0502020204030204" pitchFamily="34" charset="0"/>
              <a:cs typeface="Calibri" panose="020F0502020204030204" pitchFamily="34" charset="0"/>
            </a:endParaRPr>
          </a:p>
          <a:p>
            <a:pPr>
              <a:buFont typeface="Webdings" panose="05030102010509060703" pitchFamily="18" charset="2"/>
              <a:buNone/>
            </a:pPr>
            <a:endParaRPr lang="en-US" b="1" dirty="0"/>
          </a:p>
        </p:txBody>
      </p:sp>
      <p:sp>
        <p:nvSpPr>
          <p:cNvPr id="4" name="Slide Number Placeholder 3"/>
          <p:cNvSpPr>
            <a:spLocks noGrp="1"/>
          </p:cNvSpPr>
          <p:nvPr>
            <p:ph type="sldNum" sz="quarter" idx="10"/>
          </p:nvPr>
        </p:nvSpPr>
        <p:spPr/>
        <p:txBody>
          <a:bodyPr/>
          <a:lstStyle/>
          <a:p>
            <a:fld id="{10F7B33B-7BDC-45FB-BF53-400EBFD7843A}" type="slidenum">
              <a:rPr lang="en-US" smtClean="0"/>
              <a:t>7</a:t>
            </a:fld>
            <a:endParaRPr lang="en-US"/>
          </a:p>
        </p:txBody>
      </p:sp>
    </p:spTree>
    <p:extLst>
      <p:ext uri="{BB962C8B-B14F-4D97-AF65-F5344CB8AC3E}">
        <p14:creationId xmlns:p14="http://schemas.microsoft.com/office/powerpoint/2010/main" val="70492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How DCA </a:t>
            </a:r>
            <a:r>
              <a:rPr lang="en-US" b="0" dirty="0" smtClean="0"/>
              <a:t>works:</a:t>
            </a:r>
            <a:r>
              <a:rPr lang="en-US" b="0" baseline="0" dirty="0" smtClean="0"/>
              <a:t> </a:t>
            </a:r>
          </a:p>
          <a:p>
            <a:endParaRPr lang="en-US" b="0" baseline="0" dirty="0" smtClean="0"/>
          </a:p>
          <a:p>
            <a:r>
              <a:rPr lang="en-US" b="0" baseline="0" dirty="0" smtClean="0"/>
              <a:t>1 student information is uploaded to the state level to AIM from the school district </a:t>
            </a:r>
          </a:p>
          <a:p>
            <a:r>
              <a:rPr lang="en-US" b="0" baseline="0" dirty="0" smtClean="0"/>
              <a:t>2 state assistance program data is collected at department of health and human services </a:t>
            </a:r>
          </a:p>
          <a:p>
            <a:r>
              <a:rPr lang="en-US" b="0" baseline="0" dirty="0" smtClean="0"/>
              <a:t>3 in DCA the two sets of information are combined and matched </a:t>
            </a:r>
          </a:p>
          <a:p>
            <a:r>
              <a:rPr lang="en-US" b="0" baseline="0" dirty="0" smtClean="0"/>
              <a:t>4 find/export direct certification report from DCA </a:t>
            </a:r>
          </a:p>
          <a:p>
            <a:r>
              <a:rPr lang="en-US" b="0" baseline="0" dirty="0" smtClean="0"/>
              <a:t>5 update school meals point of service (POS)</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t>8</a:t>
            </a:fld>
            <a:endParaRPr lang="en-US"/>
          </a:p>
        </p:txBody>
      </p:sp>
    </p:spTree>
    <p:extLst>
      <p:ext uri="{BB962C8B-B14F-4D97-AF65-F5344CB8AC3E}">
        <p14:creationId xmlns:p14="http://schemas.microsoft.com/office/powerpoint/2010/main" val="387218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2400" dirty="0" smtClean="0">
                <a:latin typeface="Calibri" panose="020F0502020204030204" pitchFamily="34" charset="0"/>
                <a:cs typeface="Calibri" panose="020F0502020204030204" pitchFamily="34" charset="0"/>
              </a:rPr>
              <a:t>Conduct Direct Certification </a:t>
            </a:r>
            <a:r>
              <a:rPr lang="en-US" sz="2400" b="1" dirty="0" smtClean="0">
                <a:latin typeface="Calibri" panose="020F0502020204030204" pitchFamily="34" charset="0"/>
                <a:cs typeface="Calibri" panose="020F0502020204030204" pitchFamily="34" charset="0"/>
              </a:rPr>
              <a:t>–</a:t>
            </a:r>
            <a:r>
              <a:rPr lang="en-US" sz="2400" b="1" baseline="0" dirty="0" smtClean="0">
                <a:latin typeface="Calibri" panose="020F0502020204030204" pitchFamily="34" charset="0"/>
                <a:cs typeface="Calibri" panose="020F0502020204030204" pitchFamily="34" charset="0"/>
              </a:rPr>
              <a:t> ensure AIM data is uploaded before you conduct direct cert, after you get </a:t>
            </a:r>
            <a:r>
              <a:rPr lang="en-US" sz="2400" b="1" baseline="0" dirty="0" smtClean="0">
                <a:latin typeface="Calibri" panose="020F0502020204030204" pitchFamily="34" charset="0"/>
                <a:cs typeface="Calibri" panose="020F0502020204030204" pitchFamily="34" charset="0"/>
              </a:rPr>
              <a:t>your direct cert </a:t>
            </a:r>
            <a:r>
              <a:rPr lang="en-US" sz="2400" b="1" baseline="0" dirty="0" smtClean="0">
                <a:latin typeface="Calibri" panose="020F0502020204030204" pitchFamily="34" charset="0"/>
                <a:cs typeface="Calibri" panose="020F0502020204030204" pitchFamily="34" charset="0"/>
              </a:rPr>
              <a:t>list, update the POS system</a:t>
            </a:r>
            <a:r>
              <a:rPr lang="en-US" sz="2400" b="1" baseline="0" dirty="0" smtClean="0">
                <a:latin typeface="Calibri" panose="020F0502020204030204" pitchFamily="34" charset="0"/>
                <a:cs typeface="Calibri" panose="020F0502020204030204" pitchFamily="34" charset="0"/>
              </a:rPr>
              <a:t>.</a:t>
            </a:r>
          </a:p>
          <a:p>
            <a:pPr marL="0" lvl="0" indent="0">
              <a:buNone/>
            </a:pPr>
            <a:endParaRPr lang="en-US" sz="2400" b="1"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cs typeface="Calibri" panose="020F0502020204030204" pitchFamily="34" charset="0"/>
              </a:rPr>
              <a:t>Notify Households</a:t>
            </a:r>
            <a:r>
              <a:rPr lang="en-US" sz="2400" baseline="0" dirty="0" smtClean="0">
                <a:latin typeface="Calibri" panose="020F0502020204030204" pitchFamily="34" charset="0"/>
                <a:cs typeface="Calibri" panose="020F0502020204030204" pitchFamily="34" charset="0"/>
              </a:rPr>
              <a:t> </a:t>
            </a:r>
            <a:r>
              <a:rPr lang="en-US" sz="2400" b="1" baseline="0" dirty="0" smtClean="0">
                <a:latin typeface="Calibri" panose="020F0502020204030204" pitchFamily="34" charset="0"/>
                <a:cs typeface="Calibri" panose="020F0502020204030204" pitchFamily="34" charset="0"/>
              </a:rPr>
              <a:t>– let families know they are already approved for free </a:t>
            </a:r>
            <a:r>
              <a:rPr lang="en-US" sz="2400" b="1" baseline="0" dirty="0" smtClean="0">
                <a:latin typeface="Calibri" panose="020F0502020204030204" pitchFamily="34" charset="0"/>
                <a:cs typeface="Calibri" panose="020F0502020204030204" pitchFamily="34" charset="0"/>
              </a:rPr>
              <a:t>meals – they </a:t>
            </a:r>
            <a:r>
              <a:rPr lang="en-US" sz="2400" b="1" baseline="0" dirty="0" smtClean="0">
                <a:latin typeface="Calibri" panose="020F0502020204030204" pitchFamily="34" charset="0"/>
                <a:cs typeface="Calibri" panose="020F0502020204030204" pitchFamily="34" charset="0"/>
              </a:rPr>
              <a:t>do NOT need to submit a paper </a:t>
            </a:r>
            <a:r>
              <a:rPr lang="en-US" sz="2400" b="1" baseline="0" dirty="0" smtClean="0">
                <a:latin typeface="Calibri" panose="020F0502020204030204" pitchFamily="34" charset="0"/>
                <a:cs typeface="Calibri" panose="020F0502020204030204" pitchFamily="34" charset="0"/>
              </a:rPr>
              <a:t>application – </a:t>
            </a:r>
            <a:r>
              <a:rPr lang="en-US" sz="2400" b="1" dirty="0" smtClean="0">
                <a:latin typeface="Calibri" panose="020F0502020204030204" pitchFamily="34" charset="0"/>
                <a:cs typeface="Calibri" panose="020F0502020204030204" pitchFamily="34" charset="0"/>
              </a:rPr>
              <a:t>this </a:t>
            </a:r>
            <a:r>
              <a:rPr lang="en-US" sz="2400" b="1" dirty="0" smtClean="0">
                <a:latin typeface="Calibri" panose="020F0502020204030204" pitchFamily="34" charset="0"/>
                <a:cs typeface="Calibri" panose="020F0502020204030204" pitchFamily="34" charset="0"/>
              </a:rPr>
              <a:t>reduced duplication</a:t>
            </a:r>
            <a:r>
              <a:rPr lang="en-US" sz="2400" b="1" baseline="0" dirty="0" smtClean="0">
                <a:latin typeface="Calibri" panose="020F0502020204030204" pitchFamily="34" charset="0"/>
                <a:cs typeface="Calibri" panose="020F0502020204030204" pitchFamily="34" charset="0"/>
              </a:rPr>
              <a:t> of efforts on behalf of the school and the household</a:t>
            </a:r>
            <a:r>
              <a:rPr lang="en-US" sz="2400" b="1" baseline="0" dirty="0" smtClean="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smtClean="0">
              <a:latin typeface="Calibri" panose="020F0502020204030204" pitchFamily="34" charset="0"/>
              <a:cs typeface="Calibri" panose="020F0502020204030204" pitchFamily="34" charset="0"/>
            </a:endParaRPr>
          </a:p>
          <a:p>
            <a:pPr marL="0" lvl="0" indent="0">
              <a:buNone/>
            </a:pPr>
            <a:r>
              <a:rPr lang="en-US" sz="2400" dirty="0" smtClean="0">
                <a:latin typeface="Calibri" panose="020F0502020204030204" pitchFamily="34" charset="0"/>
                <a:cs typeface="Calibri" panose="020F0502020204030204" pitchFamily="34" charset="0"/>
              </a:rPr>
              <a:t>Mail F/R Applications to Households NOT Directly Certified </a:t>
            </a:r>
            <a:r>
              <a:rPr lang="en-US" sz="2400" b="1" dirty="0" smtClean="0">
                <a:latin typeface="Calibri" panose="020F0502020204030204" pitchFamily="34" charset="0"/>
                <a:cs typeface="Calibri" panose="020F0502020204030204" pitchFamily="34" charset="0"/>
              </a:rPr>
              <a:t>– schools</a:t>
            </a:r>
            <a:r>
              <a:rPr lang="en-US" sz="2400" b="1" baseline="0" dirty="0" smtClean="0">
                <a:latin typeface="Calibri" panose="020F0502020204030204" pitchFamily="34" charset="0"/>
                <a:cs typeface="Calibri" panose="020F0502020204030204" pitchFamily="34" charset="0"/>
              </a:rPr>
              <a:t> cannot </a:t>
            </a:r>
            <a:r>
              <a:rPr lang="en-US" sz="2400" b="1" baseline="0" dirty="0" smtClean="0">
                <a:latin typeface="Calibri" panose="020F0502020204030204" pitchFamily="34" charset="0"/>
                <a:cs typeface="Calibri" panose="020F0502020204030204" pitchFamily="34" charset="0"/>
              </a:rPr>
              <a:t>require students </a:t>
            </a:r>
            <a:r>
              <a:rPr lang="en-US" sz="2400" b="1" baseline="0" dirty="0" smtClean="0">
                <a:latin typeface="Calibri" panose="020F0502020204030204" pitchFamily="34" charset="0"/>
                <a:cs typeface="Calibri" panose="020F0502020204030204" pitchFamily="34" charset="0"/>
              </a:rPr>
              <a:t>complete F/R applications. </a:t>
            </a:r>
            <a:endParaRPr lang="en-US" sz="2400" b="1" dirty="0" smtClean="0">
              <a:latin typeface="Calibri" panose="020F0502020204030204" pitchFamily="34" charset="0"/>
              <a:cs typeface="Calibri" panose="020F0502020204030204" pitchFamily="34" charset="0"/>
            </a:endParaRPr>
          </a:p>
          <a:p>
            <a:pPr marL="0" lvl="0" indent="0">
              <a:buNone/>
            </a:pPr>
            <a:endParaRPr lang="en-US" sz="2400" dirty="0" smtClean="0">
              <a:latin typeface="Calibri" panose="020F0502020204030204" pitchFamily="34" charset="0"/>
              <a:cs typeface="Calibri" panose="020F0502020204030204" pitchFamily="34" charset="0"/>
            </a:endParaRPr>
          </a:p>
          <a:p>
            <a:pPr marL="0" lvl="0" indent="0">
              <a:buNone/>
            </a:pPr>
            <a:r>
              <a:rPr lang="en-US" sz="2400" b="0" i="1" dirty="0" smtClean="0">
                <a:latin typeface="Calibri" panose="020F0502020204030204" pitchFamily="34" charset="0"/>
                <a:cs typeface="Calibri" panose="020F0502020204030204" pitchFamily="34" charset="0"/>
              </a:rPr>
              <a:t>Schools are </a:t>
            </a:r>
            <a:r>
              <a:rPr lang="en-US" sz="2400" b="1" i="1" u="sng" dirty="0" smtClean="0">
                <a:latin typeface="Calibri" panose="020F0502020204030204" pitchFamily="34" charset="0"/>
                <a:cs typeface="Calibri" panose="020F0502020204030204" pitchFamily="34" charset="0"/>
              </a:rPr>
              <a:t>required</a:t>
            </a:r>
            <a:r>
              <a:rPr lang="en-US" sz="2400" b="0" i="1" dirty="0" smtClean="0">
                <a:latin typeface="Calibri" panose="020F0502020204030204" pitchFamily="34" charset="0"/>
                <a:cs typeface="Calibri" panose="020F0502020204030204" pitchFamily="34" charset="0"/>
              </a:rPr>
              <a:t> to conduct Direct Certification 3 times per year. </a:t>
            </a:r>
            <a:r>
              <a:rPr lang="en-US" sz="2400" b="1" i="0" dirty="0" smtClean="0">
                <a:latin typeface="Calibri" panose="020F0502020204030204" pitchFamily="34" charset="0"/>
                <a:cs typeface="Calibri" panose="020F0502020204030204" pitchFamily="34" charset="0"/>
              </a:rPr>
              <a:t>–</a:t>
            </a:r>
            <a:r>
              <a:rPr lang="en-US" sz="2400" b="1" i="0" baseline="0" dirty="0" smtClean="0">
                <a:latin typeface="Calibri" panose="020F0502020204030204" pitchFamily="34" charset="0"/>
                <a:cs typeface="Calibri" panose="020F0502020204030204" pitchFamily="34" charset="0"/>
              </a:rPr>
              <a:t> w</a:t>
            </a:r>
            <a:r>
              <a:rPr lang="en-US" sz="1200" b="1" i="1" dirty="0" smtClean="0">
                <a:latin typeface="Calibri" panose="020F0502020204030204" pitchFamily="34" charset="0"/>
                <a:cs typeface="Calibri" panose="020F0502020204030204" pitchFamily="34" charset="0"/>
              </a:rPr>
              <a:t>e </a:t>
            </a:r>
            <a:r>
              <a:rPr lang="en-US" sz="1200" b="1" i="1" dirty="0" smtClean="0">
                <a:latin typeface="Calibri" panose="020F0502020204030204" pitchFamily="34" charset="0"/>
                <a:cs typeface="Calibri" panose="020F0502020204030204" pitchFamily="34" charset="0"/>
              </a:rPr>
              <a:t>suggest doing this process monthly or more frequently, as needed</a:t>
            </a:r>
            <a:r>
              <a:rPr lang="en-US" sz="1200" b="1" i="1" dirty="0" smtClean="0"/>
              <a:t>. </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t>9</a:t>
            </a:fld>
            <a:endParaRPr lang="en-US"/>
          </a:p>
        </p:txBody>
      </p:sp>
    </p:spTree>
    <p:extLst>
      <p:ext uri="{BB962C8B-B14F-4D97-AF65-F5344CB8AC3E}">
        <p14:creationId xmlns:p14="http://schemas.microsoft.com/office/powerpoint/2010/main" val="369984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Ongoing</a:t>
            </a:r>
          </a:p>
          <a:p>
            <a:pPr marL="0" indent="0">
              <a:buNone/>
            </a:pPr>
            <a:endParaRPr lang="en-US" dirty="0" smtClean="0"/>
          </a:p>
          <a:p>
            <a:pPr marL="0" indent="0">
              <a:buNone/>
            </a:pPr>
            <a:r>
              <a:rPr lang="en-US" b="1" dirty="0" smtClean="0"/>
              <a:t>1 update DCA</a:t>
            </a:r>
            <a:r>
              <a:rPr lang="en-US" b="1" baseline="0" dirty="0" smtClean="0"/>
              <a:t> 3x per year minimum</a:t>
            </a:r>
          </a:p>
          <a:p>
            <a:pPr marL="0" indent="0">
              <a:buNone/>
            </a:pPr>
            <a:r>
              <a:rPr lang="en-US" b="1" baseline="0" dirty="0" smtClean="0"/>
              <a:t>2 update your POS system to reflect directly certified students are FREE status </a:t>
            </a:r>
            <a:endParaRPr lang="en-US" b="1" dirty="0" smtClean="0"/>
          </a:p>
          <a:p>
            <a:endParaRPr lang="en-US" dirty="0" smtClean="0"/>
          </a:p>
          <a:p>
            <a:r>
              <a:rPr lang="en-US" dirty="0" smtClean="0"/>
              <a:t>March</a:t>
            </a:r>
          </a:p>
          <a:p>
            <a:endParaRPr lang="en-US" b="0" dirty="0" smtClean="0"/>
          </a:p>
          <a:p>
            <a:r>
              <a:rPr lang="en-US" b="1" dirty="0" smtClean="0"/>
              <a:t>1</a:t>
            </a:r>
            <a:r>
              <a:rPr lang="en-US" b="1" baseline="0" dirty="0" smtClean="0"/>
              <a:t> link potential </a:t>
            </a:r>
            <a:r>
              <a:rPr lang="en-US" b="1" baseline="0" dirty="0" smtClean="0"/>
              <a:t>matches manually </a:t>
            </a:r>
          </a:p>
          <a:p>
            <a:r>
              <a:rPr lang="en-US" b="1" baseline="0" dirty="0" smtClean="0"/>
              <a:t>2 extend eligibility for SNAP, TANF, FDPIR manually </a:t>
            </a:r>
            <a:endParaRPr lang="en-US" b="1" baseline="0" dirty="0" smtClean="0"/>
          </a:p>
          <a:p>
            <a:endParaRPr lang="en-US" dirty="0" smtClean="0"/>
          </a:p>
          <a:p>
            <a:r>
              <a:rPr lang="en-US" dirty="0" smtClean="0"/>
              <a:t>April 1 </a:t>
            </a:r>
          </a:p>
          <a:p>
            <a:endParaRPr lang="en-US" dirty="0" smtClean="0"/>
          </a:p>
          <a:p>
            <a:r>
              <a:rPr lang="en-US" b="1" dirty="0" smtClean="0"/>
              <a:t>1 </a:t>
            </a:r>
            <a:r>
              <a:rPr lang="en-US" b="1" dirty="0" smtClean="0"/>
              <a:t>OPI</a:t>
            </a:r>
            <a:r>
              <a:rPr lang="en-US" b="1" baseline="0" dirty="0" smtClean="0"/>
              <a:t> SNP will reach out to your district if you do or are close to qualifying </a:t>
            </a:r>
            <a:r>
              <a:rPr lang="en-US" sz="1200" b="1" i="1" dirty="0" smtClean="0"/>
              <a:t>if at 40% of students (minimum) are identified by school</a:t>
            </a:r>
            <a:endParaRPr lang="en-US" b="1" baseline="0" dirty="0" smtClean="0"/>
          </a:p>
          <a:p>
            <a:r>
              <a:rPr lang="en-US" sz="1200" b="1" baseline="0" dirty="0" smtClean="0"/>
              <a:t>2 </a:t>
            </a:r>
            <a:r>
              <a:rPr lang="en-US" sz="1200" b="1" dirty="0" smtClean="0"/>
              <a:t>choose to operate CEP – stop charging for school</a:t>
            </a:r>
            <a:r>
              <a:rPr lang="en-US" sz="1200" b="1" baseline="0" dirty="0" smtClean="0"/>
              <a:t> meals </a:t>
            </a:r>
            <a:endParaRPr lang="en-US" sz="1200" b="1" i="1" dirty="0"/>
          </a:p>
        </p:txBody>
      </p:sp>
      <p:sp>
        <p:nvSpPr>
          <p:cNvPr id="4" name="Slide Number Placeholder 3"/>
          <p:cNvSpPr>
            <a:spLocks noGrp="1"/>
          </p:cNvSpPr>
          <p:nvPr>
            <p:ph type="sldNum" sz="quarter" idx="10"/>
          </p:nvPr>
        </p:nvSpPr>
        <p:spPr/>
        <p:txBody>
          <a:bodyPr/>
          <a:lstStyle/>
          <a:p>
            <a:fld id="{10F7B33B-7BDC-45FB-BF53-400EBFD7843A}" type="slidenum">
              <a:rPr lang="en-US" smtClean="0"/>
              <a:t>10</a:t>
            </a:fld>
            <a:endParaRPr lang="en-US"/>
          </a:p>
        </p:txBody>
      </p:sp>
    </p:spTree>
    <p:extLst>
      <p:ext uri="{BB962C8B-B14F-4D97-AF65-F5344CB8AC3E}">
        <p14:creationId xmlns:p14="http://schemas.microsoft.com/office/powerpoint/2010/main" val="2354177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smtClean="0"/>
              <a:t>MONTANA OFFICE OF PUBLIC INSTRUCTION</a:t>
            </a:r>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smtClean="0"/>
              <a:t>MONTANA OFFICE OF PUBLIC INSTRUCTION</a:t>
            </a:r>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6/14/2017</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6/14/2017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opi.mt.gov/pdf/SchoolFood/DCA/DCA_UserAccessRequestForm.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opi.mt.gov/Programs/SchoolPrograms/School_Nutritio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mailto:jgriffin3@mt.gov" TargetMode="External"/><Relationship Id="rId3" Type="http://schemas.openxmlformats.org/officeDocument/2006/relationships/hyperlink" Target="mailto:tmotlas@mt.gov" TargetMode="External"/><Relationship Id="rId7" Type="http://schemas.openxmlformats.org/officeDocument/2006/relationships/hyperlink" Target="mailto:tbailly@mt.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chickman@mt.gov" TargetMode="External"/><Relationship Id="rId5" Type="http://schemas.openxmlformats.org/officeDocument/2006/relationships/hyperlink" Target="mailto:tray@mt.gov" TargetMode="External"/><Relationship Id="rId4" Type="http://schemas.openxmlformats.org/officeDocument/2006/relationships/hyperlink" Target="mailto:edunklee@mt.gov" TargetMode="External"/><Relationship Id="rId9" Type="http://schemas.openxmlformats.org/officeDocument/2006/relationships/hyperlink" Target="mailto:cmcgoven@mt.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68" y="4571999"/>
            <a:ext cx="7325832" cy="2286001"/>
          </a:xfrm>
        </p:spPr>
        <p:txBody>
          <a:bodyPr>
            <a:normAutofit/>
          </a:bodyPr>
          <a:lstStyle/>
          <a:p>
            <a:r>
              <a:rPr lang="en-US" sz="3200" dirty="0" smtClean="0">
                <a:solidFill>
                  <a:srgbClr val="C00000"/>
                </a:solidFill>
                <a:latin typeface="Calibri" panose="020F0502020204030204" pitchFamily="34" charset="0"/>
                <a:cs typeface="Calibri" panose="020F0502020204030204" pitchFamily="34" charset="0"/>
              </a:rPr>
              <a:t>DCA</a:t>
            </a:r>
            <a:r>
              <a:rPr lang="en-US" sz="3200" dirty="0">
                <a:solidFill>
                  <a:srgbClr val="C00000"/>
                </a:solidFill>
                <a:latin typeface="Calibri" panose="020F0502020204030204" pitchFamily="34" charset="0"/>
                <a:cs typeface="Calibri" panose="020F0502020204030204" pitchFamily="34" charset="0"/>
              </a:rPr>
              <a:t> </a:t>
            </a:r>
            <a:r>
              <a:rPr lang="en-US" sz="3200" dirty="0" smtClean="0">
                <a:solidFill>
                  <a:srgbClr val="C00000"/>
                </a:solidFill>
                <a:latin typeface="Calibri" panose="020F0502020204030204" pitchFamily="34" charset="0"/>
                <a:cs typeface="Calibri" panose="020F0502020204030204" pitchFamily="34" charset="0"/>
              </a:rPr>
              <a:t>&amp;</a:t>
            </a:r>
            <a:br>
              <a:rPr lang="en-US" sz="3200" dirty="0" smtClean="0">
                <a:solidFill>
                  <a:srgbClr val="C00000"/>
                </a:solidFill>
                <a:latin typeface="Calibri" panose="020F0502020204030204" pitchFamily="34" charset="0"/>
                <a:cs typeface="Calibri" panose="020F0502020204030204" pitchFamily="34" charset="0"/>
              </a:rPr>
            </a:br>
            <a:r>
              <a:rPr lang="en-US" sz="3200" dirty="0" smtClean="0">
                <a:solidFill>
                  <a:srgbClr val="C00000"/>
                </a:solidFill>
                <a:latin typeface="Calibri" panose="020F0502020204030204" pitchFamily="34" charset="0"/>
                <a:cs typeface="Calibri" panose="020F0502020204030204" pitchFamily="34" charset="0"/>
              </a:rPr>
              <a:t>Free/Reduced-Price Applications</a:t>
            </a:r>
            <a:endParaRPr lang="en-US" sz="3200" dirty="0">
              <a:solidFill>
                <a:srgbClr val="C00000"/>
              </a:solidFill>
              <a:latin typeface="Calibri" panose="020F0502020204030204" pitchFamily="34" charset="0"/>
              <a:cs typeface="Calibri" panose="020F0502020204030204" pitchFamily="34"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7805" r="7805"/>
          <a:stretch>
            <a:fillRect/>
          </a:stretch>
        </p:blipFill>
        <p:spPr/>
      </p:pic>
      <p:sp>
        <p:nvSpPr>
          <p:cNvPr id="3" name="Subtitle 2"/>
          <p:cNvSpPr>
            <a:spLocks noGrp="1"/>
          </p:cNvSpPr>
          <p:nvPr>
            <p:ph type="body" sz="half" idx="2"/>
          </p:nvPr>
        </p:nvSpPr>
        <p:spPr/>
        <p:txBody>
          <a:bodyPr>
            <a:normAutofit/>
          </a:bodyPr>
          <a:lstStyle/>
          <a:p>
            <a:r>
              <a:rPr lang="en-US" sz="1600" b="1" dirty="0" smtClean="0">
                <a:solidFill>
                  <a:schemeClr val="tx2"/>
                </a:solidFill>
                <a:latin typeface="Calibri" panose="020F0502020204030204" pitchFamily="34" charset="0"/>
                <a:cs typeface="Calibri" panose="020F0502020204030204" pitchFamily="34" charset="0"/>
              </a:rPr>
              <a:t>Tara Ray</a:t>
            </a:r>
            <a:r>
              <a:rPr lang="en-US" sz="1600" dirty="0" smtClean="0">
                <a:solidFill>
                  <a:schemeClr val="tx2"/>
                </a:solidFill>
                <a:latin typeface="Calibri" panose="020F0502020204030204" pitchFamily="34" charset="0"/>
                <a:cs typeface="Calibri" panose="020F0502020204030204" pitchFamily="34" charset="0"/>
              </a:rPr>
              <a:t/>
            </a:r>
            <a:br>
              <a:rPr lang="en-US" sz="1600" dirty="0" smtClean="0">
                <a:solidFill>
                  <a:schemeClr val="tx2"/>
                </a:solidFill>
                <a:latin typeface="Calibri" panose="020F0502020204030204" pitchFamily="34" charset="0"/>
                <a:cs typeface="Calibri" panose="020F0502020204030204" pitchFamily="34" charset="0"/>
              </a:rPr>
            </a:br>
            <a:r>
              <a:rPr lang="en-US" sz="1600" dirty="0" smtClean="0">
                <a:solidFill>
                  <a:schemeClr val="tx2"/>
                </a:solidFill>
                <a:latin typeface="Calibri" panose="020F0502020204030204" pitchFamily="34" charset="0"/>
                <a:cs typeface="Calibri" panose="020F0502020204030204" pitchFamily="34" charset="0"/>
              </a:rPr>
              <a:t>School Nutrition Program Specialist</a:t>
            </a:r>
            <a:endParaRPr lang="en-US" sz="1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048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 cert </a:t>
            </a:r>
            <a:r>
              <a:rPr lang="en-US" dirty="0" smtClean="0"/>
              <a:t>TimeLine</a:t>
            </a:r>
            <a:endParaRPr lang="en-US" dirty="0"/>
          </a:p>
        </p:txBody>
      </p:sp>
      <p:sp>
        <p:nvSpPr>
          <p:cNvPr id="2" name="Content Placeholder 1"/>
          <p:cNvSpPr>
            <a:spLocks noGrp="1"/>
          </p:cNvSpPr>
          <p:nvPr>
            <p:ph idx="1"/>
          </p:nvPr>
        </p:nvSpPr>
        <p:spPr/>
        <p:txBody>
          <a:bodyPr>
            <a:normAutofit/>
          </a:bodyPr>
          <a:lstStyle/>
          <a:p>
            <a:r>
              <a:rPr lang="en-US" sz="2800" dirty="0"/>
              <a:t>Ongoing </a:t>
            </a:r>
            <a:r>
              <a:rPr lang="en-US" sz="2800" b="1" dirty="0"/>
              <a:t>– </a:t>
            </a:r>
            <a:r>
              <a:rPr lang="en-US" sz="2800" b="1" dirty="0" smtClean="0"/>
              <a:t>update </a:t>
            </a:r>
            <a:r>
              <a:rPr lang="en-US" sz="2800" b="1" dirty="0" smtClean="0"/>
              <a:t>DCA 3x/ per year, update </a:t>
            </a:r>
            <a:r>
              <a:rPr lang="en-US" sz="2800" b="1" dirty="0"/>
              <a:t>POS </a:t>
            </a:r>
            <a:endParaRPr lang="en-US" sz="2800" dirty="0" smtClean="0"/>
          </a:p>
          <a:p>
            <a:endParaRPr lang="en-US" sz="1050" dirty="0"/>
          </a:p>
          <a:p>
            <a:r>
              <a:rPr lang="en-US" sz="2800" dirty="0" smtClean="0"/>
              <a:t>March </a:t>
            </a:r>
            <a:r>
              <a:rPr lang="en-US" sz="2800" b="1" dirty="0" smtClean="0"/>
              <a:t>– </a:t>
            </a:r>
            <a:r>
              <a:rPr lang="en-US" sz="2800" b="1" dirty="0" smtClean="0"/>
              <a:t>manual DCA manipulation: link potential </a:t>
            </a:r>
            <a:r>
              <a:rPr lang="en-US" sz="2800" b="1" dirty="0" smtClean="0"/>
              <a:t>matches </a:t>
            </a:r>
            <a:r>
              <a:rPr lang="en-US" sz="2800" b="1" dirty="0" smtClean="0"/>
              <a:t>and extend </a:t>
            </a:r>
            <a:r>
              <a:rPr lang="en-US" sz="2800" b="1" dirty="0" smtClean="0"/>
              <a:t>eligibility for SNAP, TANF, FDPIR</a:t>
            </a:r>
          </a:p>
          <a:p>
            <a:endParaRPr lang="en-US" sz="1050" dirty="0"/>
          </a:p>
          <a:p>
            <a:r>
              <a:rPr lang="en-US" sz="2800" dirty="0" smtClean="0"/>
              <a:t>April 1 – </a:t>
            </a:r>
            <a:r>
              <a:rPr lang="en-US" sz="2800" b="1" dirty="0" smtClean="0"/>
              <a:t>choose to operate CEP </a:t>
            </a:r>
            <a:r>
              <a:rPr lang="en-US" sz="2800" b="1" i="1" dirty="0" smtClean="0"/>
              <a:t>if at </a:t>
            </a:r>
            <a:r>
              <a:rPr lang="en-US" sz="2800" b="1" i="1" dirty="0" smtClean="0"/>
              <a:t>40% of students </a:t>
            </a:r>
            <a:r>
              <a:rPr lang="en-US" sz="2800" b="1" i="1" dirty="0" smtClean="0"/>
              <a:t>(minimum) are identified by school</a:t>
            </a:r>
            <a:endParaRPr lang="en-US" sz="2800" b="1" i="1" dirty="0"/>
          </a:p>
        </p:txBody>
      </p:sp>
    </p:spTree>
    <p:extLst>
      <p:ext uri="{BB962C8B-B14F-4D97-AF65-F5344CB8AC3E}">
        <p14:creationId xmlns:p14="http://schemas.microsoft.com/office/powerpoint/2010/main" val="327187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t>
            </a:r>
            <a:r>
              <a:rPr lang="en-US" dirty="0" smtClean="0"/>
              <a:t>DCA</a:t>
            </a:r>
            <a:endParaRPr lang="en-US" dirty="0"/>
          </a:p>
        </p:txBody>
      </p:sp>
      <p:sp>
        <p:nvSpPr>
          <p:cNvPr id="3" name="Content Placeholder 2"/>
          <p:cNvSpPr>
            <a:spLocks noGrp="1"/>
          </p:cNvSpPr>
          <p:nvPr>
            <p:ph idx="1"/>
          </p:nvPr>
        </p:nvSpPr>
        <p:spPr>
          <a:xfrm>
            <a:off x="1278128" y="2286000"/>
            <a:ext cx="10025412" cy="4023360"/>
          </a:xfrm>
        </p:spPr>
        <p:txBody>
          <a:bodyPr>
            <a:normAutofit/>
          </a:bodyPr>
          <a:lstStyle/>
          <a:p>
            <a:r>
              <a:rPr lang="en-US" sz="3600" dirty="0" smtClean="0"/>
              <a:t>Potential Matches – </a:t>
            </a:r>
            <a:r>
              <a:rPr lang="en-US" sz="3600" dirty="0" smtClean="0"/>
              <a:t>Linking</a:t>
            </a:r>
            <a:endParaRPr lang="en-US" sz="3600" dirty="0" smtClean="0"/>
          </a:p>
          <a:p>
            <a:endParaRPr lang="en-US" sz="3600" dirty="0"/>
          </a:p>
          <a:p>
            <a:r>
              <a:rPr lang="en-US" sz="3600" dirty="0" smtClean="0"/>
              <a:t>Extended Eligibility – </a:t>
            </a:r>
            <a:r>
              <a:rPr lang="en-US" sz="3600" dirty="0" smtClean="0"/>
              <a:t>FREE at </a:t>
            </a:r>
            <a:r>
              <a:rPr lang="en-US" sz="3600" dirty="0" smtClean="0"/>
              <a:t>POS and in DCA</a:t>
            </a:r>
            <a:endParaRPr lang="en-US" sz="3600" dirty="0"/>
          </a:p>
        </p:txBody>
      </p:sp>
    </p:spTree>
    <p:extLst>
      <p:ext uri="{BB962C8B-B14F-4D97-AF65-F5344CB8AC3E}">
        <p14:creationId xmlns:p14="http://schemas.microsoft.com/office/powerpoint/2010/main" val="649962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44" y="585216"/>
            <a:ext cx="10232656" cy="1499616"/>
          </a:xfrm>
        </p:spPr>
        <p:txBody>
          <a:bodyPr>
            <a:normAutofit/>
          </a:bodyPr>
          <a:lstStyle/>
          <a:p>
            <a:r>
              <a:rPr lang="en-US" dirty="0" smtClean="0"/>
              <a:t>DCA Access</a:t>
            </a:r>
            <a:endParaRPr lang="en-US" dirty="0"/>
          </a:p>
        </p:txBody>
      </p:sp>
      <p:sp>
        <p:nvSpPr>
          <p:cNvPr id="3" name="Content Placeholder 2"/>
          <p:cNvSpPr>
            <a:spLocks noGrp="1"/>
          </p:cNvSpPr>
          <p:nvPr>
            <p:ph idx="1"/>
          </p:nvPr>
        </p:nvSpPr>
        <p:spPr>
          <a:xfrm>
            <a:off x="1251678" y="2169041"/>
            <a:ext cx="9348982" cy="3083443"/>
          </a:xfrm>
        </p:spPr>
        <p:txBody>
          <a:bodyPr>
            <a:noAutofit/>
          </a:bodyPr>
          <a:lstStyle/>
          <a:p>
            <a:r>
              <a:rPr lang="en-US" sz="2800" dirty="0" smtClean="0">
                <a:latin typeface="Calibri" panose="020F0502020204030204" pitchFamily="34" charset="0"/>
                <a:cs typeface="Calibri" panose="020F0502020204030204" pitchFamily="34" charset="0"/>
              </a:rPr>
              <a:t>Tied to the </a:t>
            </a:r>
            <a:r>
              <a:rPr lang="en-US" sz="2800" b="1" dirty="0" smtClean="0">
                <a:latin typeface="Calibri" panose="020F0502020204030204" pitchFamily="34" charset="0"/>
                <a:cs typeface="Calibri" panose="020F0502020204030204" pitchFamily="34" charset="0"/>
              </a:rPr>
              <a:t>Determining Official </a:t>
            </a:r>
            <a:r>
              <a:rPr lang="en-US" sz="2800" dirty="0" smtClean="0">
                <a:latin typeface="Calibri" panose="020F0502020204030204" pitchFamily="34" charset="0"/>
                <a:cs typeface="Calibri" panose="020F0502020204030204" pitchFamily="34" charset="0"/>
              </a:rPr>
              <a:t>listed in your online agreement in MAPS. </a:t>
            </a:r>
          </a:p>
          <a:p>
            <a:endParaRPr lang="en-US" sz="2800" dirty="0">
              <a:latin typeface="Calibri" panose="020F0502020204030204" pitchFamily="34" charset="0"/>
              <a:cs typeface="Calibri" panose="020F0502020204030204" pitchFamily="34" charset="0"/>
            </a:endParaRPr>
          </a:p>
          <a:p>
            <a:pPr algn="ctr"/>
            <a:r>
              <a:rPr lang="en-US" sz="3600" b="1" dirty="0" smtClean="0">
                <a:latin typeface="Calibri" panose="020F0502020204030204" pitchFamily="34" charset="0"/>
                <a:cs typeface="Calibri" panose="020F0502020204030204" pitchFamily="34" charset="0"/>
              </a:rPr>
              <a:t>TEST your log-in.  </a:t>
            </a:r>
          </a:p>
          <a:p>
            <a:pPr algn="ctr"/>
            <a:endParaRPr lang="en-US" sz="2800" b="1"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Need access? </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Complete and send the </a:t>
            </a:r>
            <a:r>
              <a:rPr lang="en-US" sz="2800" b="1" dirty="0" smtClean="0">
                <a:latin typeface="Calibri" panose="020F0502020204030204" pitchFamily="34" charset="0"/>
                <a:cs typeface="Calibri" panose="020F0502020204030204" pitchFamily="34" charset="0"/>
              </a:rPr>
              <a:t>“</a:t>
            </a:r>
            <a:r>
              <a:rPr lang="en-US" sz="2800" b="1" dirty="0" smtClean="0">
                <a:latin typeface="Calibri" panose="020F0502020204030204" pitchFamily="34" charset="0"/>
                <a:cs typeface="Calibri" panose="020F0502020204030204" pitchFamily="34" charset="0"/>
                <a:hlinkClick r:id="rId3"/>
              </a:rPr>
              <a:t>DCA User Access Form</a:t>
            </a:r>
            <a:r>
              <a:rPr lang="en-US" sz="2800" b="1" dirty="0" smtClean="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7" name="Rectangle 6"/>
          <p:cNvSpPr/>
          <p:nvPr/>
        </p:nvSpPr>
        <p:spPr>
          <a:xfrm>
            <a:off x="10064883" y="2536722"/>
            <a:ext cx="1459149" cy="12101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030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DCA Tour</a:t>
            </a:r>
            <a:endParaRPr lang="en-US" dirty="0"/>
          </a:p>
        </p:txBody>
      </p:sp>
      <p:sp>
        <p:nvSpPr>
          <p:cNvPr id="3" name="Content Placeholder 2"/>
          <p:cNvSpPr>
            <a:spLocks noGrp="1"/>
          </p:cNvSpPr>
          <p:nvPr>
            <p:ph idx="1"/>
          </p:nvPr>
        </p:nvSpPr>
        <p:spPr>
          <a:xfrm>
            <a:off x="1278128" y="2286000"/>
            <a:ext cx="10287100" cy="4023360"/>
          </a:xfrm>
        </p:spPr>
        <p:txBody>
          <a:bodyPr>
            <a:normAutofit/>
          </a:bodyPr>
          <a:lstStyle/>
          <a:p>
            <a:pPr marL="0" indent="0">
              <a:buNone/>
            </a:pPr>
            <a:r>
              <a:rPr lang="en-US" sz="3200" dirty="0" smtClean="0"/>
              <a:t>Order of Operations</a:t>
            </a:r>
          </a:p>
          <a:p>
            <a:pPr marL="740664" indent="-457200">
              <a:buFont typeface="+mj-lt"/>
              <a:buAutoNum type="arabicPeriod"/>
            </a:pPr>
            <a:r>
              <a:rPr lang="en-US" sz="3200" dirty="0" smtClean="0"/>
              <a:t>Overview</a:t>
            </a:r>
            <a:endParaRPr lang="en-US" sz="3200" dirty="0" smtClean="0"/>
          </a:p>
          <a:p>
            <a:pPr marL="740664" indent="-457200">
              <a:buFont typeface="+mj-lt"/>
              <a:buAutoNum type="arabicPeriod"/>
            </a:pPr>
            <a:r>
              <a:rPr lang="en-US" sz="3200" dirty="0" smtClean="0"/>
              <a:t>Linking Potential Matches</a:t>
            </a:r>
          </a:p>
          <a:p>
            <a:pPr marL="740664" indent="-457200">
              <a:buFont typeface="+mj-lt"/>
              <a:buAutoNum type="arabicPeriod"/>
            </a:pPr>
            <a:r>
              <a:rPr lang="en-US" sz="3200" dirty="0" smtClean="0"/>
              <a:t>Reports </a:t>
            </a:r>
          </a:p>
          <a:p>
            <a:pPr marL="740664" indent="-457200">
              <a:buFont typeface="+mj-lt"/>
              <a:buAutoNum type="arabicPeriod"/>
            </a:pPr>
            <a:r>
              <a:rPr lang="en-US" sz="3200" dirty="0" smtClean="0"/>
              <a:t>Extended </a:t>
            </a:r>
            <a:r>
              <a:rPr lang="en-US" sz="3200" dirty="0"/>
              <a:t>Eligibility and Manual Direct </a:t>
            </a:r>
            <a:r>
              <a:rPr lang="en-US" sz="3200" dirty="0" smtClean="0"/>
              <a:t>Certification</a:t>
            </a:r>
          </a:p>
          <a:p>
            <a:pPr marL="740664" indent="-457200">
              <a:buFont typeface="+mj-lt"/>
              <a:buAutoNum type="arabicPeriod"/>
            </a:pPr>
            <a:r>
              <a:rPr lang="en-US" sz="3200" dirty="0" smtClean="0"/>
              <a:t>SNAP Case Number Look-Up</a:t>
            </a:r>
            <a:endParaRPr lang="en-US" sz="3200" dirty="0"/>
          </a:p>
        </p:txBody>
      </p:sp>
    </p:spTree>
    <p:extLst>
      <p:ext uri="{BB962C8B-B14F-4D97-AF65-F5344CB8AC3E}">
        <p14:creationId xmlns:p14="http://schemas.microsoft.com/office/powerpoint/2010/main" val="1944370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Free &amp; Reduced Price Applications</a:t>
            </a:r>
            <a:endParaRPr lang="en-US" sz="4400" dirty="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16658" b="16658"/>
          <a:stretch>
            <a:fillRect/>
          </a:stretch>
        </p:blipFill>
        <p:spPr/>
      </p:pic>
    </p:spTree>
    <p:extLst>
      <p:ext uri="{BB962C8B-B14F-4D97-AF65-F5344CB8AC3E}">
        <p14:creationId xmlns:p14="http://schemas.microsoft.com/office/powerpoint/2010/main" val="249214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 </a:t>
            </a:r>
            <a:r>
              <a:rPr lang="en-US" dirty="0" smtClean="0"/>
              <a:t>process </a:t>
            </a:r>
            <a:r>
              <a:rPr lang="en-US" dirty="0" smtClean="0"/>
              <a:t>overview</a:t>
            </a:r>
            <a:endParaRPr lang="en-US" dirty="0"/>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sz="3200" dirty="0" smtClean="0"/>
              <a:t>Conduct Direct Certification </a:t>
            </a:r>
          </a:p>
          <a:p>
            <a:pPr marL="457200" indent="-457200">
              <a:buFont typeface="+mj-lt"/>
              <a:buAutoNum type="arabicPeriod"/>
            </a:pPr>
            <a:r>
              <a:rPr lang="en-US" sz="3200" dirty="0" smtClean="0"/>
              <a:t>Send Direct Cert Notifications </a:t>
            </a:r>
          </a:p>
          <a:p>
            <a:pPr marL="457200" indent="-457200">
              <a:buFont typeface="+mj-lt"/>
              <a:buAutoNum type="arabicPeriod"/>
            </a:pPr>
            <a:r>
              <a:rPr lang="en-US" sz="3200" dirty="0" smtClean="0"/>
              <a:t>Send F/R Applications</a:t>
            </a:r>
          </a:p>
          <a:p>
            <a:pPr marL="457200" indent="-457200">
              <a:buFont typeface="+mj-lt"/>
              <a:buAutoNum type="arabicPeriod"/>
            </a:pPr>
            <a:r>
              <a:rPr lang="en-US" sz="3200" dirty="0" smtClean="0"/>
              <a:t>Process F/R Applications</a:t>
            </a:r>
          </a:p>
          <a:p>
            <a:pPr marL="457200" indent="-457200">
              <a:buFont typeface="+mj-lt"/>
              <a:buAutoNum type="arabicPeriod"/>
            </a:pPr>
            <a:r>
              <a:rPr lang="en-US" sz="3200" dirty="0" smtClean="0"/>
              <a:t>Send F/R Notifications</a:t>
            </a:r>
          </a:p>
          <a:p>
            <a:pPr marL="457200" indent="-457200">
              <a:buFont typeface="+mj-lt"/>
              <a:buAutoNum type="arabicPeriod"/>
            </a:pPr>
            <a:r>
              <a:rPr lang="en-US" sz="3200" dirty="0" smtClean="0"/>
              <a:t>Repeat – Ongoing </a:t>
            </a:r>
          </a:p>
        </p:txBody>
      </p:sp>
    </p:spTree>
    <p:extLst>
      <p:ext uri="{BB962C8B-B14F-4D97-AF65-F5344CB8AC3E}">
        <p14:creationId xmlns:p14="http://schemas.microsoft.com/office/powerpoint/2010/main" val="338130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5" y="585216"/>
            <a:ext cx="10020595" cy="1499616"/>
          </a:xfrm>
        </p:spPr>
        <p:txBody>
          <a:bodyPr>
            <a:normAutofit/>
          </a:bodyPr>
          <a:lstStyle/>
          <a:p>
            <a:r>
              <a:rPr lang="en-US" dirty="0" smtClean="0"/>
              <a:t>Application highlights</a:t>
            </a:r>
            <a:endParaRPr lang="en-US" dirty="0"/>
          </a:p>
        </p:txBody>
      </p:sp>
      <p:sp>
        <p:nvSpPr>
          <p:cNvPr id="4" name="Content Placeholder 2"/>
          <p:cNvSpPr txBox="1">
            <a:spLocks/>
          </p:cNvSpPr>
          <p:nvPr/>
        </p:nvSpPr>
        <p:spPr>
          <a:xfrm>
            <a:off x="8653726" y="2205465"/>
            <a:ext cx="2623120" cy="3593591"/>
          </a:xfrm>
          <a:prstGeom prst="rect">
            <a:avLst/>
          </a:prstGeom>
        </p:spPr>
        <p:txBody>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Zero Income</a:t>
            </a:r>
          </a:p>
          <a:p>
            <a:r>
              <a:rPr lang="en-US" dirty="0" smtClean="0"/>
              <a:t>Error Prone</a:t>
            </a:r>
          </a:p>
          <a:p>
            <a:r>
              <a:rPr lang="en-US" dirty="0" smtClean="0"/>
              <a:t>Edits to Application</a:t>
            </a:r>
          </a:p>
          <a:p>
            <a:r>
              <a:rPr lang="en-US" dirty="0" smtClean="0"/>
              <a:t>Signatures</a:t>
            </a:r>
          </a:p>
          <a:p>
            <a:r>
              <a:rPr lang="en-US" dirty="0" smtClean="0"/>
              <a:t>SSN</a:t>
            </a:r>
            <a:endParaRPr lang="en-US" dirty="0"/>
          </a:p>
        </p:txBody>
      </p:sp>
      <p:pic>
        <p:nvPicPr>
          <p:cNvPr id="5" name="Picture 4"/>
          <p:cNvPicPr>
            <a:picLocks noChangeAspect="1"/>
          </p:cNvPicPr>
          <p:nvPr/>
        </p:nvPicPr>
        <p:blipFill rotWithShape="1">
          <a:blip r:embed="rId3"/>
          <a:srcRect l="21750" t="19110" r="22754" b="5399"/>
          <a:stretch/>
        </p:blipFill>
        <p:spPr>
          <a:xfrm>
            <a:off x="2144813" y="1770980"/>
            <a:ext cx="6191114" cy="4737291"/>
          </a:xfrm>
          <a:prstGeom prst="rect">
            <a:avLst/>
          </a:prstGeom>
        </p:spPr>
      </p:pic>
    </p:spTree>
    <p:extLst>
      <p:ext uri="{BB962C8B-B14F-4D97-AF65-F5344CB8AC3E}">
        <p14:creationId xmlns:p14="http://schemas.microsoft.com/office/powerpoint/2010/main" val="3601554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70" y="585216"/>
            <a:ext cx="10126330" cy="1499616"/>
          </a:xfrm>
        </p:spPr>
        <p:txBody>
          <a:bodyPr>
            <a:normAutofit/>
          </a:bodyPr>
          <a:lstStyle/>
          <a:p>
            <a:r>
              <a:rPr lang="en-US" dirty="0" smtClean="0"/>
              <a:t>Application organization</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latin typeface="Calibri" panose="020F0502020204030204" pitchFamily="34" charset="0"/>
                <a:cs typeface="Calibri" panose="020F0502020204030204" pitchFamily="34" charset="0"/>
              </a:rPr>
              <a:t>Maintain Records in the Following Way:</a:t>
            </a:r>
            <a:endParaRPr lang="en-US" sz="3200" b="1" dirty="0" smtClean="0">
              <a:latin typeface="Calibri" panose="020F0502020204030204" pitchFamily="34" charset="0"/>
              <a:cs typeface="Calibri" panose="020F0502020204030204" pitchFamily="34" charset="0"/>
            </a:endParaRPr>
          </a:p>
          <a:p>
            <a:pPr marL="0" indent="0">
              <a:buNone/>
            </a:pPr>
            <a:endParaRPr lang="en-US" sz="3200" b="1" dirty="0" smtClean="0">
              <a:latin typeface="Calibri" panose="020F0502020204030204" pitchFamily="34" charset="0"/>
              <a:cs typeface="Calibri" panose="020F0502020204030204" pitchFamily="34" charset="0"/>
            </a:endParaRPr>
          </a:p>
          <a:p>
            <a:pPr lvl="1"/>
            <a:r>
              <a:rPr lang="en-US" sz="3200" dirty="0" smtClean="0">
                <a:latin typeface="Calibri" panose="020F0502020204030204" pitchFamily="34" charset="0"/>
                <a:cs typeface="Calibri" panose="020F0502020204030204" pitchFamily="34" charset="0"/>
              </a:rPr>
              <a:t>Free - Categorical</a:t>
            </a:r>
          </a:p>
          <a:p>
            <a:pPr lvl="1"/>
            <a:r>
              <a:rPr lang="en-US" sz="3200" dirty="0" smtClean="0">
                <a:latin typeface="Calibri" panose="020F0502020204030204" pitchFamily="34" charset="0"/>
                <a:cs typeface="Calibri" panose="020F0502020204030204" pitchFamily="34" charset="0"/>
              </a:rPr>
              <a:t>Free - Income</a:t>
            </a:r>
          </a:p>
          <a:p>
            <a:pPr lvl="1"/>
            <a:r>
              <a:rPr lang="en-US" sz="3200" dirty="0" smtClean="0">
                <a:latin typeface="Calibri" panose="020F0502020204030204" pitchFamily="34" charset="0"/>
                <a:cs typeface="Calibri" panose="020F0502020204030204" pitchFamily="34" charset="0"/>
              </a:rPr>
              <a:t>Reduced - Income</a:t>
            </a:r>
          </a:p>
          <a:p>
            <a:pPr lvl="1"/>
            <a:r>
              <a:rPr lang="en-US" sz="3200" dirty="0" smtClean="0">
                <a:latin typeface="Calibri" panose="020F0502020204030204" pitchFamily="34" charset="0"/>
                <a:cs typeface="Calibri" panose="020F0502020204030204" pitchFamily="34" charset="0"/>
              </a:rPr>
              <a:t>Denied</a:t>
            </a:r>
          </a:p>
          <a:p>
            <a:pPr lvl="1"/>
            <a:r>
              <a:rPr lang="en-US" sz="3200" dirty="0" smtClean="0">
                <a:latin typeface="Calibri" panose="020F0502020204030204" pitchFamily="34" charset="0"/>
                <a:cs typeface="Calibri" panose="020F0502020204030204" pitchFamily="34" charset="0"/>
              </a:rPr>
              <a:t>Directly </a:t>
            </a:r>
            <a:r>
              <a:rPr lang="en-US" sz="3200" dirty="0" smtClean="0">
                <a:latin typeface="Calibri" panose="020F0502020204030204" pitchFamily="34" charset="0"/>
                <a:cs typeface="Calibri" panose="020F0502020204030204" pitchFamily="34" charset="0"/>
              </a:rPr>
              <a:t>Certified - DO NOT PROCESS (must keep on file)</a:t>
            </a:r>
          </a:p>
        </p:txBody>
      </p:sp>
    </p:spTree>
    <p:extLst>
      <p:ext uri="{BB962C8B-B14F-4D97-AF65-F5344CB8AC3E}">
        <p14:creationId xmlns:p14="http://schemas.microsoft.com/office/powerpoint/2010/main" val="145589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Verification</a:t>
            </a:r>
            <a:endParaRPr lang="en-US" sz="4400" b="1"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4681" r="4681"/>
          <a:stretch>
            <a:fillRect/>
          </a:stretch>
        </p:blipFill>
        <p:spPr/>
      </p:pic>
      <p:sp>
        <p:nvSpPr>
          <p:cNvPr id="3" name="Text Placeholder 2"/>
          <p:cNvSpPr>
            <a:spLocks noGrp="1"/>
          </p:cNvSpPr>
          <p:nvPr>
            <p:ph type="body" sz="half" idx="2"/>
          </p:nvPr>
        </p:nvSpPr>
        <p:spPr/>
        <p:txBody>
          <a:bodyPr/>
          <a:lstStyle/>
          <a:p>
            <a:r>
              <a:rPr lang="en-US" dirty="0"/>
              <a:t>o</a:t>
            </a:r>
            <a:r>
              <a:rPr lang="en-US" dirty="0" smtClean="0"/>
              <a:t>f Free and Reduced Price Applications </a:t>
            </a:r>
            <a:endParaRPr lang="en-US" dirty="0"/>
          </a:p>
        </p:txBody>
      </p:sp>
    </p:spTree>
    <p:extLst>
      <p:ext uri="{BB962C8B-B14F-4D97-AF65-F5344CB8AC3E}">
        <p14:creationId xmlns:p14="http://schemas.microsoft.com/office/powerpoint/2010/main" val="399055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4" y="585216"/>
            <a:ext cx="10190126" cy="1499616"/>
          </a:xfrm>
        </p:spPr>
        <p:txBody>
          <a:bodyPr/>
          <a:lstStyle/>
          <a:p>
            <a:r>
              <a:rPr lang="en-US" dirty="0" smtClean="0">
                <a:latin typeface="Calibri" panose="020F0502020204030204" pitchFamily="34" charset="0"/>
                <a:cs typeface="Calibri" panose="020F0502020204030204" pitchFamily="34" charset="0"/>
              </a:rPr>
              <a:t>What is verification?</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51678" y="2286001"/>
            <a:ext cx="10178322" cy="4199640"/>
          </a:xfrm>
        </p:spPr>
        <p:txBody>
          <a:bodyPr>
            <a:normAutofit/>
          </a:bodyPr>
          <a:lstStyle/>
          <a:p>
            <a:pPr marL="0" indent="0" algn="ctr">
              <a:buNone/>
            </a:pPr>
            <a:endParaRPr lang="en-US" sz="3200" dirty="0" smtClean="0">
              <a:latin typeface="Calibri" panose="020F0502020204030204" pitchFamily="34" charset="0"/>
              <a:cs typeface="Calibri" panose="020F0502020204030204" pitchFamily="34" charset="0"/>
            </a:endParaRPr>
          </a:p>
          <a:p>
            <a:pPr marL="0" indent="0" algn="ctr">
              <a:buNone/>
            </a:pPr>
            <a:r>
              <a:rPr lang="en-US" sz="3200" dirty="0" smtClean="0">
                <a:latin typeface="Calibri" panose="020F0502020204030204" pitchFamily="34" charset="0"/>
                <a:cs typeface="Calibri" panose="020F0502020204030204" pitchFamily="34" charset="0"/>
              </a:rPr>
              <a:t>Process of validating information received from households.</a:t>
            </a:r>
          </a:p>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r>
              <a:rPr lang="en-US" sz="3200" dirty="0" smtClean="0">
                <a:latin typeface="Calibri" panose="020F0502020204030204" pitchFamily="34" charset="0"/>
                <a:cs typeface="Calibri" panose="020F0502020204030204" pitchFamily="34" charset="0"/>
              </a:rPr>
              <a:t>All districts must verify 3% of applications</a:t>
            </a:r>
            <a:r>
              <a:rPr lang="en-US" sz="3200" dirty="0" smtClean="0">
                <a:latin typeface="Calibri" panose="020F0502020204030204" pitchFamily="34" charset="0"/>
                <a:cs typeface="Calibri" panose="020F0502020204030204" pitchFamily="34" charset="0"/>
              </a:rPr>
              <a:t>.</a:t>
            </a:r>
          </a:p>
          <a:p>
            <a:pPr marL="0" indent="0" algn="ctr">
              <a:buNone/>
            </a:pPr>
            <a:r>
              <a:rPr lang="en-US" sz="3200" dirty="0" smtClean="0">
                <a:latin typeface="Calibri" panose="020F0502020204030204" pitchFamily="34" charset="0"/>
                <a:cs typeface="Calibri" panose="020F0502020204030204" pitchFamily="34" charset="0"/>
              </a:rPr>
              <a:t>(round up)</a:t>
            </a:r>
            <a:r>
              <a:rPr lang="en-US" sz="3200" dirty="0" smtClean="0">
                <a:latin typeface="Calibri" panose="020F0502020204030204" pitchFamily="34" charset="0"/>
                <a:cs typeface="Calibri" panose="020F0502020204030204" pitchFamily="34" charset="0"/>
              </a:rPr>
              <a:t> </a:t>
            </a:r>
            <a:endParaRPr lang="en-US" sz="3200" dirty="0" smtClean="0">
              <a:latin typeface="Calibri" panose="020F0502020204030204" pitchFamily="34" charset="0"/>
              <a:cs typeface="Calibri" panose="020F0502020204030204" pitchFamily="34" charset="0"/>
            </a:endParaRPr>
          </a:p>
          <a:p>
            <a:pPr marL="0" indent="0" algn="ctr">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942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AGENDA</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78128" y="2084832"/>
            <a:ext cx="10298176" cy="4507831"/>
          </a:xfrm>
        </p:spPr>
        <p:txBody>
          <a:bodyPr>
            <a:noAutofit/>
          </a:bodyPr>
          <a:lstStyle/>
          <a:p>
            <a:pPr marL="0" indent="0">
              <a:buClr>
                <a:schemeClr val="bg1">
                  <a:lumMod val="50000"/>
                </a:schemeClr>
              </a:buClr>
              <a:buNone/>
            </a:pPr>
            <a:endParaRPr lang="en-US" sz="3600" b="1" dirty="0" smtClean="0">
              <a:latin typeface="Arial" panose="020B0604020202020204" pitchFamily="34" charset="0"/>
              <a:cs typeface="Arial" panose="020B0604020202020204" pitchFamily="34" charset="0"/>
            </a:endParaRPr>
          </a:p>
          <a:p>
            <a:pPr marL="128016" lvl="1" indent="0">
              <a:buNone/>
            </a:pPr>
            <a:endParaRPr lang="en-US" sz="2400"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80064407"/>
              </p:ext>
            </p:extLst>
          </p:nvPr>
        </p:nvGraphicFramePr>
        <p:xfrm>
          <a:off x="3232298" y="2239312"/>
          <a:ext cx="5582093" cy="2595880"/>
        </p:xfrm>
        <a:graphic>
          <a:graphicData uri="http://schemas.openxmlformats.org/drawingml/2006/table">
            <a:tbl>
              <a:tblPr firstRow="1" bandRow="1">
                <a:tableStyleId>{5C22544A-7EE6-4342-B048-85BDC9FD1C3A}</a:tableStyleId>
              </a:tblPr>
              <a:tblGrid>
                <a:gridCol w="5582093">
                  <a:extLst>
                    <a:ext uri="{9D8B030D-6E8A-4147-A177-3AD203B41FA5}">
                      <a16:colId xmlns="" xmlns:a16="http://schemas.microsoft.com/office/drawing/2014/main" val="2101229320"/>
                    </a:ext>
                  </a:extLst>
                </a:gridCol>
              </a:tblGrid>
              <a:tr h="370840">
                <a:tc>
                  <a:txBody>
                    <a:bodyPr/>
                    <a:lstStyle/>
                    <a:p>
                      <a:pPr algn="ctr"/>
                      <a:r>
                        <a:rPr lang="en-US" dirty="0" smtClean="0"/>
                        <a:t>Free and Reduced Price Meal Benefits</a:t>
                      </a:r>
                      <a:endParaRPr lang="en-US" dirty="0"/>
                    </a:p>
                  </a:txBody>
                  <a:tcPr>
                    <a:lnB w="38100" cmpd="sng">
                      <a:noFill/>
                    </a:lnB>
                    <a:solidFill>
                      <a:srgbClr val="C1272D"/>
                    </a:solidFill>
                  </a:tcPr>
                </a:tc>
                <a:extLst>
                  <a:ext uri="{0D108BD9-81ED-4DB2-BD59-A6C34878D82A}">
                    <a16:rowId xmlns="" xmlns:a16="http://schemas.microsoft.com/office/drawing/2014/main" val="1426893072"/>
                  </a:ext>
                </a:extLst>
              </a:tr>
              <a:tr h="370840">
                <a:tc>
                  <a:txBody>
                    <a:bodyPr/>
                    <a:lstStyle/>
                    <a:p>
                      <a:pPr algn="ctr"/>
                      <a:r>
                        <a:rPr lang="en-US" dirty="0" smtClean="0">
                          <a:latin typeface="Calibri" panose="020F0502020204030204" pitchFamily="34" charset="0"/>
                          <a:cs typeface="Calibri" panose="020F0502020204030204" pitchFamily="34" charset="0"/>
                        </a:rPr>
                        <a:t>About OPI</a:t>
                      </a:r>
                      <a:r>
                        <a:rPr lang="en-US" baseline="0" dirty="0" smtClean="0">
                          <a:latin typeface="Calibri" panose="020F0502020204030204" pitchFamily="34" charset="0"/>
                          <a:cs typeface="Calibri" panose="020F0502020204030204" pitchFamily="34" charset="0"/>
                        </a:rPr>
                        <a:t> School Nutrition Programs</a:t>
                      </a:r>
                      <a:endParaRPr lang="en-US" dirty="0">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dirty="0" smtClean="0">
                          <a:latin typeface="Calibri" panose="020F0502020204030204" pitchFamily="34" charset="0"/>
                          <a:cs typeface="Calibri" panose="020F0502020204030204" pitchFamily="34" charset="0"/>
                        </a:rPr>
                        <a:t>Direct</a:t>
                      </a:r>
                      <a:r>
                        <a:rPr lang="en-US" baseline="0" dirty="0" smtClean="0">
                          <a:latin typeface="Calibri" panose="020F0502020204030204" pitchFamily="34" charset="0"/>
                          <a:cs typeface="Calibri" panose="020F0502020204030204" pitchFamily="34" charset="0"/>
                        </a:rPr>
                        <a:t> Certification</a:t>
                      </a:r>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95609222"/>
                  </a:ext>
                </a:extLst>
              </a:tr>
              <a:tr h="370840">
                <a:tc>
                  <a:txBody>
                    <a:bodyPr/>
                    <a:lstStyle/>
                    <a:p>
                      <a:pPr algn="ctr"/>
                      <a:r>
                        <a:rPr lang="en-US" dirty="0" smtClean="0">
                          <a:latin typeface="Calibri" panose="020F0502020204030204" pitchFamily="34" charset="0"/>
                          <a:cs typeface="Calibri" panose="020F0502020204030204" pitchFamily="34" charset="0"/>
                        </a:rPr>
                        <a:t>Free</a:t>
                      </a:r>
                      <a:r>
                        <a:rPr lang="en-US" baseline="0" dirty="0" smtClean="0">
                          <a:latin typeface="Calibri" panose="020F0502020204030204" pitchFamily="34" charset="0"/>
                          <a:cs typeface="Calibri" panose="020F0502020204030204" pitchFamily="34" charset="0"/>
                        </a:rPr>
                        <a:t> and Reduced Price Applications</a:t>
                      </a:r>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46300528"/>
                  </a:ext>
                </a:extLst>
              </a:tr>
              <a:tr h="370840">
                <a:tc>
                  <a:txBody>
                    <a:bodyPr/>
                    <a:lstStyle/>
                    <a:p>
                      <a:pPr algn="ctr"/>
                      <a:r>
                        <a:rPr lang="en-US" dirty="0" smtClean="0">
                          <a:latin typeface="Calibri" panose="020F0502020204030204" pitchFamily="34" charset="0"/>
                          <a:cs typeface="Calibri" panose="020F0502020204030204" pitchFamily="34" charset="0"/>
                        </a:rPr>
                        <a:t>Verification</a:t>
                      </a:r>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89305046"/>
                  </a:ext>
                </a:extLst>
              </a:tr>
              <a:tr h="370840">
                <a:tc>
                  <a:txBody>
                    <a:bodyPr/>
                    <a:lstStyle/>
                    <a:p>
                      <a:pPr algn="ctr"/>
                      <a:r>
                        <a:rPr lang="en-US" dirty="0" smtClean="0">
                          <a:latin typeface="Calibri" panose="020F0502020204030204" pitchFamily="34" charset="0"/>
                          <a:cs typeface="Calibri" panose="020F0502020204030204" pitchFamily="34" charset="0"/>
                        </a:rPr>
                        <a:t>Community</a:t>
                      </a:r>
                      <a:r>
                        <a:rPr lang="en-US" baseline="0" dirty="0" smtClean="0">
                          <a:latin typeface="Calibri" panose="020F0502020204030204" pitchFamily="34" charset="0"/>
                          <a:cs typeface="Calibri" panose="020F0502020204030204" pitchFamily="34" charset="0"/>
                        </a:rPr>
                        <a:t> Eligibility Provision</a:t>
                      </a:r>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90305228"/>
                  </a:ext>
                </a:extLst>
              </a:tr>
              <a:tr h="370840">
                <a:tc>
                  <a:txBody>
                    <a:bodyPr/>
                    <a:lstStyle/>
                    <a:p>
                      <a:pPr algn="ctr"/>
                      <a:r>
                        <a:rPr lang="en-US" b="0" dirty="0" smtClean="0">
                          <a:latin typeface="Calibri" panose="020F0502020204030204" pitchFamily="34" charset="0"/>
                        </a:rPr>
                        <a:t>Q and</a:t>
                      </a:r>
                      <a:r>
                        <a:rPr lang="en-US" b="0" baseline="0" dirty="0" smtClean="0">
                          <a:latin typeface="Calibri" panose="020F0502020204030204" pitchFamily="34" charset="0"/>
                        </a:rPr>
                        <a:t> A</a:t>
                      </a:r>
                      <a:endParaRPr lang="en-US" b="0" dirty="0">
                        <a:latin typeface="Calibri" panose="020F0502020204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94243717"/>
                  </a:ext>
                </a:extLst>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669"/>
          <a:stretch/>
        </p:blipFill>
        <p:spPr>
          <a:xfrm flipH="1">
            <a:off x="9044543" y="754913"/>
            <a:ext cx="3147456" cy="5688418"/>
          </a:xfrm>
          <a:prstGeom prst="rect">
            <a:avLst/>
          </a:prstGeom>
        </p:spPr>
      </p:pic>
    </p:spTree>
    <p:extLst>
      <p:ext uri="{BB962C8B-B14F-4D97-AF65-F5344CB8AC3E}">
        <p14:creationId xmlns:p14="http://schemas.microsoft.com/office/powerpoint/2010/main" val="1881173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928136" cy="1499616"/>
          </a:xfrm>
        </p:spPr>
        <p:txBody>
          <a:bodyPr>
            <a:noAutofit/>
          </a:bodyPr>
          <a:lstStyle/>
          <a:p>
            <a:r>
              <a:rPr lang="en-US" dirty="0">
                <a:latin typeface="Calibri" panose="020F0502020204030204" pitchFamily="34" charset="0"/>
                <a:cs typeface="Calibri" panose="020F0502020204030204" pitchFamily="34" charset="0"/>
              </a:rPr>
              <a:t>All districts fall into one of the following two categories</a:t>
            </a:r>
            <a:r>
              <a:rPr lang="en-US" dirty="0" smtClean="0">
                <a:latin typeface="Calibri" panose="020F0502020204030204" pitchFamily="34" charset="0"/>
                <a:cs typeface="Calibri" panose="020F0502020204030204" pitchFamily="34" charset="0"/>
              </a:rPr>
              <a:t>:</a:t>
            </a:r>
            <a:endParaRPr lang="en-US" dirty="0"/>
          </a:p>
        </p:txBody>
      </p:sp>
      <p:sp>
        <p:nvSpPr>
          <p:cNvPr id="3" name="Content Placeholder 2"/>
          <p:cNvSpPr>
            <a:spLocks noGrp="1"/>
          </p:cNvSpPr>
          <p:nvPr>
            <p:ph idx="1"/>
          </p:nvPr>
        </p:nvSpPr>
        <p:spPr>
          <a:xfrm>
            <a:off x="933856" y="2084832"/>
            <a:ext cx="11031166" cy="4224528"/>
          </a:xfrm>
        </p:spPr>
        <p:txBody>
          <a:bodyPr>
            <a:normAutofit/>
          </a:bodyPr>
          <a:lstStyle/>
          <a:p>
            <a:pPr marL="0" indent="0">
              <a:spcBef>
                <a:spcPts val="0"/>
              </a:spcBef>
              <a:spcAft>
                <a:spcPts val="0"/>
              </a:spcAft>
              <a:buNone/>
            </a:pPr>
            <a:r>
              <a:rPr lang="en-US" sz="3200" b="1" dirty="0" smtClean="0">
                <a:latin typeface="Calibri" panose="020F0502020204030204" pitchFamily="34" charset="0"/>
                <a:cs typeface="Calibri" panose="020F0502020204030204" pitchFamily="34" charset="0"/>
              </a:rPr>
              <a:t>Random</a:t>
            </a:r>
            <a:endParaRPr lang="en-US" b="1" dirty="0" smtClean="0">
              <a:latin typeface="Calibri" panose="020F0502020204030204" pitchFamily="34" charset="0"/>
              <a:cs typeface="Calibri" panose="020F0502020204030204" pitchFamily="34" charset="0"/>
            </a:endParaRPr>
          </a:p>
          <a:p>
            <a:pPr marL="0" indent="0">
              <a:spcBef>
                <a:spcPts val="0"/>
              </a:spcBef>
              <a:spcAft>
                <a:spcPts val="0"/>
              </a:spcAft>
              <a:buNone/>
            </a:pPr>
            <a:endParaRPr lang="en-US" b="1" dirty="0">
              <a:latin typeface="Calibri" panose="020F0502020204030204" pitchFamily="34" charset="0"/>
              <a:cs typeface="Calibri" panose="020F0502020204030204" pitchFamily="34" charset="0"/>
            </a:endParaRPr>
          </a:p>
          <a:p>
            <a:pPr marL="173736" lvl="1" indent="0">
              <a:spcBef>
                <a:spcPts val="0"/>
              </a:spcBef>
              <a:spcAft>
                <a:spcPts val="0"/>
              </a:spcAft>
              <a:buNone/>
            </a:pPr>
            <a:r>
              <a:rPr lang="en-US" sz="2400" i="1" dirty="0">
                <a:latin typeface="Calibri" panose="020F0502020204030204" pitchFamily="34" charset="0"/>
                <a:cs typeface="Calibri" panose="020F0502020204030204" pitchFamily="34" charset="0"/>
              </a:rPr>
              <a:t>Equal to or greater than an 80% response rate from households in the previous year. </a:t>
            </a:r>
            <a:endParaRPr lang="en-US" sz="2400" i="1" dirty="0" smtClean="0">
              <a:latin typeface="Calibri" panose="020F0502020204030204" pitchFamily="34" charset="0"/>
              <a:cs typeface="Calibri" panose="020F0502020204030204" pitchFamily="34" charset="0"/>
            </a:endParaRPr>
          </a:p>
          <a:p>
            <a:pPr marL="173736" lvl="1" indent="0">
              <a:spcBef>
                <a:spcPts val="0"/>
              </a:spcBef>
              <a:spcAft>
                <a:spcPts val="0"/>
              </a:spcAft>
              <a:buNone/>
            </a:pPr>
            <a:endParaRPr lang="en-US" sz="2400" i="1" dirty="0">
              <a:latin typeface="Calibri" panose="020F0502020204030204" pitchFamily="34" charset="0"/>
              <a:cs typeface="Calibri" panose="020F0502020204030204" pitchFamily="34" charset="0"/>
            </a:endParaRPr>
          </a:p>
          <a:p>
            <a:pPr marL="173736" lvl="1" indent="0">
              <a:spcBef>
                <a:spcPts val="0"/>
              </a:spcBef>
              <a:spcAft>
                <a:spcPts val="0"/>
              </a:spcAft>
              <a:buNone/>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entire pool </a:t>
            </a:r>
            <a:r>
              <a:rPr lang="en-US" sz="2400" i="1" dirty="0">
                <a:latin typeface="Calibri" panose="020F0502020204030204" pitchFamily="34" charset="0"/>
                <a:cs typeface="Calibri" panose="020F0502020204030204" pitchFamily="34" charset="0"/>
              </a:rPr>
              <a:t>subject to verification. </a:t>
            </a:r>
            <a:endParaRPr lang="en-US" sz="2400" i="1" dirty="0" smtClean="0">
              <a:latin typeface="Calibri" panose="020F0502020204030204" pitchFamily="34" charset="0"/>
              <a:cs typeface="Calibri" panose="020F0502020204030204" pitchFamily="34" charset="0"/>
            </a:endParaRPr>
          </a:p>
          <a:p>
            <a:pPr marL="0" indent="0">
              <a:spcBef>
                <a:spcPts val="0"/>
              </a:spcBef>
              <a:spcAft>
                <a:spcPts val="0"/>
              </a:spcAft>
              <a:buNone/>
            </a:pPr>
            <a:endParaRPr lang="en-US" sz="2400" i="1" dirty="0">
              <a:latin typeface="Calibri" panose="020F0502020204030204" pitchFamily="34" charset="0"/>
              <a:cs typeface="Calibri" panose="020F0502020204030204" pitchFamily="34" charset="0"/>
            </a:endParaRPr>
          </a:p>
          <a:p>
            <a:pPr marL="0" lvl="0" indent="0">
              <a:spcBef>
                <a:spcPts val="0"/>
              </a:spcBef>
              <a:spcAft>
                <a:spcPts val="0"/>
              </a:spcAft>
              <a:buClr>
                <a:srgbClr val="1B2F36"/>
              </a:buClr>
              <a:buNone/>
            </a:pPr>
            <a:r>
              <a:rPr lang="en-US" sz="3200" b="1" dirty="0">
                <a:latin typeface="Calibri" panose="020F0502020204030204" pitchFamily="34" charset="0"/>
                <a:cs typeface="Calibri" panose="020F0502020204030204" pitchFamily="34" charset="0"/>
              </a:rPr>
              <a:t>Error Prone </a:t>
            </a:r>
            <a:endParaRPr lang="en-US" sz="3200" b="1" dirty="0" smtClean="0">
              <a:latin typeface="Calibri" panose="020F0502020204030204" pitchFamily="34" charset="0"/>
              <a:cs typeface="Calibri" panose="020F0502020204030204" pitchFamily="34" charset="0"/>
            </a:endParaRPr>
          </a:p>
          <a:p>
            <a:pPr marL="173736" lvl="1" indent="0">
              <a:spcBef>
                <a:spcPts val="0"/>
              </a:spcBef>
              <a:spcAft>
                <a:spcPts val="0"/>
              </a:spcAft>
              <a:buClr>
                <a:srgbClr val="1B2F36"/>
              </a:buClr>
              <a:buNone/>
            </a:pP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Less than an 80% response rate from households in the previous year. </a:t>
            </a:r>
            <a:endParaRPr lang="en-US" sz="2400" i="1" dirty="0" smtClean="0">
              <a:latin typeface="Calibri" panose="020F0502020204030204" pitchFamily="34" charset="0"/>
              <a:cs typeface="Calibri" panose="020F0502020204030204" pitchFamily="34" charset="0"/>
            </a:endParaRPr>
          </a:p>
          <a:p>
            <a:pPr marL="173736" lvl="1" indent="0">
              <a:spcBef>
                <a:spcPts val="0"/>
              </a:spcBef>
              <a:spcAft>
                <a:spcPts val="0"/>
              </a:spcAft>
              <a:buClr>
                <a:srgbClr val="1B2F36"/>
              </a:buClr>
              <a:buNone/>
            </a:pPr>
            <a:endParaRPr lang="en-US" sz="2400" i="1" dirty="0">
              <a:latin typeface="Calibri" panose="020F0502020204030204" pitchFamily="34" charset="0"/>
              <a:cs typeface="Calibri" panose="020F0502020204030204" pitchFamily="34" charset="0"/>
            </a:endParaRPr>
          </a:p>
          <a:p>
            <a:pPr marL="173736" lvl="1" indent="0">
              <a:spcBef>
                <a:spcPts val="0"/>
              </a:spcBef>
              <a:spcAft>
                <a:spcPts val="0"/>
              </a:spcAft>
              <a:buClr>
                <a:srgbClr val="1B2F36"/>
              </a:buClr>
              <a:buNone/>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error prone applications</a:t>
            </a:r>
            <a:r>
              <a:rPr lang="en-US" sz="2400" i="1"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70967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340" y="585216"/>
            <a:ext cx="10168860" cy="1499616"/>
          </a:xfrm>
        </p:spPr>
        <p:txBody>
          <a:bodyPr/>
          <a:lstStyle/>
          <a:p>
            <a:r>
              <a:rPr lang="en-US" dirty="0" smtClean="0">
                <a:latin typeface="Calibri" panose="020F0502020204030204" pitchFamily="34" charset="0"/>
                <a:cs typeface="Calibri" panose="020F0502020204030204" pitchFamily="34" charset="0"/>
              </a:rPr>
              <a:t>Dates to remember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Calibri" panose="020F0502020204030204" pitchFamily="34" charset="0"/>
                <a:cs typeface="Calibri" panose="020F0502020204030204" pitchFamily="34" charset="0"/>
              </a:rPr>
              <a:t>October 1</a:t>
            </a:r>
            <a:br>
              <a:rPr lang="en-US" sz="4000" dirty="0" smtClean="0">
                <a:latin typeface="Calibri" panose="020F0502020204030204" pitchFamily="34" charset="0"/>
                <a:cs typeface="Calibri" panose="020F0502020204030204" pitchFamily="34" charset="0"/>
              </a:rPr>
            </a:br>
            <a:endParaRPr lang="en-US" sz="4000" dirty="0" smtClean="0">
              <a:latin typeface="Calibri" panose="020F0502020204030204" pitchFamily="34" charset="0"/>
              <a:cs typeface="Calibri" panose="020F0502020204030204" pitchFamily="34" charset="0"/>
            </a:endParaRPr>
          </a:p>
          <a:p>
            <a:pPr marL="0" indent="0" algn="ctr">
              <a:buNone/>
            </a:pPr>
            <a:r>
              <a:rPr lang="en-US" sz="4000" dirty="0" smtClean="0">
                <a:latin typeface="Calibri" panose="020F0502020204030204" pitchFamily="34" charset="0"/>
                <a:cs typeface="Calibri" panose="020F0502020204030204" pitchFamily="34" charset="0"/>
              </a:rPr>
              <a:t>October 31</a:t>
            </a:r>
            <a:br>
              <a:rPr lang="en-US" sz="4000" dirty="0" smtClean="0">
                <a:latin typeface="Calibri" panose="020F0502020204030204" pitchFamily="34" charset="0"/>
                <a:cs typeface="Calibri" panose="020F0502020204030204" pitchFamily="34" charset="0"/>
              </a:rPr>
            </a:br>
            <a:endParaRPr lang="en-US" sz="4000" dirty="0" smtClean="0">
              <a:latin typeface="Calibri" panose="020F0502020204030204" pitchFamily="34" charset="0"/>
              <a:cs typeface="Calibri" panose="020F0502020204030204" pitchFamily="34" charset="0"/>
            </a:endParaRPr>
          </a:p>
          <a:p>
            <a:pPr marL="0" indent="0" algn="ctr">
              <a:buNone/>
            </a:pPr>
            <a:r>
              <a:rPr lang="en-US" sz="4000" dirty="0" smtClean="0">
                <a:latin typeface="Calibri" panose="020F0502020204030204" pitchFamily="34" charset="0"/>
                <a:cs typeface="Calibri" panose="020F0502020204030204" pitchFamily="34" charset="0"/>
              </a:rPr>
              <a:t>November 15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668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7" y="585216"/>
            <a:ext cx="11373293" cy="1499616"/>
          </a:xfrm>
        </p:spPr>
        <p:txBody>
          <a:bodyPr>
            <a:normAutofit/>
          </a:bodyPr>
          <a:lstStyle/>
          <a:p>
            <a:r>
              <a:rPr lang="en-US" dirty="0" smtClean="0">
                <a:latin typeface="Calibri" panose="020F0502020204030204" pitchFamily="34" charset="0"/>
                <a:cs typeface="Calibri" panose="020F0502020204030204" pitchFamily="34" charset="0"/>
              </a:rPr>
              <a:t>October </a:t>
            </a:r>
            <a:r>
              <a:rPr lang="en-US" dirty="0" smtClean="0">
                <a:latin typeface="Calibri" panose="020F0502020204030204" pitchFamily="34" charset="0"/>
                <a:cs typeface="Calibri" panose="020F0502020204030204" pitchFamily="34" charset="0"/>
              </a:rPr>
              <a:t>1: </a:t>
            </a:r>
            <a:r>
              <a:rPr lang="en-US" dirty="0" smtClean="0">
                <a:latin typeface="Calibri" panose="020F0502020204030204" pitchFamily="34" charset="0"/>
                <a:cs typeface="Calibri" panose="020F0502020204030204" pitchFamily="34" charset="0"/>
              </a:rPr>
              <a:t>COUNT </a:t>
            </a:r>
            <a:r>
              <a:rPr lang="en-US" dirty="0">
                <a:latin typeface="Calibri" panose="020F0502020204030204" pitchFamily="34" charset="0"/>
                <a:cs typeface="Calibri" panose="020F0502020204030204" pitchFamily="34" charset="0"/>
              </a:rPr>
              <a:t># of APPLICATIONS</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1325880" indent="-457200">
              <a:buFont typeface="+mj-lt"/>
              <a:buAutoNum type="arabicPeriod"/>
            </a:pPr>
            <a:r>
              <a:rPr lang="en-US" sz="4400" dirty="0" smtClean="0">
                <a:latin typeface="Calibri" panose="020F0502020204030204" pitchFamily="34" charset="0"/>
                <a:cs typeface="Calibri" panose="020F0502020204030204" pitchFamily="34" charset="0"/>
              </a:rPr>
              <a:t>Categorical </a:t>
            </a:r>
            <a:r>
              <a:rPr lang="en-US" sz="4400" dirty="0" smtClean="0">
                <a:latin typeface="Calibri" panose="020F0502020204030204" pitchFamily="34" charset="0"/>
                <a:cs typeface="Calibri" panose="020F0502020204030204" pitchFamily="34" charset="0"/>
              </a:rPr>
              <a:t>Free Application </a:t>
            </a:r>
          </a:p>
          <a:p>
            <a:pPr marL="1325880" indent="-457200">
              <a:buFont typeface="+mj-lt"/>
              <a:buAutoNum type="arabicPeriod"/>
            </a:pPr>
            <a:r>
              <a:rPr lang="en-US" sz="4400" dirty="0" smtClean="0">
                <a:latin typeface="Calibri" panose="020F0502020204030204" pitchFamily="34" charset="0"/>
                <a:cs typeface="Calibri" panose="020F0502020204030204" pitchFamily="34" charset="0"/>
              </a:rPr>
              <a:t>Free </a:t>
            </a:r>
            <a:r>
              <a:rPr lang="en-US" sz="4400" dirty="0">
                <a:latin typeface="Calibri" panose="020F0502020204030204" pitchFamily="34" charset="0"/>
                <a:cs typeface="Calibri" panose="020F0502020204030204" pitchFamily="34" charset="0"/>
              </a:rPr>
              <a:t>Income Application </a:t>
            </a:r>
            <a:endParaRPr lang="en-US" sz="4400" dirty="0" smtClean="0">
              <a:latin typeface="Calibri" panose="020F0502020204030204" pitchFamily="34" charset="0"/>
              <a:cs typeface="Calibri" panose="020F0502020204030204" pitchFamily="34" charset="0"/>
            </a:endParaRPr>
          </a:p>
          <a:p>
            <a:pPr marL="1325880" indent="-457200">
              <a:buFont typeface="+mj-lt"/>
              <a:buAutoNum type="arabicPeriod"/>
            </a:pPr>
            <a:r>
              <a:rPr lang="en-US" sz="4400" dirty="0" smtClean="0">
                <a:latin typeface="Calibri" panose="020F0502020204030204" pitchFamily="34" charset="0"/>
                <a:cs typeface="Calibri" panose="020F0502020204030204" pitchFamily="34" charset="0"/>
              </a:rPr>
              <a:t>Reduced Income </a:t>
            </a:r>
            <a:r>
              <a:rPr lang="en-US" sz="4400" dirty="0">
                <a:latin typeface="Calibri" panose="020F0502020204030204" pitchFamily="34" charset="0"/>
                <a:cs typeface="Calibri" panose="020F0502020204030204" pitchFamily="34" charset="0"/>
              </a:rPr>
              <a:t>Application </a:t>
            </a:r>
            <a:endParaRPr lang="en-US" sz="4400" dirty="0" smtClean="0">
              <a:latin typeface="Calibri" panose="020F0502020204030204" pitchFamily="34" charset="0"/>
              <a:cs typeface="Calibri" panose="020F0502020204030204" pitchFamily="34" charset="0"/>
            </a:endParaRPr>
          </a:p>
          <a:p>
            <a:pPr marL="0" indent="0" algn="ctr">
              <a:buNone/>
            </a:pPr>
            <a:endParaRPr lang="en-US" dirty="0"/>
          </a:p>
        </p:txBody>
      </p:sp>
    </p:spTree>
    <p:extLst>
      <p:ext uri="{BB962C8B-B14F-4D97-AF65-F5344CB8AC3E}">
        <p14:creationId xmlns:p14="http://schemas.microsoft.com/office/powerpoint/2010/main" val="2259125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7" y="585216"/>
            <a:ext cx="10179493" cy="1499616"/>
          </a:xfrm>
        </p:spPr>
        <p:txBody>
          <a:bodyPr/>
          <a:lstStyle/>
          <a:p>
            <a:r>
              <a:rPr lang="en-US" dirty="0" smtClean="0">
                <a:latin typeface="Calibri" panose="020F0502020204030204" pitchFamily="34" charset="0"/>
                <a:cs typeface="Calibri" panose="020F0502020204030204" pitchFamily="34" charset="0"/>
              </a:rPr>
              <a:t>Between October 1 and 31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45140" y="1831913"/>
            <a:ext cx="11006810" cy="4224528"/>
          </a:xfrm>
        </p:spPr>
        <p:txBody>
          <a:bodyPr>
            <a:noAutofit/>
          </a:bodyPr>
          <a:lstStyle/>
          <a:p>
            <a:pPr marL="457200" indent="-457200">
              <a:buFont typeface="+mj-lt"/>
              <a:buAutoNum type="arabicPeriod"/>
            </a:pPr>
            <a:r>
              <a:rPr lang="en-US" sz="2800" dirty="0" smtClean="0">
                <a:latin typeface="Calibri" panose="020F0502020204030204" pitchFamily="34" charset="0"/>
                <a:cs typeface="Calibri" panose="020F0502020204030204" pitchFamily="34" charset="0"/>
              </a:rPr>
              <a:t>Select applications for verification (REMBMER: 3% - round up!)</a:t>
            </a:r>
          </a:p>
          <a:p>
            <a:pPr marL="457200" indent="-457200">
              <a:buFont typeface="+mj-lt"/>
              <a:buAutoNum type="arabicPeriod"/>
            </a:pPr>
            <a:r>
              <a:rPr lang="en-US" sz="2800" dirty="0" smtClean="0">
                <a:latin typeface="Calibri" panose="020F0502020204030204" pitchFamily="34" charset="0"/>
                <a:cs typeface="Calibri" panose="020F0502020204030204" pitchFamily="34" charset="0"/>
              </a:rPr>
              <a:t>Conduct confirmation review (double check) </a:t>
            </a:r>
          </a:p>
          <a:p>
            <a:pPr marL="457200" indent="-457200">
              <a:buFont typeface="+mj-lt"/>
              <a:buAutoNum type="arabicPeriod"/>
            </a:pPr>
            <a:r>
              <a:rPr lang="en-US" sz="2800" dirty="0" smtClean="0">
                <a:latin typeface="Calibri" panose="020F0502020204030204" pitchFamily="34" charset="0"/>
                <a:cs typeface="Calibri" panose="020F0502020204030204" pitchFamily="34" charset="0"/>
              </a:rPr>
              <a:t>Attempt Direct Verification </a:t>
            </a:r>
          </a:p>
          <a:p>
            <a:pPr marL="457200" indent="-457200">
              <a:buFont typeface="+mj-lt"/>
              <a:buAutoNum type="arabicPeriod"/>
            </a:pPr>
            <a:r>
              <a:rPr lang="en-US" sz="2800" dirty="0" smtClean="0">
                <a:latin typeface="Calibri" panose="020F0502020204030204" pitchFamily="34" charset="0"/>
                <a:cs typeface="Calibri" panose="020F0502020204030204" pitchFamily="34" charset="0"/>
              </a:rPr>
              <a:t>Send household notification of selection</a:t>
            </a:r>
          </a:p>
          <a:p>
            <a:pPr marL="457200" indent="-457200">
              <a:buFont typeface="+mj-lt"/>
              <a:buAutoNum type="arabicPeriod"/>
            </a:pPr>
            <a:r>
              <a:rPr lang="en-US" sz="2800" dirty="0" smtClean="0">
                <a:latin typeface="Calibri" panose="020F0502020204030204" pitchFamily="34" charset="0"/>
                <a:cs typeface="Calibri" panose="020F0502020204030204" pitchFamily="34" charset="0"/>
              </a:rPr>
              <a:t>Collect information from households…follow </a:t>
            </a:r>
            <a:r>
              <a:rPr lang="en-US" sz="2800" dirty="0" smtClean="0">
                <a:latin typeface="Calibri" panose="020F0502020204030204" pitchFamily="34" charset="0"/>
                <a:cs typeface="Calibri" panose="020F0502020204030204" pitchFamily="34" charset="0"/>
              </a:rPr>
              <a:t>up…multiple </a:t>
            </a:r>
            <a:r>
              <a:rPr lang="en-US" sz="2800" dirty="0" smtClean="0">
                <a:latin typeface="Calibri" panose="020F0502020204030204" pitchFamily="34" charset="0"/>
                <a:cs typeface="Calibri" panose="020F0502020204030204" pitchFamily="34" charset="0"/>
              </a:rPr>
              <a:t>ways (call, email, mail, etc.)</a:t>
            </a:r>
          </a:p>
          <a:p>
            <a:pPr marL="457200" indent="-457200">
              <a:buFont typeface="+mj-lt"/>
              <a:buAutoNum type="arabicPeriod"/>
            </a:pPr>
            <a:r>
              <a:rPr lang="en-US" sz="2800" dirty="0" smtClean="0">
                <a:latin typeface="Calibri" panose="020F0502020204030204" pitchFamily="34" charset="0"/>
                <a:cs typeface="Calibri" panose="020F0502020204030204" pitchFamily="34" charset="0"/>
              </a:rPr>
              <a:t>Review documentation returned from household</a:t>
            </a:r>
          </a:p>
          <a:p>
            <a:pPr marL="457200" indent="-457200">
              <a:buFont typeface="+mj-lt"/>
              <a:buAutoNum type="arabicPeriod"/>
            </a:pPr>
            <a:r>
              <a:rPr lang="en-US" sz="2800" dirty="0" smtClean="0">
                <a:latin typeface="Calibri" panose="020F0502020204030204" pitchFamily="34" charset="0"/>
                <a:cs typeface="Calibri" panose="020F0502020204030204" pitchFamily="34" charset="0"/>
              </a:rPr>
              <a:t>Send household notification of </a:t>
            </a:r>
            <a:r>
              <a:rPr lang="en-US" sz="2800" dirty="0" smtClean="0">
                <a:latin typeface="Calibri" panose="020F0502020204030204" pitchFamily="34" charset="0"/>
                <a:cs typeface="Calibri" panose="020F0502020204030204" pitchFamily="34" charset="0"/>
              </a:rPr>
              <a:t>results, </a:t>
            </a:r>
            <a:r>
              <a:rPr lang="en-US" sz="2800" dirty="0" smtClean="0">
                <a:latin typeface="Calibri" panose="020F0502020204030204" pitchFamily="34" charset="0"/>
                <a:cs typeface="Calibri" panose="020F0502020204030204" pitchFamily="34" charset="0"/>
              </a:rPr>
              <a:t>update POS if needed </a:t>
            </a:r>
          </a:p>
        </p:txBody>
      </p:sp>
    </p:spTree>
    <p:extLst>
      <p:ext uri="{BB962C8B-B14F-4D97-AF65-F5344CB8AC3E}">
        <p14:creationId xmlns:p14="http://schemas.microsoft.com/office/powerpoint/2010/main" val="3319360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7" y="585216"/>
            <a:ext cx="10414519" cy="1499616"/>
          </a:xfrm>
        </p:spPr>
        <p:txBody>
          <a:bodyPr/>
          <a:lstStyle/>
          <a:p>
            <a:r>
              <a:rPr lang="en-US" dirty="0" smtClean="0"/>
              <a:t>Example 3% of Applications</a:t>
            </a:r>
            <a:endParaRPr lang="en-US" dirty="0"/>
          </a:p>
        </p:txBody>
      </p:sp>
      <p:sp>
        <p:nvSpPr>
          <p:cNvPr id="3" name="Content Placeholder 2"/>
          <p:cNvSpPr>
            <a:spLocks noGrp="1"/>
          </p:cNvSpPr>
          <p:nvPr>
            <p:ph idx="1"/>
          </p:nvPr>
        </p:nvSpPr>
        <p:spPr>
          <a:xfrm>
            <a:off x="1278128" y="2084832"/>
            <a:ext cx="9720071" cy="4224528"/>
          </a:xfrm>
        </p:spPr>
        <p:txBody>
          <a:bodyPr>
            <a:noAutofit/>
          </a:bodyPr>
          <a:lstStyle/>
          <a:p>
            <a:pPr marL="0" indent="0">
              <a:buNone/>
            </a:pPr>
            <a:r>
              <a:rPr lang="en-US" sz="2800" dirty="0" smtClean="0"/>
              <a:t>If you have </a:t>
            </a:r>
            <a:r>
              <a:rPr lang="en-US" sz="2800" b="1" dirty="0" smtClean="0"/>
              <a:t>28</a:t>
            </a:r>
            <a:r>
              <a:rPr lang="en-US" sz="2800" dirty="0" smtClean="0"/>
              <a:t> F/R applications October 1: </a:t>
            </a:r>
          </a:p>
          <a:p>
            <a:endParaRPr lang="en-US" sz="2800" dirty="0"/>
          </a:p>
          <a:p>
            <a:pPr marL="0" indent="0">
              <a:buNone/>
            </a:pPr>
            <a:r>
              <a:rPr lang="en-US" sz="2800" dirty="0" smtClean="0"/>
              <a:t>28 x .03 = </a:t>
            </a:r>
            <a:r>
              <a:rPr lang="en-US" sz="2800" b="1" dirty="0" smtClean="0"/>
              <a:t>.84 </a:t>
            </a:r>
            <a:r>
              <a:rPr lang="en-US" sz="2800" dirty="0" smtClean="0"/>
              <a:t>How many applications do you pull? </a:t>
            </a:r>
            <a:r>
              <a:rPr lang="en-US" sz="2800" dirty="0" smtClean="0"/>
              <a:t>A: 1</a:t>
            </a:r>
            <a:endParaRPr lang="en-US" sz="2800" dirty="0" smtClean="0"/>
          </a:p>
          <a:p>
            <a:endParaRPr lang="en-US" sz="2800" dirty="0" smtClean="0"/>
          </a:p>
          <a:p>
            <a:pPr marL="0" indent="0">
              <a:buNone/>
            </a:pPr>
            <a:r>
              <a:rPr lang="en-US" sz="2800" dirty="0"/>
              <a:t>If you have </a:t>
            </a:r>
            <a:r>
              <a:rPr lang="en-US" sz="2800" b="1" dirty="0" smtClean="0"/>
              <a:t>361</a:t>
            </a:r>
            <a:r>
              <a:rPr lang="en-US" sz="2800" dirty="0" smtClean="0"/>
              <a:t> </a:t>
            </a:r>
            <a:r>
              <a:rPr lang="en-US" sz="2800" dirty="0"/>
              <a:t>F/R applications October 1: </a:t>
            </a:r>
          </a:p>
          <a:p>
            <a:pPr marL="0" indent="0">
              <a:buNone/>
            </a:pPr>
            <a:endParaRPr lang="en-US" sz="2800" dirty="0" smtClean="0"/>
          </a:p>
          <a:p>
            <a:pPr marL="0" indent="0">
              <a:buNone/>
            </a:pPr>
            <a:r>
              <a:rPr lang="en-US" sz="2800" dirty="0" smtClean="0"/>
              <a:t>361 x .03 = </a:t>
            </a:r>
            <a:r>
              <a:rPr lang="en-US" sz="2800" b="1" dirty="0" smtClean="0"/>
              <a:t>10.83 </a:t>
            </a:r>
            <a:r>
              <a:rPr lang="en-US" sz="2800" dirty="0"/>
              <a:t>How many applications do you pull? </a:t>
            </a:r>
            <a:r>
              <a:rPr lang="en-US" sz="2800" dirty="0" smtClean="0"/>
              <a:t>A: 11</a:t>
            </a:r>
            <a:endParaRPr lang="en-US" sz="2800" dirty="0"/>
          </a:p>
        </p:txBody>
      </p:sp>
    </p:spTree>
    <p:extLst>
      <p:ext uri="{BB962C8B-B14F-4D97-AF65-F5344CB8AC3E}">
        <p14:creationId xmlns:p14="http://schemas.microsoft.com/office/powerpoint/2010/main" val="2138953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77" y="585216"/>
            <a:ext cx="10222023" cy="1499616"/>
          </a:xfrm>
        </p:spPr>
        <p:txBody>
          <a:bodyPr/>
          <a:lstStyle/>
          <a:p>
            <a:r>
              <a:rPr lang="en-US" dirty="0" smtClean="0">
                <a:latin typeface="Calibri" panose="020F0502020204030204" pitchFamily="34" charset="0"/>
                <a:cs typeface="Calibri" panose="020F0502020204030204" pitchFamily="34" charset="0"/>
              </a:rPr>
              <a:t>Verification activity tracker</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l="32163" t="15176" r="33262" b="5769"/>
          <a:stretch/>
        </p:blipFill>
        <p:spPr>
          <a:xfrm>
            <a:off x="3667330" y="2084831"/>
            <a:ext cx="3687479" cy="4742665"/>
          </a:xfrm>
          <a:prstGeom prst="rect">
            <a:avLst/>
          </a:prstGeom>
        </p:spPr>
      </p:pic>
    </p:spTree>
    <p:extLst>
      <p:ext uri="{BB962C8B-B14F-4D97-AF65-F5344CB8AC3E}">
        <p14:creationId xmlns:p14="http://schemas.microsoft.com/office/powerpoint/2010/main" val="734306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44" y="585216"/>
            <a:ext cx="10888192" cy="1499616"/>
          </a:xfrm>
        </p:spPr>
        <p:txBody>
          <a:bodyPr>
            <a:noAutofit/>
          </a:bodyPr>
          <a:lstStyle/>
          <a:p>
            <a:r>
              <a:rPr lang="en-US" dirty="0" smtClean="0">
                <a:latin typeface="Calibri" panose="020F0502020204030204" pitchFamily="34" charset="0"/>
                <a:cs typeface="Calibri" panose="020F0502020204030204" pitchFamily="34" charset="0"/>
              </a:rPr>
              <a:t>October </a:t>
            </a:r>
            <a:r>
              <a:rPr lang="en-US" dirty="0" smtClean="0">
                <a:latin typeface="Calibri" panose="020F0502020204030204" pitchFamily="34" charset="0"/>
                <a:cs typeface="Calibri" panose="020F0502020204030204" pitchFamily="34" charset="0"/>
              </a:rPr>
              <a:t>31: </a:t>
            </a:r>
            <a:r>
              <a:rPr lang="en-US" dirty="0">
                <a:latin typeface="Calibri" panose="020F0502020204030204" pitchFamily="34" charset="0"/>
                <a:cs typeface="Calibri" panose="020F0502020204030204" pitchFamily="34" charset="0"/>
              </a:rPr>
              <a:t>COUNT # of STUDENTS</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82501" y="1712068"/>
            <a:ext cx="11082519" cy="4597292"/>
          </a:xfrm>
        </p:spPr>
        <p:txBody>
          <a:bodyPr>
            <a:noAutofit/>
          </a:bodyPr>
          <a:lstStyle/>
          <a:p>
            <a:pPr marL="1600200" indent="-457200">
              <a:buFont typeface="+mj-lt"/>
              <a:buAutoNum type="arabicPeriod"/>
            </a:pPr>
            <a:r>
              <a:rPr lang="en-US" sz="3200" dirty="0" smtClean="0">
                <a:latin typeface="Calibri" panose="020F0502020204030204" pitchFamily="34" charset="0"/>
                <a:cs typeface="Calibri" panose="020F0502020204030204" pitchFamily="34" charset="0"/>
              </a:rPr>
              <a:t>Directly </a:t>
            </a:r>
            <a:r>
              <a:rPr lang="en-US" sz="3200" dirty="0" smtClean="0">
                <a:latin typeface="Calibri" panose="020F0502020204030204" pitchFamily="34" charset="0"/>
                <a:cs typeface="Calibri" panose="020F0502020204030204" pitchFamily="34" charset="0"/>
              </a:rPr>
              <a:t>Certified via SNAP</a:t>
            </a:r>
          </a:p>
          <a:p>
            <a:pPr marL="1600200" indent="-457200">
              <a:buFont typeface="+mj-lt"/>
              <a:buAutoNum type="arabicPeriod"/>
            </a:pPr>
            <a:r>
              <a:rPr lang="en-US" sz="3200" dirty="0" smtClean="0">
                <a:latin typeface="Calibri" panose="020F0502020204030204" pitchFamily="34" charset="0"/>
                <a:cs typeface="Calibri" panose="020F0502020204030204" pitchFamily="34" charset="0"/>
              </a:rPr>
              <a:t>Directly Certified via </a:t>
            </a:r>
            <a:r>
              <a:rPr lang="en-US" sz="3200" dirty="0" smtClean="0">
                <a:latin typeface="Calibri" panose="020F0502020204030204" pitchFamily="34" charset="0"/>
                <a:cs typeface="Calibri" panose="020F0502020204030204" pitchFamily="34" charset="0"/>
              </a:rPr>
              <a:t>TANF/FDPIR/Homeless/Foster/Migrant/Runaway</a:t>
            </a:r>
            <a:endParaRPr lang="en-US" sz="3200" dirty="0" smtClean="0">
              <a:latin typeface="Calibri" panose="020F0502020204030204" pitchFamily="34" charset="0"/>
              <a:cs typeface="Calibri" panose="020F0502020204030204" pitchFamily="34" charset="0"/>
            </a:endParaRPr>
          </a:p>
          <a:p>
            <a:pPr marL="1600200" indent="-457200">
              <a:buFont typeface="+mj-lt"/>
              <a:buAutoNum type="arabicPeriod"/>
            </a:pPr>
            <a:r>
              <a:rPr lang="en-US" sz="3200" dirty="0" smtClean="0">
                <a:latin typeface="Calibri" panose="020F0502020204030204" pitchFamily="34" charset="0"/>
                <a:cs typeface="Calibri" panose="020F0502020204030204" pitchFamily="34" charset="0"/>
              </a:rPr>
              <a:t>Free via Letter Method</a:t>
            </a:r>
          </a:p>
          <a:p>
            <a:pPr marL="1600200" indent="-457200">
              <a:buFont typeface="+mj-lt"/>
              <a:buAutoNum type="arabicPeriod"/>
            </a:pPr>
            <a:r>
              <a:rPr lang="en-US" sz="3200" dirty="0" smtClean="0">
                <a:latin typeface="Calibri" panose="020F0502020204030204" pitchFamily="34" charset="0"/>
                <a:cs typeface="Calibri" panose="020F0502020204030204" pitchFamily="34" charset="0"/>
              </a:rPr>
              <a:t>Free Categorically Eligible </a:t>
            </a:r>
            <a:r>
              <a:rPr lang="en-US" sz="3200" dirty="0" smtClean="0">
                <a:latin typeface="Calibri" panose="020F0502020204030204" pitchFamily="34" charset="0"/>
                <a:cs typeface="Calibri" panose="020F0502020204030204" pitchFamily="34" charset="0"/>
              </a:rPr>
              <a:t>(unconfirmed: SNAP #, HH marked homeless, foster, migrant, runaway)</a:t>
            </a:r>
            <a:endParaRPr lang="en-US" sz="3200" dirty="0" smtClean="0">
              <a:latin typeface="Calibri" panose="020F0502020204030204" pitchFamily="34" charset="0"/>
              <a:cs typeface="Calibri" panose="020F0502020204030204" pitchFamily="34" charset="0"/>
            </a:endParaRPr>
          </a:p>
          <a:p>
            <a:pPr marL="1600200" indent="-457200">
              <a:buFont typeface="+mj-lt"/>
              <a:buAutoNum type="arabicPeriod"/>
            </a:pPr>
            <a:r>
              <a:rPr lang="en-US" sz="3200" dirty="0" smtClean="0">
                <a:latin typeface="Calibri" panose="020F0502020204030204" pitchFamily="34" charset="0"/>
                <a:cs typeface="Calibri" panose="020F0502020204030204" pitchFamily="34" charset="0"/>
              </a:rPr>
              <a:t>Free Income</a:t>
            </a:r>
          </a:p>
          <a:p>
            <a:pPr marL="1600200" indent="-457200">
              <a:buFont typeface="+mj-lt"/>
              <a:buAutoNum type="arabicPeriod"/>
            </a:pPr>
            <a:r>
              <a:rPr lang="en-US" sz="3200" dirty="0" smtClean="0">
                <a:latin typeface="Calibri" panose="020F0502020204030204" pitchFamily="34" charset="0"/>
                <a:cs typeface="Calibri" panose="020F0502020204030204" pitchFamily="34" charset="0"/>
              </a:rPr>
              <a:t>Reduced Income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225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5" y="585216"/>
            <a:ext cx="10147595" cy="1499616"/>
          </a:xfrm>
        </p:spPr>
        <p:txBody>
          <a:bodyPr/>
          <a:lstStyle/>
          <a:p>
            <a:r>
              <a:rPr lang="en-US" dirty="0" smtClean="0">
                <a:latin typeface="Calibri" panose="020F0502020204030204" pitchFamily="34" charset="0"/>
                <a:cs typeface="Calibri" panose="020F0502020204030204" pitchFamily="34" charset="0"/>
              </a:rPr>
              <a:t>November 15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0606" y="2286001"/>
            <a:ext cx="10069032" cy="3593591"/>
          </a:xfrm>
        </p:spPr>
        <p:txBody>
          <a:bodyPr/>
          <a:lstStyle/>
          <a:p>
            <a:pPr marL="0" indent="0" algn="ctr">
              <a:buNone/>
            </a:pPr>
            <a:r>
              <a:rPr lang="en-US" sz="4000" b="1" dirty="0" smtClean="0">
                <a:latin typeface="Calibri" panose="020F0502020204030204" pitchFamily="34" charset="0"/>
                <a:cs typeface="Calibri" panose="020F0502020204030204" pitchFamily="34" charset="0"/>
              </a:rPr>
              <a:t>Deadline to submit Verification Report to OPI </a:t>
            </a:r>
          </a:p>
          <a:p>
            <a:pPr marL="0" indent="0" algn="ctr">
              <a:buNone/>
            </a:pPr>
            <a:endParaRPr lang="en-US" sz="4000" b="1" dirty="0">
              <a:latin typeface="Calibri" panose="020F0502020204030204" pitchFamily="34" charset="0"/>
              <a:cs typeface="Calibri" panose="020F0502020204030204" pitchFamily="34" charset="0"/>
            </a:endParaRPr>
          </a:p>
          <a:p>
            <a:pPr marL="0" indent="0" algn="ctr">
              <a:buNone/>
            </a:pPr>
            <a:r>
              <a:rPr lang="en-US" sz="4000" dirty="0" smtClean="0">
                <a:latin typeface="Calibri" panose="020F0502020204030204" pitchFamily="34" charset="0"/>
                <a:cs typeface="Calibri" panose="020F0502020204030204" pitchFamily="34" charset="0"/>
              </a:rPr>
              <a:t>Submit report in MAPS as part of your October claim for reimbursement.  </a:t>
            </a:r>
          </a:p>
          <a:p>
            <a:pPr marL="0" indent="0" algn="ctr">
              <a:buNone/>
            </a:pPr>
            <a:endParaRPr lang="en-US" dirty="0"/>
          </a:p>
          <a:p>
            <a:pPr marL="0" indent="0" algn="ctr">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3791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Community eligibility provision</a:t>
            </a:r>
            <a:endParaRPr lang="en-US" sz="4400" b="1" dirty="0"/>
          </a:p>
        </p:txBody>
      </p:sp>
      <p:sp>
        <p:nvSpPr>
          <p:cNvPr id="4" name="Text Placeholder 3"/>
          <p:cNvSpPr>
            <a:spLocks noGrp="1"/>
          </p:cNvSpPr>
          <p:nvPr>
            <p:ph type="body" sz="half" idx="2"/>
          </p:nvPr>
        </p:nvSpPr>
        <p:spPr/>
        <p:txBody>
          <a:bodyPr/>
          <a:lstStyle/>
          <a:p>
            <a:r>
              <a:rPr lang="en-US" dirty="0" smtClean="0"/>
              <a:t>CEP</a:t>
            </a:r>
            <a:endParaRPr lang="en-US" dirty="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31245" b="31245"/>
          <a:stretch>
            <a:fillRect/>
          </a:stretch>
        </p:blipFill>
        <p:spPr/>
      </p:pic>
    </p:spTree>
    <p:extLst>
      <p:ext uri="{BB962C8B-B14F-4D97-AF65-F5344CB8AC3E}">
        <p14:creationId xmlns:p14="http://schemas.microsoft.com/office/powerpoint/2010/main" val="1046865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 </a:t>
            </a:r>
            <a:r>
              <a:rPr lang="en-US" dirty="0" smtClean="0"/>
              <a:t>Details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smtClean="0"/>
              <a:t> 40</a:t>
            </a:r>
            <a:r>
              <a:rPr lang="en-US" sz="2800" dirty="0" smtClean="0"/>
              <a:t>% identified students per school on April 1 </a:t>
            </a:r>
          </a:p>
          <a:p>
            <a:pPr>
              <a:buFont typeface="Arial" panose="020B0604020202020204" pitchFamily="34" charset="0"/>
              <a:buChar char="•"/>
            </a:pPr>
            <a:endParaRPr lang="en-US" sz="2800" dirty="0"/>
          </a:p>
          <a:p>
            <a:pPr>
              <a:buFont typeface="Arial" panose="020B0604020202020204" pitchFamily="34" charset="0"/>
              <a:buChar char="•"/>
            </a:pPr>
            <a:r>
              <a:rPr lang="en-US" sz="2800" dirty="0" smtClean="0"/>
              <a:t> </a:t>
            </a:r>
            <a:r>
              <a:rPr lang="en-US" sz="2800" dirty="0" smtClean="0"/>
              <a:t>Ensure up-to-date counts (</a:t>
            </a:r>
            <a:r>
              <a:rPr lang="en-US" sz="2800" dirty="0" smtClean="0"/>
              <a:t>extend eligibility, link potential </a:t>
            </a:r>
            <a:r>
              <a:rPr lang="en-US" sz="2800" dirty="0" smtClean="0"/>
              <a:t>matches)</a:t>
            </a:r>
          </a:p>
          <a:p>
            <a:pPr marL="0" indent="0">
              <a:buNone/>
            </a:pPr>
            <a:endParaRPr lang="en-US" sz="2800" dirty="0"/>
          </a:p>
          <a:p>
            <a:pPr>
              <a:buFont typeface="Arial" panose="020B0604020202020204" pitchFamily="34" charset="0"/>
              <a:buChar char="•"/>
            </a:pPr>
            <a:r>
              <a:rPr lang="en-US" sz="2800" dirty="0" smtClean="0"/>
              <a:t> OPI </a:t>
            </a:r>
            <a:r>
              <a:rPr lang="en-US" sz="2800" dirty="0" smtClean="0"/>
              <a:t>reaches out to </a:t>
            </a:r>
            <a:r>
              <a:rPr lang="en-US" sz="2800" dirty="0" smtClean="0"/>
              <a:t>districts, if close to qualifying </a:t>
            </a:r>
            <a:endParaRPr lang="en-US" sz="2800" dirty="0" smtClean="0"/>
          </a:p>
          <a:p>
            <a:pPr>
              <a:buFont typeface="Arial" panose="020B0604020202020204" pitchFamily="34" charset="0"/>
              <a:buChar char="•"/>
            </a:pPr>
            <a:endParaRPr lang="en-US" sz="2800" dirty="0"/>
          </a:p>
          <a:p>
            <a:pPr>
              <a:buFont typeface="Arial" panose="020B0604020202020204" pitchFamily="34" charset="0"/>
              <a:buChar char="•"/>
            </a:pPr>
            <a:r>
              <a:rPr lang="en-US" sz="2800" dirty="0" smtClean="0"/>
              <a:t> Monthly reimbursement to district </a:t>
            </a:r>
            <a:r>
              <a:rPr lang="en-US" sz="2800" dirty="0" smtClean="0"/>
              <a:t>changes </a:t>
            </a:r>
          </a:p>
        </p:txBody>
      </p:sp>
    </p:spTree>
    <p:extLst>
      <p:ext uri="{BB962C8B-B14F-4D97-AF65-F5344CB8AC3E}">
        <p14:creationId xmlns:p14="http://schemas.microsoft.com/office/powerpoint/2010/main" val="2924983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35" y="585216"/>
            <a:ext cx="10105065" cy="1499616"/>
          </a:xfrm>
        </p:spPr>
        <p:txBody>
          <a:bodyPr/>
          <a:lstStyle/>
          <a:p>
            <a:r>
              <a:rPr lang="en-US" dirty="0" smtClean="0">
                <a:latin typeface="Calibri" panose="020F0502020204030204" pitchFamily="34" charset="0"/>
                <a:cs typeface="Calibri" panose="020F0502020204030204" pitchFamily="34" charset="0"/>
              </a:rPr>
              <a:t>About us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93135" y="2063567"/>
            <a:ext cx="10190125" cy="4023360"/>
          </a:xfrm>
        </p:spPr>
        <p:txBody>
          <a:bodyPr>
            <a:normAutofit fontScale="92500" lnSpcReduction="20000"/>
          </a:bodyPr>
          <a:lstStyle/>
          <a:p>
            <a:pPr marL="0" indent="0" algn="ctr">
              <a:buNone/>
            </a:pPr>
            <a:r>
              <a:rPr lang="en-US" sz="2600" dirty="0">
                <a:latin typeface="Calibri" panose="020F0502020204030204" pitchFamily="34" charset="0"/>
                <a:cs typeface="Calibri" panose="020F0502020204030204" pitchFamily="34" charset="0"/>
              </a:rPr>
              <a:t>National School Lunch Program</a:t>
            </a:r>
          </a:p>
          <a:p>
            <a:pPr marL="0" indent="0" algn="ctr">
              <a:buNone/>
            </a:pPr>
            <a:r>
              <a:rPr lang="en-US" sz="2600" dirty="0">
                <a:latin typeface="Calibri" panose="020F0502020204030204" pitchFamily="34" charset="0"/>
                <a:cs typeface="Calibri" panose="020F0502020204030204" pitchFamily="34" charset="0"/>
              </a:rPr>
              <a:t>School Breakfast Program</a:t>
            </a:r>
          </a:p>
          <a:p>
            <a:pPr marL="0" indent="0" algn="ctr">
              <a:buNone/>
            </a:pPr>
            <a:r>
              <a:rPr lang="en-US" sz="2600" dirty="0">
                <a:latin typeface="Calibri" panose="020F0502020204030204" pitchFamily="34" charset="0"/>
                <a:cs typeface="Calibri" panose="020F0502020204030204" pitchFamily="34" charset="0"/>
              </a:rPr>
              <a:t>Fresh Fruit and Vegetable Program</a:t>
            </a:r>
          </a:p>
          <a:p>
            <a:pPr marL="0" indent="0" algn="ctr">
              <a:buNone/>
            </a:pPr>
            <a:r>
              <a:rPr lang="en-US" sz="2600" dirty="0">
                <a:latin typeface="Calibri" panose="020F0502020204030204" pitchFamily="34" charset="0"/>
                <a:cs typeface="Calibri" panose="020F0502020204030204" pitchFamily="34" charset="0"/>
              </a:rPr>
              <a:t>Afterschool Snack Program</a:t>
            </a:r>
          </a:p>
          <a:p>
            <a:pPr marL="0" indent="0" algn="ctr">
              <a:buNone/>
            </a:pPr>
            <a:r>
              <a:rPr lang="en-US" sz="2600" dirty="0">
                <a:latin typeface="Calibri" panose="020F0502020204030204" pitchFamily="34" charset="0"/>
                <a:cs typeface="Calibri" panose="020F0502020204030204" pitchFamily="34" charset="0"/>
              </a:rPr>
              <a:t>Special Milk Program</a:t>
            </a:r>
          </a:p>
          <a:p>
            <a:pPr marL="0" indent="0" algn="ctr">
              <a:buNone/>
            </a:pPr>
            <a:r>
              <a:rPr lang="en-US" sz="2600" dirty="0">
                <a:latin typeface="Calibri" panose="020F0502020204030204" pitchFamily="34" charset="0"/>
                <a:cs typeface="Calibri" panose="020F0502020204030204" pitchFamily="34" charset="0"/>
              </a:rPr>
              <a:t>USDA Foods</a:t>
            </a:r>
          </a:p>
          <a:p>
            <a:pPr marL="0" indent="0" algn="ctr">
              <a:buNone/>
            </a:pPr>
            <a:r>
              <a:rPr lang="en-US" sz="2600" dirty="0">
                <a:latin typeface="Calibri" panose="020F0502020204030204" pitchFamily="34" charset="0"/>
                <a:cs typeface="Calibri" panose="020F0502020204030204" pitchFamily="34" charset="0"/>
              </a:rPr>
              <a:t>DOD Fresh</a:t>
            </a:r>
          </a:p>
          <a:p>
            <a:pPr marL="0" indent="0" algn="ctr">
              <a:buNone/>
            </a:pPr>
            <a:r>
              <a:rPr lang="en-US" sz="2600" dirty="0">
                <a:latin typeface="Calibri" panose="020F0502020204030204" pitchFamily="34" charset="0"/>
                <a:cs typeface="Calibri" panose="020F0502020204030204" pitchFamily="34" charset="0"/>
              </a:rPr>
              <a:t>Summer Food Service Program</a:t>
            </a:r>
          </a:p>
          <a:p>
            <a:pPr marL="0" indent="0" algn="ctr">
              <a:buNone/>
            </a:pPr>
            <a:r>
              <a:rPr lang="en-US" sz="2600" dirty="0" smtClean="0">
                <a:latin typeface="Calibri" panose="020F0502020204030204" pitchFamily="34" charset="0"/>
                <a:cs typeface="Calibri" panose="020F0502020204030204" pitchFamily="34" charset="0"/>
              </a:rPr>
              <a:t>Montana </a:t>
            </a:r>
            <a:r>
              <a:rPr lang="en-US" sz="2600" dirty="0">
                <a:latin typeface="Calibri" panose="020F0502020204030204" pitchFamily="34" charset="0"/>
                <a:cs typeface="Calibri" panose="020F0502020204030204" pitchFamily="34" charset="0"/>
              </a:rPr>
              <a:t>Team </a:t>
            </a:r>
            <a:r>
              <a:rPr lang="en-US" sz="2600" dirty="0" smtClean="0">
                <a:latin typeface="Calibri" panose="020F0502020204030204" pitchFamily="34" charset="0"/>
                <a:cs typeface="Calibri" panose="020F0502020204030204" pitchFamily="34" charset="0"/>
              </a:rPr>
              <a:t>Nutrition – Farm to School</a:t>
            </a:r>
            <a:endParaRPr lang="en-US" sz="2600" dirty="0">
              <a:latin typeface="Calibri" panose="020F0502020204030204" pitchFamily="34" charset="0"/>
              <a:cs typeface="Calibri" panose="020F0502020204030204" pitchFamily="34" charset="0"/>
            </a:endParaRPr>
          </a:p>
          <a:p>
            <a:endParaRPr lang="en-US" dirty="0" smtClean="0"/>
          </a:p>
        </p:txBody>
      </p:sp>
    </p:spTree>
    <p:extLst>
      <p:ext uri="{BB962C8B-B14F-4D97-AF65-F5344CB8AC3E}">
        <p14:creationId xmlns:p14="http://schemas.microsoft.com/office/powerpoint/2010/main" val="4148728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CEP you don’t… </a:t>
            </a:r>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sz="2800" dirty="0"/>
              <a:t> Process F/R applications</a:t>
            </a:r>
          </a:p>
          <a:p>
            <a:pPr marL="0" indent="0">
              <a:buNone/>
            </a:pPr>
            <a:endParaRPr lang="en-US" sz="2800" dirty="0"/>
          </a:p>
          <a:p>
            <a:pPr>
              <a:buFont typeface="Arial" panose="020B0604020202020204" pitchFamily="34" charset="0"/>
              <a:buChar char="•"/>
            </a:pPr>
            <a:r>
              <a:rPr lang="en-US" sz="2800" dirty="0"/>
              <a:t> Update POS – everyone is FREE! </a:t>
            </a:r>
          </a:p>
          <a:p>
            <a:pPr marL="0" indent="0">
              <a:buNone/>
            </a:pPr>
            <a:endParaRPr lang="en-US" sz="2800" dirty="0"/>
          </a:p>
          <a:p>
            <a:pPr>
              <a:buFont typeface="Arial" panose="020B0604020202020204" pitchFamily="34" charset="0"/>
              <a:buChar char="•"/>
            </a:pPr>
            <a:r>
              <a:rPr lang="en-US" sz="2800" dirty="0"/>
              <a:t> Conduct verification </a:t>
            </a:r>
          </a:p>
        </p:txBody>
      </p:sp>
      <p:sp>
        <p:nvSpPr>
          <p:cNvPr id="6" name="Content Placeholder 5"/>
          <p:cNvSpPr>
            <a:spLocks noGrp="1"/>
          </p:cNvSpPr>
          <p:nvPr>
            <p:ph sz="half" idx="2"/>
          </p:nvPr>
        </p:nvSpPr>
        <p:spPr/>
        <p:txBody>
          <a:bodyPr>
            <a:normAutofit/>
          </a:bodyPr>
          <a:lstStyle/>
          <a:p>
            <a:pPr>
              <a:buFont typeface="Arial" panose="020B0604020202020204" pitchFamily="34" charset="0"/>
              <a:buChar char="•"/>
            </a:pPr>
            <a:r>
              <a:rPr lang="en-US" sz="3200" dirty="0" smtClean="0"/>
              <a:t> </a:t>
            </a:r>
            <a:r>
              <a:rPr lang="en-US" sz="2800" dirty="0" smtClean="0"/>
              <a:t>Collect </a:t>
            </a:r>
            <a:r>
              <a:rPr lang="en-US" sz="2800" dirty="0"/>
              <a:t>meal money (unless you have ala carte)</a:t>
            </a:r>
          </a:p>
          <a:p>
            <a:pPr marL="0" indent="0">
              <a:buNone/>
            </a:pPr>
            <a:endParaRPr lang="en-US" sz="2800" dirty="0"/>
          </a:p>
          <a:p>
            <a:pPr>
              <a:buFont typeface="Arial" panose="020B0604020202020204" pitchFamily="34" charset="0"/>
              <a:buChar char="•"/>
            </a:pPr>
            <a:r>
              <a:rPr lang="en-US" sz="2800" dirty="0"/>
              <a:t> Collect unpaid meal charges (unless you have ala carte)</a:t>
            </a:r>
          </a:p>
          <a:p>
            <a:endParaRPr lang="en-US" dirty="0"/>
          </a:p>
        </p:txBody>
      </p:sp>
    </p:spTree>
    <p:extLst>
      <p:ext uri="{BB962C8B-B14F-4D97-AF65-F5344CB8AC3E}">
        <p14:creationId xmlns:p14="http://schemas.microsoft.com/office/powerpoint/2010/main" val="1631261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 Reimbursement </a:t>
            </a:r>
            <a:endParaRPr lang="en-US" dirty="0"/>
          </a:p>
        </p:txBody>
      </p:sp>
      <p:sp>
        <p:nvSpPr>
          <p:cNvPr id="3" name="Content Placeholder 2"/>
          <p:cNvSpPr>
            <a:spLocks noGrp="1"/>
          </p:cNvSpPr>
          <p:nvPr>
            <p:ph idx="1"/>
          </p:nvPr>
        </p:nvSpPr>
        <p:spPr>
          <a:xfrm>
            <a:off x="1278128" y="1841679"/>
            <a:ext cx="9720071" cy="5016321"/>
          </a:xfrm>
        </p:spPr>
        <p:txBody>
          <a:bodyPr>
            <a:normAutofit/>
          </a:bodyPr>
          <a:lstStyle/>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2865904"/>
              </p:ext>
            </p:extLst>
          </p:nvPr>
        </p:nvGraphicFramePr>
        <p:xfrm>
          <a:off x="1278128" y="1841679"/>
          <a:ext cx="8128000" cy="420624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algn="ctr"/>
                      <a:r>
                        <a:rPr lang="en-US" dirty="0" smtClean="0"/>
                        <a:t>National School Lunch Program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Less than 60% </a:t>
                      </a:r>
                    </a:p>
                    <a:p>
                      <a:pPr algn="ctr"/>
                      <a:endParaRPr lang="en-US" dirty="0"/>
                    </a:p>
                  </a:txBody>
                  <a:tcPr anchor="ctr"/>
                </a:tc>
                <a:tc>
                  <a:txBody>
                    <a:bodyPr/>
                    <a:lstStyle/>
                    <a:p>
                      <a:pPr algn="ctr"/>
                      <a:r>
                        <a:rPr lang="en-US" dirty="0" smtClean="0"/>
                        <a:t>Less than 60% + 6 cents </a:t>
                      </a:r>
                      <a:endParaRPr lang="en-US" dirty="0"/>
                    </a:p>
                  </a:txBody>
                  <a:tcPr anchor="ctr"/>
                </a:tc>
                <a:tc>
                  <a:txBody>
                    <a:bodyPr/>
                    <a:lstStyle/>
                    <a:p>
                      <a:pPr algn="ctr"/>
                      <a:r>
                        <a:rPr lang="en-US" dirty="0" smtClean="0"/>
                        <a:t>60% or more </a:t>
                      </a:r>
                      <a:endParaRPr lang="en-US" dirty="0"/>
                    </a:p>
                  </a:txBody>
                  <a:tcPr anchor="ctr"/>
                </a:tc>
                <a:tc>
                  <a:txBody>
                    <a:bodyPr/>
                    <a:lstStyle/>
                    <a:p>
                      <a:pPr algn="ctr"/>
                      <a:r>
                        <a:rPr lang="en-US" dirty="0" smtClean="0"/>
                        <a:t>60% or more + 6 cents </a:t>
                      </a:r>
                      <a:endParaRPr lang="en-US" dirty="0"/>
                    </a:p>
                  </a:txBody>
                  <a:tcPr anchor="ctr"/>
                </a:tc>
              </a:tr>
              <a:tr h="370840">
                <a:tc>
                  <a:txBody>
                    <a:bodyPr/>
                    <a:lstStyle/>
                    <a:p>
                      <a:pPr algn="ctr"/>
                      <a:endParaRPr lang="en-US" dirty="0" smtClean="0"/>
                    </a:p>
                    <a:p>
                      <a:pPr algn="ctr"/>
                      <a:r>
                        <a:rPr lang="en-US" dirty="0" smtClean="0"/>
                        <a:t>Paid </a:t>
                      </a:r>
                    </a:p>
                    <a:p>
                      <a:pPr algn="ctr"/>
                      <a:endParaRPr lang="en-US" dirty="0"/>
                    </a:p>
                  </a:txBody>
                  <a:tcPr anchor="ctr"/>
                </a:tc>
                <a:tc>
                  <a:txBody>
                    <a:bodyPr/>
                    <a:lstStyle/>
                    <a:p>
                      <a:pPr algn="ctr"/>
                      <a:r>
                        <a:rPr lang="en-US" dirty="0" smtClean="0"/>
                        <a:t>0.30</a:t>
                      </a:r>
                      <a:endParaRPr lang="en-US" dirty="0"/>
                    </a:p>
                  </a:txBody>
                  <a:tcPr anchor="ctr"/>
                </a:tc>
                <a:tc>
                  <a:txBody>
                    <a:bodyPr/>
                    <a:lstStyle/>
                    <a:p>
                      <a:pPr algn="ctr"/>
                      <a:r>
                        <a:rPr lang="en-US" dirty="0" smtClean="0"/>
                        <a:t>0.36</a:t>
                      </a:r>
                      <a:endParaRPr lang="en-US" dirty="0"/>
                    </a:p>
                  </a:txBody>
                  <a:tcPr anchor="ctr"/>
                </a:tc>
                <a:tc>
                  <a:txBody>
                    <a:bodyPr/>
                    <a:lstStyle/>
                    <a:p>
                      <a:pPr algn="ctr"/>
                      <a:r>
                        <a:rPr lang="en-US" dirty="0" smtClean="0"/>
                        <a:t>0.32</a:t>
                      </a:r>
                      <a:endParaRPr lang="en-US" dirty="0"/>
                    </a:p>
                  </a:txBody>
                  <a:tcPr anchor="ctr"/>
                </a:tc>
                <a:tc>
                  <a:txBody>
                    <a:bodyPr/>
                    <a:lstStyle/>
                    <a:p>
                      <a:pPr algn="ctr"/>
                      <a:r>
                        <a:rPr lang="en-US" dirty="0" smtClean="0"/>
                        <a:t>0.38</a:t>
                      </a:r>
                    </a:p>
                  </a:txBody>
                  <a:tcPr anchor="ctr"/>
                </a:tc>
              </a:tr>
              <a:tr h="370840">
                <a:tc>
                  <a:txBody>
                    <a:bodyPr/>
                    <a:lstStyle/>
                    <a:p>
                      <a:pPr algn="ctr"/>
                      <a:endParaRPr lang="en-US" dirty="0" smtClean="0"/>
                    </a:p>
                    <a:p>
                      <a:pPr algn="ctr"/>
                      <a:r>
                        <a:rPr lang="en-US" dirty="0" smtClean="0"/>
                        <a:t>Reduced </a:t>
                      </a:r>
                      <a:r>
                        <a:rPr lang="en-US" dirty="0" smtClean="0"/>
                        <a:t>Price </a:t>
                      </a:r>
                      <a:endParaRPr lang="en-US" dirty="0" smtClean="0"/>
                    </a:p>
                    <a:p>
                      <a:pPr algn="ctr"/>
                      <a:endParaRPr lang="en-US" dirty="0"/>
                    </a:p>
                  </a:txBody>
                  <a:tcPr anchor="ctr"/>
                </a:tc>
                <a:tc>
                  <a:txBody>
                    <a:bodyPr/>
                    <a:lstStyle/>
                    <a:p>
                      <a:pPr algn="ctr"/>
                      <a:r>
                        <a:rPr lang="en-US" dirty="0" smtClean="0"/>
                        <a:t>2.76 </a:t>
                      </a:r>
                      <a:endParaRPr lang="en-US" dirty="0"/>
                    </a:p>
                  </a:txBody>
                  <a:tcPr anchor="ctr"/>
                </a:tc>
                <a:tc>
                  <a:txBody>
                    <a:bodyPr/>
                    <a:lstStyle/>
                    <a:p>
                      <a:pPr algn="ctr"/>
                      <a:r>
                        <a:rPr lang="en-US" dirty="0" smtClean="0"/>
                        <a:t>2.82</a:t>
                      </a:r>
                      <a:endParaRPr lang="en-US" dirty="0"/>
                    </a:p>
                  </a:txBody>
                  <a:tcPr anchor="ctr"/>
                </a:tc>
                <a:tc>
                  <a:txBody>
                    <a:bodyPr/>
                    <a:lstStyle/>
                    <a:p>
                      <a:pPr algn="ctr"/>
                      <a:r>
                        <a:rPr lang="en-US" dirty="0" smtClean="0"/>
                        <a:t>2.78</a:t>
                      </a:r>
                      <a:endParaRPr lang="en-US" dirty="0"/>
                    </a:p>
                  </a:txBody>
                  <a:tcPr anchor="ctr"/>
                </a:tc>
                <a:tc>
                  <a:txBody>
                    <a:bodyPr/>
                    <a:lstStyle/>
                    <a:p>
                      <a:pPr algn="ctr"/>
                      <a:r>
                        <a:rPr lang="en-US" dirty="0" smtClean="0"/>
                        <a:t>2.84</a:t>
                      </a:r>
                      <a:endParaRPr lang="en-US" dirty="0"/>
                    </a:p>
                  </a:txBody>
                  <a:tcPr anchor="ctr"/>
                </a:tc>
              </a:tr>
              <a:tr h="370840">
                <a:tc>
                  <a:txBody>
                    <a:bodyPr/>
                    <a:lstStyle/>
                    <a:p>
                      <a:pPr algn="ctr"/>
                      <a:endParaRPr lang="en-US" dirty="0" smtClean="0"/>
                    </a:p>
                    <a:p>
                      <a:pPr algn="ctr"/>
                      <a:r>
                        <a:rPr lang="en-US" dirty="0" smtClean="0"/>
                        <a:t>Free </a:t>
                      </a:r>
                    </a:p>
                    <a:p>
                      <a:pPr algn="ctr"/>
                      <a:endParaRPr lang="en-US" dirty="0"/>
                    </a:p>
                  </a:txBody>
                  <a:tcPr anchor="ctr"/>
                </a:tc>
                <a:tc>
                  <a:txBody>
                    <a:bodyPr/>
                    <a:lstStyle/>
                    <a:p>
                      <a:pPr algn="ctr"/>
                      <a:r>
                        <a:rPr lang="en-US" dirty="0" smtClean="0"/>
                        <a:t>3.16</a:t>
                      </a:r>
                      <a:endParaRPr lang="en-US" dirty="0"/>
                    </a:p>
                  </a:txBody>
                  <a:tcPr anchor="ctr"/>
                </a:tc>
                <a:tc>
                  <a:txBody>
                    <a:bodyPr/>
                    <a:lstStyle/>
                    <a:p>
                      <a:pPr algn="ctr"/>
                      <a:r>
                        <a:rPr lang="en-US" dirty="0" smtClean="0"/>
                        <a:t>3.22</a:t>
                      </a:r>
                      <a:endParaRPr lang="en-US" dirty="0"/>
                    </a:p>
                  </a:txBody>
                  <a:tcPr anchor="ctr"/>
                </a:tc>
                <a:tc>
                  <a:txBody>
                    <a:bodyPr/>
                    <a:lstStyle/>
                    <a:p>
                      <a:pPr algn="ctr"/>
                      <a:r>
                        <a:rPr lang="en-US" dirty="0" smtClean="0"/>
                        <a:t>3.18</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3.24</a:t>
                      </a:r>
                      <a:endParaRPr lang="en-US" dirty="0" smtClean="0"/>
                    </a:p>
                  </a:txBody>
                  <a:tcPr anchor="ctr"/>
                </a:tc>
              </a:tr>
            </a:tbl>
          </a:graphicData>
        </a:graphic>
      </p:graphicFrame>
    </p:spTree>
    <p:extLst>
      <p:ext uri="{BB962C8B-B14F-4D97-AF65-F5344CB8AC3E}">
        <p14:creationId xmlns:p14="http://schemas.microsoft.com/office/powerpoint/2010/main" val="2853507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Cep reimbursement </a:t>
            </a:r>
            <a:endParaRPr lang="en-US" dirty="0"/>
          </a:p>
        </p:txBody>
      </p:sp>
      <p:sp>
        <p:nvSpPr>
          <p:cNvPr id="3" name="Content Placeholder 2"/>
          <p:cNvSpPr>
            <a:spLocks noGrp="1"/>
          </p:cNvSpPr>
          <p:nvPr>
            <p:ph sz="half" idx="1"/>
          </p:nvPr>
        </p:nvSpPr>
        <p:spPr/>
        <p:txBody>
          <a:bodyPr>
            <a:normAutofit/>
          </a:bodyPr>
          <a:lstStyle/>
          <a:p>
            <a:r>
              <a:rPr lang="en-US" sz="3000" b="1" dirty="0"/>
              <a:t>Traditional programs – </a:t>
            </a:r>
          </a:p>
          <a:p>
            <a:pPr>
              <a:spcBef>
                <a:spcPts val="0"/>
              </a:spcBef>
              <a:spcAft>
                <a:spcPts val="0"/>
              </a:spcAft>
            </a:pPr>
            <a:endParaRPr lang="en-US" sz="1500" dirty="0"/>
          </a:p>
          <a:p>
            <a:pPr marL="0" indent="0">
              <a:spcBef>
                <a:spcPts val="0"/>
              </a:spcBef>
              <a:spcAft>
                <a:spcPts val="0"/>
              </a:spcAft>
              <a:buNone/>
            </a:pPr>
            <a:r>
              <a:rPr lang="en-US" b="1" dirty="0"/>
              <a:t>Paid</a:t>
            </a:r>
            <a:r>
              <a:rPr lang="en-US" dirty="0"/>
              <a:t> families bring charged meal price. </a:t>
            </a:r>
            <a:endParaRPr lang="en-US" sz="1500" dirty="0"/>
          </a:p>
          <a:p>
            <a:pPr marL="0" indent="0">
              <a:spcBef>
                <a:spcPts val="0"/>
              </a:spcBef>
              <a:spcAft>
                <a:spcPts val="0"/>
              </a:spcAft>
              <a:buNone/>
            </a:pPr>
            <a:r>
              <a:rPr lang="en-US" dirty="0"/>
              <a:t>OPI pays paid reimbursement. </a:t>
            </a:r>
            <a:endParaRPr lang="en-US" dirty="0" smtClean="0"/>
          </a:p>
          <a:p>
            <a:pPr marL="0" indent="0">
              <a:spcBef>
                <a:spcPts val="0"/>
              </a:spcBef>
              <a:spcAft>
                <a:spcPts val="0"/>
              </a:spcAft>
              <a:buNone/>
            </a:pPr>
            <a:endParaRPr lang="en-US" dirty="0"/>
          </a:p>
          <a:p>
            <a:pPr>
              <a:spcBef>
                <a:spcPts val="0"/>
              </a:spcBef>
              <a:spcAft>
                <a:spcPts val="0"/>
              </a:spcAft>
            </a:pPr>
            <a:endParaRPr lang="en-US" sz="1500" dirty="0"/>
          </a:p>
          <a:p>
            <a:pPr marL="0" indent="0">
              <a:spcBef>
                <a:spcPts val="0"/>
              </a:spcBef>
              <a:spcAft>
                <a:spcPts val="0"/>
              </a:spcAft>
              <a:buNone/>
            </a:pPr>
            <a:r>
              <a:rPr lang="en-US" b="1" dirty="0"/>
              <a:t>Reduced</a:t>
            </a:r>
            <a:r>
              <a:rPr lang="en-US" dirty="0"/>
              <a:t> families bring $.40. </a:t>
            </a:r>
          </a:p>
          <a:p>
            <a:pPr marL="0" indent="0">
              <a:lnSpc>
                <a:spcPct val="100000"/>
              </a:lnSpc>
              <a:spcBef>
                <a:spcPts val="0"/>
              </a:spcBef>
              <a:spcAft>
                <a:spcPts val="0"/>
              </a:spcAft>
              <a:buClrTx/>
              <a:buSzTx/>
              <a:buNone/>
              <a:defRPr/>
            </a:pPr>
            <a:r>
              <a:rPr lang="en-US" dirty="0"/>
              <a:t>OPI </a:t>
            </a:r>
            <a:r>
              <a:rPr lang="en-US" dirty="0" smtClean="0"/>
              <a:t>pays reduced </a:t>
            </a:r>
            <a:r>
              <a:rPr lang="en-US" dirty="0"/>
              <a:t>reimbursement. </a:t>
            </a:r>
            <a:endParaRPr lang="en-US" dirty="0" smtClean="0"/>
          </a:p>
          <a:p>
            <a:pPr marL="0" indent="0">
              <a:lnSpc>
                <a:spcPct val="100000"/>
              </a:lnSpc>
              <a:spcBef>
                <a:spcPts val="0"/>
              </a:spcBef>
              <a:spcAft>
                <a:spcPts val="0"/>
              </a:spcAft>
              <a:buClrTx/>
              <a:buSzTx/>
              <a:buNone/>
              <a:defRPr/>
            </a:pPr>
            <a:endParaRPr lang="en-US" sz="1500" dirty="0"/>
          </a:p>
          <a:p>
            <a:pPr marL="0" indent="0">
              <a:lnSpc>
                <a:spcPct val="100000"/>
              </a:lnSpc>
              <a:spcBef>
                <a:spcPts val="0"/>
              </a:spcBef>
              <a:spcAft>
                <a:spcPts val="0"/>
              </a:spcAft>
              <a:buClrTx/>
              <a:buSzTx/>
              <a:buNone/>
              <a:defRPr/>
            </a:pPr>
            <a:endParaRPr lang="en-US" sz="1400" dirty="0"/>
          </a:p>
          <a:p>
            <a:pPr marL="0" indent="0">
              <a:lnSpc>
                <a:spcPct val="100000"/>
              </a:lnSpc>
              <a:spcBef>
                <a:spcPts val="0"/>
              </a:spcBef>
              <a:spcAft>
                <a:spcPts val="0"/>
              </a:spcAft>
              <a:buClrTx/>
              <a:buSzTx/>
              <a:buNone/>
              <a:defRPr/>
            </a:pPr>
            <a:r>
              <a:rPr lang="en-US" b="1" dirty="0"/>
              <a:t>Free</a:t>
            </a:r>
            <a:r>
              <a:rPr lang="en-US" dirty="0"/>
              <a:t> families don’t bring money. </a:t>
            </a:r>
          </a:p>
          <a:p>
            <a:pPr marL="0" indent="0">
              <a:lnSpc>
                <a:spcPct val="100000"/>
              </a:lnSpc>
              <a:spcBef>
                <a:spcPts val="0"/>
              </a:spcBef>
              <a:spcAft>
                <a:spcPts val="0"/>
              </a:spcAft>
              <a:buClrTx/>
              <a:buSzTx/>
              <a:buNone/>
              <a:defRPr/>
            </a:pPr>
            <a:r>
              <a:rPr lang="en-US" dirty="0"/>
              <a:t>OPI pays free reimbursement. </a:t>
            </a:r>
          </a:p>
          <a:p>
            <a:endParaRPr lang="en-US" dirty="0"/>
          </a:p>
          <a:p>
            <a:endParaRPr lang="en-US" dirty="0"/>
          </a:p>
        </p:txBody>
      </p:sp>
      <p:sp>
        <p:nvSpPr>
          <p:cNvPr id="5" name="Content Placeholder 4"/>
          <p:cNvSpPr>
            <a:spLocks noGrp="1"/>
          </p:cNvSpPr>
          <p:nvPr>
            <p:ph sz="half" idx="2"/>
          </p:nvPr>
        </p:nvSpPr>
        <p:spPr/>
        <p:txBody>
          <a:bodyPr>
            <a:normAutofit/>
          </a:bodyPr>
          <a:lstStyle/>
          <a:p>
            <a:pPr>
              <a:spcBef>
                <a:spcPts val="0"/>
              </a:spcBef>
              <a:spcAft>
                <a:spcPts val="0"/>
              </a:spcAft>
            </a:pPr>
            <a:r>
              <a:rPr lang="en-US" sz="3000" b="1" dirty="0"/>
              <a:t>CEP programs – </a:t>
            </a:r>
          </a:p>
          <a:p>
            <a:pPr>
              <a:spcBef>
                <a:spcPts val="0"/>
              </a:spcBef>
              <a:spcAft>
                <a:spcPts val="0"/>
              </a:spcAft>
            </a:pPr>
            <a:endParaRPr lang="en-US" sz="1500" dirty="0"/>
          </a:p>
          <a:p>
            <a:pPr marL="0" indent="0">
              <a:lnSpc>
                <a:spcPct val="100000"/>
              </a:lnSpc>
              <a:spcBef>
                <a:spcPts val="0"/>
              </a:spcBef>
              <a:spcAft>
                <a:spcPts val="0"/>
              </a:spcAft>
              <a:buClrTx/>
              <a:buSzTx/>
              <a:buNone/>
              <a:defRPr/>
            </a:pPr>
            <a:r>
              <a:rPr lang="en-US" b="1" dirty="0"/>
              <a:t>Paid</a:t>
            </a:r>
            <a:r>
              <a:rPr lang="en-US" dirty="0"/>
              <a:t> families don’t bring money. </a:t>
            </a:r>
          </a:p>
          <a:p>
            <a:pPr marL="0" indent="0">
              <a:lnSpc>
                <a:spcPct val="100000"/>
              </a:lnSpc>
              <a:spcBef>
                <a:spcPts val="0"/>
              </a:spcBef>
              <a:spcAft>
                <a:spcPts val="0"/>
              </a:spcAft>
              <a:buClrTx/>
              <a:buSzTx/>
              <a:buNone/>
              <a:defRPr/>
            </a:pPr>
            <a:r>
              <a:rPr lang="en-US" dirty="0"/>
              <a:t>OPI pays paid reimbursement. </a:t>
            </a:r>
          </a:p>
          <a:p>
            <a:pPr marL="0" indent="0">
              <a:lnSpc>
                <a:spcPct val="100000"/>
              </a:lnSpc>
              <a:spcBef>
                <a:spcPts val="0"/>
              </a:spcBef>
              <a:spcAft>
                <a:spcPts val="0"/>
              </a:spcAft>
              <a:buClrTx/>
              <a:buSzTx/>
              <a:buNone/>
              <a:defRPr/>
            </a:pPr>
            <a:endParaRPr lang="en-US" sz="1500" dirty="0"/>
          </a:p>
          <a:p>
            <a:pPr marL="0" indent="0">
              <a:lnSpc>
                <a:spcPct val="100000"/>
              </a:lnSpc>
              <a:spcBef>
                <a:spcPts val="0"/>
              </a:spcBef>
              <a:spcAft>
                <a:spcPts val="0"/>
              </a:spcAft>
              <a:buClrTx/>
              <a:buSzTx/>
              <a:buNone/>
              <a:defRPr/>
            </a:pPr>
            <a:r>
              <a:rPr lang="en-US" b="1" dirty="0"/>
              <a:t>Reduced</a:t>
            </a:r>
            <a:r>
              <a:rPr lang="en-US" dirty="0"/>
              <a:t> category is eliminated. </a:t>
            </a:r>
          </a:p>
          <a:p>
            <a:pPr marL="0" indent="0">
              <a:lnSpc>
                <a:spcPct val="100000"/>
              </a:lnSpc>
              <a:spcBef>
                <a:spcPts val="0"/>
              </a:spcBef>
              <a:spcAft>
                <a:spcPts val="0"/>
              </a:spcAft>
              <a:buClrTx/>
              <a:buSzTx/>
              <a:buNone/>
              <a:defRPr/>
            </a:pPr>
            <a:endParaRPr lang="en-US" sz="1500" dirty="0"/>
          </a:p>
          <a:p>
            <a:pPr marL="0" indent="0">
              <a:lnSpc>
                <a:spcPct val="100000"/>
              </a:lnSpc>
              <a:spcBef>
                <a:spcPts val="0"/>
              </a:spcBef>
              <a:spcAft>
                <a:spcPts val="0"/>
              </a:spcAft>
              <a:buClrTx/>
              <a:buSzTx/>
              <a:buNone/>
              <a:defRPr/>
            </a:pPr>
            <a:r>
              <a:rPr lang="en-US" b="1" dirty="0"/>
              <a:t>Free</a:t>
            </a:r>
            <a:r>
              <a:rPr lang="en-US" dirty="0"/>
              <a:t> families don’t bring money. </a:t>
            </a:r>
          </a:p>
          <a:p>
            <a:pPr marL="0" indent="0">
              <a:lnSpc>
                <a:spcPct val="100000"/>
              </a:lnSpc>
              <a:spcBef>
                <a:spcPts val="0"/>
              </a:spcBef>
              <a:spcAft>
                <a:spcPts val="0"/>
              </a:spcAft>
              <a:buClrTx/>
              <a:buSzTx/>
              <a:buNone/>
              <a:defRPr/>
            </a:pPr>
            <a:r>
              <a:rPr lang="en-US" dirty="0"/>
              <a:t>OPI pays free reimbursement. </a:t>
            </a:r>
          </a:p>
          <a:p>
            <a:endParaRPr lang="en-US" dirty="0"/>
          </a:p>
        </p:txBody>
      </p:sp>
    </p:spTree>
    <p:extLst>
      <p:ext uri="{BB962C8B-B14F-4D97-AF65-F5344CB8AC3E}">
        <p14:creationId xmlns:p14="http://schemas.microsoft.com/office/powerpoint/2010/main" val="858733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Overall Timeline</a:t>
            </a:r>
            <a:endParaRPr lang="en-US" dirty="0"/>
          </a:p>
        </p:txBody>
      </p:sp>
      <p:sp>
        <p:nvSpPr>
          <p:cNvPr id="6" name="Content Placeholder 5"/>
          <p:cNvSpPr>
            <a:spLocks noGrp="1"/>
          </p:cNvSpPr>
          <p:nvPr>
            <p:ph sz="half" idx="1"/>
          </p:nvPr>
        </p:nvSpPr>
        <p:spPr/>
        <p:txBody>
          <a:bodyPr>
            <a:noAutofit/>
          </a:bodyPr>
          <a:lstStyle/>
          <a:p>
            <a:pPr marL="0" indent="0">
              <a:buNone/>
            </a:pPr>
            <a:r>
              <a:rPr lang="en-US" sz="2400" dirty="0" smtClean="0"/>
              <a:t>August </a:t>
            </a:r>
            <a:r>
              <a:rPr lang="en-US" sz="2400" b="1" dirty="0" smtClean="0"/>
              <a:t>–</a:t>
            </a:r>
            <a:r>
              <a:rPr lang="en-US" sz="2400" dirty="0" smtClean="0"/>
              <a:t> </a:t>
            </a:r>
            <a:r>
              <a:rPr lang="en-US" sz="2400" b="1" dirty="0" smtClean="0"/>
              <a:t>Direct Cert matches, update POS, mail paper F/R </a:t>
            </a:r>
            <a:r>
              <a:rPr lang="en-US" sz="2400" b="1" dirty="0" smtClean="0"/>
              <a:t>applications</a:t>
            </a:r>
            <a:endParaRPr lang="en-US" sz="2400" dirty="0" smtClean="0"/>
          </a:p>
          <a:p>
            <a:pPr marL="0" indent="0">
              <a:buNone/>
            </a:pPr>
            <a:endParaRPr lang="en-US" sz="2400" dirty="0"/>
          </a:p>
          <a:p>
            <a:pPr marL="0" indent="0">
              <a:buNone/>
            </a:pPr>
            <a:r>
              <a:rPr lang="en-US" sz="2400" dirty="0" smtClean="0"/>
              <a:t>September </a:t>
            </a:r>
            <a:r>
              <a:rPr lang="en-US" sz="2400" b="1" dirty="0" smtClean="0"/>
              <a:t>–</a:t>
            </a:r>
            <a:r>
              <a:rPr lang="en-US" sz="2400" dirty="0" smtClean="0"/>
              <a:t> </a:t>
            </a:r>
            <a:r>
              <a:rPr lang="en-US" sz="2400" b="1" dirty="0" smtClean="0"/>
              <a:t>30 school day drop date, mail notification </a:t>
            </a:r>
            <a:endParaRPr lang="en-US" sz="2400" dirty="0" smtClean="0"/>
          </a:p>
          <a:p>
            <a:pPr marL="0" indent="0">
              <a:buNone/>
            </a:pPr>
            <a:endParaRPr lang="en-US" sz="2400" dirty="0"/>
          </a:p>
          <a:p>
            <a:pPr marL="0" indent="0">
              <a:buNone/>
            </a:pPr>
            <a:r>
              <a:rPr lang="en-US" sz="2400" dirty="0" smtClean="0"/>
              <a:t>October </a:t>
            </a:r>
            <a:r>
              <a:rPr lang="en-US" sz="2400" b="1" dirty="0" smtClean="0"/>
              <a:t>–</a:t>
            </a:r>
            <a:r>
              <a:rPr lang="en-US" sz="2400" dirty="0" smtClean="0"/>
              <a:t> </a:t>
            </a:r>
            <a:r>
              <a:rPr lang="en-US" sz="2400" b="1" dirty="0" smtClean="0"/>
              <a:t>randomly select households for </a:t>
            </a:r>
            <a:r>
              <a:rPr lang="en-US" sz="2400" b="1" dirty="0" smtClean="0"/>
              <a:t>verification, conduct verification</a:t>
            </a:r>
            <a:endParaRPr lang="en-US" sz="2400" b="1" dirty="0" smtClean="0"/>
          </a:p>
          <a:p>
            <a:pPr marL="0" indent="0">
              <a:buNone/>
            </a:pPr>
            <a:endParaRPr lang="en-US" sz="2400" dirty="0"/>
          </a:p>
        </p:txBody>
      </p:sp>
      <p:sp>
        <p:nvSpPr>
          <p:cNvPr id="3" name="Content Placeholder 2"/>
          <p:cNvSpPr>
            <a:spLocks noGrp="1"/>
          </p:cNvSpPr>
          <p:nvPr>
            <p:ph sz="half" idx="2"/>
          </p:nvPr>
        </p:nvSpPr>
        <p:spPr/>
        <p:txBody>
          <a:bodyPr/>
          <a:lstStyle/>
          <a:p>
            <a:pPr marL="0" indent="0">
              <a:buNone/>
            </a:pPr>
            <a:r>
              <a:rPr lang="en-US" sz="2400" dirty="0"/>
              <a:t>November </a:t>
            </a:r>
            <a:r>
              <a:rPr lang="en-US" sz="2400" b="1" dirty="0"/>
              <a:t>–</a:t>
            </a:r>
            <a:r>
              <a:rPr lang="en-US" sz="2400" dirty="0"/>
              <a:t> </a:t>
            </a:r>
            <a:r>
              <a:rPr lang="en-US" sz="2400" b="1" dirty="0"/>
              <a:t>complete and submit report by November 15</a:t>
            </a:r>
          </a:p>
          <a:p>
            <a:pPr marL="0" indent="0">
              <a:buNone/>
            </a:pPr>
            <a:endParaRPr lang="en-US" sz="2400" dirty="0"/>
          </a:p>
          <a:p>
            <a:pPr marL="0" indent="0">
              <a:buNone/>
            </a:pPr>
            <a:r>
              <a:rPr lang="en-US" sz="2400" dirty="0"/>
              <a:t>Ongoing </a:t>
            </a:r>
            <a:r>
              <a:rPr lang="en-US" sz="2400" b="1" dirty="0"/>
              <a:t>– </a:t>
            </a:r>
            <a:r>
              <a:rPr lang="en-US" sz="2400" b="1" dirty="0" smtClean="0"/>
              <a:t>update </a:t>
            </a:r>
            <a:r>
              <a:rPr lang="en-US" sz="2400" b="1" dirty="0"/>
              <a:t>DCA, send/process F/R </a:t>
            </a:r>
            <a:r>
              <a:rPr lang="en-US" sz="2400" b="1" dirty="0" smtClean="0"/>
              <a:t>applications, </a:t>
            </a:r>
            <a:r>
              <a:rPr lang="en-US" sz="2400" b="1" dirty="0"/>
              <a:t>update POS </a:t>
            </a:r>
            <a:endParaRPr lang="en-US" sz="2400" dirty="0"/>
          </a:p>
          <a:p>
            <a:endParaRPr lang="en-US" dirty="0"/>
          </a:p>
        </p:txBody>
      </p:sp>
    </p:spTree>
    <p:extLst>
      <p:ext uri="{BB962C8B-B14F-4D97-AF65-F5344CB8AC3E}">
        <p14:creationId xmlns:p14="http://schemas.microsoft.com/office/powerpoint/2010/main" val="3934111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normAutofit/>
          </a:bodyPr>
          <a:lstStyle/>
          <a:p>
            <a:r>
              <a:rPr lang="en-US" dirty="0" smtClean="0"/>
              <a:t>Contact OPI School Nutrition Programs</a:t>
            </a:r>
          </a:p>
          <a:p>
            <a:r>
              <a:rPr lang="en-US" dirty="0" smtClean="0">
                <a:hlinkClick r:id="rId3"/>
              </a:rPr>
              <a:t>Teresa </a:t>
            </a:r>
            <a:r>
              <a:rPr lang="en-US" dirty="0" err="1">
                <a:hlinkClick r:id="rId3"/>
              </a:rPr>
              <a:t>Motlas</a:t>
            </a:r>
            <a:r>
              <a:rPr lang="en-US" dirty="0">
                <a:hlinkClick r:id="rId3"/>
              </a:rPr>
              <a:t>, RD</a:t>
            </a:r>
            <a:r>
              <a:rPr lang="en-US" dirty="0"/>
              <a:t>., Assistant Director, 406.444.3532</a:t>
            </a:r>
          </a:p>
          <a:p>
            <a:r>
              <a:rPr lang="en-US" dirty="0">
                <a:hlinkClick r:id="rId4"/>
              </a:rPr>
              <a:t>Emily </a:t>
            </a:r>
            <a:r>
              <a:rPr lang="en-US" dirty="0" err="1">
                <a:hlinkClick r:id="rId4"/>
              </a:rPr>
              <a:t>Dunklee</a:t>
            </a:r>
            <a:r>
              <a:rPr lang="en-US" dirty="0"/>
              <a:t>, Specialist, 406.461.9917</a:t>
            </a:r>
          </a:p>
          <a:p>
            <a:r>
              <a:rPr lang="en-US" dirty="0">
                <a:hlinkClick r:id="rId5"/>
              </a:rPr>
              <a:t>Tara Ray, RD</a:t>
            </a:r>
            <a:r>
              <a:rPr lang="en-US" dirty="0"/>
              <a:t> Specialist, 406.431.2920</a:t>
            </a:r>
          </a:p>
          <a:p>
            <a:r>
              <a:rPr lang="en-US" dirty="0" smtClean="0">
                <a:hlinkClick r:id="rId6"/>
              </a:rPr>
              <a:t>Clay </a:t>
            </a:r>
            <a:r>
              <a:rPr lang="en-US" dirty="0">
                <a:hlinkClick r:id="rId6"/>
              </a:rPr>
              <a:t>Hickman</a:t>
            </a:r>
            <a:r>
              <a:rPr lang="en-US" dirty="0"/>
              <a:t>, Administrative Assistant, 406.444.2501</a:t>
            </a:r>
          </a:p>
          <a:p>
            <a:r>
              <a:rPr lang="en-US" dirty="0">
                <a:hlinkClick r:id="rId7"/>
              </a:rPr>
              <a:t>Tessa Bailly, RD</a:t>
            </a:r>
            <a:r>
              <a:rPr lang="en-US" dirty="0"/>
              <a:t> Food Distribution Coordinator, 406.444.4412</a:t>
            </a:r>
          </a:p>
          <a:p>
            <a:r>
              <a:rPr lang="en-US" dirty="0" smtClean="0">
                <a:hlinkClick r:id="rId8"/>
              </a:rPr>
              <a:t>Jill </a:t>
            </a:r>
            <a:r>
              <a:rPr lang="en-US" dirty="0">
                <a:hlinkClick r:id="rId8"/>
              </a:rPr>
              <a:t>Griffin, RD</a:t>
            </a:r>
            <a:r>
              <a:rPr lang="en-US" dirty="0"/>
              <a:t>, Specialist, 406.444.3574</a:t>
            </a:r>
          </a:p>
          <a:p>
            <a:r>
              <a:rPr lang="en-US" dirty="0" smtClean="0">
                <a:hlinkClick r:id="rId9"/>
              </a:rPr>
              <a:t>Camille </a:t>
            </a:r>
            <a:r>
              <a:rPr lang="en-US" dirty="0">
                <a:hlinkClick r:id="rId9"/>
              </a:rPr>
              <a:t>McGoven, RD</a:t>
            </a:r>
            <a:r>
              <a:rPr lang="en-US" dirty="0"/>
              <a:t> Specialist, 406.444.4415</a:t>
            </a:r>
          </a:p>
          <a:p>
            <a:endParaRPr lang="en-US" dirty="0"/>
          </a:p>
        </p:txBody>
      </p:sp>
    </p:spTree>
    <p:extLst>
      <p:ext uri="{BB962C8B-B14F-4D97-AF65-F5344CB8AC3E}">
        <p14:creationId xmlns:p14="http://schemas.microsoft.com/office/powerpoint/2010/main" val="397545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074" y="4960138"/>
            <a:ext cx="6567055" cy="1463040"/>
          </a:xfrm>
        </p:spPr>
        <p:txBody>
          <a:bodyPr>
            <a:noAutofit/>
          </a:bodyPr>
          <a:lstStyle/>
          <a:p>
            <a:r>
              <a:rPr lang="en-US" sz="4000" dirty="0" smtClean="0"/>
              <a:t>Direct certification Application</a:t>
            </a:r>
            <a:endParaRPr lang="en-US" sz="4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6658" b="16658"/>
          <a:stretch>
            <a:fillRect/>
          </a:stretch>
        </p:blipFill>
        <p:spPr/>
      </p:pic>
      <p:sp>
        <p:nvSpPr>
          <p:cNvPr id="4" name="Text Placeholder 3"/>
          <p:cNvSpPr>
            <a:spLocks noGrp="1"/>
          </p:cNvSpPr>
          <p:nvPr>
            <p:ph type="body" sz="half" idx="2"/>
          </p:nvPr>
        </p:nvSpPr>
        <p:spPr/>
        <p:txBody>
          <a:bodyPr/>
          <a:lstStyle/>
          <a:p>
            <a:r>
              <a:rPr lang="en-US" b="1" dirty="0" smtClean="0"/>
              <a:t>DCA</a:t>
            </a:r>
            <a:endParaRPr lang="en-US" b="1" dirty="0"/>
          </a:p>
        </p:txBody>
      </p:sp>
    </p:spTree>
    <p:extLst>
      <p:ext uri="{BB962C8B-B14F-4D97-AF65-F5344CB8AC3E}">
        <p14:creationId xmlns:p14="http://schemas.microsoft.com/office/powerpoint/2010/main" val="1614083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72" y="585216"/>
            <a:ext cx="11047228" cy="1499616"/>
          </a:xfrm>
        </p:spPr>
        <p:txBody>
          <a:bodyPr>
            <a:normAutofit/>
          </a:bodyPr>
          <a:lstStyle/>
          <a:p>
            <a:r>
              <a:rPr lang="en-US" dirty="0" smtClean="0"/>
              <a:t>What is Direct Certification? </a:t>
            </a:r>
            <a:endParaRPr lang="en-US" dirty="0"/>
          </a:p>
        </p:txBody>
      </p:sp>
      <p:sp>
        <p:nvSpPr>
          <p:cNvPr id="3" name="Content Placeholder 2"/>
          <p:cNvSpPr>
            <a:spLocks noGrp="1"/>
          </p:cNvSpPr>
          <p:nvPr>
            <p:ph idx="1"/>
          </p:nvPr>
        </p:nvSpPr>
        <p:spPr>
          <a:xfrm>
            <a:off x="746975" y="2286000"/>
            <a:ext cx="11140225" cy="4023360"/>
          </a:xfrm>
        </p:spPr>
        <p:txBody>
          <a:bodyPr>
            <a:normAutofit/>
          </a:bodyPr>
          <a:lstStyle/>
          <a:p>
            <a:pPr marL="0" indent="0">
              <a:buNone/>
            </a:pPr>
            <a:endParaRPr lang="en-US" sz="3200" dirty="0" smtClean="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cs typeface="Calibri" panose="020F0502020204030204" pitchFamily="34" charset="0"/>
              </a:rPr>
              <a:t>Direct</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Certification is the process of ensuring students enrolled in other assistance programs </a:t>
            </a:r>
            <a:endParaRPr lang="en-US" sz="3200" dirty="0" smtClean="0">
              <a:latin typeface="Calibri" panose="020F0502020204030204" pitchFamily="34" charset="0"/>
              <a:cs typeface="Calibri" panose="020F0502020204030204" pitchFamily="34" charset="0"/>
            </a:endParaRPr>
          </a:p>
          <a:p>
            <a:pPr marL="0" indent="0" algn="ctr">
              <a:buNone/>
            </a:pPr>
            <a:r>
              <a:rPr lang="en-US" sz="3200" b="1" dirty="0" smtClean="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SNAP, TANF, FDPIR, Foster Care, Homeless, </a:t>
            </a:r>
            <a:r>
              <a:rPr lang="en-US" sz="3200" b="1" dirty="0" smtClean="0">
                <a:latin typeface="Calibri" panose="020F0502020204030204" pitchFamily="34" charset="0"/>
                <a:cs typeface="Calibri" panose="020F0502020204030204" pitchFamily="34" charset="0"/>
              </a:rPr>
              <a:t>Migrant, Runaway</a:t>
            </a:r>
            <a:r>
              <a:rPr lang="en-US" sz="3200" b="1" dirty="0" smtClean="0">
                <a:latin typeface="Calibri" panose="020F0502020204030204" pitchFamily="34" charset="0"/>
                <a:cs typeface="Calibri" panose="020F0502020204030204" pitchFamily="34" charset="0"/>
              </a:rPr>
              <a:t>)</a:t>
            </a:r>
          </a:p>
          <a:p>
            <a:pPr marL="0" indent="0" algn="ctr">
              <a:buNone/>
            </a:pPr>
            <a:r>
              <a:rPr lang="en-US" sz="3200" b="1"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are approved to receive </a:t>
            </a:r>
            <a:r>
              <a:rPr lang="en-US" sz="4800" b="1" dirty="0">
                <a:latin typeface="Calibri" panose="020F0502020204030204" pitchFamily="34" charset="0"/>
                <a:cs typeface="Calibri" panose="020F0502020204030204" pitchFamily="34" charset="0"/>
              </a:rPr>
              <a:t>FREE meals</a:t>
            </a:r>
            <a:r>
              <a:rPr lang="en-US" sz="48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at school</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855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128" y="585216"/>
            <a:ext cx="9720072" cy="5403460"/>
          </a:xfrm>
        </p:spPr>
        <p:txBody>
          <a:bodyPr>
            <a:normAutofit/>
          </a:bodyPr>
          <a:lstStyle/>
          <a:p>
            <a:r>
              <a:rPr lang="en-US" sz="5400" b="1" dirty="0" smtClean="0">
                <a:latin typeface="Calibri" panose="020F0502020204030204" pitchFamily="34" charset="0"/>
                <a:cs typeface="Calibri" panose="020F0502020204030204" pitchFamily="34" charset="0"/>
              </a:rPr>
              <a:t>SNAP*</a:t>
            </a:r>
            <a:br>
              <a:rPr lang="en-US" sz="54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TANF*</a:t>
            </a:r>
            <a:br>
              <a:rPr lang="en-US" sz="54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FDPIR*</a:t>
            </a:r>
            <a:br>
              <a:rPr lang="en-US" sz="54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Foster Care</a:t>
            </a:r>
            <a:br>
              <a:rPr lang="en-US" sz="54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Homeless</a:t>
            </a:r>
            <a:br>
              <a:rPr lang="en-US" sz="54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MIGRANT</a:t>
            </a:r>
            <a:r>
              <a:rPr lang="en-US" sz="5400" b="1" dirty="0" smtClean="0">
                <a:latin typeface="Calibri" panose="020F0502020204030204" pitchFamily="34" charset="0"/>
                <a:cs typeface="Calibri" panose="020F0502020204030204" pitchFamily="34" charset="0"/>
              </a:rPr>
              <a:t/>
            </a:r>
            <a:br>
              <a:rPr lang="en-US" sz="5400" b="1" dirty="0" smtClean="0">
                <a:latin typeface="Calibri" panose="020F0502020204030204" pitchFamily="34" charset="0"/>
                <a:cs typeface="Calibri" panose="020F0502020204030204" pitchFamily="34" charset="0"/>
              </a:rPr>
            </a:br>
            <a:r>
              <a:rPr lang="en-US" sz="5400" b="1" dirty="0" smtClean="0">
                <a:latin typeface="Calibri" panose="020F0502020204030204" pitchFamily="34" charset="0"/>
                <a:cs typeface="Calibri" panose="020F0502020204030204" pitchFamily="34" charset="0"/>
              </a:rPr>
              <a:t>Runaway</a:t>
            </a:r>
            <a:endParaRPr lang="en-US" dirty="0"/>
          </a:p>
        </p:txBody>
      </p:sp>
    </p:spTree>
    <p:extLst>
      <p:ext uri="{BB962C8B-B14F-4D97-AF65-F5344CB8AC3E}">
        <p14:creationId xmlns:p14="http://schemas.microsoft.com/office/powerpoint/2010/main" val="2745630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563" y="585216"/>
            <a:ext cx="10030637" cy="1499616"/>
          </a:xfrm>
        </p:spPr>
        <p:txBody>
          <a:bodyPr>
            <a:normAutofit/>
          </a:bodyPr>
          <a:lstStyle/>
          <a:p>
            <a:r>
              <a:rPr lang="en-US" dirty="0" smtClean="0"/>
              <a:t>Why is Direct certification useful?</a:t>
            </a:r>
            <a:endParaRPr lang="en-US" dirty="0"/>
          </a:p>
        </p:txBody>
      </p:sp>
      <p:sp>
        <p:nvSpPr>
          <p:cNvPr id="3" name="Content Placeholder 2"/>
          <p:cNvSpPr>
            <a:spLocks noGrp="1"/>
          </p:cNvSpPr>
          <p:nvPr>
            <p:ph idx="1"/>
          </p:nvPr>
        </p:nvSpPr>
        <p:spPr>
          <a:xfrm>
            <a:off x="1278128" y="2286000"/>
            <a:ext cx="9951847" cy="4023360"/>
          </a:xfrm>
        </p:spPr>
        <p:txBody>
          <a:bodyPr>
            <a:normAutofit/>
          </a:bodyPr>
          <a:lstStyle/>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Improves student access </a:t>
            </a:r>
            <a:r>
              <a:rPr lang="en-US" sz="2800" dirty="0">
                <a:latin typeface="Calibri" panose="020F0502020204030204" pitchFamily="34" charset="0"/>
                <a:cs typeface="Calibri" panose="020F0502020204030204" pitchFamily="34" charset="0"/>
              </a:rPr>
              <a:t>to </a:t>
            </a:r>
            <a:r>
              <a:rPr lang="en-US" sz="2800" dirty="0" smtClean="0">
                <a:latin typeface="Calibri" panose="020F0502020204030204" pitchFamily="34" charset="0"/>
                <a:cs typeface="Calibri" panose="020F0502020204030204" pitchFamily="34" charset="0"/>
              </a:rPr>
              <a:t>school meals</a:t>
            </a:r>
          </a:p>
          <a:p>
            <a:pPr>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 Helps </a:t>
            </a:r>
            <a:r>
              <a:rPr lang="en-US" sz="2800" dirty="0">
                <a:latin typeface="Calibri" panose="020F0502020204030204" pitchFamily="34" charset="0"/>
                <a:cs typeface="Calibri" panose="020F0502020204030204" pitchFamily="34" charset="0"/>
              </a:rPr>
              <a:t>Montana families balance tight </a:t>
            </a:r>
            <a:r>
              <a:rPr lang="en-US" sz="2800" dirty="0" smtClean="0">
                <a:latin typeface="Calibri" panose="020F0502020204030204" pitchFamily="34" charset="0"/>
                <a:cs typeface="Calibri" panose="020F0502020204030204" pitchFamily="34" charset="0"/>
              </a:rPr>
              <a:t>budgets</a:t>
            </a:r>
          </a:p>
          <a:p>
            <a:pPr>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 Reduces the </a:t>
            </a:r>
            <a:r>
              <a:rPr lang="en-US" sz="2800" dirty="0">
                <a:latin typeface="Calibri" panose="020F0502020204030204" pitchFamily="34" charset="0"/>
                <a:cs typeface="Calibri" panose="020F0502020204030204" pitchFamily="34" charset="0"/>
              </a:rPr>
              <a:t>pool of applications subject to </a:t>
            </a:r>
            <a:r>
              <a:rPr lang="en-US" sz="2800" b="1" dirty="0" smtClean="0">
                <a:latin typeface="Calibri" panose="020F0502020204030204" pitchFamily="34" charset="0"/>
                <a:cs typeface="Calibri" panose="020F0502020204030204" pitchFamily="34" charset="0"/>
              </a:rPr>
              <a:t>verification</a:t>
            </a:r>
          </a:p>
          <a:p>
            <a:pPr>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 Helps schools qualify for </a:t>
            </a:r>
            <a:r>
              <a:rPr lang="en-US" sz="2800" b="1" dirty="0" smtClean="0">
                <a:latin typeface="Calibri" panose="020F0502020204030204" pitchFamily="34" charset="0"/>
                <a:cs typeface="Calibri" panose="020F0502020204030204" pitchFamily="34" charset="0"/>
              </a:rPr>
              <a:t>Community Eligibility Provision (CEP) </a:t>
            </a:r>
          </a:p>
          <a:p>
            <a:pPr>
              <a:buFont typeface="Webdings" panose="05030102010509060703" pitchFamily="18" charset="2"/>
              <a:buChar char=""/>
            </a:pPr>
            <a:endParaRPr lang="en-US" sz="28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927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67" y="585216"/>
            <a:ext cx="10094433" cy="1499616"/>
          </a:xfrm>
        </p:spPr>
        <p:txBody>
          <a:bodyPr>
            <a:normAutofit/>
          </a:bodyPr>
          <a:lstStyle/>
          <a:p>
            <a:r>
              <a:rPr lang="en-US" dirty="0" smtClean="0"/>
              <a:t>DCA Map</a:t>
            </a:r>
            <a:endParaRPr lang="en-US" dirty="0"/>
          </a:p>
        </p:txBody>
      </p:sp>
      <p:sp>
        <p:nvSpPr>
          <p:cNvPr id="4" name="Oval 3"/>
          <p:cNvSpPr/>
          <p:nvPr/>
        </p:nvSpPr>
        <p:spPr>
          <a:xfrm>
            <a:off x="4668894" y="245096"/>
            <a:ext cx="2337847" cy="1489435"/>
          </a:xfrm>
          <a:prstGeom prst="ellipse">
            <a:avLst/>
          </a:prstGeom>
          <a:solidFill>
            <a:srgbClr val="C127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AIM</a:t>
            </a:r>
            <a:br>
              <a:rPr lang="en-US" dirty="0" smtClean="0"/>
            </a:br>
            <a:r>
              <a:rPr lang="en-US" dirty="0" smtClean="0"/>
              <a:t>(State Level)</a:t>
            </a:r>
            <a:endParaRPr lang="en-US" dirty="0"/>
          </a:p>
        </p:txBody>
      </p:sp>
      <p:sp>
        <p:nvSpPr>
          <p:cNvPr id="6" name="Oval 5"/>
          <p:cNvSpPr/>
          <p:nvPr/>
        </p:nvSpPr>
        <p:spPr>
          <a:xfrm>
            <a:off x="7223810" y="2042851"/>
            <a:ext cx="2337847" cy="14894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DCA</a:t>
            </a:r>
            <a:endParaRPr lang="en-US" dirty="0"/>
          </a:p>
        </p:txBody>
      </p:sp>
      <p:sp>
        <p:nvSpPr>
          <p:cNvPr id="7" name="Action Button: Home 6">
            <a:hlinkClick r:id="" action="ppaction://hlinkshowjump?jump=firstslide" highlightClick="1"/>
          </p:cNvPr>
          <p:cNvSpPr/>
          <p:nvPr/>
        </p:nvSpPr>
        <p:spPr>
          <a:xfrm>
            <a:off x="1251678" y="4751109"/>
            <a:ext cx="1951348" cy="1951349"/>
          </a:xfrm>
          <a:prstGeom prst="actionButtonHome">
            <a:avLst/>
          </a:prstGeom>
          <a:solidFill>
            <a:srgbClr val="C127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School District</a:t>
            </a:r>
            <a:br>
              <a:rPr lang="en-US" b="1" dirty="0" smtClean="0"/>
            </a:br>
            <a:r>
              <a:rPr lang="en-US" sz="1400" i="1" dirty="0" smtClean="0"/>
              <a:t>Local Student Information Database</a:t>
            </a:r>
            <a:endParaRPr lang="en-US" sz="1400" dirty="0"/>
          </a:p>
        </p:txBody>
      </p:sp>
      <p:cxnSp>
        <p:nvCxnSpPr>
          <p:cNvPr id="9" name="Straight Arrow Connector 8"/>
          <p:cNvCxnSpPr/>
          <p:nvPr/>
        </p:nvCxnSpPr>
        <p:spPr>
          <a:xfrm flipV="1">
            <a:off x="2220551" y="1861085"/>
            <a:ext cx="2690814" cy="28900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2696066" y="3334694"/>
            <a:ext cx="2432116" cy="369332"/>
          </a:xfrm>
          <a:prstGeom prst="rect">
            <a:avLst/>
          </a:prstGeom>
          <a:solidFill>
            <a:schemeClr val="bg1"/>
          </a:solidFill>
        </p:spPr>
        <p:txBody>
          <a:bodyPr wrap="square" rtlCol="0">
            <a:spAutoFit/>
          </a:bodyPr>
          <a:lstStyle/>
          <a:p>
            <a:r>
              <a:rPr lang="en-US" dirty="0" smtClean="0">
                <a:latin typeface="Calibri" panose="020F0502020204030204" pitchFamily="34" charset="0"/>
                <a:cs typeface="Calibri" panose="020F0502020204030204" pitchFamily="34" charset="0"/>
              </a:rPr>
              <a:t>Student Data</a:t>
            </a:r>
            <a:endParaRPr lang="en-US" dirty="0">
              <a:latin typeface="Calibri" panose="020F0502020204030204" pitchFamily="34" charset="0"/>
              <a:cs typeface="Calibri" panose="020F0502020204030204" pitchFamily="34" charset="0"/>
            </a:endParaRPr>
          </a:p>
        </p:txBody>
      </p:sp>
      <p:cxnSp>
        <p:nvCxnSpPr>
          <p:cNvPr id="14" name="Straight Arrow Connector 13"/>
          <p:cNvCxnSpPr/>
          <p:nvPr/>
        </p:nvCxnSpPr>
        <p:spPr>
          <a:xfrm>
            <a:off x="8587819" y="3808429"/>
            <a:ext cx="0" cy="74471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Flowchart: Multidocument 15"/>
          <p:cNvSpPr/>
          <p:nvPr/>
        </p:nvSpPr>
        <p:spPr>
          <a:xfrm>
            <a:off x="7946796" y="4792686"/>
            <a:ext cx="2215299" cy="1206631"/>
          </a:xfrm>
          <a:prstGeom prst="flowChartMultidocument">
            <a:avLst/>
          </a:prstGeom>
          <a:solidFill>
            <a:srgbClr val="C127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Exported Report</a:t>
            </a:r>
            <a:endParaRPr lang="en-US" dirty="0"/>
          </a:p>
        </p:txBody>
      </p:sp>
      <p:cxnSp>
        <p:nvCxnSpPr>
          <p:cNvPr id="18" name="Straight Arrow Connector 17"/>
          <p:cNvCxnSpPr/>
          <p:nvPr/>
        </p:nvCxnSpPr>
        <p:spPr>
          <a:xfrm flipH="1">
            <a:off x="3453094" y="5578244"/>
            <a:ext cx="4243634" cy="188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4348382" y="5403005"/>
            <a:ext cx="2658359" cy="369332"/>
          </a:xfrm>
          <a:prstGeom prst="rect">
            <a:avLst/>
          </a:prstGeom>
          <a:solidFill>
            <a:schemeClr val="bg1"/>
          </a:solidFill>
        </p:spPr>
        <p:txBody>
          <a:bodyPr wrap="square" rtlCol="0">
            <a:spAutoFit/>
          </a:bodyPr>
          <a:lstStyle/>
          <a:p>
            <a:r>
              <a:rPr lang="en-US" dirty="0" smtClean="0">
                <a:latin typeface="Calibri" panose="020F0502020204030204" pitchFamily="34" charset="0"/>
                <a:cs typeface="Calibri" panose="020F0502020204030204" pitchFamily="34" charset="0"/>
              </a:rPr>
              <a:t>Directly Certified Students </a:t>
            </a:r>
            <a:endParaRPr lang="en-US" dirty="0">
              <a:latin typeface="Calibri" panose="020F0502020204030204" pitchFamily="34" charset="0"/>
              <a:cs typeface="Calibri" panose="020F0502020204030204" pitchFamily="34" charset="0"/>
            </a:endParaRPr>
          </a:p>
        </p:txBody>
      </p:sp>
      <p:sp>
        <p:nvSpPr>
          <p:cNvPr id="21" name="Oval 20"/>
          <p:cNvSpPr/>
          <p:nvPr/>
        </p:nvSpPr>
        <p:spPr>
          <a:xfrm>
            <a:off x="9379670" y="214051"/>
            <a:ext cx="2432116" cy="1357459"/>
          </a:xfrm>
          <a:prstGeom prst="ellipse">
            <a:avLst/>
          </a:prstGeom>
          <a:solidFill>
            <a:srgbClr val="C127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Assistance Program Data </a:t>
            </a:r>
            <a:endParaRPr lang="en-US" dirty="0"/>
          </a:p>
        </p:txBody>
      </p:sp>
      <p:cxnSp>
        <p:nvCxnSpPr>
          <p:cNvPr id="25" name="Straight Arrow Connector 24"/>
          <p:cNvCxnSpPr/>
          <p:nvPr/>
        </p:nvCxnSpPr>
        <p:spPr>
          <a:xfrm flipH="1">
            <a:off x="9440947" y="1736860"/>
            <a:ext cx="311084" cy="30300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7023310" y="1757022"/>
            <a:ext cx="401000" cy="2626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Oval 4"/>
          <p:cNvSpPr/>
          <p:nvPr/>
        </p:nvSpPr>
        <p:spPr>
          <a:xfrm>
            <a:off x="3453094" y="4224270"/>
            <a:ext cx="1337847" cy="1178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POS</a:t>
            </a:r>
            <a:endParaRPr lang="en-US" dirty="0"/>
          </a:p>
        </p:txBody>
      </p:sp>
    </p:spTree>
    <p:extLst>
      <p:ext uri="{BB962C8B-B14F-4D97-AF65-F5344CB8AC3E}">
        <p14:creationId xmlns:p14="http://schemas.microsoft.com/office/powerpoint/2010/main" val="26719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5" y="585216"/>
            <a:ext cx="10062535" cy="1499616"/>
          </a:xfrm>
        </p:spPr>
        <p:txBody>
          <a:bodyPr>
            <a:normAutofit/>
          </a:bodyPr>
          <a:lstStyle/>
          <a:p>
            <a:r>
              <a:rPr lang="en-US" dirty="0" smtClean="0"/>
              <a:t>Dates to remember</a:t>
            </a:r>
            <a:endParaRPr lang="en-US" dirty="0"/>
          </a:p>
        </p:txBody>
      </p:sp>
      <p:sp>
        <p:nvSpPr>
          <p:cNvPr id="3" name="Content Placeholder 2"/>
          <p:cNvSpPr>
            <a:spLocks noGrp="1"/>
          </p:cNvSpPr>
          <p:nvPr>
            <p:ph idx="1"/>
          </p:nvPr>
        </p:nvSpPr>
        <p:spPr>
          <a:xfrm>
            <a:off x="1278128" y="2286000"/>
            <a:ext cx="10580497" cy="4023360"/>
          </a:xfrm>
        </p:spPr>
        <p:txBody>
          <a:bodyPr>
            <a:normAutofit/>
          </a:bodyPr>
          <a:lstStyle/>
          <a:p>
            <a:pPr marL="0" indent="0">
              <a:buNone/>
            </a:pPr>
            <a:r>
              <a:rPr lang="en-US" sz="2800" b="1" dirty="0" smtClean="0">
                <a:latin typeface="Calibri" panose="020F0502020204030204" pitchFamily="34" charset="0"/>
                <a:cs typeface="Calibri" panose="020F0502020204030204" pitchFamily="34" charset="0"/>
              </a:rPr>
              <a:t>August</a:t>
            </a:r>
          </a:p>
          <a:p>
            <a:pPr marL="457200" lvl="1" indent="0">
              <a:buNone/>
            </a:pPr>
            <a:r>
              <a:rPr lang="en-US" sz="2400" dirty="0" smtClean="0">
                <a:latin typeface="Calibri" panose="020F0502020204030204" pitchFamily="34" charset="0"/>
                <a:cs typeface="Calibri" panose="020F0502020204030204" pitchFamily="34" charset="0"/>
              </a:rPr>
              <a:t>Conduct Direct Certification</a:t>
            </a:r>
          </a:p>
          <a:p>
            <a:pPr marL="457200" lvl="1" indent="0">
              <a:buNone/>
            </a:pPr>
            <a:r>
              <a:rPr lang="en-US" sz="2400" dirty="0" smtClean="0">
                <a:latin typeface="Calibri" panose="020F0502020204030204" pitchFamily="34" charset="0"/>
                <a:cs typeface="Calibri" panose="020F0502020204030204" pitchFamily="34" charset="0"/>
              </a:rPr>
              <a:t>Notify Households</a:t>
            </a:r>
          </a:p>
          <a:p>
            <a:pPr marL="457200" lvl="1" indent="0">
              <a:buNone/>
            </a:pPr>
            <a:r>
              <a:rPr lang="en-US" sz="2400" dirty="0" smtClean="0">
                <a:latin typeface="Calibri" panose="020F0502020204030204" pitchFamily="34" charset="0"/>
                <a:cs typeface="Calibri" panose="020F0502020204030204" pitchFamily="34" charset="0"/>
              </a:rPr>
              <a:t>Mail F/R Applications to Households NOT Directly Certified</a:t>
            </a:r>
          </a:p>
          <a:p>
            <a:pPr marL="457200" lvl="1" indent="0">
              <a:buNone/>
            </a:pPr>
            <a:endParaRPr lang="en-US" sz="2400" dirty="0">
              <a:latin typeface="Calibri" panose="020F0502020204030204" pitchFamily="34" charset="0"/>
              <a:cs typeface="Calibri" panose="020F0502020204030204" pitchFamily="34" charset="0"/>
            </a:endParaRPr>
          </a:p>
          <a:p>
            <a:pPr marL="0" indent="0" algn="ctr">
              <a:buNone/>
            </a:pPr>
            <a:r>
              <a:rPr lang="en-US" sz="2800" b="1" i="1" dirty="0" smtClean="0">
                <a:latin typeface="Calibri" panose="020F0502020204030204" pitchFamily="34" charset="0"/>
                <a:cs typeface="Calibri" panose="020F0502020204030204" pitchFamily="34" charset="0"/>
              </a:rPr>
              <a:t>Schools are </a:t>
            </a:r>
            <a:r>
              <a:rPr lang="en-US" sz="2800" b="1" i="1" u="sng" dirty="0" smtClean="0">
                <a:latin typeface="Calibri" panose="020F0502020204030204" pitchFamily="34" charset="0"/>
                <a:cs typeface="Calibri" panose="020F0502020204030204" pitchFamily="34" charset="0"/>
              </a:rPr>
              <a:t>required</a:t>
            </a:r>
            <a:r>
              <a:rPr lang="en-US" sz="2800" b="1" i="1" dirty="0" smtClean="0">
                <a:latin typeface="Calibri" panose="020F0502020204030204" pitchFamily="34" charset="0"/>
                <a:cs typeface="Calibri" panose="020F0502020204030204" pitchFamily="34" charset="0"/>
              </a:rPr>
              <a:t> to conduct Direct Certification 3 times per year. </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endParaRPr lang="en-US" sz="2800" b="1" i="1" dirty="0" smtClean="0"/>
          </a:p>
        </p:txBody>
      </p:sp>
    </p:spTree>
    <p:extLst>
      <p:ext uri="{BB962C8B-B14F-4D97-AF65-F5344CB8AC3E}">
        <p14:creationId xmlns:p14="http://schemas.microsoft.com/office/powerpoint/2010/main" val="665879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Props1.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3.xml><?xml version="1.0" encoding="utf-8"?>
<ds:datastoreItem xmlns:ds="http://schemas.openxmlformats.org/officeDocument/2006/customXml" ds:itemID="{BAF29E68-59EA-4748-B564-D718F3AFEF7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OPI_PowerPoint_Template</Template>
  <TotalTime>2881</TotalTime>
  <Words>2124</Words>
  <Application>Microsoft Office PowerPoint</Application>
  <PresentationFormat>Widescreen</PresentationFormat>
  <Paragraphs>398</Paragraphs>
  <Slides>34</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Tw Cen MT</vt:lpstr>
      <vt:lpstr>Webdings</vt:lpstr>
      <vt:lpstr>Wingdings</vt:lpstr>
      <vt:lpstr>Wingdings 3</vt:lpstr>
      <vt:lpstr>Integral</vt:lpstr>
      <vt:lpstr>DCA &amp; Free/Reduced-Price Applications</vt:lpstr>
      <vt:lpstr>AGENDA</vt:lpstr>
      <vt:lpstr>About us</vt:lpstr>
      <vt:lpstr>Direct certification Application</vt:lpstr>
      <vt:lpstr>What is Direct Certification? </vt:lpstr>
      <vt:lpstr>SNAP* TANF* FDPIR* Foster Care Homeless MIGRANT Runaway</vt:lpstr>
      <vt:lpstr>Why is Direct certification useful?</vt:lpstr>
      <vt:lpstr>DCA Map</vt:lpstr>
      <vt:lpstr>Dates to remember</vt:lpstr>
      <vt:lpstr>Direct cert TimeLine</vt:lpstr>
      <vt:lpstr>MANUAL DCA</vt:lpstr>
      <vt:lpstr>DCA Access</vt:lpstr>
      <vt:lpstr>DCA Tour</vt:lpstr>
      <vt:lpstr>Free &amp; Reduced Price Applications</vt:lpstr>
      <vt:lpstr>F/R process overview</vt:lpstr>
      <vt:lpstr>Application highlights</vt:lpstr>
      <vt:lpstr>Application organization</vt:lpstr>
      <vt:lpstr>Verification</vt:lpstr>
      <vt:lpstr>What is verification?</vt:lpstr>
      <vt:lpstr>All districts fall into one of the following two categories:</vt:lpstr>
      <vt:lpstr>Dates to remember</vt:lpstr>
      <vt:lpstr>October 1: COUNT # of APPLICATIONS…</vt:lpstr>
      <vt:lpstr>Between October 1 and 31 </vt:lpstr>
      <vt:lpstr>Example 3% of Applications</vt:lpstr>
      <vt:lpstr>Verification activity tracker</vt:lpstr>
      <vt:lpstr>October 31: COUNT # of STUDENTS…</vt:lpstr>
      <vt:lpstr>November 15 </vt:lpstr>
      <vt:lpstr>Community eligibility provision</vt:lpstr>
      <vt:lpstr>CEP Details</vt:lpstr>
      <vt:lpstr>Operating CEP you don’t… </vt:lpstr>
      <vt:lpstr>CEP Reimbursement </vt:lpstr>
      <vt:lpstr>Cep reimbursement </vt:lpstr>
      <vt:lpstr>Overall Timeline</vt:lpstr>
      <vt:lpstr>Thank you </vt:lpstr>
    </vt:vector>
  </TitlesOfParts>
  <Company>OPI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Revenue Through School Meals</dc:title>
  <dc:creator>McGoven, Camille</dc:creator>
  <cp:lastModifiedBy>cp8248</cp:lastModifiedBy>
  <cp:revision>68</cp:revision>
  <dcterms:created xsi:type="dcterms:W3CDTF">2017-05-23T20:05:13Z</dcterms:created>
  <dcterms:modified xsi:type="dcterms:W3CDTF">2017-06-14T20:26:39Z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