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8157" r:id="rId1"/>
  </p:sldMasterIdLst>
  <p:notesMasterIdLst>
    <p:notesMasterId r:id="rId11"/>
  </p:notesMasterIdLst>
  <p:handoutMasterIdLst>
    <p:handoutMasterId r:id="rId12"/>
  </p:handoutMasterIdLst>
  <p:sldIdLst>
    <p:sldId id="3286" r:id="rId2"/>
    <p:sldId id="3292" r:id="rId3"/>
    <p:sldId id="3283" r:id="rId4"/>
    <p:sldId id="3293" r:id="rId5"/>
    <p:sldId id="3295" r:id="rId6"/>
    <p:sldId id="3289" r:id="rId7"/>
    <p:sldId id="3294" r:id="rId8"/>
    <p:sldId id="3279" r:id="rId9"/>
    <p:sldId id="3118" r:id="rId10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0">
          <p15:clr>
            <a:srgbClr val="A4A3A4"/>
          </p15:clr>
        </p15:guide>
        <p15:guide id="2" pos="9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pos="2352" userDrawn="1">
          <p15:clr>
            <a:srgbClr val="A4A3A4"/>
          </p15:clr>
        </p15:guide>
        <p15:guide id="6" orient="horz" pos="3936">
          <p15:clr>
            <a:srgbClr val="A4A3A4"/>
          </p15:clr>
        </p15:guide>
        <p15:guide id="7" orient="horz" pos="1824">
          <p15:clr>
            <a:srgbClr val="A4A3A4"/>
          </p15:clr>
        </p15:guide>
        <p15:guide id="8" orient="horz" pos="720">
          <p15:clr>
            <a:srgbClr val="A4A3A4"/>
          </p15:clr>
        </p15:guide>
        <p15:guide id="9" pos="4896">
          <p15:clr>
            <a:srgbClr val="A4A3A4"/>
          </p15:clr>
        </p15:guide>
        <p15:guide id="10" pos="384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288">
          <p15:clr>
            <a:srgbClr val="A4A3A4"/>
          </p15:clr>
        </p15:guide>
        <p15:guide id="13" orient="horz" pos="480">
          <p15:clr>
            <a:srgbClr val="A4A3A4"/>
          </p15:clr>
        </p15:guide>
        <p15:guide id="14" orient="horz" pos="3840">
          <p15:clr>
            <a:srgbClr val="A4A3A4"/>
          </p15:clr>
        </p15:guide>
        <p15:guide id="15" orient="horz" pos="3696">
          <p15:clr>
            <a:srgbClr val="A4A3A4"/>
          </p15:clr>
        </p15:guide>
        <p15:guide id="16" pos="40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uebeb1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C"/>
    <a:srgbClr val="FFE438"/>
    <a:srgbClr val="EDA635"/>
    <a:srgbClr val="CA6015"/>
    <a:srgbClr val="FFE339"/>
    <a:srgbClr val="D38032"/>
    <a:srgbClr val="FAC647"/>
    <a:srgbClr val="FFE338"/>
    <a:srgbClr val="FFFF66"/>
    <a:srgbClr val="AA9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3" autoAdjust="0"/>
    <p:restoredTop sz="70400" autoAdjust="0"/>
  </p:normalViewPr>
  <p:slideViewPr>
    <p:cSldViewPr>
      <p:cViewPr varScale="1">
        <p:scale>
          <a:sx n="47" d="100"/>
          <a:sy n="47" d="100"/>
        </p:scale>
        <p:origin x="-2034" y="-102"/>
      </p:cViewPr>
      <p:guideLst>
        <p:guide orient="horz" pos="960"/>
        <p:guide orient="horz" pos="4015"/>
        <p:guide orient="horz" pos="1344"/>
        <p:guide orient="horz"/>
        <p:guide orient="horz" pos="192"/>
        <p:guide orient="horz" pos="480"/>
        <p:guide orient="horz" pos="2544"/>
        <p:guide orient="horz" pos="606"/>
        <p:guide pos="96"/>
        <p:guide pos="2352"/>
        <p:guide pos="5533"/>
        <p:guide pos="149"/>
        <p:guide pos="4080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3328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" y="11"/>
            <a:ext cx="3039228" cy="464980"/>
          </a:xfrm>
          <a:prstGeom prst="rect">
            <a:avLst/>
          </a:prstGeom>
        </p:spPr>
        <p:txBody>
          <a:bodyPr vert="horz" lIns="91378" tIns="45692" rIns="91378" bIns="4569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4" y="11"/>
            <a:ext cx="3039228" cy="464980"/>
          </a:xfrm>
          <a:prstGeom prst="rect">
            <a:avLst/>
          </a:prstGeom>
        </p:spPr>
        <p:txBody>
          <a:bodyPr vert="horz" lIns="91378" tIns="45692" rIns="91378" bIns="45692" rtlCol="0"/>
          <a:lstStyle>
            <a:lvl1pPr algn="r">
              <a:defRPr sz="1200"/>
            </a:lvl1pPr>
          </a:lstStyle>
          <a:p>
            <a:pPr>
              <a:defRPr/>
            </a:pPr>
            <a:fld id="{F7F83079-9071-447E-B5B2-1206D118D209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6" y="8829873"/>
            <a:ext cx="3039228" cy="464980"/>
          </a:xfrm>
          <a:prstGeom prst="rect">
            <a:avLst/>
          </a:prstGeom>
        </p:spPr>
        <p:txBody>
          <a:bodyPr vert="horz" lIns="91378" tIns="45692" rIns="91378" bIns="4569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4" y="8829873"/>
            <a:ext cx="3039228" cy="464980"/>
          </a:xfrm>
          <a:prstGeom prst="rect">
            <a:avLst/>
          </a:prstGeom>
        </p:spPr>
        <p:txBody>
          <a:bodyPr vert="horz" lIns="91378" tIns="45692" rIns="91378" bIns="45692" rtlCol="0" anchor="b"/>
          <a:lstStyle>
            <a:lvl1pPr algn="r">
              <a:defRPr sz="1200"/>
            </a:lvl1pPr>
          </a:lstStyle>
          <a:p>
            <a:pPr>
              <a:defRPr/>
            </a:pPr>
            <a:fld id="{60054C07-8134-4E11-ACC2-334D7DC0F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72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" y="11"/>
            <a:ext cx="3039228" cy="464980"/>
          </a:xfrm>
          <a:prstGeom prst="rect">
            <a:avLst/>
          </a:prstGeom>
        </p:spPr>
        <p:txBody>
          <a:bodyPr vert="horz" lIns="93115" tIns="46555" rIns="93115" bIns="46555" rtlCol="0"/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594" y="11"/>
            <a:ext cx="3039228" cy="464980"/>
          </a:xfrm>
          <a:prstGeom prst="rect">
            <a:avLst/>
          </a:prstGeom>
        </p:spPr>
        <p:txBody>
          <a:bodyPr vert="horz" lIns="93115" tIns="46555" rIns="93115" bIns="46555" rtlCol="0"/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AD0C189F-990F-4780-BC42-6232E0DA8636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5" tIns="46555" rIns="93115" bIns="4655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83" y="4416518"/>
            <a:ext cx="5607679" cy="4183220"/>
          </a:xfrm>
          <a:prstGeom prst="rect">
            <a:avLst/>
          </a:prstGeom>
        </p:spPr>
        <p:txBody>
          <a:bodyPr vert="horz" lIns="93115" tIns="46555" rIns="93115" bIns="4655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" y="8829873"/>
            <a:ext cx="3039228" cy="464980"/>
          </a:xfrm>
          <a:prstGeom prst="rect">
            <a:avLst/>
          </a:prstGeom>
        </p:spPr>
        <p:txBody>
          <a:bodyPr vert="horz" lIns="93115" tIns="46555" rIns="93115" bIns="46555" rtlCol="0" anchor="b"/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594" y="8829873"/>
            <a:ext cx="3039228" cy="464980"/>
          </a:xfrm>
          <a:prstGeom prst="rect">
            <a:avLst/>
          </a:prstGeom>
        </p:spPr>
        <p:txBody>
          <a:bodyPr vert="horz" lIns="93115" tIns="46555" rIns="93115" bIns="46555" rtlCol="0" anchor="b"/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9D24214A-4FED-40A5-95F1-C163459D70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2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attendees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4214A-4FED-40A5-95F1-C163459D706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3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provide context, who was involved with 403(b) regulation implementation?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(Ask for show of hands.)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may recall, it placed new requirements on districts as plan sponsors, including: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65760" indent="-18288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Document</a:t>
            </a:r>
          </a:p>
          <a:p>
            <a:pPr marL="365760" indent="-18288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that  your plan is operating according to the plan document…., including:</a:t>
            </a:r>
          </a:p>
          <a:p>
            <a:pPr marL="822960" lvl="1" indent="-18288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Universal Availability</a:t>
            </a:r>
          </a:p>
          <a:p>
            <a:pPr marL="822960" lvl="1" indent="-18288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 provision of meaningful opportunity to participate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summary, the new requirements  mean that, as a plan sponsor, your role is no longer hands-off. 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Department of Labor has communicated a new rule that may have implications for you as a plan sponsor. Today we’ll briefly discuss the new fiduciary rule, possible implications for you and your employees, and some best practice questions  to ask your providers.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5280-06C1-4D70-A74E-61683F4CB4F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a bit more background.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DOL has regulated certain employer retirement plans since 1974 under ERISA, the Employee Retirement Income Security Act.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ERISA does not cover all retirement plans, however.  And there have been growing concerns about those plans that are not covered </a:t>
            </a:r>
            <a:r>
              <a:rPr lang="en-US" dirty="0"/>
              <a:t>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IRAs… </a:t>
            </a:r>
            <a:r>
              <a:rPr lang="en-US" dirty="0"/>
              <a:t>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The goal of the new rule is to provide protections for more working Americans’ retirement security.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5280-06C1-4D70-A74E-61683F4CB4F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5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a summary of the DOL final rule: 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(Read points.)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5280-06C1-4D70-A74E-61683F4CB4F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5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83" y="4416518"/>
            <a:ext cx="5607679" cy="4651282"/>
          </a:xfrm>
        </p:spPr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new fiduciary rule sets a higher standard.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the key impacts: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they apply to ERISA plans and IRAs:</a:t>
            </a:r>
          </a:p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65760" indent="-18288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Contrast suitability standard vs. best interest standard for each item:</a:t>
            </a:r>
          </a:p>
          <a:p>
            <a:pPr marL="365760" indent="-182880">
              <a:buFont typeface="Arial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822960" lvl="1" indent="-18288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best interest standard is a higher standard.  It requires that the provider’s solution be not only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client, it must be a solution that is in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interest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client.</a:t>
            </a:r>
          </a:p>
          <a:p>
            <a:pPr marL="640080" lvl="1" indent="0">
              <a:buFont typeface="Arial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4214A-4FED-40A5-95F1-C163459D706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0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how the new, higher-level best-interest standard is designed to help protect the investor. 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(Review points.)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5280-06C1-4D70-A74E-61683F4CB4F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5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83" y="4416518"/>
            <a:ext cx="5607679" cy="4498882"/>
          </a:xfrm>
        </p:spPr>
        <p:txBody>
          <a:bodyPr>
            <a:normAutofit fontScale="925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let me ask you all a question:  Are you subject to ERISA?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(Answer: No, they are exempt as governmental institutions.)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if you’re exempt as a governmental institution, what does all this mean to you?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Depending on how your providers implement their business practices as a result of the new rule, your employees could be affected. Although non-ERISA 403(b) plans are not subject to the new rule, IRAs ARE.  A provider could conceivably decide to apply different standards depending on the type of plan: the best interest standard for IRAs and the suitability standard for non-ERISA 403(b)s. 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Faced with the dual standard, providers could: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65760" indent="-18288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Comply with the new best interest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 only where required and go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business-as-usual with non-ERISA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403(b)s.</a:t>
            </a:r>
          </a:p>
          <a:p>
            <a:pPr marL="365760" indent="-182880">
              <a:buFont typeface="Arial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65760" indent="-18288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Withdraw from the 403(b) market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entirely,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could cause a disruption for you and your employees.</a:t>
            </a:r>
          </a:p>
          <a:p>
            <a:pPr marL="18288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65760" indent="-18288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to deliver the higher “best interest” standard for all 403(b) and IRA business, which is what Horace Mann plans to do.  We believe this is a best practice in the long-term, and we believe it provides the best value to your employees.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45280-06C1-4D70-A74E-61683F4CB4F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59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Horace Mann wants to help you help your employees get the best value out of their retirement programs (so they can become retirement-ready), and we want to help you minimize potential disruption in your plan that would distract you from your primary focus:  educating children.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here are some questions you can ask your providers to understand how they will respond to the new rule: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will 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respond?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(Review each and how Horace Mann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respond.)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65760" lvl="1" indent="-18288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apply the best interest standard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of our retirement customers.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65760" lvl="1" indent="-182880">
              <a:buFont typeface="Arial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65760" lvl="1" indent="-18288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move to a new portfolio of retirement products, paying level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asset-based compensation to our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representatives for all of those products, to mitigate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against any conflicts of interest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ensure we’re acting in the best interest of your employees.</a:t>
            </a:r>
          </a:p>
          <a:p>
            <a:pPr marL="365760" lvl="1" indent="-182880">
              <a:buFont typeface="Arial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65760" lvl="1" indent="-18288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fully disclose all of our fees in writing.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4214A-4FED-40A5-95F1-C163459D706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6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proud and excited about our response to the new DOL rule because we have been putting educators first since the company was founded.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here to help. If you have any questions or would like more information, please contact 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4214A-4FED-40A5-95F1-C163459D706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5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899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34" y="228600"/>
            <a:ext cx="820116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34" y="1484434"/>
            <a:ext cx="8201166" cy="44259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550541"/>
            <a:ext cx="4924566" cy="158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r>
              <a:rPr lang="en-US" dirty="0" smtClean="0">
                <a:solidFill>
                  <a:srgbClr val="75787B"/>
                </a:solidFill>
                <a:latin typeface="Arial Narrow"/>
                <a:cs typeface="Arial Narrow"/>
              </a:rPr>
              <a:t>For Plan Sponsor Use Only. Horace Mann Investors, Inc./Horace Mann Life Insurance Company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56328"/>
            <a:ext cx="762000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3B2047-3064-4948-A9C4-83E2F22D3D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34" y="228600"/>
            <a:ext cx="8201165" cy="838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34" y="1905000"/>
            <a:ext cx="8201166" cy="40053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550541"/>
            <a:ext cx="4924566" cy="158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r>
              <a:rPr lang="en-US" dirty="0" smtClean="0">
                <a:solidFill>
                  <a:srgbClr val="75787B"/>
                </a:solidFill>
                <a:latin typeface="Arial Narrow"/>
                <a:cs typeface="Arial Narrow"/>
              </a:rPr>
              <a:t>For Plan Sponsor Use Only. Horace Mann Investors, Inc./Horace Mann Life Insurance Company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56328"/>
            <a:ext cx="762000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3B2047-3064-4948-A9C4-83E2F22D3D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0502" y="1066800"/>
            <a:ext cx="8229600" cy="533400"/>
          </a:xfrm>
        </p:spPr>
        <p:txBody>
          <a:bodyPr/>
          <a:lstStyle>
            <a:lvl1pPr>
              <a:defRPr sz="2200" b="1" i="0">
                <a:solidFill>
                  <a:schemeClr val="accent2"/>
                </a:solidFill>
                <a:latin typeface="Times"/>
                <a:cs typeface="Times"/>
              </a:defRPr>
            </a:lvl1pPr>
          </a:lstStyle>
          <a:p>
            <a:pPr lvl="0"/>
            <a:r>
              <a:rPr lang="en-US" dirty="0" smtClean="0"/>
              <a:t>Click to edit subhead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1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34" y="228600"/>
            <a:ext cx="820116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9692"/>
            <a:ext cx="4038600" cy="443000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9692"/>
            <a:ext cx="4038600" cy="443000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550541"/>
            <a:ext cx="4924566" cy="158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r>
              <a:rPr lang="en-US" dirty="0" smtClean="0">
                <a:solidFill>
                  <a:srgbClr val="75787B"/>
                </a:solidFill>
                <a:latin typeface="Arial Narrow"/>
                <a:cs typeface="Arial Narrow"/>
              </a:rPr>
              <a:t>For Plan Sponsor Use Only. Horace Mann Investors, Inc./Horace Mann Life Insurance Company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56328"/>
            <a:ext cx="762000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3B2047-3064-4948-A9C4-83E2F22D3D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8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34" y="228600"/>
            <a:ext cx="8201165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02374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02374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057400" y="6550541"/>
            <a:ext cx="4924566" cy="158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r>
              <a:rPr lang="en-US" dirty="0" smtClean="0">
                <a:solidFill>
                  <a:srgbClr val="75787B"/>
                </a:solidFill>
                <a:latin typeface="Arial Narrow"/>
                <a:cs typeface="Arial Narrow"/>
              </a:rPr>
              <a:t>For Plan Sponsor Use Only. Horace Mann Investors, Inc./Horace Mann Life Insurance Company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01000" y="6556328"/>
            <a:ext cx="762000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3B2047-3064-4948-A9C4-83E2F22D3D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34" y="231733"/>
            <a:ext cx="8201165" cy="835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5634" y="1417351"/>
            <a:ext cx="4025406" cy="2377440"/>
          </a:xfrm>
          <a:ln w="63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657345" y="1417638"/>
            <a:ext cx="4029454" cy="2377440"/>
          </a:xfrm>
          <a:ln w="63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4657345" y="3927647"/>
            <a:ext cx="4029454" cy="2377440"/>
          </a:xfrm>
          <a:ln w="63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idx="19"/>
          </p:nvPr>
        </p:nvSpPr>
        <p:spPr>
          <a:xfrm>
            <a:off x="485634" y="3927647"/>
            <a:ext cx="4025406" cy="2377440"/>
          </a:xfrm>
          <a:ln w="63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550541"/>
            <a:ext cx="4924566" cy="158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r>
              <a:rPr lang="en-US" dirty="0" smtClean="0">
                <a:solidFill>
                  <a:srgbClr val="75787B"/>
                </a:solidFill>
                <a:latin typeface="Arial Narrow"/>
                <a:cs typeface="Arial Narrow"/>
              </a:rPr>
              <a:t>For Plan Sponsor Use Only. Horace Mann Investors, Inc./Horace Mann Life Insurance Company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56328"/>
            <a:ext cx="762000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3B2047-3064-4948-A9C4-83E2F22D3D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6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34" y="228600"/>
            <a:ext cx="820116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550541"/>
            <a:ext cx="4924566" cy="158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r>
              <a:rPr lang="en-US" dirty="0" smtClean="0">
                <a:solidFill>
                  <a:srgbClr val="75787B"/>
                </a:solidFill>
                <a:latin typeface="Arial Narrow"/>
                <a:cs typeface="Arial Narrow"/>
              </a:rPr>
              <a:t>For Plan Sponsor Use Only. Horace Mann Investors, Inc./Horace Mann Life Insurance Company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56328"/>
            <a:ext cx="762000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3B2047-3064-4948-A9C4-83E2F22D3D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4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550541"/>
            <a:ext cx="4924566" cy="158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r>
              <a:rPr lang="en-US" dirty="0" smtClean="0">
                <a:solidFill>
                  <a:srgbClr val="75787B"/>
                </a:solidFill>
                <a:latin typeface="Arial Narrow"/>
                <a:cs typeface="Arial Narrow"/>
              </a:rPr>
              <a:t>For Plan Sponsor Use Only. Horace Mann Investors, Inc./Horace Mann Life Insurance Company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56328"/>
            <a:ext cx="762000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3B2047-3064-4948-A9C4-83E2F22D3D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28600" y="62484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5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634" y="228600"/>
            <a:ext cx="820116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634" y="1484434"/>
            <a:ext cx="8201166" cy="47230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550541"/>
            <a:ext cx="4924566" cy="158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r>
              <a:rPr lang="en-US" dirty="0" smtClean="0">
                <a:solidFill>
                  <a:srgbClr val="75787B"/>
                </a:solidFill>
                <a:latin typeface="Arial Narrow"/>
                <a:cs typeface="Arial Narrow"/>
              </a:rPr>
              <a:t>For Plan Sponsor Use Only. Horace Mann Investors, Inc./Horace Mann Life Insurance Company</a:t>
            </a:r>
            <a:endParaRPr lang="en-US" dirty="0"/>
          </a:p>
        </p:txBody>
      </p:sp>
      <p:pic>
        <p:nvPicPr>
          <p:cNvPr id="7" name="Picture 6" descr="HM-left-notag-24-cmyk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7727"/>
            <a:ext cx="1590819" cy="53027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56328"/>
            <a:ext cx="762000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3B2047-3064-4948-A9C4-83E2F22D3D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5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59" r:id="rId1"/>
    <p:sldLayoutId id="2147488160" r:id="rId2"/>
    <p:sldLayoutId id="2147488167" r:id="rId3"/>
    <p:sldLayoutId id="2147488162" r:id="rId4"/>
    <p:sldLayoutId id="2147488163" r:id="rId5"/>
    <p:sldLayoutId id="2147488164" r:id="rId6"/>
    <p:sldLayoutId id="2147488165" r:id="rId7"/>
    <p:sldLayoutId id="2147488166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spc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file://localhost/Volumes/-WORKS%20IN%20PROGRESS-/Horace%20Mann/HM-2654-Retirement%20Advantage%20Phase%202/Photography%20Purchase/ThinkstockPhotos-469544936_Med.jpg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file://localhost/Volumes/-WORKS%20IN%20PROGRESS-/Horace%20Mann/HM-2654-Retirement%20Advantage%20Phase%202/Photography%20Purchase/ThinkstockPhotos-465540848_med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file://localhost/Volumes/-WORKS%20IN%20PROGRESS-/Horace%20Mann/HM-2654-Retirement%20Advantage%20Phase%202/Photography%20Purchase/ThinkstockPhotos-508210504_Med.jpg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26162" r="-159" b="15253"/>
          <a:stretch/>
        </p:blipFill>
        <p:spPr>
          <a:xfrm>
            <a:off x="1449698" y="3075407"/>
            <a:ext cx="7694302" cy="30012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67600" y="6248400"/>
            <a:ext cx="1326004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baseline="30000" dirty="0">
                <a:solidFill>
                  <a:schemeClr val="accent1"/>
                </a:solidFill>
              </a:rPr>
              <a:t>horacemann</a:t>
            </a:r>
            <a:r>
              <a:rPr lang="en-US" sz="1600" b="1" baseline="30000" dirty="0">
                <a:solidFill>
                  <a:schemeClr val="tx2"/>
                </a:solidFill>
              </a:rPr>
              <a:t>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6248400"/>
            <a:ext cx="2373963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baseline="30000" dirty="0">
                <a:solidFill>
                  <a:schemeClr val="tx2"/>
                </a:solidFill>
              </a:rPr>
              <a:t>Putting educators first since 1945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47800" y="1981200"/>
            <a:ext cx="7467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tx2"/>
                </a:solidFill>
                <a:cs typeface="Arial"/>
              </a:rPr>
              <a:t>The New Department of Labor (DOL) Fiduciary Rule</a:t>
            </a:r>
            <a:endParaRPr lang="en-US" sz="2200" b="1" baseline="30000" dirty="0">
              <a:solidFill>
                <a:srgbClr val="41444A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2438400"/>
            <a:ext cx="5181600" cy="38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 smtClean="0">
                <a:solidFill>
                  <a:schemeClr val="accent4"/>
                </a:solidFill>
                <a:latin typeface="Arial"/>
                <a:ea typeface="Times New Roman" charset="0"/>
                <a:cs typeface="Arial"/>
              </a:rPr>
              <a:t>Best Practices Workshop</a:t>
            </a:r>
            <a:endParaRPr lang="en-US" sz="1600" dirty="0">
              <a:solidFill>
                <a:schemeClr val="accent4"/>
              </a:solidFill>
              <a:latin typeface="Arial"/>
              <a:ea typeface="Times New Roman" charset="0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06325" y="685800"/>
            <a:ext cx="2754654" cy="916632"/>
            <a:chOff x="457200" y="685800"/>
            <a:chExt cx="2754654" cy="916632"/>
          </a:xfrm>
        </p:grpSpPr>
        <p:pic>
          <p:nvPicPr>
            <p:cNvPr id="17" name="Picture 16" descr="HM left BUs 24-cmyk_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85800"/>
              <a:ext cx="2286000" cy="47932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95820" y="1371600"/>
              <a:ext cx="23160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2"/>
                  </a:solidFill>
                </a:rPr>
                <a:t>AUTO  |  HOME  |  LIFE  |  RETIREMENT</a:t>
              </a:r>
              <a:endParaRPr lang="en-US" sz="900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37362" y="6504800"/>
            <a:ext cx="2297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000" dirty="0">
                <a:solidFill>
                  <a:srgbClr val="75787B"/>
                </a:solidFill>
                <a:latin typeface="Arial Narrow"/>
                <a:cs typeface="Arial Narrow"/>
              </a:rPr>
              <a:t>PPT-00175</a:t>
            </a:r>
            <a:endParaRPr lang="en-US" sz="1000" dirty="0">
              <a:solidFill>
                <a:srgbClr val="75787B"/>
              </a:solidFill>
              <a:latin typeface="Arial Narrow"/>
              <a:cs typeface="Arial Narro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075407"/>
            <a:ext cx="1447800" cy="29941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68" y="6589713"/>
            <a:ext cx="491966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1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inkstockPhotos-469544936_Med.jpg"/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r="362" b="7819"/>
          <a:stretch/>
        </p:blipFill>
        <p:spPr>
          <a:xfrm>
            <a:off x="0" y="1143000"/>
            <a:ext cx="9143999" cy="51381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81125" y="1904998"/>
            <a:ext cx="6381750" cy="365760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05000"/>
            <a:ext cx="5410200" cy="3581400"/>
          </a:xfrm>
        </p:spPr>
        <p:txBody>
          <a:bodyPr anchor="ctr"/>
          <a:lstStyle/>
          <a:p>
            <a:pPr>
              <a:spcBef>
                <a:spcPts val="7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Department of Labor (DOL</a:t>
            </a:r>
            <a:r>
              <a:rPr lang="en-US" sz="2800" b="1" dirty="0" smtClean="0">
                <a:solidFill>
                  <a:schemeClr val="accent2"/>
                </a:solidFill>
              </a:rPr>
              <a:t>) Best Practice </a:t>
            </a:r>
            <a:r>
              <a:rPr lang="en-US" sz="2800" b="1" dirty="0">
                <a:solidFill>
                  <a:schemeClr val="accent2"/>
                </a:solidFill>
              </a:rPr>
              <a:t>Workshop</a:t>
            </a:r>
          </a:p>
          <a:p>
            <a:pPr marL="409575" lvl="1" indent="-342900">
              <a:lnSpc>
                <a:spcPct val="150000"/>
              </a:lnSpc>
              <a:spcBef>
                <a:spcPts val="70"/>
              </a:spcBef>
            </a:pPr>
            <a:r>
              <a:rPr lang="en-US" sz="2400" b="1" dirty="0" smtClean="0"/>
              <a:t>The </a:t>
            </a:r>
            <a:r>
              <a:rPr lang="en-US" sz="2400" b="1" dirty="0"/>
              <a:t>new DOL fiduciary rule</a:t>
            </a:r>
          </a:p>
          <a:p>
            <a:pPr marL="409575" lvl="1" indent="-342900">
              <a:spcBef>
                <a:spcPts val="0"/>
              </a:spcBef>
            </a:pPr>
            <a:r>
              <a:rPr lang="en-US" sz="2400" b="1" dirty="0" smtClean="0"/>
              <a:t>Possible implications </a:t>
            </a:r>
            <a:r>
              <a:rPr lang="en-US" sz="2400" b="1" dirty="0"/>
              <a:t>for plan sponsors </a:t>
            </a:r>
          </a:p>
          <a:p>
            <a:pPr marL="409575" lvl="1" indent="-342900">
              <a:lnSpc>
                <a:spcPct val="150000"/>
              </a:lnSpc>
              <a:spcBef>
                <a:spcPts val="70"/>
              </a:spcBef>
            </a:pPr>
            <a:r>
              <a:rPr lang="en-US" sz="2400" b="1" dirty="0" smtClean="0"/>
              <a:t>Provider best practice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8491FC-0AA5-6F41-A416-F1AF96B7BF54}" type="slidenum">
              <a:rPr lang="en-US" smtClean="0"/>
              <a:pPr/>
              <a:t>2</a:t>
            </a:fld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276600" y="6553200"/>
            <a:ext cx="4924566" cy="158186"/>
          </a:xfrm>
        </p:spPr>
        <p:txBody>
          <a:bodyPr bIns="0" anchor="b" anchorCtr="0"/>
          <a:lstStyle/>
          <a:p>
            <a:r>
              <a:rPr lang="en-US" dirty="0">
                <a:solidFill>
                  <a:srgbClr val="75787B"/>
                </a:solidFill>
                <a:latin typeface="Arial Narrow"/>
                <a:cs typeface="Arial Narrow"/>
              </a:rPr>
              <a:t>For Plan Sponsor Use Only.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3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_Dept_of_Labo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7" b="12610"/>
          <a:stretch/>
        </p:blipFill>
        <p:spPr>
          <a:xfrm>
            <a:off x="-13794" y="1148348"/>
            <a:ext cx="9157793" cy="51396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3000" y="1828800"/>
            <a:ext cx="6848476" cy="266700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 Fiduciary Rule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538" y="1828801"/>
            <a:ext cx="5867400" cy="2667000"/>
          </a:xfrm>
        </p:spPr>
        <p:txBody>
          <a:bodyPr anchor="ctr"/>
          <a:lstStyle/>
          <a:p>
            <a:pPr marL="342900" indent="-342900">
              <a:spcBef>
                <a:spcPts val="1080"/>
              </a:spcBef>
              <a:buFont typeface="Arial"/>
              <a:buChar char="•"/>
            </a:pPr>
            <a:r>
              <a:rPr lang="en-US" sz="2000" dirty="0"/>
              <a:t>DOL has </a:t>
            </a:r>
            <a:r>
              <a:rPr lang="en-US" sz="2000" dirty="0" smtClean="0"/>
              <a:t>regulated ERISA retirement </a:t>
            </a:r>
            <a:r>
              <a:rPr lang="en-US" sz="2000" dirty="0"/>
              <a:t>plans since 1974</a:t>
            </a:r>
          </a:p>
          <a:p>
            <a:pPr marL="342900" indent="-342900">
              <a:spcBef>
                <a:spcPts val="1080"/>
              </a:spcBef>
              <a:buFont typeface="Arial"/>
              <a:buChar char="•"/>
            </a:pPr>
            <a:r>
              <a:rPr lang="en-US" sz="2000" dirty="0"/>
              <a:t>Growing concerns about plans </a:t>
            </a:r>
            <a:r>
              <a:rPr lang="en-US" sz="2000" i="1" dirty="0"/>
              <a:t>not </a:t>
            </a:r>
            <a:r>
              <a:rPr lang="en-US" sz="2000" dirty="0"/>
              <a:t>covered by </a:t>
            </a:r>
            <a:r>
              <a:rPr lang="en-US" sz="2000" dirty="0" smtClean="0"/>
              <a:t> </a:t>
            </a:r>
            <a:r>
              <a:rPr lang="en-US" sz="2000" dirty="0"/>
              <a:t>ERISA, like IRAs</a:t>
            </a:r>
          </a:p>
          <a:p>
            <a:pPr marL="342900" indent="-342900">
              <a:spcBef>
                <a:spcPts val="1080"/>
              </a:spcBef>
              <a:buFont typeface="Arial"/>
              <a:buChar char="•"/>
            </a:pPr>
            <a:r>
              <a:rPr lang="en-US" sz="2000" dirty="0"/>
              <a:t>Goal: Protect working Americans’ retirement </a:t>
            </a:r>
            <a:r>
              <a:rPr lang="en-US" sz="2000" dirty="0" smtClean="0"/>
              <a:t>security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8491FC-0AA5-6F41-A416-F1AF96B7BF54}" type="slidenum">
              <a:rPr lang="en-US" smtClean="0"/>
              <a:pPr/>
              <a:t>3</a:t>
            </a:fld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57400" y="6537960"/>
            <a:ext cx="4924566" cy="158186"/>
          </a:xfrm>
        </p:spPr>
        <p:txBody>
          <a:bodyPr bIns="0" anchor="b" anchorCtr="0"/>
          <a:lstStyle/>
          <a:p>
            <a:r>
              <a:rPr lang="en-US" dirty="0">
                <a:solidFill>
                  <a:srgbClr val="75787B"/>
                </a:solidFill>
                <a:latin typeface="Arial Narrow"/>
                <a:cs typeface="Arial Narrow"/>
              </a:rPr>
              <a:t>For Plan Sponsor Use Only.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9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inkstockPhotos-465540848_med.jpg"/>
          <p:cNvPicPr>
            <a:picLocks noChangeAspect="1"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3" r="-18" b="-341"/>
          <a:stretch/>
        </p:blipFill>
        <p:spPr>
          <a:xfrm>
            <a:off x="0" y="1134838"/>
            <a:ext cx="9143999" cy="51326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1125" y="1904999"/>
            <a:ext cx="6381750" cy="32766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Fiduciary Rule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790700" y="2362200"/>
            <a:ext cx="5753100" cy="2362199"/>
          </a:xfrm>
        </p:spPr>
        <p:txBody>
          <a:bodyPr/>
          <a:lstStyle/>
          <a:p>
            <a:pPr marL="52388" lvl="1" indent="-9525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</a:rPr>
              <a:t>The </a:t>
            </a:r>
            <a:r>
              <a:rPr lang="en-US" sz="2000" b="1" dirty="0" smtClean="0">
                <a:solidFill>
                  <a:schemeClr val="accent2"/>
                </a:solidFill>
              </a:rPr>
              <a:t>DOL </a:t>
            </a:r>
            <a:r>
              <a:rPr lang="en-US" sz="2000" b="1" dirty="0">
                <a:solidFill>
                  <a:schemeClr val="accent2"/>
                </a:solidFill>
              </a:rPr>
              <a:t>final </a:t>
            </a:r>
            <a:r>
              <a:rPr lang="en-US" sz="2000" b="1" dirty="0" smtClean="0">
                <a:solidFill>
                  <a:schemeClr val="accent2"/>
                </a:solidFill>
              </a:rPr>
              <a:t>rule: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282575" lvl="1" indent="-239713">
              <a:spcAft>
                <a:spcPts val="1200"/>
              </a:spcAft>
            </a:pPr>
            <a:r>
              <a:rPr lang="en-US" sz="1600" dirty="0" smtClean="0"/>
              <a:t>Expanded the </a:t>
            </a:r>
            <a:r>
              <a:rPr lang="en-US" sz="1600" dirty="0"/>
              <a:t>definition of </a:t>
            </a:r>
            <a:r>
              <a:rPr lang="en-US" sz="1600" dirty="0" smtClean="0"/>
              <a:t>investment advice </a:t>
            </a:r>
            <a:r>
              <a:rPr lang="en-US" sz="1600" dirty="0"/>
              <a:t>as it applies to </a:t>
            </a:r>
            <a:r>
              <a:rPr lang="en-US" sz="1600" dirty="0" smtClean="0"/>
              <a:t>ERISA retirement plans and individual </a:t>
            </a:r>
            <a:r>
              <a:rPr lang="en-US" sz="1600" dirty="0"/>
              <a:t>retirement accounts (IRAs</a:t>
            </a:r>
            <a:r>
              <a:rPr lang="en-US" sz="1600" dirty="0" smtClean="0"/>
              <a:t>)</a:t>
            </a:r>
            <a:endParaRPr lang="en-US" sz="1600" dirty="0"/>
          </a:p>
          <a:p>
            <a:pPr marL="282575" lvl="1" indent="-239713">
              <a:spcAft>
                <a:spcPts val="1200"/>
              </a:spcAft>
            </a:pPr>
            <a:r>
              <a:rPr lang="en-US" sz="1600" dirty="0"/>
              <a:t>Defined </a:t>
            </a:r>
            <a:r>
              <a:rPr lang="en-US" sz="1600" dirty="0" smtClean="0"/>
              <a:t>“fiduciary” to include a </a:t>
            </a:r>
            <a:r>
              <a:rPr lang="en-US" sz="1600" dirty="0"/>
              <a:t>person or financial institution that </a:t>
            </a:r>
            <a:r>
              <a:rPr lang="en-US" sz="1600" dirty="0" smtClean="0"/>
              <a:t>provides that investment advice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8491FC-0AA5-6F41-A416-F1AF96B7BF54}" type="slidenum">
              <a:rPr lang="en-US" smtClean="0"/>
              <a:pPr/>
              <a:t>4</a:t>
            </a:fld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57400" y="6537960"/>
            <a:ext cx="4924566" cy="158186"/>
          </a:xfrm>
        </p:spPr>
        <p:txBody>
          <a:bodyPr bIns="0" anchor="b" anchorCtr="0"/>
          <a:lstStyle/>
          <a:p>
            <a:r>
              <a:rPr lang="en-US" dirty="0">
                <a:solidFill>
                  <a:srgbClr val="75787B"/>
                </a:solidFill>
                <a:latin typeface="Arial Narrow"/>
                <a:cs typeface="Arial Narrow"/>
              </a:rPr>
              <a:t>For Plan Sponsor Use Only.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3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285" y="2438400"/>
            <a:ext cx="5295900" cy="322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Fiduciary Rule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5787B"/>
                </a:solidFill>
                <a:latin typeface="Arial Narrow"/>
                <a:cs typeface="Arial Narrow"/>
              </a:rPr>
              <a:t>For Plan Sponsor Use Only.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B93B2047-3064-4948-A9C4-83E2F22D3D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4285" y="2681904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Suitability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14285" y="3871498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75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Representative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99985" y="4971736"/>
            <a:ext cx="2362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750"/>
              </a:spcAft>
            </a:pPr>
            <a:r>
              <a:rPr lang="en-US" sz="1600" dirty="0">
                <a:solidFill>
                  <a:srgbClr val="FFFFFF"/>
                </a:solidFill>
              </a:rPr>
              <a:t>Commission-based compensation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81285" y="2681904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Best Interest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81285" y="3871498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75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Fiduciary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6985" y="4971736"/>
            <a:ext cx="2362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750"/>
              </a:spcAft>
            </a:pPr>
            <a:r>
              <a:rPr lang="en-US" sz="1600" b="1" dirty="0">
                <a:solidFill>
                  <a:srgbClr val="FFFFFF"/>
                </a:solidFill>
              </a:rPr>
              <a:t>Asset-based compensation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3600" y="1600200"/>
            <a:ext cx="2152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Suitability Standard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00600" y="1600200"/>
            <a:ext cx="2133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New Best Interest</a:t>
            </a:r>
            <a:r>
              <a:rPr lang="en-US" sz="1600" b="1" dirty="0">
                <a:solidFill>
                  <a:schemeClr val="accent4"/>
                </a:solidFill>
              </a:rPr>
              <a:t> </a:t>
            </a:r>
            <a:r>
              <a:rPr lang="en-US" sz="1600" b="1" dirty="0" smtClean="0">
                <a:solidFill>
                  <a:schemeClr val="accent4"/>
                </a:solidFill>
              </a:rPr>
              <a:t>Standard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724401"/>
            <a:ext cx="5890093" cy="1170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11206" r="9461" b="40088"/>
          <a:stretch/>
        </p:blipFill>
        <p:spPr>
          <a:xfrm>
            <a:off x="4418013" y="0"/>
            <a:ext cx="4724400" cy="1977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38600" y="0"/>
            <a:ext cx="609600" cy="1828800"/>
          </a:xfrm>
          <a:prstGeom prst="rect">
            <a:avLst/>
          </a:prstGeom>
          <a:gradFill flip="none" rotWithShape="1">
            <a:gsLst>
              <a:gs pos="4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8491FC-0AA5-6F41-A416-F1AF96B7BF54}" type="slidenum">
              <a:rPr lang="en-US" smtClean="0"/>
              <a:pPr/>
              <a:t>6</a:t>
            </a:fld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55730" y="6553200"/>
            <a:ext cx="4924566" cy="158186"/>
          </a:xfrm>
        </p:spPr>
        <p:txBody>
          <a:bodyPr bIns="0" anchor="b" anchorCtr="0"/>
          <a:lstStyle/>
          <a:p>
            <a:r>
              <a:rPr lang="en-US" dirty="0">
                <a:solidFill>
                  <a:srgbClr val="75787B"/>
                </a:solidFill>
                <a:latin typeface="Arial Narrow"/>
                <a:cs typeface="Arial Narrow"/>
              </a:rPr>
              <a:t>For Plan Sponsor Use Only.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1000" y="2813259"/>
            <a:ext cx="396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0" lvl="1" indent="-179388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Put client’s best interest before the representative’s financial interest</a:t>
            </a:r>
          </a:p>
          <a:p>
            <a:pPr marL="222250" lvl="1" indent="-179388">
              <a:spcAft>
                <a:spcPts val="1200"/>
              </a:spcAft>
              <a:buFont typeface="Arial"/>
              <a:buChar char="•"/>
            </a:pPr>
            <a:r>
              <a:rPr lang="en-US" sz="1600" dirty="0"/>
              <a:t>Act with the skill, diligence and prudence of a </a:t>
            </a:r>
            <a:r>
              <a:rPr lang="en-US" sz="1600" dirty="0" smtClean="0"/>
              <a:t>professional</a:t>
            </a:r>
          </a:p>
          <a:p>
            <a:pPr marL="222250" lvl="1" indent="-179388"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Avoid misleading statements about fees and conflicts of interest</a:t>
            </a:r>
            <a:endParaRPr lang="en-US" sz="1600" dirty="0"/>
          </a:p>
          <a:p>
            <a:pPr marL="222250" lvl="1" indent="-179388">
              <a:spcAft>
                <a:spcPts val="1200"/>
              </a:spcAft>
              <a:buFont typeface="Arial"/>
              <a:buChar char="•"/>
            </a:pPr>
            <a:r>
              <a:rPr lang="en-US" sz="1600" dirty="0"/>
              <a:t>Fully disclose conflicts of interest </a:t>
            </a:r>
          </a:p>
          <a:p>
            <a:pPr marL="222250" lvl="1" indent="-179388">
              <a:spcAft>
                <a:spcPts val="1200"/>
              </a:spcAft>
              <a:buFont typeface="Arial"/>
              <a:buChar char="•"/>
            </a:pPr>
            <a:r>
              <a:rPr lang="en-US" sz="1600" dirty="0"/>
              <a:t>Adopt measures to prevent conflicts of interest from causing </a:t>
            </a:r>
            <a:r>
              <a:rPr lang="en-US" sz="1600" dirty="0" smtClean="0"/>
              <a:t>violations </a:t>
            </a:r>
            <a:r>
              <a:rPr lang="en-US" sz="1600" dirty="0"/>
              <a:t>of the best interest </a:t>
            </a:r>
            <a:r>
              <a:rPr lang="en-US" sz="1600" dirty="0" smtClean="0"/>
              <a:t>standard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33400" y="2813259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lvl="1" indent="-1920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Know the client and the client’s financial situation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33400" y="4214687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lvl="1" indent="-1920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Recommend products that are suitable for client’s situation</a:t>
            </a:r>
            <a:endParaRPr lang="en-US" sz="1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752600"/>
            <a:ext cx="2286000" cy="762000"/>
            <a:chOff x="2057400" y="4692912"/>
            <a:chExt cx="2286000" cy="762000"/>
          </a:xfrm>
        </p:grpSpPr>
        <p:sp>
          <p:nvSpPr>
            <p:cNvPr id="34" name="Rounded Rectangle 33"/>
            <p:cNvSpPr>
              <a:spLocks/>
            </p:cNvSpPr>
            <p:nvPr/>
          </p:nvSpPr>
          <p:spPr>
            <a:xfrm>
              <a:off x="2057400" y="4692912"/>
              <a:ext cx="2286000" cy="762000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23942" y="4904635"/>
              <a:ext cx="21529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Suitability Standard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91000" y="1752600"/>
            <a:ext cx="2286000" cy="762000"/>
            <a:chOff x="4191000" y="1676400"/>
            <a:chExt cx="2286000" cy="762000"/>
          </a:xfrm>
        </p:grpSpPr>
        <p:sp>
          <p:nvSpPr>
            <p:cNvPr id="37" name="Rounded Rectangle 36"/>
            <p:cNvSpPr>
              <a:spLocks/>
            </p:cNvSpPr>
            <p:nvPr/>
          </p:nvSpPr>
          <p:spPr>
            <a:xfrm>
              <a:off x="4191000" y="1676400"/>
              <a:ext cx="2286000" cy="762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67200" y="1773823"/>
              <a:ext cx="2133600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New Best Interest</a:t>
              </a:r>
              <a:r>
                <a:rPr lang="en-US" sz="1600" dirty="0">
                  <a:solidFill>
                    <a:srgbClr val="FFFFFF"/>
                  </a:solidFill>
                </a:rPr>
                <a:t> </a:t>
              </a:r>
              <a:r>
                <a:rPr lang="en-US" sz="1600" dirty="0" smtClean="0">
                  <a:solidFill>
                    <a:srgbClr val="FFFFFF"/>
                  </a:solidFill>
                </a:rPr>
                <a:t>Standard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03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hinkstockPhotos-508210504_Med.jpg"/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830" r="1" b="24866"/>
          <a:stretch/>
        </p:blipFill>
        <p:spPr>
          <a:xfrm>
            <a:off x="1" y="1225992"/>
            <a:ext cx="9142412" cy="5098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1524000"/>
            <a:ext cx="6238875" cy="25908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Implications for Plan </a:t>
            </a:r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790700" y="1633991"/>
            <a:ext cx="5753100" cy="1066799"/>
          </a:xfrm>
        </p:spPr>
        <p:txBody>
          <a:bodyPr/>
          <a:lstStyle/>
          <a:p>
            <a:pPr marL="52388" lvl="1" indent="-9525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2"/>
                </a:solidFill>
              </a:rPr>
              <a:t>Your employees could be affected depending upon how a financial institution implements its business </a:t>
            </a:r>
            <a:r>
              <a:rPr lang="en-US" sz="2000" b="1" dirty="0" smtClean="0">
                <a:solidFill>
                  <a:schemeClr val="accent2"/>
                </a:solidFill>
              </a:rPr>
              <a:t>practices: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8491FC-0AA5-6F41-A416-F1AF96B7BF54}" type="slidenum">
              <a:rPr lang="en-US" smtClean="0"/>
              <a:pPr/>
              <a:t>7</a:t>
            </a:fld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57400" y="6537960"/>
            <a:ext cx="4924566" cy="158186"/>
          </a:xfrm>
        </p:spPr>
        <p:txBody>
          <a:bodyPr bIns="0" anchor="b" anchorCtr="0"/>
          <a:lstStyle/>
          <a:p>
            <a:r>
              <a:rPr lang="en-US" dirty="0">
                <a:solidFill>
                  <a:srgbClr val="75787B"/>
                </a:solidFill>
                <a:latin typeface="Arial Narrow"/>
                <a:cs typeface="Arial Narrow"/>
              </a:rPr>
              <a:t>For Plan Sponsor Use Only.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3474358"/>
            <a:ext cx="2814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88" lvl="1" indent="-9525" algn="ctr">
              <a:spcAft>
                <a:spcPts val="1200"/>
              </a:spcAft>
            </a:pPr>
            <a:r>
              <a:rPr lang="en-US" sz="1600" dirty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on-ERISA 403(b</a:t>
            </a:r>
            <a:r>
              <a:rPr lang="en-US" sz="1600" dirty="0">
                <a:solidFill>
                  <a:schemeClr val="accent2"/>
                </a:solidFill>
              </a:rPr>
              <a:t>) plans </a:t>
            </a:r>
            <a:r>
              <a:rPr lang="en-US" sz="1600" u="sng" dirty="0">
                <a:solidFill>
                  <a:schemeClr val="accent2"/>
                </a:solidFill>
              </a:rPr>
              <a:t>are not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subject </a:t>
            </a:r>
            <a:r>
              <a:rPr lang="en-US" sz="1600" dirty="0">
                <a:solidFill>
                  <a:schemeClr val="accent2"/>
                </a:solidFill>
              </a:rPr>
              <a:t>to the new </a:t>
            </a:r>
            <a:r>
              <a:rPr lang="en-US" sz="1600" dirty="0" smtClean="0">
                <a:solidFill>
                  <a:schemeClr val="accent2"/>
                </a:solidFill>
              </a:rPr>
              <a:t>rule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3474358"/>
            <a:ext cx="2743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88" lvl="1" indent="-9525" algn="ctr">
              <a:spcAft>
                <a:spcPts val="1200"/>
              </a:spcAft>
            </a:pPr>
            <a:r>
              <a:rPr lang="en-US" sz="1600" dirty="0">
                <a:solidFill>
                  <a:schemeClr val="accent2"/>
                </a:solidFill>
              </a:rPr>
              <a:t>IRAs </a:t>
            </a:r>
            <a:r>
              <a:rPr lang="en-US" sz="1600" u="sng" dirty="0">
                <a:solidFill>
                  <a:schemeClr val="accent2"/>
                </a:solidFill>
              </a:rPr>
              <a:t>are</a:t>
            </a:r>
            <a:r>
              <a:rPr lang="en-US" sz="1600" dirty="0">
                <a:solidFill>
                  <a:schemeClr val="accent2"/>
                </a:solidFill>
              </a:rPr>
              <a:t> subject </a:t>
            </a: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to </a:t>
            </a:r>
            <a:r>
              <a:rPr lang="en-US" sz="1600" dirty="0">
                <a:solidFill>
                  <a:schemeClr val="accent2"/>
                </a:solidFill>
              </a:rPr>
              <a:t>the new </a:t>
            </a:r>
            <a:r>
              <a:rPr lang="en-US" sz="1600" dirty="0" smtClean="0">
                <a:solidFill>
                  <a:schemeClr val="accent2"/>
                </a:solidFill>
              </a:rPr>
              <a:t>rule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06652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>
            <a:spLocks/>
          </p:cNvSpPr>
          <p:nvPr/>
        </p:nvSpPr>
        <p:spPr>
          <a:xfrm>
            <a:off x="2016918" y="2706652"/>
            <a:ext cx="2286000" cy="762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83460" y="2918375"/>
            <a:ext cx="2152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Suitability Standard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9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Best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6553200" cy="400538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3432"/>
              </a:spcBef>
            </a:pPr>
            <a:r>
              <a:rPr lang="en-US" sz="2000" b="1" dirty="0" smtClean="0"/>
              <a:t>Ask your </a:t>
            </a:r>
            <a:r>
              <a:rPr lang="en-US" sz="2000" b="1" dirty="0"/>
              <a:t>providers: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How </a:t>
            </a:r>
            <a:r>
              <a:rPr lang="en-US" sz="1600" dirty="0"/>
              <a:t>will you respond to </a:t>
            </a:r>
            <a:r>
              <a:rPr lang="en-US" sz="1600" dirty="0" smtClean="0"/>
              <a:t>the </a:t>
            </a:r>
            <a:r>
              <a:rPr lang="en-US" sz="1600" dirty="0"/>
              <a:t>new DOL rule?</a:t>
            </a:r>
          </a:p>
          <a:p>
            <a:pPr lvl="2">
              <a:lnSpc>
                <a:spcPct val="120000"/>
              </a:lnSpc>
            </a:pPr>
            <a:r>
              <a:rPr lang="en-US" sz="1400" dirty="0"/>
              <a:t>Differentiate between </a:t>
            </a:r>
            <a:r>
              <a:rPr lang="en-US" sz="1400" dirty="0" smtClean="0"/>
              <a:t>non-ERISA 403(b</a:t>
            </a:r>
            <a:r>
              <a:rPr lang="en-US" sz="1400" dirty="0"/>
              <a:t>) and IRA customers, or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Apply </a:t>
            </a:r>
            <a:r>
              <a:rPr lang="en-US" sz="1400" dirty="0"/>
              <a:t>the </a:t>
            </a:r>
            <a:r>
              <a:rPr lang="en-US" sz="1400" dirty="0" smtClean="0"/>
              <a:t>“</a:t>
            </a:r>
            <a:r>
              <a:rPr lang="en-US" sz="1400" dirty="0"/>
              <a:t>best interest” standard for all of your retirement </a:t>
            </a:r>
            <a:r>
              <a:rPr lang="en-US" sz="1400" dirty="0" smtClean="0"/>
              <a:t>customers</a:t>
            </a:r>
            <a:endParaRPr lang="en-US" sz="14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How will you exercise your best efforts to always act in good faith and in the best interests of your clients?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How will you </a:t>
            </a:r>
            <a:r>
              <a:rPr lang="en-US" sz="1600" dirty="0" smtClean="0"/>
              <a:t>address conflicts </a:t>
            </a:r>
            <a:r>
              <a:rPr lang="en-US" sz="1600" dirty="0"/>
              <a:t>of interest </a:t>
            </a:r>
            <a:r>
              <a:rPr lang="en-US" sz="1600" dirty="0" smtClean="0"/>
              <a:t>for your representatives?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Will you </a:t>
            </a:r>
            <a:r>
              <a:rPr lang="en-US" sz="1600" dirty="0" smtClean="0"/>
              <a:t>fully disclose </a:t>
            </a:r>
            <a:r>
              <a:rPr lang="en-US" sz="1600" dirty="0"/>
              <a:t>your fees</a:t>
            </a:r>
            <a:r>
              <a:rPr lang="en-US" sz="1600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5787B"/>
                </a:solidFill>
                <a:latin typeface="Arial Narrow"/>
                <a:cs typeface="Arial Narrow"/>
              </a:rPr>
              <a:t>For Plan Sponsor Use Only.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B93B2047-3064-4948-A9C4-83E2F22D3D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b="0" dirty="0">
                <a:latin typeface="Arial"/>
                <a:cs typeface="Arial"/>
              </a:rPr>
              <a:t>Apply the </a:t>
            </a:r>
            <a:r>
              <a:rPr lang="en-US" sz="2000" b="0" dirty="0" smtClean="0">
                <a:latin typeface="Arial"/>
                <a:cs typeface="Arial"/>
              </a:rPr>
              <a:t>best interest standard </a:t>
            </a:r>
            <a:r>
              <a:rPr lang="en-US" sz="2000" b="0" dirty="0">
                <a:latin typeface="Arial"/>
                <a:cs typeface="Arial"/>
              </a:rPr>
              <a:t>in your </a:t>
            </a:r>
            <a:r>
              <a:rPr lang="en-US" sz="2000" b="0" dirty="0" smtClean="0">
                <a:latin typeface="Arial"/>
                <a:cs typeface="Arial"/>
              </a:rPr>
              <a:t>plan</a:t>
            </a:r>
            <a:endParaRPr lang="en-US" sz="2000" b="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20" y="2057400"/>
            <a:ext cx="711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67600" y="6400800"/>
            <a:ext cx="1326004" cy="256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baseline="30000" dirty="0">
                <a:solidFill>
                  <a:schemeClr val="accent1"/>
                </a:solidFill>
              </a:rPr>
              <a:t>horacemann</a:t>
            </a:r>
            <a:r>
              <a:rPr lang="en-US" sz="1600" b="1" baseline="30000" dirty="0">
                <a:solidFill>
                  <a:schemeClr val="tx2"/>
                </a:solidFill>
              </a:rPr>
              <a:t>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6449120"/>
            <a:ext cx="2373963" cy="25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30000" dirty="0">
                <a:solidFill>
                  <a:schemeClr val="tx2"/>
                </a:solidFill>
              </a:rPr>
              <a:t>Putting educators first since 1945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685800"/>
            <a:ext cx="7032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53565C"/>
                </a:solidFill>
              </a:rPr>
              <a:t>For more information, feel free to </a:t>
            </a:r>
          </a:p>
          <a:p>
            <a:r>
              <a:rPr lang="en-US" sz="3600" dirty="0" smtClean="0">
                <a:solidFill>
                  <a:srgbClr val="53565C"/>
                </a:solidFill>
              </a:rPr>
              <a:t>contact me.</a:t>
            </a:r>
            <a:endParaRPr lang="en-US" sz="3600" dirty="0">
              <a:solidFill>
                <a:srgbClr val="53565C"/>
              </a:solidFill>
            </a:endParaRPr>
          </a:p>
        </p:txBody>
      </p:sp>
      <p:pic>
        <p:nvPicPr>
          <p:cNvPr id="4" name="Picture 3" descr="HM logo 24cmyk pro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953000"/>
            <a:ext cx="2324100" cy="85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590800"/>
            <a:ext cx="6629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Mark Major	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3200" b="1" dirty="0" smtClean="0"/>
              <a:t>406-466-3636</a:t>
            </a:r>
            <a:endParaRPr lang="en-US" sz="3200" b="1" dirty="0" smtClean="0"/>
          </a:p>
          <a:p>
            <a:r>
              <a:rPr lang="en-US" sz="2800" b="1" dirty="0" smtClean="0"/>
              <a:t>Mark.Major</a:t>
            </a:r>
            <a:r>
              <a:rPr lang="en-US" sz="2800" b="1" dirty="0" smtClean="0"/>
              <a:t>@horacemann.com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63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oraceMann">
  <a:themeElements>
    <a:clrScheme name="16_0615-Horace Mann">
      <a:dk1>
        <a:sysClr val="windowText" lastClr="000000"/>
      </a:dk1>
      <a:lt1>
        <a:sysClr val="window" lastClr="FFFFFF"/>
      </a:lt1>
      <a:dk2>
        <a:srgbClr val="53565C"/>
      </a:dk2>
      <a:lt2>
        <a:srgbClr val="88788B"/>
      </a:lt2>
      <a:accent1>
        <a:srgbClr val="CB6015"/>
      </a:accent1>
      <a:accent2>
        <a:srgbClr val="472D42"/>
      </a:accent2>
      <a:accent3>
        <a:srgbClr val="8F7E35"/>
      </a:accent3>
      <a:accent4>
        <a:srgbClr val="00425F"/>
      </a:accent4>
      <a:accent5>
        <a:srgbClr val="576E5E"/>
      </a:accent5>
      <a:accent6>
        <a:srgbClr val="B6E0DF"/>
      </a:accent6>
      <a:hlink>
        <a:srgbClr val="AB2328"/>
      </a:hlink>
      <a:folHlink>
        <a:srgbClr val="9487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raceMann" id="{6B65A1C2-D07F-47EB-9BEE-D6B24580BB5E}" vid="{65202FE0-E9B9-4943-BB39-4A29ADE610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123863</TotalTime>
  <Words>834</Words>
  <Application>Microsoft Office PowerPoint</Application>
  <PresentationFormat>On-screen Show (4:3)</PresentationFormat>
  <Paragraphs>140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HoraceMann</vt:lpstr>
      <vt:lpstr>PowerPoint Presentation</vt:lpstr>
      <vt:lpstr>Agenda</vt:lpstr>
      <vt:lpstr>DOL Fiduciary Rule Background</vt:lpstr>
      <vt:lpstr>The New Fiduciary Rule</vt:lpstr>
      <vt:lpstr>The New Fiduciary Rule</vt:lpstr>
      <vt:lpstr>Standards</vt:lpstr>
      <vt:lpstr>Implications for Plan Sponsors</vt:lpstr>
      <vt:lpstr>Provider Best Practice</vt:lpstr>
      <vt:lpstr>PowerPoint Presentation</vt:lpstr>
    </vt:vector>
  </TitlesOfParts>
  <Company>Horace Mann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Freeman</dc:creator>
  <cp:lastModifiedBy>Poff, Jared</cp:lastModifiedBy>
  <cp:revision>6491</cp:revision>
  <cp:lastPrinted>2017-01-23T20:17:19Z</cp:lastPrinted>
  <dcterms:created xsi:type="dcterms:W3CDTF">2007-03-30T14:13:56Z</dcterms:created>
  <dcterms:modified xsi:type="dcterms:W3CDTF">2017-03-03T15:06:45Z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300FE478-F935-4DD7-BBD8-9A396AF6A7B3</vt:lpwstr>
  </property>
  <property fmtid="{D5CDD505-2E9C-101B-9397-08002B2CF9AE}" pid="3" name="ArticulatePath">
    <vt:lpwstr>Carmel Clay Draft with appendix notes 3.25.15 version 2</vt:lpwstr>
  </property>
</Properties>
</file>