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9" r:id="rId3"/>
    <p:sldId id="257" r:id="rId4"/>
    <p:sldId id="261" r:id="rId5"/>
    <p:sldId id="262" r:id="rId6"/>
    <p:sldId id="263" r:id="rId7"/>
    <p:sldId id="267" r:id="rId8"/>
    <p:sldId id="260" r:id="rId9"/>
    <p:sldId id="268" r:id="rId10"/>
    <p:sldId id="269" r:id="rId11"/>
    <p:sldId id="270" r:id="rId12"/>
    <p:sldId id="271" r:id="rId13"/>
    <p:sldId id="272" r:id="rId14"/>
    <p:sldId id="273" r:id="rId15"/>
  </p:sldIdLst>
  <p:sldSz cx="9144000" cy="5143500" type="screen16x9"/>
  <p:notesSz cx="6858000" cy="9144000"/>
  <p:embeddedFontLst>
    <p:embeddedFont>
      <p:font typeface="Verdana" panose="020B060403050404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
      <p:font typeface="Nuni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7912254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wrap="square" lIns="91425" tIns="91425" rIns="91425" bIns="91425" anchor="ctr"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wrap="square" lIns="91425" tIns="91425" rIns="91425" bIns="91425" anchor="ctr" anchorCtr="0"/>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wrap="square" lIns="91425" tIns="91425" rIns="91425" bIns="91425" anchor="ctr" anchorCtr="0"/>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wrap="square" lIns="91425" tIns="91425" rIns="91425" bIns="91425" anchor="ctr"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a:lnSpc>
                <a:spcPct val="100000"/>
              </a:lnSpc>
              <a:spcBef>
                <a:spcPts val="0"/>
              </a:spcBef>
              <a:spcAft>
                <a:spcPts val="0"/>
              </a:spcAft>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endParaRPr lang="en"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jjkeller.com/learn/csa-scores-complianc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ecfr.gov/cgi-bin/retrieveECFR?gp=1&amp;ty=HTML&amp;h=L&amp;mc=true&amp;=PART&amp;n=pt49.5.395#se49.5.395_1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858702" y="1200150"/>
            <a:ext cx="5685097" cy="1448100"/>
          </a:xfrm>
          <a:prstGeom prst="rect">
            <a:avLst/>
          </a:prstGeom>
        </p:spPr>
        <p:txBody>
          <a:bodyPr wrap="square" lIns="91425" tIns="91425" rIns="91425" bIns="91425" anchor="ctr" anchorCtr="0">
            <a:noAutofit/>
          </a:bodyPr>
          <a:lstStyle/>
          <a:p>
            <a:pPr lvl="0" algn="l">
              <a:spcBef>
                <a:spcPts val="0"/>
              </a:spcBef>
              <a:buNone/>
            </a:pPr>
            <a:r>
              <a:rPr lang="en" b="1" dirty="0"/>
              <a:t>Hours of Service </a:t>
            </a:r>
            <a:r>
              <a:rPr lang="en" b="1" dirty="0" smtClean="0"/>
              <a:t>Primer</a:t>
            </a:r>
            <a:endParaRPr lang="en" b="1" dirty="0"/>
          </a:p>
        </p:txBody>
      </p:sp>
      <p:sp>
        <p:nvSpPr>
          <p:cNvPr id="2" name="Subtitle 1"/>
          <p:cNvSpPr>
            <a:spLocks noGrp="1"/>
          </p:cNvSpPr>
          <p:nvPr>
            <p:ph type="subTitle" idx="1"/>
          </p:nvPr>
        </p:nvSpPr>
        <p:spPr>
          <a:xfrm>
            <a:off x="1143000" y="2724150"/>
            <a:ext cx="6934200" cy="1143000"/>
          </a:xfrm>
        </p:spPr>
        <p:txBody>
          <a:bodyPr/>
          <a:lstStyle/>
          <a:p>
            <a:pPr algn="l"/>
            <a:r>
              <a:rPr lang="en" b="1" dirty="0"/>
              <a:t>Montana Conference of Education </a:t>
            </a:r>
            <a:r>
              <a:rPr lang="en" b="1" dirty="0" smtClean="0"/>
              <a:t>Leadership </a:t>
            </a:r>
            <a:r>
              <a:rPr lang="en" dirty="0" smtClean="0"/>
              <a:t>– Billings</a:t>
            </a:r>
          </a:p>
          <a:p>
            <a:pPr algn="l"/>
            <a:r>
              <a:rPr lang="en" dirty="0" smtClean="0"/>
              <a:t>October 20, 2017</a:t>
            </a:r>
            <a:r>
              <a:rPr lang="en" dirty="0"/>
              <a:t/>
            </a:r>
            <a:br>
              <a:rPr lang="en" dirty="0"/>
            </a:br>
            <a:r>
              <a:rPr lang="en" dirty="0"/>
              <a:t>Lora Tauck, Business </a:t>
            </a:r>
            <a:r>
              <a:rPr lang="en" dirty="0" smtClean="0"/>
              <a:t>Manager/Clerk	Denise Williams, Executive Director</a:t>
            </a:r>
            <a:br>
              <a:rPr lang="en" dirty="0" smtClean="0"/>
            </a:br>
            <a:r>
              <a:rPr lang="en" dirty="0" smtClean="0"/>
              <a:t>Ekalaka </a:t>
            </a:r>
            <a:r>
              <a:rPr lang="en" dirty="0"/>
              <a:t>Public </a:t>
            </a:r>
            <a:r>
              <a:rPr lang="en" dirty="0" smtClean="0"/>
              <a:t>Schools		MASBO</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en" sz="3600">
                <a:solidFill>
                  <a:srgbClr val="000000"/>
                </a:solidFill>
                <a:highlight>
                  <a:srgbClr val="F5F5F5"/>
                </a:highlight>
                <a:latin typeface="Verdana"/>
                <a:ea typeface="Verdana"/>
                <a:cs typeface="Verdana"/>
                <a:sym typeface="Verdana"/>
              </a:rPr>
              <a:t>10-Hour Driving Limit</a:t>
            </a:r>
          </a:p>
        </p:txBody>
      </p:sp>
      <p:sp>
        <p:nvSpPr>
          <p:cNvPr id="209" name="Shape 209"/>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r>
              <a:rPr lang="en" sz="1800">
                <a:solidFill>
                  <a:srgbClr val="000000"/>
                </a:solidFill>
                <a:highlight>
                  <a:srgbClr val="F5F5F5"/>
                </a:highlight>
                <a:latin typeface="Verdana"/>
                <a:ea typeface="Verdana"/>
                <a:cs typeface="Verdana"/>
                <a:sym typeface="Verdana"/>
              </a:rPr>
              <a:t>10-Hour Driving Limit</a:t>
            </a:r>
          </a:p>
          <a:p>
            <a:pPr lvl="0">
              <a:spcBef>
                <a:spcPts val="0"/>
              </a:spcBef>
              <a:buNone/>
            </a:pPr>
            <a:r>
              <a:rPr lang="en" sz="1800">
                <a:solidFill>
                  <a:srgbClr val="000000"/>
                </a:solidFill>
                <a:highlight>
                  <a:srgbClr val="F5F5F5"/>
                </a:highlight>
                <a:latin typeface="Verdana"/>
                <a:ea typeface="Verdana"/>
                <a:cs typeface="Verdana"/>
                <a:sym typeface="Verdana"/>
              </a:rPr>
              <a:t>May drive a maximum of 10 hours after 8 consecutive hours off duty.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a:t>Off Duty</a:t>
            </a:r>
          </a:p>
        </p:txBody>
      </p:sp>
      <p:sp>
        <p:nvSpPr>
          <p:cNvPr id="215" name="Shape 215"/>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spcAft>
                <a:spcPts val="800"/>
              </a:spcAft>
              <a:buClr>
                <a:srgbClr val="292A26"/>
              </a:buClr>
              <a:buSzPct val="100000"/>
              <a:buFont typeface="Arial"/>
            </a:pPr>
            <a:r>
              <a:rPr lang="en" sz="1800">
                <a:solidFill>
                  <a:srgbClr val="292A26"/>
                </a:solidFill>
                <a:highlight>
                  <a:srgbClr val="FFFFFF"/>
                </a:highlight>
                <a:latin typeface="Arial"/>
                <a:ea typeface="Arial"/>
                <a:cs typeface="Arial"/>
                <a:sym typeface="Arial"/>
              </a:rPr>
              <a:t>The driver must be relieved of all duty and responsibility for the care and custody of the vehicle, its accessories, and any cargo or passengers it may be carrying.</a:t>
            </a:r>
          </a:p>
          <a:p>
            <a:pPr marL="457200" lvl="0" indent="-342900" rtl="0">
              <a:spcBef>
                <a:spcPts val="0"/>
              </a:spcBef>
              <a:spcAft>
                <a:spcPts val="800"/>
              </a:spcAft>
              <a:buClr>
                <a:srgbClr val="292A26"/>
              </a:buClr>
              <a:buSzPct val="100000"/>
              <a:buFont typeface="Arial"/>
            </a:pPr>
            <a:r>
              <a:rPr lang="en" sz="1800">
                <a:solidFill>
                  <a:srgbClr val="292A26"/>
                </a:solidFill>
                <a:highlight>
                  <a:srgbClr val="FFFFFF"/>
                </a:highlight>
                <a:latin typeface="Arial"/>
                <a:ea typeface="Arial"/>
                <a:cs typeface="Arial"/>
                <a:sym typeface="Arial"/>
              </a:rPr>
              <a:t>During the stop, and for the duration of the stop, the driver must be at liberty to pursue activities of his/her own choosing and to leave the premises where the vehicle is situated.</a:t>
            </a: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819150" y="482200"/>
            <a:ext cx="7505700" cy="3956400"/>
          </a:xfrm>
          <a:prstGeom prst="rect">
            <a:avLst/>
          </a:prstGeom>
        </p:spPr>
        <p:txBody>
          <a:bodyPr wrap="square" lIns="91425" tIns="91425" rIns="91425" bIns="91425" anchor="t" anchorCtr="0">
            <a:noAutofit/>
          </a:bodyPr>
          <a:lstStyle/>
          <a:p>
            <a:pPr lvl="0" rtl="0">
              <a:spcBef>
                <a:spcPts val="1700"/>
              </a:spcBef>
              <a:spcAft>
                <a:spcPts val="1700"/>
              </a:spcAft>
              <a:buNone/>
            </a:pPr>
            <a:r>
              <a:rPr lang="en" sz="1800" b="1">
                <a:solidFill>
                  <a:srgbClr val="000000"/>
                </a:solidFill>
                <a:highlight>
                  <a:srgbClr val="FFFFFF"/>
                </a:highlight>
                <a:latin typeface="Trebuchet MS"/>
                <a:ea typeface="Trebuchet MS"/>
                <a:cs typeface="Trebuchet MS"/>
                <a:sym typeface="Trebuchet MS"/>
              </a:rPr>
              <a:t>Exception – § 395.1 (b)</a:t>
            </a:r>
          </a:p>
          <a:p>
            <a:pPr lvl="0" rtl="0">
              <a:spcBef>
                <a:spcPts val="0"/>
              </a:spcBef>
              <a:buNone/>
            </a:pPr>
            <a:r>
              <a:rPr lang="en" sz="1800"/>
              <a:t>Due to adverse conditions, a driver is permitted to utilize 2 additional hours beyond the 10 hours drive time permitted to complete the run.  This is for conditions that would be unknown prior to the beginning of the trip.  For example, rush hour traffic does not count as an adverse condition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rtl="0">
              <a:lnSpc>
                <a:spcPct val="125000"/>
              </a:lnSpc>
              <a:spcBef>
                <a:spcPts val="1700"/>
              </a:spcBef>
              <a:spcAft>
                <a:spcPts val="800"/>
              </a:spcAft>
              <a:buNone/>
            </a:pPr>
            <a:r>
              <a:rPr lang="en" sz="1800" b="1">
                <a:solidFill>
                  <a:srgbClr val="52534D"/>
                </a:solidFill>
                <a:highlight>
                  <a:srgbClr val="FFFFFF"/>
                </a:highlight>
                <a:latin typeface="Calibri"/>
                <a:ea typeface="Calibri"/>
                <a:cs typeface="Calibri"/>
                <a:sym typeface="Calibri"/>
              </a:rPr>
              <a:t>What are the penalties for violating the hours-of-service rules?</a:t>
            </a:r>
          </a:p>
          <a:p>
            <a:pPr lvl="0">
              <a:spcBef>
                <a:spcPts val="0"/>
              </a:spcBef>
              <a:buNone/>
            </a:pPr>
            <a:endParaRPr/>
          </a:p>
        </p:txBody>
      </p:sp>
      <p:sp>
        <p:nvSpPr>
          <p:cNvPr id="226" name="Shape 226"/>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rtl="0">
              <a:spcBef>
                <a:spcPts val="0"/>
              </a:spcBef>
              <a:spcAft>
                <a:spcPts val="800"/>
              </a:spcAft>
              <a:buNone/>
            </a:pPr>
            <a:r>
              <a:rPr lang="en" sz="1050">
                <a:solidFill>
                  <a:srgbClr val="292A26"/>
                </a:solidFill>
                <a:highlight>
                  <a:srgbClr val="FFFFFF"/>
                </a:highlight>
                <a:latin typeface="Arial"/>
                <a:ea typeface="Arial"/>
                <a:cs typeface="Arial"/>
                <a:sym typeface="Arial"/>
              </a:rPr>
              <a:t>Drivers or carriers who violate the hours-of-service rules face serious penalties:</a:t>
            </a:r>
          </a:p>
          <a:p>
            <a:pPr marL="457200" lvl="0" indent="-295275" rtl="0">
              <a:spcBef>
                <a:spcPts val="0"/>
              </a:spcBef>
              <a:spcAft>
                <a:spcPts val="800"/>
              </a:spcAft>
              <a:buClr>
                <a:srgbClr val="292A26"/>
              </a:buClr>
              <a:buSzPct val="95454"/>
              <a:buFont typeface="Arial"/>
            </a:pPr>
            <a:r>
              <a:rPr lang="en" sz="1050">
                <a:solidFill>
                  <a:srgbClr val="292A26"/>
                </a:solidFill>
                <a:highlight>
                  <a:srgbClr val="FFFFFF"/>
                </a:highlight>
                <a:latin typeface="Arial"/>
                <a:ea typeface="Arial"/>
                <a:cs typeface="Arial"/>
                <a:sym typeface="Arial"/>
              </a:rPr>
              <a:t>Drivers may be placed out of service (shut down) at roadside until the driver has accumulated enough off-duty time to be back in compliance;</a:t>
            </a:r>
          </a:p>
          <a:p>
            <a:pPr marL="457200" lvl="0" indent="-295275" rtl="0">
              <a:spcBef>
                <a:spcPts val="0"/>
              </a:spcBef>
              <a:spcAft>
                <a:spcPts val="800"/>
              </a:spcAft>
              <a:buClr>
                <a:srgbClr val="292A26"/>
              </a:buClr>
              <a:buSzPct val="95454"/>
              <a:buFont typeface="Arial"/>
            </a:pPr>
            <a:r>
              <a:rPr lang="en" sz="1050">
                <a:solidFill>
                  <a:srgbClr val="292A26"/>
                </a:solidFill>
                <a:highlight>
                  <a:srgbClr val="FFFFFF"/>
                </a:highlight>
                <a:latin typeface="Arial"/>
                <a:ea typeface="Arial"/>
                <a:cs typeface="Arial"/>
                <a:sym typeface="Arial"/>
              </a:rPr>
              <a:t>State and local enforcement officials may assess fines;</a:t>
            </a:r>
          </a:p>
          <a:p>
            <a:pPr marL="457200" lvl="0" indent="-295275" rtl="0">
              <a:spcBef>
                <a:spcPts val="0"/>
              </a:spcBef>
              <a:spcAft>
                <a:spcPts val="800"/>
              </a:spcAft>
              <a:buClr>
                <a:srgbClr val="292A26"/>
              </a:buClr>
              <a:buSzPct val="95454"/>
              <a:buFont typeface="Arial"/>
            </a:pPr>
            <a:r>
              <a:rPr lang="en" sz="1050">
                <a:solidFill>
                  <a:srgbClr val="292A26"/>
                </a:solidFill>
                <a:highlight>
                  <a:srgbClr val="FFFFFF"/>
                </a:highlight>
                <a:latin typeface="Arial"/>
                <a:ea typeface="Arial"/>
                <a:cs typeface="Arial"/>
                <a:sym typeface="Arial"/>
              </a:rPr>
              <a:t>The driver's and carrier's scores under the </a:t>
            </a:r>
            <a:r>
              <a:rPr lang="en" sz="1050" u="sng">
                <a:solidFill>
                  <a:srgbClr val="006FBD"/>
                </a:solidFill>
                <a:highlight>
                  <a:srgbClr val="FFFFFF"/>
                </a:highlight>
                <a:latin typeface="Arial"/>
                <a:ea typeface="Arial"/>
                <a:cs typeface="Arial"/>
                <a:sym typeface="Arial"/>
                <a:hlinkClick r:id="rId3"/>
              </a:rPr>
              <a:t>Compliance, Safety, Accountability (CSA) enforcement program</a:t>
            </a:r>
            <a:r>
              <a:rPr lang="en" sz="1050">
                <a:solidFill>
                  <a:srgbClr val="292A26"/>
                </a:solidFill>
                <a:highlight>
                  <a:srgbClr val="FFFFFF"/>
                </a:highlight>
                <a:latin typeface="Arial"/>
                <a:ea typeface="Arial"/>
                <a:cs typeface="Arial"/>
                <a:sym typeface="Arial"/>
              </a:rPr>
              <a:t> can take a hit, which could result in a variety of enforcement actions;</a:t>
            </a:r>
          </a:p>
          <a:p>
            <a:pPr marL="457200" lvl="0" indent="-295275" rtl="0">
              <a:spcBef>
                <a:spcPts val="0"/>
              </a:spcBef>
              <a:spcAft>
                <a:spcPts val="800"/>
              </a:spcAft>
              <a:buClr>
                <a:srgbClr val="292A26"/>
              </a:buClr>
              <a:buSzPct val="95454"/>
              <a:buFont typeface="Arial"/>
            </a:pPr>
            <a:r>
              <a:rPr lang="en" sz="1050">
                <a:solidFill>
                  <a:srgbClr val="292A26"/>
                </a:solidFill>
                <a:highlight>
                  <a:srgbClr val="FFFFFF"/>
                </a:highlight>
                <a:latin typeface="Arial"/>
                <a:ea typeface="Arial"/>
                <a:cs typeface="Arial"/>
                <a:sym typeface="Arial"/>
              </a:rPr>
              <a:t>The Federal Motor Carrier Safety Administration may levy civil penalties on the driver or carrier, ranging from $1,000 to $11,000 per violation depending on the severity;</a:t>
            </a:r>
          </a:p>
          <a:p>
            <a:pPr marL="457200" lvl="0" indent="-295275" rtl="0">
              <a:spcBef>
                <a:spcPts val="0"/>
              </a:spcBef>
              <a:spcAft>
                <a:spcPts val="800"/>
              </a:spcAft>
              <a:buClr>
                <a:srgbClr val="292A26"/>
              </a:buClr>
              <a:buSzPct val="95454"/>
              <a:buFont typeface="Arial"/>
            </a:pPr>
            <a:r>
              <a:rPr lang="en" sz="1050">
                <a:solidFill>
                  <a:srgbClr val="292A26"/>
                </a:solidFill>
                <a:highlight>
                  <a:srgbClr val="FFFFFF"/>
                </a:highlight>
                <a:latin typeface="Arial"/>
                <a:ea typeface="Arial"/>
                <a:cs typeface="Arial"/>
                <a:sym typeface="Arial"/>
              </a:rPr>
              <a:t>The carrier's safety rating can be downgraded for a pattern of violations; and</a:t>
            </a:r>
          </a:p>
          <a:p>
            <a:pPr marL="457200" lvl="0" indent="-295275" rtl="0">
              <a:spcBef>
                <a:spcPts val="0"/>
              </a:spcBef>
              <a:spcAft>
                <a:spcPts val="800"/>
              </a:spcAft>
              <a:buClr>
                <a:srgbClr val="292A26"/>
              </a:buClr>
              <a:buSzPct val="95454"/>
              <a:buFont typeface="Arial"/>
            </a:pPr>
            <a:r>
              <a:rPr lang="en" sz="1050">
                <a:solidFill>
                  <a:srgbClr val="292A26"/>
                </a:solidFill>
                <a:highlight>
                  <a:srgbClr val="FFFFFF"/>
                </a:highlight>
                <a:latin typeface="Arial"/>
                <a:ea typeface="Arial"/>
                <a:cs typeface="Arial"/>
                <a:sym typeface="Arial"/>
              </a:rPr>
              <a:t>Federal criminal penalties can be brought against carriers who knowingly and willfully allow or require hours-of-service violations.</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a:t>Upcoming Issues:</a:t>
            </a:r>
          </a:p>
        </p:txBody>
      </p:sp>
      <p:sp>
        <p:nvSpPr>
          <p:cNvPr id="232" name="Shape 232"/>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r>
              <a:rPr lang="en" sz="1800"/>
              <a:t>Entry Level Driver Training Rules:</a:t>
            </a:r>
          </a:p>
          <a:p>
            <a:pPr lvl="0">
              <a:spcBef>
                <a:spcPts val="0"/>
              </a:spcBef>
              <a:buNone/>
            </a:pPr>
            <a:r>
              <a:rPr lang="en" sz="1800"/>
              <a:t>Require each driver to attend a </a:t>
            </a:r>
            <a:r>
              <a:rPr lang="en" sz="1800" b="1"/>
              <a:t>certified training school </a:t>
            </a:r>
            <a:r>
              <a:rPr lang="en" sz="1800"/>
              <a:t>during the CDL application process.  This goes into effect Feb. 7, 2020.  </a:t>
            </a:r>
          </a:p>
          <a:p>
            <a:pPr lvl="0">
              <a:spcBef>
                <a:spcPts val="0"/>
              </a:spcBef>
              <a:buNone/>
            </a:pPr>
            <a:r>
              <a:rPr lang="en" sz="1400">
                <a:solidFill>
                  <a:srgbClr val="222222"/>
                </a:solidFill>
                <a:latin typeface="Arial"/>
                <a:ea typeface="Arial"/>
                <a:cs typeface="Arial"/>
                <a:sym typeface="Arial"/>
              </a:rPr>
              <a:t>Per the final rule, applicants seeking a CDL will have to demonstrate proficiency in knowledge training and behind-the-wheel training on a driving range and on a public road. Also, training providers must determine that each CDL applicant demonstrates proficiency in all required elements of the training to successfully complete the program.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819150" y="845600"/>
            <a:ext cx="7505700" cy="5349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en" sz="2400">
                <a:solidFill>
                  <a:schemeClr val="dk2"/>
                </a:solidFill>
                <a:latin typeface="Calibri"/>
                <a:ea typeface="Calibri"/>
                <a:cs typeface="Calibri"/>
                <a:sym typeface="Calibri"/>
              </a:rPr>
              <a:t>Federal Motor Carrier Safety Regulation 49 CFR 395.5</a:t>
            </a:r>
          </a:p>
        </p:txBody>
      </p:sp>
      <p:sp>
        <p:nvSpPr>
          <p:cNvPr id="147" name="Shape 147"/>
          <p:cNvSpPr txBox="1">
            <a:spLocks noGrp="1"/>
          </p:cNvSpPr>
          <p:nvPr>
            <p:ph type="body" idx="1"/>
          </p:nvPr>
        </p:nvSpPr>
        <p:spPr>
          <a:xfrm>
            <a:off x="819150" y="1380500"/>
            <a:ext cx="7505700" cy="3058200"/>
          </a:xfrm>
          <a:prstGeom prst="rect">
            <a:avLst/>
          </a:prstGeom>
        </p:spPr>
        <p:txBody>
          <a:bodyPr wrap="square" lIns="91425" tIns="91425" rIns="91425" bIns="91425" anchor="t" anchorCtr="0">
            <a:noAutofit/>
          </a:bodyPr>
          <a:lstStyle/>
          <a:p>
            <a:pPr lvl="0" rtl="0">
              <a:spcBef>
                <a:spcPts val="1000"/>
              </a:spcBef>
              <a:spcAft>
                <a:spcPts val="500"/>
              </a:spcAft>
              <a:buNone/>
            </a:pPr>
            <a:r>
              <a:rPr lang="en" sz="1100" b="1">
                <a:solidFill>
                  <a:srgbClr val="000000"/>
                </a:solidFill>
                <a:highlight>
                  <a:srgbClr val="FFFFFF"/>
                </a:highlight>
                <a:latin typeface="Arial"/>
                <a:ea typeface="Arial"/>
                <a:cs typeface="Arial"/>
                <a:sym typeface="Arial"/>
              </a:rPr>
              <a:t>§395.5   Maximum driving time for passenger-carrying vehicles.</a:t>
            </a:r>
          </a:p>
          <a:p>
            <a:pPr lvl="0" indent="279400" rtl="0">
              <a:spcBef>
                <a:spcPts val="0"/>
              </a:spcBef>
              <a:spcAft>
                <a:spcPts val="0"/>
              </a:spcAft>
              <a:buNone/>
            </a:pPr>
            <a:r>
              <a:rPr lang="en" sz="1100">
                <a:solidFill>
                  <a:srgbClr val="000000"/>
                </a:solidFill>
                <a:highlight>
                  <a:srgbClr val="FFFFFF"/>
                </a:highlight>
                <a:latin typeface="Arial"/>
                <a:ea typeface="Arial"/>
                <a:cs typeface="Arial"/>
                <a:sym typeface="Arial"/>
              </a:rPr>
              <a:t>Subject to the exceptions and exemptions in §395.1:</a:t>
            </a:r>
          </a:p>
          <a:p>
            <a:pPr lvl="0" indent="279400" rtl="0">
              <a:spcBef>
                <a:spcPts val="0"/>
              </a:spcBef>
              <a:spcAft>
                <a:spcPts val="0"/>
              </a:spcAft>
              <a:buNone/>
            </a:pPr>
            <a:r>
              <a:rPr lang="en" sz="1100">
                <a:solidFill>
                  <a:srgbClr val="000000"/>
                </a:solidFill>
                <a:highlight>
                  <a:srgbClr val="FFFFFF"/>
                </a:highlight>
                <a:latin typeface="Arial"/>
                <a:ea typeface="Arial"/>
                <a:cs typeface="Arial"/>
                <a:sym typeface="Arial"/>
              </a:rPr>
              <a:t>(a) No motor carrier shall permit or require any driver used by it to drive a passenger-carrying commercial motor vehicle, nor shall any such driver drive a passenger-carrying commercial motor vehicle:</a:t>
            </a:r>
          </a:p>
          <a:p>
            <a:pPr lvl="0" indent="279400" rtl="0">
              <a:spcBef>
                <a:spcPts val="0"/>
              </a:spcBef>
              <a:spcAft>
                <a:spcPts val="0"/>
              </a:spcAft>
              <a:buNone/>
            </a:pPr>
            <a:r>
              <a:rPr lang="en" sz="1100">
                <a:solidFill>
                  <a:srgbClr val="000000"/>
                </a:solidFill>
                <a:highlight>
                  <a:srgbClr val="FFFFFF"/>
                </a:highlight>
                <a:latin typeface="Arial"/>
                <a:ea typeface="Arial"/>
                <a:cs typeface="Arial"/>
                <a:sym typeface="Arial"/>
              </a:rPr>
              <a:t>(1) More than 10 hours following 8 consecutive hours off duty; or</a:t>
            </a:r>
          </a:p>
          <a:p>
            <a:pPr lvl="0" indent="279400" rtl="0">
              <a:spcBef>
                <a:spcPts val="0"/>
              </a:spcBef>
              <a:spcAft>
                <a:spcPts val="0"/>
              </a:spcAft>
              <a:buNone/>
            </a:pPr>
            <a:r>
              <a:rPr lang="en" sz="1100">
                <a:solidFill>
                  <a:srgbClr val="000000"/>
                </a:solidFill>
                <a:highlight>
                  <a:srgbClr val="FFFFFF"/>
                </a:highlight>
                <a:latin typeface="Arial"/>
                <a:ea typeface="Arial"/>
                <a:cs typeface="Arial"/>
                <a:sym typeface="Arial"/>
              </a:rPr>
              <a:t>(2) For any period after having been on duty 15 hours following 8 consecutive hours off duty.</a:t>
            </a:r>
          </a:p>
          <a:p>
            <a:pPr lvl="0" indent="279400" rtl="0">
              <a:spcBef>
                <a:spcPts val="0"/>
              </a:spcBef>
              <a:spcAft>
                <a:spcPts val="0"/>
              </a:spcAft>
              <a:buNone/>
            </a:pPr>
            <a:r>
              <a:rPr lang="en" sz="1100">
                <a:solidFill>
                  <a:srgbClr val="000000"/>
                </a:solidFill>
                <a:highlight>
                  <a:srgbClr val="FFFFFF"/>
                </a:highlight>
                <a:latin typeface="Arial"/>
                <a:ea typeface="Arial"/>
                <a:cs typeface="Arial"/>
                <a:sym typeface="Arial"/>
              </a:rPr>
              <a:t>(b) No motor carrier shall permit or require a driver of a passenger-carrying commercial motor vehicle to drive, nor shall any driver drive a passenger-carrying commercial motor vehicle, regardless of the number of motor carriers using the driver's services, for any period after—</a:t>
            </a:r>
          </a:p>
          <a:p>
            <a:pPr lvl="0" indent="279400" rtl="0">
              <a:spcBef>
                <a:spcPts val="0"/>
              </a:spcBef>
              <a:spcAft>
                <a:spcPts val="0"/>
              </a:spcAft>
              <a:buNone/>
            </a:pPr>
            <a:r>
              <a:rPr lang="en" sz="1100">
                <a:solidFill>
                  <a:srgbClr val="000000"/>
                </a:solidFill>
                <a:highlight>
                  <a:srgbClr val="FFFFFF"/>
                </a:highlight>
                <a:latin typeface="Arial"/>
                <a:ea typeface="Arial"/>
                <a:cs typeface="Arial"/>
                <a:sym typeface="Arial"/>
              </a:rPr>
              <a:t>(1) Having been on duty 60 hours in any 7 consecutive days if the employing motor carrier does not operate commercial motor vehicles every day of the week; or</a:t>
            </a:r>
          </a:p>
          <a:p>
            <a:pPr lvl="0" indent="279400" rtl="0">
              <a:spcBef>
                <a:spcPts val="0"/>
              </a:spcBef>
              <a:spcAft>
                <a:spcPts val="0"/>
              </a:spcAft>
              <a:buNone/>
            </a:pPr>
            <a:r>
              <a:rPr lang="en" sz="1100">
                <a:solidFill>
                  <a:srgbClr val="000000"/>
                </a:solidFill>
                <a:highlight>
                  <a:srgbClr val="FFFFFF"/>
                </a:highlight>
                <a:latin typeface="Arial"/>
                <a:ea typeface="Arial"/>
                <a:cs typeface="Arial"/>
                <a:sym typeface="Arial"/>
              </a:rPr>
              <a:t>(2) Having been on duty 70 hours in any period of 8 consecutive days if the employing motor carrier operates commercial motor vehicles every day of the week.</a:t>
            </a:r>
          </a:p>
          <a:p>
            <a:pPr lvl="0">
              <a:spcBef>
                <a:spcPts val="0"/>
              </a:spcBef>
              <a:buNone/>
            </a:pP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351925" y="852675"/>
            <a:ext cx="8419200" cy="3844200"/>
          </a:xfrm>
          <a:prstGeom prst="rect">
            <a:avLst/>
          </a:prstGeom>
        </p:spPr>
        <p:txBody>
          <a:bodyPr wrap="square" lIns="91425" tIns="91425" rIns="91425" bIns="91425" anchor="t" anchorCtr="0">
            <a:noAutofit/>
          </a:bodyPr>
          <a:lstStyle/>
          <a:p>
            <a:pPr lvl="0">
              <a:spcBef>
                <a:spcPts val="0"/>
              </a:spcBef>
              <a:buNone/>
            </a:pPr>
            <a:r>
              <a:rPr lang="en" b="1"/>
              <a:t>Page 51:</a:t>
            </a:r>
            <a:r>
              <a:rPr lang="en"/>
              <a:t/>
            </a:r>
            <a:br>
              <a:rPr lang="en"/>
            </a:br>
            <a:r>
              <a:rPr lang="en"/>
              <a:t>vii. Driving hours shall be regulated, and documented. All School districts and contractors shall not be exempt from regulations based on the Federal Motor Carrier Safety Regulation 49 CFR 395.3 (15 hours on duty of which no more than 10 hours are driving time; 8 hours continuous off-duty prior to a long trip; no more than 60 hours driving in a week). (This information will be audited.)</a:t>
            </a:r>
            <a:br>
              <a:rPr lang="en"/>
            </a:br>
            <a:r>
              <a:rPr lang="en" b="1"/>
              <a:t>Page 58:</a:t>
            </a:r>
            <a:br>
              <a:rPr lang="en" b="1"/>
            </a:br>
            <a:r>
              <a:rPr lang="en"/>
              <a:t>Driving hours shall be regulated, and documented. All School districts agencies shall not be exempt from regulations based on the Federal Motor Carrier Safety Regulation 49 CFR 395.5 (15 hours on duty of which no more than 10 hours are driving time; 8 hours continuous off-duty prior to a long trip; no more than 60 hours driving in a week).</a:t>
            </a:r>
            <a:br>
              <a:rPr lang="en"/>
            </a:br>
            <a:r>
              <a:rPr lang="en" b="1"/>
              <a:t>Page 68:</a:t>
            </a:r>
            <a:r>
              <a:rPr lang="en"/>
              <a:t/>
            </a:r>
            <a:br>
              <a:rPr lang="en"/>
            </a:br>
            <a:r>
              <a:rPr lang="en"/>
              <a:t>Hours of service: The consecutive or cumulative period that a commercial driver may be on duty.</a:t>
            </a:r>
            <a:br>
              <a:rPr lang="en"/>
            </a:br>
            <a:r>
              <a:rPr lang="en" b="1"/>
              <a:t>Page 132 concerning activity trips:</a:t>
            </a:r>
            <a:r>
              <a:rPr lang="en"/>
              <a:t/>
            </a:r>
            <a:br>
              <a:rPr lang="en"/>
            </a:br>
            <a:r>
              <a:rPr lang="en"/>
              <a:t>Hours of service Driver shall comply with the provisions of CFR 49, Part 395.5. </a:t>
            </a:r>
          </a:p>
          <a:p>
            <a:pPr lvl="0">
              <a:spcBef>
                <a:spcPts val="0"/>
              </a:spcBef>
              <a:buNone/>
            </a:pPr>
            <a:r>
              <a:rPr lang="en"/>
              <a:t>Bus standards link: http://drive.google.com/open?id=0B6M9_9igOWskbHM3V1ZqRlNkQkU</a:t>
            </a:r>
          </a:p>
        </p:txBody>
      </p:sp>
      <p:sp>
        <p:nvSpPr>
          <p:cNvPr id="135" name="Shape 135"/>
          <p:cNvSpPr txBox="1">
            <a:spLocks noGrp="1"/>
          </p:cNvSpPr>
          <p:nvPr>
            <p:ph type="title"/>
          </p:nvPr>
        </p:nvSpPr>
        <p:spPr>
          <a:xfrm>
            <a:off x="808675" y="304175"/>
            <a:ext cx="7505700" cy="629700"/>
          </a:xfrm>
          <a:prstGeom prst="rect">
            <a:avLst/>
          </a:prstGeom>
        </p:spPr>
        <p:txBody>
          <a:bodyPr wrap="square" lIns="91425" tIns="91425" rIns="91425" bIns="91425" anchor="t" anchorCtr="0">
            <a:noAutofit/>
          </a:bodyPr>
          <a:lstStyle/>
          <a:p>
            <a:pPr lvl="0">
              <a:spcBef>
                <a:spcPts val="0"/>
              </a:spcBef>
              <a:buNone/>
            </a:pPr>
            <a:r>
              <a:rPr lang="en"/>
              <a:t>Excerpts From 2017 Bus Standards: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819150" y="276675"/>
            <a:ext cx="7505700" cy="4690800"/>
          </a:xfrm>
          <a:prstGeom prst="rect">
            <a:avLst/>
          </a:prstGeom>
        </p:spPr>
        <p:txBody>
          <a:bodyPr wrap="square" lIns="91425" tIns="91425" rIns="91425" bIns="91425" anchor="t" anchorCtr="0">
            <a:noAutofit/>
          </a:bodyPr>
          <a:lstStyle/>
          <a:p>
            <a:pPr lvl="0">
              <a:spcBef>
                <a:spcPts val="0"/>
              </a:spcBef>
              <a:buNone/>
            </a:pPr>
            <a:r>
              <a:rPr lang="en" sz="950">
                <a:solidFill>
                  <a:srgbClr val="222222"/>
                </a:solidFill>
                <a:highlight>
                  <a:srgbClr val="FFFFFF"/>
                </a:highlight>
                <a:latin typeface="Arial"/>
                <a:ea typeface="Arial"/>
                <a:cs typeface="Arial"/>
                <a:sym typeface="Arial"/>
              </a:rPr>
              <a:t>From </a:t>
            </a:r>
            <a:r>
              <a:rPr lang="en" sz="950" u="sng">
                <a:solidFill>
                  <a:srgbClr val="1155CC"/>
                </a:solidFill>
                <a:highlight>
                  <a:srgbClr val="FFFFFF"/>
                </a:highlight>
                <a:latin typeface="Arial"/>
                <a:ea typeface="Arial"/>
                <a:cs typeface="Arial"/>
                <a:sym typeface="Arial"/>
                <a:hlinkClick r:id="rId3"/>
              </a:rPr>
              <a:t>https://www.ecfr.gov/cgi-bin/retrieveECFR?gp=1&amp;ty=HTML&amp;h=L&amp;mc=true&amp;=PART&amp;n=pt49.5.395#se49.5.395_12</a:t>
            </a:r>
            <a:r>
              <a:rPr lang="en" sz="950">
                <a:solidFill>
                  <a:srgbClr val="222222"/>
                </a:solidFill>
                <a:highlight>
                  <a:srgbClr val="FFFFFF"/>
                </a:highlight>
                <a:latin typeface="Arial"/>
                <a:ea typeface="Arial"/>
                <a:cs typeface="Arial"/>
                <a:sym typeface="Arial"/>
              </a:rPr>
              <a:t> </a:t>
            </a:r>
          </a:p>
          <a:p>
            <a:pPr lvl="0">
              <a:spcBef>
                <a:spcPts val="0"/>
              </a:spcBef>
              <a:buNone/>
            </a:pPr>
            <a:r>
              <a:rPr lang="en" sz="950">
                <a:solidFill>
                  <a:srgbClr val="222222"/>
                </a:solidFill>
                <a:highlight>
                  <a:srgbClr val="FFFFFF"/>
                </a:highlight>
                <a:latin typeface="Arial"/>
                <a:ea typeface="Arial"/>
                <a:cs typeface="Arial"/>
                <a:sym typeface="Arial"/>
              </a:rPr>
              <a:t> Part 8 is the issue here: Definitions for On-duty Time:</a:t>
            </a:r>
          </a:p>
          <a:p>
            <a:pPr lvl="0" indent="241300" rtl="0">
              <a:spcBef>
                <a:spcPts val="0"/>
              </a:spcBef>
              <a:spcAft>
                <a:spcPts val="0"/>
              </a:spcAft>
              <a:buNone/>
            </a:pPr>
            <a:r>
              <a:rPr lang="en" sz="1000" i="1">
                <a:solidFill>
                  <a:srgbClr val="000000"/>
                </a:solidFill>
                <a:highlight>
                  <a:srgbClr val="FFFFFF"/>
                </a:highlight>
                <a:latin typeface="Arial"/>
                <a:ea typeface="Arial"/>
                <a:cs typeface="Arial"/>
                <a:sym typeface="Arial"/>
              </a:rPr>
              <a:t>On-duty time</a:t>
            </a:r>
            <a:r>
              <a:rPr lang="en" sz="1000">
                <a:solidFill>
                  <a:srgbClr val="000000"/>
                </a:solidFill>
                <a:highlight>
                  <a:srgbClr val="FFFFFF"/>
                </a:highlight>
                <a:latin typeface="Arial"/>
                <a:ea typeface="Arial"/>
                <a:cs typeface="Arial"/>
                <a:sym typeface="Arial"/>
              </a:rPr>
              <a:t> means all time from the time a driver begins to work or is required to be in readiness to work until the time the driver is relieved from work and all responsibility for performing work. </a:t>
            </a:r>
            <a:r>
              <a:rPr lang="en" sz="1000" i="1">
                <a:solidFill>
                  <a:srgbClr val="000000"/>
                </a:solidFill>
                <a:highlight>
                  <a:srgbClr val="FFFFFF"/>
                </a:highlight>
                <a:latin typeface="Arial"/>
                <a:ea typeface="Arial"/>
                <a:cs typeface="Arial"/>
                <a:sym typeface="Arial"/>
              </a:rPr>
              <a:t>On-duty time</a:t>
            </a:r>
            <a:r>
              <a:rPr lang="en" sz="1000">
                <a:solidFill>
                  <a:srgbClr val="000000"/>
                </a:solidFill>
                <a:highlight>
                  <a:srgbClr val="FFFFFF"/>
                </a:highlight>
                <a:latin typeface="Arial"/>
                <a:ea typeface="Arial"/>
                <a:cs typeface="Arial"/>
                <a:sym typeface="Arial"/>
              </a:rPr>
              <a:t> shall include:</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(1) All time at a plant, terminal, facility, or other property of a motor carrier or shipper, or on any public property, waiting to be dispatched, unless the driver has been relieved from duty by the motor carrier;</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(2) All time inspecting, servicing, or conditioning any commercial motor vehicle at any time;</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(3) All driving time as defined in the term </a:t>
            </a:r>
            <a:r>
              <a:rPr lang="en" sz="1000" i="1">
                <a:solidFill>
                  <a:srgbClr val="000000"/>
                </a:solidFill>
                <a:highlight>
                  <a:srgbClr val="FFFFFF"/>
                </a:highlight>
                <a:latin typeface="Arial"/>
                <a:ea typeface="Arial"/>
                <a:cs typeface="Arial"/>
                <a:sym typeface="Arial"/>
              </a:rPr>
              <a:t>driving time;</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(4) All time in or on a commercial motor vehicle, other than:</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(i) Time spent resting in or on a parked vehicle, except as otherwise provided in §397.5 of this subchapter;</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(ii) Time spent resting in a </a:t>
            </a:r>
            <a:r>
              <a:rPr lang="en" sz="1000" i="1">
                <a:solidFill>
                  <a:srgbClr val="000000"/>
                </a:solidFill>
                <a:highlight>
                  <a:srgbClr val="FFFFFF"/>
                </a:highlight>
                <a:latin typeface="Arial"/>
                <a:ea typeface="Arial"/>
                <a:cs typeface="Arial"/>
                <a:sym typeface="Arial"/>
              </a:rPr>
              <a:t>sleeper berth;</a:t>
            </a:r>
            <a:r>
              <a:rPr lang="en" sz="1000">
                <a:solidFill>
                  <a:srgbClr val="000000"/>
                </a:solidFill>
                <a:highlight>
                  <a:srgbClr val="FFFFFF"/>
                </a:highlight>
                <a:latin typeface="Arial"/>
                <a:ea typeface="Arial"/>
                <a:cs typeface="Arial"/>
                <a:sym typeface="Arial"/>
              </a:rPr>
              <a:t> or</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(iii) Up to 2 hours riding in the passenger seat of a property-carrying vehicle moving on the highway immediately before or after a period of at least 8 consecutive hours in the sleeper berth;</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(5) All time loading or unloading a commercial motor vehicle, supervising, or assisting in the loading or unloading, attending a commercial motor vehicle being loaded or unloaded, remaining in readiness to operate the commercial motor vehicle, or in giving or receiving receipts for shipments loaded or unloaded;</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(6) All time repairing, obtaining assistance, or remaining in attendance upon a disabled commercial motor vehicle;</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(7) All time spent providing a breath sample or urine specimen, including travel time to and from the collection site, to comply with the random, reasonable suspicion, post-crash, or follow-up testing required by part 382 of this subchapter when directed by a motor carrier;</a:t>
            </a:r>
          </a:p>
          <a:p>
            <a:pPr lvl="0" indent="241300" rtl="0">
              <a:spcBef>
                <a:spcPts val="0"/>
              </a:spcBef>
              <a:spcAft>
                <a:spcPts val="0"/>
              </a:spcAft>
              <a:buNone/>
            </a:pPr>
            <a:r>
              <a:rPr lang="en" sz="1000">
                <a:solidFill>
                  <a:srgbClr val="000000"/>
                </a:solidFill>
                <a:highlight>
                  <a:srgbClr val="FFFFFF"/>
                </a:highlight>
                <a:latin typeface="Arial"/>
                <a:ea typeface="Arial"/>
                <a:cs typeface="Arial"/>
                <a:sym typeface="Arial"/>
              </a:rPr>
              <a:t>(8) Performing any other work in the capacity, employ, or service of, a motor carrier; and</a:t>
            </a:r>
          </a:p>
          <a:p>
            <a:pPr lvl="0" indent="241300" rtl="0">
              <a:spcBef>
                <a:spcPts val="0"/>
              </a:spcBef>
              <a:spcAft>
                <a:spcPts val="0"/>
              </a:spcAft>
              <a:buNone/>
            </a:pPr>
            <a:r>
              <a:rPr lang="en" sz="1000" b="1">
                <a:solidFill>
                  <a:srgbClr val="000000"/>
                </a:solidFill>
                <a:highlight>
                  <a:srgbClr val="FFFFFF"/>
                </a:highlight>
                <a:latin typeface="Arial"/>
                <a:ea typeface="Arial"/>
                <a:cs typeface="Arial"/>
                <a:sym typeface="Arial"/>
              </a:rPr>
              <a:t>(9) Performing any compensated work for a person who is not a motor carrier.</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a:t>Log Books:</a:t>
            </a:r>
          </a:p>
        </p:txBody>
      </p:sp>
      <p:sp>
        <p:nvSpPr>
          <p:cNvPr id="163" name="Shape 163"/>
          <p:cNvSpPr txBox="1">
            <a:spLocks noGrp="1"/>
          </p:cNvSpPr>
          <p:nvPr>
            <p:ph type="body" idx="1"/>
          </p:nvPr>
        </p:nvSpPr>
        <p:spPr>
          <a:xfrm>
            <a:off x="819150" y="1513575"/>
            <a:ext cx="7505700" cy="2925300"/>
          </a:xfrm>
          <a:prstGeom prst="rect">
            <a:avLst/>
          </a:prstGeom>
        </p:spPr>
        <p:txBody>
          <a:bodyPr wrap="square" lIns="91425" tIns="91425" rIns="91425" bIns="91425" anchor="t" anchorCtr="0">
            <a:noAutofit/>
          </a:bodyPr>
          <a:lstStyle/>
          <a:p>
            <a:pPr lvl="0" rtl="0">
              <a:spcBef>
                <a:spcPts val="1700"/>
              </a:spcBef>
              <a:spcAft>
                <a:spcPts val="1700"/>
              </a:spcAft>
              <a:buNone/>
            </a:pPr>
            <a:r>
              <a:rPr lang="en" sz="1800">
                <a:solidFill>
                  <a:srgbClr val="000000"/>
                </a:solidFill>
                <a:highlight>
                  <a:srgbClr val="FFFFFF"/>
                </a:highlight>
                <a:latin typeface="Verdana"/>
                <a:ea typeface="Verdana"/>
                <a:cs typeface="Verdana"/>
                <a:sym typeface="Verdana"/>
              </a:rPr>
              <a:t>A driver is exempt from the logbook or record of duty status requirements if he/she operates within a 100 air-mile radius of the normal work reporting location and is released from duty within 12 consecutive hours or less. Has at least 8 consecutive hours off duty separating each 12 hours on duty. And does not exceed 10 hours maximum driving time following 8 consecutive hours off duty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endParaRPr/>
          </a:p>
        </p:txBody>
      </p:sp>
      <p:sp>
        <p:nvSpPr>
          <p:cNvPr id="169" name="Shape 169"/>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endParaRPr/>
          </a:p>
        </p:txBody>
      </p:sp>
      <p:pic>
        <p:nvPicPr>
          <p:cNvPr id="170" name="Shape 170"/>
          <p:cNvPicPr preferRelativeResize="0"/>
          <p:nvPr/>
        </p:nvPicPr>
        <p:blipFill>
          <a:blip r:embed="rId3">
            <a:alphaModFix/>
          </a:blip>
          <a:stretch>
            <a:fillRect/>
          </a:stretch>
        </p:blipFill>
        <p:spPr>
          <a:xfrm>
            <a:off x="338566" y="0"/>
            <a:ext cx="8466867"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a:t>60/7 rule:</a:t>
            </a:r>
          </a:p>
        </p:txBody>
      </p:sp>
      <p:sp>
        <p:nvSpPr>
          <p:cNvPr id="197" name="Shape 197"/>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r>
              <a:rPr lang="en" sz="1800"/>
              <a:t>A driver may not drive after more than 60 hours on duty in 7 consecutive days.</a:t>
            </a:r>
          </a:p>
          <a:p>
            <a:pPr lvl="0">
              <a:spcBef>
                <a:spcPts val="0"/>
              </a:spcBef>
              <a:buNone/>
            </a:pPr>
            <a:r>
              <a:rPr lang="en" sz="1800">
                <a:solidFill>
                  <a:srgbClr val="292A26"/>
                </a:solidFill>
                <a:highlight>
                  <a:srgbClr val="FFFFFF"/>
                </a:highlight>
                <a:latin typeface="Arial"/>
                <a:ea typeface="Arial"/>
                <a:cs typeface="Arial"/>
                <a:sym typeface="Arial"/>
              </a:rPr>
              <a:t>Under 49 CFR §395.8(a), drivers must record their duty status for each 24 hour period, including all on-duty time. The definition of "on-duty time" in §395.2 includes "performing any compensated work for a person who is not a motor carrier." Therefore, all compensated work, whether for a motor carrier or not, must be included on the log as on-duty time and counted against the driver's available hours.</a:t>
            </a:r>
          </a:p>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819150" y="535775"/>
            <a:ext cx="7505700" cy="3903000"/>
          </a:xfrm>
          <a:prstGeom prst="rect">
            <a:avLst/>
          </a:prstGeom>
        </p:spPr>
        <p:txBody>
          <a:bodyPr wrap="square" lIns="91425" tIns="91425" rIns="91425" bIns="91425" anchor="t" anchorCtr="0">
            <a:noAutofit/>
          </a:bodyPr>
          <a:lstStyle/>
          <a:p>
            <a:pPr lvl="0" rtl="0">
              <a:spcBef>
                <a:spcPts val="1700"/>
              </a:spcBef>
              <a:spcAft>
                <a:spcPts val="1700"/>
              </a:spcAft>
              <a:buNone/>
            </a:pPr>
            <a:r>
              <a:rPr lang="en" sz="1800" b="1">
                <a:solidFill>
                  <a:srgbClr val="000000"/>
                </a:solidFill>
                <a:highlight>
                  <a:srgbClr val="FFFFFF"/>
                </a:highlight>
                <a:latin typeface="Trebuchet MS"/>
                <a:ea typeface="Trebuchet MS"/>
                <a:cs typeface="Trebuchet MS"/>
                <a:sym typeface="Trebuchet MS"/>
              </a:rPr>
              <a:t>Multiple Employer Driver – § 395.8(j) </a:t>
            </a:r>
          </a:p>
          <a:p>
            <a:pPr lvl="0" rtl="0">
              <a:spcBef>
                <a:spcPts val="1700"/>
              </a:spcBef>
              <a:spcAft>
                <a:spcPts val="1700"/>
              </a:spcAft>
              <a:buNone/>
            </a:pPr>
            <a:r>
              <a:rPr lang="en" sz="1800">
                <a:solidFill>
                  <a:srgbClr val="000000"/>
                </a:solidFill>
                <a:highlight>
                  <a:srgbClr val="FFFFFF"/>
                </a:highlight>
                <a:latin typeface="Verdana"/>
                <a:ea typeface="Verdana"/>
                <a:cs typeface="Verdana"/>
                <a:sym typeface="Verdana"/>
              </a:rPr>
              <a:t>Some passenger carriers make frequent use of part-time and multiple-employer drivers. When using a driver intermittently, obtain a signed statement from the driver that indicates the total time on duty during the preceding 7 days and the time at which the driver was last relieved from duty prior to using such driver. </a:t>
            </a:r>
            <a:r>
              <a:rPr lang="en" sz="1800" b="1">
                <a:solidFill>
                  <a:srgbClr val="000000"/>
                </a:solidFill>
                <a:highlight>
                  <a:srgbClr val="FFFFFF"/>
                </a:highlight>
                <a:latin typeface="Verdana"/>
                <a:ea typeface="Verdana"/>
                <a:cs typeface="Verdana"/>
                <a:sym typeface="Verdana"/>
              </a:rPr>
              <a:t>All compensated work for a motor carrier or a non-motor carrier is on-duty time.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a:t>15 Hour limit	</a:t>
            </a:r>
          </a:p>
        </p:txBody>
      </p:sp>
      <p:sp>
        <p:nvSpPr>
          <p:cNvPr id="203" name="Shape 203"/>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r>
              <a:rPr lang="en" sz="2400">
                <a:solidFill>
                  <a:srgbClr val="000000"/>
                </a:solidFill>
                <a:highlight>
                  <a:srgbClr val="F5F5F5"/>
                </a:highlight>
                <a:latin typeface="Verdana"/>
                <a:ea typeface="Verdana"/>
                <a:cs typeface="Verdana"/>
                <a:sym typeface="Verdana"/>
              </a:rPr>
              <a:t>May not drive after having been on duty for 15 hours, following 8 consecutive hours off duty. Off-duty time is not included in the 15-hour period.</a:t>
            </a: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1305</Words>
  <Application>Microsoft Office PowerPoint</Application>
  <PresentationFormat>On-screen Show (16:9)</PresentationFormat>
  <Paragraphs>59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Verdana</vt:lpstr>
      <vt:lpstr>Calibri</vt:lpstr>
      <vt:lpstr>Trebuchet MS</vt:lpstr>
      <vt:lpstr>Nunito</vt:lpstr>
      <vt:lpstr>Shift</vt:lpstr>
      <vt:lpstr>Hours of Service Primer</vt:lpstr>
      <vt:lpstr>Federal Motor Carrier Safety Regulation 49 CFR 395.5</vt:lpstr>
      <vt:lpstr>Excerpts From 2017 Bus Standards:</vt:lpstr>
      <vt:lpstr>PowerPoint Presentation</vt:lpstr>
      <vt:lpstr>Log Books:</vt:lpstr>
      <vt:lpstr>PowerPoint Presentation</vt:lpstr>
      <vt:lpstr>60/7 rule:</vt:lpstr>
      <vt:lpstr>PowerPoint Presentation</vt:lpstr>
      <vt:lpstr>15 Hour limit </vt:lpstr>
      <vt:lpstr>10-Hour Driving Limit</vt:lpstr>
      <vt:lpstr>Off Duty</vt:lpstr>
      <vt:lpstr>PowerPoint Presentation</vt:lpstr>
      <vt:lpstr>What are the penalties for violating the hours-of-service rules? </vt:lpstr>
      <vt:lpstr>Upcoming Issues: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Hours of Service  Primer</dc:title>
  <dc:creator>Lora Tauck</dc:creator>
  <cp:lastModifiedBy>Denise</cp:lastModifiedBy>
  <cp:revision>4</cp:revision>
  <dcterms:modified xsi:type="dcterms:W3CDTF">2017-10-24T18:30:56Z</dcterms:modified>
</cp:coreProperties>
</file>